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625" r:id="rId3"/>
    <p:sldId id="667" r:id="rId4"/>
    <p:sldId id="668" r:id="rId5"/>
    <p:sldId id="599" r:id="rId6"/>
    <p:sldId id="573" r:id="rId7"/>
    <p:sldId id="671" r:id="rId8"/>
    <p:sldId id="672" r:id="rId9"/>
    <p:sldId id="674" r:id="rId10"/>
    <p:sldId id="624" r:id="rId11"/>
    <p:sldId id="626" r:id="rId12"/>
    <p:sldId id="670" r:id="rId13"/>
    <p:sldId id="676" r:id="rId14"/>
    <p:sldId id="683" r:id="rId15"/>
    <p:sldId id="677" r:id="rId16"/>
    <p:sldId id="675" r:id="rId17"/>
    <p:sldId id="678" r:id="rId18"/>
    <p:sldId id="681" r:id="rId19"/>
    <p:sldId id="682" r:id="rId20"/>
    <p:sldId id="571" r:id="rId21"/>
    <p:sldId id="572" r:id="rId22"/>
    <p:sldId id="630" r:id="rId23"/>
    <p:sldId id="6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48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955A-2572-4C96-BC3B-F860C54DD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8C5A9C-06A8-AC7C-F8CE-A2D753D13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40FDB72-6109-AEA1-D483-CA88759EA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BCC0C-1E7A-BE62-C3CE-F605B5C86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1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r>
              <a:rPr lang="en-US" altLang="zh-CN" sz="4800"/>
              <a:t>(7)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2024.11.25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55634-9A3E-9BD7-6062-223EFFDF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0560E3E-2923-F623-5E0C-2634FCFC0BB6}"/>
              </a:ext>
            </a:extLst>
          </p:cNvPr>
          <p:cNvSpPr txBox="1"/>
          <p:nvPr/>
        </p:nvSpPr>
        <p:spPr>
          <a:xfrm>
            <a:off x="515380" y="370134"/>
            <a:ext cx="6751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第三部分 </a:t>
            </a:r>
            <a:r>
              <a:rPr lang="en-US" altLang="zh-CN" sz="3200"/>
              <a:t>Hypervisor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C31938-EBFE-995B-FBA2-9E31D6D9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204864"/>
            <a:ext cx="2995533" cy="3744416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65DAB3F-BA14-1FE0-6EAE-4CE50DD71688}"/>
              </a:ext>
            </a:extLst>
          </p:cNvPr>
          <p:cNvCxnSpPr/>
          <p:nvPr/>
        </p:nvCxnSpPr>
        <p:spPr>
          <a:xfrm>
            <a:off x="3107668" y="2060848"/>
            <a:ext cx="7201" cy="40324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1C75F4FA-7B90-0C50-BD8A-FA6B0E46C46B}"/>
              </a:ext>
            </a:extLst>
          </p:cNvPr>
          <p:cNvSpPr/>
          <p:nvPr/>
        </p:nvSpPr>
        <p:spPr>
          <a:xfrm>
            <a:off x="2410691" y="1844254"/>
            <a:ext cx="1348509" cy="221689"/>
          </a:xfrm>
          <a:custGeom>
            <a:avLst/>
            <a:gdLst>
              <a:gd name="connsiteX0" fmla="*/ 0 w 1348509"/>
              <a:gd name="connsiteY0" fmla="*/ 212453 h 221689"/>
              <a:gd name="connsiteX1" fmla="*/ 646545 w 1348509"/>
              <a:gd name="connsiteY1" fmla="*/ 16 h 221689"/>
              <a:gd name="connsiteX2" fmla="*/ 1348509 w 1348509"/>
              <a:gd name="connsiteY2" fmla="*/ 221689 h 2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09" h="221689">
                <a:moveTo>
                  <a:pt x="0" y="212453"/>
                </a:moveTo>
                <a:cubicBezTo>
                  <a:pt x="210897" y="105465"/>
                  <a:pt x="421794" y="-1523"/>
                  <a:pt x="646545" y="16"/>
                </a:cubicBezTo>
                <a:cubicBezTo>
                  <a:pt x="871296" y="1555"/>
                  <a:pt x="1109902" y="111622"/>
                  <a:pt x="1348509" y="221689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35BB1A-874C-FDC2-242D-0EE4D4333C43}"/>
              </a:ext>
            </a:extLst>
          </p:cNvPr>
          <p:cNvSpPr txBox="1"/>
          <p:nvPr/>
        </p:nvSpPr>
        <p:spPr>
          <a:xfrm>
            <a:off x="2255957" y="13309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跨越模式边界</a:t>
            </a: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2EF1D48-BE10-6D0C-E4AD-1109EB330F74}"/>
              </a:ext>
            </a:extLst>
          </p:cNvPr>
          <p:cNvSpPr/>
          <p:nvPr/>
        </p:nvSpPr>
        <p:spPr>
          <a:xfrm>
            <a:off x="5627948" y="1844253"/>
            <a:ext cx="1348509" cy="221689"/>
          </a:xfrm>
          <a:custGeom>
            <a:avLst/>
            <a:gdLst>
              <a:gd name="connsiteX0" fmla="*/ 0 w 1348509"/>
              <a:gd name="connsiteY0" fmla="*/ 212453 h 221689"/>
              <a:gd name="connsiteX1" fmla="*/ 646545 w 1348509"/>
              <a:gd name="connsiteY1" fmla="*/ 16 h 221689"/>
              <a:gd name="connsiteX2" fmla="*/ 1348509 w 1348509"/>
              <a:gd name="connsiteY2" fmla="*/ 221689 h 2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09" h="221689">
                <a:moveTo>
                  <a:pt x="0" y="212453"/>
                </a:moveTo>
                <a:cubicBezTo>
                  <a:pt x="210897" y="105465"/>
                  <a:pt x="421794" y="-1523"/>
                  <a:pt x="646545" y="16"/>
                </a:cubicBezTo>
                <a:cubicBezTo>
                  <a:pt x="871296" y="1555"/>
                  <a:pt x="1109902" y="111622"/>
                  <a:pt x="1348509" y="22168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5BD9ABFA-217F-C56C-BA94-DAA6854F7A9F}"/>
              </a:ext>
            </a:extLst>
          </p:cNvPr>
          <p:cNvSpPr/>
          <p:nvPr/>
        </p:nvSpPr>
        <p:spPr>
          <a:xfrm>
            <a:off x="8779939" y="1839159"/>
            <a:ext cx="1348509" cy="221689"/>
          </a:xfrm>
          <a:custGeom>
            <a:avLst/>
            <a:gdLst>
              <a:gd name="connsiteX0" fmla="*/ 0 w 1348509"/>
              <a:gd name="connsiteY0" fmla="*/ 212453 h 221689"/>
              <a:gd name="connsiteX1" fmla="*/ 646545 w 1348509"/>
              <a:gd name="connsiteY1" fmla="*/ 16 h 221689"/>
              <a:gd name="connsiteX2" fmla="*/ 1348509 w 1348509"/>
              <a:gd name="connsiteY2" fmla="*/ 221689 h 2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09" h="221689">
                <a:moveTo>
                  <a:pt x="0" y="212453"/>
                </a:moveTo>
                <a:cubicBezTo>
                  <a:pt x="210897" y="105465"/>
                  <a:pt x="421794" y="-1523"/>
                  <a:pt x="646545" y="16"/>
                </a:cubicBezTo>
                <a:cubicBezTo>
                  <a:pt x="871296" y="1555"/>
                  <a:pt x="1109902" y="111622"/>
                  <a:pt x="1348509" y="22168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FCD525-29D5-9E80-1A33-F5D31C01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76" y="2213866"/>
            <a:ext cx="2988331" cy="37354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1DE981-5EB3-CD6A-3F8E-27DDEE227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336" y="2219000"/>
            <a:ext cx="2984223" cy="37302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132CD7-17BE-B6B3-4125-DF97C25F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08" y="2204864"/>
            <a:ext cx="2995532" cy="3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CAE15-355F-6D83-6BB8-0F402570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C9DBF7-F442-AE88-EFEE-8D07B5F5FD75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H.1.0 VirtualMode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58E41F-A623-D98C-B4B0-621A7BF31161}"/>
              </a:ext>
            </a:extLst>
          </p:cNvPr>
          <p:cNvSpPr txBox="1"/>
          <p:nvPr/>
        </p:nvSpPr>
        <p:spPr>
          <a:xfrm>
            <a:off x="515380" y="5469031"/>
            <a:ext cx="102971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Hypervisor</a:t>
            </a:r>
            <a:r>
              <a:rPr lang="zh-CN" altLang="en-US" sz="2400"/>
              <a:t>实现的基础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虚拟化模式切换机制概述</a:t>
            </a:r>
            <a:endParaRPr lang="en-US" altLang="zh-CN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47ACBF-2D21-065C-0279-C87FBDDE6A19}"/>
              </a:ext>
            </a:extLst>
          </p:cNvPr>
          <p:cNvSpPr txBox="1"/>
          <p:nvPr/>
        </p:nvSpPr>
        <p:spPr>
          <a:xfrm>
            <a:off x="7104112" y="4049152"/>
            <a:ext cx="4935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</a:t>
            </a:r>
          </a:p>
          <a:p>
            <a:r>
              <a:rPr lang="en-US" altLang="zh-CN" sz="2000" b="1"/>
              <a:t>make payload</a:t>
            </a:r>
          </a:p>
          <a:p>
            <a:r>
              <a:rPr lang="da-DK" altLang="zh-CN" sz="2000" b="1"/>
              <a:t>./update_disk.sh payload/skernel/skernel</a:t>
            </a:r>
            <a:endParaRPr lang="en-US" altLang="zh-CN" sz="2000" b="1"/>
          </a:p>
          <a:p>
            <a:r>
              <a:rPr lang="en-US" altLang="zh-CN" sz="2000" b="1"/>
              <a:t>make run A=tour/h_1_0/ BLK=y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6F1A92-3B0B-13FB-B719-EB75C895B920}"/>
              </a:ext>
            </a:extLst>
          </p:cNvPr>
          <p:cNvGrpSpPr/>
          <p:nvPr/>
        </p:nvGrpSpPr>
        <p:grpSpPr>
          <a:xfrm>
            <a:off x="587388" y="947479"/>
            <a:ext cx="6311709" cy="4425737"/>
            <a:chOff x="2956452" y="659447"/>
            <a:chExt cx="6311709" cy="44257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023CA31-1D3C-5EEE-57D9-1E0A8EC05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6452" y="1340768"/>
              <a:ext cx="2995533" cy="3744416"/>
            </a:xfrm>
            <a:prstGeom prst="rect">
              <a:avLst/>
            </a:prstGeom>
          </p:spPr>
        </p:pic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D35EB58-C632-F813-D243-EA0C59B0C3F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935" y="1389389"/>
              <a:ext cx="0" cy="369579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B0D37EC-4EA3-7CB4-AC0F-E8F2E90ECAF9}"/>
                </a:ext>
              </a:extLst>
            </p:cNvPr>
            <p:cNvSpPr/>
            <p:nvPr/>
          </p:nvSpPr>
          <p:spPr>
            <a:xfrm>
              <a:off x="5429958" y="1172795"/>
              <a:ext cx="1348509" cy="221689"/>
            </a:xfrm>
            <a:custGeom>
              <a:avLst/>
              <a:gdLst>
                <a:gd name="connsiteX0" fmla="*/ 0 w 1348509"/>
                <a:gd name="connsiteY0" fmla="*/ 212453 h 221689"/>
                <a:gd name="connsiteX1" fmla="*/ 646545 w 1348509"/>
                <a:gd name="connsiteY1" fmla="*/ 16 h 221689"/>
                <a:gd name="connsiteX2" fmla="*/ 1348509 w 1348509"/>
                <a:gd name="connsiteY2" fmla="*/ 221689 h 22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09" h="221689">
                  <a:moveTo>
                    <a:pt x="0" y="212453"/>
                  </a:moveTo>
                  <a:cubicBezTo>
                    <a:pt x="210897" y="105465"/>
                    <a:pt x="421794" y="-1523"/>
                    <a:pt x="646545" y="16"/>
                  </a:cubicBezTo>
                  <a:cubicBezTo>
                    <a:pt x="871296" y="1555"/>
                    <a:pt x="1109902" y="111622"/>
                    <a:pt x="1348509" y="221689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55076B9-514D-AAEB-7571-8C2D19F726B0}"/>
                </a:ext>
              </a:extLst>
            </p:cNvPr>
            <p:cNvSpPr txBox="1"/>
            <p:nvPr/>
          </p:nvSpPr>
          <p:spPr>
            <a:xfrm>
              <a:off x="5275224" y="65944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跨越模式边界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71A3EA-7490-753E-622D-15D691459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024" y="1389388"/>
              <a:ext cx="2956137" cy="3695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21F86-AE53-9F77-BD3A-10FA1B0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93A2A0-231F-6A73-F86B-63A5F9EA117C}"/>
              </a:ext>
            </a:extLst>
          </p:cNvPr>
          <p:cNvSpPr txBox="1"/>
          <p:nvPr/>
        </p:nvSpPr>
        <p:spPr>
          <a:xfrm>
            <a:off x="515380" y="370134"/>
            <a:ext cx="7380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h_1_0</a:t>
            </a:r>
            <a:r>
              <a:rPr lang="zh-CN" altLang="en-US" sz="3200"/>
              <a:t>实验目标和需要解决的问题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8079B5-6276-FE3B-5ED2-521339A1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736812"/>
            <a:ext cx="4953000" cy="3667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875BB9-2B73-0C05-407A-601947519956}"/>
              </a:ext>
            </a:extLst>
          </p:cNvPr>
          <p:cNvSpPr txBox="1"/>
          <p:nvPr/>
        </p:nvSpPr>
        <p:spPr>
          <a:xfrm>
            <a:off x="587388" y="1124744"/>
            <a:ext cx="630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实验</a:t>
            </a:r>
            <a:r>
              <a:rPr lang="en-US" altLang="zh-CN" sz="2000"/>
              <a:t>h_1_0</a:t>
            </a:r>
            <a:r>
              <a:rPr lang="zh-CN" altLang="en-US" sz="2000"/>
              <a:t>建立最简化的</a:t>
            </a:r>
            <a:r>
              <a:rPr lang="en-US" altLang="zh-CN" sz="2000"/>
              <a:t>Hypervisor</a:t>
            </a:r>
            <a:r>
              <a:rPr lang="zh-CN" altLang="en-US" sz="2000"/>
              <a:t>，用于分析其原理。</a:t>
            </a:r>
            <a:endParaRPr lang="en-US" altLang="zh-CN" sz="2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7CD0F1-8260-96F4-F0D2-7507EEDC7BFC}"/>
              </a:ext>
            </a:extLst>
          </p:cNvPr>
          <p:cNvSpPr txBox="1"/>
          <p:nvPr/>
        </p:nvSpPr>
        <p:spPr>
          <a:xfrm>
            <a:off x="6600056" y="1736812"/>
            <a:ext cx="5076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最简</a:t>
            </a:r>
            <a:r>
              <a:rPr lang="en-US" altLang="zh-CN" sz="2000"/>
              <a:t>Hypervisor</a:t>
            </a:r>
            <a:r>
              <a:rPr lang="zh-CN" altLang="en-US" sz="2000"/>
              <a:t>执行流程：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加载</a:t>
            </a:r>
            <a:r>
              <a:rPr lang="en-US" altLang="zh-CN" sz="2000"/>
              <a:t>Guest OS</a:t>
            </a:r>
            <a:r>
              <a:rPr lang="zh-CN" altLang="en-US" sz="2000"/>
              <a:t>内核</a:t>
            </a:r>
            <a:r>
              <a:rPr lang="en-US" altLang="zh-CN" sz="2000"/>
              <a:t>Image</a:t>
            </a:r>
            <a:r>
              <a:rPr lang="zh-CN" altLang="en-US" sz="2000"/>
              <a:t>到新建地址空间。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准备虚拟机环境，设置特殊上下文。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结合特殊上下文和指令</a:t>
            </a:r>
            <a:r>
              <a:rPr lang="en-US" altLang="zh-CN" sz="2000"/>
              <a:t>sret</a:t>
            </a:r>
            <a:r>
              <a:rPr lang="zh-CN" altLang="en-US" sz="2000"/>
              <a:t>切换到</a:t>
            </a:r>
            <a:r>
              <a:rPr lang="en-US" altLang="zh-CN" sz="2000"/>
              <a:t>V</a:t>
            </a:r>
            <a:r>
              <a:rPr lang="zh-CN" altLang="en-US" sz="2000"/>
              <a:t>模式，即</a:t>
            </a:r>
            <a:r>
              <a:rPr lang="en-US" altLang="zh-CN" sz="2000"/>
              <a:t>VM-ENTRY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4. OS</a:t>
            </a:r>
            <a:r>
              <a:rPr lang="zh-CN" altLang="en-US" sz="2000"/>
              <a:t>内核只有一条指令，调用</a:t>
            </a:r>
            <a:r>
              <a:rPr lang="en-US" altLang="zh-CN" sz="2000"/>
              <a:t>sbi-call</a:t>
            </a:r>
            <a:r>
              <a:rPr lang="zh-CN" altLang="en-US" sz="2000"/>
              <a:t>的关机操作。</a:t>
            </a:r>
            <a:endParaRPr lang="en-US" altLang="zh-CN" sz="2000"/>
          </a:p>
          <a:p>
            <a:r>
              <a:rPr lang="en-US" altLang="zh-CN" sz="2000"/>
              <a:t>5. </a:t>
            </a:r>
            <a:r>
              <a:rPr lang="zh-CN" altLang="en-US" sz="2000"/>
              <a:t>在虚拟机中，</a:t>
            </a:r>
            <a:r>
              <a:rPr lang="en-US" altLang="zh-CN" sz="2000"/>
              <a:t>sbi-call</a:t>
            </a:r>
            <a:r>
              <a:rPr lang="zh-CN" altLang="en-US" sz="2000"/>
              <a:t>超出</a:t>
            </a:r>
            <a:r>
              <a:rPr lang="en-US" altLang="zh-CN" sz="2000"/>
              <a:t>V</a:t>
            </a:r>
            <a:r>
              <a:rPr lang="zh-CN" altLang="en-US" sz="2000"/>
              <a:t>模式权限，导致</a:t>
            </a:r>
            <a:r>
              <a:rPr lang="en-US" altLang="zh-CN" sz="2000"/>
              <a:t>VM-EXIT</a:t>
            </a:r>
            <a:r>
              <a:rPr lang="zh-CN" altLang="en-US" sz="2000"/>
              <a:t>退出虚拟机，切换回</a:t>
            </a:r>
            <a:r>
              <a:rPr lang="en-US" altLang="zh-CN" sz="2000"/>
              <a:t>Hypervisor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6. Hypervisor</a:t>
            </a:r>
            <a:r>
              <a:rPr lang="zh-CN" altLang="en-US" sz="2000"/>
              <a:t>响应</a:t>
            </a:r>
            <a:r>
              <a:rPr lang="en-US" altLang="zh-CN" sz="2000"/>
              <a:t>VM-EXIT</a:t>
            </a:r>
            <a:r>
              <a:rPr lang="zh-CN" altLang="en-US" sz="2000"/>
              <a:t>的函数检查退出原因和参数，进行处理，由于是请求关机，清理虚拟机后，退出。</a:t>
            </a:r>
            <a:endParaRPr lang="en-US" altLang="zh-CN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F88551-8909-3609-14F3-0C7302994542}"/>
              </a:ext>
            </a:extLst>
          </p:cNvPr>
          <p:cNvSpPr txBox="1"/>
          <p:nvPr/>
        </p:nvSpPr>
        <p:spPr>
          <a:xfrm>
            <a:off x="6600056" y="5625244"/>
            <a:ext cx="5076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需要解决的问题：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准备能够进入虚拟化模式的特殊上下文。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为响应</a:t>
            </a:r>
            <a:r>
              <a:rPr lang="en-US" altLang="zh-CN" sz="2000"/>
              <a:t>VM-EXIT</a:t>
            </a:r>
            <a:r>
              <a:rPr lang="zh-CN" altLang="en-US" sz="2000"/>
              <a:t>设置处理函数。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62677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5B282-47CA-6CBC-9333-5F1C21640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23B57-2B5B-1FC7-F768-D403C407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120F61-5027-8FB3-AFB9-894D2236EA84}"/>
              </a:ext>
            </a:extLst>
          </p:cNvPr>
          <p:cNvSpPr txBox="1"/>
          <p:nvPr/>
        </p:nvSpPr>
        <p:spPr>
          <a:xfrm>
            <a:off x="515380" y="370134"/>
            <a:ext cx="5580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Riscv64</a:t>
            </a:r>
            <a:r>
              <a:rPr lang="zh-CN" altLang="en-US" sz="3200"/>
              <a:t>在特权级模式的</a:t>
            </a:r>
            <a:r>
              <a:rPr lang="en-US" altLang="zh-CN" sz="3200"/>
              <a:t>H</a:t>
            </a:r>
            <a:r>
              <a:rPr lang="zh-CN" altLang="en-US" sz="3200"/>
              <a:t>扩展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625C04-6E88-F594-E044-192B8FE5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2" y="1233647"/>
            <a:ext cx="4858430" cy="29247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9BA023-2B58-1368-4299-CFBD9EFA98D4}"/>
              </a:ext>
            </a:extLst>
          </p:cNvPr>
          <p:cNvSpPr txBox="1"/>
          <p:nvPr/>
        </p:nvSpPr>
        <p:spPr>
          <a:xfrm>
            <a:off x="623392" y="4437112"/>
            <a:ext cx="10379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特权级从三个扩展到五个，新增了与</a:t>
            </a:r>
            <a:r>
              <a:rPr lang="en-US" altLang="zh-CN" sz="2000"/>
              <a:t>Host</a:t>
            </a:r>
            <a:r>
              <a:rPr lang="zh-CN" altLang="en-US" sz="2000"/>
              <a:t>平行的</a:t>
            </a:r>
            <a:r>
              <a:rPr lang="en-US" altLang="zh-CN" sz="2000"/>
              <a:t>Guest</a:t>
            </a:r>
            <a:r>
              <a:rPr lang="zh-CN" altLang="en-US" sz="2000"/>
              <a:t>域</a:t>
            </a:r>
            <a:endParaRPr lang="en-US" altLang="zh-CN" sz="2000"/>
          </a:p>
          <a:p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原来的</a:t>
            </a:r>
            <a:r>
              <a:rPr lang="en-US" altLang="zh-CN" sz="2000"/>
              <a:t>S</a:t>
            </a:r>
            <a:r>
              <a:rPr lang="zh-CN" altLang="en-US" sz="2000"/>
              <a:t>增强了对虚拟化支持的特性后，称它为</a:t>
            </a:r>
            <a:r>
              <a:rPr lang="en-US" altLang="zh-CN" sz="2000"/>
              <a:t>HS</a:t>
            </a:r>
            <a:r>
              <a:rPr lang="zh-CN" altLang="en-US" sz="2000"/>
              <a:t>。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M/HS/U</a:t>
            </a:r>
            <a:r>
              <a:rPr lang="zh-CN" altLang="en-US" sz="2000"/>
              <a:t>形成</a:t>
            </a:r>
            <a:r>
              <a:rPr lang="en-US" altLang="zh-CN" sz="2000"/>
              <a:t>Host</a:t>
            </a:r>
            <a:r>
              <a:rPr lang="zh-CN" altLang="en-US" sz="2000"/>
              <a:t>域，用来运行</a:t>
            </a:r>
            <a:r>
              <a:rPr lang="en-US" altLang="zh-CN" sz="2000"/>
              <a:t>I</a:t>
            </a:r>
            <a:r>
              <a:rPr lang="zh-CN" altLang="en-US" sz="2000"/>
              <a:t>型</a:t>
            </a:r>
            <a:r>
              <a:rPr lang="en-US" altLang="zh-CN" sz="2000"/>
              <a:t>Hypervisor</a:t>
            </a:r>
            <a:r>
              <a:rPr lang="zh-CN" altLang="en-US" sz="2000"/>
              <a:t>或者</a:t>
            </a:r>
            <a:r>
              <a:rPr lang="en-US" altLang="zh-CN" sz="2000"/>
              <a:t>II</a:t>
            </a:r>
            <a:r>
              <a:rPr lang="zh-CN" altLang="en-US" sz="2000"/>
              <a:t>型的</a:t>
            </a:r>
            <a:r>
              <a:rPr lang="en-US" altLang="zh-CN" sz="2000"/>
              <a:t>HostOS</a:t>
            </a:r>
            <a:r>
              <a:rPr lang="zh-CN" altLang="en-US" sz="2000"/>
              <a:t>，三个特权级的作用不变。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VS/VU</a:t>
            </a:r>
            <a:r>
              <a:rPr lang="zh-CN" altLang="en-US" sz="2000"/>
              <a:t>形成</a:t>
            </a:r>
            <a:r>
              <a:rPr lang="en-US" altLang="zh-CN" sz="2000"/>
              <a:t>Guest</a:t>
            </a:r>
            <a:r>
              <a:rPr lang="zh-CN" altLang="en-US" sz="2000"/>
              <a:t>域，用来运行</a:t>
            </a:r>
            <a:r>
              <a:rPr lang="en-US" altLang="zh-CN" sz="2000"/>
              <a:t>GuestOS</a:t>
            </a:r>
            <a:r>
              <a:rPr lang="zh-CN" altLang="en-US" sz="2000"/>
              <a:t>，这两个特权级分别对应内核态和用户态。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HS</a:t>
            </a:r>
            <a:r>
              <a:rPr lang="zh-CN" altLang="en-US" sz="2000"/>
              <a:t>是关键，作为联通真实世界和虚拟世界的通道。体系结构设计了双向变迁机制。</a:t>
            </a:r>
            <a:endParaRPr lang="en-US" altLang="zh-CN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04E7F2-403A-67FD-0B1B-27D50E81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1164984"/>
            <a:ext cx="3708412" cy="32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F860E-3EF7-5078-A13E-EB9641363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2A7133-FC80-E9D4-4946-8F58765BC2FA}"/>
              </a:ext>
            </a:extLst>
          </p:cNvPr>
          <p:cNvSpPr txBox="1"/>
          <p:nvPr/>
        </p:nvSpPr>
        <p:spPr>
          <a:xfrm>
            <a:off x="515380" y="327273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体系结构</a:t>
            </a:r>
            <a:r>
              <a:rPr lang="en-US" altLang="zh-CN" sz="3200"/>
              <a:t>H</a:t>
            </a:r>
            <a:r>
              <a:rPr lang="zh-CN" altLang="en-US" sz="3200"/>
              <a:t>扩展后的寄存器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6B7985-B5D8-0E7C-A066-6F4B3897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530227"/>
            <a:ext cx="5905500" cy="4000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0F6137-6C10-0C22-879C-F4AE0895A7D9}"/>
              </a:ext>
            </a:extLst>
          </p:cNvPr>
          <p:cNvSpPr txBox="1"/>
          <p:nvPr/>
        </p:nvSpPr>
        <p:spPr>
          <a:xfrm>
            <a:off x="623392" y="1052736"/>
            <a:ext cx="9454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H</a:t>
            </a:r>
            <a:r>
              <a:rPr lang="zh-CN" altLang="en-US" sz="2000"/>
              <a:t>扩展后，</a:t>
            </a:r>
            <a:r>
              <a:rPr lang="en-US" altLang="zh-CN" sz="2000"/>
              <a:t>S</a:t>
            </a:r>
            <a:r>
              <a:rPr lang="zh-CN" altLang="en-US" sz="2000"/>
              <a:t>模式发送明显变化：原有</a:t>
            </a:r>
            <a:r>
              <a:rPr lang="en-US" altLang="zh-CN" sz="2000"/>
              <a:t>s[xxx]</a:t>
            </a:r>
            <a:r>
              <a:rPr lang="zh-CN" altLang="en-US" sz="2000"/>
              <a:t>寄存器组作用不变，新增</a:t>
            </a:r>
            <a:r>
              <a:rPr lang="en-US" altLang="zh-CN" sz="2000"/>
              <a:t>hs[xxx]</a:t>
            </a:r>
            <a:r>
              <a:rPr lang="zh-CN" altLang="en-US" sz="2000"/>
              <a:t>和</a:t>
            </a:r>
            <a:r>
              <a:rPr lang="en-US" altLang="zh-CN" sz="2000"/>
              <a:t>vs[xxx]</a:t>
            </a:r>
          </a:p>
          <a:p>
            <a:r>
              <a:rPr lang="en-US" altLang="zh-CN" sz="2000"/>
              <a:t>hs[xxx]</a:t>
            </a:r>
            <a:r>
              <a:rPr lang="zh-CN" altLang="en-US" sz="2000"/>
              <a:t>寄存器组的作用：面向</a:t>
            </a:r>
            <a:r>
              <a:rPr lang="en-US" altLang="zh-CN" sz="2000"/>
              <a:t>Guest</a:t>
            </a:r>
            <a:r>
              <a:rPr lang="zh-CN" altLang="en-US" sz="2000"/>
              <a:t>进行路径控制，例如异常</a:t>
            </a:r>
            <a:r>
              <a:rPr lang="en-US" altLang="zh-CN" sz="2000"/>
              <a:t>/</a:t>
            </a:r>
            <a:r>
              <a:rPr lang="zh-CN" altLang="en-US" sz="2000"/>
              <a:t>中断委托等</a:t>
            </a:r>
            <a:endParaRPr lang="en-US" altLang="zh-CN" sz="2000"/>
          </a:p>
          <a:p>
            <a:r>
              <a:rPr lang="en-US" altLang="zh-CN" sz="2000"/>
              <a:t>vs[xxx]</a:t>
            </a:r>
            <a:r>
              <a:rPr lang="zh-CN" altLang="en-US" sz="2000"/>
              <a:t>寄存器组的作用：直接操纵</a:t>
            </a:r>
            <a:r>
              <a:rPr lang="en-US" altLang="zh-CN" sz="2000"/>
              <a:t>Guest</a:t>
            </a:r>
            <a:r>
              <a:rPr lang="zh-CN" altLang="en-US" sz="2000"/>
              <a:t>域中的</a:t>
            </a:r>
            <a:r>
              <a:rPr lang="en-US" altLang="zh-CN" sz="2000"/>
              <a:t>VS</a:t>
            </a:r>
            <a:r>
              <a:rPr lang="zh-CN" altLang="en-US" sz="2000"/>
              <a:t>，为其准备或设置状态</a:t>
            </a:r>
          </a:p>
        </p:txBody>
      </p:sp>
    </p:spTree>
    <p:extLst>
      <p:ext uri="{BB962C8B-B14F-4D97-AF65-F5344CB8AC3E}">
        <p14:creationId xmlns:p14="http://schemas.microsoft.com/office/powerpoint/2010/main" val="369385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DBEF6-70CA-1494-8824-A977E14B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79DAA-C9E9-126E-3BA1-5798753F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A2B43-544E-4DEA-1E0F-0E4130A68D2B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为进入虚拟化模式准备的条件（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12F7BE-7EB9-A08F-BDD1-EE906741086A}"/>
              </a:ext>
            </a:extLst>
          </p:cNvPr>
          <p:cNvSpPr txBox="1"/>
          <p:nvPr/>
        </p:nvSpPr>
        <p:spPr>
          <a:xfrm>
            <a:off x="587388" y="1124744"/>
            <a:ext cx="6300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ISA</a:t>
            </a:r>
            <a:r>
              <a:rPr lang="zh-CN" altLang="en-US" sz="2000"/>
              <a:t>寄存器</a:t>
            </a:r>
            <a:r>
              <a:rPr lang="en-US" altLang="zh-CN" sz="2000"/>
              <a:t>misa</a:t>
            </a:r>
            <a:r>
              <a:rPr lang="zh-CN" altLang="en-US" sz="2000"/>
              <a:t>第</a:t>
            </a:r>
            <a:r>
              <a:rPr lang="en-US" altLang="zh-CN" sz="2000"/>
              <a:t>7</a:t>
            </a:r>
            <a:r>
              <a:rPr lang="zh-CN" altLang="en-US" sz="2000"/>
              <a:t>位代表</a:t>
            </a:r>
            <a:r>
              <a:rPr lang="en-US" altLang="zh-CN" sz="2000"/>
              <a:t>Hypervisor</a:t>
            </a:r>
            <a:r>
              <a:rPr lang="zh-CN" altLang="en-US" sz="2000"/>
              <a:t>扩展的启用</a:t>
            </a:r>
            <a:r>
              <a:rPr lang="en-US" altLang="zh-CN" sz="2000"/>
              <a:t>/</a:t>
            </a:r>
            <a:r>
              <a:rPr lang="zh-CN" altLang="en-US" sz="2000"/>
              <a:t>禁止。</a:t>
            </a:r>
            <a:endParaRPr lang="en-US" altLang="zh-CN" sz="2000"/>
          </a:p>
          <a:p>
            <a:r>
              <a:rPr lang="zh-CN" altLang="en-US" sz="2000"/>
              <a:t>对这一位写入</a:t>
            </a:r>
            <a:r>
              <a:rPr lang="en-US" altLang="zh-CN" sz="2000"/>
              <a:t>0</a:t>
            </a:r>
            <a:r>
              <a:rPr lang="zh-CN" altLang="en-US" sz="2000"/>
              <a:t>，可以禁止</a:t>
            </a:r>
            <a:r>
              <a:rPr lang="en-US" altLang="zh-CN" sz="2000"/>
              <a:t>H</a:t>
            </a:r>
            <a:r>
              <a:rPr lang="zh-CN" altLang="en-US" sz="2000"/>
              <a:t>扩展。</a:t>
            </a:r>
            <a:endParaRPr lang="en-US" altLang="zh-CN" sz="20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5CABCF-D863-A7C9-FE37-40DF2AD9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799222"/>
            <a:ext cx="5634361" cy="264600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C48509-AFBE-3CBA-6D66-BAD11CEB024E}"/>
              </a:ext>
            </a:extLst>
          </p:cNvPr>
          <p:cNvSpPr/>
          <p:nvPr/>
        </p:nvSpPr>
        <p:spPr>
          <a:xfrm>
            <a:off x="1667508" y="5247202"/>
            <a:ext cx="2988332" cy="19802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1460C-E333-3BD0-F650-4D93359FBF56}"/>
              </a:ext>
            </a:extLst>
          </p:cNvPr>
          <p:cNvSpPr txBox="1"/>
          <p:nvPr/>
        </p:nvSpPr>
        <p:spPr>
          <a:xfrm>
            <a:off x="1811524" y="2349846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ISA</a:t>
            </a:r>
            <a:r>
              <a:rPr lang="zh-CN" altLang="en-US" sz="2000"/>
              <a:t>指令集手册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86FA98-E01D-8587-A7D5-3D32D20C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570" y="2929021"/>
            <a:ext cx="5419070" cy="2107416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20DEFC-64D3-705C-508C-899A59D57146}"/>
              </a:ext>
            </a:extLst>
          </p:cNvPr>
          <p:cNvSpPr/>
          <p:nvPr/>
        </p:nvSpPr>
        <p:spPr>
          <a:xfrm>
            <a:off x="6429046" y="3466478"/>
            <a:ext cx="3591390" cy="2520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BBE118-6755-AD18-05F2-5EDF44DD7A6E}"/>
              </a:ext>
            </a:extLst>
          </p:cNvPr>
          <p:cNvSpPr txBox="1"/>
          <p:nvPr/>
        </p:nvSpPr>
        <p:spPr>
          <a:xfrm>
            <a:off x="7464152" y="2349846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OpenSBI</a:t>
            </a:r>
            <a:r>
              <a:rPr lang="zh-CN" altLang="en-US" sz="2000"/>
              <a:t>启动时显示</a:t>
            </a:r>
            <a:r>
              <a:rPr lang="en-US" altLang="zh-CN" sz="2000"/>
              <a:t>ISA</a:t>
            </a:r>
            <a:r>
              <a:rPr lang="zh-CN" altLang="en-US" sz="2000"/>
              <a:t>扩展支持</a:t>
            </a:r>
          </a:p>
        </p:txBody>
      </p:sp>
    </p:spTree>
    <p:extLst>
      <p:ext uri="{BB962C8B-B14F-4D97-AF65-F5344CB8AC3E}">
        <p14:creationId xmlns:p14="http://schemas.microsoft.com/office/powerpoint/2010/main" val="320873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3F0397FB-9FA8-3164-07BF-1164B118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8" y="5013176"/>
            <a:ext cx="8297433" cy="103837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0A081-5BBB-FD28-42DA-752FE1AF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2178B7-78B0-C70F-59C1-24E3F916A550}"/>
              </a:ext>
            </a:extLst>
          </p:cNvPr>
          <p:cNvSpPr txBox="1"/>
          <p:nvPr/>
        </p:nvSpPr>
        <p:spPr>
          <a:xfrm>
            <a:off x="515380" y="1160748"/>
            <a:ext cx="1162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进入</a:t>
            </a:r>
            <a:r>
              <a:rPr lang="en-US" altLang="zh-CN" sz="2000"/>
              <a:t>V</a:t>
            </a:r>
            <a:r>
              <a:rPr lang="zh-CN" altLang="en-US" sz="2000"/>
              <a:t>模式路径的控制：</a:t>
            </a:r>
            <a:r>
              <a:rPr lang="en-US" altLang="zh-CN" sz="2000" b="1"/>
              <a:t>hstatus</a:t>
            </a:r>
            <a:r>
              <a:rPr lang="zh-CN" altLang="en-US" sz="2000" b="1">
                <a:solidFill>
                  <a:srgbClr val="FF0000"/>
                </a:solidFill>
              </a:rPr>
              <a:t>第</a:t>
            </a:r>
            <a:r>
              <a:rPr lang="en-US" altLang="zh-CN" sz="2000" b="1">
                <a:solidFill>
                  <a:srgbClr val="FF0000"/>
                </a:solidFill>
              </a:rPr>
              <a:t>7</a:t>
            </a:r>
            <a:r>
              <a:rPr lang="zh-CN" altLang="en-US" sz="2000" b="1">
                <a:solidFill>
                  <a:srgbClr val="FF0000"/>
                </a:solidFill>
              </a:rPr>
              <a:t>位</a:t>
            </a:r>
            <a:r>
              <a:rPr lang="en-US" altLang="zh-CN" sz="2000"/>
              <a:t>SPV</a:t>
            </a:r>
            <a:r>
              <a:rPr lang="zh-CN" altLang="en-US" sz="2000"/>
              <a:t>记录上一次进入</a:t>
            </a:r>
            <a:r>
              <a:rPr lang="en-US" altLang="zh-CN" sz="2000"/>
              <a:t>HS</a:t>
            </a:r>
            <a:r>
              <a:rPr lang="zh-CN" altLang="en-US" sz="2000"/>
              <a:t>特权级前的模式，</a:t>
            </a:r>
            <a:r>
              <a:rPr lang="en-US" altLang="zh-CN" sz="2000"/>
              <a:t>1</a:t>
            </a:r>
            <a:r>
              <a:rPr lang="zh-CN" altLang="en-US" sz="2000"/>
              <a:t>代表来自虚拟化模式。</a:t>
            </a:r>
            <a:endParaRPr lang="en-US" altLang="zh-CN" sz="2000"/>
          </a:p>
          <a:p>
            <a:r>
              <a:rPr lang="zh-CN" altLang="en-US" sz="2000"/>
              <a:t>执行</a:t>
            </a:r>
            <a:r>
              <a:rPr lang="en-US" altLang="zh-CN" sz="2000"/>
              <a:t>sret</a:t>
            </a:r>
            <a:r>
              <a:rPr lang="zh-CN" altLang="en-US" sz="2000"/>
              <a:t>时，根据</a:t>
            </a:r>
            <a:r>
              <a:rPr lang="en-US" altLang="zh-CN" sz="2000"/>
              <a:t>SPV</a:t>
            </a:r>
            <a:r>
              <a:rPr lang="zh-CN" altLang="en-US" sz="2000"/>
              <a:t>决定是返回用户态，还是返回虚拟化模式。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4FC114-69B7-CC60-C8D4-B05DA491A460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为进入虚拟化模式准备的条件（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D75E2F-0D60-9CB1-F9DB-A47F65D4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3392488"/>
            <a:ext cx="5822457" cy="1195823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4049B8E-8CF9-A6F0-4F9A-7D141C2FE054}"/>
              </a:ext>
            </a:extLst>
          </p:cNvPr>
          <p:cNvSpPr/>
          <p:nvPr/>
        </p:nvSpPr>
        <p:spPr>
          <a:xfrm>
            <a:off x="8832304" y="3392488"/>
            <a:ext cx="1139056" cy="6120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10FD57-F543-B51E-8041-1A37A39F5C97}"/>
              </a:ext>
            </a:extLst>
          </p:cNvPr>
          <p:cNvSpPr txBox="1"/>
          <p:nvPr/>
        </p:nvSpPr>
        <p:spPr>
          <a:xfrm>
            <a:off x="7968208" y="2708920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ISA</a:t>
            </a:r>
            <a:r>
              <a:rPr lang="zh-CN" altLang="en-US" sz="2000"/>
              <a:t>指令集手册</a:t>
            </a:r>
            <a:r>
              <a:rPr lang="en-US" altLang="zh-CN" sz="2000"/>
              <a:t>H</a:t>
            </a:r>
            <a:r>
              <a:rPr lang="zh-CN" altLang="en-US" sz="2000"/>
              <a:t>扩展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7499BB-A214-0581-854A-2A353CA97F6B}"/>
              </a:ext>
            </a:extLst>
          </p:cNvPr>
          <p:cNvSpPr txBox="1"/>
          <p:nvPr/>
        </p:nvSpPr>
        <p:spPr>
          <a:xfrm>
            <a:off x="6320828" y="4973075"/>
            <a:ext cx="5838458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00"/>
              <a:t>SPV</a:t>
            </a:r>
            <a:r>
              <a:rPr lang="zh-CN" altLang="en-US" sz="2000"/>
              <a:t>指示特权级模式的来源；</a:t>
            </a:r>
            <a:endParaRPr lang="en-US" altLang="zh-CN" sz="2000"/>
          </a:p>
          <a:p>
            <a:r>
              <a:rPr lang="en-US" altLang="zh-CN" sz="2000"/>
              <a:t>SPVP</a:t>
            </a:r>
            <a:r>
              <a:rPr lang="zh-CN" altLang="en-US" sz="2000"/>
              <a:t>指示</a:t>
            </a:r>
            <a:r>
              <a:rPr lang="en-US" altLang="zh-CN" sz="2000"/>
              <a:t>HS</a:t>
            </a:r>
            <a:r>
              <a:rPr lang="zh-CN" altLang="en-US" sz="2000"/>
              <a:t>对</a:t>
            </a:r>
            <a:r>
              <a:rPr lang="en-US" altLang="zh-CN" sz="2000"/>
              <a:t>V</a:t>
            </a:r>
            <a:r>
              <a:rPr lang="zh-CN" altLang="en-US" sz="2000"/>
              <a:t>模式下地址空间是否有操作权限，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en-US" sz="2000"/>
              <a:t>表示有权限操作，</a:t>
            </a:r>
            <a:r>
              <a:rPr lang="en-US" altLang="zh-CN" sz="2000"/>
              <a:t>0</a:t>
            </a:r>
            <a:r>
              <a:rPr lang="zh-CN" altLang="en-US" sz="2000"/>
              <a:t>无权限。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D2EC32-CA36-E772-A876-88B855E77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2277854"/>
            <a:ext cx="2857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CBACC-D558-DBA1-6DBE-30E15931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858183-AFC1-085A-C5A1-F7560DD39C5A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为进入虚拟化模式准备的条件（</a:t>
            </a:r>
            <a:r>
              <a:rPr lang="en-US" altLang="zh-CN" sz="3200"/>
              <a:t>3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684EDF-820D-48FF-A5D2-3C85E2BE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3429000"/>
            <a:ext cx="5315692" cy="17242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3FDC94-7860-EB15-8AF4-030933D2FF3D}"/>
              </a:ext>
            </a:extLst>
          </p:cNvPr>
          <p:cNvSpPr txBox="1"/>
          <p:nvPr/>
        </p:nvSpPr>
        <p:spPr>
          <a:xfrm>
            <a:off x="561533" y="1196752"/>
            <a:ext cx="10235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Hypervisor</a:t>
            </a:r>
            <a:r>
              <a:rPr lang="zh-CN" altLang="en-US" sz="2000"/>
              <a:t>首次启动</a:t>
            </a:r>
            <a:r>
              <a:rPr lang="en-US" altLang="zh-CN" sz="2000"/>
              <a:t>Guest</a:t>
            </a:r>
            <a:r>
              <a:rPr lang="zh-CN" altLang="en-US" sz="2000"/>
              <a:t>的内核之前，伪造上下文作准备：</a:t>
            </a:r>
            <a:endParaRPr lang="en-US" altLang="zh-CN" sz="2000"/>
          </a:p>
          <a:p>
            <a:r>
              <a:rPr lang="zh-CN" altLang="en-US" sz="2000"/>
              <a:t>设置</a:t>
            </a:r>
            <a:r>
              <a:rPr lang="en-US" altLang="zh-CN" sz="2000"/>
              <a:t>Guest</a:t>
            </a:r>
            <a:r>
              <a:rPr lang="zh-CN" altLang="en-US" sz="2000"/>
              <a:t>的</a:t>
            </a:r>
            <a:r>
              <a:rPr lang="en-US" altLang="zh-CN" sz="2000"/>
              <a:t>sstatus</a:t>
            </a:r>
            <a:r>
              <a:rPr lang="zh-CN" altLang="en-US" sz="2000"/>
              <a:t>，让其初始特权级为</a:t>
            </a:r>
            <a:r>
              <a:rPr lang="en-US" altLang="zh-CN" sz="2000">
                <a:solidFill>
                  <a:srgbClr val="FF0000"/>
                </a:solidFill>
              </a:rPr>
              <a:t>Supervisor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zh-CN" altLang="en-US" sz="2000"/>
              <a:t>设置</a:t>
            </a:r>
            <a:r>
              <a:rPr lang="en-US" altLang="zh-CN" sz="2000"/>
              <a:t>Guest</a:t>
            </a:r>
            <a:r>
              <a:rPr lang="zh-CN" altLang="en-US" sz="2000"/>
              <a:t>的</a:t>
            </a:r>
            <a:r>
              <a:rPr lang="en-US" altLang="zh-CN" sz="2000"/>
              <a:t>sepc</a:t>
            </a:r>
            <a:r>
              <a:rPr lang="zh-CN" altLang="en-US" sz="2000"/>
              <a:t>为</a:t>
            </a:r>
            <a:r>
              <a:rPr lang="en-US" altLang="zh-CN" sz="2000"/>
              <a:t>OS</a:t>
            </a:r>
            <a:r>
              <a:rPr lang="zh-CN" altLang="en-US" sz="2000"/>
              <a:t>启动入口地址</a:t>
            </a:r>
            <a:r>
              <a:rPr lang="en-US" altLang="zh-CN" sz="2000"/>
              <a:t>VM_ENTRY</a:t>
            </a:r>
            <a:r>
              <a:rPr lang="zh-CN" altLang="en-US" sz="2000"/>
              <a:t>，</a:t>
            </a:r>
            <a:r>
              <a:rPr lang="en-US" altLang="zh-CN" sz="2000"/>
              <a:t>VM_ENTRY</a:t>
            </a:r>
            <a:r>
              <a:rPr lang="zh-CN" altLang="en-US" sz="2000"/>
              <a:t>值就是内核启动的入口地址，</a:t>
            </a:r>
            <a:endParaRPr lang="en-US" altLang="zh-CN" sz="2000"/>
          </a:p>
          <a:p>
            <a:r>
              <a:rPr lang="zh-CN" altLang="en-US" sz="2000"/>
              <a:t>对于</a:t>
            </a:r>
            <a:r>
              <a:rPr lang="en-US" altLang="zh-CN" sz="2000"/>
              <a:t>Riscv64</a:t>
            </a:r>
            <a:r>
              <a:rPr lang="zh-CN" altLang="en-US" sz="2000"/>
              <a:t>，其地址是</a:t>
            </a:r>
            <a:r>
              <a:rPr lang="en-US" altLang="zh-CN" sz="2000" b="1">
                <a:solidFill>
                  <a:srgbClr val="FF0000"/>
                </a:solidFill>
              </a:rPr>
              <a:t>0x8020_0000</a:t>
            </a:r>
            <a:r>
              <a:rPr lang="zh-CN" altLang="en-US" sz="200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A67A4A-0CB6-2EC5-CBD3-AC075492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3415816"/>
            <a:ext cx="5524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D2B33-1448-550B-D3D8-D5AD3FBE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AC8843-6D5A-E32C-AB54-DEE64B5B22EE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从</a:t>
            </a:r>
            <a:r>
              <a:rPr lang="en-US" altLang="zh-CN" sz="3200"/>
              <a:t>Host</a:t>
            </a:r>
            <a:r>
              <a:rPr lang="zh-CN" altLang="en-US" sz="3200"/>
              <a:t>到</a:t>
            </a:r>
            <a:r>
              <a:rPr lang="en-US" altLang="zh-CN" sz="3200"/>
              <a:t>Guest</a:t>
            </a:r>
            <a:r>
              <a:rPr lang="zh-CN" altLang="en-US" sz="3200"/>
              <a:t>的切换</a:t>
            </a:r>
            <a:r>
              <a:rPr lang="en-US" altLang="zh-CN" sz="3200"/>
              <a:t>run_guest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4301CC-CC37-06ED-CC9D-45702D90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2587141"/>
            <a:ext cx="3238500" cy="3686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13BA92-D85C-F6C4-8329-740A12314736}"/>
              </a:ext>
            </a:extLst>
          </p:cNvPr>
          <p:cNvSpPr txBox="1"/>
          <p:nvPr/>
        </p:nvSpPr>
        <p:spPr>
          <a:xfrm>
            <a:off x="623392" y="1048670"/>
            <a:ext cx="9613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每个</a:t>
            </a:r>
            <a:r>
              <a:rPr lang="en-US" altLang="zh-CN" sz="2000"/>
              <a:t>vCPU</a:t>
            </a:r>
            <a:r>
              <a:rPr lang="zh-CN" altLang="en-US" sz="2000"/>
              <a:t>维护一组上下文状态，分别对应</a:t>
            </a:r>
            <a:r>
              <a:rPr lang="en-US" altLang="zh-CN" sz="2000"/>
              <a:t>Host</a:t>
            </a:r>
            <a:r>
              <a:rPr lang="zh-CN" altLang="en-US" sz="2000"/>
              <a:t>和</a:t>
            </a:r>
            <a:r>
              <a:rPr lang="en-US" altLang="zh-CN" sz="2000"/>
              <a:t>Guest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从</a:t>
            </a:r>
            <a:r>
              <a:rPr lang="en-US" altLang="zh-CN" sz="2000"/>
              <a:t>Hypervisor</a:t>
            </a:r>
            <a:r>
              <a:rPr lang="zh-CN" altLang="en-US" sz="2000"/>
              <a:t>切断到虚拟机时，暂存</a:t>
            </a:r>
            <a:r>
              <a:rPr lang="en-US" altLang="zh-CN" sz="2000"/>
              <a:t>Host</a:t>
            </a:r>
            <a:r>
              <a:rPr lang="zh-CN" altLang="en-US" sz="2000"/>
              <a:t>中部分可能被破坏的状态；加载</a:t>
            </a:r>
            <a:r>
              <a:rPr lang="en-US" altLang="zh-CN" sz="2000"/>
              <a:t>Guest</a:t>
            </a:r>
            <a:r>
              <a:rPr lang="zh-CN" altLang="en-US" sz="2000"/>
              <a:t>状态；</a:t>
            </a:r>
            <a:endParaRPr lang="en-US" altLang="zh-CN" sz="2000"/>
          </a:p>
          <a:p>
            <a:r>
              <a:rPr lang="zh-CN" altLang="en-US" sz="2000"/>
              <a:t>然后执行</a:t>
            </a:r>
            <a:r>
              <a:rPr lang="en-US" altLang="zh-CN" sz="2000"/>
              <a:t>sret</a:t>
            </a:r>
            <a:r>
              <a:rPr lang="zh-CN" altLang="en-US" sz="2000"/>
              <a:t>完成切换。封装该过程的专门函数</a:t>
            </a:r>
            <a:r>
              <a:rPr lang="en-US" altLang="zh-CN" sz="2000" b="1"/>
              <a:t>run_guest</a:t>
            </a:r>
            <a:r>
              <a:rPr lang="zh-CN" altLang="en-US" sz="200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C09741-555A-5BD6-6E86-FDCF41F8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08" y="2492896"/>
            <a:ext cx="4205532" cy="29862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11AC9AB-A2C0-6678-C6A6-B65D22A38FC3}"/>
              </a:ext>
            </a:extLst>
          </p:cNvPr>
          <p:cNvSpPr txBox="1"/>
          <p:nvPr/>
        </p:nvSpPr>
        <p:spPr>
          <a:xfrm>
            <a:off x="5987988" y="5769260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run_guest</a:t>
            </a:r>
            <a:r>
              <a:rPr lang="zh-CN" altLang="en-US" sz="2000" b="1"/>
              <a:t>切换过程的细节较多，下节课单独介绍。</a:t>
            </a:r>
          </a:p>
        </p:txBody>
      </p:sp>
    </p:spTree>
    <p:extLst>
      <p:ext uri="{BB962C8B-B14F-4D97-AF65-F5344CB8AC3E}">
        <p14:creationId xmlns:p14="http://schemas.microsoft.com/office/powerpoint/2010/main" val="230806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E587-276C-DB45-D6E4-96E502AA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CCA9B-B163-8BF1-0092-830A2902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9097A-1984-4F85-DA39-5456A2E76251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因为</a:t>
            </a:r>
            <a:r>
              <a:rPr lang="en-US" altLang="zh-CN" sz="3200"/>
              <a:t>VM-Exit</a:t>
            </a:r>
            <a:r>
              <a:rPr lang="zh-CN" altLang="en-US" sz="3200"/>
              <a:t>从</a:t>
            </a:r>
            <a:r>
              <a:rPr lang="en-US" altLang="zh-CN" sz="3200"/>
              <a:t>Guest</a:t>
            </a:r>
            <a:r>
              <a:rPr lang="zh-CN" altLang="en-US" sz="3200"/>
              <a:t>到返回</a:t>
            </a:r>
            <a:r>
              <a:rPr lang="en-US" altLang="zh-CN" sz="3200"/>
              <a:t>Host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07E488-1481-6167-1429-95D0D081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36" y="1952836"/>
            <a:ext cx="3238500" cy="3686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51FF4C-F8E3-79A5-3762-A0B8B67578EE}"/>
              </a:ext>
            </a:extLst>
          </p:cNvPr>
          <p:cNvSpPr txBox="1"/>
          <p:nvPr/>
        </p:nvSpPr>
        <p:spPr>
          <a:xfrm>
            <a:off x="623392" y="1048670"/>
            <a:ext cx="9613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执行上页从</a:t>
            </a:r>
            <a:r>
              <a:rPr lang="en-US" altLang="zh-CN" sz="2000"/>
              <a:t>Host</a:t>
            </a:r>
            <a:r>
              <a:rPr lang="zh-CN" altLang="en-US" sz="2000"/>
              <a:t>到</a:t>
            </a:r>
            <a:r>
              <a:rPr lang="en-US" altLang="zh-CN" sz="2000"/>
              <a:t>Guest</a:t>
            </a:r>
            <a:r>
              <a:rPr lang="zh-CN" altLang="en-US" sz="2000"/>
              <a:t>的逆过程，具体机制包含在</a:t>
            </a:r>
            <a:r>
              <a:rPr lang="en-US" altLang="zh-CN" sz="2000"/>
              <a:t>run_guest</a:t>
            </a:r>
            <a:r>
              <a:rPr lang="zh-CN" altLang="en-US" sz="2000"/>
              <a:t>之中。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C14A37-4CFE-9D62-443A-6E30FCDE9739}"/>
              </a:ext>
            </a:extLst>
          </p:cNvPr>
          <p:cNvSpPr txBox="1"/>
          <p:nvPr/>
        </p:nvSpPr>
        <p:spPr>
          <a:xfrm>
            <a:off x="6725720" y="3415248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返回过程包含在</a:t>
            </a:r>
            <a:r>
              <a:rPr lang="en-US" altLang="zh-CN" sz="2000" b="1"/>
              <a:t>run_guest</a:t>
            </a:r>
            <a:r>
              <a:rPr lang="zh-CN" altLang="en-US" sz="2000" b="1"/>
              <a:t>过程中，</a:t>
            </a:r>
            <a:endParaRPr lang="en-US" altLang="zh-CN" sz="2000" b="1"/>
          </a:p>
          <a:p>
            <a:r>
              <a:rPr lang="zh-CN" altLang="en-US" sz="2000" b="1"/>
              <a:t>具体实现机制下节课与上页一起介绍。</a:t>
            </a:r>
          </a:p>
        </p:txBody>
      </p:sp>
    </p:spTree>
    <p:extLst>
      <p:ext uri="{BB962C8B-B14F-4D97-AF65-F5344CB8AC3E}">
        <p14:creationId xmlns:p14="http://schemas.microsoft.com/office/powerpoint/2010/main" val="119502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7BF96-687A-15D3-970D-631C6BA9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D39D1F-B5DC-1BEE-D283-F7E8C16D1163}"/>
              </a:ext>
            </a:extLst>
          </p:cNvPr>
          <p:cNvSpPr txBox="1"/>
          <p:nvPr/>
        </p:nvSpPr>
        <p:spPr>
          <a:xfrm>
            <a:off x="3215680" y="2891842"/>
            <a:ext cx="5724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第三部分</a:t>
            </a:r>
            <a:endParaRPr lang="en-US" altLang="zh-CN" sz="3200"/>
          </a:p>
          <a:p>
            <a:pPr algn="ctr"/>
            <a:r>
              <a:rPr lang="zh-CN" altLang="en-US" sz="3200"/>
              <a:t>组件化扩展 </a:t>
            </a:r>
            <a:r>
              <a:rPr lang="en-US" altLang="zh-CN" sz="3200"/>
              <a:t>- Hypervisor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050EAD-990D-1695-6A84-6A152C67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2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97AA02-FE13-0AE5-CB54-03DA7DC1C3C6}"/>
              </a:ext>
            </a:extLst>
          </p:cNvPr>
          <p:cNvSpPr txBox="1"/>
          <p:nvPr/>
        </p:nvSpPr>
        <p:spPr>
          <a:xfrm>
            <a:off x="515380" y="327273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VM-Exit</a:t>
            </a:r>
            <a:r>
              <a:rPr lang="zh-CN" altLang="en-US" sz="3200"/>
              <a:t>原因</a:t>
            </a:r>
            <a:r>
              <a:rPr lang="en-US" altLang="zh-CN" sz="3200"/>
              <a:t>1: </a:t>
            </a:r>
            <a:r>
              <a:rPr lang="zh-CN" altLang="en-US" sz="3200"/>
              <a:t>执行特权操作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96752B-0C9B-E691-D440-725232E1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65" y="2528900"/>
            <a:ext cx="5109923" cy="36009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46636C1-9D2D-56A8-FFD6-0A59ACD21A1A}"/>
              </a:ext>
            </a:extLst>
          </p:cNvPr>
          <p:cNvSpPr txBox="1"/>
          <p:nvPr/>
        </p:nvSpPr>
        <p:spPr>
          <a:xfrm>
            <a:off x="587388" y="1088740"/>
            <a:ext cx="10480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Guest</a:t>
            </a:r>
            <a:r>
              <a:rPr lang="zh-CN" altLang="en-US" sz="2000"/>
              <a:t>虚拟环境下，不存在</a:t>
            </a:r>
            <a:r>
              <a:rPr lang="en-US" altLang="zh-CN" sz="2000"/>
              <a:t>M</a:t>
            </a:r>
            <a:r>
              <a:rPr lang="zh-CN" altLang="en-US" sz="2000"/>
              <a:t>模式，没有</a:t>
            </a:r>
            <a:r>
              <a:rPr lang="en-US" altLang="zh-CN" sz="2000"/>
              <a:t>OpenSBI</a:t>
            </a:r>
            <a:r>
              <a:rPr lang="zh-CN" altLang="en-US" sz="2000"/>
              <a:t>。因而</a:t>
            </a:r>
            <a:r>
              <a:rPr lang="en-US" altLang="zh-CN" sz="2000"/>
              <a:t>sbi-call</a:t>
            </a:r>
            <a:r>
              <a:rPr lang="zh-CN" altLang="en-US" sz="2000"/>
              <a:t>超出当前环境的处理能力，</a:t>
            </a:r>
            <a:endParaRPr lang="en-US" altLang="zh-CN" sz="2000"/>
          </a:p>
          <a:p>
            <a:r>
              <a:rPr lang="zh-CN" altLang="en-US" sz="2000"/>
              <a:t>触发模式切换，回到</a:t>
            </a:r>
            <a:r>
              <a:rPr lang="en-US" altLang="zh-CN" sz="2000"/>
              <a:t>Host</a:t>
            </a:r>
            <a:r>
              <a:rPr lang="zh-CN" altLang="en-US" sz="2000"/>
              <a:t>模式的</a:t>
            </a:r>
            <a:r>
              <a:rPr lang="en-US" altLang="zh-CN" sz="2000"/>
              <a:t>Hypervisor</a:t>
            </a:r>
            <a:r>
              <a:rPr lang="zh-CN" altLang="en-US" sz="2000"/>
              <a:t>中处理。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C03987-A2E3-752C-D255-4C101F54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28" y="2672916"/>
            <a:ext cx="5584128" cy="28339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CC3B33-2E5F-A363-B2BA-18723090753D}"/>
              </a:ext>
            </a:extLst>
          </p:cNvPr>
          <p:cNvSpPr txBox="1"/>
          <p:nvPr/>
        </p:nvSpPr>
        <p:spPr>
          <a:xfrm>
            <a:off x="6204742" y="5769260"/>
            <a:ext cx="57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h_1_0</a:t>
            </a:r>
            <a:r>
              <a:rPr lang="zh-CN" altLang="en-US"/>
              <a:t>示例中，仅需要处理</a:t>
            </a:r>
            <a:r>
              <a:rPr lang="en-US" altLang="zh-CN"/>
              <a:t>SBI-Call</a:t>
            </a:r>
            <a:r>
              <a:rPr lang="zh-CN" altLang="en-US"/>
              <a:t>的</a:t>
            </a:r>
            <a:r>
              <a:rPr lang="en-US" altLang="zh-CN"/>
              <a:t>Shutdown</a:t>
            </a:r>
            <a:r>
              <a:rPr lang="zh-CN" altLang="en-US"/>
              <a:t>请求。</a:t>
            </a:r>
          </a:p>
        </p:txBody>
      </p:sp>
    </p:spTree>
    <p:extLst>
      <p:ext uri="{BB962C8B-B14F-4D97-AF65-F5344CB8AC3E}">
        <p14:creationId xmlns:p14="http://schemas.microsoft.com/office/powerpoint/2010/main" val="367673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97AA02-FE13-0AE5-CB54-03DA7DC1C3C6}"/>
              </a:ext>
            </a:extLst>
          </p:cNvPr>
          <p:cNvSpPr txBox="1"/>
          <p:nvPr/>
        </p:nvSpPr>
        <p:spPr>
          <a:xfrm>
            <a:off x="515380" y="327273"/>
            <a:ext cx="50045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VM-Exit</a:t>
            </a:r>
            <a:r>
              <a:rPr lang="zh-CN" altLang="en-US" sz="3200"/>
              <a:t>原因</a:t>
            </a:r>
            <a:r>
              <a:rPr lang="en-US" altLang="zh-CN" sz="3200"/>
              <a:t>2: </a:t>
            </a:r>
            <a:r>
              <a:rPr lang="zh-CN" altLang="en-US" sz="3200"/>
              <a:t>嵌套的</a:t>
            </a:r>
            <a:r>
              <a:rPr lang="en-US" altLang="zh-CN" sz="3200"/>
              <a:t>#PF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E0AD0-1434-635B-85E3-45C53777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67" y="2076822"/>
            <a:ext cx="6312665" cy="444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B9F86D-AF61-9FF7-AB65-DD4098B2ECC9}"/>
              </a:ext>
            </a:extLst>
          </p:cNvPr>
          <p:cNvSpPr txBox="1"/>
          <p:nvPr/>
        </p:nvSpPr>
        <p:spPr>
          <a:xfrm>
            <a:off x="587388" y="1088740"/>
            <a:ext cx="8509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Guest</a:t>
            </a:r>
            <a:r>
              <a:rPr lang="zh-CN" altLang="en-US" sz="2000"/>
              <a:t>环境的物理地址区间尚未映射，导致二次缺页，切换进入</a:t>
            </a:r>
            <a:r>
              <a:rPr lang="en-US" altLang="zh-CN" sz="2000"/>
              <a:t>Host</a:t>
            </a:r>
            <a:r>
              <a:rPr lang="zh-CN" altLang="en-US" sz="2000"/>
              <a:t>环境。</a:t>
            </a:r>
            <a:endParaRPr lang="en-US" altLang="zh-CN" sz="2000"/>
          </a:p>
          <a:p>
            <a:r>
              <a:rPr lang="zh-CN" altLang="en-US" sz="2000"/>
              <a:t>下节课内容。</a:t>
            </a:r>
          </a:p>
        </p:txBody>
      </p:sp>
    </p:spTree>
    <p:extLst>
      <p:ext uri="{BB962C8B-B14F-4D97-AF65-F5344CB8AC3E}">
        <p14:creationId xmlns:p14="http://schemas.microsoft.com/office/powerpoint/2010/main" val="4266237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98BFB-83D1-3181-2135-DE493F4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633C32-C2E7-EDB3-012B-13A0A28C7A09}"/>
              </a:ext>
            </a:extLst>
          </p:cNvPr>
          <p:cNvSpPr txBox="1"/>
          <p:nvPr/>
        </p:nvSpPr>
        <p:spPr>
          <a:xfrm>
            <a:off x="515380" y="370134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47A190-6E0B-805C-E049-F235B0EB0C83}"/>
              </a:ext>
            </a:extLst>
          </p:cNvPr>
          <p:cNvSpPr txBox="1"/>
          <p:nvPr/>
        </p:nvSpPr>
        <p:spPr>
          <a:xfrm>
            <a:off x="623392" y="980728"/>
            <a:ext cx="11125236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/>
              <a:t>[simple_hv]: </a:t>
            </a:r>
            <a:r>
              <a:rPr lang="zh-CN" altLang="en-US" sz="2000"/>
              <a:t>实现最简单的</a:t>
            </a:r>
            <a:r>
              <a:rPr lang="en-US" altLang="zh-CN" sz="2000"/>
              <a:t>Hypervisor</a:t>
            </a:r>
            <a:r>
              <a:rPr lang="zh-CN" altLang="en-US" sz="2000"/>
              <a:t>，响应</a:t>
            </a:r>
            <a:r>
              <a:rPr lang="en-US" altLang="zh-CN" sz="2000"/>
              <a:t>VM_EXIT</a:t>
            </a:r>
            <a:r>
              <a:rPr lang="zh-CN" altLang="en-US" sz="2000"/>
              <a:t>常见情况。</a:t>
            </a:r>
            <a:endParaRPr lang="en-US" altLang="zh-CN" sz="2000"/>
          </a:p>
          <a:p>
            <a:r>
              <a:rPr lang="zh-CN" altLang="en-US" sz="2000" b="1"/>
              <a:t>准备</a:t>
            </a:r>
            <a:r>
              <a:rPr lang="zh-CN" altLang="en-US" sz="2000"/>
              <a:t>：（如果看不到</a:t>
            </a:r>
            <a:r>
              <a:rPr lang="en-US" altLang="zh-CN" sz="2000" b="1"/>
              <a:t>exercises/simple_hv</a:t>
            </a:r>
            <a:r>
              <a:rPr lang="zh-CN" altLang="en-US" sz="2000" b="1"/>
              <a:t>或</a:t>
            </a:r>
            <a:r>
              <a:rPr lang="en-US" altLang="zh-CN" sz="2000" b="1"/>
              <a:t>skernel2</a:t>
            </a:r>
            <a:r>
              <a:rPr lang="zh-CN" altLang="en-US" sz="2000" b="1"/>
              <a:t>，</a:t>
            </a:r>
            <a:r>
              <a:rPr lang="zh-CN" altLang="en-US" sz="2000"/>
              <a:t>回到</a:t>
            </a:r>
            <a:r>
              <a:rPr lang="en-US" altLang="zh-CN" sz="2000"/>
              <a:t>main</a:t>
            </a:r>
            <a:r>
              <a:rPr lang="zh-CN" altLang="en-US" sz="2000"/>
              <a:t>分支执行</a:t>
            </a:r>
            <a:r>
              <a:rPr lang="en-US" altLang="zh-CN" sz="2000" b="1"/>
              <a:t>git pull</a:t>
            </a:r>
            <a:r>
              <a:rPr lang="en-US" altLang="zh-CN" sz="2000"/>
              <a:t> </a:t>
            </a:r>
            <a:r>
              <a:rPr lang="zh-CN" altLang="en-US" sz="2000"/>
              <a:t>更新工程）</a:t>
            </a:r>
            <a:endParaRPr lang="en-US" altLang="zh-CN" sz="2000"/>
          </a:p>
          <a:p>
            <a:r>
              <a:rPr lang="zh-CN" altLang="en-US" sz="2000"/>
              <a:t>执行如下三行，触发错误，分析原因。</a:t>
            </a:r>
            <a:endParaRPr lang="en-US" altLang="zh-CN" sz="2000"/>
          </a:p>
          <a:p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payload</a:t>
            </a:r>
          </a:p>
          <a:p>
            <a:r>
              <a:rPr lang="da-DK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./update_disk.sh payload/skernel2/skernel2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run A=exercises/simple_hv/ BLK=y</a:t>
            </a:r>
          </a:p>
          <a:p>
            <a:endParaRPr lang="en-US" altLang="zh-CN" sz="2000" b="1"/>
          </a:p>
          <a:p>
            <a:r>
              <a:rPr lang="zh-CN" altLang="en-US" sz="2000" b="1"/>
              <a:t>要求</a:t>
            </a:r>
            <a:r>
              <a:rPr lang="zh-CN" altLang="en-US" sz="2000"/>
              <a:t>：根据</a:t>
            </a:r>
            <a:r>
              <a:rPr lang="en-US" altLang="zh-CN" sz="2000"/>
              <a:t>panic</a:t>
            </a:r>
            <a:r>
              <a:rPr lang="zh-CN" altLang="en-US" sz="2000"/>
              <a:t>指示修改实现，使测例通过。预期输出：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/>
              <a:t>提示</a:t>
            </a:r>
            <a:r>
              <a:rPr lang="zh-CN" altLang="en-US" sz="2000"/>
              <a:t>：需要处理两个</a:t>
            </a:r>
            <a:r>
              <a:rPr lang="en-US" altLang="zh-CN" sz="2000"/>
              <a:t>VM-Exit</a:t>
            </a:r>
            <a:r>
              <a:rPr lang="zh-CN" altLang="en-US" sz="2000"/>
              <a:t>原因，可以对照查看</a:t>
            </a:r>
            <a:r>
              <a:rPr lang="en-US" altLang="zh-CN" sz="2000"/>
              <a:t>payload/skernel2/</a:t>
            </a:r>
            <a:r>
              <a:rPr lang="zh-CN" altLang="en-US" sz="2000"/>
              <a:t>中</a:t>
            </a:r>
            <a:r>
              <a:rPr lang="en-US" altLang="zh-CN" sz="2000"/>
              <a:t>Guest OS</a:t>
            </a:r>
            <a:r>
              <a:rPr lang="zh-CN" altLang="en-US" sz="2000"/>
              <a:t>内核的实现。注意</a:t>
            </a:r>
            <a:r>
              <a:rPr lang="en-US" altLang="zh-CN" sz="2000"/>
              <a:t>sepc</a:t>
            </a:r>
            <a:r>
              <a:rPr lang="zh-CN" altLang="en-US" sz="2000"/>
              <a:t>寄存器可能需要调整偏移，否则会异常卡死；另外</a:t>
            </a:r>
            <a:r>
              <a:rPr lang="en-US" altLang="zh-CN" sz="2000"/>
              <a:t>a0</a:t>
            </a:r>
            <a:r>
              <a:rPr lang="zh-CN" altLang="en-US" sz="2000"/>
              <a:t>和</a:t>
            </a:r>
            <a:r>
              <a:rPr lang="en-US" altLang="zh-CN" sz="2000"/>
              <a:t>a1</a:t>
            </a:r>
            <a:r>
              <a:rPr lang="zh-CN" altLang="en-US" sz="2000"/>
              <a:t>应当分别在处理</a:t>
            </a:r>
            <a:r>
              <a:rPr lang="en-US" altLang="zh-CN" sz="2000"/>
              <a:t>Exit</a:t>
            </a:r>
            <a:r>
              <a:rPr lang="zh-CN" altLang="en-US" sz="2000"/>
              <a:t>原因时设置。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EC167E-9D00-1538-4BAD-20AA5137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3537012"/>
            <a:ext cx="8495568" cy="2223139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109533-AB9D-2FFE-281B-9A755D5BA064}"/>
              </a:ext>
            </a:extLst>
          </p:cNvPr>
          <p:cNvSpPr/>
          <p:nvPr/>
        </p:nvSpPr>
        <p:spPr>
          <a:xfrm>
            <a:off x="515380" y="4725144"/>
            <a:ext cx="2592288" cy="4680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4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FF7075-792C-558B-995A-521ED35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8DE9C3-A824-8757-4BAE-1C80780F5104}"/>
              </a:ext>
            </a:extLst>
          </p:cNvPr>
          <p:cNvSpPr txBox="1"/>
          <p:nvPr/>
        </p:nvSpPr>
        <p:spPr>
          <a:xfrm>
            <a:off x="515380" y="327273"/>
            <a:ext cx="4968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课后题（补充提示）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4AB1F6-0838-9BC9-A806-3C4CD5885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060848"/>
            <a:ext cx="9584994" cy="17281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7ACBB9-1E76-BBC1-5941-4166C254237E}"/>
              </a:ext>
            </a:extLst>
          </p:cNvPr>
          <p:cNvSpPr txBox="1"/>
          <p:nvPr/>
        </p:nvSpPr>
        <p:spPr>
          <a:xfrm>
            <a:off x="518281" y="1161874"/>
            <a:ext cx="101531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计算</a:t>
            </a:r>
            <a:r>
              <a:rPr lang="en-US" altLang="zh-CN" sz="2000"/>
              <a:t>spec</a:t>
            </a:r>
            <a:r>
              <a:rPr lang="zh-CN" altLang="en-US" sz="2000"/>
              <a:t>需要增加的偏移，需要知道指令长度。可以通过如下命令查看编译后的指令：</a:t>
            </a:r>
            <a:endParaRPr lang="en-US" altLang="zh-CN" sz="2000"/>
          </a:p>
          <a:p>
            <a:r>
              <a:rPr lang="zh-CN" altLang="en-US" sz="2000"/>
              <a:t>riscv64-linux-gnu-objdump -D ./target/riscv64gc-unknown-none-elf/release/skernel2</a:t>
            </a:r>
          </a:p>
        </p:txBody>
      </p:sp>
    </p:spTree>
    <p:extLst>
      <p:ext uri="{BB962C8B-B14F-4D97-AF65-F5344CB8AC3E}">
        <p14:creationId xmlns:p14="http://schemas.microsoft.com/office/powerpoint/2010/main" val="98399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06DA2-8D99-2B3B-BB5A-878F7040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4AB94B-C879-0324-DC7C-0F113B29D6F7}"/>
              </a:ext>
            </a:extLst>
          </p:cNvPr>
          <p:cNvSpPr txBox="1"/>
          <p:nvPr/>
        </p:nvSpPr>
        <p:spPr>
          <a:xfrm>
            <a:off x="515380" y="370134"/>
            <a:ext cx="5040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虚拟化和</a:t>
            </a:r>
            <a:r>
              <a:rPr lang="en-US" altLang="zh-CN" sz="3200"/>
              <a:t>Hypervisor</a:t>
            </a:r>
            <a:r>
              <a:rPr lang="zh-CN" altLang="en-US" sz="3200"/>
              <a:t>概念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33FC89-72BD-CC81-39C6-25B5A7D70974}"/>
              </a:ext>
            </a:extLst>
          </p:cNvPr>
          <p:cNvSpPr txBox="1"/>
          <p:nvPr/>
        </p:nvSpPr>
        <p:spPr>
          <a:xfrm>
            <a:off x="515380" y="1160748"/>
            <a:ext cx="10729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于一台物理计算机系统建立一台或多台虚拟计算机系统（虚拟机），每台虚拟机拥有自己的独立的虚拟机硬件，支持一个独立的虚拟执行环境。每个虚拟机中运行的操作系统，认为自己独占该执行环境，无法区分该环境是物理机还是虚拟机。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FC7A41-5981-D789-01A2-DBC797D4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348880"/>
            <a:ext cx="4000500" cy="3429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23B402-F9AB-2737-118A-5BA832632718}"/>
              </a:ext>
            </a:extLst>
          </p:cNvPr>
          <p:cNvSpPr txBox="1"/>
          <p:nvPr/>
        </p:nvSpPr>
        <p:spPr>
          <a:xfrm>
            <a:off x="612319" y="5997478"/>
            <a:ext cx="10729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Hypervisor</a:t>
            </a:r>
            <a:r>
              <a:rPr lang="zh-CN" altLang="en-US" sz="2000"/>
              <a:t>即图中的虚拟化层软件：</a:t>
            </a:r>
            <a:endParaRPr lang="en-US" altLang="zh-CN" sz="2000"/>
          </a:p>
          <a:p>
            <a:r>
              <a:rPr lang="zh-CN" altLang="en-US" sz="2000"/>
              <a:t>运行在物理服务器和操作系统之间的中间软件层，允许多个操作系统和应用共享硬件。</a:t>
            </a:r>
            <a:endParaRPr lang="en-US" altLang="zh-CN" sz="20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1859F9D-21C5-2673-6662-7CE8765C6866}"/>
              </a:ext>
            </a:extLst>
          </p:cNvPr>
          <p:cNvSpPr/>
          <p:nvPr/>
        </p:nvSpPr>
        <p:spPr>
          <a:xfrm>
            <a:off x="1739516" y="4783570"/>
            <a:ext cx="2041236" cy="1173885"/>
          </a:xfrm>
          <a:custGeom>
            <a:avLst/>
            <a:gdLst>
              <a:gd name="connsiteX0" fmla="*/ 0 w 2041236"/>
              <a:gd name="connsiteY0" fmla="*/ 1173885 h 1173885"/>
              <a:gd name="connsiteX1" fmla="*/ 360218 w 2041236"/>
              <a:gd name="connsiteY1" fmla="*/ 361085 h 1173885"/>
              <a:gd name="connsiteX2" fmla="*/ 1330036 w 2041236"/>
              <a:gd name="connsiteY2" fmla="*/ 37812 h 1173885"/>
              <a:gd name="connsiteX3" fmla="*/ 2041236 w 2041236"/>
              <a:gd name="connsiteY3" fmla="*/ 19339 h 117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1236" h="1173885">
                <a:moveTo>
                  <a:pt x="0" y="1173885"/>
                </a:moveTo>
                <a:cubicBezTo>
                  <a:pt x="69272" y="862157"/>
                  <a:pt x="138545" y="550430"/>
                  <a:pt x="360218" y="361085"/>
                </a:cubicBezTo>
                <a:cubicBezTo>
                  <a:pt x="581891" y="171739"/>
                  <a:pt x="1049866" y="94770"/>
                  <a:pt x="1330036" y="37812"/>
                </a:cubicBezTo>
                <a:cubicBezTo>
                  <a:pt x="1610206" y="-19146"/>
                  <a:pt x="1825721" y="96"/>
                  <a:pt x="2041236" y="19339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0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1D829-666D-D479-73EC-36161830B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10D27-436B-9CFD-F64E-8D6AC8F4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67464A-F7BE-252D-801F-0CF99EA55E30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Hypervisor</a:t>
            </a:r>
            <a:r>
              <a:rPr lang="zh-CN" altLang="en-US" sz="3200"/>
              <a:t>与模拟器</a:t>
            </a:r>
            <a:r>
              <a:rPr lang="en-US" altLang="zh-CN" sz="3200"/>
              <a:t>Emulator</a:t>
            </a:r>
            <a:r>
              <a:rPr lang="zh-CN" altLang="en-US" sz="3200"/>
              <a:t>的区别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8AC897-3DBB-453E-9856-C6B66E614824}"/>
              </a:ext>
            </a:extLst>
          </p:cNvPr>
          <p:cNvSpPr txBox="1"/>
          <p:nvPr/>
        </p:nvSpPr>
        <p:spPr>
          <a:xfrm>
            <a:off x="537794" y="1232756"/>
            <a:ext cx="912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根本区别：虚拟运行环境和支撑它的物理运行环境的体系结构即</a:t>
            </a:r>
            <a:r>
              <a:rPr lang="en-US" altLang="zh-CN" sz="2000"/>
              <a:t>ISA</a:t>
            </a:r>
            <a:r>
              <a:rPr lang="zh-CN" altLang="en-US" sz="2000"/>
              <a:t>是否一致。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D67CA9-CD34-9568-692C-0256CBB6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00250"/>
            <a:ext cx="4953000" cy="2857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8A20B4-649B-300D-3AB1-D88598AE41F6}"/>
              </a:ext>
            </a:extLst>
          </p:cNvPr>
          <p:cNvSpPr txBox="1"/>
          <p:nvPr/>
        </p:nvSpPr>
        <p:spPr>
          <a:xfrm>
            <a:off x="1271464" y="307070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大部分指令直接执行</a:t>
            </a:r>
            <a:endParaRPr lang="en-US" altLang="zh-CN"/>
          </a:p>
          <a:p>
            <a:r>
              <a:rPr lang="zh-CN" altLang="en-US"/>
              <a:t>少量指令被截获处理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D66D69-78E9-CD2B-80AF-036679BC6A97}"/>
              </a:ext>
            </a:extLst>
          </p:cNvPr>
          <p:cNvSpPr txBox="1"/>
          <p:nvPr/>
        </p:nvSpPr>
        <p:spPr>
          <a:xfrm>
            <a:off x="8652245" y="3105834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全部指令需要</a:t>
            </a:r>
            <a:endParaRPr lang="en-US" altLang="zh-CN"/>
          </a:p>
          <a:p>
            <a:r>
              <a:rPr lang="zh-CN" altLang="en-US"/>
              <a:t>翻译</a:t>
            </a:r>
            <a:r>
              <a:rPr lang="en-US" altLang="zh-CN"/>
              <a:t>/</a:t>
            </a:r>
            <a:r>
              <a:rPr lang="zh-CN" altLang="en-US"/>
              <a:t>解释执行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F5B165-9C73-0EB9-576E-EDBBCE86739A}"/>
              </a:ext>
            </a:extLst>
          </p:cNvPr>
          <p:cNvSpPr txBox="1"/>
          <p:nvPr/>
        </p:nvSpPr>
        <p:spPr>
          <a:xfrm>
            <a:off x="537794" y="5238978"/>
            <a:ext cx="11282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根据</a:t>
            </a:r>
            <a:r>
              <a:rPr lang="en-US" altLang="zh-CN" sz="2000"/>
              <a:t>1974</a:t>
            </a:r>
            <a:r>
              <a:rPr lang="zh-CN" altLang="en-US" sz="2000"/>
              <a:t>年，</a:t>
            </a:r>
            <a:r>
              <a:rPr lang="en-US" altLang="zh-CN" sz="2000"/>
              <a:t>Popek</a:t>
            </a:r>
            <a:r>
              <a:rPr lang="zh-CN" altLang="en-US" sz="2000"/>
              <a:t>和</a:t>
            </a:r>
            <a:r>
              <a:rPr lang="en-US" altLang="zh-CN" sz="2000"/>
              <a:t>Goldberg</a:t>
            </a:r>
            <a:r>
              <a:rPr lang="zh-CN" altLang="en-US" sz="2000"/>
              <a:t>对虚拟机的定义：</a:t>
            </a:r>
            <a:endParaRPr lang="en-US" altLang="zh-CN" sz="2000"/>
          </a:p>
          <a:p>
            <a:r>
              <a:rPr lang="zh-CN" altLang="en-US" sz="2000"/>
              <a:t>虚拟机可以看作是物理机的一种高效隔离的复制，蕴含三层含义：同质、高效和资源受控。</a:t>
            </a:r>
            <a:endParaRPr lang="en-US" altLang="zh-CN" sz="2000"/>
          </a:p>
          <a:p>
            <a:r>
              <a:rPr lang="zh-CN" altLang="en-US" sz="2000"/>
              <a:t>同质要求</a:t>
            </a:r>
            <a:r>
              <a:rPr lang="en-US" altLang="zh-CN" sz="2000"/>
              <a:t>ISA</a:t>
            </a:r>
            <a:r>
              <a:rPr lang="zh-CN" altLang="en-US" sz="2000"/>
              <a:t>的同构，高效要求虚拟化消耗可忽略，资源受控要求中间层对物理资源的完全控制。</a:t>
            </a:r>
            <a:endParaRPr lang="en-US" altLang="zh-CN" sz="2000"/>
          </a:p>
          <a:p>
            <a:r>
              <a:rPr lang="en-US" altLang="zh-CN" sz="2000"/>
              <a:t>Hypervisor</a:t>
            </a:r>
            <a:r>
              <a:rPr lang="zh-CN" altLang="en-US" sz="2000"/>
              <a:t>必须符合上述要求，而模拟器更侧重的是仿真效果，对性能效率通常没有硬性要求。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0734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878021-E939-AC50-C83E-180670E1BF45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虚拟化类型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C9954C-AB94-1471-22E5-D9EC498B3C28}"/>
              </a:ext>
            </a:extLst>
          </p:cNvPr>
          <p:cNvSpPr txBox="1"/>
          <p:nvPr/>
        </p:nvSpPr>
        <p:spPr>
          <a:xfrm>
            <a:off x="537794" y="1088740"/>
            <a:ext cx="1072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主要包括两种类型：区别在于构成的层级、引导的过程、实现的基础。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764C56-4D66-C95C-9874-175FE556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76" y="1664804"/>
            <a:ext cx="5883074" cy="37804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D8EB2B-7B4D-038A-4B4A-64F4621BA3DA}"/>
              </a:ext>
            </a:extLst>
          </p:cNvPr>
          <p:cNvSpPr txBox="1"/>
          <p:nvPr/>
        </p:nvSpPr>
        <p:spPr>
          <a:xfrm>
            <a:off x="537794" y="5873206"/>
            <a:ext cx="437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我们目前的实验仅针对</a:t>
            </a:r>
            <a:r>
              <a:rPr lang="en-US" altLang="zh-CN" sz="2000"/>
              <a:t>I</a:t>
            </a:r>
            <a:r>
              <a:rPr lang="zh-CN" altLang="en-US" sz="2000"/>
              <a:t>型虚拟化。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71354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2D7B63-51CD-66E2-0358-526A4169B6C8}"/>
              </a:ext>
            </a:extLst>
          </p:cNvPr>
          <p:cNvSpPr txBox="1"/>
          <p:nvPr/>
        </p:nvSpPr>
        <p:spPr>
          <a:xfrm>
            <a:off x="515380" y="327273"/>
            <a:ext cx="8028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Hypervisor</a:t>
            </a:r>
            <a:r>
              <a:rPr lang="zh-CN" altLang="en-US" sz="3200"/>
              <a:t>支撑的资源对象层次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DCA5B8-6935-A0C8-8760-223EA9FE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628800"/>
            <a:ext cx="5073931" cy="273211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9A2B470-8892-542B-9F44-E297A8FED7A5}"/>
              </a:ext>
            </a:extLst>
          </p:cNvPr>
          <p:cNvSpPr/>
          <p:nvPr/>
        </p:nvSpPr>
        <p:spPr>
          <a:xfrm>
            <a:off x="519196" y="5369888"/>
            <a:ext cx="5472608" cy="43537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Host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133508-ED70-5A32-DFC6-8BA2DE8EFA92}"/>
              </a:ext>
            </a:extLst>
          </p:cNvPr>
          <p:cNvSpPr/>
          <p:nvPr/>
        </p:nvSpPr>
        <p:spPr>
          <a:xfrm>
            <a:off x="515380" y="4833156"/>
            <a:ext cx="5472608" cy="43537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Hypervisor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50A53-16B2-80A4-AC3A-BE8CF1533358}"/>
              </a:ext>
            </a:extLst>
          </p:cNvPr>
          <p:cNvSpPr txBox="1"/>
          <p:nvPr/>
        </p:nvSpPr>
        <p:spPr>
          <a:xfrm>
            <a:off x="6348028" y="1412776"/>
            <a:ext cx="55446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VM</a:t>
            </a:r>
            <a:r>
              <a:rPr lang="zh-CN" altLang="en-US" sz="2000"/>
              <a:t>：管理地址空间；同一整合下级各类资源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vCPU</a:t>
            </a:r>
            <a:r>
              <a:rPr lang="zh-CN" altLang="en-US" sz="2000"/>
              <a:t>：计算资源虚拟化，</a:t>
            </a:r>
            <a:r>
              <a:rPr lang="en-US" altLang="zh-CN" sz="2000"/>
              <a:t>VM</a:t>
            </a:r>
            <a:r>
              <a:rPr lang="zh-CN" altLang="en-US" sz="2000"/>
              <a:t>中执行流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vMem</a:t>
            </a:r>
            <a:r>
              <a:rPr lang="zh-CN" altLang="en-US" sz="2000"/>
              <a:t>：内存虚拟化，按照</a:t>
            </a:r>
            <a:r>
              <a:rPr lang="en-US" altLang="zh-CN" sz="2000"/>
              <a:t>VM</a:t>
            </a:r>
            <a:r>
              <a:rPr lang="zh-CN" altLang="en-US" sz="2000"/>
              <a:t>的物理空间布局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vDevice</a:t>
            </a:r>
            <a:r>
              <a:rPr lang="zh-CN" altLang="en-US" sz="2000"/>
              <a:t>：设备虚拟化：包括直接映射和模拟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vUtilities</a:t>
            </a:r>
            <a:r>
              <a:rPr lang="zh-CN" altLang="en-US" sz="2000"/>
              <a:t>：中断虚拟化、总线发现设备等</a:t>
            </a:r>
            <a:endParaRPr lang="en-US" altLang="zh-CN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DBF289-137D-E34F-C137-C9B3240D1A78}"/>
              </a:ext>
            </a:extLst>
          </p:cNvPr>
          <p:cNvSpPr txBox="1"/>
          <p:nvPr/>
        </p:nvSpPr>
        <p:spPr>
          <a:xfrm>
            <a:off x="6348028" y="4833156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Hypervisor</a:t>
            </a:r>
            <a:r>
              <a:rPr lang="zh-CN" altLang="en-US" sz="2000" b="1"/>
              <a:t>模拟了完整的物理机环境，物理环境下的资源在虚拟环境下都有对应。</a:t>
            </a:r>
          </a:p>
        </p:txBody>
      </p:sp>
    </p:spTree>
    <p:extLst>
      <p:ext uri="{BB962C8B-B14F-4D97-AF65-F5344CB8AC3E}">
        <p14:creationId xmlns:p14="http://schemas.microsoft.com/office/powerpoint/2010/main" val="62196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9DB9B-3C7E-AA9B-5556-AA001615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A313FC-D32D-388F-04A7-E772E4D39E7F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vCPU</a:t>
            </a:r>
            <a:r>
              <a:rPr lang="zh-CN" altLang="en-US" sz="3200"/>
              <a:t>与</a:t>
            </a:r>
            <a:r>
              <a:rPr lang="en-US" altLang="zh-CN" sz="3200"/>
              <a:t>CPU</a:t>
            </a:r>
            <a:r>
              <a:rPr lang="zh-CN" altLang="en-US" sz="3200"/>
              <a:t>的关系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B0B76C-CC00-461C-D7CE-D79AF718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304764"/>
            <a:ext cx="6883402" cy="25239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A8F549-B171-C5D7-68D0-D23125CFC07C}"/>
              </a:ext>
            </a:extLst>
          </p:cNvPr>
          <p:cNvSpPr txBox="1"/>
          <p:nvPr/>
        </p:nvSpPr>
        <p:spPr>
          <a:xfrm>
            <a:off x="2968016" y="4257092"/>
            <a:ext cx="2401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通常方法：效率较低</a:t>
            </a:r>
            <a:endParaRPr lang="en-US" altLang="zh-CN"/>
          </a:p>
          <a:p>
            <a:r>
              <a:rPr lang="en-US" altLang="zh-CN"/>
              <a:t>Hypervisor</a:t>
            </a:r>
            <a:r>
              <a:rPr lang="zh-CN" altLang="en-US"/>
              <a:t>建立多任务</a:t>
            </a:r>
            <a:endParaRPr lang="en-US" altLang="zh-CN"/>
          </a:p>
          <a:p>
            <a:r>
              <a:rPr lang="zh-CN" altLang="en-US"/>
              <a:t>对应多个</a:t>
            </a:r>
            <a:r>
              <a:rPr lang="en-US" altLang="zh-CN"/>
              <a:t>vCPU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E791F4-9397-C499-E4CF-1A3D0EBC8640}"/>
              </a:ext>
            </a:extLst>
          </p:cNvPr>
          <p:cNvSpPr txBox="1"/>
          <p:nvPr/>
        </p:nvSpPr>
        <p:spPr>
          <a:xfrm>
            <a:off x="6780076" y="423248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效率较高，</a:t>
            </a:r>
            <a:r>
              <a:rPr lang="en-US" altLang="zh-CN"/>
              <a:t>vCPU</a:t>
            </a:r>
            <a:r>
              <a:rPr lang="zh-CN" altLang="en-US"/>
              <a:t>数量受限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61890-2AC8-6CE4-6E7C-23A068D8AD28}"/>
              </a:ext>
            </a:extLst>
          </p:cNvPr>
          <p:cNvSpPr txBox="1"/>
          <p:nvPr/>
        </p:nvSpPr>
        <p:spPr>
          <a:xfrm>
            <a:off x="6276020" y="5291916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本系列实验基于直接绑定模式，因为其实现简单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A33760-4206-6F6C-7B99-F29ED710387C}"/>
              </a:ext>
            </a:extLst>
          </p:cNvPr>
          <p:cNvCxnSpPr/>
          <p:nvPr/>
        </p:nvCxnSpPr>
        <p:spPr>
          <a:xfrm>
            <a:off x="6096000" y="584684"/>
            <a:ext cx="0" cy="586865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4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21574-597A-B75B-89BC-0F23CAE5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05990-AA87-56A2-F5CD-6151BC77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A45DAD-00A5-A6DF-B30A-FF3B70909F99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虚拟内存与物理内存的关系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4364E5-D90C-6B9F-0C63-0D3B3F4D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579148"/>
            <a:ext cx="4051548" cy="36997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F1C093-BC0B-9B55-7D6F-9D14576A3A65}"/>
              </a:ext>
            </a:extLst>
          </p:cNvPr>
          <p:cNvSpPr txBox="1"/>
          <p:nvPr/>
        </p:nvSpPr>
        <p:spPr>
          <a:xfrm>
            <a:off x="6168008" y="216886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从每个虚拟机的角度，它们的物理内存是连续的。</a:t>
            </a:r>
            <a:endParaRPr lang="en-US" altLang="zh-CN" sz="2000"/>
          </a:p>
          <a:p>
            <a:r>
              <a:rPr lang="zh-CN" altLang="en-US" sz="2000"/>
              <a:t>实际它们并不拥有实际的物理内存，只是假象。</a:t>
            </a:r>
            <a:endParaRPr lang="en-US" altLang="zh-CN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7F8D3C-9F3F-1FA8-1FA2-DB7821E83642}"/>
              </a:ext>
            </a:extLst>
          </p:cNvPr>
          <p:cNvSpPr txBox="1"/>
          <p:nvPr/>
        </p:nvSpPr>
        <p:spPr>
          <a:xfrm>
            <a:off x="6168008" y="4008022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从物理机的角度，分属各虚拟机的内存页是</a:t>
            </a:r>
            <a:endParaRPr lang="en-US" altLang="zh-CN" sz="2000"/>
          </a:p>
          <a:p>
            <a:r>
              <a:rPr lang="zh-CN" altLang="en-US" sz="2000" b="1"/>
              <a:t>不</a:t>
            </a:r>
            <a:r>
              <a:rPr lang="zh-CN" altLang="en-US" sz="2000"/>
              <a:t>连续的，间隔零散的。</a:t>
            </a:r>
            <a:endParaRPr lang="en-US" altLang="zh-CN" sz="2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BDB0B4-5540-9AEC-AB24-643A327F6B49}"/>
              </a:ext>
            </a:extLst>
          </p:cNvPr>
          <p:cNvSpPr txBox="1"/>
          <p:nvPr/>
        </p:nvSpPr>
        <p:spPr>
          <a:xfrm>
            <a:off x="1919536" y="5873206"/>
            <a:ext cx="925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Hypervisor</a:t>
            </a:r>
            <a:r>
              <a:rPr lang="zh-CN" altLang="en-US" sz="2000" b="1"/>
              <a:t>基于页表扩展等机制建立和维护二者之间的对应关系。</a:t>
            </a:r>
            <a:endParaRPr lang="en-US" altLang="zh-CN" sz="2000" b="1"/>
          </a:p>
        </p:txBody>
      </p:sp>
    </p:spTree>
    <p:extLst>
      <p:ext uri="{BB962C8B-B14F-4D97-AF65-F5344CB8AC3E}">
        <p14:creationId xmlns:p14="http://schemas.microsoft.com/office/powerpoint/2010/main" val="414985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9FE89-94FE-DC08-BD6D-50E1DD7B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79D34-7582-BBB1-3D75-1F0FB0B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E5503A-9167-C766-B39D-2325BC560D76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虚拟设备与物理设备的关系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306210-A073-5A72-E41E-E7FFC31F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96" y="2166535"/>
            <a:ext cx="6687016" cy="245190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1FD863-6005-FCC2-6897-560AD9568E37}"/>
              </a:ext>
            </a:extLst>
          </p:cNvPr>
          <p:cNvCxnSpPr>
            <a:cxnSpLocks/>
          </p:cNvCxnSpPr>
          <p:nvPr/>
        </p:nvCxnSpPr>
        <p:spPr>
          <a:xfrm flipH="1">
            <a:off x="6096000" y="2024844"/>
            <a:ext cx="36513" cy="442849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E0AA742-40E9-91AB-8F9C-141C3D17C4FA}"/>
              </a:ext>
            </a:extLst>
          </p:cNvPr>
          <p:cNvSpPr txBox="1"/>
          <p:nvPr/>
        </p:nvSpPr>
        <p:spPr>
          <a:xfrm>
            <a:off x="587388" y="1124744"/>
            <a:ext cx="753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类似于</a:t>
            </a:r>
            <a:r>
              <a:rPr lang="en-US" altLang="zh-CN" sz="2000"/>
              <a:t>CPU</a:t>
            </a:r>
            <a:r>
              <a:rPr lang="zh-CN" altLang="en-US" sz="2000"/>
              <a:t>的情况，虚拟设备与物理设备的对应关系也是两种。</a:t>
            </a:r>
            <a:endParaRPr lang="en-US" altLang="zh-CN" sz="2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981C40-0BE6-8C46-7474-920A22900D87}"/>
              </a:ext>
            </a:extLst>
          </p:cNvPr>
          <p:cNvSpPr txBox="1"/>
          <p:nvPr/>
        </p:nvSpPr>
        <p:spPr>
          <a:xfrm>
            <a:off x="2567608" y="51665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例如物理网卡可以作为网桥</a:t>
            </a:r>
            <a:endParaRPr lang="en-US" altLang="zh-CN"/>
          </a:p>
          <a:p>
            <a:r>
              <a:rPr lang="zh-CN" altLang="en-US"/>
              <a:t>被多个虚拟网卡分时复用。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7ED625-50CC-9F80-CF57-2485D5743C13}"/>
              </a:ext>
            </a:extLst>
          </p:cNvPr>
          <p:cNvSpPr txBox="1"/>
          <p:nvPr/>
        </p:nvSpPr>
        <p:spPr>
          <a:xfrm>
            <a:off x="6924092" y="516423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例如物理网卡可以与虚拟网卡</a:t>
            </a:r>
            <a:endParaRPr lang="en-US" altLang="zh-CN"/>
          </a:p>
          <a:p>
            <a:r>
              <a:rPr lang="zh-CN" altLang="en-US"/>
              <a:t>一一绑定。</a:t>
            </a:r>
          </a:p>
        </p:txBody>
      </p:sp>
    </p:spTree>
    <p:extLst>
      <p:ext uri="{BB962C8B-B14F-4D97-AF65-F5344CB8AC3E}">
        <p14:creationId xmlns:p14="http://schemas.microsoft.com/office/powerpoint/2010/main" val="307378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25320</TotalTime>
  <Words>1584</Words>
  <Application>Microsoft Office PowerPoint</Application>
  <PresentationFormat>宽屏</PresentationFormat>
  <Paragraphs>160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秋冬季训练营三阶段(7) 组件化内核设计与实践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1053</cp:revision>
  <dcterms:created xsi:type="dcterms:W3CDTF">2023-02-06T11:51:16Z</dcterms:created>
  <dcterms:modified xsi:type="dcterms:W3CDTF">2024-11-25T11:38:19Z</dcterms:modified>
</cp:coreProperties>
</file>