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sldIdLst>
    <p:sldId id="268" r:id="rId2"/>
    <p:sldId id="551" r:id="rId3"/>
    <p:sldId id="558" r:id="rId4"/>
    <p:sldId id="563" r:id="rId5"/>
    <p:sldId id="583" r:id="rId6"/>
    <p:sldId id="559" r:id="rId7"/>
    <p:sldId id="582" r:id="rId8"/>
    <p:sldId id="606" r:id="rId9"/>
    <p:sldId id="579" r:id="rId10"/>
    <p:sldId id="580" r:id="rId11"/>
    <p:sldId id="629" r:id="rId12"/>
    <p:sldId id="581" r:id="rId13"/>
    <p:sldId id="609" r:id="rId14"/>
    <p:sldId id="608" r:id="rId15"/>
    <p:sldId id="612" r:id="rId16"/>
    <p:sldId id="383" r:id="rId17"/>
    <p:sldId id="412" r:id="rId18"/>
    <p:sldId id="360" r:id="rId19"/>
    <p:sldId id="361" r:id="rId20"/>
    <p:sldId id="405" r:id="rId21"/>
    <p:sldId id="294" r:id="rId22"/>
    <p:sldId id="398" r:id="rId23"/>
    <p:sldId id="403" r:id="rId24"/>
    <p:sldId id="359" r:id="rId25"/>
    <p:sldId id="610" r:id="rId26"/>
    <p:sldId id="618" r:id="rId27"/>
    <p:sldId id="410" r:id="rId28"/>
    <p:sldId id="423" r:id="rId29"/>
    <p:sldId id="416" r:id="rId30"/>
    <p:sldId id="421" r:id="rId31"/>
    <p:sldId id="413" r:id="rId32"/>
    <p:sldId id="415" r:id="rId33"/>
    <p:sldId id="426" r:id="rId34"/>
    <p:sldId id="611" r:id="rId35"/>
    <p:sldId id="619" r:id="rId36"/>
    <p:sldId id="465" r:id="rId37"/>
    <p:sldId id="404" r:id="rId38"/>
    <p:sldId id="409" r:id="rId39"/>
    <p:sldId id="425" r:id="rId40"/>
    <p:sldId id="417" r:id="rId41"/>
    <p:sldId id="422" r:id="rId42"/>
    <p:sldId id="420" r:id="rId43"/>
    <p:sldId id="411" r:id="rId44"/>
    <p:sldId id="613" r:id="rId45"/>
    <p:sldId id="429" r:id="rId46"/>
    <p:sldId id="430" r:id="rId47"/>
    <p:sldId id="431" r:id="rId48"/>
    <p:sldId id="433" r:id="rId49"/>
    <p:sldId id="427" r:id="rId50"/>
    <p:sldId id="432" r:id="rId51"/>
    <p:sldId id="614" r:id="rId52"/>
    <p:sldId id="448" r:id="rId53"/>
    <p:sldId id="434" r:id="rId54"/>
    <p:sldId id="389" r:id="rId55"/>
    <p:sldId id="435" r:id="rId56"/>
    <p:sldId id="428" r:id="rId57"/>
    <p:sldId id="615" r:id="rId58"/>
    <p:sldId id="439" r:id="rId59"/>
    <p:sldId id="592" r:id="rId60"/>
    <p:sldId id="593" r:id="rId61"/>
    <p:sldId id="440" r:id="rId62"/>
    <p:sldId id="390" r:id="rId63"/>
    <p:sldId id="441" r:id="rId64"/>
    <p:sldId id="443" r:id="rId65"/>
    <p:sldId id="442" r:id="rId66"/>
    <p:sldId id="444" r:id="rId67"/>
    <p:sldId id="445" r:id="rId68"/>
    <p:sldId id="436" r:id="rId69"/>
    <p:sldId id="616" r:id="rId70"/>
    <p:sldId id="452" r:id="rId71"/>
    <p:sldId id="451" r:id="rId72"/>
    <p:sldId id="460" r:id="rId73"/>
    <p:sldId id="352" r:id="rId74"/>
    <p:sldId id="353" r:id="rId75"/>
    <p:sldId id="447" r:id="rId76"/>
    <p:sldId id="392" r:id="rId77"/>
    <p:sldId id="455" r:id="rId78"/>
    <p:sldId id="617" r:id="rId79"/>
    <p:sldId id="393" r:id="rId80"/>
    <p:sldId id="462" r:id="rId81"/>
    <p:sldId id="461" r:id="rId82"/>
    <p:sldId id="463" r:id="rId83"/>
    <p:sldId id="603" r:id="rId84"/>
    <p:sldId id="604" r:id="rId85"/>
    <p:sldId id="605" r:id="rId86"/>
    <p:sldId id="446" r:id="rId87"/>
    <p:sldId id="394" r:id="rId88"/>
    <p:sldId id="458" r:id="rId89"/>
    <p:sldId id="395" r:id="rId9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orient="horz" pos="21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5244" autoAdjust="0"/>
  </p:normalViewPr>
  <p:slideViewPr>
    <p:cSldViewPr showGuides="1">
      <p:cViewPr varScale="1">
        <p:scale>
          <a:sx n="83" d="100"/>
          <a:sy n="83" d="100"/>
        </p:scale>
        <p:origin x="571" y="62"/>
      </p:cViewPr>
      <p:guideLst>
        <p:guide orient="horz"/>
        <p:guide pos="3863"/>
        <p:guide orient="horz" pos="213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1259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C0B5-5BBF-4687-A2C4-7EEAA89D523D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ABCB6-718A-4210-8C4D-147807BDB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54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/>
              <a:t>课程包括一系列连续的内核实验。每个实验构建一个独立的内核，该内核在功能上是前一个的增量，以增加或扩展组件方式实现增量。</a:t>
            </a:r>
            <a:endParaRPr lang="en-US" altLang="zh-CN" sz="1000"/>
          </a:p>
          <a:p>
            <a:r>
              <a:rPr lang="zh-CN" altLang="en-US" sz="1000"/>
              <a:t>初始的各个实验阶段针对</a:t>
            </a:r>
            <a:r>
              <a:rPr lang="en-US" altLang="zh-CN" sz="1000"/>
              <a:t>Unikernel</a:t>
            </a:r>
            <a:r>
              <a:rPr lang="zh-CN" altLang="en-US" sz="1000"/>
              <a:t>模式，增量积累达到一定程度时，将跨过边界形成其它复杂模式的内核。包括两个扩展方向：宏内核 和 </a:t>
            </a:r>
            <a:r>
              <a:rPr lang="en-US" altLang="zh-CN" sz="1000"/>
              <a:t>I</a:t>
            </a:r>
            <a:r>
              <a:rPr lang="zh-CN" altLang="en-US" sz="1000"/>
              <a:t>型</a:t>
            </a:r>
            <a:r>
              <a:rPr lang="en-US" altLang="zh-CN" sz="1000"/>
              <a:t>Hypervisor</a:t>
            </a:r>
            <a:r>
              <a:rPr lang="zh-CN" altLang="en-US" sz="1000"/>
              <a:t>，在各自方向上以组件为粒度迭代演进。</a:t>
            </a:r>
          </a:p>
          <a:p>
            <a:r>
              <a:rPr lang="zh-CN" altLang="en-US" sz="1000"/>
              <a:t>在组件化内核领域：</a:t>
            </a:r>
            <a:endParaRPr lang="en-US" altLang="zh-CN" sz="1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000"/>
              <a:t>所有内核实例都可以基于组合组件的方式，从简单到复杂逐级迭代的进行构建。</a:t>
            </a:r>
            <a:endParaRPr lang="en-US" altLang="zh-CN" sz="1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000"/>
              <a:t>所有内核模式都可以看作以</a:t>
            </a:r>
            <a:r>
              <a:rPr lang="en-US" altLang="zh-CN" sz="1000"/>
              <a:t>Unikernel</a:t>
            </a:r>
            <a:r>
              <a:rPr lang="zh-CN" altLang="en-US" sz="1000"/>
              <a:t>模式为基础，朝向特定方向的组件化扩展。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BCB6-718A-4210-8C4D-147807BDB3A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849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FBA66-553D-EC48-ADA5-338495BB6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86D606C-B420-D1D7-B887-0B108A58CB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22718CA-3E7A-3072-DEB2-FAED120DC2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D0305D-5122-3945-4077-B98238C1EF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BCB6-718A-4210-8C4D-147807BDB3AB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121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BCB6-718A-4210-8C4D-147807BDB3AB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61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324C7-7A13-7A97-9B39-C3A85DFE1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E6CD4B0-BBA7-63DA-6B51-F7DD0B272F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D30D2A2-E9FC-B6D6-C0F7-358F740411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DBB3C9-8E3E-51F0-5F56-471C69EE28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BCB6-718A-4210-8C4D-147807BDB3AB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587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BCB6-718A-4210-8C4D-147807BDB3A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955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到组件化这步，发现：我们需要做的是两件事：</a:t>
            </a:r>
            <a:r>
              <a:rPr lang="en-US" altLang="zh-CN"/>
              <a:t>1. </a:t>
            </a:r>
            <a:r>
              <a:rPr lang="zh-CN" altLang="en-US"/>
              <a:t>在组件仓库中选择已有的组件作为基础和支撑 </a:t>
            </a:r>
            <a:r>
              <a:rPr lang="en-US" altLang="zh-CN"/>
              <a:t>2. </a:t>
            </a:r>
            <a:r>
              <a:rPr lang="zh-CN" altLang="en-US"/>
              <a:t>基于友好简捷的接口开发业务逻辑。不必操心体系结构方面的细节，不必与业务无关的通用部分。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BCB6-718A-4210-8C4D-147807BDB3A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218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BCB6-718A-4210-8C4D-147807BDB3A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151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D4630-720E-1765-AF6B-5180D38FA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567490F-3ABD-0107-417E-6C7C177526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698D818-AD51-30CF-9B30-BD15825B8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4A9BA7-1D65-2637-AE08-3C0904CEB0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BCB6-718A-4210-8C4D-147807BDB3A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561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5CD38-9EC3-6D73-FEF8-A15D93780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53D1EA3-7CA4-751E-201E-6E0E5DDAEE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1B5E945-31DD-D2DC-7153-C284AF4DCC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3CED0-FC1E-1A8E-08EA-64FEEC8F3B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BCB6-718A-4210-8C4D-147807BDB3A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061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5377B-B746-D9A1-44C2-17863B5B6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6BC7581-4B64-3D06-3FA4-7F63BEFB74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3143FE3-1EE9-19B5-69C4-24F2E9FADD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999A7F-54C1-4DAB-6261-98173A2B70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BCB6-718A-4210-8C4D-147807BDB3A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483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E83FF-B930-960C-6AAF-33AFB611B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901AF10-2AAE-60A6-C2CB-9DA410162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3F25ED4-CCF5-7C5D-6CCA-99F01C0D7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48AA18-797A-F3F9-B304-4B4A2ED3A4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BCB6-718A-4210-8C4D-147807BDB3AB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915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F6C41-89EA-8D04-F8CE-A0EAE25D4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232E3FB-4FF9-C820-4E37-5E4A885E22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5E9A09A-19C7-636E-ED50-36B397932D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153405-120C-5060-3A4E-BB50117908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BCB6-718A-4210-8C4D-147807BDB3AB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793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4FBA8-CDDA-7E9A-2491-115A0E278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E9E9F3-23F3-AC68-DB6A-9A34C4B31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DFB4F-85C4-37B5-A65E-8DD4E9B4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3CAD-3B9E-46A0-9FDD-A80C10F87FB0}" type="datetime1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82EC0-F1CB-C397-F462-F7420039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D0263-6024-585D-BE16-C179BCAC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/>
            </a:lvl1pPr>
          </a:lstStyle>
          <a:p>
            <a:fld id="{E051CF17-0909-4B2B-B3EB-2C40ABF602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75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BEDFA-604A-BBEB-3775-8B6833D9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FF7852-312B-7429-EE57-19249124F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87814-BFC4-85B9-2491-13249B29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4650-8E13-4B0E-B8C1-F57D7E0EB596}" type="datetime1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15753-71F0-6360-FDBD-E102B165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0E435A-7FAC-40F8-A5E6-73FE38B0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78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A0A1F2-FACE-2B8B-1C29-B5354DB53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23BD40-D821-E115-FC04-E31E07CDB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AB95B-BFB9-5F16-6CF8-9606653F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C513-3B6B-4E0D-AF29-482BEE40A6F8}" type="datetime1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246F0-6892-5D5C-2CB3-89F6F5F7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19682-2836-82C2-6702-CAA5FD57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51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C3D86-E7BB-1ACC-3E45-EF8B4A39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B4AFF-5C54-6395-24B3-9ACBB50BF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8E90A-9F39-2C18-2D26-560A3630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AC3-CE72-4BEA-BF09-E77424D85D87}" type="datetime1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E76D46-3C16-2FA2-9F26-205BBC81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E0FF32-531E-E407-9D53-7C1E4CE1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/>
            </a:lvl1pPr>
          </a:lstStyle>
          <a:p>
            <a:fld id="{E051CF17-0909-4B2B-B3EB-2C40ABF602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064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6DB7B-C37C-27D9-AA03-11E880E5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385ED8-DCEC-8CEC-4288-294ADF957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6CF24-8FA5-E717-229F-C81DD0F3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C16E-3383-4F04-BD0D-053F7A78B5A6}" type="datetime1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12A988-1419-944A-3852-FC24C9A1C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EAE4A-D367-28FF-3B85-573B9761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2399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57A86-F084-027F-0063-F7FDDCBB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89094-AB05-E0F9-BBBC-280CC78A3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B88264-73A8-A203-5300-B3E10944A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036C48-CEF5-EDF9-B736-39B4C4F9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C318-F029-4FDA-8C56-1F1D338AC7C4}" type="datetime1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435CFE-77E7-EAAB-0380-F0AE1F18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85C3E-25B0-877D-C916-CB4381E9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48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D2036-6948-C2B0-4556-00DE0FED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90216-A175-4BC7-6E6A-889250775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300C28-4C53-AC0A-29A6-BC881C115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D753D9-D606-D2A1-1442-1B49904F0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CF9891-2D8A-2BA1-F705-2827646A7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1AF805-B8FA-4B84-1796-302D9A8A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125D-7816-4C91-BBA2-76782B34C4F6}" type="datetime1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BD88F6-7CCD-7195-F1A1-C85837B9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519FF9-BB6C-4D43-1DB1-E4840952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66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5DE0E-0FC8-A777-BEE3-5D490495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D98B10-620C-2430-1B6F-9F18AD7C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2449-5E2A-4397-96D3-6D0590BBA559}" type="datetime1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E2DB37-495C-839A-4314-043FBB22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F27327-8492-3A76-FC42-AF072C2C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16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3D5D10-A6EF-FDA4-8FCF-621F5F81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03A7-202F-499C-A3C2-A80E898FE44A}" type="datetime1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9E1FD8-D8B0-758C-5915-5FDE3491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9BF8E1-57F7-F790-D57C-9246AE02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88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6B473-8589-6372-E50A-3E715C26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EC0629-C661-8887-4775-DD748EFDA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0D2CFC-CA41-2A01-AF63-499FA1BCE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0081E1-89B0-AB65-0526-C70E1FE8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6C8A-C4FB-4CA8-B76D-BD83A6B56D40}" type="datetime1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514E4F-C2ED-2056-7495-AF1E7366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CDB27C-0012-869A-EB6A-B7A5D2E7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5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0DFC1-7B13-E73C-CA93-087C1842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240500-B763-A8FB-05B1-7D6B67420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678650-39F9-2D52-C63C-2BAD737FB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822224-275C-DF16-C797-99A171D8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1798-0E96-410A-869C-0D47CD904D4E}" type="datetime1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F08A1E-9606-FCCD-32F4-F212814D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7EBC10-A237-74B5-E2C3-028F58B9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46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19125A-4B7E-F39C-0219-59B0B32F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EBB4C0-0287-A26F-5C7C-CFC54FD36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A0BF8-78F2-D1D6-7606-140B7BC99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5EE7A-93C4-4B25-B462-6ADE7E90FB1D}" type="datetime1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84969-A3D0-A3D3-3FB4-081B6A9CB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4B5D9-B5B7-BBF1-202B-08ECC09F3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58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i.upv.es/tlsf/files/ecrts04_tlsf.pdf" TargetMode="External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5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55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9" Type="http://schemas.openxmlformats.org/officeDocument/2006/relationships/image" Target="../media/image47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34" Type="http://schemas.openxmlformats.org/officeDocument/2006/relationships/image" Target="../media/image4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33" Type="http://schemas.openxmlformats.org/officeDocument/2006/relationships/image" Target="../media/image41.png"/><Relationship Id="rId38" Type="http://schemas.openxmlformats.org/officeDocument/2006/relationships/image" Target="../media/image46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png"/><Relationship Id="rId41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32" Type="http://schemas.openxmlformats.org/officeDocument/2006/relationships/image" Target="../media/image40.png"/><Relationship Id="rId37" Type="http://schemas.openxmlformats.org/officeDocument/2006/relationships/image" Target="../media/image45.png"/><Relationship Id="rId40" Type="http://schemas.openxmlformats.org/officeDocument/2006/relationships/image" Target="../media/image48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36" Type="http://schemas.openxmlformats.org/officeDocument/2006/relationships/image" Target="../media/image44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31" Type="http://schemas.openxmlformats.org/officeDocument/2006/relationships/image" Target="../media/image39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Relationship Id="rId35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A0B0CC5-96D7-B4B2-3C06-A4C25C6FA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0" y="836712"/>
            <a:ext cx="11485276" cy="2637247"/>
          </a:xfrm>
        </p:spPr>
        <p:txBody>
          <a:bodyPr>
            <a:normAutofit/>
          </a:bodyPr>
          <a:lstStyle/>
          <a:p>
            <a:r>
              <a:rPr lang="zh-CN" altLang="en-US" sz="4800"/>
              <a:t>秋冬季训练营三阶段</a:t>
            </a:r>
            <a:br>
              <a:rPr lang="en-US" altLang="zh-CN" sz="4800"/>
            </a:br>
            <a:r>
              <a:rPr lang="zh-CN" altLang="en-US" sz="4800"/>
              <a:t>组件化内核设计与实践</a:t>
            </a:r>
            <a:endParaRPr lang="zh-CN" altLang="en-US" sz="2000" b="1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E005802-4E08-1E87-D9E8-B4A0DA29C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510"/>
            <a:ext cx="9144000" cy="1655762"/>
          </a:xfrm>
        </p:spPr>
        <p:txBody>
          <a:bodyPr/>
          <a:lstStyle/>
          <a:p>
            <a:r>
              <a:rPr lang="zh-CN" altLang="en-US"/>
              <a:t>石磊</a:t>
            </a:r>
            <a:endParaRPr lang="en-US" altLang="zh-CN"/>
          </a:p>
          <a:p>
            <a:r>
              <a:rPr lang="en-US" altLang="zh-CN"/>
              <a:t>2024.11.11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C8F11F-8EFD-AF26-3A01-ED1610FC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23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ED7BB4-F51B-E311-9E23-CCAFC909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8DB446-536E-E8D1-9929-54B88E8F0C0C}"/>
              </a:ext>
            </a:extLst>
          </p:cNvPr>
          <p:cNvSpPr txBox="1"/>
          <p:nvPr/>
        </p:nvSpPr>
        <p:spPr>
          <a:xfrm>
            <a:off x="515380" y="327273"/>
            <a:ext cx="428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组件化内核实验列表</a:t>
            </a:r>
            <a:endParaRPr lang="en-US" altLang="zh-CN" sz="320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9002B9B-A973-37AB-D046-782781372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633451"/>
              </p:ext>
            </p:extLst>
          </p:nvPr>
        </p:nvGraphicFramePr>
        <p:xfrm>
          <a:off x="911424" y="1034752"/>
          <a:ext cx="10189132" cy="556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62280">
                  <a:extLst>
                    <a:ext uri="{9D8B030D-6E8A-4147-A177-3AD203B41FA5}">
                      <a16:colId xmlns:a16="http://schemas.microsoft.com/office/drawing/2014/main" val="1289686263"/>
                    </a:ext>
                  </a:extLst>
                </a:gridCol>
                <a:gridCol w="4993186">
                  <a:extLst>
                    <a:ext uri="{9D8B030D-6E8A-4147-A177-3AD203B41FA5}">
                      <a16:colId xmlns:a16="http://schemas.microsoft.com/office/drawing/2014/main" val="3921551248"/>
                    </a:ext>
                  </a:extLst>
                </a:gridCol>
                <a:gridCol w="2633666">
                  <a:extLst>
                    <a:ext uri="{9D8B030D-6E8A-4147-A177-3AD203B41FA5}">
                      <a16:colId xmlns:a16="http://schemas.microsoft.com/office/drawing/2014/main" val="3012996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实验名称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场景需求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涉及组件（增量）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49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U.1 Hello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输出信息到屏幕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axruntime/axhal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928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U.2 Collections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动态内存分配，支持</a:t>
                      </a:r>
                      <a:r>
                        <a:rPr lang="en-US" altLang="zh-CN"/>
                        <a:t>Vec</a:t>
                      </a:r>
                      <a:r>
                        <a:rPr lang="zh-CN" altLang="en-US"/>
                        <a:t>集合类型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axalloc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U.3 ReadPFlash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地址空间重映射，支持</a:t>
                      </a:r>
                      <a:r>
                        <a:rPr lang="en-US" altLang="zh-CN"/>
                        <a:t>PFlash MMIO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pagetable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60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U.4 ChildTask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主任务加载程序，子任务执行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axtask/sched_fifo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374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U.5 MsgQueue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父子任务基于队列通信，锁保护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axsync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663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U.6 FairSched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抢占式公平调度和</a:t>
                      </a:r>
                      <a:r>
                        <a:rPr lang="en-US" altLang="zh-CN"/>
                        <a:t>WaitQueue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timer/sched_fair/waitq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68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U.7 ReadBlock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从块设备加载数据，取代</a:t>
                      </a:r>
                      <a:r>
                        <a:rPr lang="en-US" altLang="zh-CN"/>
                        <a:t>PFlash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axdriver/driver_virtio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025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U.8 LoadApp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从</a:t>
                      </a:r>
                      <a:r>
                        <a:rPr lang="en-US" altLang="zh-CN"/>
                        <a:t>Fat32</a:t>
                      </a:r>
                      <a:r>
                        <a:rPr lang="zh-CN" altLang="en-US"/>
                        <a:t>文件系统加载应用和数据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fat32/vfs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93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M.1 UserPrivilege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以用户特权级运行应用程序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axmm(uspace)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026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M.2 UserAspace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管理多用户地址空间支持多应用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---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378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M.3 Process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进程管理和</a:t>
                      </a:r>
                      <a:r>
                        <a:rPr lang="en-US" altLang="zh-CN"/>
                        <a:t>Linux</a:t>
                      </a:r>
                      <a:r>
                        <a:rPr lang="zh-CN" altLang="en-US"/>
                        <a:t>应用加载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elf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096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H.1 VirtualMode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切换进入虚拟化模式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axvcpu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29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H.2 GuestAspace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准备和启动虚拟机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axmm(hy)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78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H.3 VmExit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响应时钟中断、</a:t>
                      </a:r>
                      <a:r>
                        <a:rPr lang="en-US" altLang="zh-CN"/>
                        <a:t>SBI</a:t>
                      </a:r>
                      <a:r>
                        <a:rPr lang="zh-CN" altLang="en-US"/>
                        <a:t>调用、页面异常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---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634249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5409C283-DCF1-4CEC-473C-44D44B647B47}"/>
              </a:ext>
            </a:extLst>
          </p:cNvPr>
          <p:cNvSpPr txBox="1"/>
          <p:nvPr/>
        </p:nvSpPr>
        <p:spPr>
          <a:xfrm rot="10800000">
            <a:off x="407368" y="2078291"/>
            <a:ext cx="492443" cy="12080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/>
              <a:t>Unikernel</a:t>
            </a:r>
            <a:endParaRPr lang="zh-CN" altLang="en-US" sz="2000" b="1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ADCC0B-3195-15E4-57C4-1467EC9AECD7}"/>
              </a:ext>
            </a:extLst>
          </p:cNvPr>
          <p:cNvSpPr txBox="1"/>
          <p:nvPr/>
        </p:nvSpPr>
        <p:spPr>
          <a:xfrm>
            <a:off x="407368" y="4329100"/>
            <a:ext cx="492443" cy="8617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b="1"/>
              <a:t>宏内核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640DFE-42C2-16B6-D9AA-600E19721B5E}"/>
              </a:ext>
            </a:extLst>
          </p:cNvPr>
          <p:cNvSpPr txBox="1"/>
          <p:nvPr/>
        </p:nvSpPr>
        <p:spPr>
          <a:xfrm rot="10800000">
            <a:off x="407367" y="5409220"/>
            <a:ext cx="492443" cy="135229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/>
              <a:t>Hypervisor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3327104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E300DF-9D93-065A-5CB0-95914906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B675AF-5987-F0D3-0A13-901747D86919}"/>
              </a:ext>
            </a:extLst>
          </p:cNvPr>
          <p:cNvSpPr txBox="1"/>
          <p:nvPr/>
        </p:nvSpPr>
        <p:spPr>
          <a:xfrm>
            <a:off x="515380" y="327273"/>
            <a:ext cx="428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建立实验环境</a:t>
            </a:r>
            <a:endParaRPr lang="en-US" altLang="zh-CN" sz="32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CA3E02-E506-44F8-4486-DAD9E56FB109}"/>
              </a:ext>
            </a:extLst>
          </p:cNvPr>
          <p:cNvSpPr txBox="1"/>
          <p:nvPr/>
        </p:nvSpPr>
        <p:spPr>
          <a:xfrm>
            <a:off x="623392" y="980728"/>
            <a:ext cx="1112523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本实验基于</a:t>
            </a:r>
            <a:r>
              <a:rPr lang="en-US" altLang="zh-CN" sz="2400"/>
              <a:t>WSL2</a:t>
            </a:r>
            <a:r>
              <a:rPr lang="zh-CN" altLang="en-US" sz="2400"/>
              <a:t> </a:t>
            </a:r>
            <a:r>
              <a:rPr lang="en-US" altLang="zh-CN" sz="2400"/>
              <a:t>+</a:t>
            </a:r>
            <a:r>
              <a:rPr lang="zh-CN" altLang="en-US" sz="2400"/>
              <a:t> </a:t>
            </a:r>
            <a:r>
              <a:rPr lang="en-US" altLang="zh-CN" sz="2400"/>
              <a:t>Ubuntu 22.04.2 LTS</a:t>
            </a:r>
            <a:r>
              <a:rPr lang="zh-CN" altLang="en-US" sz="2400"/>
              <a:t>环境：</a:t>
            </a:r>
            <a:endParaRPr lang="en-US" altLang="zh-CN" sz="240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/>
              <a:t>下载实验项目工程，进入工程目录下 </a:t>
            </a:r>
            <a:r>
              <a:rPr lang="en-US" altLang="zh-CN" sz="2400"/>
              <a:t>(</a:t>
            </a:r>
            <a:r>
              <a:rPr lang="zh-CN" altLang="en-US" sz="2400"/>
              <a:t>该项目是</a:t>
            </a:r>
            <a:r>
              <a:rPr lang="en-US" altLang="zh-CN" sz="2400"/>
              <a:t>arceos</a:t>
            </a:r>
            <a:r>
              <a:rPr lang="zh-CN" altLang="en-US" sz="2400"/>
              <a:t>的简化版</a:t>
            </a:r>
            <a:r>
              <a:rPr lang="en-US" altLang="zh-CN" sz="2400"/>
              <a:t>)</a:t>
            </a:r>
          </a:p>
          <a:p>
            <a:pPr lvl="1"/>
            <a:endParaRPr lang="en-US" altLang="zh-CN" sz="2400"/>
          </a:p>
          <a:p>
            <a:pPr lvl="1"/>
            <a:endParaRPr lang="en-US" altLang="zh-CN" sz="2400"/>
          </a:p>
          <a:p>
            <a:pPr lvl="1"/>
            <a:endParaRPr lang="en-US" altLang="zh-CN" sz="240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/>
              <a:t>根据</a:t>
            </a:r>
            <a:r>
              <a:rPr lang="en-US" altLang="zh-CN" sz="2400"/>
              <a:t>README.md</a:t>
            </a:r>
            <a:r>
              <a:rPr lang="zh-CN" altLang="en-US" sz="2400"/>
              <a:t>的说明，准备编译和运行环境</a:t>
            </a:r>
            <a:endParaRPr lang="en-US" altLang="zh-CN" sz="2400"/>
          </a:p>
          <a:p>
            <a:pPr lvl="1"/>
            <a:endParaRPr lang="en-US" altLang="zh-CN" sz="240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/>
              <a:t>创建一个分支用作个人实验和练习</a:t>
            </a:r>
            <a:endParaRPr lang="en-US" altLang="zh-CN" sz="2400"/>
          </a:p>
          <a:p>
            <a:pPr marL="457200" indent="-457200">
              <a:buFont typeface="+mj-lt"/>
              <a:buAutoNum type="arabicPeriod"/>
            </a:pPr>
            <a:endParaRPr lang="en-US" altLang="zh-CN" sz="2400"/>
          </a:p>
          <a:p>
            <a:pPr lvl="1"/>
            <a:endParaRPr lang="en-US" altLang="zh-CN" sz="240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/>
              <a:t>测试环境是否正常，正常情况显示</a:t>
            </a:r>
            <a:r>
              <a:rPr lang="en-US" altLang="zh-CN" sz="2400"/>
              <a:t>ArceOS</a:t>
            </a:r>
            <a:r>
              <a:rPr lang="zh-CN" altLang="en-US" sz="2400"/>
              <a:t>启动过程，最后显示</a:t>
            </a:r>
            <a:r>
              <a:rPr lang="en-US" altLang="zh-CN" sz="2400"/>
              <a:t>Hello, ArceOS!</a:t>
            </a:r>
          </a:p>
          <a:p>
            <a:pPr lvl="1"/>
            <a:endParaRPr lang="en-US" altLang="zh-CN" sz="2400"/>
          </a:p>
          <a:p>
            <a:pPr lvl="1"/>
            <a:endParaRPr lang="en-US" altLang="zh-CN" sz="24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8E04503-6FBF-B746-4D5F-77E0EB0EAE97}"/>
              </a:ext>
            </a:extLst>
          </p:cNvPr>
          <p:cNvSpPr/>
          <p:nvPr/>
        </p:nvSpPr>
        <p:spPr>
          <a:xfrm>
            <a:off x="1163452" y="1844824"/>
            <a:ext cx="6660740" cy="79208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400">
                <a:solidFill>
                  <a:sysClr val="windowText" lastClr="000000"/>
                </a:solidFill>
              </a:rPr>
              <a:t>git clone git@github.com:arceos-org/oscamp.git</a:t>
            </a:r>
          </a:p>
          <a:p>
            <a:r>
              <a:rPr lang="en-US" altLang="zh-CN" sz="2400">
                <a:solidFill>
                  <a:sysClr val="windowText" lastClr="000000"/>
                </a:solidFill>
              </a:rPr>
              <a:t>cd oscamp/arceos/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AF7DB7-B627-D573-BA6A-B6F1DAEB9650}"/>
              </a:ext>
            </a:extLst>
          </p:cNvPr>
          <p:cNvSpPr/>
          <p:nvPr/>
        </p:nvSpPr>
        <p:spPr>
          <a:xfrm>
            <a:off x="1163452" y="4001004"/>
            <a:ext cx="6660740" cy="50811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400">
                <a:solidFill>
                  <a:sysClr val="windowText" lastClr="000000"/>
                </a:solidFill>
              </a:rPr>
              <a:t>git checkout -b exercise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D015B7-933D-DDF9-8DAD-8CDB20FEF7E6}"/>
              </a:ext>
            </a:extLst>
          </p:cNvPr>
          <p:cNvSpPr/>
          <p:nvPr/>
        </p:nvSpPr>
        <p:spPr>
          <a:xfrm>
            <a:off x="1166683" y="5193195"/>
            <a:ext cx="6660740" cy="116315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400">
                <a:solidFill>
                  <a:sysClr val="windowText" lastClr="000000"/>
                </a:solidFill>
              </a:rPr>
              <a:t>make pflash_img</a:t>
            </a:r>
          </a:p>
          <a:p>
            <a:r>
              <a:rPr lang="en-US" altLang="zh-CN" sz="2400">
                <a:solidFill>
                  <a:sysClr val="windowText" lastClr="000000"/>
                </a:solidFill>
              </a:rPr>
              <a:t>make disk_img</a:t>
            </a:r>
          </a:p>
          <a:p>
            <a:r>
              <a:rPr lang="en-US" altLang="zh-CN" sz="2400">
                <a:solidFill>
                  <a:sysClr val="windowText" lastClr="000000"/>
                </a:solidFill>
              </a:rPr>
              <a:t>make run</a:t>
            </a:r>
          </a:p>
        </p:txBody>
      </p:sp>
    </p:spTree>
    <p:extLst>
      <p:ext uri="{BB962C8B-B14F-4D97-AF65-F5344CB8AC3E}">
        <p14:creationId xmlns:p14="http://schemas.microsoft.com/office/powerpoint/2010/main" val="2547116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661298-3F81-C830-9EF5-23BAD5D9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2ABFDB-EDE1-0255-B587-50CA7575F316}"/>
              </a:ext>
            </a:extLst>
          </p:cNvPr>
          <p:cNvSpPr txBox="1"/>
          <p:nvPr/>
        </p:nvSpPr>
        <p:spPr>
          <a:xfrm>
            <a:off x="515380" y="327273"/>
            <a:ext cx="428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第三阶段课程安排</a:t>
            </a:r>
            <a:endParaRPr lang="en-US" altLang="zh-CN" sz="32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6399B1-DFCC-CCA9-AD62-50022F992182}"/>
              </a:ext>
            </a:extLst>
          </p:cNvPr>
          <p:cNvSpPr txBox="1"/>
          <p:nvPr/>
        </p:nvSpPr>
        <p:spPr>
          <a:xfrm>
            <a:off x="623392" y="1052736"/>
            <a:ext cx="1112523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第一周 组件化内核基础和</a:t>
            </a:r>
            <a:r>
              <a:rPr lang="en-US" altLang="zh-CN" sz="2400"/>
              <a:t>Unikernel</a:t>
            </a:r>
            <a:r>
              <a:rPr lang="zh-CN" altLang="en-US" sz="2400"/>
              <a:t>模式（以下</a:t>
            </a:r>
            <a:r>
              <a:rPr lang="en-US" altLang="zh-CN" sz="2400"/>
              <a:t>4</a:t>
            </a:r>
            <a:r>
              <a:rPr lang="zh-CN" altLang="en-US" sz="2400"/>
              <a:t>部分压缩合并到</a:t>
            </a:r>
            <a:r>
              <a:rPr lang="en-US" altLang="zh-CN" sz="2400"/>
              <a:t>3</a:t>
            </a:r>
            <a:r>
              <a:rPr lang="zh-CN" altLang="en-US" sz="2400"/>
              <a:t>次课）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/>
              <a:t>内核组件化基本概念、思路和框架 </a:t>
            </a:r>
            <a:r>
              <a:rPr lang="en-US" altLang="zh-CN" sz="2400"/>
              <a:t>(</a:t>
            </a:r>
            <a:r>
              <a:rPr lang="en-US" altLang="zh-CN" sz="2400" b="1"/>
              <a:t>U.1</a:t>
            </a:r>
            <a:r>
              <a:rPr lang="en-US" altLang="zh-CN" sz="240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/>
              <a:t>内存管理 </a:t>
            </a:r>
            <a:r>
              <a:rPr lang="en-US" altLang="zh-CN" sz="2400"/>
              <a:t>- </a:t>
            </a:r>
            <a:r>
              <a:rPr lang="zh-CN" altLang="en-US" sz="2400"/>
              <a:t>分页、地址空间</a:t>
            </a:r>
            <a:r>
              <a:rPr lang="en-US" altLang="zh-CN" sz="2400"/>
              <a:t>(</a:t>
            </a:r>
            <a:r>
              <a:rPr lang="en-US" altLang="zh-CN" sz="2400" b="1"/>
              <a:t>U.3</a:t>
            </a:r>
            <a:r>
              <a:rPr lang="en-US" altLang="zh-CN" sz="2400"/>
              <a:t>)</a:t>
            </a:r>
            <a:r>
              <a:rPr lang="zh-CN" altLang="en-US" sz="2400"/>
              <a:t>和动态内存分配</a:t>
            </a:r>
            <a:r>
              <a:rPr lang="en-US" altLang="zh-CN" sz="2400"/>
              <a:t>(</a:t>
            </a:r>
            <a:r>
              <a:rPr lang="en-US" altLang="zh-CN" sz="2400" b="1"/>
              <a:t>U.2</a:t>
            </a:r>
            <a:r>
              <a:rPr lang="en-US" altLang="zh-CN" sz="240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/>
              <a:t>任务调度 </a:t>
            </a:r>
            <a:r>
              <a:rPr lang="en-US" altLang="zh-CN" sz="2400"/>
              <a:t>- </a:t>
            </a:r>
            <a:r>
              <a:rPr lang="zh-CN" altLang="en-US" sz="2400"/>
              <a:t>任务与运行队列</a:t>
            </a:r>
            <a:r>
              <a:rPr lang="en-US" altLang="zh-CN" sz="2400"/>
              <a:t>(</a:t>
            </a:r>
            <a:r>
              <a:rPr lang="en-US" altLang="zh-CN" sz="2400" b="1"/>
              <a:t>U.4</a:t>
            </a:r>
            <a:r>
              <a:rPr lang="en-US" altLang="zh-CN" sz="2400"/>
              <a:t>)</a:t>
            </a:r>
            <a:r>
              <a:rPr lang="zh-CN" altLang="en-US" sz="2400"/>
              <a:t>、协作式调度</a:t>
            </a:r>
            <a:r>
              <a:rPr lang="en-US" altLang="zh-CN" sz="2400"/>
              <a:t>(</a:t>
            </a:r>
            <a:r>
              <a:rPr lang="en-US" altLang="zh-CN" sz="2400" b="1"/>
              <a:t>U.5</a:t>
            </a:r>
            <a:r>
              <a:rPr lang="en-US" altLang="zh-CN" sz="2400"/>
              <a:t>) </a:t>
            </a:r>
            <a:r>
              <a:rPr lang="zh-CN" altLang="en-US" sz="2400"/>
              <a:t>、 抢占式调度</a:t>
            </a:r>
            <a:r>
              <a:rPr lang="en-US" altLang="zh-CN" sz="2400"/>
              <a:t>(</a:t>
            </a:r>
            <a:r>
              <a:rPr lang="en-US" altLang="zh-CN" sz="2400" b="1"/>
              <a:t>U.6</a:t>
            </a:r>
            <a:r>
              <a:rPr lang="en-US" altLang="zh-CN" sz="240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/>
              <a:t>块设备驱动</a:t>
            </a:r>
            <a:r>
              <a:rPr lang="en-US" altLang="zh-CN" sz="2400"/>
              <a:t>(</a:t>
            </a:r>
            <a:r>
              <a:rPr lang="en-US" altLang="zh-CN" sz="2400" b="1"/>
              <a:t>U.7</a:t>
            </a:r>
            <a:r>
              <a:rPr lang="en-US" altLang="zh-CN" sz="2400"/>
              <a:t>)</a:t>
            </a:r>
            <a:r>
              <a:rPr lang="zh-CN" altLang="en-US" sz="2400"/>
              <a:t>和文件系统</a:t>
            </a:r>
            <a:r>
              <a:rPr lang="en-US" altLang="zh-CN" sz="2400"/>
              <a:t>(</a:t>
            </a:r>
            <a:r>
              <a:rPr lang="en-US" altLang="zh-CN" sz="2400" b="1"/>
              <a:t>U.8</a:t>
            </a:r>
            <a:r>
              <a:rPr lang="en-US" altLang="zh-CN" sz="2400"/>
              <a:t>)</a:t>
            </a:r>
          </a:p>
          <a:p>
            <a:endParaRPr lang="zh-CN" altLang="en-US" sz="2400"/>
          </a:p>
          <a:p>
            <a:r>
              <a:rPr lang="zh-CN" altLang="en-US" sz="2400"/>
              <a:t>第二周 宏内核扩展（其中第</a:t>
            </a:r>
            <a:r>
              <a:rPr lang="en-US" altLang="zh-CN" sz="2400"/>
              <a:t>3</a:t>
            </a:r>
            <a:r>
              <a:rPr lang="zh-CN" altLang="en-US" sz="2400"/>
              <a:t>次课由郑友捷老师讲，内容待定）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/>
              <a:t>从</a:t>
            </a:r>
            <a:r>
              <a:rPr lang="en-US" altLang="zh-CN" sz="2400"/>
              <a:t>Unikernel</a:t>
            </a:r>
            <a:r>
              <a:rPr lang="zh-CN" altLang="en-US" sz="2400"/>
              <a:t>到宏内核的扩展 </a:t>
            </a:r>
            <a:r>
              <a:rPr lang="en-US" altLang="zh-CN" sz="2400"/>
              <a:t>(</a:t>
            </a:r>
            <a:r>
              <a:rPr lang="en-US" altLang="zh-CN" sz="2400" b="1"/>
              <a:t>M.1</a:t>
            </a:r>
            <a:r>
              <a:rPr lang="en-US" altLang="zh-CN" sz="240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/>
              <a:t>用户地址空间管理和页面异常</a:t>
            </a:r>
            <a:r>
              <a:rPr lang="en-US" altLang="zh-CN" sz="2400"/>
              <a:t>(</a:t>
            </a:r>
            <a:r>
              <a:rPr lang="en-US" altLang="zh-CN" sz="2400" b="1"/>
              <a:t>M.2</a:t>
            </a:r>
            <a:r>
              <a:rPr lang="en-US" altLang="zh-CN" sz="240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/>
              <a:t>进程和</a:t>
            </a:r>
            <a:r>
              <a:rPr lang="en-US" altLang="zh-CN" sz="2400"/>
              <a:t>Linux</a:t>
            </a:r>
            <a:r>
              <a:rPr lang="zh-CN" altLang="en-US" sz="2400"/>
              <a:t>应用支持</a:t>
            </a:r>
            <a:r>
              <a:rPr lang="en-US" altLang="zh-CN" sz="2400"/>
              <a:t>(</a:t>
            </a:r>
            <a:r>
              <a:rPr lang="en-US" altLang="zh-CN" sz="2400" b="1"/>
              <a:t>M.3</a:t>
            </a:r>
            <a:r>
              <a:rPr lang="en-US" altLang="zh-CN" sz="2400"/>
              <a:t>)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第三周 </a:t>
            </a:r>
            <a:r>
              <a:rPr lang="en-US" altLang="zh-CN" sz="2400"/>
              <a:t>Hypervisor</a:t>
            </a:r>
            <a:r>
              <a:rPr lang="zh-CN" altLang="en-US" sz="2400"/>
              <a:t>扩展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/>
              <a:t>从</a:t>
            </a:r>
            <a:r>
              <a:rPr lang="en-US" altLang="zh-CN" sz="2400"/>
              <a:t>Unikernel</a:t>
            </a:r>
            <a:r>
              <a:rPr lang="zh-CN" altLang="en-US" sz="2400"/>
              <a:t>到宏内核的扩展 </a:t>
            </a:r>
            <a:r>
              <a:rPr lang="en-US" altLang="zh-CN" sz="2400"/>
              <a:t>(</a:t>
            </a:r>
            <a:r>
              <a:rPr lang="en-US" altLang="zh-CN" sz="2400" b="1"/>
              <a:t>H.1</a:t>
            </a:r>
            <a:r>
              <a:rPr lang="en-US" altLang="zh-CN" sz="240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/>
              <a:t>Guest</a:t>
            </a:r>
            <a:r>
              <a:rPr lang="zh-CN" altLang="en-US" sz="2400"/>
              <a:t>地址空间管理</a:t>
            </a:r>
            <a:r>
              <a:rPr lang="en-US" altLang="zh-CN" sz="2400"/>
              <a:t>(</a:t>
            </a:r>
            <a:r>
              <a:rPr lang="en-US" altLang="zh-CN" sz="2400" b="1"/>
              <a:t>H.2</a:t>
            </a:r>
            <a:r>
              <a:rPr lang="en-US" altLang="zh-CN" sz="240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/>
              <a:t>VMExit</a:t>
            </a:r>
            <a:r>
              <a:rPr lang="zh-CN" altLang="en-US" sz="2400"/>
              <a:t>各类情况处理与设备管理 </a:t>
            </a:r>
            <a:r>
              <a:rPr lang="en-US" altLang="zh-CN" sz="2400"/>
              <a:t>(</a:t>
            </a:r>
            <a:r>
              <a:rPr lang="en-US" altLang="zh-CN" sz="2400" b="1"/>
              <a:t>H.3</a:t>
            </a:r>
            <a:r>
              <a:rPr lang="en-US" altLang="zh-CN" sz="2400"/>
              <a:t>)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3897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0F47A-12BE-FFF5-5128-D90F6E700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3F0D1D-80DF-D908-2AB3-2580AC8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BC6F66-D1D8-A076-B1F5-7775C710B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72" y="1196752"/>
            <a:ext cx="1403838" cy="26800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765FED-D4BF-0D52-8E97-159F68D51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40" y="1200851"/>
            <a:ext cx="1401865" cy="26762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F321237-01B3-F753-1C4D-AE2FD8DD2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904" y="1209122"/>
            <a:ext cx="2034904" cy="267081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2ABACC6-3A48-ABD1-09A8-5D65794D29C9}"/>
              </a:ext>
            </a:extLst>
          </p:cNvPr>
          <p:cNvSpPr txBox="1"/>
          <p:nvPr/>
        </p:nvSpPr>
        <p:spPr>
          <a:xfrm>
            <a:off x="515380" y="370134"/>
            <a:ext cx="37444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/>
              <a:t>第一部分 </a:t>
            </a:r>
            <a:r>
              <a:rPr lang="en-US" altLang="zh-CN" sz="3200"/>
              <a:t>Unikernel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CF347674-AF34-F15A-2AB6-8F30AFA3B330}"/>
              </a:ext>
            </a:extLst>
          </p:cNvPr>
          <p:cNvSpPr/>
          <p:nvPr/>
        </p:nvSpPr>
        <p:spPr>
          <a:xfrm>
            <a:off x="2224567" y="2598692"/>
            <a:ext cx="449443" cy="3912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E1D1FE3-3198-788B-34D6-43F87F134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3564" y="1206814"/>
            <a:ext cx="2034904" cy="2670811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73354378-349A-1D9F-A622-605939183151}"/>
              </a:ext>
            </a:extLst>
          </p:cNvPr>
          <p:cNvSpPr/>
          <p:nvPr/>
        </p:nvSpPr>
        <p:spPr>
          <a:xfrm>
            <a:off x="4562680" y="2600909"/>
            <a:ext cx="449443" cy="3912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F9CB0DF2-BE9B-44EA-0410-0C3BC6B01BD2}"/>
              </a:ext>
            </a:extLst>
          </p:cNvPr>
          <p:cNvSpPr/>
          <p:nvPr/>
        </p:nvSpPr>
        <p:spPr>
          <a:xfrm>
            <a:off x="7623020" y="2598691"/>
            <a:ext cx="449443" cy="3912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E082CDE-2DAD-7AC2-B6B6-DDAF5703AD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4547" y="4222476"/>
            <a:ext cx="1866089" cy="244924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92F4D32-956B-217D-181A-2F418DBE5C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4396" y="4222477"/>
            <a:ext cx="2413952" cy="241395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91228DF-C958-24FC-B10B-B5D5091E1E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2047" y="4222476"/>
            <a:ext cx="2413953" cy="241395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8949A09-8854-D638-63DC-7745A2C4F4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651" y="4222477"/>
            <a:ext cx="2633403" cy="2413953"/>
          </a:xfrm>
          <a:prstGeom prst="rect">
            <a:avLst/>
          </a:prstGeom>
        </p:spPr>
      </p:pic>
      <p:sp>
        <p:nvSpPr>
          <p:cNvPr id="19" name="箭头: 右 18">
            <a:extLst>
              <a:ext uri="{FF2B5EF4-FFF2-40B4-BE49-F238E27FC236}">
                <a16:creationId xmlns:a16="http://schemas.microsoft.com/office/drawing/2014/main" id="{D565C48C-22DA-757B-B2E2-9D901F4883F0}"/>
              </a:ext>
            </a:extLst>
          </p:cNvPr>
          <p:cNvSpPr/>
          <p:nvPr/>
        </p:nvSpPr>
        <p:spPr>
          <a:xfrm rot="10800000">
            <a:off x="9366726" y="5373216"/>
            <a:ext cx="449443" cy="3912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18391BA1-D671-9A3C-3CCD-8DF54082DCA0}"/>
              </a:ext>
            </a:extLst>
          </p:cNvPr>
          <p:cNvSpPr/>
          <p:nvPr/>
        </p:nvSpPr>
        <p:spPr>
          <a:xfrm rot="10800000">
            <a:off x="6222621" y="5373216"/>
            <a:ext cx="449443" cy="3912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C0E8BA63-3DF1-2772-AD8E-9E5F1C479E98}"/>
              </a:ext>
            </a:extLst>
          </p:cNvPr>
          <p:cNvSpPr/>
          <p:nvPr/>
        </p:nvSpPr>
        <p:spPr>
          <a:xfrm rot="10800000">
            <a:off x="3105984" y="5365762"/>
            <a:ext cx="449443" cy="3912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22" name="箭头: 圆角右 21">
            <a:extLst>
              <a:ext uri="{FF2B5EF4-FFF2-40B4-BE49-F238E27FC236}">
                <a16:creationId xmlns:a16="http://schemas.microsoft.com/office/drawing/2014/main" id="{B837C6B1-2762-FA32-29E6-7B8DC5417592}"/>
              </a:ext>
            </a:extLst>
          </p:cNvPr>
          <p:cNvSpPr/>
          <p:nvPr/>
        </p:nvSpPr>
        <p:spPr>
          <a:xfrm rot="5400000">
            <a:off x="10204924" y="2927123"/>
            <a:ext cx="1300946" cy="85494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454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831385-5004-5128-58F0-FD3790D261CA}"/>
              </a:ext>
            </a:extLst>
          </p:cNvPr>
          <p:cNvSpPr txBox="1"/>
          <p:nvPr/>
        </p:nvSpPr>
        <p:spPr>
          <a:xfrm>
            <a:off x="515380" y="370134"/>
            <a:ext cx="37444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U.1.0 HelloWorld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F3F475-56E5-434B-3AF6-BDF254484DD2}"/>
              </a:ext>
            </a:extLst>
          </p:cNvPr>
          <p:cNvSpPr txBox="1"/>
          <p:nvPr/>
        </p:nvSpPr>
        <p:spPr>
          <a:xfrm>
            <a:off x="515380" y="5469031"/>
            <a:ext cx="88929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本节目标：</a:t>
            </a:r>
            <a:endParaRPr lang="en-US" altLang="zh-CN" sz="2400"/>
          </a:p>
          <a:p>
            <a:r>
              <a:rPr lang="en-US" altLang="zh-CN" sz="2400"/>
              <a:t>1. </a:t>
            </a:r>
            <a:r>
              <a:rPr lang="zh-CN" altLang="en-US" sz="2400"/>
              <a:t>从</a:t>
            </a:r>
            <a:r>
              <a:rPr lang="en-US" altLang="zh-CN" sz="2400"/>
              <a:t>HelloWorld</a:t>
            </a:r>
            <a:r>
              <a:rPr lang="zh-CN" altLang="en-US" sz="2400"/>
              <a:t>开始，建立</a:t>
            </a:r>
            <a:r>
              <a:rPr lang="en-US" altLang="zh-CN" sz="2400"/>
              <a:t>Unikernel</a:t>
            </a:r>
            <a:r>
              <a:rPr lang="zh-CN" altLang="en-US" sz="2400"/>
              <a:t>框架和核心组件。</a:t>
            </a:r>
            <a:endParaRPr lang="en-US" altLang="zh-CN" sz="2400"/>
          </a:p>
          <a:p>
            <a:r>
              <a:rPr lang="en-US" altLang="zh-CN" sz="2400"/>
              <a:t>2. </a:t>
            </a:r>
            <a:r>
              <a:rPr lang="zh-CN" altLang="en-US" sz="2400"/>
              <a:t>了解</a:t>
            </a:r>
            <a:r>
              <a:rPr lang="en-US" altLang="zh-CN" sz="2400"/>
              <a:t>features</a:t>
            </a:r>
            <a:r>
              <a:rPr lang="zh-CN" altLang="en-US" sz="2400"/>
              <a:t>在组件化内核构建中的作用。</a:t>
            </a:r>
            <a:endParaRPr lang="en-US" altLang="zh-CN" sz="240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905F9DDC-50B3-E9C7-8C5B-35B58D9BF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88" y="1314639"/>
            <a:ext cx="1983345" cy="3786386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E0D13BA8-3D0E-68BD-BBA2-7C709C8FC32D}"/>
              </a:ext>
            </a:extLst>
          </p:cNvPr>
          <p:cNvGrpSpPr/>
          <p:nvPr/>
        </p:nvGrpSpPr>
        <p:grpSpPr>
          <a:xfrm>
            <a:off x="4233430" y="1304764"/>
            <a:ext cx="4824536" cy="3898307"/>
            <a:chOff x="5915980" y="1114869"/>
            <a:chExt cx="4824536" cy="3898307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64CD481-0637-81F3-05C4-C28CDB526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8619" y="1637672"/>
              <a:ext cx="4357606" cy="2211081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7E95FE9-08E6-1075-7C92-D6FAA866A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48619" y="4371753"/>
              <a:ext cx="4483885" cy="453682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5592CCC-5728-6234-1772-7759381B19DE}"/>
                </a:ext>
              </a:extLst>
            </p:cNvPr>
            <p:cNvSpPr txBox="1"/>
            <p:nvPr/>
          </p:nvSpPr>
          <p:spPr>
            <a:xfrm>
              <a:off x="6059996" y="1223464"/>
              <a:ext cx="1952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源码：</a:t>
              </a:r>
              <a:r>
                <a:rPr lang="en-US" altLang="zh-CN"/>
                <a:t>src/main.rs</a:t>
              </a:r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7B83D2B-5BDC-082B-9408-3754E404BE7A}"/>
                </a:ext>
              </a:extLst>
            </p:cNvPr>
            <p:cNvSpPr txBox="1"/>
            <p:nvPr/>
          </p:nvSpPr>
          <p:spPr>
            <a:xfrm>
              <a:off x="6096000" y="3995772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源码：</a:t>
              </a:r>
              <a:r>
                <a:rPr lang="en-US" altLang="zh-CN"/>
                <a:t>Cargo.toml</a:t>
              </a:r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D8F23DEF-16CC-B891-6809-B59D8F3D5922}"/>
                </a:ext>
              </a:extLst>
            </p:cNvPr>
            <p:cNvSpPr/>
            <p:nvPr/>
          </p:nvSpPr>
          <p:spPr>
            <a:xfrm>
              <a:off x="5915980" y="1114869"/>
              <a:ext cx="4824536" cy="3898307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sz="1600" b="1">
                <a:solidFill>
                  <a:schemeClr val="tx1"/>
                </a:solidFill>
              </a:endParaRPr>
            </a:p>
          </p:txBody>
        </p:sp>
      </p:grpSp>
      <p:sp>
        <p:nvSpPr>
          <p:cNvPr id="14" name="箭头: 左 13">
            <a:extLst>
              <a:ext uri="{FF2B5EF4-FFF2-40B4-BE49-F238E27FC236}">
                <a16:creationId xmlns:a16="http://schemas.microsoft.com/office/drawing/2014/main" id="{91E109EE-8055-BC7E-44B4-0AD724BA1583}"/>
              </a:ext>
            </a:extLst>
          </p:cNvPr>
          <p:cNvSpPr/>
          <p:nvPr/>
        </p:nvSpPr>
        <p:spPr>
          <a:xfrm>
            <a:off x="2649498" y="2456892"/>
            <a:ext cx="1475919" cy="216024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945F95-6726-2BED-C907-0207CCEF7518}"/>
              </a:ext>
            </a:extLst>
          </p:cNvPr>
          <p:cNvSpPr txBox="1"/>
          <p:nvPr/>
        </p:nvSpPr>
        <p:spPr>
          <a:xfrm>
            <a:off x="2690136" y="21328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唯一需要实现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522594-74AD-5C45-A071-610C56400534}"/>
              </a:ext>
            </a:extLst>
          </p:cNvPr>
          <p:cNvSpPr txBox="1"/>
          <p:nvPr/>
        </p:nvSpPr>
        <p:spPr>
          <a:xfrm>
            <a:off x="4459602" y="5265204"/>
            <a:ext cx="4623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实验命令行：</a:t>
            </a:r>
            <a:r>
              <a:rPr lang="en-US" altLang="zh-CN" sz="2000" b="1"/>
              <a:t> make run A=tour/u_1_0 </a:t>
            </a:r>
            <a:endParaRPr lang="zh-CN" altLang="en-US" sz="2000" b="1"/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DD7F5C0F-0C8B-EB6A-1004-4C3739A73C9D}"/>
              </a:ext>
            </a:extLst>
          </p:cNvPr>
          <p:cNvSpPr/>
          <p:nvPr/>
        </p:nvSpPr>
        <p:spPr>
          <a:xfrm>
            <a:off x="2570733" y="2931991"/>
            <a:ext cx="252029" cy="2083339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A7CFF9-BAE7-9EB3-5920-4E71B7295AD8}"/>
              </a:ext>
            </a:extLst>
          </p:cNvPr>
          <p:cNvSpPr txBox="1"/>
          <p:nvPr/>
        </p:nvSpPr>
        <p:spPr>
          <a:xfrm>
            <a:off x="2423592" y="3527720"/>
            <a:ext cx="1119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/>
              <a:t>Unikernel</a:t>
            </a:r>
          </a:p>
          <a:p>
            <a:pPr algn="r"/>
            <a:r>
              <a:rPr lang="zh-CN" altLang="en-US"/>
              <a:t>框架</a:t>
            </a:r>
            <a:endParaRPr lang="en-US" altLang="zh-CN"/>
          </a:p>
          <a:p>
            <a:pPr algn="r"/>
            <a:r>
              <a:rPr lang="zh-CN" altLang="en-US"/>
              <a:t>支撑</a:t>
            </a:r>
          </a:p>
        </p:txBody>
      </p:sp>
    </p:spTree>
    <p:extLst>
      <p:ext uri="{BB962C8B-B14F-4D97-AF65-F5344CB8AC3E}">
        <p14:creationId xmlns:p14="http://schemas.microsoft.com/office/powerpoint/2010/main" val="1889843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1F9AD8-69DB-6616-7801-C47D5586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439EEA-2DBD-6AB2-BED0-145DE87C8DE4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需要解决的问题</a:t>
            </a:r>
            <a:endParaRPr lang="en-US" altLang="zh-CN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B32911-6B4E-C249-525F-0D56FE4ABD04}"/>
              </a:ext>
            </a:extLst>
          </p:cNvPr>
          <p:cNvSpPr txBox="1"/>
          <p:nvPr/>
        </p:nvSpPr>
        <p:spPr>
          <a:xfrm>
            <a:off x="5915980" y="1160748"/>
            <a:ext cx="61206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2. Unikernel</a:t>
            </a:r>
            <a:r>
              <a:rPr lang="zh-CN" altLang="en-US" sz="2000" b="1"/>
              <a:t>框架与构成框架的核心组件是怎么来的？</a:t>
            </a:r>
            <a:endParaRPr lang="en-US" altLang="zh-CN" sz="2000" b="1"/>
          </a:p>
          <a:p>
            <a:endParaRPr lang="en-US" altLang="zh-CN" sz="2000" b="1"/>
          </a:p>
          <a:p>
            <a:r>
              <a:rPr lang="zh-CN" altLang="en-US" sz="2000"/>
              <a:t>假设：给一个开发板</a:t>
            </a:r>
            <a:r>
              <a:rPr lang="en-US" altLang="zh-CN" sz="2000"/>
              <a:t>(</a:t>
            </a:r>
            <a:r>
              <a:rPr lang="zh-CN" altLang="en-US" sz="2000"/>
              <a:t>裸机</a:t>
            </a:r>
            <a:r>
              <a:rPr lang="en-US" altLang="zh-CN" sz="2000"/>
              <a:t>)</a:t>
            </a:r>
            <a:r>
              <a:rPr lang="zh-CN" altLang="en-US" sz="2000"/>
              <a:t>，要求在终端输出</a:t>
            </a:r>
            <a:r>
              <a:rPr lang="en-US" altLang="zh-CN" sz="2000"/>
              <a:t>Hello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zh-CN" altLang="en-US" sz="2000"/>
              <a:t>有可能经历如下阶段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/>
              <a:t>(1) </a:t>
            </a:r>
            <a:r>
              <a:rPr lang="zh-CN" altLang="en-US"/>
              <a:t>直接开发一个裸机应用来满足输出</a:t>
            </a:r>
            <a:r>
              <a:rPr lang="en-US" altLang="zh-CN"/>
              <a:t>Hello</a:t>
            </a:r>
            <a:r>
              <a:rPr lang="zh-CN" altLang="en-US"/>
              <a:t>的简单需求</a:t>
            </a:r>
            <a:endParaRPr lang="en-US" altLang="zh-CN"/>
          </a:p>
          <a:p>
            <a:r>
              <a:rPr lang="en-US" altLang="zh-CN"/>
              <a:t>(2) </a:t>
            </a:r>
            <a:r>
              <a:rPr lang="zh-CN" altLang="en-US"/>
              <a:t>需求增加，发现可按照通用性和</a:t>
            </a:r>
            <a:r>
              <a:rPr lang="en-US" altLang="zh-CN"/>
              <a:t>Arch</a:t>
            </a:r>
            <a:r>
              <a:rPr lang="zh-CN" altLang="en-US"/>
              <a:t>相关实现分层复用</a:t>
            </a:r>
            <a:endParaRPr lang="en-US" altLang="zh-CN"/>
          </a:p>
          <a:p>
            <a:r>
              <a:rPr lang="en-US" altLang="zh-CN"/>
              <a:t>(3) </a:t>
            </a:r>
            <a:r>
              <a:rPr lang="zh-CN" altLang="en-US"/>
              <a:t>引入组件化，降低耦合性、提升复用性定制性灵活性。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8E23EC-95AF-3639-EB1C-81EF196A2600}"/>
              </a:ext>
            </a:extLst>
          </p:cNvPr>
          <p:cNvSpPr txBox="1"/>
          <p:nvPr/>
        </p:nvSpPr>
        <p:spPr>
          <a:xfrm>
            <a:off x="698976" y="1160748"/>
            <a:ext cx="550503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1. Unikernel</a:t>
            </a:r>
            <a:r>
              <a:rPr lang="zh-CN" altLang="en-US" sz="2000" b="1"/>
              <a:t>模式内核的特点？</a:t>
            </a:r>
            <a:r>
              <a:rPr lang="en-US" altLang="zh-CN" sz="2000" b="1"/>
              <a:t>(</a:t>
            </a:r>
            <a:r>
              <a:rPr lang="zh-CN" altLang="en-US" sz="2000" b="1"/>
              <a:t>回顾</a:t>
            </a:r>
            <a:r>
              <a:rPr lang="en-US" altLang="zh-CN" sz="2000" b="1"/>
              <a:t>)</a:t>
            </a:r>
          </a:p>
          <a:p>
            <a:endParaRPr lang="en-US" altLang="zh-CN" sz="2000" b="1"/>
          </a:p>
          <a:p>
            <a:r>
              <a:rPr lang="zh-CN" altLang="en-US"/>
              <a:t>应用与内核：</a:t>
            </a:r>
            <a:endParaRPr lang="en-US" altLang="zh-CN"/>
          </a:p>
          <a:p>
            <a:r>
              <a:rPr lang="en-US" altLang="zh-CN"/>
              <a:t>(1) </a:t>
            </a:r>
            <a:r>
              <a:rPr lang="zh-CN" altLang="en-US"/>
              <a:t>处于</a:t>
            </a:r>
            <a:r>
              <a:rPr lang="zh-CN" altLang="en-US" b="1"/>
              <a:t>同一特权级 </a:t>
            </a:r>
            <a:r>
              <a:rPr lang="en-US" altLang="zh-CN"/>
              <a:t>- </a:t>
            </a:r>
            <a:r>
              <a:rPr lang="zh-CN" altLang="en-US"/>
              <a:t>即内核态。</a:t>
            </a:r>
            <a:endParaRPr lang="en-US" altLang="zh-CN"/>
          </a:p>
          <a:p>
            <a:r>
              <a:rPr lang="en-US" altLang="zh-CN"/>
              <a:t>(2) </a:t>
            </a:r>
            <a:r>
              <a:rPr lang="zh-CN" altLang="en-US"/>
              <a:t>共享</a:t>
            </a:r>
            <a:r>
              <a:rPr lang="zh-CN" altLang="en-US" b="1"/>
              <a:t>同一地址空间 </a:t>
            </a:r>
            <a:r>
              <a:rPr lang="en-US" altLang="zh-CN"/>
              <a:t>- </a:t>
            </a:r>
            <a:r>
              <a:rPr lang="zh-CN" altLang="en-US"/>
              <a:t>相互可见。</a:t>
            </a:r>
            <a:endParaRPr lang="en-US" altLang="zh-CN"/>
          </a:p>
          <a:p>
            <a:r>
              <a:rPr lang="en-US" altLang="zh-CN"/>
              <a:t>(3) </a:t>
            </a:r>
            <a:r>
              <a:rPr lang="zh-CN" altLang="en-US"/>
              <a:t>编译形成</a:t>
            </a:r>
            <a:r>
              <a:rPr lang="zh-CN" altLang="en-US" b="1"/>
              <a:t>一个</a:t>
            </a:r>
            <a:r>
              <a:rPr lang="en-US" altLang="zh-CN" b="1"/>
              <a:t>Image</a:t>
            </a:r>
            <a:r>
              <a:rPr lang="zh-CN" altLang="en-US"/>
              <a:t>而后</a:t>
            </a:r>
            <a:r>
              <a:rPr lang="zh-CN" altLang="en-US" b="1"/>
              <a:t>一体运行</a:t>
            </a:r>
            <a:r>
              <a:rPr lang="zh-CN" altLang="en-US"/>
              <a:t>，</a:t>
            </a:r>
            <a:endParaRPr lang="en-US" altLang="zh-CN"/>
          </a:p>
          <a:p>
            <a:r>
              <a:rPr lang="zh-CN" altLang="en-US"/>
              <a:t>     </a:t>
            </a:r>
            <a:r>
              <a:rPr lang="en-US" altLang="zh-CN"/>
              <a:t>Unikernel</a:t>
            </a:r>
            <a:r>
              <a:rPr lang="zh-CN" altLang="en-US"/>
              <a:t>既是应用又是内核，是二者</a:t>
            </a:r>
            <a:r>
              <a:rPr lang="zh-CN" altLang="en-US" b="1"/>
              <a:t>合体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优势：二者之间无隔离无切换，简单高效。</a:t>
            </a:r>
            <a:endParaRPr lang="en-US" altLang="zh-CN"/>
          </a:p>
          <a:p>
            <a:r>
              <a:rPr lang="zh-CN" altLang="en-US"/>
              <a:t>劣势：二者之间无隔离无切换，安全性低。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E3EE807-478C-F776-5C0E-36DDB3FA22E1}"/>
              </a:ext>
            </a:extLst>
          </p:cNvPr>
          <p:cNvSpPr/>
          <p:nvPr/>
        </p:nvSpPr>
        <p:spPr>
          <a:xfrm>
            <a:off x="917054" y="4613057"/>
            <a:ext cx="1900403" cy="15481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3EB921D-9EA3-520E-6982-ABD7BD74A7C2}"/>
              </a:ext>
            </a:extLst>
          </p:cNvPr>
          <p:cNvSpPr txBox="1"/>
          <p:nvPr/>
        </p:nvSpPr>
        <p:spPr>
          <a:xfrm>
            <a:off x="1133078" y="5507970"/>
            <a:ext cx="144488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/>
              <a:t>OS</a:t>
            </a:r>
            <a:endParaRPr lang="en-US" altLang="zh-CN" sz="24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A569C1-D3B9-0ED2-8F08-8E646F8C5CD7}"/>
              </a:ext>
            </a:extLst>
          </p:cNvPr>
          <p:cNvSpPr txBox="1"/>
          <p:nvPr/>
        </p:nvSpPr>
        <p:spPr>
          <a:xfrm>
            <a:off x="1146359" y="5101473"/>
            <a:ext cx="144488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/>
              <a:t>App</a:t>
            </a:r>
            <a:endParaRPr lang="en-US" altLang="zh-CN" sz="24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73AD8F-E5E8-6803-D621-984B4B1A11CB}"/>
              </a:ext>
            </a:extLst>
          </p:cNvPr>
          <p:cNvSpPr txBox="1"/>
          <p:nvPr/>
        </p:nvSpPr>
        <p:spPr>
          <a:xfrm>
            <a:off x="618829" y="6237312"/>
            <a:ext cx="255628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/>
              <a:t>Hardware/Hypervisor</a:t>
            </a:r>
            <a:endParaRPr lang="en-US" altLang="zh-CN" sz="24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E44F942-B508-B994-041F-9C8F03F28708}"/>
              </a:ext>
            </a:extLst>
          </p:cNvPr>
          <p:cNvSpPr txBox="1"/>
          <p:nvPr/>
        </p:nvSpPr>
        <p:spPr>
          <a:xfrm>
            <a:off x="1148696" y="4584640"/>
            <a:ext cx="149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err="1"/>
              <a:t>unikernel</a:t>
            </a:r>
            <a:endParaRPr lang="zh-CN" altLang="en-US" sz="2400" b="1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81BD75A-1DEA-EB0B-9FDF-65E39B18A536}"/>
              </a:ext>
            </a:extLst>
          </p:cNvPr>
          <p:cNvSpPr txBox="1"/>
          <p:nvPr/>
        </p:nvSpPr>
        <p:spPr>
          <a:xfrm>
            <a:off x="2984555" y="512292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Unikernel</a:t>
            </a:r>
          </a:p>
          <a:p>
            <a:r>
              <a:rPr lang="zh-CN" altLang="en-US" b="1"/>
              <a:t>既是应用又是内核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F4DF57A-A2A1-1E48-88D6-2652486A2D5A}"/>
              </a:ext>
            </a:extLst>
          </p:cNvPr>
          <p:cNvGrpSpPr/>
          <p:nvPr/>
        </p:nvGrpSpPr>
        <p:grpSpPr>
          <a:xfrm>
            <a:off x="6523851" y="4790195"/>
            <a:ext cx="4932547" cy="1468959"/>
            <a:chOff x="4267882" y="4900038"/>
            <a:chExt cx="5644542" cy="1733318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FA1920D-CF62-481C-66F9-8D5037BD7B4A}"/>
                </a:ext>
              </a:extLst>
            </p:cNvPr>
            <p:cNvSpPr/>
            <p:nvPr/>
          </p:nvSpPr>
          <p:spPr>
            <a:xfrm>
              <a:off x="4267882" y="4905163"/>
              <a:ext cx="1224136" cy="16900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E7A6FF7-ECD3-A7D7-A5A9-282B1CE9BE24}"/>
                </a:ext>
              </a:extLst>
            </p:cNvPr>
            <p:cNvSpPr/>
            <p:nvPr/>
          </p:nvSpPr>
          <p:spPr>
            <a:xfrm>
              <a:off x="6312024" y="4905164"/>
              <a:ext cx="1224136" cy="480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B6AE3D5-724F-5687-F17E-503E00BF8DF1}"/>
                </a:ext>
              </a:extLst>
            </p:cNvPr>
            <p:cNvSpPr/>
            <p:nvPr/>
          </p:nvSpPr>
          <p:spPr>
            <a:xfrm>
              <a:off x="6312024" y="5529688"/>
              <a:ext cx="1224136" cy="480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5734B32-7957-18EB-8EB2-8C2EEBCC2C2D}"/>
                </a:ext>
              </a:extLst>
            </p:cNvPr>
            <p:cNvSpPr/>
            <p:nvPr/>
          </p:nvSpPr>
          <p:spPr>
            <a:xfrm>
              <a:off x="6312024" y="6114663"/>
              <a:ext cx="1224136" cy="480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9DC1F79-1705-9A0C-DA36-5E283298BC19}"/>
                </a:ext>
              </a:extLst>
            </p:cNvPr>
            <p:cNvSpPr/>
            <p:nvPr/>
          </p:nvSpPr>
          <p:spPr>
            <a:xfrm>
              <a:off x="8760296" y="4900038"/>
              <a:ext cx="648072" cy="4555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6E836E9-08CB-2AD2-4055-500E279E4828}"/>
                </a:ext>
              </a:extLst>
            </p:cNvPr>
            <p:cNvSpPr/>
            <p:nvPr/>
          </p:nvSpPr>
          <p:spPr>
            <a:xfrm>
              <a:off x="8760295" y="6177831"/>
              <a:ext cx="648073" cy="4555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F9A9D17-CA98-3E0F-8359-FE0C38B42150}"/>
                </a:ext>
              </a:extLst>
            </p:cNvPr>
            <p:cNvSpPr/>
            <p:nvPr/>
          </p:nvSpPr>
          <p:spPr>
            <a:xfrm>
              <a:off x="8328248" y="5554671"/>
              <a:ext cx="648072" cy="4555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E14C0AD-0E58-C92F-2991-C96198726799}"/>
                </a:ext>
              </a:extLst>
            </p:cNvPr>
            <p:cNvSpPr/>
            <p:nvPr/>
          </p:nvSpPr>
          <p:spPr>
            <a:xfrm>
              <a:off x="9264352" y="5557357"/>
              <a:ext cx="648072" cy="4555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箭头: 右 34">
              <a:extLst>
                <a:ext uri="{FF2B5EF4-FFF2-40B4-BE49-F238E27FC236}">
                  <a16:creationId xmlns:a16="http://schemas.microsoft.com/office/drawing/2014/main" id="{8F817D2F-0913-C95C-7366-8E664B21ECE3}"/>
                </a:ext>
              </a:extLst>
            </p:cNvPr>
            <p:cNvSpPr/>
            <p:nvPr/>
          </p:nvSpPr>
          <p:spPr>
            <a:xfrm>
              <a:off x="5679490" y="5520678"/>
              <a:ext cx="416510" cy="484632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箭头: 右 35">
              <a:extLst>
                <a:ext uri="{FF2B5EF4-FFF2-40B4-BE49-F238E27FC236}">
                  <a16:creationId xmlns:a16="http://schemas.microsoft.com/office/drawing/2014/main" id="{9273E848-4B67-54C6-075F-9E979F401957}"/>
                </a:ext>
              </a:extLst>
            </p:cNvPr>
            <p:cNvSpPr/>
            <p:nvPr/>
          </p:nvSpPr>
          <p:spPr>
            <a:xfrm>
              <a:off x="7723949" y="5507850"/>
              <a:ext cx="416510" cy="484632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C7A65C0-55AE-3FCD-E506-8C8AF5D7D8B8}"/>
              </a:ext>
            </a:extLst>
          </p:cNvPr>
          <p:cNvCxnSpPr/>
          <p:nvPr/>
        </p:nvCxnSpPr>
        <p:spPr>
          <a:xfrm>
            <a:off x="5699956" y="873163"/>
            <a:ext cx="0" cy="5848312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60DA2D9-9CF5-0871-60D1-9C6AE5AB811B}"/>
              </a:ext>
            </a:extLst>
          </p:cNvPr>
          <p:cNvSpPr txBox="1"/>
          <p:nvPr/>
        </p:nvSpPr>
        <p:spPr>
          <a:xfrm>
            <a:off x="6500172" y="43161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裸机程序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3F6A48F-9093-65B4-F07A-5A418174C914}"/>
              </a:ext>
            </a:extLst>
          </p:cNvPr>
          <p:cNvSpPr txBox="1"/>
          <p:nvPr/>
        </p:nvSpPr>
        <p:spPr>
          <a:xfrm>
            <a:off x="8148228" y="432539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层次化重构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FBE0A9B-04D2-CDF9-8688-8771BE6E5563}"/>
              </a:ext>
            </a:extLst>
          </p:cNvPr>
          <p:cNvSpPr txBox="1"/>
          <p:nvPr/>
        </p:nvSpPr>
        <p:spPr>
          <a:xfrm>
            <a:off x="10056440" y="42930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组件化重构</a:t>
            </a:r>
          </a:p>
        </p:txBody>
      </p:sp>
    </p:spTree>
    <p:extLst>
      <p:ext uri="{BB962C8B-B14F-4D97-AF65-F5344CB8AC3E}">
        <p14:creationId xmlns:p14="http://schemas.microsoft.com/office/powerpoint/2010/main" val="20643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:a16="http://schemas.microsoft.com/office/drawing/2014/main" id="{DE6B40B4-8D73-A807-9720-C22B52C3E1D0}"/>
              </a:ext>
            </a:extLst>
          </p:cNvPr>
          <p:cNvSpPr/>
          <p:nvPr/>
        </p:nvSpPr>
        <p:spPr>
          <a:xfrm>
            <a:off x="4565829" y="1121832"/>
            <a:ext cx="2988332" cy="5617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28ABF34-08A6-BC4A-4A18-EC038A5BA671}"/>
              </a:ext>
            </a:extLst>
          </p:cNvPr>
          <p:cNvSpPr/>
          <p:nvPr/>
        </p:nvSpPr>
        <p:spPr>
          <a:xfrm>
            <a:off x="4565829" y="1732393"/>
            <a:ext cx="2988332" cy="12924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9BBAE3A-B53A-30E4-3F5A-D7D1DF143C34}"/>
              </a:ext>
            </a:extLst>
          </p:cNvPr>
          <p:cNvCxnSpPr/>
          <p:nvPr/>
        </p:nvCxnSpPr>
        <p:spPr>
          <a:xfrm>
            <a:off x="407368" y="5409220"/>
            <a:ext cx="114132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9BBB282A-C909-D608-0696-09FAD9A109EA}"/>
              </a:ext>
            </a:extLst>
          </p:cNvPr>
          <p:cNvSpPr/>
          <p:nvPr/>
        </p:nvSpPr>
        <p:spPr>
          <a:xfrm>
            <a:off x="587388" y="1121833"/>
            <a:ext cx="2988332" cy="4215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B7D02D7-A2A7-E7C9-71D7-36D2563F2962}"/>
              </a:ext>
            </a:extLst>
          </p:cNvPr>
          <p:cNvSpPr/>
          <p:nvPr/>
        </p:nvSpPr>
        <p:spPr>
          <a:xfrm>
            <a:off x="767408" y="6220732"/>
            <a:ext cx="2592288" cy="484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硬件</a:t>
            </a:r>
            <a:r>
              <a:rPr lang="en-US" altLang="zh-CN" b="1">
                <a:solidFill>
                  <a:schemeClr val="tx1"/>
                </a:solidFill>
              </a:rPr>
              <a:t>(</a:t>
            </a:r>
            <a:r>
              <a:rPr lang="zh-CN" altLang="en-US" b="1">
                <a:solidFill>
                  <a:schemeClr val="tx1"/>
                </a:solidFill>
              </a:rPr>
              <a:t>固件</a:t>
            </a:r>
            <a:r>
              <a:rPr lang="en-US" altLang="zh-CN" b="1">
                <a:solidFill>
                  <a:schemeClr val="tx1"/>
                </a:solidFill>
              </a:rPr>
              <a:t>): </a:t>
            </a:r>
            <a:r>
              <a:rPr lang="en-US" altLang="zh-CN">
                <a:solidFill>
                  <a:schemeClr val="tx1"/>
                </a:solidFill>
              </a:rPr>
              <a:t>BIOS/UEFI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D05F2D-C3A5-2862-2A69-02859F36679D}"/>
              </a:ext>
            </a:extLst>
          </p:cNvPr>
          <p:cNvSpPr/>
          <p:nvPr/>
        </p:nvSpPr>
        <p:spPr>
          <a:xfrm>
            <a:off x="767408" y="5517233"/>
            <a:ext cx="2592288" cy="6314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err="1">
                <a:solidFill>
                  <a:schemeClr val="tx1"/>
                </a:solidFill>
              </a:rPr>
              <a:t>BootLoader</a:t>
            </a:r>
            <a:r>
              <a:rPr lang="en-US" altLang="zh-CN">
                <a:solidFill>
                  <a:schemeClr val="tx1"/>
                </a:solidFill>
              </a:rPr>
              <a:t>: grub/</a:t>
            </a:r>
            <a:r>
              <a:rPr lang="en-US" altLang="zh-CN" err="1">
                <a:solidFill>
                  <a:schemeClr val="tx1"/>
                </a:solidFill>
              </a:rPr>
              <a:t>uboot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en-US" altLang="zh-CN" err="1">
                <a:solidFill>
                  <a:schemeClr val="tx1"/>
                </a:solidFill>
              </a:rPr>
              <a:t>opensbi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箭头: 上弧形 17">
            <a:extLst>
              <a:ext uri="{FF2B5EF4-FFF2-40B4-BE49-F238E27FC236}">
                <a16:creationId xmlns:a16="http://schemas.microsoft.com/office/drawing/2014/main" id="{10F408B1-F436-B257-78C4-5C95A6520419}"/>
              </a:ext>
            </a:extLst>
          </p:cNvPr>
          <p:cNvSpPr/>
          <p:nvPr/>
        </p:nvSpPr>
        <p:spPr>
          <a:xfrm rot="16200000">
            <a:off x="214202" y="6034434"/>
            <a:ext cx="746372" cy="360040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箭头: 上弧形 23">
            <a:extLst>
              <a:ext uri="{FF2B5EF4-FFF2-40B4-BE49-F238E27FC236}">
                <a16:creationId xmlns:a16="http://schemas.microsoft.com/office/drawing/2014/main" id="{C2150AEE-3BCD-6BA6-3BB0-1BEAA6858A89}"/>
              </a:ext>
            </a:extLst>
          </p:cNvPr>
          <p:cNvSpPr/>
          <p:nvPr/>
        </p:nvSpPr>
        <p:spPr>
          <a:xfrm rot="16200000">
            <a:off x="196200" y="5296352"/>
            <a:ext cx="746372" cy="324036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B507FF0-106F-C08F-9785-17FD26DDF65C}"/>
              </a:ext>
            </a:extLst>
          </p:cNvPr>
          <p:cNvSpPr/>
          <p:nvPr/>
        </p:nvSpPr>
        <p:spPr>
          <a:xfrm>
            <a:off x="777604" y="4435171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Mmu</a:t>
            </a:r>
            <a:r>
              <a:rPr lang="zh-CN" altLang="en-US">
                <a:solidFill>
                  <a:schemeClr val="tx1"/>
                </a:solidFill>
              </a:rPr>
              <a:t>初始化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345F682-E4DB-67F1-5E28-2904620000F9}"/>
              </a:ext>
            </a:extLst>
          </p:cNvPr>
          <p:cNvSpPr/>
          <p:nvPr/>
        </p:nvSpPr>
        <p:spPr>
          <a:xfrm>
            <a:off x="777604" y="3969060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栈初始化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8094D94-CF40-ADA4-CC42-4140E22F1AE4}"/>
              </a:ext>
            </a:extLst>
          </p:cNvPr>
          <p:cNvSpPr/>
          <p:nvPr/>
        </p:nvSpPr>
        <p:spPr>
          <a:xfrm>
            <a:off x="777604" y="3501008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中断向量初始化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094FE9C-1893-ACD1-B065-D4F467A2CF58}"/>
              </a:ext>
            </a:extLst>
          </p:cNvPr>
          <p:cNvSpPr/>
          <p:nvPr/>
        </p:nvSpPr>
        <p:spPr>
          <a:xfrm>
            <a:off x="777604" y="2600908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发现设备和初始化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0E23857-C101-13F7-EA2C-744F6C044015}"/>
              </a:ext>
            </a:extLst>
          </p:cNvPr>
          <p:cNvSpPr/>
          <p:nvPr/>
        </p:nvSpPr>
        <p:spPr>
          <a:xfrm>
            <a:off x="777604" y="2168860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驱动初始化</a:t>
            </a:r>
            <a:r>
              <a:rPr lang="en-US" altLang="zh-CN">
                <a:solidFill>
                  <a:schemeClr val="tx1"/>
                </a:solidFill>
              </a:rPr>
              <a:t>: Console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F17E617-53DF-F913-F3BF-85A83CE5E89F}"/>
              </a:ext>
            </a:extLst>
          </p:cNvPr>
          <p:cNvSpPr/>
          <p:nvPr/>
        </p:nvSpPr>
        <p:spPr>
          <a:xfrm>
            <a:off x="777604" y="1734871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应用环境准备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405D0A41-BE92-37FA-3A84-AD4D8D7459CE}"/>
              </a:ext>
            </a:extLst>
          </p:cNvPr>
          <p:cNvSpPr/>
          <p:nvPr/>
        </p:nvSpPr>
        <p:spPr>
          <a:xfrm>
            <a:off x="777604" y="1304764"/>
            <a:ext cx="2582091" cy="3666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应用运行</a:t>
            </a:r>
            <a:r>
              <a:rPr lang="en-US" altLang="zh-CN">
                <a:solidFill>
                  <a:sysClr val="windowText" lastClr="000000"/>
                </a:solidFill>
              </a:rPr>
              <a:t>: </a:t>
            </a:r>
            <a:r>
              <a:rPr lang="zh-CN" altLang="en-US">
                <a:solidFill>
                  <a:sysClr val="windowText" lastClr="000000"/>
                </a:solidFill>
              </a:rPr>
              <a:t>打印</a:t>
            </a:r>
            <a:r>
              <a:rPr lang="en-US" altLang="zh-CN">
                <a:solidFill>
                  <a:sysClr val="windowText" lastClr="000000"/>
                </a:solidFill>
              </a:rPr>
              <a:t>hello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28120F2-AF1C-5BB1-F94E-A372F97B3C2D}"/>
              </a:ext>
            </a:extLst>
          </p:cNvPr>
          <p:cNvSpPr/>
          <p:nvPr/>
        </p:nvSpPr>
        <p:spPr>
          <a:xfrm>
            <a:off x="767408" y="4903223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早期寄存器初始化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54CCA6-D63F-A130-87CD-3ECA3E7A640A}"/>
              </a:ext>
            </a:extLst>
          </p:cNvPr>
          <p:cNvSpPr txBox="1"/>
          <p:nvPr/>
        </p:nvSpPr>
        <p:spPr>
          <a:xfrm>
            <a:off x="587388" y="517732"/>
            <a:ext cx="2952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/>
              <a:t>裸机程序</a:t>
            </a:r>
            <a:r>
              <a:rPr lang="en-US" altLang="zh-CN" sz="2000" b="1"/>
              <a:t>(</a:t>
            </a:r>
            <a:r>
              <a:rPr lang="zh-CN" altLang="en-US" sz="2000" b="1"/>
              <a:t>初次迭代</a:t>
            </a:r>
            <a:r>
              <a:rPr lang="en-US" altLang="zh-CN" sz="2000" b="1"/>
              <a:t>)</a:t>
            </a:r>
            <a:endParaRPr lang="zh-CN" altLang="en-US" sz="2000" b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73BF24-6110-7806-931D-40E0FB03493A}"/>
              </a:ext>
            </a:extLst>
          </p:cNvPr>
          <p:cNvSpPr/>
          <p:nvPr/>
        </p:nvSpPr>
        <p:spPr>
          <a:xfrm>
            <a:off x="4583832" y="3401558"/>
            <a:ext cx="2988332" cy="19411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1AEA03B-5D67-8C95-57BD-1BC58A0DE812}"/>
              </a:ext>
            </a:extLst>
          </p:cNvPr>
          <p:cNvSpPr/>
          <p:nvPr/>
        </p:nvSpPr>
        <p:spPr>
          <a:xfrm>
            <a:off x="4763852" y="6226250"/>
            <a:ext cx="2592288" cy="484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硬件</a:t>
            </a:r>
            <a:r>
              <a:rPr lang="en-US" altLang="zh-CN" b="1">
                <a:solidFill>
                  <a:schemeClr val="tx1"/>
                </a:solidFill>
              </a:rPr>
              <a:t>(</a:t>
            </a:r>
            <a:r>
              <a:rPr lang="zh-CN" altLang="en-US" b="1">
                <a:solidFill>
                  <a:schemeClr val="tx1"/>
                </a:solidFill>
              </a:rPr>
              <a:t>固件</a:t>
            </a:r>
            <a:r>
              <a:rPr lang="en-US" altLang="zh-CN" b="1">
                <a:solidFill>
                  <a:schemeClr val="tx1"/>
                </a:solidFill>
              </a:rPr>
              <a:t>): </a:t>
            </a:r>
            <a:r>
              <a:rPr lang="en-US" altLang="zh-CN">
                <a:solidFill>
                  <a:schemeClr val="tx1"/>
                </a:solidFill>
              </a:rPr>
              <a:t>BIOS/UEFI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A673FAA-2DB3-693A-010E-50C0A89591DF}"/>
              </a:ext>
            </a:extLst>
          </p:cNvPr>
          <p:cNvSpPr/>
          <p:nvPr/>
        </p:nvSpPr>
        <p:spPr>
          <a:xfrm>
            <a:off x="4763852" y="5522751"/>
            <a:ext cx="2592288" cy="6314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err="1">
                <a:solidFill>
                  <a:schemeClr val="tx1"/>
                </a:solidFill>
              </a:rPr>
              <a:t>BootLoader</a:t>
            </a:r>
            <a:r>
              <a:rPr lang="en-US" altLang="zh-CN">
                <a:solidFill>
                  <a:schemeClr val="tx1"/>
                </a:solidFill>
              </a:rPr>
              <a:t>: grub/</a:t>
            </a:r>
            <a:r>
              <a:rPr lang="en-US" altLang="zh-CN" err="1">
                <a:solidFill>
                  <a:schemeClr val="tx1"/>
                </a:solidFill>
              </a:rPr>
              <a:t>uboot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en-US" altLang="zh-CN" err="1">
                <a:solidFill>
                  <a:schemeClr val="tx1"/>
                </a:solidFill>
              </a:rPr>
              <a:t>opensbi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箭头: 上弧形 10">
            <a:extLst>
              <a:ext uri="{FF2B5EF4-FFF2-40B4-BE49-F238E27FC236}">
                <a16:creationId xmlns:a16="http://schemas.microsoft.com/office/drawing/2014/main" id="{5D29B85F-39C0-81A3-D404-BB88E3D8FD1E}"/>
              </a:ext>
            </a:extLst>
          </p:cNvPr>
          <p:cNvSpPr/>
          <p:nvPr/>
        </p:nvSpPr>
        <p:spPr>
          <a:xfrm rot="16200000">
            <a:off x="4210646" y="6039952"/>
            <a:ext cx="746372" cy="360040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箭头: 上弧形 11">
            <a:extLst>
              <a:ext uri="{FF2B5EF4-FFF2-40B4-BE49-F238E27FC236}">
                <a16:creationId xmlns:a16="http://schemas.microsoft.com/office/drawing/2014/main" id="{38B09E30-B2D7-4BF0-573A-EA1809D66115}"/>
              </a:ext>
            </a:extLst>
          </p:cNvPr>
          <p:cNvSpPr/>
          <p:nvPr/>
        </p:nvSpPr>
        <p:spPr>
          <a:xfrm rot="16200000">
            <a:off x="4192644" y="5301870"/>
            <a:ext cx="746372" cy="324036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A3BB904-9EE9-EE86-4238-96D4073B84D3}"/>
              </a:ext>
            </a:extLst>
          </p:cNvPr>
          <p:cNvSpPr/>
          <p:nvPr/>
        </p:nvSpPr>
        <p:spPr>
          <a:xfrm>
            <a:off x="4774048" y="4440689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Mmu</a:t>
            </a:r>
            <a:r>
              <a:rPr lang="zh-CN" altLang="en-US">
                <a:solidFill>
                  <a:schemeClr val="tx1"/>
                </a:solidFill>
              </a:rPr>
              <a:t>初始化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57C4E8-E4F3-8CE0-74B5-55B6A96E555E}"/>
              </a:ext>
            </a:extLst>
          </p:cNvPr>
          <p:cNvSpPr/>
          <p:nvPr/>
        </p:nvSpPr>
        <p:spPr>
          <a:xfrm>
            <a:off x="4774048" y="3974578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栈初始化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900C6FC-805A-4D80-5F18-75B2C1B8C909}"/>
              </a:ext>
            </a:extLst>
          </p:cNvPr>
          <p:cNvSpPr/>
          <p:nvPr/>
        </p:nvSpPr>
        <p:spPr>
          <a:xfrm>
            <a:off x="4774048" y="3506526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中断向量初始化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105CD60-09C9-705C-2F89-C735E05630DB}"/>
              </a:ext>
            </a:extLst>
          </p:cNvPr>
          <p:cNvSpPr/>
          <p:nvPr/>
        </p:nvSpPr>
        <p:spPr>
          <a:xfrm>
            <a:off x="4774048" y="2606426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发现设备和初始化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28C8161-A68F-11A5-14D3-F169BB83EA66}"/>
              </a:ext>
            </a:extLst>
          </p:cNvPr>
          <p:cNvSpPr/>
          <p:nvPr/>
        </p:nvSpPr>
        <p:spPr>
          <a:xfrm>
            <a:off x="4774048" y="2174378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驱动初始化</a:t>
            </a:r>
            <a:r>
              <a:rPr lang="en-US" altLang="zh-CN">
                <a:solidFill>
                  <a:schemeClr val="tx1"/>
                </a:solidFill>
              </a:rPr>
              <a:t>: Console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8353F5C-211A-C35F-3E80-295A0A5D6E06}"/>
              </a:ext>
            </a:extLst>
          </p:cNvPr>
          <p:cNvSpPr/>
          <p:nvPr/>
        </p:nvSpPr>
        <p:spPr>
          <a:xfrm>
            <a:off x="4774048" y="1740389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应用环境准备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66B8B83-A644-3F36-DD73-356F6539DE8C}"/>
              </a:ext>
            </a:extLst>
          </p:cNvPr>
          <p:cNvSpPr/>
          <p:nvPr/>
        </p:nvSpPr>
        <p:spPr>
          <a:xfrm>
            <a:off x="4774048" y="1310282"/>
            <a:ext cx="2582091" cy="3666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ysClr val="windowText" lastClr="000000"/>
                </a:solidFill>
              </a:rPr>
              <a:t>应用运行</a:t>
            </a:r>
            <a:r>
              <a:rPr lang="en-US" altLang="zh-CN">
                <a:solidFill>
                  <a:sysClr val="windowText" lastClr="000000"/>
                </a:solidFill>
              </a:rPr>
              <a:t>: </a:t>
            </a:r>
            <a:r>
              <a:rPr lang="zh-CN" altLang="en-US">
                <a:solidFill>
                  <a:sysClr val="windowText" lastClr="000000"/>
                </a:solidFill>
              </a:rPr>
              <a:t>打印</a:t>
            </a:r>
            <a:r>
              <a:rPr lang="en-US" altLang="zh-CN">
                <a:solidFill>
                  <a:sysClr val="windowText" lastClr="000000"/>
                </a:solidFill>
              </a:rPr>
              <a:t>hello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27D5C5D-F989-B122-029B-802E7DF53C80}"/>
              </a:ext>
            </a:extLst>
          </p:cNvPr>
          <p:cNvSpPr/>
          <p:nvPr/>
        </p:nvSpPr>
        <p:spPr>
          <a:xfrm>
            <a:off x="4763852" y="4908741"/>
            <a:ext cx="258209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早期寄存器初始化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4B937AA-4A25-FC36-64E0-8C8DBC61094A}"/>
              </a:ext>
            </a:extLst>
          </p:cNvPr>
          <p:cNvSpPr txBox="1"/>
          <p:nvPr/>
        </p:nvSpPr>
        <p:spPr>
          <a:xfrm>
            <a:off x="4583832" y="514959"/>
            <a:ext cx="2952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/>
              <a:t>层次化</a:t>
            </a:r>
            <a:r>
              <a:rPr lang="en-US" altLang="zh-CN" sz="2000" b="1"/>
              <a:t>(</a:t>
            </a:r>
            <a:r>
              <a:rPr lang="zh-CN" altLang="en-US" sz="2000" b="1"/>
              <a:t>再次迭代</a:t>
            </a:r>
            <a:r>
              <a:rPr lang="en-US" altLang="zh-CN" sz="2000" b="1"/>
              <a:t>)</a:t>
            </a:r>
            <a:endParaRPr lang="zh-CN" altLang="en-US" sz="2000" b="1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4C42BBB-2F40-1776-6394-1853453D659C}"/>
              </a:ext>
            </a:extLst>
          </p:cNvPr>
          <p:cNvSpPr/>
          <p:nvPr/>
        </p:nvSpPr>
        <p:spPr>
          <a:xfrm>
            <a:off x="8832304" y="6226250"/>
            <a:ext cx="2592288" cy="484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硬件</a:t>
            </a:r>
            <a:r>
              <a:rPr lang="en-US" altLang="zh-CN" b="1">
                <a:solidFill>
                  <a:schemeClr val="tx1"/>
                </a:solidFill>
              </a:rPr>
              <a:t>(</a:t>
            </a:r>
            <a:r>
              <a:rPr lang="zh-CN" altLang="en-US" b="1">
                <a:solidFill>
                  <a:schemeClr val="tx1"/>
                </a:solidFill>
              </a:rPr>
              <a:t>固件</a:t>
            </a:r>
            <a:r>
              <a:rPr lang="en-US" altLang="zh-CN" b="1">
                <a:solidFill>
                  <a:schemeClr val="tx1"/>
                </a:solidFill>
              </a:rPr>
              <a:t>): </a:t>
            </a:r>
            <a:r>
              <a:rPr lang="en-US" altLang="zh-CN">
                <a:solidFill>
                  <a:schemeClr val="tx1"/>
                </a:solidFill>
              </a:rPr>
              <a:t>BIOS/UEFI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B755C4F-3DA0-D8AD-7A26-F137F61B16BD}"/>
              </a:ext>
            </a:extLst>
          </p:cNvPr>
          <p:cNvSpPr/>
          <p:nvPr/>
        </p:nvSpPr>
        <p:spPr>
          <a:xfrm>
            <a:off x="8832304" y="5522751"/>
            <a:ext cx="2592288" cy="6314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err="1">
                <a:solidFill>
                  <a:schemeClr val="tx1"/>
                </a:solidFill>
              </a:rPr>
              <a:t>BootLoader</a:t>
            </a:r>
            <a:r>
              <a:rPr lang="en-US" altLang="zh-CN">
                <a:solidFill>
                  <a:schemeClr val="tx1"/>
                </a:solidFill>
              </a:rPr>
              <a:t>: grub/</a:t>
            </a:r>
            <a:r>
              <a:rPr lang="en-US" altLang="zh-CN" err="1">
                <a:solidFill>
                  <a:schemeClr val="tx1"/>
                </a:solidFill>
              </a:rPr>
              <a:t>uboot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en-US" altLang="zh-CN" err="1">
                <a:solidFill>
                  <a:schemeClr val="tx1"/>
                </a:solidFill>
              </a:rPr>
              <a:t>opensbi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箭头: 上弧形 42">
            <a:extLst>
              <a:ext uri="{FF2B5EF4-FFF2-40B4-BE49-F238E27FC236}">
                <a16:creationId xmlns:a16="http://schemas.microsoft.com/office/drawing/2014/main" id="{5D8DEBFC-6C8F-988F-C05F-7CA13FF1C1C6}"/>
              </a:ext>
            </a:extLst>
          </p:cNvPr>
          <p:cNvSpPr/>
          <p:nvPr/>
        </p:nvSpPr>
        <p:spPr>
          <a:xfrm rot="16200000">
            <a:off x="8279098" y="6039952"/>
            <a:ext cx="746372" cy="360040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3BD7098-4B3D-711A-88C7-A658F36771EB}"/>
              </a:ext>
            </a:extLst>
          </p:cNvPr>
          <p:cNvSpPr/>
          <p:nvPr/>
        </p:nvSpPr>
        <p:spPr>
          <a:xfrm>
            <a:off x="8688288" y="3853590"/>
            <a:ext cx="1044118" cy="14891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riscv64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48245B53-006A-3AC7-AAB9-1747B1A168F8}"/>
              </a:ext>
            </a:extLst>
          </p:cNvPr>
          <p:cNvGrpSpPr/>
          <p:nvPr/>
        </p:nvGrpSpPr>
        <p:grpSpPr>
          <a:xfrm>
            <a:off x="8790809" y="4226750"/>
            <a:ext cx="836111" cy="1038715"/>
            <a:chOff x="9114845" y="4226750"/>
            <a:chExt cx="836111" cy="1038715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C54F522-F1FE-3D37-BACC-4E48DFDCDD5C}"/>
                </a:ext>
              </a:extLst>
            </p:cNvPr>
            <p:cNvSpPr/>
            <p:nvPr/>
          </p:nvSpPr>
          <p:spPr>
            <a:xfrm>
              <a:off x="9117807" y="4876763"/>
              <a:ext cx="830620" cy="1802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err="1">
                  <a:solidFill>
                    <a:schemeClr val="tx1"/>
                  </a:solidFill>
                </a:rPr>
                <a:t>mmu</a:t>
              </a:r>
              <a:r>
                <a:rPr lang="zh-CN" altLang="en-US" sz="1200">
                  <a:solidFill>
                    <a:schemeClr val="tx1"/>
                  </a:solidFill>
                </a:rPr>
                <a:t>初始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A84BC8D-F436-4B3D-DBC6-1BE8A6F18127}"/>
                </a:ext>
              </a:extLst>
            </p:cNvPr>
            <p:cNvSpPr/>
            <p:nvPr/>
          </p:nvSpPr>
          <p:spPr>
            <a:xfrm>
              <a:off x="9117808" y="4647619"/>
              <a:ext cx="830620" cy="1855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栈初始化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37510A4-F47E-998C-6F21-4DEB9C606353}"/>
                </a:ext>
              </a:extLst>
            </p:cNvPr>
            <p:cNvSpPr/>
            <p:nvPr/>
          </p:nvSpPr>
          <p:spPr>
            <a:xfrm>
              <a:off x="9114845" y="4435171"/>
              <a:ext cx="830620" cy="1874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中断初始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D610845-2819-B634-923F-AAE1BEE3F0B5}"/>
                </a:ext>
              </a:extLst>
            </p:cNvPr>
            <p:cNvSpPr/>
            <p:nvPr/>
          </p:nvSpPr>
          <p:spPr>
            <a:xfrm>
              <a:off x="9114846" y="4226750"/>
              <a:ext cx="830620" cy="190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任务初始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0A7143E-A81E-C02C-05BE-A79E0E2E1A23}"/>
                </a:ext>
              </a:extLst>
            </p:cNvPr>
            <p:cNvSpPr/>
            <p:nvPr/>
          </p:nvSpPr>
          <p:spPr>
            <a:xfrm>
              <a:off x="9120337" y="5085184"/>
              <a:ext cx="830619" cy="1802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早期初始</a:t>
              </a: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9881FFC9-AF3F-37DA-7A88-0C6127E7E9D4}"/>
              </a:ext>
            </a:extLst>
          </p:cNvPr>
          <p:cNvSpPr txBox="1"/>
          <p:nvPr/>
        </p:nvSpPr>
        <p:spPr>
          <a:xfrm>
            <a:off x="8976318" y="518820"/>
            <a:ext cx="2926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/>
              <a:t>组件化</a:t>
            </a:r>
            <a:r>
              <a:rPr lang="en-US" altLang="zh-CN" sz="2000" b="1"/>
              <a:t>(</a:t>
            </a:r>
            <a:r>
              <a:rPr lang="zh-CN" altLang="en-US" sz="2000" b="1"/>
              <a:t>三次迭代</a:t>
            </a:r>
            <a:r>
              <a:rPr lang="en-US" altLang="zh-CN" sz="2000" b="1"/>
              <a:t>)</a:t>
            </a:r>
            <a:endParaRPr lang="zh-CN" altLang="en-US" sz="2000" b="1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BBBFDE0-1219-8293-FF18-287DAA752725}"/>
              </a:ext>
            </a:extLst>
          </p:cNvPr>
          <p:cNvCxnSpPr/>
          <p:nvPr/>
        </p:nvCxnSpPr>
        <p:spPr>
          <a:xfrm>
            <a:off x="4403812" y="3429000"/>
            <a:ext cx="33123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9F26C718-D8BE-D52A-6A0B-99A4AE3BE715}"/>
              </a:ext>
            </a:extLst>
          </p:cNvPr>
          <p:cNvCxnSpPr/>
          <p:nvPr/>
        </p:nvCxnSpPr>
        <p:spPr>
          <a:xfrm>
            <a:off x="4403812" y="1736812"/>
            <a:ext cx="33123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3BF0F3E9-73CA-94A5-101A-D94BADCDD3B7}"/>
              </a:ext>
            </a:extLst>
          </p:cNvPr>
          <p:cNvSpPr txBox="1"/>
          <p:nvPr/>
        </p:nvSpPr>
        <p:spPr>
          <a:xfrm>
            <a:off x="6960096" y="306896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/>
              <a:t>HAL</a:t>
            </a:r>
            <a:endParaRPr lang="zh-CN" altLang="en-US" sz="2000" b="1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6A83762-EEBD-E4A0-1EF0-0E9CD4E93D94}"/>
              </a:ext>
            </a:extLst>
          </p:cNvPr>
          <p:cNvSpPr txBox="1"/>
          <p:nvPr/>
        </p:nvSpPr>
        <p:spPr>
          <a:xfrm>
            <a:off x="6587619" y="1412776"/>
            <a:ext cx="109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/>
              <a:t>runtime</a:t>
            </a:r>
            <a:endParaRPr lang="zh-CN" altLang="en-US" sz="2000" b="1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3C36419-23E9-81DF-7227-D2730D4680DC}"/>
              </a:ext>
            </a:extLst>
          </p:cNvPr>
          <p:cNvSpPr/>
          <p:nvPr/>
        </p:nvSpPr>
        <p:spPr>
          <a:xfrm>
            <a:off x="9768410" y="3848071"/>
            <a:ext cx="1044118" cy="14891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aarch64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6968798E-ED96-AB51-D13F-83CD1852388C}"/>
              </a:ext>
            </a:extLst>
          </p:cNvPr>
          <p:cNvGrpSpPr/>
          <p:nvPr/>
        </p:nvGrpSpPr>
        <p:grpSpPr>
          <a:xfrm>
            <a:off x="9870931" y="4221231"/>
            <a:ext cx="836111" cy="1038715"/>
            <a:chOff x="9114845" y="4226750"/>
            <a:chExt cx="836111" cy="1038715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BBF6D800-A970-A0BF-0F9F-E20C88E8B033}"/>
                </a:ext>
              </a:extLst>
            </p:cNvPr>
            <p:cNvSpPr/>
            <p:nvPr/>
          </p:nvSpPr>
          <p:spPr>
            <a:xfrm>
              <a:off x="9117807" y="4876763"/>
              <a:ext cx="830620" cy="1802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err="1">
                  <a:solidFill>
                    <a:schemeClr val="tx1"/>
                  </a:solidFill>
                </a:rPr>
                <a:t>mmu</a:t>
              </a:r>
              <a:r>
                <a:rPr lang="zh-CN" altLang="en-US" sz="1200">
                  <a:solidFill>
                    <a:schemeClr val="tx1"/>
                  </a:solidFill>
                </a:rPr>
                <a:t>初始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901DAF2C-DD6D-2681-A067-E20ABF33E007}"/>
                </a:ext>
              </a:extLst>
            </p:cNvPr>
            <p:cNvSpPr/>
            <p:nvPr/>
          </p:nvSpPr>
          <p:spPr>
            <a:xfrm>
              <a:off x="9117808" y="4647619"/>
              <a:ext cx="830620" cy="1855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栈初始化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5328D2E9-58AB-F02E-4517-8B3BCD921B04}"/>
                </a:ext>
              </a:extLst>
            </p:cNvPr>
            <p:cNvSpPr/>
            <p:nvPr/>
          </p:nvSpPr>
          <p:spPr>
            <a:xfrm>
              <a:off x="9114845" y="4435171"/>
              <a:ext cx="830620" cy="1874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中断初始</a:t>
              </a: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D544A054-5014-7144-F84A-D13675BC8012}"/>
                </a:ext>
              </a:extLst>
            </p:cNvPr>
            <p:cNvSpPr/>
            <p:nvPr/>
          </p:nvSpPr>
          <p:spPr>
            <a:xfrm>
              <a:off x="9114846" y="4226750"/>
              <a:ext cx="830620" cy="190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任务初始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25870767-26E6-B87A-123B-881CB655F18F}"/>
                </a:ext>
              </a:extLst>
            </p:cNvPr>
            <p:cNvSpPr/>
            <p:nvPr/>
          </p:nvSpPr>
          <p:spPr>
            <a:xfrm>
              <a:off x="9120337" y="5085184"/>
              <a:ext cx="830619" cy="1802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早期初始</a:t>
              </a:r>
            </a:p>
          </p:txBody>
        </p:sp>
      </p:grpSp>
      <p:sp>
        <p:nvSpPr>
          <p:cNvPr id="73" name="矩形 72">
            <a:extLst>
              <a:ext uri="{FF2B5EF4-FFF2-40B4-BE49-F238E27FC236}">
                <a16:creationId xmlns:a16="http://schemas.microsoft.com/office/drawing/2014/main" id="{C4BC7EC0-B44B-21E7-4FBB-DF0114FB245A}"/>
              </a:ext>
            </a:extLst>
          </p:cNvPr>
          <p:cNvSpPr/>
          <p:nvPr/>
        </p:nvSpPr>
        <p:spPr>
          <a:xfrm>
            <a:off x="10848532" y="3848071"/>
            <a:ext cx="1044118" cy="14965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x86_64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0D9AF626-129C-EFBA-FFAA-2A227E1361A2}"/>
              </a:ext>
            </a:extLst>
          </p:cNvPr>
          <p:cNvGrpSpPr/>
          <p:nvPr/>
        </p:nvGrpSpPr>
        <p:grpSpPr>
          <a:xfrm>
            <a:off x="10951053" y="4228692"/>
            <a:ext cx="836111" cy="1038715"/>
            <a:chOff x="9114845" y="4226750"/>
            <a:chExt cx="836111" cy="1038715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064408F0-7B38-47EC-162B-CE3BD1FB7B90}"/>
                </a:ext>
              </a:extLst>
            </p:cNvPr>
            <p:cNvSpPr/>
            <p:nvPr/>
          </p:nvSpPr>
          <p:spPr>
            <a:xfrm>
              <a:off x="9117807" y="4876763"/>
              <a:ext cx="830620" cy="1802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err="1">
                  <a:solidFill>
                    <a:schemeClr val="tx1"/>
                  </a:solidFill>
                </a:rPr>
                <a:t>mmu</a:t>
              </a:r>
              <a:r>
                <a:rPr lang="zh-CN" altLang="en-US" sz="1200">
                  <a:solidFill>
                    <a:schemeClr val="tx1"/>
                  </a:solidFill>
                </a:rPr>
                <a:t>初始</a:t>
              </a: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5E7656D-E5AE-EFF6-A2A4-F086B1045A04}"/>
                </a:ext>
              </a:extLst>
            </p:cNvPr>
            <p:cNvSpPr/>
            <p:nvPr/>
          </p:nvSpPr>
          <p:spPr>
            <a:xfrm>
              <a:off x="9117808" y="4647619"/>
              <a:ext cx="830620" cy="1855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栈初始化</a:t>
              </a: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D567D42-B766-6C06-241C-5495AE7D067E}"/>
                </a:ext>
              </a:extLst>
            </p:cNvPr>
            <p:cNvSpPr/>
            <p:nvPr/>
          </p:nvSpPr>
          <p:spPr>
            <a:xfrm>
              <a:off x="9114845" y="4435171"/>
              <a:ext cx="830620" cy="1874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中断初始</a:t>
              </a: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2C746392-E8C6-3D83-17B1-41D8E11677C0}"/>
                </a:ext>
              </a:extLst>
            </p:cNvPr>
            <p:cNvSpPr/>
            <p:nvPr/>
          </p:nvSpPr>
          <p:spPr>
            <a:xfrm>
              <a:off x="9114846" y="4226750"/>
              <a:ext cx="830620" cy="1905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任务初始</a:t>
              </a: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4E5D39F0-8C8A-743B-76D2-AEE932100D07}"/>
                </a:ext>
              </a:extLst>
            </p:cNvPr>
            <p:cNvSpPr/>
            <p:nvPr/>
          </p:nvSpPr>
          <p:spPr>
            <a:xfrm>
              <a:off x="9120337" y="5085184"/>
              <a:ext cx="830619" cy="18028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早期初始</a:t>
              </a:r>
            </a:p>
          </p:txBody>
        </p:sp>
      </p:grpSp>
      <p:sp>
        <p:nvSpPr>
          <p:cNvPr id="80" name="矩形 79">
            <a:extLst>
              <a:ext uri="{FF2B5EF4-FFF2-40B4-BE49-F238E27FC236}">
                <a16:creationId xmlns:a16="http://schemas.microsoft.com/office/drawing/2014/main" id="{0DEB22F6-1294-DE69-5C69-3AE70B4CBB0F}"/>
              </a:ext>
            </a:extLst>
          </p:cNvPr>
          <p:cNvSpPr/>
          <p:nvPr/>
        </p:nvSpPr>
        <p:spPr>
          <a:xfrm>
            <a:off x="8688288" y="3463063"/>
            <a:ext cx="3204361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axhal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9036E93E-E660-F88E-3C5B-62693828218C}"/>
              </a:ext>
            </a:extLst>
          </p:cNvPr>
          <p:cNvSpPr/>
          <p:nvPr/>
        </p:nvSpPr>
        <p:spPr>
          <a:xfrm>
            <a:off x="8688289" y="2333096"/>
            <a:ext cx="1368151" cy="10959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axruntime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7735FD2-F2A9-575D-2A75-9ECDE1487A7C}"/>
              </a:ext>
            </a:extLst>
          </p:cNvPr>
          <p:cNvSpPr/>
          <p:nvPr/>
        </p:nvSpPr>
        <p:spPr>
          <a:xfrm>
            <a:off x="8688288" y="1628800"/>
            <a:ext cx="3204360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ulib</a:t>
            </a:r>
            <a:r>
              <a:rPr lang="en-US" altLang="zh-CN" sz="2000" b="1">
                <a:solidFill>
                  <a:schemeClr val="tx1"/>
                </a:solidFill>
              </a:rPr>
              <a:t>: </a:t>
            </a:r>
            <a:r>
              <a:rPr lang="en-US" altLang="zh-CN" sz="2000" err="1">
                <a:solidFill>
                  <a:schemeClr val="tx1"/>
                </a:solidFill>
              </a:rPr>
              <a:t>axstd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A24E2A3-7FC1-21B5-5329-0CA5B36D559C}"/>
              </a:ext>
            </a:extLst>
          </p:cNvPr>
          <p:cNvSpPr/>
          <p:nvPr/>
        </p:nvSpPr>
        <p:spPr>
          <a:xfrm>
            <a:off x="8688287" y="1160748"/>
            <a:ext cx="3204361" cy="3312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app: </a:t>
            </a:r>
            <a:r>
              <a:rPr lang="en-US" altLang="zh-CN" sz="2000" err="1">
                <a:solidFill>
                  <a:schemeClr val="tx1"/>
                </a:solidFill>
              </a:rPr>
              <a:t>hello_</a:t>
            </a:r>
            <a:r>
              <a:rPr lang="en-US" altLang="zh-CN" sz="2000">
                <a:solidFill>
                  <a:schemeClr val="tx1"/>
                </a:solidFill>
              </a:rPr>
              <a:t>world(</a:t>
            </a:r>
            <a:r>
              <a:rPr lang="zh-CN" altLang="en-US" sz="2000">
                <a:solidFill>
                  <a:schemeClr val="tx1"/>
                </a:solidFill>
              </a:rPr>
              <a:t>打印</a:t>
            </a:r>
            <a:r>
              <a:rPr lang="en-US" altLang="zh-CN" sz="2000">
                <a:solidFill>
                  <a:schemeClr val="tx1"/>
                </a:solidFill>
              </a:rPr>
              <a:t>)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F20061B4-7D7C-BB39-1004-E2077A46315E}"/>
              </a:ext>
            </a:extLst>
          </p:cNvPr>
          <p:cNvSpPr/>
          <p:nvPr/>
        </p:nvSpPr>
        <p:spPr>
          <a:xfrm>
            <a:off x="10236461" y="3059758"/>
            <a:ext cx="1666380" cy="346256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axdriver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7CF5C4C8-A74E-A10C-B61B-9FB184EB63B9}"/>
              </a:ext>
            </a:extLst>
          </p:cNvPr>
          <p:cNvSpPr/>
          <p:nvPr/>
        </p:nvSpPr>
        <p:spPr>
          <a:xfrm>
            <a:off x="10244866" y="2699718"/>
            <a:ext cx="881498" cy="346256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axnet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765BD26-A87D-E5A8-8E98-318B878EE629}"/>
              </a:ext>
            </a:extLst>
          </p:cNvPr>
          <p:cNvSpPr/>
          <p:nvPr/>
        </p:nvSpPr>
        <p:spPr>
          <a:xfrm>
            <a:off x="11189671" y="2684889"/>
            <a:ext cx="738977" cy="346256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axfs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495AFD7A-82E0-E453-4CE8-6AE3656B1E78}"/>
              </a:ext>
            </a:extLst>
          </p:cNvPr>
          <p:cNvSpPr/>
          <p:nvPr/>
        </p:nvSpPr>
        <p:spPr>
          <a:xfrm>
            <a:off x="10238362" y="2326934"/>
            <a:ext cx="1666380" cy="346256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axtask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89" name="箭头: 右 88">
            <a:extLst>
              <a:ext uri="{FF2B5EF4-FFF2-40B4-BE49-F238E27FC236}">
                <a16:creationId xmlns:a16="http://schemas.microsoft.com/office/drawing/2014/main" id="{49325E57-1499-D1C3-C8AF-97D3F13CE3AC}"/>
              </a:ext>
            </a:extLst>
          </p:cNvPr>
          <p:cNvSpPr/>
          <p:nvPr/>
        </p:nvSpPr>
        <p:spPr>
          <a:xfrm>
            <a:off x="3783003" y="2660886"/>
            <a:ext cx="417195" cy="10237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箭头: 右 90">
            <a:extLst>
              <a:ext uri="{FF2B5EF4-FFF2-40B4-BE49-F238E27FC236}">
                <a16:creationId xmlns:a16="http://schemas.microsoft.com/office/drawing/2014/main" id="{76748FA2-6F29-831B-AAA3-4D625A901CCF}"/>
              </a:ext>
            </a:extLst>
          </p:cNvPr>
          <p:cNvSpPr/>
          <p:nvPr/>
        </p:nvSpPr>
        <p:spPr>
          <a:xfrm>
            <a:off x="8011638" y="2703479"/>
            <a:ext cx="417195" cy="10237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上弧形 43">
            <a:extLst>
              <a:ext uri="{FF2B5EF4-FFF2-40B4-BE49-F238E27FC236}">
                <a16:creationId xmlns:a16="http://schemas.microsoft.com/office/drawing/2014/main" id="{E23BD4FE-756D-0436-159D-9FDF03F61178}"/>
              </a:ext>
            </a:extLst>
          </p:cNvPr>
          <p:cNvSpPr/>
          <p:nvPr/>
        </p:nvSpPr>
        <p:spPr>
          <a:xfrm rot="16200000">
            <a:off x="8261096" y="5301870"/>
            <a:ext cx="746372" cy="324036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CDC9318-3AE4-0662-693E-B09F9F3F648B}"/>
              </a:ext>
            </a:extLst>
          </p:cNvPr>
          <p:cNvSpPr/>
          <p:nvPr/>
        </p:nvSpPr>
        <p:spPr>
          <a:xfrm>
            <a:off x="8688288" y="1981641"/>
            <a:ext cx="3204360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api</a:t>
            </a:r>
            <a:r>
              <a:rPr lang="en-US" altLang="zh-CN" sz="2000" b="1">
                <a:solidFill>
                  <a:schemeClr val="tx1"/>
                </a:solidFill>
              </a:rPr>
              <a:t>: </a:t>
            </a:r>
            <a:r>
              <a:rPr lang="en-US" altLang="zh-CN" sz="2000" err="1">
                <a:solidFill>
                  <a:schemeClr val="tx1"/>
                </a:solidFill>
              </a:rPr>
              <a:t>arceos_api</a:t>
            </a:r>
            <a:endParaRPr lang="zh-CN" altLang="en-US" sz="2000">
              <a:solidFill>
                <a:schemeClr val="tx1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97C94BC-0A1C-6647-6893-1D9677646617}"/>
              </a:ext>
            </a:extLst>
          </p:cNvPr>
          <p:cNvCxnSpPr>
            <a:cxnSpLocks/>
          </p:cNvCxnSpPr>
          <p:nvPr/>
        </p:nvCxnSpPr>
        <p:spPr>
          <a:xfrm>
            <a:off x="8328248" y="1588730"/>
            <a:ext cx="37084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58F00D8-5738-1715-D2C2-7FE4F5C68CAA}"/>
              </a:ext>
            </a:extLst>
          </p:cNvPr>
          <p:cNvCxnSpPr>
            <a:cxnSpLocks/>
          </p:cNvCxnSpPr>
          <p:nvPr/>
        </p:nvCxnSpPr>
        <p:spPr>
          <a:xfrm>
            <a:off x="8400256" y="3465004"/>
            <a:ext cx="37084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412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DF27BB3-6B4B-3BB7-82D4-12FECB286CFF}"/>
              </a:ext>
            </a:extLst>
          </p:cNvPr>
          <p:cNvSpPr txBox="1"/>
          <p:nvPr/>
        </p:nvSpPr>
        <p:spPr>
          <a:xfrm>
            <a:off x="515379" y="370134"/>
            <a:ext cx="5020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框架组件构成与协作过程</a:t>
            </a:r>
            <a:endParaRPr lang="en-US" altLang="zh-CN" sz="32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78605E-DBD4-B746-CDD4-14CFBF92556A}"/>
              </a:ext>
            </a:extLst>
          </p:cNvPr>
          <p:cNvSpPr/>
          <p:nvPr/>
        </p:nvSpPr>
        <p:spPr>
          <a:xfrm>
            <a:off x="4547316" y="4924664"/>
            <a:ext cx="1512172" cy="3979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axhal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B7423E-44AB-4AAF-23CC-808E276B2C64}"/>
              </a:ext>
            </a:extLst>
          </p:cNvPr>
          <p:cNvSpPr/>
          <p:nvPr/>
        </p:nvSpPr>
        <p:spPr>
          <a:xfrm>
            <a:off x="4540926" y="3700426"/>
            <a:ext cx="1512172" cy="397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axruntime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DD47C03-6DF0-160A-B1C4-894F5321F696}"/>
              </a:ext>
            </a:extLst>
          </p:cNvPr>
          <p:cNvSpPr/>
          <p:nvPr/>
        </p:nvSpPr>
        <p:spPr>
          <a:xfrm>
            <a:off x="4549421" y="1969254"/>
            <a:ext cx="3093158" cy="7059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app: </a:t>
            </a:r>
            <a:r>
              <a:rPr lang="en-US" altLang="zh-CN" sz="2000" err="1">
                <a:solidFill>
                  <a:schemeClr val="tx1"/>
                </a:solidFill>
              </a:rPr>
              <a:t>hello_world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5" name="箭头: 上 14">
            <a:extLst>
              <a:ext uri="{FF2B5EF4-FFF2-40B4-BE49-F238E27FC236}">
                <a16:creationId xmlns:a16="http://schemas.microsoft.com/office/drawing/2014/main" id="{38662E2F-6A8B-774F-9408-D9736729749B}"/>
              </a:ext>
            </a:extLst>
          </p:cNvPr>
          <p:cNvSpPr/>
          <p:nvPr/>
        </p:nvSpPr>
        <p:spPr>
          <a:xfrm>
            <a:off x="5051319" y="4109312"/>
            <a:ext cx="484632" cy="795561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上 16">
            <a:extLst>
              <a:ext uri="{FF2B5EF4-FFF2-40B4-BE49-F238E27FC236}">
                <a16:creationId xmlns:a16="http://schemas.microsoft.com/office/drawing/2014/main" id="{C4F15DF2-CA24-059E-D1B7-61CCAB5A759D}"/>
              </a:ext>
            </a:extLst>
          </p:cNvPr>
          <p:cNvSpPr/>
          <p:nvPr/>
        </p:nvSpPr>
        <p:spPr>
          <a:xfrm>
            <a:off x="5063191" y="2647498"/>
            <a:ext cx="484632" cy="1042027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475CC8-09EE-9744-368B-084AC65DB51B}"/>
              </a:ext>
            </a:extLst>
          </p:cNvPr>
          <p:cNvSpPr/>
          <p:nvPr/>
        </p:nvSpPr>
        <p:spPr>
          <a:xfrm>
            <a:off x="6267529" y="2991905"/>
            <a:ext cx="1368154" cy="3948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ulib</a:t>
            </a:r>
            <a:r>
              <a:rPr lang="en-US" altLang="zh-CN" sz="2000" b="1">
                <a:solidFill>
                  <a:schemeClr val="tx1"/>
                </a:solidFill>
              </a:rPr>
              <a:t>: </a:t>
            </a:r>
            <a:r>
              <a:rPr lang="en-US" altLang="zh-CN" sz="2000" err="1">
                <a:solidFill>
                  <a:schemeClr val="tx1"/>
                </a:solidFill>
              </a:rPr>
              <a:t>axstd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2DC692-FB6E-BA52-B247-C30CF4E55F34}"/>
              </a:ext>
            </a:extLst>
          </p:cNvPr>
          <p:cNvSpPr/>
          <p:nvPr/>
        </p:nvSpPr>
        <p:spPr>
          <a:xfrm>
            <a:off x="6267529" y="3386710"/>
            <a:ext cx="1375050" cy="313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api: </a:t>
            </a:r>
            <a:r>
              <a:rPr lang="en-US" altLang="zh-CN" sz="2000">
                <a:solidFill>
                  <a:schemeClr val="tx1"/>
                </a:solidFill>
              </a:rPr>
              <a:t>arceos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361F7F35-0D84-2103-B873-2B7373098109}"/>
              </a:ext>
            </a:extLst>
          </p:cNvPr>
          <p:cNvSpPr/>
          <p:nvPr/>
        </p:nvSpPr>
        <p:spPr>
          <a:xfrm>
            <a:off x="6712738" y="2677189"/>
            <a:ext cx="484632" cy="324036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箭头: 上 1">
            <a:extLst>
              <a:ext uri="{FF2B5EF4-FFF2-40B4-BE49-F238E27FC236}">
                <a16:creationId xmlns:a16="http://schemas.microsoft.com/office/drawing/2014/main" id="{7C4DBAB3-98F9-77FC-E78C-6C6CC2C7A26A}"/>
              </a:ext>
            </a:extLst>
          </p:cNvPr>
          <p:cNvSpPr/>
          <p:nvPr/>
        </p:nvSpPr>
        <p:spPr>
          <a:xfrm>
            <a:off x="3451128" y="1963497"/>
            <a:ext cx="484632" cy="3466386"/>
          </a:xfrm>
          <a:prstGeom prst="up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引导</a:t>
            </a:r>
            <a:endParaRPr lang="en-US" altLang="zh-CN" sz="2000">
              <a:solidFill>
                <a:schemeClr val="tx1"/>
              </a:solidFill>
            </a:endParaRPr>
          </a:p>
          <a:p>
            <a:pPr algn="ctr"/>
            <a:endParaRPr lang="en-US" altLang="zh-CN" sz="2000">
              <a:solidFill>
                <a:schemeClr val="tx1"/>
              </a:solidFill>
            </a:endParaRPr>
          </a:p>
          <a:p>
            <a:pPr algn="ctr"/>
            <a:r>
              <a:rPr lang="zh-CN" altLang="en-US" sz="2000">
                <a:solidFill>
                  <a:schemeClr val="tx1"/>
                </a:solidFill>
              </a:rPr>
              <a:t>准备环境</a:t>
            </a:r>
          </a:p>
        </p:txBody>
      </p:sp>
      <p:sp>
        <p:nvSpPr>
          <p:cNvPr id="6" name="箭头: 上 5">
            <a:extLst>
              <a:ext uri="{FF2B5EF4-FFF2-40B4-BE49-F238E27FC236}">
                <a16:creationId xmlns:a16="http://schemas.microsoft.com/office/drawing/2014/main" id="{EBC888A7-BE49-5BEB-6C01-643C6AF92E3E}"/>
              </a:ext>
            </a:extLst>
          </p:cNvPr>
          <p:cNvSpPr/>
          <p:nvPr/>
        </p:nvSpPr>
        <p:spPr>
          <a:xfrm rot="10800000">
            <a:off x="8184232" y="1963497"/>
            <a:ext cx="484632" cy="3413182"/>
          </a:xfrm>
          <a:prstGeom prst="upArrow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0E78E9-67B8-CD58-DF21-21CC46219484}"/>
              </a:ext>
            </a:extLst>
          </p:cNvPr>
          <p:cNvSpPr txBox="1"/>
          <p:nvPr/>
        </p:nvSpPr>
        <p:spPr>
          <a:xfrm>
            <a:off x="8208760" y="2647498"/>
            <a:ext cx="3621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运</a:t>
            </a:r>
            <a:endParaRPr lang="en-US" altLang="zh-CN" sz="2000"/>
          </a:p>
          <a:p>
            <a:r>
              <a:rPr lang="zh-CN" altLang="en-US" sz="2000"/>
              <a:t>行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调用功能</a:t>
            </a:r>
          </a:p>
        </p:txBody>
      </p:sp>
      <p:sp>
        <p:nvSpPr>
          <p:cNvPr id="9" name="箭头: 圆角右 8">
            <a:extLst>
              <a:ext uri="{FF2B5EF4-FFF2-40B4-BE49-F238E27FC236}">
                <a16:creationId xmlns:a16="http://schemas.microsoft.com/office/drawing/2014/main" id="{D2020252-CA3F-E09A-C5F5-D6D531C3ED4D}"/>
              </a:ext>
            </a:extLst>
          </p:cNvPr>
          <p:cNvSpPr/>
          <p:nvPr/>
        </p:nvSpPr>
        <p:spPr>
          <a:xfrm rot="10800000">
            <a:off x="6212003" y="3834531"/>
            <a:ext cx="892521" cy="1492077"/>
          </a:xfrm>
          <a:prstGeom prst="ben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113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B6CBB877-A2AA-F5E4-07BF-9A96C0FBD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89" y="1448780"/>
            <a:ext cx="6001922" cy="53285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5CAB50A-3A00-E112-5AE9-8C653BD50B89}"/>
              </a:ext>
            </a:extLst>
          </p:cNvPr>
          <p:cNvSpPr txBox="1"/>
          <p:nvPr/>
        </p:nvSpPr>
        <p:spPr>
          <a:xfrm>
            <a:off x="569552" y="1047956"/>
            <a:ext cx="597666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modules/axhal/src/platform/qemu_virt_riscv/boot.rs</a:t>
            </a:r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822EBE1-E99A-55A6-C672-5C492E455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117" y="5553236"/>
            <a:ext cx="6464969" cy="122413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F3AB25E-2542-58FE-36D1-7A787ACA95FC}"/>
              </a:ext>
            </a:extLst>
          </p:cNvPr>
          <p:cNvCxnSpPr/>
          <p:nvPr/>
        </p:nvCxnSpPr>
        <p:spPr>
          <a:xfrm>
            <a:off x="3503712" y="6237312"/>
            <a:ext cx="19802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D90DC4E-7E0D-46B7-5917-1DA59908747C}"/>
              </a:ext>
            </a:extLst>
          </p:cNvPr>
          <p:cNvSpPr txBox="1"/>
          <p:nvPr/>
        </p:nvSpPr>
        <p:spPr>
          <a:xfrm>
            <a:off x="6780076" y="5147300"/>
            <a:ext cx="526203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modules/axhal/src/platform/qemu_virt_riscv/mod.rs</a:t>
            </a:r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2094AE5-575B-123B-CEB6-A5EAEE20D11E}"/>
              </a:ext>
            </a:extLst>
          </p:cNvPr>
          <p:cNvSpPr/>
          <p:nvPr/>
        </p:nvSpPr>
        <p:spPr>
          <a:xfrm>
            <a:off x="5915980" y="6417332"/>
            <a:ext cx="2340260" cy="2520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FD88CB5-0348-EDDD-41B1-D128D394C40F}"/>
              </a:ext>
            </a:extLst>
          </p:cNvPr>
          <p:cNvSpPr txBox="1"/>
          <p:nvPr/>
        </p:nvSpPr>
        <p:spPr>
          <a:xfrm>
            <a:off x="8328248" y="638132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进入</a:t>
            </a:r>
            <a:r>
              <a:rPr lang="en-US" altLang="zh-CN" b="1" err="1">
                <a:solidFill>
                  <a:srgbClr val="FF0000"/>
                </a:solidFill>
              </a:rPr>
              <a:t>axruntime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021E67A-158E-5998-4463-1CDBC4386324}"/>
              </a:ext>
            </a:extLst>
          </p:cNvPr>
          <p:cNvCxnSpPr>
            <a:cxnSpLocks/>
          </p:cNvCxnSpPr>
          <p:nvPr/>
        </p:nvCxnSpPr>
        <p:spPr>
          <a:xfrm flipV="1">
            <a:off x="5051884" y="2093547"/>
            <a:ext cx="563601" cy="543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EA232BE-CC18-4DC5-0C3D-982E59BA88FA}"/>
              </a:ext>
            </a:extLst>
          </p:cNvPr>
          <p:cNvSpPr txBox="1"/>
          <p:nvPr/>
        </p:nvSpPr>
        <p:spPr>
          <a:xfrm>
            <a:off x="6096000" y="265178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尽早建立栈，后面可以开展函数调用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8B2CE0C-72CE-1C16-AF02-32692BD6CBB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163112" y="2836452"/>
            <a:ext cx="932888" cy="37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D0C8495-04B8-472B-CFFA-159A5CB90086}"/>
              </a:ext>
            </a:extLst>
          </p:cNvPr>
          <p:cNvSpPr txBox="1"/>
          <p:nvPr/>
        </p:nvSpPr>
        <p:spPr>
          <a:xfrm>
            <a:off x="7195279" y="3157021"/>
            <a:ext cx="343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准备页表，启用</a:t>
            </a:r>
            <a:r>
              <a:rPr lang="en-US" altLang="zh-CN"/>
              <a:t>MMU</a:t>
            </a:r>
            <a:r>
              <a:rPr lang="zh-CN" altLang="en-US"/>
              <a:t>分页机制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CFB559C-5369-10A4-D2E4-4EC24D764345}"/>
              </a:ext>
            </a:extLst>
          </p:cNvPr>
          <p:cNvSpPr txBox="1"/>
          <p:nvPr/>
        </p:nvSpPr>
        <p:spPr>
          <a:xfrm>
            <a:off x="7212124" y="388670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由于地址空间切换了，重置栈指针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74651CD-AA86-9F2B-0E2D-E67EC4C6C695}"/>
              </a:ext>
            </a:extLst>
          </p:cNvPr>
          <p:cNvCxnSpPr>
            <a:endCxn id="13" idx="1"/>
          </p:cNvCxnSpPr>
          <p:nvPr/>
        </p:nvCxnSpPr>
        <p:spPr>
          <a:xfrm flipV="1">
            <a:off x="6546216" y="3341687"/>
            <a:ext cx="649063" cy="339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BC3FB42-49AE-9C9B-A917-F5F8FD0C17B9}"/>
              </a:ext>
            </a:extLst>
          </p:cNvPr>
          <p:cNvCxnSpPr>
            <a:endCxn id="14" idx="1"/>
          </p:cNvCxnSpPr>
          <p:nvPr/>
        </p:nvCxnSpPr>
        <p:spPr>
          <a:xfrm>
            <a:off x="5988050" y="4041068"/>
            <a:ext cx="1224074" cy="3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C5FCC4FE-E790-7C22-295A-837A73A730A3}"/>
              </a:ext>
            </a:extLst>
          </p:cNvPr>
          <p:cNvSpPr txBox="1"/>
          <p:nvPr/>
        </p:nvSpPr>
        <p:spPr>
          <a:xfrm>
            <a:off x="2854557" y="4669956"/>
            <a:ext cx="241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准备进入</a:t>
            </a:r>
            <a:r>
              <a:rPr lang="en-US" altLang="zh-CN" b="1">
                <a:solidFill>
                  <a:schemeClr val="accent2">
                    <a:lumMod val="75000"/>
                  </a:schemeClr>
                </a:solidFill>
              </a:rPr>
              <a:t>RUST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世界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A6E6EF-A456-3DE9-1374-E72445EDD9CB}"/>
              </a:ext>
            </a:extLst>
          </p:cNvPr>
          <p:cNvSpPr txBox="1"/>
          <p:nvPr/>
        </p:nvSpPr>
        <p:spPr>
          <a:xfrm>
            <a:off x="515380" y="370134"/>
            <a:ext cx="55441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引导过程</a:t>
            </a:r>
            <a:r>
              <a:rPr lang="en-US" altLang="zh-CN" sz="3200"/>
              <a:t>: </a:t>
            </a:r>
            <a:r>
              <a:rPr lang="en-US" altLang="zh-CN" sz="3200" err="1"/>
              <a:t>axhal</a:t>
            </a:r>
            <a:r>
              <a:rPr lang="en-US" altLang="zh-CN" sz="3200"/>
              <a:t>(riscv64)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33C3B75-62CD-2825-4F79-AD1A9AE3DF68}"/>
              </a:ext>
            </a:extLst>
          </p:cNvPr>
          <p:cNvGrpSpPr/>
          <p:nvPr/>
        </p:nvGrpSpPr>
        <p:grpSpPr>
          <a:xfrm>
            <a:off x="10302705" y="534873"/>
            <a:ext cx="1515358" cy="2080038"/>
            <a:chOff x="10302705" y="534873"/>
            <a:chExt cx="1515358" cy="208003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5BDDC0B-933C-AEEF-FA00-D2B39D689734}"/>
                </a:ext>
              </a:extLst>
            </p:cNvPr>
            <p:cNvSpPr/>
            <p:nvPr/>
          </p:nvSpPr>
          <p:spPr>
            <a:xfrm>
              <a:off x="10302706" y="2216926"/>
              <a:ext cx="1512172" cy="39798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err="1">
                  <a:solidFill>
                    <a:schemeClr val="tx1"/>
                  </a:solidFill>
                </a:rPr>
                <a:t>axhal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B6FC663-F3BB-1870-42FD-BD961614EE21}"/>
                </a:ext>
              </a:extLst>
            </p:cNvPr>
            <p:cNvSpPr/>
            <p:nvPr/>
          </p:nvSpPr>
          <p:spPr>
            <a:xfrm>
              <a:off x="10302705" y="1505225"/>
              <a:ext cx="1512172" cy="3979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err="1">
                  <a:solidFill>
                    <a:schemeClr val="tx1"/>
                  </a:solidFill>
                </a:rPr>
                <a:t>axruntime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E0B66F9-A597-7948-6B0F-A53B5B88C068}"/>
                </a:ext>
              </a:extLst>
            </p:cNvPr>
            <p:cNvSpPr/>
            <p:nvPr/>
          </p:nvSpPr>
          <p:spPr>
            <a:xfrm>
              <a:off x="10305891" y="534873"/>
              <a:ext cx="1512172" cy="7059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app: </a:t>
              </a:r>
              <a:r>
                <a:rPr lang="en-US" altLang="zh-CN" sz="2000" err="1">
                  <a:solidFill>
                    <a:schemeClr val="tx1"/>
                  </a:solidFill>
                </a:rPr>
                <a:t>hello_world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5" name="箭头: 上 24">
              <a:extLst>
                <a:ext uri="{FF2B5EF4-FFF2-40B4-BE49-F238E27FC236}">
                  <a16:creationId xmlns:a16="http://schemas.microsoft.com/office/drawing/2014/main" id="{7C8A96FD-A7B1-B318-AD9F-8DAA28947429}"/>
                </a:ext>
              </a:extLst>
            </p:cNvPr>
            <p:cNvSpPr/>
            <p:nvPr/>
          </p:nvSpPr>
          <p:spPr>
            <a:xfrm>
              <a:off x="10811490" y="1903210"/>
              <a:ext cx="484632" cy="289668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箭头: 上 25">
              <a:extLst>
                <a:ext uri="{FF2B5EF4-FFF2-40B4-BE49-F238E27FC236}">
                  <a16:creationId xmlns:a16="http://schemas.microsoft.com/office/drawing/2014/main" id="{EAEB998F-5DA1-0C51-8DCD-90D9941C5D02}"/>
                </a:ext>
              </a:extLst>
            </p:cNvPr>
            <p:cNvSpPr/>
            <p:nvPr/>
          </p:nvSpPr>
          <p:spPr>
            <a:xfrm>
              <a:off x="10819661" y="1213118"/>
              <a:ext cx="484632" cy="289668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箭头: 上 4">
            <a:extLst>
              <a:ext uri="{FF2B5EF4-FFF2-40B4-BE49-F238E27FC236}">
                <a16:creationId xmlns:a16="http://schemas.microsoft.com/office/drawing/2014/main" id="{89547BD7-5970-11B8-FC1C-E4598696C322}"/>
              </a:ext>
            </a:extLst>
          </p:cNvPr>
          <p:cNvSpPr/>
          <p:nvPr/>
        </p:nvSpPr>
        <p:spPr>
          <a:xfrm>
            <a:off x="9730461" y="534873"/>
            <a:ext cx="484632" cy="2066035"/>
          </a:xfrm>
          <a:prstGeom prst="upArrow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引导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准备环境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3FA92AC-0897-7104-086E-1CE563BC4DBF}"/>
              </a:ext>
            </a:extLst>
          </p:cNvPr>
          <p:cNvSpPr/>
          <p:nvPr/>
        </p:nvSpPr>
        <p:spPr>
          <a:xfrm>
            <a:off x="5780712" y="1498623"/>
            <a:ext cx="3599072" cy="9787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chemeClr val="tx1"/>
                </a:solidFill>
              </a:rPr>
              <a:t>来自</a:t>
            </a:r>
            <a:r>
              <a:rPr lang="en-US" altLang="zh-CN" err="1">
                <a:solidFill>
                  <a:schemeClr val="tx1"/>
                </a:solidFill>
              </a:rPr>
              <a:t>OpenSBI</a:t>
            </a:r>
            <a:r>
              <a:rPr lang="zh-CN" altLang="en-US">
                <a:solidFill>
                  <a:schemeClr val="tx1"/>
                </a:solidFill>
              </a:rPr>
              <a:t>的两个参数：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参数</a:t>
            </a:r>
            <a:r>
              <a:rPr lang="en-US" altLang="zh-CN">
                <a:solidFill>
                  <a:schemeClr val="tx1"/>
                </a:solidFill>
              </a:rPr>
              <a:t>0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r>
              <a:rPr lang="en-US" altLang="zh-CN" err="1">
                <a:solidFill>
                  <a:schemeClr val="tx1"/>
                </a:solidFill>
              </a:rPr>
              <a:t>hartid</a:t>
            </a:r>
            <a:r>
              <a:rPr lang="zh-CN" altLang="en-US">
                <a:solidFill>
                  <a:schemeClr val="tx1"/>
                </a:solidFill>
              </a:rPr>
              <a:t>用于将来识别</a:t>
            </a:r>
            <a:r>
              <a:rPr lang="en-US" altLang="zh-CN">
                <a:solidFill>
                  <a:schemeClr val="tx1"/>
                </a:solidFill>
              </a:rPr>
              <a:t>CPU</a:t>
            </a:r>
          </a:p>
          <a:p>
            <a:r>
              <a:rPr lang="zh-CN" altLang="en-US">
                <a:solidFill>
                  <a:schemeClr val="tx1"/>
                </a:solidFill>
              </a:rPr>
              <a:t>参数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r>
              <a:rPr lang="en-US" altLang="zh-CN" err="1">
                <a:solidFill>
                  <a:schemeClr val="tx1"/>
                </a:solidFill>
              </a:rPr>
              <a:t>dtb_ptr</a:t>
            </a:r>
            <a:r>
              <a:rPr lang="zh-CN" altLang="en-US">
                <a:solidFill>
                  <a:schemeClr val="tx1"/>
                </a:solidFill>
              </a:rPr>
              <a:t>传入</a:t>
            </a:r>
            <a:r>
              <a:rPr lang="en-US" altLang="zh-CN">
                <a:solidFill>
                  <a:schemeClr val="tx1"/>
                </a:solidFill>
              </a:rPr>
              <a:t>DTB</a:t>
            </a:r>
            <a:r>
              <a:rPr lang="zh-CN" altLang="en-US">
                <a:solidFill>
                  <a:schemeClr val="tx1"/>
                </a:solidFill>
              </a:rPr>
              <a:t>的指针</a:t>
            </a:r>
          </a:p>
        </p:txBody>
      </p:sp>
    </p:spTree>
    <p:extLst>
      <p:ext uri="{BB962C8B-B14F-4D97-AF65-F5344CB8AC3E}">
        <p14:creationId xmlns:p14="http://schemas.microsoft.com/office/powerpoint/2010/main" val="4207895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785FF807-592D-8259-04F7-7C06A1664361}"/>
              </a:ext>
            </a:extLst>
          </p:cNvPr>
          <p:cNvSpPr txBox="1"/>
          <p:nvPr/>
        </p:nvSpPr>
        <p:spPr>
          <a:xfrm>
            <a:off x="515380" y="370134"/>
            <a:ext cx="6264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引导过程</a:t>
            </a:r>
            <a:r>
              <a:rPr lang="en-US" altLang="zh-CN" sz="3200"/>
              <a:t>: </a:t>
            </a:r>
            <a:r>
              <a:rPr lang="en-US" altLang="zh-CN" sz="3200" err="1"/>
              <a:t>axruntime</a:t>
            </a:r>
            <a:r>
              <a:rPr lang="en-US" altLang="zh-CN" sz="3200"/>
              <a:t>(1)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A595CE0-907E-4011-62FD-4F611B35621D}"/>
              </a:ext>
            </a:extLst>
          </p:cNvPr>
          <p:cNvGrpSpPr/>
          <p:nvPr/>
        </p:nvGrpSpPr>
        <p:grpSpPr>
          <a:xfrm>
            <a:off x="10302705" y="534873"/>
            <a:ext cx="1515358" cy="2080038"/>
            <a:chOff x="10302705" y="534873"/>
            <a:chExt cx="1515358" cy="208003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93E5681-BE42-2705-97FC-37F46C92A902}"/>
                </a:ext>
              </a:extLst>
            </p:cNvPr>
            <p:cNvSpPr/>
            <p:nvPr/>
          </p:nvSpPr>
          <p:spPr>
            <a:xfrm>
              <a:off x="10302706" y="2216926"/>
              <a:ext cx="1512172" cy="3979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err="1">
                  <a:solidFill>
                    <a:schemeClr val="tx1"/>
                  </a:solidFill>
                </a:rPr>
                <a:t>axhal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A257729-7A55-79D1-20C1-32E60291A202}"/>
                </a:ext>
              </a:extLst>
            </p:cNvPr>
            <p:cNvSpPr/>
            <p:nvPr/>
          </p:nvSpPr>
          <p:spPr>
            <a:xfrm>
              <a:off x="10302705" y="1505225"/>
              <a:ext cx="1512172" cy="39798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err="1">
                  <a:solidFill>
                    <a:schemeClr val="tx1"/>
                  </a:solidFill>
                </a:rPr>
                <a:t>axruntime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8442749-EB45-A8D4-4E56-CC6C2E2B798C}"/>
                </a:ext>
              </a:extLst>
            </p:cNvPr>
            <p:cNvSpPr/>
            <p:nvPr/>
          </p:nvSpPr>
          <p:spPr>
            <a:xfrm>
              <a:off x="10305891" y="534873"/>
              <a:ext cx="1512172" cy="7059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app: </a:t>
              </a:r>
              <a:r>
                <a:rPr lang="en-US" altLang="zh-CN" sz="2000" err="1">
                  <a:solidFill>
                    <a:schemeClr val="tx1"/>
                  </a:solidFill>
                </a:rPr>
                <a:t>hello_world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7" name="箭头: 上 16">
              <a:extLst>
                <a:ext uri="{FF2B5EF4-FFF2-40B4-BE49-F238E27FC236}">
                  <a16:creationId xmlns:a16="http://schemas.microsoft.com/office/drawing/2014/main" id="{35834001-AB97-6CCB-0DBB-7D444ED656E1}"/>
                </a:ext>
              </a:extLst>
            </p:cNvPr>
            <p:cNvSpPr/>
            <p:nvPr/>
          </p:nvSpPr>
          <p:spPr>
            <a:xfrm>
              <a:off x="10811490" y="1903210"/>
              <a:ext cx="484632" cy="289668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箭头: 上 17">
              <a:extLst>
                <a:ext uri="{FF2B5EF4-FFF2-40B4-BE49-F238E27FC236}">
                  <a16:creationId xmlns:a16="http://schemas.microsoft.com/office/drawing/2014/main" id="{09083D55-E41B-D093-0B0C-6599D90147E2}"/>
                </a:ext>
              </a:extLst>
            </p:cNvPr>
            <p:cNvSpPr/>
            <p:nvPr/>
          </p:nvSpPr>
          <p:spPr>
            <a:xfrm>
              <a:off x="10819661" y="1213118"/>
              <a:ext cx="484632" cy="289668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箭头: 上 5">
            <a:extLst>
              <a:ext uri="{FF2B5EF4-FFF2-40B4-BE49-F238E27FC236}">
                <a16:creationId xmlns:a16="http://schemas.microsoft.com/office/drawing/2014/main" id="{3CA9CF66-D9BA-03C5-2714-BCAAEF0E1EBB}"/>
              </a:ext>
            </a:extLst>
          </p:cNvPr>
          <p:cNvSpPr/>
          <p:nvPr/>
        </p:nvSpPr>
        <p:spPr>
          <a:xfrm>
            <a:off x="9730461" y="534873"/>
            <a:ext cx="484632" cy="2066035"/>
          </a:xfrm>
          <a:prstGeom prst="upArrow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引导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准备环境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E10398E-5D35-EF1F-742A-9DAE600F027E}"/>
              </a:ext>
            </a:extLst>
          </p:cNvPr>
          <p:cNvSpPr/>
          <p:nvPr/>
        </p:nvSpPr>
        <p:spPr>
          <a:xfrm>
            <a:off x="5843972" y="2145272"/>
            <a:ext cx="3599072" cy="3958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chemeClr val="tx1"/>
                </a:solidFill>
              </a:rPr>
              <a:t>打印</a:t>
            </a:r>
            <a:r>
              <a:rPr lang="en-US" altLang="zh-CN">
                <a:solidFill>
                  <a:schemeClr val="tx1"/>
                </a:solidFill>
              </a:rPr>
              <a:t>LOGO</a:t>
            </a:r>
            <a:r>
              <a:rPr lang="zh-CN" altLang="en-US">
                <a:solidFill>
                  <a:schemeClr val="tx1"/>
                </a:solidFill>
              </a:rPr>
              <a:t>和基本信息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E8E2F20-FB6C-F502-7F26-5C066811E1D6}"/>
              </a:ext>
            </a:extLst>
          </p:cNvPr>
          <p:cNvSpPr/>
          <p:nvPr/>
        </p:nvSpPr>
        <p:spPr>
          <a:xfrm>
            <a:off x="5787099" y="4363026"/>
            <a:ext cx="3599072" cy="3958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chemeClr val="tx1"/>
                </a:solidFill>
              </a:rPr>
              <a:t>初始化日志机制</a:t>
            </a:r>
          </a:p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44E2E7D-DDD2-3800-799B-C26780DFE2EA}"/>
              </a:ext>
            </a:extLst>
          </p:cNvPr>
          <p:cNvSpPr/>
          <p:nvPr/>
        </p:nvSpPr>
        <p:spPr>
          <a:xfrm>
            <a:off x="5845272" y="6091975"/>
            <a:ext cx="3599072" cy="3958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chemeClr val="tx1"/>
                </a:solidFill>
              </a:rPr>
              <a:t>显示</a:t>
            </a:r>
            <a:r>
              <a:rPr lang="en-US" altLang="zh-CN">
                <a:solidFill>
                  <a:schemeClr val="tx1"/>
                </a:solidFill>
              </a:rPr>
              <a:t>kernel</a:t>
            </a:r>
            <a:r>
              <a:rPr lang="zh-CN" altLang="en-US">
                <a:solidFill>
                  <a:schemeClr val="tx1"/>
                </a:solidFill>
              </a:rPr>
              <a:t>各个段的范围和属性</a:t>
            </a:r>
          </a:p>
          <a:p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2B68732-8720-FE44-1D91-47FD9DBAB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06" y="1038984"/>
            <a:ext cx="5159896" cy="570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4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7A42A5-EABA-7CD6-4BBA-E75AF22DF165}"/>
              </a:ext>
            </a:extLst>
          </p:cNvPr>
          <p:cNvSpPr txBox="1"/>
          <p:nvPr/>
        </p:nvSpPr>
        <p:spPr>
          <a:xfrm>
            <a:off x="3215680" y="2615424"/>
            <a:ext cx="64807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/>
              <a:t>序章</a:t>
            </a:r>
            <a:endParaRPr lang="en-US" altLang="zh-CN" sz="3200"/>
          </a:p>
          <a:p>
            <a:pPr algn="ctr"/>
            <a:r>
              <a:rPr lang="zh-CN" altLang="en-US" sz="3200"/>
              <a:t>组件化内核意义与概念</a:t>
            </a:r>
            <a:endParaRPr lang="en-US" altLang="zh-CN" sz="3200"/>
          </a:p>
          <a:p>
            <a:pPr algn="ctr"/>
            <a:r>
              <a:rPr lang="zh-CN" altLang="en-US" sz="3200"/>
              <a:t>以及课程和实验的安排</a:t>
            </a:r>
            <a:endParaRPr lang="en-US" altLang="zh-CN" sz="320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19CF610-83E6-7410-AFCC-95E6D1EE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669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id="{535F3B08-554F-9A16-4208-D571DCB5E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70" y="944724"/>
            <a:ext cx="5478930" cy="576505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FCEEE0-1F0B-D707-EB6B-1CE348554E59}"/>
              </a:ext>
            </a:extLst>
          </p:cNvPr>
          <p:cNvSpPr txBox="1"/>
          <p:nvPr/>
        </p:nvSpPr>
        <p:spPr>
          <a:xfrm>
            <a:off x="6035955" y="1118849"/>
            <a:ext cx="350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初始化</a:t>
            </a:r>
            <a:r>
              <a:rPr lang="en-US" altLang="zh-CN"/>
              <a:t>Rust</a:t>
            </a:r>
            <a:r>
              <a:rPr lang="zh-CN" altLang="en-US"/>
              <a:t>的全局内存分配器</a:t>
            </a:r>
            <a:r>
              <a:rPr lang="en-US" altLang="zh-CN"/>
              <a:t>(</a:t>
            </a:r>
            <a:r>
              <a:rPr lang="zh-CN" altLang="en-US"/>
              <a:t>堆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1AF4DE-91E7-BD8E-7E90-C77D12ECF14C}"/>
              </a:ext>
            </a:extLst>
          </p:cNvPr>
          <p:cNvSpPr txBox="1"/>
          <p:nvPr/>
        </p:nvSpPr>
        <p:spPr>
          <a:xfrm>
            <a:off x="6096000" y="1916832"/>
            <a:ext cx="32831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重新映射</a:t>
            </a:r>
            <a:r>
              <a:rPr lang="en-US" altLang="zh-CN"/>
              <a:t>kernel</a:t>
            </a:r>
            <a:r>
              <a:rPr lang="zh-CN" altLang="en-US"/>
              <a:t>的各个段</a:t>
            </a:r>
            <a:endParaRPr lang="en-US" altLang="zh-CN"/>
          </a:p>
          <a:p>
            <a:r>
              <a:rPr lang="zh-CN" altLang="en-US" sz="1600"/>
              <a:t>重要作用：精确控制各段安全权限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668868-D94F-D65D-43AE-7AE6A3A65596}"/>
              </a:ext>
            </a:extLst>
          </p:cNvPr>
          <p:cNvSpPr txBox="1"/>
          <p:nvPr/>
        </p:nvSpPr>
        <p:spPr>
          <a:xfrm>
            <a:off x="6096000" y="2689221"/>
            <a:ext cx="2698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本平台</a:t>
            </a:r>
            <a:r>
              <a:rPr lang="en-US" altLang="zh-CN"/>
              <a:t>platform</a:t>
            </a:r>
            <a:r>
              <a:rPr lang="zh-CN" altLang="en-US"/>
              <a:t>初始化</a:t>
            </a:r>
            <a:endParaRPr lang="en-US" altLang="zh-CN"/>
          </a:p>
          <a:p>
            <a:r>
              <a:rPr lang="en-US" altLang="zh-CN"/>
              <a:t>(platform</a:t>
            </a:r>
            <a:r>
              <a:rPr lang="zh-CN" altLang="en-US"/>
              <a:t>和</a:t>
            </a:r>
            <a:r>
              <a:rPr lang="en-US" altLang="zh-CN"/>
              <a:t>arch</a:t>
            </a:r>
            <a:r>
              <a:rPr lang="zh-CN" altLang="en-US"/>
              <a:t>的关联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5B691B-E909-957E-B958-A44234378A95}"/>
              </a:ext>
            </a:extLst>
          </p:cNvPr>
          <p:cNvSpPr txBox="1"/>
          <p:nvPr/>
        </p:nvSpPr>
        <p:spPr>
          <a:xfrm>
            <a:off x="6073359" y="3417379"/>
            <a:ext cx="349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基于</a:t>
            </a:r>
            <a:r>
              <a:rPr lang="en-US" altLang="zh-CN"/>
              <a:t>task</a:t>
            </a:r>
            <a:r>
              <a:rPr lang="zh-CN" altLang="en-US"/>
              <a:t>的调度器，即</a:t>
            </a:r>
            <a:r>
              <a:rPr lang="en-US" altLang="zh-CN"/>
              <a:t>thread</a:t>
            </a:r>
            <a:r>
              <a:rPr lang="zh-CN" altLang="en-US"/>
              <a:t>调度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1760FE-E433-695D-3B7C-41F94C73114B}"/>
              </a:ext>
            </a:extLst>
          </p:cNvPr>
          <p:cNvSpPr txBox="1"/>
          <p:nvPr/>
        </p:nvSpPr>
        <p:spPr>
          <a:xfrm>
            <a:off x="6178369" y="4372555"/>
            <a:ext cx="3365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设备与驱动初始化</a:t>
            </a:r>
            <a:endParaRPr lang="en-US" altLang="zh-CN"/>
          </a:p>
          <a:p>
            <a:r>
              <a:rPr lang="zh-CN" altLang="en-US"/>
              <a:t>块设备、网络设备、显卡设备</a:t>
            </a:r>
            <a:endParaRPr lang="en-US" altLang="zh-CN"/>
          </a:p>
          <a:p>
            <a:r>
              <a:rPr lang="zh-CN" altLang="en-US"/>
              <a:t>文件系统和网络系统初始化</a:t>
            </a:r>
            <a:endParaRPr lang="en-US" altLang="zh-CN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859FE30-79C3-E54D-27E8-4162FF8746D5}"/>
              </a:ext>
            </a:extLst>
          </p:cNvPr>
          <p:cNvSpPr txBox="1"/>
          <p:nvPr/>
        </p:nvSpPr>
        <p:spPr>
          <a:xfrm>
            <a:off x="6178369" y="6164700"/>
            <a:ext cx="2140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启动其它</a:t>
            </a:r>
            <a:r>
              <a:rPr lang="en-US" altLang="zh-CN"/>
              <a:t>CPU</a:t>
            </a:r>
          </a:p>
          <a:p>
            <a:r>
              <a:rPr lang="zh-CN" altLang="en-US"/>
              <a:t>传参排除</a:t>
            </a:r>
            <a:r>
              <a:rPr lang="en-US" altLang="zh-CN"/>
              <a:t>primary</a:t>
            </a:r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7264965-E658-4725-C9F4-9B661088DBD4}"/>
              </a:ext>
            </a:extLst>
          </p:cNvPr>
          <p:cNvGrpSpPr/>
          <p:nvPr/>
        </p:nvGrpSpPr>
        <p:grpSpPr>
          <a:xfrm>
            <a:off x="10302705" y="534873"/>
            <a:ext cx="1515358" cy="2080038"/>
            <a:chOff x="10302705" y="534873"/>
            <a:chExt cx="1515358" cy="208003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0A36061-53AB-95C5-A810-2F4331BEAAE1}"/>
                </a:ext>
              </a:extLst>
            </p:cNvPr>
            <p:cNvSpPr/>
            <p:nvPr/>
          </p:nvSpPr>
          <p:spPr>
            <a:xfrm>
              <a:off x="10302706" y="2216926"/>
              <a:ext cx="1512172" cy="3979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err="1">
                  <a:solidFill>
                    <a:schemeClr val="tx1"/>
                  </a:solidFill>
                </a:rPr>
                <a:t>axhal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D25288E-24A5-0C07-482B-813456F1D46B}"/>
                </a:ext>
              </a:extLst>
            </p:cNvPr>
            <p:cNvSpPr/>
            <p:nvPr/>
          </p:nvSpPr>
          <p:spPr>
            <a:xfrm>
              <a:off x="10302705" y="1505225"/>
              <a:ext cx="1512172" cy="39798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err="1">
                  <a:solidFill>
                    <a:schemeClr val="tx1"/>
                  </a:solidFill>
                </a:rPr>
                <a:t>axruntime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F03311E-9D97-7064-1B3D-451D607CE229}"/>
                </a:ext>
              </a:extLst>
            </p:cNvPr>
            <p:cNvSpPr/>
            <p:nvPr/>
          </p:nvSpPr>
          <p:spPr>
            <a:xfrm>
              <a:off x="10305891" y="534873"/>
              <a:ext cx="1512172" cy="7059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app: </a:t>
              </a:r>
              <a:r>
                <a:rPr lang="en-US" altLang="zh-CN" sz="2000" err="1">
                  <a:solidFill>
                    <a:schemeClr val="tx1"/>
                  </a:solidFill>
                </a:rPr>
                <a:t>hello_world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9" name="箭头: 上 28">
              <a:extLst>
                <a:ext uri="{FF2B5EF4-FFF2-40B4-BE49-F238E27FC236}">
                  <a16:creationId xmlns:a16="http://schemas.microsoft.com/office/drawing/2014/main" id="{82439108-AF86-0084-349D-0D5968B8EA34}"/>
                </a:ext>
              </a:extLst>
            </p:cNvPr>
            <p:cNvSpPr/>
            <p:nvPr/>
          </p:nvSpPr>
          <p:spPr>
            <a:xfrm>
              <a:off x="10811490" y="1903210"/>
              <a:ext cx="484632" cy="289668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箭头: 上 29">
              <a:extLst>
                <a:ext uri="{FF2B5EF4-FFF2-40B4-BE49-F238E27FC236}">
                  <a16:creationId xmlns:a16="http://schemas.microsoft.com/office/drawing/2014/main" id="{D39C4F46-6E6C-E5B1-EC5A-FBDA4B979350}"/>
                </a:ext>
              </a:extLst>
            </p:cNvPr>
            <p:cNvSpPr/>
            <p:nvPr/>
          </p:nvSpPr>
          <p:spPr>
            <a:xfrm>
              <a:off x="10819661" y="1213118"/>
              <a:ext cx="484632" cy="289668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0DE8F5F9-DA70-AE9F-AAB9-F6FAEDFC539E}"/>
              </a:ext>
            </a:extLst>
          </p:cNvPr>
          <p:cNvSpPr txBox="1"/>
          <p:nvPr/>
        </p:nvSpPr>
        <p:spPr>
          <a:xfrm>
            <a:off x="515380" y="370134"/>
            <a:ext cx="6264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引导过程</a:t>
            </a:r>
            <a:r>
              <a:rPr lang="en-US" altLang="zh-CN" sz="3200"/>
              <a:t>: </a:t>
            </a:r>
            <a:r>
              <a:rPr lang="en-US" altLang="zh-CN" sz="3200" err="1"/>
              <a:t>axruntime</a:t>
            </a:r>
            <a:r>
              <a:rPr lang="en-US" altLang="zh-CN" sz="3200"/>
              <a:t>(2)</a:t>
            </a: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050CEAAA-3010-3B0B-872A-9E89D04BDD50}"/>
              </a:ext>
            </a:extLst>
          </p:cNvPr>
          <p:cNvSpPr/>
          <p:nvPr/>
        </p:nvSpPr>
        <p:spPr>
          <a:xfrm>
            <a:off x="9730461" y="534873"/>
            <a:ext cx="484632" cy="2066035"/>
          </a:xfrm>
          <a:prstGeom prst="upArrow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引导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准备环境</a:t>
            </a:r>
          </a:p>
        </p:txBody>
      </p:sp>
    </p:spTree>
    <p:extLst>
      <p:ext uri="{BB962C8B-B14F-4D97-AF65-F5344CB8AC3E}">
        <p14:creationId xmlns:p14="http://schemas.microsoft.com/office/powerpoint/2010/main" val="649075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85CAB50A-3A00-E112-5AE9-8C653BD50B89}"/>
              </a:ext>
            </a:extLst>
          </p:cNvPr>
          <p:cNvSpPr txBox="1"/>
          <p:nvPr/>
        </p:nvSpPr>
        <p:spPr>
          <a:xfrm>
            <a:off x="569552" y="1047956"/>
            <a:ext cx="437432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modules/axruntime/src/lib.rs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2F0913-36C5-7363-1C2C-1FD35EDE8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52" y="1459623"/>
            <a:ext cx="5922492" cy="523912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1C0B698-7047-4693-3B6D-5A58C241E07F}"/>
              </a:ext>
            </a:extLst>
          </p:cNvPr>
          <p:cNvSpPr/>
          <p:nvPr/>
        </p:nvSpPr>
        <p:spPr>
          <a:xfrm>
            <a:off x="911424" y="4401108"/>
            <a:ext cx="2340260" cy="2520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548F03-A2A7-3B22-B4D1-5C433BC048A6}"/>
              </a:ext>
            </a:extLst>
          </p:cNvPr>
          <p:cNvSpPr txBox="1"/>
          <p:nvPr/>
        </p:nvSpPr>
        <p:spPr>
          <a:xfrm>
            <a:off x="3323692" y="436510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进入</a:t>
            </a:r>
            <a:r>
              <a:rPr lang="en-US" altLang="zh-CN" b="1">
                <a:solidFill>
                  <a:srgbClr val="FF0000"/>
                </a:solidFill>
              </a:rPr>
              <a:t>apps/</a:t>
            </a:r>
            <a:r>
              <a:rPr lang="en-US" altLang="zh-CN" b="1" err="1">
                <a:solidFill>
                  <a:srgbClr val="FF0000"/>
                </a:solidFill>
              </a:rPr>
              <a:t>helloworld</a:t>
            </a:r>
            <a:r>
              <a:rPr lang="en-US" altLang="zh-CN" b="1">
                <a:solidFill>
                  <a:srgbClr val="FF0000"/>
                </a:solidFill>
              </a:rPr>
              <a:t>/main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25D66D-8E2B-B1F1-4201-8A23BCE25BF7}"/>
              </a:ext>
            </a:extLst>
          </p:cNvPr>
          <p:cNvSpPr txBox="1"/>
          <p:nvPr/>
        </p:nvSpPr>
        <p:spPr>
          <a:xfrm>
            <a:off x="6859712" y="1810017"/>
            <a:ext cx="157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初始化中断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3568C2-2C26-5C2B-C533-17F2E6816587}"/>
              </a:ext>
            </a:extLst>
          </p:cNvPr>
          <p:cNvSpPr txBox="1"/>
          <p:nvPr/>
        </p:nvSpPr>
        <p:spPr>
          <a:xfrm>
            <a:off x="6960096" y="5445224"/>
            <a:ext cx="157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退出前清理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A6650B6-2346-50BF-3CF6-2B52F045699C}"/>
              </a:ext>
            </a:extLst>
          </p:cNvPr>
          <p:cNvSpPr txBox="1"/>
          <p:nvPr/>
        </p:nvSpPr>
        <p:spPr>
          <a:xfrm>
            <a:off x="6859712" y="3773103"/>
            <a:ext cx="286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等待所有</a:t>
            </a:r>
            <a:r>
              <a:rPr lang="en-US" altLang="zh-CN" err="1"/>
              <a:t>cpu</a:t>
            </a:r>
            <a:r>
              <a:rPr lang="zh-CN" altLang="en-US"/>
              <a:t>都已经启动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B511339-89BF-579E-B5A6-DE209990295D}"/>
              </a:ext>
            </a:extLst>
          </p:cNvPr>
          <p:cNvSpPr txBox="1"/>
          <p:nvPr/>
        </p:nvSpPr>
        <p:spPr>
          <a:xfrm>
            <a:off x="6859712" y="2755375"/>
            <a:ext cx="2862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Primary </a:t>
            </a:r>
            <a:r>
              <a:rPr lang="en-US" altLang="zh-CN" err="1"/>
              <a:t>cpu</a:t>
            </a:r>
            <a:r>
              <a:rPr lang="zh-CN" altLang="en-US"/>
              <a:t>信号自加一</a:t>
            </a:r>
            <a:endParaRPr lang="en-US" altLang="zh-CN"/>
          </a:p>
          <a:p>
            <a:r>
              <a:rPr lang="en-US" altLang="zh-CN"/>
              <a:t>(</a:t>
            </a:r>
            <a:r>
              <a:rPr lang="zh-CN" altLang="en-US"/>
              <a:t>其它</a:t>
            </a:r>
            <a:r>
              <a:rPr lang="en-US" altLang="zh-CN"/>
              <a:t>secondary </a:t>
            </a:r>
            <a:r>
              <a:rPr lang="en-US" altLang="zh-CN" err="1"/>
              <a:t>cpu</a:t>
            </a:r>
            <a:r>
              <a:rPr lang="zh-CN" altLang="en-US"/>
              <a:t>类似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3B649B-3BFA-8FB2-0C01-317245343680}"/>
              </a:ext>
            </a:extLst>
          </p:cNvPr>
          <p:cNvSpPr txBox="1"/>
          <p:nvPr/>
        </p:nvSpPr>
        <p:spPr>
          <a:xfrm>
            <a:off x="515380" y="370134"/>
            <a:ext cx="60846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引导过程</a:t>
            </a:r>
            <a:r>
              <a:rPr lang="en-US" altLang="zh-CN" sz="3200"/>
              <a:t>: </a:t>
            </a:r>
            <a:r>
              <a:rPr lang="en-US" altLang="zh-CN" sz="3200" err="1"/>
              <a:t>axruntime</a:t>
            </a:r>
            <a:r>
              <a:rPr lang="en-US" altLang="zh-CN" sz="3200"/>
              <a:t>(3)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36986ED-9288-A593-5633-11EC922B6877}"/>
              </a:ext>
            </a:extLst>
          </p:cNvPr>
          <p:cNvGrpSpPr/>
          <p:nvPr/>
        </p:nvGrpSpPr>
        <p:grpSpPr>
          <a:xfrm>
            <a:off x="10302705" y="534873"/>
            <a:ext cx="1515358" cy="2080038"/>
            <a:chOff x="10302705" y="534873"/>
            <a:chExt cx="1515358" cy="2080038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749941A-6BB5-CF2B-8602-B2DE4723E432}"/>
                </a:ext>
              </a:extLst>
            </p:cNvPr>
            <p:cNvSpPr/>
            <p:nvPr/>
          </p:nvSpPr>
          <p:spPr>
            <a:xfrm>
              <a:off x="10302706" y="2216926"/>
              <a:ext cx="1512172" cy="3979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err="1">
                  <a:solidFill>
                    <a:schemeClr val="tx1"/>
                  </a:solidFill>
                </a:rPr>
                <a:t>axhal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AB708BD-E7E0-1E56-8703-E9F83D1764E6}"/>
                </a:ext>
              </a:extLst>
            </p:cNvPr>
            <p:cNvSpPr/>
            <p:nvPr/>
          </p:nvSpPr>
          <p:spPr>
            <a:xfrm>
              <a:off x="10302705" y="1505225"/>
              <a:ext cx="1512172" cy="39798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err="1">
                  <a:solidFill>
                    <a:schemeClr val="tx1"/>
                  </a:solidFill>
                </a:rPr>
                <a:t>axruntime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5D1C8BC-3518-3B46-B853-CBB6A5498ECC}"/>
                </a:ext>
              </a:extLst>
            </p:cNvPr>
            <p:cNvSpPr/>
            <p:nvPr/>
          </p:nvSpPr>
          <p:spPr>
            <a:xfrm>
              <a:off x="10305891" y="534873"/>
              <a:ext cx="1512172" cy="7059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app: </a:t>
              </a:r>
              <a:r>
                <a:rPr lang="en-US" altLang="zh-CN" sz="2000" err="1">
                  <a:solidFill>
                    <a:schemeClr val="tx1"/>
                  </a:solidFill>
                </a:rPr>
                <a:t>hello_world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38" name="箭头: 上 37">
              <a:extLst>
                <a:ext uri="{FF2B5EF4-FFF2-40B4-BE49-F238E27FC236}">
                  <a16:creationId xmlns:a16="http://schemas.microsoft.com/office/drawing/2014/main" id="{0AA23410-4349-7B0E-13E5-C65A2C88B70D}"/>
                </a:ext>
              </a:extLst>
            </p:cNvPr>
            <p:cNvSpPr/>
            <p:nvPr/>
          </p:nvSpPr>
          <p:spPr>
            <a:xfrm>
              <a:off x="10811490" y="1903210"/>
              <a:ext cx="484632" cy="289668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箭头: 上 38">
              <a:extLst>
                <a:ext uri="{FF2B5EF4-FFF2-40B4-BE49-F238E27FC236}">
                  <a16:creationId xmlns:a16="http://schemas.microsoft.com/office/drawing/2014/main" id="{FF64E59F-F85D-1F1F-37F5-2678856863F1}"/>
                </a:ext>
              </a:extLst>
            </p:cNvPr>
            <p:cNvSpPr/>
            <p:nvPr/>
          </p:nvSpPr>
          <p:spPr>
            <a:xfrm>
              <a:off x="10819661" y="1213118"/>
              <a:ext cx="484632" cy="289668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箭头: 上 9">
            <a:extLst>
              <a:ext uri="{FF2B5EF4-FFF2-40B4-BE49-F238E27FC236}">
                <a16:creationId xmlns:a16="http://schemas.microsoft.com/office/drawing/2014/main" id="{89715B9E-F732-7D96-AD58-37F0AB08372F}"/>
              </a:ext>
            </a:extLst>
          </p:cNvPr>
          <p:cNvSpPr/>
          <p:nvPr/>
        </p:nvSpPr>
        <p:spPr>
          <a:xfrm>
            <a:off x="9730461" y="534873"/>
            <a:ext cx="484632" cy="2066035"/>
          </a:xfrm>
          <a:prstGeom prst="upArrow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引导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准备环境</a:t>
            </a:r>
          </a:p>
        </p:txBody>
      </p:sp>
    </p:spTree>
    <p:extLst>
      <p:ext uri="{BB962C8B-B14F-4D97-AF65-F5344CB8AC3E}">
        <p14:creationId xmlns:p14="http://schemas.microsoft.com/office/powerpoint/2010/main" val="3858742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0E307BF-E317-01CA-CEA0-C38243D7F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96" y="2312876"/>
            <a:ext cx="5058481" cy="261974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7DEB684-5386-F8E8-0F2F-AF4026BE9F26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引导完成转入运行阶段</a:t>
            </a:r>
            <a:endParaRPr lang="en-US" altLang="zh-CN" sz="32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7A47E3-2B46-D698-826F-7259E304D8E0}"/>
              </a:ext>
            </a:extLst>
          </p:cNvPr>
          <p:cNvSpPr txBox="1"/>
          <p:nvPr/>
        </p:nvSpPr>
        <p:spPr>
          <a:xfrm>
            <a:off x="6744072" y="2096852"/>
            <a:ext cx="2412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没有</a:t>
            </a:r>
            <a:r>
              <a:rPr lang="en-US" altLang="zh-CN"/>
              <a:t>std</a:t>
            </a:r>
            <a:r>
              <a:rPr lang="zh-CN" altLang="en-US"/>
              <a:t>标准库支持</a:t>
            </a:r>
            <a:endParaRPr lang="en-US" altLang="zh-CN"/>
          </a:p>
          <a:p>
            <a:r>
              <a:rPr lang="zh-CN" altLang="en-US" b="1"/>
              <a:t>不提供</a:t>
            </a:r>
            <a:r>
              <a:rPr lang="en-US" altLang="zh-CN"/>
              <a:t>main</a:t>
            </a:r>
            <a:r>
              <a:rPr lang="zh-CN" altLang="en-US"/>
              <a:t>入口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0EE30F2-E6AD-36C2-561F-23C549D550C6}"/>
              </a:ext>
            </a:extLst>
          </p:cNvPr>
          <p:cNvSpPr txBox="1"/>
          <p:nvPr/>
        </p:nvSpPr>
        <p:spPr>
          <a:xfrm>
            <a:off x="525827" y="1160748"/>
            <a:ext cx="7730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应用启动，并基于运行环境提供的各种功能，完成自身的逻辑计算。</a:t>
            </a:r>
            <a:endParaRPr lang="en-US" altLang="zh-CN" sz="2000"/>
          </a:p>
          <a:p>
            <a:r>
              <a:rPr lang="zh-CN" altLang="en-US" sz="2000"/>
              <a:t>对于</a:t>
            </a:r>
            <a:r>
              <a:rPr lang="en-US" altLang="zh-CN" sz="2000" err="1"/>
              <a:t>Helloworld</a:t>
            </a:r>
            <a:r>
              <a:rPr lang="zh-CN" altLang="en-US" sz="2000"/>
              <a:t>，仅仅需要借助</a:t>
            </a:r>
            <a:r>
              <a:rPr lang="en-US" altLang="zh-CN" sz="2000" err="1"/>
              <a:t>ulib</a:t>
            </a:r>
            <a:r>
              <a:rPr lang="zh-CN" altLang="en-US" sz="2000"/>
              <a:t>中</a:t>
            </a:r>
            <a:r>
              <a:rPr lang="en-US" altLang="zh-CN" sz="2000" err="1"/>
              <a:t>axstd</a:t>
            </a:r>
            <a:r>
              <a:rPr lang="en-US" altLang="zh-CN" sz="2000"/>
              <a:t>::</a:t>
            </a:r>
            <a:r>
              <a:rPr lang="en-US" altLang="zh-CN" sz="2000" err="1"/>
              <a:t>println</a:t>
            </a:r>
            <a:r>
              <a:rPr lang="zh-CN" altLang="en-US" sz="2000"/>
              <a:t>完成打印输出。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481FF5B-3148-48F9-8407-20617AE4971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717877" y="2420017"/>
            <a:ext cx="10261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153B247-8766-3D0E-DC59-8B84A616A678}"/>
              </a:ext>
            </a:extLst>
          </p:cNvPr>
          <p:cNvSpPr/>
          <p:nvPr/>
        </p:nvSpPr>
        <p:spPr>
          <a:xfrm>
            <a:off x="6810291" y="3018925"/>
            <a:ext cx="5058481" cy="1310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ulib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en-US" altLang="zh-CN" err="1">
                <a:solidFill>
                  <a:schemeClr val="tx1"/>
                </a:solidFill>
              </a:rPr>
              <a:t>axstd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328A767-53A3-2F57-4723-7C47C61FC2F8}"/>
              </a:ext>
            </a:extLst>
          </p:cNvPr>
          <p:cNvSpPr/>
          <p:nvPr/>
        </p:nvSpPr>
        <p:spPr>
          <a:xfrm>
            <a:off x="6960097" y="3356992"/>
            <a:ext cx="1548171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macros.rs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1238FEE-8D6F-6D8F-4BDF-7EDBE4257DE2}"/>
              </a:ext>
            </a:extLst>
          </p:cNvPr>
          <p:cNvCxnSpPr/>
          <p:nvPr/>
        </p:nvCxnSpPr>
        <p:spPr>
          <a:xfrm>
            <a:off x="3143672" y="3537012"/>
            <a:ext cx="38164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A17C7FE-D1CC-5024-7176-0F5C3742090F}"/>
              </a:ext>
            </a:extLst>
          </p:cNvPr>
          <p:cNvSpPr txBox="1"/>
          <p:nvPr/>
        </p:nvSpPr>
        <p:spPr>
          <a:xfrm>
            <a:off x="6954306" y="3779748"/>
            <a:ext cx="1589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宏定义</a:t>
            </a:r>
            <a:r>
              <a:rPr lang="en-US" altLang="zh-CN" b="1" err="1"/>
              <a:t>println</a:t>
            </a:r>
            <a:endParaRPr lang="en-US" altLang="zh-CN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8058F9E-2CB8-6DEC-B078-112E784A34AA}"/>
              </a:ext>
            </a:extLst>
          </p:cNvPr>
          <p:cNvSpPr/>
          <p:nvPr/>
        </p:nvSpPr>
        <p:spPr>
          <a:xfrm>
            <a:off x="10128448" y="3362938"/>
            <a:ext cx="1548171" cy="795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io.rs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E741A5E-C3AB-F999-DD9C-F2DE2CEBC111}"/>
              </a:ext>
            </a:extLst>
          </p:cNvPr>
          <p:cNvCxnSpPr/>
          <p:nvPr/>
        </p:nvCxnSpPr>
        <p:spPr>
          <a:xfrm>
            <a:off x="8508268" y="3861048"/>
            <a:ext cx="16201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C30C8CD7-F36E-25D1-0503-CB6EC57236F9}"/>
              </a:ext>
            </a:extLst>
          </p:cNvPr>
          <p:cNvSpPr txBox="1"/>
          <p:nvPr/>
        </p:nvSpPr>
        <p:spPr>
          <a:xfrm>
            <a:off x="10143365" y="3789040"/>
            <a:ext cx="1589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err="1"/>
              <a:t>Stdout</a:t>
            </a:r>
            <a:r>
              <a:rPr lang="en-US" altLang="zh-CN" b="1"/>
              <a:t>::Write</a:t>
            </a:r>
            <a:endParaRPr lang="en-US" altLang="zh-CN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A101077-B11A-1121-9CF6-3DA616094BC8}"/>
              </a:ext>
            </a:extLst>
          </p:cNvPr>
          <p:cNvSpPr txBox="1"/>
          <p:nvPr/>
        </p:nvSpPr>
        <p:spPr>
          <a:xfrm>
            <a:off x="8580276" y="3501008"/>
            <a:ext cx="1481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/>
              <a:t>__</a:t>
            </a:r>
            <a:r>
              <a:rPr lang="en-US" altLang="zh-CN" b="1" err="1"/>
              <a:t>print_impl</a:t>
            </a:r>
            <a:endParaRPr lang="zh-CN" altLang="en-US" b="1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568B308-92F6-9234-1126-AC997FA2CA29}"/>
              </a:ext>
            </a:extLst>
          </p:cNvPr>
          <p:cNvSpPr/>
          <p:nvPr/>
        </p:nvSpPr>
        <p:spPr>
          <a:xfrm>
            <a:off x="6810291" y="4581128"/>
            <a:ext cx="5058481" cy="6996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api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zh-CN" altLang="en-US">
                <a:solidFill>
                  <a:schemeClr val="tx1"/>
                </a:solidFill>
              </a:rPr>
              <a:t>arceos_api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9EF4B52-3B65-B74A-FF47-4FF1E77EDF0D}"/>
              </a:ext>
            </a:extLst>
          </p:cNvPr>
          <p:cNvSpPr txBox="1"/>
          <p:nvPr/>
        </p:nvSpPr>
        <p:spPr>
          <a:xfrm>
            <a:off x="7802591" y="4911417"/>
            <a:ext cx="3228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ax_console_write_bytes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3BABC23-25BC-329C-909E-DE5DC8FCFD12}"/>
              </a:ext>
            </a:extLst>
          </p:cNvPr>
          <p:cNvCxnSpPr>
            <a:cxnSpLocks/>
          </p:cNvCxnSpPr>
          <p:nvPr/>
        </p:nvCxnSpPr>
        <p:spPr>
          <a:xfrm>
            <a:off x="10884532" y="4158372"/>
            <a:ext cx="0" cy="422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C2D1EA4B-9880-EEE6-D5B2-938191E24D4D}"/>
              </a:ext>
            </a:extLst>
          </p:cNvPr>
          <p:cNvSpPr/>
          <p:nvPr/>
        </p:nvSpPr>
        <p:spPr>
          <a:xfrm>
            <a:off x="6810291" y="5705664"/>
            <a:ext cx="5058481" cy="9636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zh-CN" altLang="en-US">
                <a:solidFill>
                  <a:schemeClr val="tx1"/>
                </a:solidFill>
              </a:rPr>
              <a:t>xhal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CE5900A-75A3-5418-3E25-09E5C13D9057}"/>
              </a:ext>
            </a:extLst>
          </p:cNvPr>
          <p:cNvSpPr txBox="1"/>
          <p:nvPr/>
        </p:nvSpPr>
        <p:spPr>
          <a:xfrm>
            <a:off x="10200456" y="5987025"/>
            <a:ext cx="13706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/>
              <a:t>console</a:t>
            </a:r>
          </a:p>
          <a:p>
            <a:r>
              <a:rPr lang="zh-CN" altLang="en-US" b="1"/>
              <a:t>write_bytes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F414FB5E-7BA2-F99B-F788-CB91DBEB8754}"/>
              </a:ext>
            </a:extLst>
          </p:cNvPr>
          <p:cNvCxnSpPr>
            <a:cxnSpLocks/>
          </p:cNvCxnSpPr>
          <p:nvPr/>
        </p:nvCxnSpPr>
        <p:spPr>
          <a:xfrm>
            <a:off x="10884532" y="5280749"/>
            <a:ext cx="0" cy="6325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B493A5E6-74A7-2518-4835-499BB0DD3B1E}"/>
              </a:ext>
            </a:extLst>
          </p:cNvPr>
          <p:cNvSpPr txBox="1"/>
          <p:nvPr/>
        </p:nvSpPr>
        <p:spPr>
          <a:xfrm>
            <a:off x="7084119" y="5985284"/>
            <a:ext cx="10801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/>
              <a:t>riscv64</a:t>
            </a:r>
          </a:p>
          <a:p>
            <a:r>
              <a:rPr lang="en-US" altLang="zh-CN" b="1" err="1"/>
              <a:t>put_char</a:t>
            </a:r>
            <a:endParaRPr lang="zh-CN" altLang="en-US" b="1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E521200-236B-7616-3EEB-2C1A05CEF3C7}"/>
              </a:ext>
            </a:extLst>
          </p:cNvPr>
          <p:cNvCxnSpPr>
            <a:cxnSpLocks/>
          </p:cNvCxnSpPr>
          <p:nvPr/>
        </p:nvCxnSpPr>
        <p:spPr>
          <a:xfrm flipH="1" flipV="1">
            <a:off x="8256240" y="6435334"/>
            <a:ext cx="1944216" cy="180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203B95C6-6F74-5B2C-8A94-65C44BC7254F}"/>
              </a:ext>
            </a:extLst>
          </p:cNvPr>
          <p:cNvSpPr txBox="1"/>
          <p:nvPr/>
        </p:nvSpPr>
        <p:spPr>
          <a:xfrm>
            <a:off x="8725609" y="6129300"/>
            <a:ext cx="1174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/>
              <a:t>platform</a:t>
            </a:r>
            <a:endParaRPr lang="zh-CN" altLang="en-US" b="1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361F6A1-D3C2-4E07-958E-F511649A3DA3}"/>
              </a:ext>
            </a:extLst>
          </p:cNvPr>
          <p:cNvCxnSpPr>
            <a:cxnSpLocks/>
          </p:cNvCxnSpPr>
          <p:nvPr/>
        </p:nvCxnSpPr>
        <p:spPr>
          <a:xfrm flipH="1">
            <a:off x="6230974" y="6411239"/>
            <a:ext cx="8071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EF0619F2-6E96-AF64-5F38-B5639F3CDB6D}"/>
              </a:ext>
            </a:extLst>
          </p:cNvPr>
          <p:cNvSpPr txBox="1"/>
          <p:nvPr/>
        </p:nvSpPr>
        <p:spPr>
          <a:xfrm>
            <a:off x="5562860" y="6008388"/>
            <a:ext cx="1336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sbi::putchar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FE871C1-3DDF-F267-6A61-6CE07E019EB7}"/>
              </a:ext>
            </a:extLst>
          </p:cNvPr>
          <p:cNvSpPr/>
          <p:nvPr/>
        </p:nvSpPr>
        <p:spPr>
          <a:xfrm>
            <a:off x="525827" y="5280749"/>
            <a:ext cx="4945031" cy="13886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注：</a:t>
            </a:r>
            <a:r>
              <a:rPr lang="en-US" altLang="zh-CN" err="1">
                <a:solidFill>
                  <a:sysClr val="windowText" lastClr="000000"/>
                </a:solidFill>
              </a:rPr>
              <a:t>axhal</a:t>
            </a:r>
            <a:r>
              <a:rPr lang="zh-CN" altLang="en-US">
                <a:solidFill>
                  <a:sysClr val="windowText" lastClr="000000"/>
                </a:solidFill>
              </a:rPr>
              <a:t>用于屏蔽体系结构和平台差异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例如本示例在编译时指定</a:t>
            </a:r>
            <a:r>
              <a:rPr lang="en-US" altLang="zh-CN">
                <a:solidFill>
                  <a:sysClr val="windowText" lastClr="000000"/>
                </a:solidFill>
              </a:rPr>
              <a:t>ARCH=riscv64</a:t>
            </a:r>
            <a:r>
              <a:rPr lang="zh-CN" altLang="en-US">
                <a:solidFill>
                  <a:sysClr val="windowText" lastClr="000000"/>
                </a:solidFill>
              </a:rPr>
              <a:t>，则会产生对应</a:t>
            </a:r>
            <a:r>
              <a:rPr lang="en-US" altLang="zh-CN">
                <a:solidFill>
                  <a:sysClr val="windowText" lastClr="000000"/>
                </a:solidFill>
              </a:rPr>
              <a:t>feature</a:t>
            </a:r>
            <a:r>
              <a:rPr lang="zh-CN" altLang="en-US">
                <a:solidFill>
                  <a:sysClr val="windowText" lastClr="000000"/>
                </a:solidFill>
              </a:rPr>
              <a:t>，指示</a:t>
            </a:r>
            <a:r>
              <a:rPr lang="en-US" altLang="zh-CN" err="1">
                <a:solidFill>
                  <a:sysClr val="windowText" lastClr="000000"/>
                </a:solidFill>
              </a:rPr>
              <a:t>axhal</a:t>
            </a:r>
            <a:r>
              <a:rPr lang="zh-CN" altLang="en-US">
                <a:solidFill>
                  <a:sysClr val="windowText" lastClr="000000"/>
                </a:solidFill>
              </a:rPr>
              <a:t>条件编译对应的代码，最终通过</a:t>
            </a:r>
            <a:r>
              <a:rPr lang="en-US" altLang="zh-CN" err="1">
                <a:solidFill>
                  <a:sysClr val="windowText" lastClr="000000"/>
                </a:solidFill>
              </a:rPr>
              <a:t>sbi</a:t>
            </a:r>
            <a:r>
              <a:rPr lang="en-US" altLang="zh-CN">
                <a:solidFill>
                  <a:sysClr val="windowText" lastClr="000000"/>
                </a:solidFill>
              </a:rPr>
              <a:t>::</a:t>
            </a:r>
            <a:r>
              <a:rPr lang="en-US" altLang="zh-CN" err="1">
                <a:solidFill>
                  <a:sysClr val="windowText" lastClr="000000"/>
                </a:solidFill>
              </a:rPr>
              <a:t>putchar</a:t>
            </a:r>
            <a:r>
              <a:rPr lang="zh-CN" altLang="en-US">
                <a:solidFill>
                  <a:sysClr val="windowText" lastClr="000000"/>
                </a:solidFill>
              </a:rPr>
              <a:t>打印到</a:t>
            </a:r>
            <a:r>
              <a:rPr lang="en-US" altLang="zh-CN">
                <a:solidFill>
                  <a:sysClr val="windowText" lastClr="000000"/>
                </a:solidFill>
              </a:rPr>
              <a:t>console</a:t>
            </a:r>
            <a:r>
              <a:rPr lang="zh-CN" altLang="en-US">
                <a:solidFill>
                  <a:sysClr val="windowText" lastClr="000000"/>
                </a:solidFill>
              </a:rPr>
              <a:t>。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03128A6-E664-A458-BE05-955524153F25}"/>
              </a:ext>
            </a:extLst>
          </p:cNvPr>
          <p:cNvSpPr/>
          <p:nvPr/>
        </p:nvSpPr>
        <p:spPr>
          <a:xfrm>
            <a:off x="10092445" y="2216927"/>
            <a:ext cx="1512172" cy="2878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axhal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9461D96-B706-5413-63E1-D4268B87D51D}"/>
              </a:ext>
            </a:extLst>
          </p:cNvPr>
          <p:cNvSpPr/>
          <p:nvPr/>
        </p:nvSpPr>
        <p:spPr>
          <a:xfrm>
            <a:off x="10092444" y="1917028"/>
            <a:ext cx="1512172" cy="2878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axruntime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32DE6D3-0BFA-9C16-A5AB-E01D9110DF25}"/>
              </a:ext>
            </a:extLst>
          </p:cNvPr>
          <p:cNvSpPr/>
          <p:nvPr/>
        </p:nvSpPr>
        <p:spPr>
          <a:xfrm>
            <a:off x="9835590" y="534873"/>
            <a:ext cx="1982473" cy="39798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app:</a:t>
            </a:r>
            <a:r>
              <a:rPr lang="en-US" altLang="zh-CN" sz="2000" err="1">
                <a:solidFill>
                  <a:schemeClr val="tx1"/>
                </a:solidFill>
              </a:rPr>
              <a:t>hello_world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63" name="箭头: 上 62">
            <a:extLst>
              <a:ext uri="{FF2B5EF4-FFF2-40B4-BE49-F238E27FC236}">
                <a16:creationId xmlns:a16="http://schemas.microsoft.com/office/drawing/2014/main" id="{E1E94AC7-C686-15C3-249E-052A5B03D289}"/>
              </a:ext>
            </a:extLst>
          </p:cNvPr>
          <p:cNvSpPr/>
          <p:nvPr/>
        </p:nvSpPr>
        <p:spPr>
          <a:xfrm rot="10800000">
            <a:off x="10596500" y="944724"/>
            <a:ext cx="484632" cy="28966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箭头: 下 63">
            <a:extLst>
              <a:ext uri="{FF2B5EF4-FFF2-40B4-BE49-F238E27FC236}">
                <a16:creationId xmlns:a16="http://schemas.microsoft.com/office/drawing/2014/main" id="{4AB6808C-F659-6295-A6F6-C6BB9F33D7D2}"/>
              </a:ext>
            </a:extLst>
          </p:cNvPr>
          <p:cNvSpPr/>
          <p:nvPr/>
        </p:nvSpPr>
        <p:spPr>
          <a:xfrm>
            <a:off x="9192344" y="534874"/>
            <a:ext cx="607242" cy="1885144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ysClr val="windowText" lastClr="000000"/>
                </a:solidFill>
              </a:rPr>
              <a:t>基于环境运行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55D1605-87D0-CCF1-EC29-D83374A39677}"/>
              </a:ext>
            </a:extLst>
          </p:cNvPr>
          <p:cNvSpPr/>
          <p:nvPr/>
        </p:nvSpPr>
        <p:spPr>
          <a:xfrm>
            <a:off x="10092440" y="1232757"/>
            <a:ext cx="1512172" cy="27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ulib</a:t>
            </a:r>
            <a:r>
              <a:rPr lang="en-US" altLang="zh-CN" sz="2000" b="1">
                <a:solidFill>
                  <a:schemeClr val="tx1"/>
                </a:solidFill>
              </a:rPr>
              <a:t>: </a:t>
            </a:r>
            <a:r>
              <a:rPr lang="en-US" altLang="zh-CN" sz="2000" err="1">
                <a:solidFill>
                  <a:schemeClr val="tx1"/>
                </a:solidFill>
              </a:rPr>
              <a:t>axstd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9C17D49-A166-DB45-3CEC-DF12561BAB9D}"/>
              </a:ext>
            </a:extLst>
          </p:cNvPr>
          <p:cNvSpPr/>
          <p:nvPr/>
        </p:nvSpPr>
        <p:spPr>
          <a:xfrm>
            <a:off x="10092440" y="1520617"/>
            <a:ext cx="1512172" cy="277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arceos_api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071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49B813E-11D7-1932-9C51-433107305954}"/>
              </a:ext>
            </a:extLst>
          </p:cNvPr>
          <p:cNvSpPr txBox="1"/>
          <p:nvPr/>
        </p:nvSpPr>
        <p:spPr>
          <a:xfrm>
            <a:off x="515380" y="370134"/>
            <a:ext cx="48605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日志级别控制与</a:t>
            </a:r>
            <a:r>
              <a:rPr lang="en-US" altLang="zh-CN" sz="3200"/>
              <a:t>features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067540-9B47-C30C-A8BB-013AAB0235AA}"/>
              </a:ext>
            </a:extLst>
          </p:cNvPr>
          <p:cNvSpPr txBox="1"/>
          <p:nvPr/>
        </p:nvSpPr>
        <p:spPr>
          <a:xfrm>
            <a:off x="525827" y="1160748"/>
            <a:ext cx="9818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在编译并运行</a:t>
            </a:r>
            <a:r>
              <a:rPr lang="en-US" altLang="zh-CN" sz="2000" err="1"/>
              <a:t>helloworld</a:t>
            </a:r>
            <a:r>
              <a:rPr lang="zh-CN" altLang="en-US" sz="2000"/>
              <a:t>时，可以指定</a:t>
            </a:r>
            <a:r>
              <a:rPr lang="en-US" altLang="zh-CN" sz="2000"/>
              <a:t>LOG</a:t>
            </a:r>
            <a:r>
              <a:rPr lang="zh-CN" altLang="en-US" sz="2000"/>
              <a:t>环境变量，以输出不同级别的日志。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D07767-19C4-BF69-6D85-7F119D4DA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59" y="1628565"/>
            <a:ext cx="6382641" cy="2762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321EB57-98A8-C03C-919E-FF25AF5D8DDE}"/>
              </a:ext>
            </a:extLst>
          </p:cNvPr>
          <p:cNvSpPr txBox="1"/>
          <p:nvPr/>
        </p:nvSpPr>
        <p:spPr>
          <a:xfrm>
            <a:off x="551384" y="2020778"/>
            <a:ext cx="9818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这是通过</a:t>
            </a:r>
            <a:r>
              <a:rPr lang="en-US" altLang="zh-CN" sz="2000"/>
              <a:t>features</a:t>
            </a:r>
            <a:r>
              <a:rPr lang="zh-CN" altLang="en-US" sz="2000"/>
              <a:t>传递，改变</a:t>
            </a:r>
            <a:r>
              <a:rPr lang="en-US" altLang="zh-CN" sz="2000"/>
              <a:t>kernel</a:t>
            </a:r>
            <a:r>
              <a:rPr lang="zh-CN" altLang="en-US" sz="2000"/>
              <a:t>行为的具体方法。可以通过三种方式指定</a:t>
            </a:r>
            <a:r>
              <a:rPr lang="en-US" altLang="zh-CN" sz="2000"/>
              <a:t>features</a:t>
            </a:r>
            <a:r>
              <a:rPr lang="zh-CN" altLang="en-US" sz="2000"/>
              <a:t>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54EA25B-F7AD-C9C4-6939-6FEBAD398533}"/>
              </a:ext>
            </a:extLst>
          </p:cNvPr>
          <p:cNvSpPr/>
          <p:nvPr/>
        </p:nvSpPr>
        <p:spPr>
          <a:xfrm>
            <a:off x="3029318" y="3681028"/>
            <a:ext cx="1673204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ulib</a:t>
            </a:r>
            <a:r>
              <a:rPr lang="en-US" altLang="zh-CN" sz="2000">
                <a:solidFill>
                  <a:schemeClr val="tx1"/>
                </a:solidFill>
              </a:rPr>
              <a:t>: </a:t>
            </a:r>
            <a:r>
              <a:rPr lang="en-US" altLang="zh-CN" sz="2000" err="1">
                <a:solidFill>
                  <a:schemeClr val="tx1"/>
                </a:solidFill>
              </a:rPr>
              <a:t>axstd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ADEF6F-2D32-252E-B1C1-CD99592012F2}"/>
              </a:ext>
            </a:extLst>
          </p:cNvPr>
          <p:cNvSpPr/>
          <p:nvPr/>
        </p:nvSpPr>
        <p:spPr>
          <a:xfrm>
            <a:off x="4819903" y="4400382"/>
            <a:ext cx="1888165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api</a:t>
            </a:r>
            <a:r>
              <a:rPr lang="en-US" altLang="zh-CN" sz="2000" b="1">
                <a:solidFill>
                  <a:schemeClr val="tx1"/>
                </a:solidFill>
              </a:rPr>
              <a:t>: </a:t>
            </a:r>
            <a:r>
              <a:rPr lang="en-US" altLang="zh-CN" sz="2000" err="1">
                <a:solidFill>
                  <a:schemeClr val="tx1"/>
                </a:solidFill>
              </a:rPr>
              <a:t>axfeat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880A2D-6C95-12E6-4C66-47129312F7D6}"/>
              </a:ext>
            </a:extLst>
          </p:cNvPr>
          <p:cNvSpPr/>
          <p:nvPr/>
        </p:nvSpPr>
        <p:spPr>
          <a:xfrm>
            <a:off x="4601504" y="5056307"/>
            <a:ext cx="862793" cy="346256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axlog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5C742CB-3063-B6E1-9D86-D69ADFED3F35}"/>
              </a:ext>
            </a:extLst>
          </p:cNvPr>
          <p:cNvSpPr/>
          <p:nvPr/>
        </p:nvSpPr>
        <p:spPr>
          <a:xfrm>
            <a:off x="6276671" y="5056307"/>
            <a:ext cx="862793" cy="346256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axXX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2748C1-DBA5-A76A-5A78-8330C5961446}"/>
              </a:ext>
            </a:extLst>
          </p:cNvPr>
          <p:cNvSpPr/>
          <p:nvPr/>
        </p:nvSpPr>
        <p:spPr>
          <a:xfrm>
            <a:off x="4350548" y="5744499"/>
            <a:ext cx="862793" cy="346256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axXX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46708B-77C8-EC73-B32D-F22D13A30A8F}"/>
              </a:ext>
            </a:extLst>
          </p:cNvPr>
          <p:cNvSpPr/>
          <p:nvPr/>
        </p:nvSpPr>
        <p:spPr>
          <a:xfrm>
            <a:off x="5411924" y="5757273"/>
            <a:ext cx="862793" cy="346256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axXX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A4F9106-9016-D728-A756-2F3675F46521}"/>
              </a:ext>
            </a:extLst>
          </p:cNvPr>
          <p:cNvSpPr/>
          <p:nvPr/>
        </p:nvSpPr>
        <p:spPr>
          <a:xfrm>
            <a:off x="6564703" y="5767441"/>
            <a:ext cx="862793" cy="346256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axXX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AF8FB9D-D635-343A-EA28-02299EB6915B}"/>
              </a:ext>
            </a:extLst>
          </p:cNvPr>
          <p:cNvSpPr/>
          <p:nvPr/>
        </p:nvSpPr>
        <p:spPr>
          <a:xfrm>
            <a:off x="2603612" y="2903342"/>
            <a:ext cx="2098910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App: </a:t>
            </a:r>
            <a:r>
              <a:rPr lang="en-US" altLang="zh-CN" sz="2000" err="1">
                <a:solidFill>
                  <a:schemeClr val="tx1"/>
                </a:solidFill>
              </a:rPr>
              <a:t>Cargo.toml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710D1D7-A5E0-5F03-9B55-5BF984A3C366}"/>
              </a:ext>
            </a:extLst>
          </p:cNvPr>
          <p:cNvSpPr/>
          <p:nvPr/>
        </p:nvSpPr>
        <p:spPr>
          <a:xfrm>
            <a:off x="4979876" y="2917745"/>
            <a:ext cx="2476198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具体环境变量</a:t>
            </a:r>
            <a:r>
              <a:rPr lang="en-US" altLang="zh-CN" sz="2000">
                <a:solidFill>
                  <a:schemeClr val="tx1"/>
                </a:solidFill>
              </a:rPr>
              <a:t>: LOG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B47E7E5-DA4B-6143-6AD7-C8BEF9701050}"/>
              </a:ext>
            </a:extLst>
          </p:cNvPr>
          <p:cNvSpPr/>
          <p:nvPr/>
        </p:nvSpPr>
        <p:spPr>
          <a:xfrm>
            <a:off x="6428114" y="3681027"/>
            <a:ext cx="2476198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makefile</a:t>
            </a:r>
            <a:r>
              <a:rPr lang="en-US" altLang="zh-CN" sz="2000">
                <a:solidFill>
                  <a:schemeClr val="tx1"/>
                </a:solidFill>
              </a:rPr>
              <a:t>&amp; scripts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8B10854-DC9A-BAC7-6C8C-5BC6B45226C1}"/>
              </a:ext>
            </a:extLst>
          </p:cNvPr>
          <p:cNvSpPr/>
          <p:nvPr/>
        </p:nvSpPr>
        <p:spPr>
          <a:xfrm>
            <a:off x="7686318" y="2903341"/>
            <a:ext cx="3270222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通用环境变量</a:t>
            </a:r>
            <a:r>
              <a:rPr lang="en-US" altLang="zh-CN" sz="2000">
                <a:solidFill>
                  <a:schemeClr val="tx1"/>
                </a:solidFill>
              </a:rPr>
              <a:t>: FEATURES</a:t>
            </a:r>
            <a:endParaRPr lang="zh-CN" altLang="en-US" sz="2000">
              <a:solidFill>
                <a:schemeClr val="tx1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5B1A97F-EC57-3EE0-31BD-2734B77D51A2}"/>
              </a:ext>
            </a:extLst>
          </p:cNvPr>
          <p:cNvCxnSpPr>
            <a:stCxn id="14" idx="2"/>
            <a:endCxn id="7" idx="0"/>
          </p:cNvCxnSpPr>
          <p:nvPr/>
        </p:nvCxnSpPr>
        <p:spPr>
          <a:xfrm>
            <a:off x="3653067" y="3234577"/>
            <a:ext cx="212853" cy="446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754B41B-B1B2-DDFA-0B00-BBDEC9C26CE8}"/>
              </a:ext>
            </a:extLst>
          </p:cNvPr>
          <p:cNvCxnSpPr>
            <a:stCxn id="15" idx="2"/>
          </p:cNvCxnSpPr>
          <p:nvPr/>
        </p:nvCxnSpPr>
        <p:spPr>
          <a:xfrm>
            <a:off x="6217975" y="3248980"/>
            <a:ext cx="778125" cy="43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90E3CD5-722E-8AE1-C2E6-A47A3A977031}"/>
              </a:ext>
            </a:extLst>
          </p:cNvPr>
          <p:cNvCxnSpPr>
            <a:stCxn id="17" idx="2"/>
          </p:cNvCxnSpPr>
          <p:nvPr/>
        </p:nvCxnSpPr>
        <p:spPr>
          <a:xfrm flipH="1">
            <a:off x="8106140" y="3234576"/>
            <a:ext cx="1215289" cy="446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D65606B-DDDE-1311-66EA-BE54E489C6B6}"/>
              </a:ext>
            </a:extLst>
          </p:cNvPr>
          <p:cNvCxnSpPr>
            <a:stCxn id="16" idx="2"/>
          </p:cNvCxnSpPr>
          <p:nvPr/>
        </p:nvCxnSpPr>
        <p:spPr>
          <a:xfrm flipH="1">
            <a:off x="6428114" y="4012262"/>
            <a:ext cx="1238099" cy="38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1C0937D-D2FD-6AD4-C882-9A26C161DFC7}"/>
              </a:ext>
            </a:extLst>
          </p:cNvPr>
          <p:cNvCxnSpPr>
            <a:stCxn id="7" idx="2"/>
          </p:cNvCxnSpPr>
          <p:nvPr/>
        </p:nvCxnSpPr>
        <p:spPr>
          <a:xfrm>
            <a:off x="3865920" y="4012263"/>
            <a:ext cx="1437992" cy="38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ABBBEBE-88D1-4C0C-DEA8-F5E5DCCC82AA}"/>
              </a:ext>
            </a:extLst>
          </p:cNvPr>
          <p:cNvCxnSpPr>
            <a:endCxn id="10" idx="0"/>
          </p:cNvCxnSpPr>
          <p:nvPr/>
        </p:nvCxnSpPr>
        <p:spPr>
          <a:xfrm>
            <a:off x="6274717" y="4731617"/>
            <a:ext cx="433351" cy="32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00E4507-F5CF-5D03-FF98-A6A890EDBD5B}"/>
              </a:ext>
            </a:extLst>
          </p:cNvPr>
          <p:cNvCxnSpPr>
            <a:endCxn id="9" idx="0"/>
          </p:cNvCxnSpPr>
          <p:nvPr/>
        </p:nvCxnSpPr>
        <p:spPr>
          <a:xfrm flipH="1">
            <a:off x="5032901" y="4731617"/>
            <a:ext cx="343019" cy="32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2E56307-CE79-62F6-9EB4-5EE6BDBE1BEF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6708068" y="5402563"/>
            <a:ext cx="288032" cy="364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CB4D465-A219-EE0E-0293-81E3F0749178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5843321" y="5402563"/>
            <a:ext cx="864747" cy="35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3B3634E-BF10-5329-71BB-3D35A40BD033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4781945" y="5402563"/>
            <a:ext cx="250956" cy="341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644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20B31F55-217F-F538-3321-2A97B95EB908}"/>
              </a:ext>
            </a:extLst>
          </p:cNvPr>
          <p:cNvSpPr/>
          <p:nvPr/>
        </p:nvSpPr>
        <p:spPr>
          <a:xfrm>
            <a:off x="4177530" y="2532966"/>
            <a:ext cx="4559471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app: </a:t>
            </a:r>
            <a:r>
              <a:rPr lang="en-US" altLang="zh-CN" sz="2000" err="1">
                <a:solidFill>
                  <a:schemeClr val="tx1"/>
                </a:solidFill>
              </a:rPr>
              <a:t>hello_world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BEB54F7-EB97-DA8C-5DDB-4630C84C81FB}"/>
              </a:ext>
            </a:extLst>
          </p:cNvPr>
          <p:cNvSpPr/>
          <p:nvPr/>
        </p:nvSpPr>
        <p:spPr>
          <a:xfrm>
            <a:off x="4177531" y="3938167"/>
            <a:ext cx="2242837" cy="14169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axruntime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B80982-4645-278A-CA47-B886A3F148F8}"/>
              </a:ext>
            </a:extLst>
          </p:cNvPr>
          <p:cNvSpPr/>
          <p:nvPr/>
        </p:nvSpPr>
        <p:spPr>
          <a:xfrm>
            <a:off x="4168062" y="5449290"/>
            <a:ext cx="4572513" cy="644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err="1">
                <a:solidFill>
                  <a:schemeClr val="tx1"/>
                </a:solidFill>
              </a:rPr>
              <a:t>axhal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21AC69-9D2C-1DA9-4DAF-E1589BDE0F67}"/>
              </a:ext>
            </a:extLst>
          </p:cNvPr>
          <p:cNvSpPr txBox="1"/>
          <p:nvPr/>
        </p:nvSpPr>
        <p:spPr>
          <a:xfrm>
            <a:off x="4168062" y="4981238"/>
            <a:ext cx="1116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err="1">
                <a:solidFill>
                  <a:srgbClr val="0070C0"/>
                </a:solidFill>
              </a:rPr>
              <a:t>rust_main</a:t>
            </a:r>
            <a:endParaRPr lang="zh-CN" altLang="en-US" sz="1600" b="1">
              <a:solidFill>
                <a:srgbClr val="0070C0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F6D4552-0263-2C46-115F-F45BC6404C5C}"/>
              </a:ext>
            </a:extLst>
          </p:cNvPr>
          <p:cNvSpPr/>
          <p:nvPr/>
        </p:nvSpPr>
        <p:spPr>
          <a:xfrm>
            <a:off x="5214990" y="5559991"/>
            <a:ext cx="914400" cy="437905"/>
          </a:xfrm>
          <a:prstGeom prst="round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ysClr val="windowText" lastClr="000000"/>
                </a:solidFill>
              </a:rPr>
              <a:t>boot</a:t>
            </a:r>
            <a:endParaRPr lang="zh-CN" altLang="en-US" sz="2000">
              <a:solidFill>
                <a:sysClr val="windowText" lastClr="000000"/>
              </a:solidFill>
            </a:endParaRPr>
          </a:p>
        </p:txBody>
      </p:sp>
      <p:sp>
        <p:nvSpPr>
          <p:cNvPr id="19" name="箭头: 上 18">
            <a:extLst>
              <a:ext uri="{FF2B5EF4-FFF2-40B4-BE49-F238E27FC236}">
                <a16:creationId xmlns:a16="http://schemas.microsoft.com/office/drawing/2014/main" id="{351C2DC2-3CDC-26AB-B0E1-A01AA29FE7D6}"/>
              </a:ext>
            </a:extLst>
          </p:cNvPr>
          <p:cNvSpPr/>
          <p:nvPr/>
        </p:nvSpPr>
        <p:spPr>
          <a:xfrm>
            <a:off x="3418929" y="2864200"/>
            <a:ext cx="484632" cy="3466386"/>
          </a:xfrm>
          <a:prstGeom prst="up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引导</a:t>
            </a:r>
            <a:endParaRPr lang="en-US" altLang="zh-CN" sz="2000">
              <a:solidFill>
                <a:schemeClr val="tx1"/>
              </a:solidFill>
            </a:endParaRPr>
          </a:p>
          <a:p>
            <a:pPr algn="ctr"/>
            <a:endParaRPr lang="en-US" altLang="zh-CN" sz="2000">
              <a:solidFill>
                <a:schemeClr val="tx1"/>
              </a:solidFill>
            </a:endParaRPr>
          </a:p>
          <a:p>
            <a:pPr algn="ctr"/>
            <a:r>
              <a:rPr lang="zh-CN" altLang="en-US" sz="2000">
                <a:solidFill>
                  <a:schemeClr val="tx1"/>
                </a:solidFill>
              </a:rPr>
              <a:t>准备环境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CB431DE-3E77-A2AE-58C0-F392DF20486C}"/>
              </a:ext>
            </a:extLst>
          </p:cNvPr>
          <p:cNvSpPr txBox="1"/>
          <p:nvPr/>
        </p:nvSpPr>
        <p:spPr>
          <a:xfrm>
            <a:off x="4232015" y="2492896"/>
            <a:ext cx="767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rgbClr val="0070C0"/>
                </a:solidFill>
              </a:rPr>
              <a:t>main</a:t>
            </a:r>
            <a:endParaRPr lang="zh-CN" altLang="en-US" sz="1600" b="1">
              <a:solidFill>
                <a:srgbClr val="0070C0"/>
              </a:solidFill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C7ED1B94-1101-FA58-3EDE-E4FCF7D7A4CC}"/>
              </a:ext>
            </a:extLst>
          </p:cNvPr>
          <p:cNvSpPr/>
          <p:nvPr/>
        </p:nvSpPr>
        <p:spPr>
          <a:xfrm>
            <a:off x="7406487" y="5559991"/>
            <a:ext cx="1221930" cy="43396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ysClr val="windowText" lastClr="000000"/>
                </a:solidFill>
              </a:rPr>
              <a:t>platform</a:t>
            </a:r>
            <a:endParaRPr lang="zh-CN" altLang="en-US" sz="2000">
              <a:solidFill>
                <a:sysClr val="windowText" lastClr="000000"/>
              </a:solidFill>
            </a:endParaRPr>
          </a:p>
        </p:txBody>
      </p:sp>
      <p:sp>
        <p:nvSpPr>
          <p:cNvPr id="74" name="箭头: 上 73">
            <a:extLst>
              <a:ext uri="{FF2B5EF4-FFF2-40B4-BE49-F238E27FC236}">
                <a16:creationId xmlns:a16="http://schemas.microsoft.com/office/drawing/2014/main" id="{6B5A137D-8116-A0BB-8B3C-E2BA878193C1}"/>
              </a:ext>
            </a:extLst>
          </p:cNvPr>
          <p:cNvSpPr/>
          <p:nvPr/>
        </p:nvSpPr>
        <p:spPr>
          <a:xfrm rot="10800000">
            <a:off x="9211768" y="2864200"/>
            <a:ext cx="484632" cy="3413182"/>
          </a:xfrm>
          <a:prstGeom prst="upArrow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4D80762-BB19-D8E0-65A6-EEA11B3BD016}"/>
              </a:ext>
            </a:extLst>
          </p:cNvPr>
          <p:cNvSpPr txBox="1"/>
          <p:nvPr/>
        </p:nvSpPr>
        <p:spPr>
          <a:xfrm>
            <a:off x="9235674" y="3418545"/>
            <a:ext cx="3621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运</a:t>
            </a:r>
            <a:endParaRPr lang="en-US" altLang="zh-CN" sz="2000"/>
          </a:p>
          <a:p>
            <a:r>
              <a:rPr lang="zh-CN" altLang="en-US" sz="2000"/>
              <a:t>行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调用功能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50F5AC-AD5C-A13E-FDF7-0203CA0FBA8B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小结</a:t>
            </a:r>
            <a:endParaRPr lang="en-US" altLang="zh-CN" sz="320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8D4F29A-DAFD-1CB5-4441-67E7DBA78BDA}"/>
              </a:ext>
            </a:extLst>
          </p:cNvPr>
          <p:cNvSpPr/>
          <p:nvPr/>
        </p:nvSpPr>
        <p:spPr>
          <a:xfrm>
            <a:off x="6420368" y="5559991"/>
            <a:ext cx="952055" cy="43396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ysClr val="windowText" lastClr="000000"/>
                </a:solidFill>
              </a:rPr>
              <a:t>arch</a:t>
            </a:r>
            <a:endParaRPr lang="zh-CN" altLang="en-US" sz="2000">
              <a:solidFill>
                <a:sysClr val="windowText" lastClr="00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5F92A79-2E17-F2CC-CE0C-B8C00888115A}"/>
              </a:ext>
            </a:extLst>
          </p:cNvPr>
          <p:cNvSpPr/>
          <p:nvPr/>
        </p:nvSpPr>
        <p:spPr>
          <a:xfrm>
            <a:off x="4177531" y="3002959"/>
            <a:ext cx="4559470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ulib</a:t>
            </a:r>
            <a:r>
              <a:rPr lang="en-US" altLang="zh-CN" sz="2000" b="1">
                <a:solidFill>
                  <a:schemeClr val="tx1"/>
                </a:solidFill>
              </a:rPr>
              <a:t>: </a:t>
            </a:r>
            <a:r>
              <a:rPr lang="en-US" altLang="zh-CN" sz="2000" err="1">
                <a:solidFill>
                  <a:schemeClr val="tx1"/>
                </a:solidFill>
              </a:rPr>
              <a:t>axstd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2A4F088-13C5-A72F-0F37-1E76588EB20F}"/>
              </a:ext>
            </a:extLst>
          </p:cNvPr>
          <p:cNvSpPr/>
          <p:nvPr/>
        </p:nvSpPr>
        <p:spPr>
          <a:xfrm>
            <a:off x="6915467" y="4985880"/>
            <a:ext cx="1799301" cy="346256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axdriver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C0C1C66-ABF4-56D6-0AFD-751BAADBA9D1}"/>
              </a:ext>
            </a:extLst>
          </p:cNvPr>
          <p:cNvSpPr/>
          <p:nvPr/>
        </p:nvSpPr>
        <p:spPr>
          <a:xfrm>
            <a:off x="6915467" y="4489289"/>
            <a:ext cx="881498" cy="346256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axnet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FD1DB65-3D36-91CC-E217-CCC7A5C88524}"/>
              </a:ext>
            </a:extLst>
          </p:cNvPr>
          <p:cNvSpPr/>
          <p:nvPr/>
        </p:nvSpPr>
        <p:spPr>
          <a:xfrm>
            <a:off x="7853876" y="4477182"/>
            <a:ext cx="886699" cy="346256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axfs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34A3E92-DBDC-EE74-69E6-6831E3C41300}"/>
              </a:ext>
            </a:extLst>
          </p:cNvPr>
          <p:cNvSpPr/>
          <p:nvPr/>
        </p:nvSpPr>
        <p:spPr>
          <a:xfrm>
            <a:off x="7835171" y="3973126"/>
            <a:ext cx="881498" cy="346256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axtask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1CE531C-219A-AEE6-5CCD-A01CFBE336C5}"/>
              </a:ext>
            </a:extLst>
          </p:cNvPr>
          <p:cNvSpPr/>
          <p:nvPr/>
        </p:nvSpPr>
        <p:spPr>
          <a:xfrm>
            <a:off x="4177531" y="3463271"/>
            <a:ext cx="4559470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api</a:t>
            </a:r>
            <a:r>
              <a:rPr lang="en-US" altLang="zh-CN" sz="2000" b="1">
                <a:solidFill>
                  <a:schemeClr val="tx1"/>
                </a:solidFill>
              </a:rPr>
              <a:t>: </a:t>
            </a:r>
            <a:r>
              <a:rPr lang="en-US" altLang="zh-CN" sz="2000" err="1">
                <a:solidFill>
                  <a:schemeClr val="tx1"/>
                </a:solidFill>
              </a:rPr>
              <a:t>arceos_api</a:t>
            </a:r>
            <a:r>
              <a:rPr lang="en-US" altLang="zh-CN" sz="2000">
                <a:solidFill>
                  <a:schemeClr val="tx1"/>
                </a:solidFill>
              </a:rPr>
              <a:t> &amp; </a:t>
            </a:r>
            <a:r>
              <a:rPr lang="en-US" altLang="zh-CN" sz="2000" err="1">
                <a:solidFill>
                  <a:schemeClr val="tx1"/>
                </a:solidFill>
              </a:rPr>
              <a:t>axfeat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B6983DB-2F20-26EA-E543-045B02D86E95}"/>
              </a:ext>
            </a:extLst>
          </p:cNvPr>
          <p:cNvSpPr/>
          <p:nvPr/>
        </p:nvSpPr>
        <p:spPr>
          <a:xfrm>
            <a:off x="4182655" y="6123862"/>
            <a:ext cx="1681585" cy="4090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riscv64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A0DFEBC-2678-A005-CBA2-9947621C0B2F}"/>
              </a:ext>
            </a:extLst>
          </p:cNvPr>
          <p:cNvSpPr/>
          <p:nvPr/>
        </p:nvSpPr>
        <p:spPr>
          <a:xfrm>
            <a:off x="5935836" y="6094244"/>
            <a:ext cx="1364579" cy="4090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aarch64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5BDD7E0-F305-88DC-1CCB-99ED846A645D}"/>
              </a:ext>
            </a:extLst>
          </p:cNvPr>
          <p:cNvSpPr/>
          <p:nvPr/>
        </p:nvSpPr>
        <p:spPr>
          <a:xfrm>
            <a:off x="7372423" y="6094245"/>
            <a:ext cx="1364578" cy="4110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x86_64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45FBCA1-9D91-84E3-A81B-188D8E2A852F}"/>
              </a:ext>
            </a:extLst>
          </p:cNvPr>
          <p:cNvSpPr txBox="1"/>
          <p:nvPr/>
        </p:nvSpPr>
        <p:spPr>
          <a:xfrm>
            <a:off x="623392" y="1124744"/>
            <a:ext cx="112332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建立最基本的框架：核心组件</a:t>
            </a:r>
            <a:r>
              <a:rPr lang="en-US" altLang="zh-CN" sz="2400" err="1"/>
              <a:t>axhal</a:t>
            </a:r>
            <a:r>
              <a:rPr lang="zh-CN" altLang="en-US" sz="2400"/>
              <a:t>、</a:t>
            </a:r>
            <a:r>
              <a:rPr lang="en-US" altLang="zh-CN" sz="2400" err="1"/>
              <a:t>axruntime</a:t>
            </a:r>
            <a:r>
              <a:rPr lang="zh-CN" altLang="en-US" sz="2400"/>
              <a:t>、</a:t>
            </a:r>
            <a:r>
              <a:rPr lang="en-US" altLang="zh-CN" sz="2400" err="1"/>
              <a:t>api</a:t>
            </a:r>
            <a:r>
              <a:rPr lang="zh-CN" altLang="en-US" sz="2400"/>
              <a:t>、</a:t>
            </a:r>
            <a:r>
              <a:rPr lang="en-US" altLang="zh-CN" sz="2400" err="1"/>
              <a:t>ulib</a:t>
            </a:r>
            <a:r>
              <a:rPr lang="zh-CN" altLang="en-US" sz="2400"/>
              <a:t>以及上层应用组件。</a:t>
            </a:r>
            <a:endParaRPr lang="en-US" altLang="zh-CN" sz="2400"/>
          </a:p>
          <a:p>
            <a:r>
              <a:rPr lang="zh-CN" altLang="en-US" sz="2400"/>
              <a:t>后续版本在该基本框架的基础上，通过扩展功能组件</a:t>
            </a:r>
            <a:r>
              <a:rPr lang="en-US" altLang="zh-CN" sz="2400"/>
              <a:t>(</a:t>
            </a:r>
            <a:r>
              <a:rPr lang="zh-CN" altLang="en-US" sz="2400"/>
              <a:t>虚线部分</a:t>
            </a:r>
            <a:r>
              <a:rPr lang="en-US" altLang="zh-CN" sz="2400"/>
              <a:t>)</a:t>
            </a:r>
            <a:r>
              <a:rPr lang="zh-CN" altLang="en-US" sz="2400"/>
              <a:t>，扩展</a:t>
            </a:r>
            <a:r>
              <a:rPr lang="en-US" altLang="zh-CN" sz="2400"/>
              <a:t>OS</a:t>
            </a:r>
            <a:r>
              <a:rPr lang="zh-CN" altLang="en-US" sz="2400"/>
              <a:t>能力特性。</a:t>
            </a:r>
            <a:endParaRPr lang="en-US" altLang="zh-CN" sz="240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86DDF47-857D-6556-F273-206A56E34AF3}"/>
              </a:ext>
            </a:extLst>
          </p:cNvPr>
          <p:cNvSpPr/>
          <p:nvPr/>
        </p:nvSpPr>
        <p:spPr>
          <a:xfrm>
            <a:off x="6915467" y="3976599"/>
            <a:ext cx="862793" cy="346256"/>
          </a:xfrm>
          <a:prstGeom prst="rect">
            <a:avLst/>
          </a:prstGeom>
          <a:solidFill>
            <a:schemeClr val="bg2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axlog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562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6838F-38AA-2BA3-2235-7DC8A98AB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1AB145F-4399-28CD-EA69-D85C4E287D76}"/>
              </a:ext>
            </a:extLst>
          </p:cNvPr>
          <p:cNvSpPr txBox="1"/>
          <p:nvPr/>
        </p:nvSpPr>
        <p:spPr>
          <a:xfrm>
            <a:off x="515380" y="329426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U.2.0 Collections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2BB975-AD4C-27A9-5944-E5D115F26EB2}"/>
              </a:ext>
            </a:extLst>
          </p:cNvPr>
          <p:cNvSpPr txBox="1"/>
          <p:nvPr/>
        </p:nvSpPr>
        <p:spPr>
          <a:xfrm>
            <a:off x="515380" y="5418132"/>
            <a:ext cx="88929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本节目标：</a:t>
            </a:r>
            <a:endParaRPr lang="en-US" altLang="zh-CN" sz="2400"/>
          </a:p>
          <a:p>
            <a:r>
              <a:rPr lang="en-US" altLang="zh-CN" sz="2400"/>
              <a:t>1. </a:t>
            </a:r>
            <a:r>
              <a:rPr lang="zh-CN" altLang="en-US" sz="2400"/>
              <a:t>引入动态内存分配组件，支持</a:t>
            </a:r>
            <a:r>
              <a:rPr lang="en-US" altLang="zh-CN" sz="2400"/>
              <a:t>Rust Collections</a:t>
            </a:r>
            <a:r>
              <a:rPr lang="zh-CN" altLang="en-US" sz="2400"/>
              <a:t>类型</a:t>
            </a:r>
            <a:endParaRPr lang="en-US" altLang="zh-CN" sz="2400"/>
          </a:p>
          <a:p>
            <a:r>
              <a:rPr lang="en-US" altLang="zh-CN" sz="2400"/>
              <a:t>2. </a:t>
            </a:r>
            <a:r>
              <a:rPr lang="zh-CN" altLang="en-US" sz="2400"/>
              <a:t>动态内存分配的框架和算法</a:t>
            </a:r>
            <a:endParaRPr lang="en-US" altLang="zh-CN" sz="240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15FB9784-8C1F-FBBB-F640-542D77A26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78" y="1482321"/>
            <a:ext cx="1964539" cy="3750484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0EAC19C6-75BF-2FE2-D49D-E2190D439B05}"/>
              </a:ext>
            </a:extLst>
          </p:cNvPr>
          <p:cNvSpPr/>
          <p:nvPr/>
        </p:nvSpPr>
        <p:spPr>
          <a:xfrm>
            <a:off x="3062307" y="3115247"/>
            <a:ext cx="978408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C27BCD0-527E-5696-387C-9B13A1AB5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505" y="1482321"/>
            <a:ext cx="1964539" cy="3750484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5BC3F9A4-BF94-3CE3-B782-563D73B5FCBC}"/>
              </a:ext>
            </a:extLst>
          </p:cNvPr>
          <p:cNvGrpSpPr/>
          <p:nvPr/>
        </p:nvGrpSpPr>
        <p:grpSpPr>
          <a:xfrm>
            <a:off x="7104112" y="1052736"/>
            <a:ext cx="4824536" cy="4135201"/>
            <a:chOff x="7104112" y="1301212"/>
            <a:chExt cx="4824536" cy="413520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FD9A1FF-6B71-5130-6DC5-C7BF882BD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25677" y="1816615"/>
              <a:ext cx="4437915" cy="270946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B44FD27-2791-C2F3-F9E0-C9CBC9611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25728" y="4903822"/>
              <a:ext cx="4504404" cy="378341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24FD595-A1A2-1523-BAE7-6C5E101CE3EA}"/>
                </a:ext>
              </a:extLst>
            </p:cNvPr>
            <p:cNvSpPr txBox="1"/>
            <p:nvPr/>
          </p:nvSpPr>
          <p:spPr>
            <a:xfrm>
              <a:off x="7231691" y="1421587"/>
              <a:ext cx="1952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源码：</a:t>
              </a:r>
              <a:r>
                <a:rPr lang="en-US" altLang="zh-CN"/>
                <a:t>src/main.rs</a:t>
              </a:r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78FE853-9881-431D-6B65-CD3692AAB1B3}"/>
                </a:ext>
              </a:extLst>
            </p:cNvPr>
            <p:cNvSpPr txBox="1"/>
            <p:nvPr/>
          </p:nvSpPr>
          <p:spPr>
            <a:xfrm>
              <a:off x="7221819" y="4562083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源码：</a:t>
              </a:r>
              <a:r>
                <a:rPr lang="en-US" altLang="zh-CN"/>
                <a:t>Cargo.toml</a:t>
              </a:r>
              <a:endParaRPr lang="zh-CN" alt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F01BB756-9BCE-DA40-B23D-D6E7DDE5B6FF}"/>
                </a:ext>
              </a:extLst>
            </p:cNvPr>
            <p:cNvSpPr/>
            <p:nvPr/>
          </p:nvSpPr>
          <p:spPr>
            <a:xfrm>
              <a:off x="7104112" y="1301212"/>
              <a:ext cx="4824536" cy="413520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sz="1600" b="1">
                <a:solidFill>
                  <a:schemeClr val="tx1"/>
                </a:solidFill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3D69ADE0-8237-2BAB-D9D3-B1D47676BBC9}"/>
              </a:ext>
            </a:extLst>
          </p:cNvPr>
          <p:cNvSpPr txBox="1"/>
          <p:nvPr/>
        </p:nvSpPr>
        <p:spPr>
          <a:xfrm>
            <a:off x="7161250" y="5265204"/>
            <a:ext cx="4623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实验命令行：</a:t>
            </a:r>
            <a:r>
              <a:rPr lang="en-US" altLang="zh-CN" sz="2000" b="1"/>
              <a:t> make run A=tour/u_2_0 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1280527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C4B68-7CCF-8158-D45A-5FC51A805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EEDAA31-032A-6FE2-5CCF-A8E8EA11D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856" y="1337777"/>
            <a:ext cx="7205786" cy="432347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D37D857-FA55-34C2-8D2C-71E1225D4A88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需要解决的问题</a:t>
            </a:r>
            <a:endParaRPr lang="en-US" altLang="zh-CN" sz="32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DCDAB4-5752-176E-9D24-178D3AEE9DD2}"/>
              </a:ext>
            </a:extLst>
          </p:cNvPr>
          <p:cNvSpPr txBox="1"/>
          <p:nvPr/>
        </p:nvSpPr>
        <p:spPr>
          <a:xfrm>
            <a:off x="335360" y="1535301"/>
            <a:ext cx="45365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对基于“堆”的动态数据结构类型的支持？</a:t>
            </a:r>
            <a:endParaRPr lang="en-US" altLang="zh-CN" sz="2000" b="1"/>
          </a:p>
          <a:p>
            <a:endParaRPr lang="en-US" altLang="zh-CN" sz="2000" b="1"/>
          </a:p>
          <a:p>
            <a:r>
              <a:rPr lang="en-US" altLang="zh-CN" sz="2000"/>
              <a:t>Rust Collections</a:t>
            </a:r>
            <a:r>
              <a:rPr lang="zh-CN" altLang="en-US" sz="2000"/>
              <a:t>标准类型需要动态内存分配支持。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在内核开发层面，没有另外一个</a:t>
            </a:r>
            <a:r>
              <a:rPr lang="en-US" altLang="zh-CN" sz="2000"/>
              <a:t>OS</a:t>
            </a:r>
            <a:r>
              <a:rPr lang="zh-CN" altLang="en-US" sz="2000"/>
              <a:t>内核为其提供内存管理的支持。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只能由内核自己实现</a:t>
            </a:r>
            <a:r>
              <a:rPr lang="en-US" altLang="zh-CN" sz="2000"/>
              <a:t>global_allocator</a:t>
            </a:r>
            <a:r>
              <a:rPr lang="zh-CN" altLang="en-US" sz="2000"/>
              <a:t>适配自身的内存管理子系统。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3786968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E0B1C4F6-0220-A2ED-7A94-2AD971A3D877}"/>
              </a:ext>
            </a:extLst>
          </p:cNvPr>
          <p:cNvSpPr/>
          <p:nvPr/>
        </p:nvSpPr>
        <p:spPr>
          <a:xfrm>
            <a:off x="1667508" y="2811393"/>
            <a:ext cx="5185084" cy="165618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axalloc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5EBFDEB-9FC6-E6B2-FB0A-48D693A10431}"/>
              </a:ext>
            </a:extLst>
          </p:cNvPr>
          <p:cNvSpPr/>
          <p:nvPr/>
        </p:nvSpPr>
        <p:spPr>
          <a:xfrm>
            <a:off x="1956048" y="3279445"/>
            <a:ext cx="4680519" cy="1069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6E856E-A3B1-210D-936F-665A55A4B674}"/>
              </a:ext>
            </a:extLst>
          </p:cNvPr>
          <p:cNvSpPr txBox="1"/>
          <p:nvPr/>
        </p:nvSpPr>
        <p:spPr>
          <a:xfrm>
            <a:off x="515379" y="370134"/>
            <a:ext cx="66607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内存分配 </a:t>
            </a:r>
            <a:r>
              <a:rPr lang="en-US" altLang="zh-CN" sz="3200"/>
              <a:t>– </a:t>
            </a:r>
            <a:r>
              <a:rPr lang="zh-CN" altLang="en-US" sz="3200"/>
              <a:t>接口、框架与算法</a:t>
            </a:r>
            <a:endParaRPr lang="en-US" altLang="zh-CN" sz="320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6E4328D-16A0-2C34-A8B2-7A21AFC37ABE}"/>
              </a:ext>
            </a:extLst>
          </p:cNvPr>
          <p:cNvSpPr txBox="1"/>
          <p:nvPr/>
        </p:nvSpPr>
        <p:spPr>
          <a:xfrm>
            <a:off x="2064060" y="3306470"/>
            <a:ext cx="4463987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/>
              <a:t>GLOBAL_ALLOCATOR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C4FFC7A-5C86-40D0-1D8D-9763CDAA354A}"/>
              </a:ext>
            </a:extLst>
          </p:cNvPr>
          <p:cNvSpPr txBox="1"/>
          <p:nvPr/>
        </p:nvSpPr>
        <p:spPr>
          <a:xfrm>
            <a:off x="1956048" y="3957955"/>
            <a:ext cx="138615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err="1"/>
              <a:t>byteAllocator</a:t>
            </a:r>
            <a:endParaRPr lang="zh-CN" altLang="en-US" sz="160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EBA6AEA-E80B-4A90-C4A7-707ABED631B9}"/>
              </a:ext>
            </a:extLst>
          </p:cNvPr>
          <p:cNvSpPr txBox="1"/>
          <p:nvPr/>
        </p:nvSpPr>
        <p:spPr>
          <a:xfrm>
            <a:off x="5134596" y="3971024"/>
            <a:ext cx="15019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err="1"/>
              <a:t>pageAllocator</a:t>
            </a:r>
            <a:endParaRPr lang="zh-CN" altLang="en-US" sz="160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1237D88-85E2-6BE1-06A9-14B6510B3CCF}"/>
              </a:ext>
            </a:extLst>
          </p:cNvPr>
          <p:cNvSpPr txBox="1"/>
          <p:nvPr/>
        </p:nvSpPr>
        <p:spPr>
          <a:xfrm>
            <a:off x="1932384" y="1877030"/>
            <a:ext cx="2075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Rust Trait:</a:t>
            </a:r>
          </a:p>
          <a:p>
            <a:r>
              <a:rPr lang="en-US" altLang="zh-CN" b="1"/>
              <a:t>#[</a:t>
            </a:r>
            <a:r>
              <a:rPr lang="zh-CN" altLang="en-US" b="1"/>
              <a:t>global_allocator</a:t>
            </a:r>
            <a:r>
              <a:rPr lang="en-US" altLang="zh-CN" b="1"/>
              <a:t>]</a:t>
            </a:r>
            <a:endParaRPr lang="zh-CN" altLang="en-US" b="1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BAC9896-5FAC-C0CD-E97E-54A5D33C7B66}"/>
              </a:ext>
            </a:extLst>
          </p:cNvPr>
          <p:cNvCxnSpPr/>
          <p:nvPr/>
        </p:nvCxnSpPr>
        <p:spPr>
          <a:xfrm flipV="1">
            <a:off x="2640124" y="2495515"/>
            <a:ext cx="0" cy="78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BD51E3C6-547A-37C5-6D69-639520E76F54}"/>
              </a:ext>
            </a:extLst>
          </p:cNvPr>
          <p:cNvSpPr txBox="1"/>
          <p:nvPr/>
        </p:nvSpPr>
        <p:spPr>
          <a:xfrm>
            <a:off x="2064060" y="2748690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/>
              <a:t>impl</a:t>
            </a:r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A45A223-31AE-DB22-DED2-371DDB5852F0}"/>
              </a:ext>
            </a:extLst>
          </p:cNvPr>
          <p:cNvSpPr txBox="1"/>
          <p:nvPr/>
        </p:nvSpPr>
        <p:spPr>
          <a:xfrm>
            <a:off x="4560675" y="5403266"/>
            <a:ext cx="20758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/>
              <a:t>BitmapPageAllocator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3AA29EC-C91F-B347-6B3A-505E3F15C320}"/>
              </a:ext>
            </a:extLst>
          </p:cNvPr>
          <p:cNvSpPr txBox="1"/>
          <p:nvPr/>
        </p:nvSpPr>
        <p:spPr>
          <a:xfrm>
            <a:off x="1982672" y="5324364"/>
            <a:ext cx="19175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zh-CN" altLang="en-US"/>
              <a:t>TlsfByteAllocator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22E5992-F8F1-7706-4144-07CE8E8F35FF}"/>
              </a:ext>
            </a:extLst>
          </p:cNvPr>
          <p:cNvSpPr txBox="1"/>
          <p:nvPr/>
        </p:nvSpPr>
        <p:spPr>
          <a:xfrm>
            <a:off x="1982672" y="5738410"/>
            <a:ext cx="19175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en-US" altLang="zh-CN"/>
              <a:t>Buddy</a:t>
            </a:r>
            <a:r>
              <a:rPr lang="zh-CN" altLang="en-US"/>
              <a:t>ByteAllocator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A4392C2-443E-D0A8-56A0-F719AFDCD880}"/>
              </a:ext>
            </a:extLst>
          </p:cNvPr>
          <p:cNvSpPr txBox="1"/>
          <p:nvPr/>
        </p:nvSpPr>
        <p:spPr>
          <a:xfrm>
            <a:off x="1982672" y="6150471"/>
            <a:ext cx="19175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en-US" altLang="zh-CN"/>
              <a:t>Slab</a:t>
            </a:r>
            <a:r>
              <a:rPr lang="zh-CN" altLang="en-US"/>
              <a:t>ByteAllocator</a:t>
            </a: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6A04BC7-F20C-AF63-E5CA-4A216B2E6418}"/>
              </a:ext>
            </a:extLst>
          </p:cNvPr>
          <p:cNvCxnSpPr>
            <a:cxnSpLocks/>
          </p:cNvCxnSpPr>
          <p:nvPr/>
        </p:nvCxnSpPr>
        <p:spPr>
          <a:xfrm>
            <a:off x="6007895" y="4309578"/>
            <a:ext cx="0" cy="1093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E4509A9-A68B-8A64-BEDE-2CAEF0FCAB67}"/>
              </a:ext>
            </a:extLst>
          </p:cNvPr>
          <p:cNvCxnSpPr>
            <a:cxnSpLocks/>
          </p:cNvCxnSpPr>
          <p:nvPr/>
        </p:nvCxnSpPr>
        <p:spPr>
          <a:xfrm>
            <a:off x="2640124" y="4309578"/>
            <a:ext cx="0" cy="1014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3713713-603D-A9BB-084A-F3AF6A77227D}"/>
              </a:ext>
            </a:extLst>
          </p:cNvPr>
          <p:cNvCxnSpPr/>
          <p:nvPr/>
        </p:nvCxnSpPr>
        <p:spPr>
          <a:xfrm>
            <a:off x="1776028" y="1741458"/>
            <a:ext cx="18002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0A65065E-EA5D-0E85-5404-7475EA5F5363}"/>
              </a:ext>
            </a:extLst>
          </p:cNvPr>
          <p:cNvCxnSpPr/>
          <p:nvPr/>
        </p:nvCxnSpPr>
        <p:spPr>
          <a:xfrm>
            <a:off x="4908376" y="1757386"/>
            <a:ext cx="18002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8D06C283-4DC0-B5B3-C9D1-DAE78A14F1CC}"/>
              </a:ext>
            </a:extLst>
          </p:cNvPr>
          <p:cNvSpPr txBox="1"/>
          <p:nvPr/>
        </p:nvSpPr>
        <p:spPr>
          <a:xfrm>
            <a:off x="5124400" y="1881798"/>
            <a:ext cx="2075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Global Function:</a:t>
            </a:r>
          </a:p>
          <a:p>
            <a:r>
              <a:rPr lang="zh-CN" altLang="en-US" b="1"/>
              <a:t>global_allocator</a:t>
            </a:r>
            <a:r>
              <a:rPr lang="en-US" altLang="zh-CN" b="1"/>
              <a:t>()</a:t>
            </a:r>
            <a:endParaRPr lang="zh-CN" altLang="en-US" b="1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383340D-FF78-3659-8C01-DC4BE2433714}"/>
              </a:ext>
            </a:extLst>
          </p:cNvPr>
          <p:cNvCxnSpPr/>
          <p:nvPr/>
        </p:nvCxnSpPr>
        <p:spPr>
          <a:xfrm flipV="1">
            <a:off x="5975092" y="2500283"/>
            <a:ext cx="0" cy="78393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CD597881-1E94-F0CD-6430-1A010FCB5FAF}"/>
              </a:ext>
            </a:extLst>
          </p:cNvPr>
          <p:cNvSpPr txBox="1"/>
          <p:nvPr/>
        </p:nvSpPr>
        <p:spPr>
          <a:xfrm>
            <a:off x="5939088" y="2753458"/>
            <a:ext cx="98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access</a:t>
            </a:r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8F15F9C7-CA74-D123-2675-63F7774C254B}"/>
              </a:ext>
            </a:extLst>
          </p:cNvPr>
          <p:cNvSpPr txBox="1"/>
          <p:nvPr/>
        </p:nvSpPr>
        <p:spPr>
          <a:xfrm>
            <a:off x="2064799" y="1268760"/>
            <a:ext cx="1277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/>
              <a:t>Bytes </a:t>
            </a:r>
            <a:r>
              <a:rPr lang="en-US" altLang="zh-CN" err="1"/>
              <a:t>Alloc</a:t>
            </a:r>
            <a:endParaRPr lang="en-US" altLang="zh-CN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1714AB61-A3F8-BCFA-2289-A4D1623AA26A}"/>
              </a:ext>
            </a:extLst>
          </p:cNvPr>
          <p:cNvSpPr txBox="1"/>
          <p:nvPr/>
        </p:nvSpPr>
        <p:spPr>
          <a:xfrm>
            <a:off x="5232413" y="1299695"/>
            <a:ext cx="1380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/>
              <a:t>Pages </a:t>
            </a:r>
            <a:r>
              <a:rPr lang="en-US" altLang="zh-CN" err="1"/>
              <a:t>Alloc</a:t>
            </a:r>
            <a:endParaRPr lang="en-US" altLang="zh-CN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6DAD224-E4DA-5E68-3C5A-3EAD8EF8F024}"/>
              </a:ext>
            </a:extLst>
          </p:cNvPr>
          <p:cNvCxnSpPr>
            <a:cxnSpLocks/>
          </p:cNvCxnSpPr>
          <p:nvPr/>
        </p:nvCxnSpPr>
        <p:spPr>
          <a:xfrm>
            <a:off x="1271464" y="2667377"/>
            <a:ext cx="7956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EA6554F-73CA-B6C2-CF07-7C0752B2DA8A}"/>
              </a:ext>
            </a:extLst>
          </p:cNvPr>
          <p:cNvCxnSpPr>
            <a:cxnSpLocks/>
          </p:cNvCxnSpPr>
          <p:nvPr/>
        </p:nvCxnSpPr>
        <p:spPr>
          <a:xfrm>
            <a:off x="1271464" y="4611593"/>
            <a:ext cx="7956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40AABE74-0514-73AE-CB6A-F57498A69E92}"/>
              </a:ext>
            </a:extLst>
          </p:cNvPr>
          <p:cNvSpPr txBox="1"/>
          <p:nvPr/>
        </p:nvSpPr>
        <p:spPr>
          <a:xfrm>
            <a:off x="7752184" y="2127317"/>
            <a:ext cx="98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接口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C93940-AAF3-856E-87E5-33770FA9DE26}"/>
              </a:ext>
            </a:extLst>
          </p:cNvPr>
          <p:cNvSpPr txBox="1"/>
          <p:nvPr/>
        </p:nvSpPr>
        <p:spPr>
          <a:xfrm>
            <a:off x="7790995" y="3665567"/>
            <a:ext cx="98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框架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208301A-81FE-AB7B-5924-9428467A83A6}"/>
              </a:ext>
            </a:extLst>
          </p:cNvPr>
          <p:cNvSpPr txBox="1"/>
          <p:nvPr/>
        </p:nvSpPr>
        <p:spPr>
          <a:xfrm>
            <a:off x="7782575" y="5453726"/>
            <a:ext cx="98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算法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1099330-2454-E86D-4295-3DB70853DCFB}"/>
              </a:ext>
            </a:extLst>
          </p:cNvPr>
          <p:cNvSpPr/>
          <p:nvPr/>
        </p:nvSpPr>
        <p:spPr>
          <a:xfrm>
            <a:off x="1667508" y="4688825"/>
            <a:ext cx="5185084" cy="470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allocator</a:t>
            </a:r>
            <a:endParaRPr lang="zh-CN" altLang="en-US" sz="20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725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A41827C-566D-E5D3-959C-D2A56D457E42}"/>
              </a:ext>
            </a:extLst>
          </p:cNvPr>
          <p:cNvSpPr/>
          <p:nvPr/>
        </p:nvSpPr>
        <p:spPr>
          <a:xfrm>
            <a:off x="335360" y="1460447"/>
            <a:ext cx="3312368" cy="1968553"/>
          </a:xfrm>
          <a:prstGeom prst="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支持</a:t>
            </a:r>
            <a:r>
              <a:rPr lang="en-US" altLang="zh-CN" sz="2000" b="1">
                <a:solidFill>
                  <a:schemeClr val="tx1"/>
                </a:solidFill>
              </a:rPr>
              <a:t>Rust Library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05E2B2-8835-CE5B-7D2A-71AA25C3DC59}"/>
              </a:ext>
            </a:extLst>
          </p:cNvPr>
          <p:cNvSpPr txBox="1"/>
          <p:nvPr/>
        </p:nvSpPr>
        <p:spPr>
          <a:xfrm>
            <a:off x="515379" y="370134"/>
            <a:ext cx="66607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内存分配 </a:t>
            </a:r>
            <a:r>
              <a:rPr lang="en-US" altLang="zh-CN" sz="3200"/>
              <a:t>– </a:t>
            </a:r>
            <a:r>
              <a:rPr lang="zh-CN" altLang="en-US" sz="3200"/>
              <a:t>接口和数据结构</a:t>
            </a:r>
            <a:endParaRPr lang="en-US" altLang="zh-CN" sz="3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3AC29D-A349-C288-6DCA-7F73D82911DB}"/>
              </a:ext>
            </a:extLst>
          </p:cNvPr>
          <p:cNvSpPr/>
          <p:nvPr/>
        </p:nvSpPr>
        <p:spPr>
          <a:xfrm>
            <a:off x="4601326" y="1443241"/>
            <a:ext cx="3654914" cy="196855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axalloc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A856AA-3A69-05BF-A305-9391E6ECBCCA}"/>
              </a:ext>
            </a:extLst>
          </p:cNvPr>
          <p:cNvSpPr/>
          <p:nvPr/>
        </p:nvSpPr>
        <p:spPr>
          <a:xfrm>
            <a:off x="4853354" y="1911294"/>
            <a:ext cx="3150858" cy="1069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>
                <a:solidFill>
                  <a:schemeClr val="tx1"/>
                </a:solidFill>
              </a:rPr>
              <a:t>GLOBAL_ALLOCATOR</a:t>
            </a:r>
          </a:p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C2A38D-8529-5A62-C76F-440725E1539F}"/>
              </a:ext>
            </a:extLst>
          </p:cNvPr>
          <p:cNvSpPr txBox="1"/>
          <p:nvPr/>
        </p:nvSpPr>
        <p:spPr>
          <a:xfrm>
            <a:off x="4853354" y="2642486"/>
            <a:ext cx="138615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err="1"/>
              <a:t>byteAllocator</a:t>
            </a:r>
            <a:endParaRPr lang="zh-CN" altLang="en-US" sz="16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E88EA7-A06B-EDA9-42F2-9E3C425386DB}"/>
              </a:ext>
            </a:extLst>
          </p:cNvPr>
          <p:cNvSpPr txBox="1"/>
          <p:nvPr/>
        </p:nvSpPr>
        <p:spPr>
          <a:xfrm>
            <a:off x="6502241" y="2642486"/>
            <a:ext cx="150197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err="1"/>
              <a:t>pageAllocator</a:t>
            </a:r>
            <a:endParaRPr lang="zh-CN" altLang="en-US" sz="160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73A5905-082C-DCE4-8D63-DC0A1C43D154}"/>
              </a:ext>
            </a:extLst>
          </p:cNvPr>
          <p:cNvGrpSpPr/>
          <p:nvPr/>
        </p:nvGrpSpPr>
        <p:grpSpPr>
          <a:xfrm>
            <a:off x="2747628" y="1862826"/>
            <a:ext cx="2196244" cy="1188132"/>
            <a:chOff x="2495600" y="3573016"/>
            <a:chExt cx="2196244" cy="1188132"/>
          </a:xfrm>
        </p:grpSpPr>
        <p:sp>
          <p:nvSpPr>
            <p:cNvPr id="14" name="箭头: 左 13">
              <a:extLst>
                <a:ext uri="{FF2B5EF4-FFF2-40B4-BE49-F238E27FC236}">
                  <a16:creationId xmlns:a16="http://schemas.microsoft.com/office/drawing/2014/main" id="{2F79AF44-F145-D9B2-C6F1-AC21CEEF82C7}"/>
                </a:ext>
              </a:extLst>
            </p:cNvPr>
            <p:cNvSpPr/>
            <p:nvPr/>
          </p:nvSpPr>
          <p:spPr>
            <a:xfrm>
              <a:off x="2495600" y="3573016"/>
              <a:ext cx="2082062" cy="1188132"/>
            </a:xfrm>
            <a:prstGeom prst="lef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B0EC608-7256-401E-549B-193032B9D784}"/>
                </a:ext>
              </a:extLst>
            </p:cNvPr>
            <p:cNvSpPr txBox="1"/>
            <p:nvPr/>
          </p:nvSpPr>
          <p:spPr>
            <a:xfrm>
              <a:off x="2609782" y="3855107"/>
              <a:ext cx="20820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/>
                <a:t>Rust Trait:</a:t>
              </a:r>
            </a:p>
            <a:p>
              <a:r>
                <a:rPr lang="en-US" altLang="zh-CN" sz="1600" b="1"/>
                <a:t>#[</a:t>
              </a:r>
              <a:r>
                <a:rPr lang="zh-CN" altLang="en-US" sz="1600" b="1"/>
                <a:t>global_allocator</a:t>
              </a:r>
              <a:r>
                <a:rPr lang="en-US" altLang="zh-CN" sz="1600" b="1"/>
                <a:t>]</a:t>
              </a:r>
              <a:endParaRPr lang="zh-CN" altLang="en-US" sz="1600" b="1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AB128C34-E077-33FA-3DE9-9CBF06C25917}"/>
              </a:ext>
            </a:extLst>
          </p:cNvPr>
          <p:cNvSpPr txBox="1"/>
          <p:nvPr/>
        </p:nvSpPr>
        <p:spPr>
          <a:xfrm>
            <a:off x="587388" y="2007556"/>
            <a:ext cx="165618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err="1"/>
              <a:t>alloc</a:t>
            </a:r>
            <a:endParaRPr lang="zh-CN" altLang="en-US" sz="16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7B0225-A14F-4EC3-BF35-A6FE6C6298D5}"/>
              </a:ext>
            </a:extLst>
          </p:cNvPr>
          <p:cNvSpPr txBox="1"/>
          <p:nvPr/>
        </p:nvSpPr>
        <p:spPr>
          <a:xfrm>
            <a:off x="587388" y="2456892"/>
            <a:ext cx="165618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/>
              <a:t>collections::</a:t>
            </a:r>
            <a:r>
              <a:rPr lang="en-US" altLang="zh-CN" sz="1600" err="1"/>
              <a:t>vec</a:t>
            </a:r>
            <a:endParaRPr lang="zh-CN" altLang="en-US" sz="16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7611041-AB41-955D-D79E-40D5017A320A}"/>
              </a:ext>
            </a:extLst>
          </p:cNvPr>
          <p:cNvSpPr txBox="1"/>
          <p:nvPr/>
        </p:nvSpPr>
        <p:spPr>
          <a:xfrm>
            <a:off x="587388" y="2874422"/>
            <a:ext cx="165618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/>
              <a:t>String</a:t>
            </a:r>
            <a:endParaRPr lang="zh-CN" altLang="en-US" sz="16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BCCDCAB-80F4-29EB-7744-24807E8E7020}"/>
              </a:ext>
            </a:extLst>
          </p:cNvPr>
          <p:cNvSpPr/>
          <p:nvPr/>
        </p:nvSpPr>
        <p:spPr>
          <a:xfrm>
            <a:off x="8724292" y="1433990"/>
            <a:ext cx="3312368" cy="1968553"/>
          </a:xfrm>
          <a:prstGeom prst="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支持</a:t>
            </a:r>
            <a:r>
              <a:rPr lang="en-US" altLang="zh-CN" sz="2000" b="1">
                <a:solidFill>
                  <a:schemeClr val="tx1"/>
                </a:solidFill>
              </a:rPr>
              <a:t>kernel</a:t>
            </a:r>
            <a:r>
              <a:rPr lang="zh-CN" altLang="en-US" sz="2000" b="1">
                <a:solidFill>
                  <a:schemeClr val="tx1"/>
                </a:solidFill>
              </a:rPr>
              <a:t>页分配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97480EE3-0077-00B6-6712-C446C635D5CD}"/>
              </a:ext>
            </a:extLst>
          </p:cNvPr>
          <p:cNvSpPr/>
          <p:nvPr/>
        </p:nvSpPr>
        <p:spPr>
          <a:xfrm>
            <a:off x="7993636" y="1898656"/>
            <a:ext cx="2075892" cy="11881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F357BD2-D97B-521A-0D76-971BAE0717BE}"/>
              </a:ext>
            </a:extLst>
          </p:cNvPr>
          <p:cNvSpPr txBox="1"/>
          <p:nvPr/>
        </p:nvSpPr>
        <p:spPr>
          <a:xfrm>
            <a:off x="7993636" y="2146164"/>
            <a:ext cx="2075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Global Function:</a:t>
            </a:r>
          </a:p>
          <a:p>
            <a:r>
              <a:rPr lang="zh-CN" altLang="en-US" b="1"/>
              <a:t>global_allocator</a:t>
            </a:r>
            <a:r>
              <a:rPr lang="en-US" altLang="zh-CN" b="1"/>
              <a:t>()</a:t>
            </a:r>
            <a:endParaRPr lang="zh-CN" altLang="en-US" b="1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502B72F-AD3B-6456-6994-9E016C70E5B7}"/>
              </a:ext>
            </a:extLst>
          </p:cNvPr>
          <p:cNvSpPr txBox="1"/>
          <p:nvPr/>
        </p:nvSpPr>
        <p:spPr>
          <a:xfrm>
            <a:off x="10240262" y="2059461"/>
            <a:ext cx="165618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/>
              <a:t>驱动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CB139D1-8A5B-C60D-E16E-AEBF288957B3}"/>
              </a:ext>
            </a:extLst>
          </p:cNvPr>
          <p:cNvSpPr txBox="1"/>
          <p:nvPr/>
        </p:nvSpPr>
        <p:spPr>
          <a:xfrm>
            <a:off x="10240262" y="2705145"/>
            <a:ext cx="165618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/>
              <a:t>页表自身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FE18ED2F-CC17-2265-6415-D4F73CA31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398" y="5121582"/>
            <a:ext cx="5049657" cy="82769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DB57736-D1C5-1143-3C0D-CA25F25CB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398" y="3717032"/>
            <a:ext cx="5098262" cy="118880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AFD7D8EC-C7E5-AAF6-5A18-4041D5B9C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143" y="3734238"/>
            <a:ext cx="4275183" cy="2225373"/>
          </a:xfrm>
          <a:prstGeom prst="rect">
            <a:avLst/>
          </a:prstGeom>
        </p:spPr>
      </p:pic>
      <p:sp>
        <p:nvSpPr>
          <p:cNvPr id="28" name="箭头: 左 27">
            <a:extLst>
              <a:ext uri="{FF2B5EF4-FFF2-40B4-BE49-F238E27FC236}">
                <a16:creationId xmlns:a16="http://schemas.microsoft.com/office/drawing/2014/main" id="{1C9C1A0F-07E7-4750-445D-523F8ED50BE2}"/>
              </a:ext>
            </a:extLst>
          </p:cNvPr>
          <p:cNvSpPr/>
          <p:nvPr/>
        </p:nvSpPr>
        <p:spPr>
          <a:xfrm>
            <a:off x="4853354" y="4977172"/>
            <a:ext cx="1880610" cy="1042891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必须实现</a:t>
            </a:r>
            <a:r>
              <a:rPr lang="en-US" altLang="zh-CN" err="1">
                <a:solidFill>
                  <a:schemeClr val="tx1"/>
                </a:solidFill>
              </a:rPr>
              <a:t>GlobalAlloc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5437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4DBF3D0-BE61-872F-6DBB-21AEC0E48CED}"/>
              </a:ext>
            </a:extLst>
          </p:cNvPr>
          <p:cNvSpPr txBox="1"/>
          <p:nvPr/>
        </p:nvSpPr>
        <p:spPr>
          <a:xfrm>
            <a:off x="515380" y="370134"/>
            <a:ext cx="46085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内存分配 </a:t>
            </a:r>
            <a:r>
              <a:rPr lang="en-US" altLang="zh-CN" sz="3200"/>
              <a:t>– </a:t>
            </a:r>
            <a:r>
              <a:rPr lang="zh-CN" altLang="en-US" sz="3200"/>
              <a:t>框架初始化</a:t>
            </a:r>
            <a:endParaRPr lang="en-US" altLang="zh-CN" sz="32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36D361B-7A1F-772C-7FCC-5FBEC36BC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411" y="3429000"/>
            <a:ext cx="6051249" cy="33168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75D55-4FAE-77B2-4A55-72C638493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530" y="206469"/>
            <a:ext cx="6116134" cy="3038338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28A45ACD-557B-5395-7583-F8932DF18D21}"/>
              </a:ext>
            </a:extLst>
          </p:cNvPr>
          <p:cNvGrpSpPr/>
          <p:nvPr/>
        </p:nvGrpSpPr>
        <p:grpSpPr>
          <a:xfrm>
            <a:off x="731404" y="2384884"/>
            <a:ext cx="4605348" cy="3470032"/>
            <a:chOff x="731404" y="2384884"/>
            <a:chExt cx="4605348" cy="3470032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A8D84DE-E44F-AC01-09A2-EC21327F5B24}"/>
                </a:ext>
              </a:extLst>
            </p:cNvPr>
            <p:cNvSpPr/>
            <p:nvPr/>
          </p:nvSpPr>
          <p:spPr>
            <a:xfrm>
              <a:off x="731404" y="2384884"/>
              <a:ext cx="2484276" cy="936104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err="1">
                  <a:solidFill>
                    <a:schemeClr val="tx1"/>
                  </a:solidFill>
                </a:rPr>
                <a:t>balloc</a:t>
              </a:r>
              <a:r>
                <a:rPr lang="zh-CN" altLang="en-US" sz="2000">
                  <a:solidFill>
                    <a:schemeClr val="tx1"/>
                  </a:solidFill>
                </a:rPr>
                <a:t>字节分配器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5B5498C-53C7-F36C-1FFC-E037C0FABE25}"/>
                </a:ext>
              </a:extLst>
            </p:cNvPr>
            <p:cNvSpPr/>
            <p:nvPr/>
          </p:nvSpPr>
          <p:spPr>
            <a:xfrm>
              <a:off x="743744" y="4119900"/>
              <a:ext cx="2484276" cy="936104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err="1">
                  <a:solidFill>
                    <a:schemeClr val="tx1"/>
                  </a:solidFill>
                </a:rPr>
                <a:t>palloc</a:t>
              </a:r>
              <a:r>
                <a:rPr lang="zh-CN" altLang="en-US" sz="2000">
                  <a:solidFill>
                    <a:schemeClr val="tx1"/>
                  </a:solidFill>
                </a:rPr>
                <a:t>页分配器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4D7B1EF-D512-243F-0A3C-8AA19803D970}"/>
                </a:ext>
              </a:extLst>
            </p:cNvPr>
            <p:cNvSpPr txBox="1"/>
            <p:nvPr/>
          </p:nvSpPr>
          <p:spPr>
            <a:xfrm>
              <a:off x="1847528" y="5208584"/>
              <a:ext cx="1224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全部内存</a:t>
              </a:r>
              <a:endParaRPr lang="en-US" altLang="zh-CN"/>
            </a:p>
            <a:p>
              <a:r>
                <a:rPr lang="zh-CN" altLang="en-US"/>
                <a:t>交给</a:t>
              </a:r>
              <a:r>
                <a:rPr lang="en-US" altLang="zh-CN" err="1"/>
                <a:t>palloc</a:t>
              </a:r>
              <a:endParaRPr lang="zh-CN" altLang="en-US"/>
            </a:p>
          </p:txBody>
        </p:sp>
        <p:sp>
          <p:nvSpPr>
            <p:cNvPr id="18" name="箭头: 上 17">
              <a:extLst>
                <a:ext uri="{FF2B5EF4-FFF2-40B4-BE49-F238E27FC236}">
                  <a16:creationId xmlns:a16="http://schemas.microsoft.com/office/drawing/2014/main" id="{3693EBB7-E596-24A7-8C60-DFF8103A49C4}"/>
                </a:ext>
              </a:extLst>
            </p:cNvPr>
            <p:cNvSpPr/>
            <p:nvPr/>
          </p:nvSpPr>
          <p:spPr>
            <a:xfrm>
              <a:off x="1343472" y="3397278"/>
              <a:ext cx="484632" cy="646331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3884113-2319-B799-CD65-A6D1543AD855}"/>
                </a:ext>
              </a:extLst>
            </p:cNvPr>
            <p:cNvSpPr txBox="1"/>
            <p:nvPr/>
          </p:nvSpPr>
          <p:spPr>
            <a:xfrm>
              <a:off x="1828104" y="3397278"/>
              <a:ext cx="1224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初始分配部分内存</a:t>
              </a:r>
            </a:p>
          </p:txBody>
        </p:sp>
        <p:sp>
          <p:nvSpPr>
            <p:cNvPr id="20" name="箭头: 上 19">
              <a:extLst>
                <a:ext uri="{FF2B5EF4-FFF2-40B4-BE49-F238E27FC236}">
                  <a16:creationId xmlns:a16="http://schemas.microsoft.com/office/drawing/2014/main" id="{4C0886DF-53E2-041C-D594-979A677C103B}"/>
                </a:ext>
              </a:extLst>
            </p:cNvPr>
            <p:cNvSpPr/>
            <p:nvPr/>
          </p:nvSpPr>
          <p:spPr>
            <a:xfrm>
              <a:off x="1362896" y="5208585"/>
              <a:ext cx="484632" cy="646331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箭头: 右弧形 20">
              <a:extLst>
                <a:ext uri="{FF2B5EF4-FFF2-40B4-BE49-F238E27FC236}">
                  <a16:creationId xmlns:a16="http://schemas.microsoft.com/office/drawing/2014/main" id="{033A171F-796B-8B5E-A79A-5BB6FF1A2ACC}"/>
                </a:ext>
              </a:extLst>
            </p:cNvPr>
            <p:cNvSpPr/>
            <p:nvPr/>
          </p:nvSpPr>
          <p:spPr>
            <a:xfrm>
              <a:off x="3353544" y="2899756"/>
              <a:ext cx="731520" cy="1832212"/>
            </a:xfrm>
            <a:prstGeom prst="curvedLef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98AD352-D566-EE37-6305-78941D61706D}"/>
                </a:ext>
              </a:extLst>
            </p:cNvPr>
            <p:cNvSpPr txBox="1"/>
            <p:nvPr/>
          </p:nvSpPr>
          <p:spPr>
            <a:xfrm>
              <a:off x="4112616" y="3407119"/>
              <a:ext cx="1224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err="1"/>
                <a:t>Alloc</a:t>
              </a:r>
              <a:r>
                <a:rPr lang="zh-CN" altLang="en-US"/>
                <a:t>不足要求追加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31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>
            <a:extLst>
              <a:ext uri="{FF2B5EF4-FFF2-40B4-BE49-F238E27FC236}">
                <a16:creationId xmlns:a16="http://schemas.microsoft.com/office/drawing/2014/main" id="{89C3F762-F99E-A340-251A-29974DCAA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153" y="2060848"/>
            <a:ext cx="5400600" cy="407616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6CFB70F-3D44-321C-DDFE-E1A1A73AE1BE}"/>
              </a:ext>
            </a:extLst>
          </p:cNvPr>
          <p:cNvSpPr txBox="1"/>
          <p:nvPr/>
        </p:nvSpPr>
        <p:spPr>
          <a:xfrm>
            <a:off x="515380" y="327273"/>
            <a:ext cx="428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组件化内核的目标</a:t>
            </a:r>
            <a:endParaRPr lang="en-US" altLang="zh-CN" sz="32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79E45D-6EDD-255C-8557-BD0C3A849E47}"/>
              </a:ext>
            </a:extLst>
          </p:cNvPr>
          <p:cNvSpPr txBox="1"/>
          <p:nvPr/>
        </p:nvSpPr>
        <p:spPr>
          <a:xfrm>
            <a:off x="659397" y="1239143"/>
            <a:ext cx="10909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研究和实践</a:t>
            </a:r>
            <a:r>
              <a:rPr lang="zh-CN" altLang="en-US" sz="2400" b="1"/>
              <a:t>基于组件</a:t>
            </a:r>
            <a:r>
              <a:rPr lang="zh-CN" altLang="en-US" sz="2400"/>
              <a:t>构造内核的方法，尝试构造应对</a:t>
            </a:r>
            <a:r>
              <a:rPr lang="zh-CN" altLang="en-US" sz="2400" b="1"/>
              <a:t>不同场景</a:t>
            </a:r>
            <a:r>
              <a:rPr lang="zh-CN" altLang="en-US" sz="2400"/>
              <a:t>的</a:t>
            </a:r>
            <a:r>
              <a:rPr lang="zh-CN" altLang="en-US" sz="2400" b="1"/>
              <a:t>各种模式</a:t>
            </a:r>
            <a:r>
              <a:rPr lang="zh-CN" altLang="en-US" sz="2400"/>
              <a:t>内核。</a:t>
            </a:r>
            <a:endParaRPr lang="en-US" altLang="zh-CN" sz="2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E7843DB-51FB-CA41-2016-CDA1F9E9F925}"/>
              </a:ext>
            </a:extLst>
          </p:cNvPr>
          <p:cNvSpPr txBox="1"/>
          <p:nvPr/>
        </p:nvSpPr>
        <p:spPr>
          <a:xfrm>
            <a:off x="2783632" y="2547785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多仓方式管理组件</a:t>
            </a:r>
            <a:endParaRPr lang="en-US" altLang="zh-CN"/>
          </a:p>
          <a:p>
            <a:r>
              <a:rPr lang="zh-CN" altLang="en-US"/>
              <a:t>组件间单向依赖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B814642-1C90-3229-84CA-F6365A05BEFC}"/>
              </a:ext>
            </a:extLst>
          </p:cNvPr>
          <p:cNvSpPr txBox="1"/>
          <p:nvPr/>
        </p:nvSpPr>
        <p:spPr>
          <a:xfrm>
            <a:off x="2783632" y="549068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建立辅助工具</a:t>
            </a:r>
            <a:endParaRPr lang="en-US" altLang="zh-CN"/>
          </a:p>
          <a:p>
            <a:r>
              <a:rPr lang="zh-CN" altLang="en-US"/>
              <a:t>帮助构建目标系统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EFD25DB-1574-E29D-5C82-219A4A0C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968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4DBF3D0-BE61-872F-6DBB-21AEC0E48CED}"/>
              </a:ext>
            </a:extLst>
          </p:cNvPr>
          <p:cNvSpPr txBox="1"/>
          <p:nvPr/>
        </p:nvSpPr>
        <p:spPr>
          <a:xfrm>
            <a:off x="515380" y="370134"/>
            <a:ext cx="5040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内存分配 </a:t>
            </a:r>
            <a:r>
              <a:rPr lang="en-US" altLang="zh-CN" sz="3200"/>
              <a:t>– </a:t>
            </a:r>
            <a:r>
              <a:rPr lang="zh-CN" altLang="en-US" sz="3200"/>
              <a:t>算法组件接口</a:t>
            </a:r>
            <a:endParaRPr lang="en-US" altLang="zh-CN" sz="32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EE84A7-CBFB-6354-041E-5EAE224F6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88" y="1304764"/>
            <a:ext cx="5756568" cy="13720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C869D18-7E6E-AD83-648C-B7604ACE3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88" y="2888941"/>
            <a:ext cx="5756568" cy="300035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A7F6690-F215-1720-7C51-2439630EF76C}"/>
              </a:ext>
            </a:extLst>
          </p:cNvPr>
          <p:cNvSpPr/>
          <p:nvPr/>
        </p:nvSpPr>
        <p:spPr>
          <a:xfrm>
            <a:off x="6671556" y="1808820"/>
            <a:ext cx="5185084" cy="165618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 b="1" err="1">
                <a:solidFill>
                  <a:schemeClr val="tx1"/>
                </a:solidFill>
              </a:rPr>
              <a:t>axalloc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2C776F-F15C-6922-25F4-6A2FB1C5E5C5}"/>
              </a:ext>
            </a:extLst>
          </p:cNvPr>
          <p:cNvSpPr txBox="1"/>
          <p:nvPr/>
        </p:nvSpPr>
        <p:spPr>
          <a:xfrm>
            <a:off x="8256242" y="2183401"/>
            <a:ext cx="223224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/>
              <a:t>GLOBAL_ALLOCATOR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74F1C3-82FF-EAB1-4438-D5F2C61BBD3F}"/>
              </a:ext>
            </a:extLst>
          </p:cNvPr>
          <p:cNvSpPr txBox="1"/>
          <p:nvPr/>
        </p:nvSpPr>
        <p:spPr>
          <a:xfrm>
            <a:off x="8724292" y="2838418"/>
            <a:ext cx="138615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err="1"/>
              <a:t>balloc</a:t>
            </a:r>
            <a:endParaRPr lang="zh-CN" altLang="en-US" sz="16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5B04C0-4E21-662D-C772-C222F0115B94}"/>
              </a:ext>
            </a:extLst>
          </p:cNvPr>
          <p:cNvSpPr/>
          <p:nvPr/>
        </p:nvSpPr>
        <p:spPr>
          <a:xfrm>
            <a:off x="6671556" y="3686252"/>
            <a:ext cx="5185084" cy="1938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 b="1">
                <a:solidFill>
                  <a:schemeClr val="tx1"/>
                </a:solidFill>
              </a:rPr>
              <a:t>allocator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F7A3FEF-3895-8D2D-214F-E0D0007AD77B}"/>
              </a:ext>
            </a:extLst>
          </p:cNvPr>
          <p:cNvSpPr txBox="1"/>
          <p:nvPr/>
        </p:nvSpPr>
        <p:spPr>
          <a:xfrm>
            <a:off x="6959649" y="5090815"/>
            <a:ext cx="134152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zh-CN" altLang="en-US" sz="1200"/>
              <a:t>TlsfByteAllocator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A19EEDE-BD50-5CF6-D95E-329AC9B5550C}"/>
              </a:ext>
            </a:extLst>
          </p:cNvPr>
          <p:cNvSpPr txBox="1"/>
          <p:nvPr/>
        </p:nvSpPr>
        <p:spPr>
          <a:xfrm>
            <a:off x="8554350" y="5090816"/>
            <a:ext cx="148554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en-US" altLang="zh-CN" sz="1200"/>
              <a:t>Buddy</a:t>
            </a:r>
            <a:r>
              <a:rPr lang="zh-CN" altLang="en-US" sz="1200"/>
              <a:t>ByteAllocator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C1E59AC-139B-32DE-ED5B-0ADEABE58C8F}"/>
              </a:ext>
            </a:extLst>
          </p:cNvPr>
          <p:cNvSpPr txBox="1"/>
          <p:nvPr/>
        </p:nvSpPr>
        <p:spPr>
          <a:xfrm>
            <a:off x="10282542" y="5085416"/>
            <a:ext cx="1358074" cy="287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en-US" altLang="zh-CN" sz="1200"/>
              <a:t>Slab</a:t>
            </a:r>
            <a:r>
              <a:rPr lang="zh-CN" altLang="en-US" sz="1200"/>
              <a:t>ByteAllocator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84EF63E-75A2-ACBE-6296-DD7F0EBDDDA7}"/>
              </a:ext>
            </a:extLst>
          </p:cNvPr>
          <p:cNvCxnSpPr/>
          <p:nvPr/>
        </p:nvCxnSpPr>
        <p:spPr>
          <a:xfrm>
            <a:off x="9408368" y="2524567"/>
            <a:ext cx="0" cy="31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395BE01-8978-8471-E9F5-1019EE62A1E2}"/>
              </a:ext>
            </a:extLst>
          </p:cNvPr>
          <p:cNvCxnSpPr>
            <a:cxnSpLocks/>
          </p:cNvCxnSpPr>
          <p:nvPr/>
        </p:nvCxnSpPr>
        <p:spPr>
          <a:xfrm>
            <a:off x="8940316" y="3176972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24EAF28-9C89-FC6E-7CDD-7F3C20121A0D}"/>
              </a:ext>
            </a:extLst>
          </p:cNvPr>
          <p:cNvSpPr/>
          <p:nvPr/>
        </p:nvSpPr>
        <p:spPr>
          <a:xfrm>
            <a:off x="7932204" y="4198376"/>
            <a:ext cx="1485544" cy="2769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>
                <a:solidFill>
                  <a:schemeClr val="tx1"/>
                </a:solidFill>
              </a:rPr>
              <a:t>BaseAllocator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67E467F-BF3E-CC82-ACAE-987FE3B3611C}"/>
              </a:ext>
            </a:extLst>
          </p:cNvPr>
          <p:cNvSpPr/>
          <p:nvPr/>
        </p:nvSpPr>
        <p:spPr>
          <a:xfrm>
            <a:off x="9417748" y="4185084"/>
            <a:ext cx="1485544" cy="2769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>
                <a:solidFill>
                  <a:schemeClr val="tx1"/>
                </a:solidFill>
              </a:rPr>
              <a:t>ByteAllocator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E780AFC-DF91-0C08-266E-363C9E0F07B4}"/>
              </a:ext>
            </a:extLst>
          </p:cNvPr>
          <p:cNvCxnSpPr>
            <a:cxnSpLocks/>
          </p:cNvCxnSpPr>
          <p:nvPr/>
        </p:nvCxnSpPr>
        <p:spPr>
          <a:xfrm>
            <a:off x="9840416" y="3190264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D46DD2C-E1F3-97A4-A394-66E9AC7A4441}"/>
              </a:ext>
            </a:extLst>
          </p:cNvPr>
          <p:cNvCxnSpPr/>
          <p:nvPr/>
        </p:nvCxnSpPr>
        <p:spPr>
          <a:xfrm flipH="1">
            <a:off x="7932204" y="4545124"/>
            <a:ext cx="30293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ADD8F3F-848A-D6D2-8490-84DCEC9F8F63}"/>
              </a:ext>
            </a:extLst>
          </p:cNvPr>
          <p:cNvCxnSpPr/>
          <p:nvPr/>
        </p:nvCxnSpPr>
        <p:spPr>
          <a:xfrm flipH="1">
            <a:off x="7893680" y="4113076"/>
            <a:ext cx="30293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3E8ED29-EB8E-555A-A9F3-AC61715F1868}"/>
              </a:ext>
            </a:extLst>
          </p:cNvPr>
          <p:cNvCxnSpPr/>
          <p:nvPr/>
        </p:nvCxnSpPr>
        <p:spPr>
          <a:xfrm flipV="1">
            <a:off x="7630413" y="4545124"/>
            <a:ext cx="1093879" cy="540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9BFD284-A4C5-8B66-02D6-32F947B978B1}"/>
              </a:ext>
            </a:extLst>
          </p:cNvPr>
          <p:cNvCxnSpPr>
            <a:stCxn id="13" idx="0"/>
          </p:cNvCxnSpPr>
          <p:nvPr/>
        </p:nvCxnSpPr>
        <p:spPr>
          <a:xfrm flipV="1">
            <a:off x="9297122" y="4539901"/>
            <a:ext cx="0" cy="550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06AF055-5837-59D2-8939-303568F669D3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10039894" y="4545124"/>
            <a:ext cx="921685" cy="540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284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C2E20EF-9165-2465-4B6E-E127691B296F}"/>
              </a:ext>
            </a:extLst>
          </p:cNvPr>
          <p:cNvSpPr txBox="1"/>
          <p:nvPr/>
        </p:nvSpPr>
        <p:spPr>
          <a:xfrm>
            <a:off x="515380" y="370134"/>
            <a:ext cx="86769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内存分配算法</a:t>
            </a:r>
            <a:r>
              <a:rPr lang="en-US" altLang="zh-CN" sz="3200"/>
              <a:t>-TLSF (Two-Level Segregated Fit)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09AB56-D7A7-80A5-3188-06C0BD6F8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0" y="1320790"/>
            <a:ext cx="6343650" cy="46386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843BEE1-3973-BC0E-707A-A6810D37346C}"/>
              </a:ext>
            </a:extLst>
          </p:cNvPr>
          <p:cNvSpPr txBox="1"/>
          <p:nvPr/>
        </p:nvSpPr>
        <p:spPr>
          <a:xfrm>
            <a:off x="1346945" y="6084004"/>
            <a:ext cx="4680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hlinkClick r:id="rId3"/>
              </a:rPr>
              <a:t>算法论文的链接：</a:t>
            </a:r>
            <a:r>
              <a:rPr lang="en-US" altLang="zh-CN">
                <a:hlinkClick r:id="rId3"/>
              </a:rPr>
              <a:t>ecrts04_tlsf.pdf (upv.es)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FEAF45-A2D3-0585-2EE3-40F0725BFFA8}"/>
              </a:ext>
            </a:extLst>
          </p:cNvPr>
          <p:cNvSpPr txBox="1"/>
          <p:nvPr/>
        </p:nvSpPr>
        <p:spPr>
          <a:xfrm>
            <a:off x="7032104" y="1483939"/>
            <a:ext cx="504056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两级</a:t>
            </a:r>
            <a:r>
              <a:rPr lang="en-US" altLang="zh-CN" sz="2000" err="1"/>
              <a:t>bitmap+List</a:t>
            </a:r>
            <a:r>
              <a:rPr lang="zh-CN" altLang="en-US" sz="2000"/>
              <a:t>管理空闲块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bitmap</a:t>
            </a:r>
            <a:r>
              <a:rPr lang="zh-CN" altLang="en-US" sz="2000"/>
              <a:t>第一级</a:t>
            </a:r>
            <a:r>
              <a:rPr lang="en-US" altLang="zh-CN" sz="2000"/>
              <a:t>First Level:</a:t>
            </a:r>
          </a:p>
          <a:p>
            <a:r>
              <a:rPr lang="zh-CN" altLang="en-US" sz="2000"/>
              <a:t>每一位对应一个范围的内存块，示例中分别对应</a:t>
            </a:r>
            <a:r>
              <a:rPr lang="en-US" altLang="zh-CN" sz="2000"/>
              <a:t>2</a:t>
            </a:r>
            <a:r>
              <a:rPr lang="en-US" altLang="zh-CN" sz="2000" baseline="30000"/>
              <a:t>4</a:t>
            </a:r>
            <a:r>
              <a:rPr lang="en-US" altLang="zh-CN" sz="2000"/>
              <a:t> ~ 2</a:t>
            </a:r>
            <a:r>
              <a:rPr lang="en-US" altLang="zh-CN" sz="2000" baseline="30000"/>
              <a:t>31</a:t>
            </a:r>
            <a:r>
              <a:rPr lang="zh-CN" altLang="en-US" sz="2000"/>
              <a:t>。</a:t>
            </a:r>
            <a:r>
              <a:rPr lang="en-US" altLang="zh-CN" sz="2000"/>
              <a:t>1</a:t>
            </a:r>
            <a:r>
              <a:rPr lang="zh-CN" altLang="en-US" sz="2000"/>
              <a:t>表示空闲。图中两个</a:t>
            </a:r>
            <a:r>
              <a:rPr lang="en-US" altLang="zh-CN" sz="2000"/>
              <a:t>1</a:t>
            </a:r>
            <a:r>
              <a:rPr lang="zh-CN" altLang="en-US" sz="2000"/>
              <a:t>。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bitmap</a:t>
            </a:r>
            <a:r>
              <a:rPr lang="zh-CN" altLang="en-US" sz="2000"/>
              <a:t>第二级</a:t>
            </a:r>
            <a:r>
              <a:rPr lang="en-US" altLang="zh-CN" sz="2000"/>
              <a:t>Second Level:</a:t>
            </a:r>
          </a:p>
          <a:p>
            <a:r>
              <a:rPr lang="zh-CN" altLang="en-US" sz="2000"/>
              <a:t>有几位就表示几等分。例如，</a:t>
            </a:r>
            <a:r>
              <a:rPr lang="en-US" altLang="zh-CN" sz="2000"/>
              <a:t> 2</a:t>
            </a:r>
            <a:r>
              <a:rPr lang="en-US" altLang="zh-CN" sz="2000" baseline="30000"/>
              <a:t>6</a:t>
            </a:r>
            <a:r>
              <a:rPr lang="zh-CN" altLang="en-US" sz="2000"/>
              <a:t>表示</a:t>
            </a:r>
            <a:r>
              <a:rPr lang="en-US" altLang="zh-CN" sz="2000"/>
              <a:t>64~127</a:t>
            </a:r>
            <a:r>
              <a:rPr lang="zh-CN" altLang="en-US" sz="2000"/>
              <a:t>，然后进行</a:t>
            </a:r>
            <a:r>
              <a:rPr lang="en-US" altLang="zh-CN" sz="2000"/>
              <a:t>4</a:t>
            </a:r>
            <a:r>
              <a:rPr lang="zh-CN" altLang="en-US" sz="2000"/>
              <a:t>等分就是</a:t>
            </a:r>
            <a:r>
              <a:rPr lang="en-US" altLang="zh-CN" sz="2000"/>
              <a:t>64~79, 80~95, 96~107, 108~127</a:t>
            </a:r>
            <a:r>
              <a:rPr lang="zh-CN" altLang="en-US" sz="2000"/>
              <a:t>，每一位对应一个范围，同样</a:t>
            </a:r>
            <a:r>
              <a:rPr lang="en-US" altLang="zh-CN" sz="2000"/>
              <a:t>1</a:t>
            </a:r>
            <a:r>
              <a:rPr lang="zh-CN" altLang="en-US" sz="2000"/>
              <a:t>表示空闲。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然后就能找到包含对应范围大小的空闲块链表</a:t>
            </a:r>
            <a:r>
              <a:rPr lang="en-US" altLang="zh-CN" sz="2000"/>
              <a:t>List</a:t>
            </a:r>
            <a:r>
              <a:rPr lang="zh-CN" altLang="en-US" sz="2000"/>
              <a:t>。链表耗尽或者新建时，对应维护两级</a:t>
            </a:r>
            <a:r>
              <a:rPr lang="en-US" altLang="zh-CN" sz="2000"/>
              <a:t>bitmap</a:t>
            </a:r>
            <a:r>
              <a:rPr lang="zh-CN" altLang="en-US" sz="2000"/>
              <a:t>。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4074204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C2E20EF-9165-2465-4B6E-E127691B296F}"/>
              </a:ext>
            </a:extLst>
          </p:cNvPr>
          <p:cNvSpPr txBox="1"/>
          <p:nvPr/>
        </p:nvSpPr>
        <p:spPr>
          <a:xfrm>
            <a:off x="515380" y="370134"/>
            <a:ext cx="46085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内存分配算法</a:t>
            </a:r>
            <a:r>
              <a:rPr lang="en-US" altLang="zh-CN" sz="3200"/>
              <a:t>-Buddy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0656DBC-E8AB-355F-B489-217E74304CB2}"/>
              </a:ext>
            </a:extLst>
          </p:cNvPr>
          <p:cNvSpPr txBox="1"/>
          <p:nvPr/>
        </p:nvSpPr>
        <p:spPr>
          <a:xfrm>
            <a:off x="6744072" y="2098591"/>
            <a:ext cx="504056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分配单元</a:t>
            </a:r>
            <a:r>
              <a:rPr lang="en-US" altLang="zh-CN" sz="2000"/>
              <a:t>Unit:</a:t>
            </a:r>
          </a:p>
          <a:p>
            <a:r>
              <a:rPr lang="zh-CN" altLang="en-US" sz="2000"/>
              <a:t>一般不会采用</a:t>
            </a:r>
            <a:r>
              <a:rPr lang="en-US" altLang="zh-CN" sz="2000"/>
              <a:t>1</a:t>
            </a:r>
            <a:r>
              <a:rPr lang="zh-CN" altLang="en-US" sz="2000"/>
              <a:t>字节，通常</a:t>
            </a:r>
            <a:r>
              <a:rPr lang="en-US" altLang="zh-CN" sz="2000"/>
              <a:t>8</a:t>
            </a:r>
            <a:r>
              <a:rPr lang="zh-CN" altLang="en-US" sz="2000"/>
              <a:t>，</a:t>
            </a:r>
            <a:r>
              <a:rPr lang="en-US" altLang="zh-CN" sz="2000"/>
              <a:t>16</a:t>
            </a:r>
            <a:r>
              <a:rPr lang="zh-CN" altLang="en-US" sz="2000"/>
              <a:t>，</a:t>
            </a:r>
            <a:r>
              <a:rPr lang="en-US" altLang="zh-CN" sz="2000"/>
              <a:t>32…</a:t>
            </a:r>
            <a:r>
              <a:rPr lang="zh-CN" altLang="en-US" sz="2000"/>
              <a:t>字节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分配：</a:t>
            </a:r>
            <a:endParaRPr lang="en-US" altLang="zh-CN" sz="2000"/>
          </a:p>
          <a:p>
            <a:r>
              <a:rPr lang="zh-CN" altLang="en-US" sz="2000"/>
              <a:t>寻找匹配</a:t>
            </a:r>
            <a:r>
              <a:rPr lang="en-US" altLang="zh-CN" sz="2000" err="1"/>
              <a:t>alloc</a:t>
            </a:r>
            <a:r>
              <a:rPr lang="zh-CN" altLang="en-US" sz="2000"/>
              <a:t>需要</a:t>
            </a:r>
            <a:r>
              <a:rPr lang="en-US" altLang="zh-CN" sz="2000"/>
              <a:t>(order)</a:t>
            </a:r>
            <a:r>
              <a:rPr lang="zh-CN" altLang="en-US" sz="2000"/>
              <a:t>的最小块</a:t>
            </a:r>
            <a:endParaRPr lang="en-US" altLang="zh-CN" sz="2000"/>
          </a:p>
          <a:p>
            <a:r>
              <a:rPr lang="zh-CN" altLang="en-US" sz="2000"/>
              <a:t>如果</a:t>
            </a:r>
            <a:r>
              <a:rPr lang="en-US" altLang="zh-CN" sz="2000"/>
              <a:t>order</a:t>
            </a:r>
            <a:r>
              <a:rPr lang="zh-CN" altLang="en-US" sz="2000"/>
              <a:t>大于目标，则二分切割，直至相等，每级剩余的部分挂到对应的</a:t>
            </a:r>
            <a:r>
              <a:rPr lang="en-US" altLang="zh-CN" sz="2000"/>
              <a:t>Order List</a:t>
            </a:r>
          </a:p>
          <a:p>
            <a:endParaRPr lang="en-US" altLang="zh-CN" sz="2000"/>
          </a:p>
          <a:p>
            <a:r>
              <a:rPr lang="zh-CN" altLang="en-US" sz="2000"/>
              <a:t>释放：</a:t>
            </a:r>
            <a:endParaRPr lang="en-US" altLang="zh-CN" sz="2000"/>
          </a:p>
          <a:p>
            <a:r>
              <a:rPr lang="zh-CN" altLang="en-US" sz="2000"/>
              <a:t>查看是否有邻居空闲块，有则尽可能向高</a:t>
            </a:r>
            <a:r>
              <a:rPr lang="en-US" altLang="zh-CN" sz="2000"/>
              <a:t>Oder</a:t>
            </a:r>
            <a:r>
              <a:rPr lang="zh-CN" altLang="en-US" sz="2000"/>
              <a:t>合并，直至无法合并，挂到</a:t>
            </a:r>
            <a:r>
              <a:rPr lang="en-US" altLang="zh-CN" sz="2000" err="1"/>
              <a:t>OrderList</a:t>
            </a:r>
            <a:r>
              <a:rPr lang="zh-CN" altLang="en-US" sz="2000"/>
              <a:t>。</a:t>
            </a:r>
            <a:endParaRPr lang="en-US" altLang="zh-CN" sz="200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795ED66-1913-5619-1F39-2CCC1992D876}"/>
              </a:ext>
            </a:extLst>
          </p:cNvPr>
          <p:cNvGrpSpPr/>
          <p:nvPr/>
        </p:nvGrpSpPr>
        <p:grpSpPr>
          <a:xfrm>
            <a:off x="443372" y="1520788"/>
            <a:ext cx="5698304" cy="3564396"/>
            <a:chOff x="443372" y="1520788"/>
            <a:chExt cx="5698304" cy="356439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59B79DB-1E65-7083-DB9E-77B9A5BB9213}"/>
                </a:ext>
              </a:extLst>
            </p:cNvPr>
            <p:cNvSpPr/>
            <p:nvPr/>
          </p:nvSpPr>
          <p:spPr>
            <a:xfrm>
              <a:off x="827771" y="1988840"/>
              <a:ext cx="324036" cy="7740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ysClr val="windowText" lastClr="000000"/>
                  </a:solidFill>
                </a:rPr>
                <a:t>0</a:t>
              </a:r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2788312-3EB1-A376-1F85-198BB3C5AFFE}"/>
                </a:ext>
              </a:extLst>
            </p:cNvPr>
            <p:cNvSpPr/>
            <p:nvPr/>
          </p:nvSpPr>
          <p:spPr>
            <a:xfrm>
              <a:off x="1667508" y="2276872"/>
              <a:ext cx="396044" cy="252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D8CA662-B683-B4DA-24BA-98D54B2AA181}"/>
                </a:ext>
              </a:extLst>
            </p:cNvPr>
            <p:cNvSpPr/>
            <p:nvPr/>
          </p:nvSpPr>
          <p:spPr>
            <a:xfrm>
              <a:off x="2063552" y="2276872"/>
              <a:ext cx="396044" cy="252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20B28F7A-6DD9-051C-8CEF-DA4350D1F37A}"/>
                </a:ext>
              </a:extLst>
            </p:cNvPr>
            <p:cNvSpPr/>
            <p:nvPr/>
          </p:nvSpPr>
          <p:spPr>
            <a:xfrm>
              <a:off x="1861360" y="2536437"/>
              <a:ext cx="344129" cy="295024"/>
            </a:xfrm>
            <a:custGeom>
              <a:avLst/>
              <a:gdLst>
                <a:gd name="connsiteX0" fmla="*/ 0 w 344129"/>
                <a:gd name="connsiteY0" fmla="*/ 0 h 295024"/>
                <a:gd name="connsiteX1" fmla="*/ 176980 w 344129"/>
                <a:gd name="connsiteY1" fmla="*/ 294968 h 295024"/>
                <a:gd name="connsiteX2" fmla="*/ 344129 w 344129"/>
                <a:gd name="connsiteY2" fmla="*/ 19664 h 29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4129" h="295024">
                  <a:moveTo>
                    <a:pt x="0" y="0"/>
                  </a:moveTo>
                  <a:cubicBezTo>
                    <a:pt x="59812" y="145845"/>
                    <a:pt x="119625" y="291691"/>
                    <a:pt x="176980" y="294968"/>
                  </a:cubicBezTo>
                  <a:cubicBezTo>
                    <a:pt x="234335" y="298245"/>
                    <a:pt x="289232" y="158954"/>
                    <a:pt x="344129" y="19664"/>
                  </a:cubicBezTo>
                </a:path>
              </a:pathLst>
            </a:custGeom>
            <a:noFill/>
            <a:ln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8E690414-6A1F-80B7-12DF-CDEF6151DDA7}"/>
                </a:ext>
              </a:extLst>
            </p:cNvPr>
            <p:cNvCxnSpPr>
              <a:stCxn id="14" idx="1"/>
            </p:cNvCxnSpPr>
            <p:nvPr/>
          </p:nvCxnSpPr>
          <p:spPr>
            <a:xfrm flipH="1">
              <a:off x="2033424" y="2831405"/>
              <a:ext cx="4916" cy="237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27DFBCA-6D7A-6292-F1CD-1C25750CE8F9}"/>
                </a:ext>
              </a:extLst>
            </p:cNvPr>
            <p:cNvSpPr txBox="1"/>
            <p:nvPr/>
          </p:nvSpPr>
          <p:spPr>
            <a:xfrm>
              <a:off x="5267907" y="2159568"/>
              <a:ext cx="873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  <a:r>
                <a:rPr lang="en-US" altLang="zh-CN" baseline="30000"/>
                <a:t>0 </a:t>
              </a:r>
              <a:r>
                <a:rPr lang="en-US" altLang="zh-CN"/>
                <a:t>Unit</a:t>
              </a:r>
              <a:endParaRPr lang="zh-CN" altLang="en-US" baseline="3000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540C7CF-6A2D-DA04-37BC-DBEA6C36A8CA}"/>
                </a:ext>
              </a:extLst>
            </p:cNvPr>
            <p:cNvSpPr/>
            <p:nvPr/>
          </p:nvSpPr>
          <p:spPr>
            <a:xfrm>
              <a:off x="2499397" y="2276872"/>
              <a:ext cx="396044" cy="252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93801F2-3E92-0F7A-90FC-471613EEB74C}"/>
                </a:ext>
              </a:extLst>
            </p:cNvPr>
            <p:cNvSpPr/>
            <p:nvPr/>
          </p:nvSpPr>
          <p:spPr>
            <a:xfrm>
              <a:off x="2895441" y="2276872"/>
              <a:ext cx="396044" cy="252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4322CED9-8D46-09E3-0315-89B8333D3E31}"/>
                </a:ext>
              </a:extLst>
            </p:cNvPr>
            <p:cNvSpPr/>
            <p:nvPr/>
          </p:nvSpPr>
          <p:spPr>
            <a:xfrm>
              <a:off x="2693249" y="2536437"/>
              <a:ext cx="344129" cy="295024"/>
            </a:xfrm>
            <a:custGeom>
              <a:avLst/>
              <a:gdLst>
                <a:gd name="connsiteX0" fmla="*/ 0 w 344129"/>
                <a:gd name="connsiteY0" fmla="*/ 0 h 295024"/>
                <a:gd name="connsiteX1" fmla="*/ 176980 w 344129"/>
                <a:gd name="connsiteY1" fmla="*/ 294968 h 295024"/>
                <a:gd name="connsiteX2" fmla="*/ 344129 w 344129"/>
                <a:gd name="connsiteY2" fmla="*/ 19664 h 29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4129" h="295024">
                  <a:moveTo>
                    <a:pt x="0" y="0"/>
                  </a:moveTo>
                  <a:cubicBezTo>
                    <a:pt x="59812" y="145845"/>
                    <a:pt x="119625" y="291691"/>
                    <a:pt x="176980" y="294968"/>
                  </a:cubicBezTo>
                  <a:cubicBezTo>
                    <a:pt x="234335" y="298245"/>
                    <a:pt x="289232" y="158954"/>
                    <a:pt x="344129" y="19664"/>
                  </a:cubicBezTo>
                </a:path>
              </a:pathLst>
            </a:custGeom>
            <a:noFill/>
            <a:ln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447D39C0-8915-40FB-9EB5-D96E88D1A510}"/>
                </a:ext>
              </a:extLst>
            </p:cNvPr>
            <p:cNvCxnSpPr>
              <a:stCxn id="20" idx="1"/>
            </p:cNvCxnSpPr>
            <p:nvPr/>
          </p:nvCxnSpPr>
          <p:spPr>
            <a:xfrm flipH="1">
              <a:off x="2865313" y="2831405"/>
              <a:ext cx="4916" cy="237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957CFCF-933C-636A-FB18-A33B409B8E86}"/>
                </a:ext>
              </a:extLst>
            </p:cNvPr>
            <p:cNvSpPr/>
            <p:nvPr/>
          </p:nvSpPr>
          <p:spPr>
            <a:xfrm>
              <a:off x="3355899" y="2258870"/>
              <a:ext cx="396044" cy="252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58DD512-7240-5D65-B9A9-C44BA7274FE0}"/>
                </a:ext>
              </a:extLst>
            </p:cNvPr>
            <p:cNvSpPr/>
            <p:nvPr/>
          </p:nvSpPr>
          <p:spPr>
            <a:xfrm>
              <a:off x="3751943" y="2258870"/>
              <a:ext cx="396044" cy="252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50CD7E52-A4F2-0C0F-AA52-CBA881B2689B}"/>
                </a:ext>
              </a:extLst>
            </p:cNvPr>
            <p:cNvSpPr/>
            <p:nvPr/>
          </p:nvSpPr>
          <p:spPr>
            <a:xfrm>
              <a:off x="3549751" y="2518435"/>
              <a:ext cx="344129" cy="295024"/>
            </a:xfrm>
            <a:custGeom>
              <a:avLst/>
              <a:gdLst>
                <a:gd name="connsiteX0" fmla="*/ 0 w 344129"/>
                <a:gd name="connsiteY0" fmla="*/ 0 h 295024"/>
                <a:gd name="connsiteX1" fmla="*/ 176980 w 344129"/>
                <a:gd name="connsiteY1" fmla="*/ 294968 h 295024"/>
                <a:gd name="connsiteX2" fmla="*/ 344129 w 344129"/>
                <a:gd name="connsiteY2" fmla="*/ 19664 h 29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4129" h="295024">
                  <a:moveTo>
                    <a:pt x="0" y="0"/>
                  </a:moveTo>
                  <a:cubicBezTo>
                    <a:pt x="59812" y="145845"/>
                    <a:pt x="119625" y="291691"/>
                    <a:pt x="176980" y="294968"/>
                  </a:cubicBezTo>
                  <a:cubicBezTo>
                    <a:pt x="234335" y="298245"/>
                    <a:pt x="289232" y="158954"/>
                    <a:pt x="344129" y="19664"/>
                  </a:cubicBezTo>
                </a:path>
              </a:pathLst>
            </a:custGeom>
            <a:noFill/>
            <a:ln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2152951-FBBE-02D1-2052-F04A9E5CE749}"/>
                </a:ext>
              </a:extLst>
            </p:cNvPr>
            <p:cNvCxnSpPr>
              <a:stCxn id="24" idx="1"/>
            </p:cNvCxnSpPr>
            <p:nvPr/>
          </p:nvCxnSpPr>
          <p:spPr>
            <a:xfrm flipH="1">
              <a:off x="3721815" y="2813403"/>
              <a:ext cx="4916" cy="237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3B1BA38-A1F1-1201-EAC7-A9EE8823E91E}"/>
                </a:ext>
              </a:extLst>
            </p:cNvPr>
            <p:cNvSpPr/>
            <p:nvPr/>
          </p:nvSpPr>
          <p:spPr>
            <a:xfrm>
              <a:off x="4187788" y="2258870"/>
              <a:ext cx="396044" cy="252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A9C81A6-A3D0-9FEC-0899-AE992B0F73ED}"/>
                </a:ext>
              </a:extLst>
            </p:cNvPr>
            <p:cNvSpPr/>
            <p:nvPr/>
          </p:nvSpPr>
          <p:spPr>
            <a:xfrm>
              <a:off x="4583832" y="2258870"/>
              <a:ext cx="396044" cy="2520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F446A56A-5141-F788-83F1-E2B6810FAA9F}"/>
                </a:ext>
              </a:extLst>
            </p:cNvPr>
            <p:cNvSpPr/>
            <p:nvPr/>
          </p:nvSpPr>
          <p:spPr>
            <a:xfrm>
              <a:off x="4381640" y="2518435"/>
              <a:ext cx="344129" cy="295024"/>
            </a:xfrm>
            <a:custGeom>
              <a:avLst/>
              <a:gdLst>
                <a:gd name="connsiteX0" fmla="*/ 0 w 344129"/>
                <a:gd name="connsiteY0" fmla="*/ 0 h 295024"/>
                <a:gd name="connsiteX1" fmla="*/ 176980 w 344129"/>
                <a:gd name="connsiteY1" fmla="*/ 294968 h 295024"/>
                <a:gd name="connsiteX2" fmla="*/ 344129 w 344129"/>
                <a:gd name="connsiteY2" fmla="*/ 19664 h 29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4129" h="295024">
                  <a:moveTo>
                    <a:pt x="0" y="0"/>
                  </a:moveTo>
                  <a:cubicBezTo>
                    <a:pt x="59812" y="145845"/>
                    <a:pt x="119625" y="291691"/>
                    <a:pt x="176980" y="294968"/>
                  </a:cubicBezTo>
                  <a:cubicBezTo>
                    <a:pt x="234335" y="298245"/>
                    <a:pt x="289232" y="158954"/>
                    <a:pt x="344129" y="19664"/>
                  </a:cubicBezTo>
                </a:path>
              </a:pathLst>
            </a:custGeom>
            <a:noFill/>
            <a:ln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BD205FDF-3685-D2AF-3940-B260249C1D7E}"/>
                </a:ext>
              </a:extLst>
            </p:cNvPr>
            <p:cNvCxnSpPr>
              <a:stCxn id="28" idx="1"/>
            </p:cNvCxnSpPr>
            <p:nvPr/>
          </p:nvCxnSpPr>
          <p:spPr>
            <a:xfrm flipH="1">
              <a:off x="4553704" y="2813403"/>
              <a:ext cx="4916" cy="237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3AF645E-25A2-A079-5FC4-5BE7FC3E61AF}"/>
                </a:ext>
              </a:extLst>
            </p:cNvPr>
            <p:cNvSpPr/>
            <p:nvPr/>
          </p:nvSpPr>
          <p:spPr>
            <a:xfrm>
              <a:off x="1663338" y="3111900"/>
              <a:ext cx="796258" cy="237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A6EF803-82DF-6E90-CB3B-00F656F0897F}"/>
                </a:ext>
              </a:extLst>
            </p:cNvPr>
            <p:cNvSpPr/>
            <p:nvPr/>
          </p:nvSpPr>
          <p:spPr>
            <a:xfrm>
              <a:off x="2503551" y="3111900"/>
              <a:ext cx="796258" cy="237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68B94DE-50BB-BB15-9B74-5AA7A51E07DB}"/>
                </a:ext>
              </a:extLst>
            </p:cNvPr>
            <p:cNvSpPr/>
            <p:nvPr/>
          </p:nvSpPr>
          <p:spPr>
            <a:xfrm>
              <a:off x="3347575" y="3108427"/>
              <a:ext cx="796258" cy="237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70400A9-E70D-89A0-310D-6CFF1935A098}"/>
                </a:ext>
              </a:extLst>
            </p:cNvPr>
            <p:cNvSpPr/>
            <p:nvPr/>
          </p:nvSpPr>
          <p:spPr>
            <a:xfrm>
              <a:off x="4187788" y="3108427"/>
              <a:ext cx="796258" cy="237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64349B5-8447-D8DF-FC8E-E24224C3C199}"/>
                </a:ext>
              </a:extLst>
            </p:cNvPr>
            <p:cNvSpPr/>
            <p:nvPr/>
          </p:nvSpPr>
          <p:spPr>
            <a:xfrm>
              <a:off x="831699" y="2762926"/>
              <a:ext cx="324036" cy="7740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ysClr val="windowText" lastClr="000000"/>
                  </a:solidFill>
                </a:rPr>
                <a:t>1</a:t>
              </a:r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B26D9B18-EAB8-F28A-7DB5-E70DFA43FA1B}"/>
                </a:ext>
              </a:extLst>
            </p:cNvPr>
            <p:cNvSpPr/>
            <p:nvPr/>
          </p:nvSpPr>
          <p:spPr>
            <a:xfrm>
              <a:off x="3935760" y="3356992"/>
              <a:ext cx="344129" cy="295024"/>
            </a:xfrm>
            <a:custGeom>
              <a:avLst/>
              <a:gdLst>
                <a:gd name="connsiteX0" fmla="*/ 0 w 344129"/>
                <a:gd name="connsiteY0" fmla="*/ 0 h 295024"/>
                <a:gd name="connsiteX1" fmla="*/ 176980 w 344129"/>
                <a:gd name="connsiteY1" fmla="*/ 294968 h 295024"/>
                <a:gd name="connsiteX2" fmla="*/ 344129 w 344129"/>
                <a:gd name="connsiteY2" fmla="*/ 19664 h 29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4129" h="295024">
                  <a:moveTo>
                    <a:pt x="0" y="0"/>
                  </a:moveTo>
                  <a:cubicBezTo>
                    <a:pt x="59812" y="145845"/>
                    <a:pt x="119625" y="291691"/>
                    <a:pt x="176980" y="294968"/>
                  </a:cubicBezTo>
                  <a:cubicBezTo>
                    <a:pt x="234335" y="298245"/>
                    <a:pt x="289232" y="158954"/>
                    <a:pt x="344129" y="19664"/>
                  </a:cubicBezTo>
                </a:path>
              </a:pathLst>
            </a:custGeom>
            <a:noFill/>
            <a:ln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6B5715FD-8286-CB76-075E-FEFC34CFC410}"/>
                </a:ext>
              </a:extLst>
            </p:cNvPr>
            <p:cNvCxnSpPr>
              <a:stCxn id="35" idx="1"/>
            </p:cNvCxnSpPr>
            <p:nvPr/>
          </p:nvCxnSpPr>
          <p:spPr>
            <a:xfrm flipH="1">
              <a:off x="4107824" y="3651960"/>
              <a:ext cx="4916" cy="237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2BC5EB36-8F83-BB3A-D38B-07AFD0E27C9D}"/>
                </a:ext>
              </a:extLst>
            </p:cNvPr>
            <p:cNvSpPr/>
            <p:nvPr/>
          </p:nvSpPr>
          <p:spPr>
            <a:xfrm>
              <a:off x="2295487" y="3364529"/>
              <a:ext cx="344129" cy="295024"/>
            </a:xfrm>
            <a:custGeom>
              <a:avLst/>
              <a:gdLst>
                <a:gd name="connsiteX0" fmla="*/ 0 w 344129"/>
                <a:gd name="connsiteY0" fmla="*/ 0 h 295024"/>
                <a:gd name="connsiteX1" fmla="*/ 176980 w 344129"/>
                <a:gd name="connsiteY1" fmla="*/ 294968 h 295024"/>
                <a:gd name="connsiteX2" fmla="*/ 344129 w 344129"/>
                <a:gd name="connsiteY2" fmla="*/ 19664 h 29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4129" h="295024">
                  <a:moveTo>
                    <a:pt x="0" y="0"/>
                  </a:moveTo>
                  <a:cubicBezTo>
                    <a:pt x="59812" y="145845"/>
                    <a:pt x="119625" y="291691"/>
                    <a:pt x="176980" y="294968"/>
                  </a:cubicBezTo>
                  <a:cubicBezTo>
                    <a:pt x="234335" y="298245"/>
                    <a:pt x="289232" y="158954"/>
                    <a:pt x="344129" y="19664"/>
                  </a:cubicBezTo>
                </a:path>
              </a:pathLst>
            </a:custGeom>
            <a:noFill/>
            <a:ln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7E4E6FFD-9968-9876-75A4-6D36BEED3CA4}"/>
                </a:ext>
              </a:extLst>
            </p:cNvPr>
            <p:cNvCxnSpPr>
              <a:stCxn id="37" idx="1"/>
            </p:cNvCxnSpPr>
            <p:nvPr/>
          </p:nvCxnSpPr>
          <p:spPr>
            <a:xfrm flipH="1">
              <a:off x="2467551" y="3659497"/>
              <a:ext cx="4916" cy="237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2D153B0-7178-FAC5-A1FB-5E3B81985D46}"/>
                </a:ext>
              </a:extLst>
            </p:cNvPr>
            <p:cNvSpPr/>
            <p:nvPr/>
          </p:nvSpPr>
          <p:spPr>
            <a:xfrm>
              <a:off x="1671293" y="3954026"/>
              <a:ext cx="1628516" cy="237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720580B-6D7C-B9EB-0DAB-13A5869C5A79}"/>
                </a:ext>
              </a:extLst>
            </p:cNvPr>
            <p:cNvSpPr/>
            <p:nvPr/>
          </p:nvSpPr>
          <p:spPr>
            <a:xfrm>
              <a:off x="3329575" y="3969060"/>
              <a:ext cx="1628516" cy="237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B0BF38C5-A738-7F70-21C6-50403C0E1444}"/>
                </a:ext>
              </a:extLst>
            </p:cNvPr>
            <p:cNvSpPr/>
            <p:nvPr/>
          </p:nvSpPr>
          <p:spPr>
            <a:xfrm>
              <a:off x="3119420" y="4217467"/>
              <a:ext cx="344129" cy="295024"/>
            </a:xfrm>
            <a:custGeom>
              <a:avLst/>
              <a:gdLst>
                <a:gd name="connsiteX0" fmla="*/ 0 w 344129"/>
                <a:gd name="connsiteY0" fmla="*/ 0 h 295024"/>
                <a:gd name="connsiteX1" fmla="*/ 176980 w 344129"/>
                <a:gd name="connsiteY1" fmla="*/ 294968 h 295024"/>
                <a:gd name="connsiteX2" fmla="*/ 344129 w 344129"/>
                <a:gd name="connsiteY2" fmla="*/ 19664 h 29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4129" h="295024">
                  <a:moveTo>
                    <a:pt x="0" y="0"/>
                  </a:moveTo>
                  <a:cubicBezTo>
                    <a:pt x="59812" y="145845"/>
                    <a:pt x="119625" y="291691"/>
                    <a:pt x="176980" y="294968"/>
                  </a:cubicBezTo>
                  <a:cubicBezTo>
                    <a:pt x="234335" y="298245"/>
                    <a:pt x="289232" y="158954"/>
                    <a:pt x="344129" y="19664"/>
                  </a:cubicBezTo>
                </a:path>
              </a:pathLst>
            </a:custGeom>
            <a:noFill/>
            <a:ln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E76AAE4C-1540-CC13-6F8C-0CC84123BBDE}"/>
                </a:ext>
              </a:extLst>
            </p:cNvPr>
            <p:cNvCxnSpPr>
              <a:stCxn id="41" idx="1"/>
            </p:cNvCxnSpPr>
            <p:nvPr/>
          </p:nvCxnSpPr>
          <p:spPr>
            <a:xfrm flipH="1">
              <a:off x="3291484" y="4512435"/>
              <a:ext cx="4916" cy="237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F1F7009-11AE-0013-AD08-624986FEF35E}"/>
                </a:ext>
              </a:extLst>
            </p:cNvPr>
            <p:cNvSpPr/>
            <p:nvPr/>
          </p:nvSpPr>
          <p:spPr>
            <a:xfrm>
              <a:off x="833397" y="3537012"/>
              <a:ext cx="324036" cy="7740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ysClr val="windowText" lastClr="000000"/>
                  </a:solidFill>
                </a:rPr>
                <a:t>2</a:t>
              </a:r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C98D5F8-4544-0CD5-ACAE-60238135430F}"/>
                </a:ext>
              </a:extLst>
            </p:cNvPr>
            <p:cNvSpPr/>
            <p:nvPr/>
          </p:nvSpPr>
          <p:spPr>
            <a:xfrm>
              <a:off x="837325" y="4311098"/>
              <a:ext cx="324036" cy="77408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ysClr val="windowText" lastClr="000000"/>
                  </a:solidFill>
                </a:rPr>
                <a:t>…</a:t>
              </a:r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F57A6262-EAEF-544F-2E47-A29A54D57B77}"/>
                </a:ext>
              </a:extLst>
            </p:cNvPr>
            <p:cNvCxnSpPr>
              <a:stCxn id="2" idx="3"/>
            </p:cNvCxnSpPr>
            <p:nvPr/>
          </p:nvCxnSpPr>
          <p:spPr>
            <a:xfrm>
              <a:off x="1151807" y="2375883"/>
              <a:ext cx="407689" cy="90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AB07ADA0-37DE-F709-A8EA-6EB611944E32}"/>
                </a:ext>
              </a:extLst>
            </p:cNvPr>
            <p:cNvCxnSpPr/>
            <p:nvPr/>
          </p:nvCxnSpPr>
          <p:spPr>
            <a:xfrm>
              <a:off x="1166411" y="3214160"/>
              <a:ext cx="407689" cy="90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0350C2C3-4970-54F1-6CBF-256EDAA541C8}"/>
                </a:ext>
              </a:extLst>
            </p:cNvPr>
            <p:cNvCxnSpPr/>
            <p:nvPr/>
          </p:nvCxnSpPr>
          <p:spPr>
            <a:xfrm>
              <a:off x="1163452" y="4072803"/>
              <a:ext cx="407689" cy="90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ACC4C85-6CA5-7662-A8DD-679EEA5A8D92}"/>
                </a:ext>
              </a:extLst>
            </p:cNvPr>
            <p:cNvSpPr txBox="1"/>
            <p:nvPr/>
          </p:nvSpPr>
          <p:spPr>
            <a:xfrm>
              <a:off x="5239620" y="3029494"/>
              <a:ext cx="856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  <a:r>
                <a:rPr lang="en-US" altLang="zh-CN" baseline="30000"/>
                <a:t>1</a:t>
              </a:r>
              <a:r>
                <a:rPr lang="zh-CN" altLang="en-US" baseline="30000"/>
                <a:t> </a:t>
              </a:r>
              <a:r>
                <a:rPr lang="en-US" altLang="zh-CN"/>
                <a:t>Unit</a:t>
              </a:r>
              <a:endParaRPr lang="zh-CN" altLang="en-US" baseline="3000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61E4C5A-123F-E5F2-2167-F2476D3A3305}"/>
                </a:ext>
              </a:extLst>
            </p:cNvPr>
            <p:cNvSpPr txBox="1"/>
            <p:nvPr/>
          </p:nvSpPr>
          <p:spPr>
            <a:xfrm>
              <a:off x="5235843" y="3865860"/>
              <a:ext cx="895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  <a:r>
                <a:rPr lang="en-US" altLang="zh-CN" baseline="30000"/>
                <a:t>2</a:t>
              </a:r>
              <a:r>
                <a:rPr lang="zh-CN" altLang="en-US" baseline="30000"/>
                <a:t> </a:t>
              </a:r>
              <a:r>
                <a:rPr lang="en-US" altLang="zh-CN"/>
                <a:t>Unit</a:t>
              </a:r>
              <a:endParaRPr lang="zh-CN" altLang="en-US" baseline="3000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4655E69C-7C61-4F41-DF69-1B1B61A11173}"/>
                </a:ext>
              </a:extLst>
            </p:cNvPr>
            <p:cNvSpPr txBox="1"/>
            <p:nvPr/>
          </p:nvSpPr>
          <p:spPr>
            <a:xfrm>
              <a:off x="443372" y="1520788"/>
              <a:ext cx="1187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Order List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49057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C2E20EF-9165-2465-4B6E-E127691B296F}"/>
              </a:ext>
            </a:extLst>
          </p:cNvPr>
          <p:cNvSpPr txBox="1"/>
          <p:nvPr/>
        </p:nvSpPr>
        <p:spPr>
          <a:xfrm>
            <a:off x="515380" y="370134"/>
            <a:ext cx="46085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内存分配算法</a:t>
            </a:r>
            <a:r>
              <a:rPr lang="en-US" altLang="zh-CN" sz="3200"/>
              <a:t>-Slab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59B79DB-1E65-7083-DB9E-77B9A5BB9213}"/>
              </a:ext>
            </a:extLst>
          </p:cNvPr>
          <p:cNvSpPr/>
          <p:nvPr/>
        </p:nvSpPr>
        <p:spPr>
          <a:xfrm>
            <a:off x="827771" y="1700808"/>
            <a:ext cx="324036" cy="502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0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F1F7009-11AE-0013-AD08-624986FEF35E}"/>
              </a:ext>
            </a:extLst>
          </p:cNvPr>
          <p:cNvSpPr/>
          <p:nvPr/>
        </p:nvSpPr>
        <p:spPr>
          <a:xfrm>
            <a:off x="833397" y="2708920"/>
            <a:ext cx="324036" cy="774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2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C98D5F8-4544-0CD5-ACAE-60238135430F}"/>
              </a:ext>
            </a:extLst>
          </p:cNvPr>
          <p:cNvSpPr/>
          <p:nvPr/>
        </p:nvSpPr>
        <p:spPr>
          <a:xfrm>
            <a:off x="837325" y="3483006"/>
            <a:ext cx="324036" cy="774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…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350C2C3-4970-54F1-6CBF-256EDAA541C8}"/>
              </a:ext>
            </a:extLst>
          </p:cNvPr>
          <p:cNvCxnSpPr>
            <a:cxnSpLocks/>
          </p:cNvCxnSpPr>
          <p:nvPr/>
        </p:nvCxnSpPr>
        <p:spPr>
          <a:xfrm>
            <a:off x="1163452" y="3176972"/>
            <a:ext cx="407689" cy="9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4655E69C-7C61-4F41-DF69-1B1B61A11173}"/>
              </a:ext>
            </a:extLst>
          </p:cNvPr>
          <p:cNvSpPr txBox="1"/>
          <p:nvPr/>
        </p:nvSpPr>
        <p:spPr>
          <a:xfrm>
            <a:off x="443372" y="1232756"/>
            <a:ext cx="118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Order List</a:t>
            </a: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553C143-F6C9-5DAC-C85D-4CB46133B26D}"/>
              </a:ext>
            </a:extLst>
          </p:cNvPr>
          <p:cNvSpPr/>
          <p:nvPr/>
        </p:nvSpPr>
        <p:spPr>
          <a:xfrm>
            <a:off x="1597958" y="1664804"/>
            <a:ext cx="1653726" cy="430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Slab&lt;64&gt;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B478C29-6D6B-EF23-43EC-A2FA51D82F10}"/>
              </a:ext>
            </a:extLst>
          </p:cNvPr>
          <p:cNvSpPr/>
          <p:nvPr/>
        </p:nvSpPr>
        <p:spPr>
          <a:xfrm>
            <a:off x="1571282" y="2894849"/>
            <a:ext cx="4416705" cy="2172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>
                <a:solidFill>
                  <a:sysClr val="windowText" lastClr="000000"/>
                </a:solidFill>
              </a:rPr>
              <a:t>Slab&lt;256&gt;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64FDDA0-44B4-3130-D529-FC4610E05B71}"/>
              </a:ext>
            </a:extLst>
          </p:cNvPr>
          <p:cNvSpPr/>
          <p:nvPr/>
        </p:nvSpPr>
        <p:spPr>
          <a:xfrm>
            <a:off x="1667508" y="3388727"/>
            <a:ext cx="510851" cy="1444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Free-block-list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73B59E3-4547-1743-F662-0381D818334C}"/>
              </a:ext>
            </a:extLst>
          </p:cNvPr>
          <p:cNvSpPr/>
          <p:nvPr/>
        </p:nvSpPr>
        <p:spPr>
          <a:xfrm>
            <a:off x="2603612" y="3537012"/>
            <a:ext cx="547784" cy="366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ysClr val="windowText" lastClr="000000"/>
                </a:solidFill>
              </a:rPr>
              <a:t>block</a:t>
            </a:r>
            <a:endParaRPr lang="zh-CN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7CFECB7-9C89-8D27-5033-3A120E7AEFF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151396" y="3720124"/>
            <a:ext cx="25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F6D92858-0511-11D8-D9F1-9A9706301B35}"/>
              </a:ext>
            </a:extLst>
          </p:cNvPr>
          <p:cNvSpPr/>
          <p:nvPr/>
        </p:nvSpPr>
        <p:spPr>
          <a:xfrm>
            <a:off x="3391837" y="3537012"/>
            <a:ext cx="547784" cy="366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ysClr val="windowText" lastClr="000000"/>
                </a:solidFill>
              </a:rPr>
              <a:t>block</a:t>
            </a:r>
            <a:endParaRPr lang="zh-CN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0139266-5A81-28D0-B76C-457BE8790700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939621" y="3720124"/>
            <a:ext cx="25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F0FC7FE9-EC3D-A7D6-3C53-7E37D5EB24E5}"/>
              </a:ext>
            </a:extLst>
          </p:cNvPr>
          <p:cNvSpPr/>
          <p:nvPr/>
        </p:nvSpPr>
        <p:spPr>
          <a:xfrm>
            <a:off x="4159509" y="3537012"/>
            <a:ext cx="547784" cy="366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ysClr val="windowText" lastClr="000000"/>
                </a:solidFill>
              </a:rPr>
              <a:t>… …</a:t>
            </a:r>
            <a:endParaRPr lang="zh-CN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AE99996-8A91-96E0-84D3-CF03A567AC8D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4707293" y="3720124"/>
            <a:ext cx="25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1BF2A321-00D8-0C73-7408-71EC19C7FEBE}"/>
              </a:ext>
            </a:extLst>
          </p:cNvPr>
          <p:cNvSpPr/>
          <p:nvPr/>
        </p:nvSpPr>
        <p:spPr>
          <a:xfrm>
            <a:off x="4960547" y="3548535"/>
            <a:ext cx="547784" cy="366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ysClr val="windowText" lastClr="000000"/>
                </a:solidFill>
              </a:rPr>
              <a:t>block</a:t>
            </a:r>
            <a:endParaRPr lang="zh-CN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0CDD9E0-AAF8-5385-E14B-FC0A3EF27710}"/>
              </a:ext>
            </a:extLst>
          </p:cNvPr>
          <p:cNvCxnSpPr/>
          <p:nvPr/>
        </p:nvCxnSpPr>
        <p:spPr>
          <a:xfrm>
            <a:off x="2178359" y="3720124"/>
            <a:ext cx="425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C291B8EC-3D4B-2BA0-5BC7-A7D0BA813C80}"/>
              </a:ext>
            </a:extLst>
          </p:cNvPr>
          <p:cNvSpPr/>
          <p:nvPr/>
        </p:nvSpPr>
        <p:spPr>
          <a:xfrm>
            <a:off x="1583555" y="6092403"/>
            <a:ext cx="4404431" cy="504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ysClr val="windowText" lastClr="000000"/>
                </a:solidFill>
              </a:rPr>
              <a:t>BuddyAllocator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DFFC874-DE52-C730-7D4E-EEB4B695CF8C}"/>
              </a:ext>
            </a:extLst>
          </p:cNvPr>
          <p:cNvCxnSpPr>
            <a:cxnSpLocks/>
          </p:cNvCxnSpPr>
          <p:nvPr/>
        </p:nvCxnSpPr>
        <p:spPr>
          <a:xfrm>
            <a:off x="2603612" y="5067180"/>
            <a:ext cx="0" cy="1025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47D8417C-8581-286F-6643-2E37A593A9EE}"/>
              </a:ext>
            </a:extLst>
          </p:cNvPr>
          <p:cNvSpPr txBox="1"/>
          <p:nvPr/>
        </p:nvSpPr>
        <p:spPr>
          <a:xfrm>
            <a:off x="1919536" y="5265204"/>
            <a:ext cx="684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申请内存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3DA4D4FA-EF93-3732-7DF6-E805A2C0481C}"/>
              </a:ext>
            </a:extLst>
          </p:cNvPr>
          <p:cNvSpPr/>
          <p:nvPr/>
        </p:nvSpPr>
        <p:spPr>
          <a:xfrm>
            <a:off x="2747628" y="4268911"/>
            <a:ext cx="3060340" cy="582389"/>
          </a:xfrm>
          <a:prstGeom prst="round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C2C1EC0-69B5-D91F-C429-DE7CFD93038E}"/>
              </a:ext>
            </a:extLst>
          </p:cNvPr>
          <p:cNvCxnSpPr>
            <a:cxnSpLocks/>
          </p:cNvCxnSpPr>
          <p:nvPr/>
        </p:nvCxnSpPr>
        <p:spPr>
          <a:xfrm flipV="1">
            <a:off x="4511824" y="4873090"/>
            <a:ext cx="18001" cy="1219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8E44CB41-FFD2-894C-F82C-B2266F088D9A}"/>
              </a:ext>
            </a:extLst>
          </p:cNvPr>
          <p:cNvSpPr txBox="1"/>
          <p:nvPr/>
        </p:nvSpPr>
        <p:spPr>
          <a:xfrm>
            <a:off x="4529826" y="5265204"/>
            <a:ext cx="1223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分配内存</a:t>
            </a:r>
            <a:endParaRPr lang="en-US" altLang="zh-CN" b="1">
              <a:solidFill>
                <a:srgbClr val="0070C0"/>
              </a:solidFill>
            </a:endParaRPr>
          </a:p>
          <a:p>
            <a:r>
              <a:rPr lang="zh-CN" altLang="en-US" b="1">
                <a:solidFill>
                  <a:srgbClr val="0070C0"/>
                </a:solidFill>
              </a:rPr>
              <a:t>以供分块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968ADA9-8CE1-6A06-509F-B46D817F69A7}"/>
              </a:ext>
            </a:extLst>
          </p:cNvPr>
          <p:cNvSpPr/>
          <p:nvPr/>
        </p:nvSpPr>
        <p:spPr>
          <a:xfrm>
            <a:off x="2866186" y="4387889"/>
            <a:ext cx="547784" cy="366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ysClr val="windowText" lastClr="000000"/>
                </a:solidFill>
              </a:rPr>
              <a:t>block</a:t>
            </a:r>
            <a:endParaRPr lang="zh-CN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CAE1816-E42B-D6C7-B145-3523601A9231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3413970" y="4571001"/>
            <a:ext cx="25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6E35BBDE-E999-EA56-01F0-DC8C5F3F83DA}"/>
              </a:ext>
            </a:extLst>
          </p:cNvPr>
          <p:cNvSpPr/>
          <p:nvPr/>
        </p:nvSpPr>
        <p:spPr>
          <a:xfrm>
            <a:off x="3654411" y="4387889"/>
            <a:ext cx="547784" cy="366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ysClr val="windowText" lastClr="000000"/>
                </a:solidFill>
              </a:rPr>
              <a:t>block</a:t>
            </a:r>
            <a:endParaRPr lang="zh-CN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8763F4F0-A738-551C-5826-5C56D08D7AD8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4202195" y="4571001"/>
            <a:ext cx="25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7E28C08B-C7CB-2B77-CC56-8237CB6F7EBB}"/>
              </a:ext>
            </a:extLst>
          </p:cNvPr>
          <p:cNvSpPr/>
          <p:nvPr/>
        </p:nvSpPr>
        <p:spPr>
          <a:xfrm>
            <a:off x="4422083" y="4387889"/>
            <a:ext cx="547784" cy="366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ysClr val="windowText" lastClr="000000"/>
                </a:solidFill>
              </a:rPr>
              <a:t>… …</a:t>
            </a:r>
            <a:endParaRPr lang="zh-CN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662418C-3AA3-125C-8D27-58DD81BD8DC4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4969867" y="4571001"/>
            <a:ext cx="252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066F819B-0ADB-258C-C287-2B8268B52B92}"/>
              </a:ext>
            </a:extLst>
          </p:cNvPr>
          <p:cNvSpPr/>
          <p:nvPr/>
        </p:nvSpPr>
        <p:spPr>
          <a:xfrm>
            <a:off x="5223121" y="4399412"/>
            <a:ext cx="547784" cy="366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ysClr val="windowText" lastClr="000000"/>
                </a:solidFill>
              </a:rPr>
              <a:t>block</a:t>
            </a:r>
            <a:endParaRPr lang="zh-CN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0B698928-6DB6-2B85-B023-33943A0CB455}"/>
              </a:ext>
            </a:extLst>
          </p:cNvPr>
          <p:cNvSpPr/>
          <p:nvPr/>
        </p:nvSpPr>
        <p:spPr>
          <a:xfrm>
            <a:off x="2456936" y="3746805"/>
            <a:ext cx="3380200" cy="835741"/>
          </a:xfrm>
          <a:custGeom>
            <a:avLst/>
            <a:gdLst>
              <a:gd name="connsiteX0" fmla="*/ 3058961 w 3380200"/>
              <a:gd name="connsiteY0" fmla="*/ 0 h 835741"/>
              <a:gd name="connsiteX1" fmla="*/ 3353929 w 3380200"/>
              <a:gd name="connsiteY1" fmla="*/ 117987 h 835741"/>
              <a:gd name="connsiteX2" fmla="*/ 3314599 w 3380200"/>
              <a:gd name="connsiteY2" fmla="*/ 334296 h 835741"/>
              <a:gd name="connsiteX3" fmla="*/ 2901645 w 3380200"/>
              <a:gd name="connsiteY3" fmla="*/ 422787 h 835741"/>
              <a:gd name="connsiteX4" fmla="*/ 492741 w 3380200"/>
              <a:gd name="connsiteY4" fmla="*/ 373625 h 835741"/>
              <a:gd name="connsiteX5" fmla="*/ 1129 w 3380200"/>
              <a:gd name="connsiteY5" fmla="*/ 511277 h 835741"/>
              <a:gd name="connsiteX6" fmla="*/ 384587 w 3380200"/>
              <a:gd name="connsiteY6" fmla="*/ 835741 h 83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0200" h="835741">
                <a:moveTo>
                  <a:pt x="3058961" y="0"/>
                </a:moveTo>
                <a:cubicBezTo>
                  <a:pt x="3185142" y="31135"/>
                  <a:pt x="3311323" y="62271"/>
                  <a:pt x="3353929" y="117987"/>
                </a:cubicBezTo>
                <a:cubicBezTo>
                  <a:pt x="3396535" y="173703"/>
                  <a:pt x="3389980" y="283496"/>
                  <a:pt x="3314599" y="334296"/>
                </a:cubicBezTo>
                <a:cubicBezTo>
                  <a:pt x="3239218" y="385096"/>
                  <a:pt x="2901645" y="422787"/>
                  <a:pt x="2901645" y="422787"/>
                </a:cubicBezTo>
                <a:cubicBezTo>
                  <a:pt x="2431335" y="429342"/>
                  <a:pt x="976160" y="358877"/>
                  <a:pt x="492741" y="373625"/>
                </a:cubicBezTo>
                <a:cubicBezTo>
                  <a:pt x="9322" y="388373"/>
                  <a:pt x="19155" y="434258"/>
                  <a:pt x="1129" y="511277"/>
                </a:cubicBezTo>
                <a:cubicBezTo>
                  <a:pt x="-16897" y="588296"/>
                  <a:pt x="183845" y="712018"/>
                  <a:pt x="384587" y="835741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71A560D-6F93-CF45-5B83-85939B7D56B8}"/>
              </a:ext>
            </a:extLst>
          </p:cNvPr>
          <p:cNvCxnSpPr>
            <a:stCxn id="2" idx="3"/>
          </p:cNvCxnSpPr>
          <p:nvPr/>
        </p:nvCxnSpPr>
        <p:spPr>
          <a:xfrm>
            <a:off x="1151807" y="1952229"/>
            <a:ext cx="419334" cy="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E1EC09C4-E407-B61D-F587-EC01357C017E}"/>
              </a:ext>
            </a:extLst>
          </p:cNvPr>
          <p:cNvSpPr/>
          <p:nvPr/>
        </p:nvSpPr>
        <p:spPr>
          <a:xfrm>
            <a:off x="827771" y="2204864"/>
            <a:ext cx="324036" cy="502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1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94B4FEB2-CBB0-76E4-92D2-FF70E0B95D6D}"/>
              </a:ext>
            </a:extLst>
          </p:cNvPr>
          <p:cNvSpPr/>
          <p:nvPr/>
        </p:nvSpPr>
        <p:spPr>
          <a:xfrm>
            <a:off x="1597958" y="2278088"/>
            <a:ext cx="1653726" cy="430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Slab&lt;128&gt;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E6E81540-810F-26FF-4A0C-B57CBF8458D7}"/>
              </a:ext>
            </a:extLst>
          </p:cNvPr>
          <p:cNvCxnSpPr>
            <a:stCxn id="84" idx="3"/>
          </p:cNvCxnSpPr>
          <p:nvPr/>
        </p:nvCxnSpPr>
        <p:spPr>
          <a:xfrm>
            <a:off x="1151807" y="2456285"/>
            <a:ext cx="419334" cy="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3B812034-2C21-7D48-C6DB-BAF3268CC35F}"/>
              </a:ext>
            </a:extLst>
          </p:cNvPr>
          <p:cNvSpPr txBox="1"/>
          <p:nvPr/>
        </p:nvSpPr>
        <p:spPr>
          <a:xfrm>
            <a:off x="3437025" y="4067780"/>
            <a:ext cx="237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分割</a:t>
            </a:r>
            <a:r>
              <a:rPr lang="en-US" altLang="zh-CN" b="1">
                <a:solidFill>
                  <a:srgbClr val="0070C0"/>
                </a:solidFill>
              </a:rPr>
              <a:t>block</a:t>
            </a:r>
            <a:r>
              <a:rPr lang="zh-CN" altLang="en-US" b="1">
                <a:solidFill>
                  <a:srgbClr val="0070C0"/>
                </a:solidFill>
              </a:rPr>
              <a:t>并加入链表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E895196C-9370-5E0A-E323-AC65D53E49BD}"/>
              </a:ext>
            </a:extLst>
          </p:cNvPr>
          <p:cNvSpPr txBox="1"/>
          <p:nvPr/>
        </p:nvSpPr>
        <p:spPr>
          <a:xfrm>
            <a:off x="6615504" y="1483939"/>
            <a:ext cx="542115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结构：</a:t>
            </a:r>
            <a:endParaRPr lang="en-US" altLang="zh-CN" sz="2000"/>
          </a:p>
          <a:p>
            <a:r>
              <a:rPr lang="en-US" altLang="zh-CN" sz="2000"/>
              <a:t>1) </a:t>
            </a:r>
            <a:r>
              <a:rPr lang="zh-CN" altLang="en-US" sz="2000"/>
              <a:t>通过</a:t>
            </a:r>
            <a:r>
              <a:rPr lang="en-US" altLang="zh-CN" sz="2000" err="1"/>
              <a:t>OrderList</a:t>
            </a:r>
            <a:r>
              <a:rPr lang="zh-CN" altLang="en-US" sz="2000"/>
              <a:t>维护一系列</a:t>
            </a:r>
            <a:r>
              <a:rPr lang="en-US" altLang="zh-CN" sz="2000"/>
              <a:t>Slab</a:t>
            </a:r>
          </a:p>
          <a:p>
            <a:r>
              <a:rPr lang="en-US" altLang="zh-CN" sz="2000"/>
              <a:t>2) Slab</a:t>
            </a:r>
            <a:r>
              <a:rPr lang="zh-CN" altLang="en-US" sz="2000"/>
              <a:t>维持一个空闲的</a:t>
            </a:r>
            <a:r>
              <a:rPr lang="en-US" altLang="zh-CN" sz="2000"/>
              <a:t>block</a:t>
            </a:r>
            <a:r>
              <a:rPr lang="zh-CN" altLang="en-US" sz="2000"/>
              <a:t>链表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分配：从</a:t>
            </a:r>
            <a:r>
              <a:rPr lang="en-US" altLang="zh-CN" sz="2000"/>
              <a:t>block</a:t>
            </a:r>
            <a:r>
              <a:rPr lang="zh-CN" altLang="en-US" sz="2000"/>
              <a:t>空闲链表中弹出一个</a:t>
            </a:r>
            <a:r>
              <a:rPr lang="en-US" altLang="zh-CN" sz="2000"/>
              <a:t>block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zh-CN" altLang="en-US" sz="2000"/>
              <a:t>依靠</a:t>
            </a:r>
            <a:r>
              <a:rPr lang="en-US" altLang="zh-CN" sz="2000" err="1"/>
              <a:t>BuddyAllocator</a:t>
            </a:r>
            <a:r>
              <a:rPr lang="zh-CN" altLang="en-US" sz="2000"/>
              <a:t>提供内存分配支持，初始时以及</a:t>
            </a:r>
            <a:r>
              <a:rPr lang="en-US" altLang="zh-CN" sz="2000"/>
              <a:t>block</a:t>
            </a:r>
            <a:r>
              <a:rPr lang="zh-CN" altLang="en-US" sz="2000"/>
              <a:t>不足时，从</a:t>
            </a:r>
            <a:r>
              <a:rPr lang="en-US" altLang="zh-CN" sz="2000" err="1"/>
              <a:t>BuddyAllocator</a:t>
            </a:r>
            <a:r>
              <a:rPr lang="zh-CN" altLang="en-US" sz="2000"/>
              <a:t>申请，分割</a:t>
            </a:r>
            <a:r>
              <a:rPr lang="en-US" altLang="zh-CN" sz="2000"/>
              <a:t>block</a:t>
            </a:r>
            <a:r>
              <a:rPr lang="zh-CN" altLang="en-US" sz="2000"/>
              <a:t>后加入</a:t>
            </a:r>
            <a:r>
              <a:rPr lang="en-US" altLang="zh-CN" sz="2000"/>
              <a:t>block</a:t>
            </a:r>
            <a:r>
              <a:rPr lang="zh-CN" altLang="en-US" sz="2000"/>
              <a:t>空闲链表。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释放：放回</a:t>
            </a:r>
            <a:r>
              <a:rPr lang="en-US" altLang="zh-CN" sz="2000"/>
              <a:t>block</a:t>
            </a:r>
            <a:r>
              <a:rPr lang="zh-CN" altLang="en-US" sz="2000"/>
              <a:t>空闲链表。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4097514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1F7DF-6A5A-8B25-3B27-A07E4679F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11F3C4B-2A91-7D4D-E4EE-899431981E04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U.3.0 ReadPFlash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0B6C94-C991-2FE4-A584-059A2EFABA4A}"/>
              </a:ext>
            </a:extLst>
          </p:cNvPr>
          <p:cNvSpPr txBox="1"/>
          <p:nvPr/>
        </p:nvSpPr>
        <p:spPr>
          <a:xfrm>
            <a:off x="515380" y="5418132"/>
            <a:ext cx="88929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本节目标：</a:t>
            </a:r>
            <a:endParaRPr lang="en-US" altLang="zh-CN" sz="2400"/>
          </a:p>
          <a:p>
            <a:r>
              <a:rPr lang="en-US" altLang="zh-CN" sz="2400"/>
              <a:t>1. </a:t>
            </a:r>
            <a:r>
              <a:rPr lang="zh-CN" altLang="en-US" sz="2400"/>
              <a:t>引入页表管理组件，通过地址空间重映射，支持设备</a:t>
            </a:r>
            <a:r>
              <a:rPr lang="en-US" altLang="zh-CN" sz="2400"/>
              <a:t>MMIO</a:t>
            </a:r>
          </a:p>
          <a:p>
            <a:r>
              <a:rPr lang="en-US" altLang="zh-CN" sz="2400"/>
              <a:t>2. </a:t>
            </a:r>
            <a:r>
              <a:rPr lang="zh-CN" altLang="en-US" sz="2400"/>
              <a:t>地址空间概念，重映射的意义，页表机制</a:t>
            </a:r>
            <a:endParaRPr lang="en-US" altLang="zh-CN" sz="240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94CC3534-D3C1-F655-3679-CA613A0469CB}"/>
              </a:ext>
            </a:extLst>
          </p:cNvPr>
          <p:cNvSpPr/>
          <p:nvPr/>
        </p:nvSpPr>
        <p:spPr>
          <a:xfrm>
            <a:off x="2603612" y="3116633"/>
            <a:ext cx="545016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FFFCE2-90C7-CE43-9CC4-35EFCC1BB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684" y="1448780"/>
            <a:ext cx="2857512" cy="37504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390A31C-AC0A-5978-8357-7947C10F9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84" y="1448780"/>
            <a:ext cx="1964540" cy="375048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4363AC0-AAAF-E21B-4664-FE5A3B4E80B9}"/>
              </a:ext>
            </a:extLst>
          </p:cNvPr>
          <p:cNvSpPr txBox="1"/>
          <p:nvPr/>
        </p:nvSpPr>
        <p:spPr>
          <a:xfrm>
            <a:off x="6879660" y="4785688"/>
            <a:ext cx="45528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实验命令行：</a:t>
            </a:r>
            <a:r>
              <a:rPr lang="en-US" altLang="zh-CN" sz="2000" b="1"/>
              <a:t> make run A=tour/u_3_0</a:t>
            </a:r>
          </a:p>
          <a:p>
            <a:r>
              <a:rPr lang="zh-CN" altLang="en-US" sz="2000" b="1"/>
              <a:t>（尝试没有指定</a:t>
            </a:r>
            <a:r>
              <a:rPr lang="en-US" altLang="zh-CN" sz="2000" b="1"/>
              <a:t>"paging"</a:t>
            </a:r>
            <a:r>
              <a:rPr lang="zh-CN" altLang="en-US" sz="2000" b="1"/>
              <a:t>时的情况）</a:t>
            </a:r>
            <a:r>
              <a:rPr lang="en-US" altLang="zh-CN" sz="2000" b="1"/>
              <a:t> </a:t>
            </a:r>
            <a:endParaRPr lang="zh-CN" altLang="en-US" sz="2000" b="1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4BF7E3A-2C72-2440-A9C9-F50961F64C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2046" y="1562118"/>
            <a:ext cx="5618610" cy="197489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CD63C89-E139-787F-E11B-E858212829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9135" y="3812151"/>
            <a:ext cx="5039428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96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9C016-197A-4ABB-9DBF-2F33FDA35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0A36955-FD46-DBD0-1636-498353B2FB26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需要解决的问题</a:t>
            </a:r>
            <a:endParaRPr lang="en-US" altLang="zh-CN" sz="32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FDBB16-0222-1A8E-21CE-6C9A33328A2A}"/>
              </a:ext>
            </a:extLst>
          </p:cNvPr>
          <p:cNvSpPr txBox="1"/>
          <p:nvPr/>
        </p:nvSpPr>
        <p:spPr>
          <a:xfrm>
            <a:off x="698976" y="1160748"/>
            <a:ext cx="528901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1. PFlash</a:t>
            </a:r>
            <a:r>
              <a:rPr lang="zh-CN" altLang="en-US" sz="2000" b="1"/>
              <a:t>的作用？</a:t>
            </a:r>
            <a:endParaRPr lang="en-US" altLang="zh-CN" sz="2000" b="1"/>
          </a:p>
          <a:p>
            <a:endParaRPr lang="en-US" altLang="zh-CN" sz="2000" b="1"/>
          </a:p>
          <a:p>
            <a:r>
              <a:rPr lang="en-US" altLang="zh-CN"/>
              <a:t>Qemu</a:t>
            </a:r>
            <a:r>
              <a:rPr lang="zh-CN" altLang="en-US"/>
              <a:t>的</a:t>
            </a:r>
            <a:r>
              <a:rPr lang="en-US" altLang="zh-CN"/>
              <a:t>PFlash</a:t>
            </a:r>
            <a:r>
              <a:rPr lang="zh-CN" altLang="en-US"/>
              <a:t>模拟闪存磁盘，启动时自动从文件加载内容到固定的</a:t>
            </a:r>
            <a:r>
              <a:rPr lang="en-US" altLang="zh-CN"/>
              <a:t>MMIO</a:t>
            </a:r>
            <a:r>
              <a:rPr lang="zh-CN" altLang="en-US"/>
              <a:t>区域，而且对读操作不需要驱动，可以直接访问。</a:t>
            </a:r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A8B51E4-DE9C-7E2D-90F3-15DA6521E08D}"/>
              </a:ext>
            </a:extLst>
          </p:cNvPr>
          <p:cNvSpPr/>
          <p:nvPr/>
        </p:nvSpPr>
        <p:spPr>
          <a:xfrm>
            <a:off x="7281680" y="4977171"/>
            <a:ext cx="3204356" cy="72008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>
                <a:solidFill>
                  <a:schemeClr val="tx1"/>
                </a:solidFill>
              </a:rPr>
              <a:t>axhal(boot)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47F4FF7-C74E-D277-D550-476C88A3EA5F}"/>
              </a:ext>
            </a:extLst>
          </p:cNvPr>
          <p:cNvSpPr/>
          <p:nvPr/>
        </p:nvSpPr>
        <p:spPr>
          <a:xfrm>
            <a:off x="7281680" y="3933054"/>
            <a:ext cx="3198888" cy="72008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err="1">
                <a:solidFill>
                  <a:schemeClr val="tx1"/>
                </a:solidFill>
              </a:rPr>
              <a:t>axruntime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469D034-B9C3-EB78-4D1C-DC24DBF59724}"/>
              </a:ext>
            </a:extLst>
          </p:cNvPr>
          <p:cNvSpPr txBox="1"/>
          <p:nvPr/>
        </p:nvSpPr>
        <p:spPr>
          <a:xfrm>
            <a:off x="8840194" y="5049180"/>
            <a:ext cx="138394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/>
              <a:t>分页阶段</a:t>
            </a:r>
            <a:r>
              <a:rPr lang="en-US" altLang="zh-CN" sz="1600"/>
              <a:t>1</a:t>
            </a:r>
          </a:p>
          <a:p>
            <a:pPr algn="ctr"/>
            <a:r>
              <a:rPr lang="zh-CN" altLang="en-US" sz="1600"/>
              <a:t>恒等映射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5673A0F-2485-462D-C534-5C14F3323868}"/>
              </a:ext>
            </a:extLst>
          </p:cNvPr>
          <p:cNvSpPr txBox="1"/>
          <p:nvPr/>
        </p:nvSpPr>
        <p:spPr>
          <a:xfrm>
            <a:off x="8834726" y="3999838"/>
            <a:ext cx="138394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/>
              <a:t>分页阶段</a:t>
            </a:r>
            <a:r>
              <a:rPr lang="en-US" altLang="zh-CN" sz="1600"/>
              <a:t>2</a:t>
            </a:r>
          </a:p>
          <a:p>
            <a:pPr algn="ctr"/>
            <a:r>
              <a:rPr lang="en-US" altLang="zh-CN" sz="1600"/>
              <a:t>remap</a:t>
            </a:r>
            <a:endParaRPr lang="zh-CN" altLang="en-US" sz="16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57DD80-6136-F0F0-B183-1022A6D02AB5}"/>
              </a:ext>
            </a:extLst>
          </p:cNvPr>
          <p:cNvSpPr txBox="1"/>
          <p:nvPr/>
        </p:nvSpPr>
        <p:spPr>
          <a:xfrm>
            <a:off x="6636060" y="1160748"/>
            <a:ext cx="52890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2. </a:t>
            </a:r>
            <a:r>
              <a:rPr lang="zh-CN" altLang="en-US" sz="2000" b="1"/>
              <a:t>为何不指定</a:t>
            </a:r>
            <a:r>
              <a:rPr lang="en-US" altLang="zh-CN" sz="2000" b="1"/>
              <a:t>"paging"</a:t>
            </a:r>
            <a:r>
              <a:rPr lang="zh-CN" altLang="en-US" sz="2000" b="1"/>
              <a:t>时导致读</a:t>
            </a:r>
            <a:r>
              <a:rPr lang="en-US" altLang="zh-CN" sz="2000" b="1"/>
              <a:t>PFlash</a:t>
            </a:r>
            <a:r>
              <a:rPr lang="zh-CN" altLang="en-US" sz="2000" b="1"/>
              <a:t>失败？</a:t>
            </a:r>
            <a:endParaRPr lang="en-US" altLang="zh-CN" sz="2000" b="1"/>
          </a:p>
          <a:p>
            <a:endParaRPr lang="en-US" altLang="zh-CN" sz="2000" b="1"/>
          </a:p>
          <a:p>
            <a:r>
              <a:rPr lang="en-US" altLang="zh-CN"/>
              <a:t>ArceOS Unikernel</a:t>
            </a:r>
            <a:r>
              <a:rPr lang="zh-CN" altLang="en-US"/>
              <a:t>包括两阶段地址空间映射，</a:t>
            </a:r>
            <a:endParaRPr lang="en-US" altLang="zh-CN"/>
          </a:p>
          <a:p>
            <a:r>
              <a:rPr lang="en-US" altLang="zh-CN"/>
              <a:t>Boot</a:t>
            </a:r>
            <a:r>
              <a:rPr lang="zh-CN" altLang="en-US"/>
              <a:t>阶段默认开启</a:t>
            </a:r>
            <a:r>
              <a:rPr lang="en-US" altLang="zh-CN"/>
              <a:t>1G</a:t>
            </a:r>
            <a:r>
              <a:rPr lang="zh-CN" altLang="en-US"/>
              <a:t>空间的恒等映射；</a:t>
            </a:r>
            <a:endParaRPr lang="en-US" altLang="zh-CN"/>
          </a:p>
          <a:p>
            <a:r>
              <a:rPr lang="zh-CN" altLang="en-US"/>
              <a:t>如果需要支持设备</a:t>
            </a:r>
            <a:r>
              <a:rPr lang="en-US" altLang="zh-CN"/>
              <a:t>MMIO</a:t>
            </a:r>
            <a:r>
              <a:rPr lang="zh-CN" altLang="en-US"/>
              <a:t>区间，通过指定一个</a:t>
            </a:r>
            <a:r>
              <a:rPr lang="en-US" altLang="zh-CN"/>
              <a:t>feature - "paging"</a:t>
            </a:r>
            <a:r>
              <a:rPr lang="zh-CN" altLang="en-US"/>
              <a:t>来实现重映射。</a:t>
            </a:r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C6B9E9-50B8-014B-3FA0-D6783A5D275E}"/>
              </a:ext>
            </a:extLst>
          </p:cNvPr>
          <p:cNvSpPr txBox="1"/>
          <p:nvPr/>
        </p:nvSpPr>
        <p:spPr>
          <a:xfrm>
            <a:off x="10674657" y="505092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</a:rPr>
              <a:t>默认</a:t>
            </a:r>
            <a:r>
              <a:rPr lang="zh-CN" altLang="en-US"/>
              <a:t>开启</a:t>
            </a:r>
            <a:endParaRPr lang="en-US" altLang="zh-CN"/>
          </a:p>
          <a:p>
            <a:r>
              <a:rPr lang="zh-CN" altLang="en-US"/>
              <a:t>分页机制</a:t>
            </a:r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2C04BA29-2860-0465-532F-B05217AD5F20}"/>
              </a:ext>
            </a:extLst>
          </p:cNvPr>
          <p:cNvSpPr/>
          <p:nvPr/>
        </p:nvSpPr>
        <p:spPr>
          <a:xfrm>
            <a:off x="6636060" y="3933054"/>
            <a:ext cx="383723" cy="1296146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B24F6A-DAEA-481E-1F50-E5D9D39199D9}"/>
              </a:ext>
            </a:extLst>
          </p:cNvPr>
          <p:cNvSpPr txBox="1"/>
          <p:nvPr/>
        </p:nvSpPr>
        <p:spPr>
          <a:xfrm>
            <a:off x="6492044" y="522920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引导</a:t>
            </a:r>
            <a:endParaRPr lang="en-US" altLang="zh-CN"/>
          </a:p>
          <a:p>
            <a:r>
              <a:rPr lang="zh-CN" altLang="en-US"/>
              <a:t>过程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4A3D798-E4FB-3FB9-43B0-AD6C6E513608}"/>
              </a:ext>
            </a:extLst>
          </p:cNvPr>
          <p:cNvSpPr txBox="1"/>
          <p:nvPr/>
        </p:nvSpPr>
        <p:spPr>
          <a:xfrm>
            <a:off x="10656341" y="3861048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</a:rPr>
              <a:t>手动</a:t>
            </a:r>
            <a:r>
              <a:rPr lang="zh-CN" altLang="en-US"/>
              <a:t>指定</a:t>
            </a:r>
            <a:endParaRPr lang="en-US" altLang="zh-CN"/>
          </a:p>
          <a:p>
            <a:r>
              <a:rPr lang="en-US" altLang="zh-CN"/>
              <a:t>feature -</a:t>
            </a:r>
          </a:p>
          <a:p>
            <a:r>
              <a:rPr lang="en-US" altLang="zh-CN"/>
              <a:t>"</a:t>
            </a:r>
            <a:r>
              <a:rPr lang="en-US" altLang="zh-CN" b="1"/>
              <a:t>paging</a:t>
            </a:r>
            <a:r>
              <a:rPr lang="en-US" altLang="zh-CN"/>
              <a:t>"</a:t>
            </a:r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8EC1CD5-DD2C-82AC-47C4-F4FA61851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42" y="2879378"/>
            <a:ext cx="44005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02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0F3EAF0-59CE-9156-B0B7-5FAEFB483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1987342"/>
            <a:ext cx="9443522" cy="35298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452EE6-5278-6F83-FF13-56E4370AEF43}"/>
              </a:ext>
            </a:extLst>
          </p:cNvPr>
          <p:cNvSpPr txBox="1"/>
          <p:nvPr/>
        </p:nvSpPr>
        <p:spPr>
          <a:xfrm>
            <a:off x="515380" y="370134"/>
            <a:ext cx="35643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地址空间与启用</a:t>
            </a:r>
            <a:endParaRPr lang="en-US" altLang="zh-CN" sz="3200"/>
          </a:p>
        </p:txBody>
      </p:sp>
    </p:spTree>
    <p:extLst>
      <p:ext uri="{BB962C8B-B14F-4D97-AF65-F5344CB8AC3E}">
        <p14:creationId xmlns:p14="http://schemas.microsoft.com/office/powerpoint/2010/main" val="833610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箭头: 右 55">
            <a:extLst>
              <a:ext uri="{FF2B5EF4-FFF2-40B4-BE49-F238E27FC236}">
                <a16:creationId xmlns:a16="http://schemas.microsoft.com/office/drawing/2014/main" id="{68ED3E28-9E34-21A7-4ABB-EA2059AB6E11}"/>
              </a:ext>
            </a:extLst>
          </p:cNvPr>
          <p:cNvSpPr/>
          <p:nvPr/>
        </p:nvSpPr>
        <p:spPr>
          <a:xfrm>
            <a:off x="7470508" y="5349196"/>
            <a:ext cx="978408" cy="71869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6E856E-A3B1-210D-936F-665A55A4B674}"/>
              </a:ext>
            </a:extLst>
          </p:cNvPr>
          <p:cNvSpPr txBox="1"/>
          <p:nvPr/>
        </p:nvSpPr>
        <p:spPr>
          <a:xfrm>
            <a:off x="515380" y="370134"/>
            <a:ext cx="35643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物理地址空间</a:t>
            </a:r>
            <a:endParaRPr lang="en-US" altLang="zh-CN" sz="32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E33D84-10F3-A3F5-60BC-91220867BD79}"/>
              </a:ext>
            </a:extLst>
          </p:cNvPr>
          <p:cNvSpPr/>
          <p:nvPr/>
        </p:nvSpPr>
        <p:spPr>
          <a:xfrm>
            <a:off x="4596435" y="1164815"/>
            <a:ext cx="2651169" cy="22965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E59693-E690-4F7F-D842-E388A29C0CBB}"/>
              </a:ext>
            </a:extLst>
          </p:cNvPr>
          <p:cNvSpPr txBox="1"/>
          <p:nvPr/>
        </p:nvSpPr>
        <p:spPr>
          <a:xfrm>
            <a:off x="7689342" y="3212977"/>
            <a:ext cx="12193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0x8020_0000</a:t>
            </a:r>
            <a:endParaRPr lang="zh-CN" altLang="en-US" sz="1200" b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BF16A7-74AA-A650-C527-97685DE619B0}"/>
              </a:ext>
            </a:extLst>
          </p:cNvPr>
          <p:cNvSpPr/>
          <p:nvPr/>
        </p:nvSpPr>
        <p:spPr>
          <a:xfrm>
            <a:off x="4615610" y="1719815"/>
            <a:ext cx="2640203" cy="3659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.</a:t>
            </a:r>
            <a:r>
              <a:rPr lang="en-US" altLang="zh-CN" err="1">
                <a:solidFill>
                  <a:schemeClr val="tx1"/>
                </a:solidFill>
              </a:rPr>
              <a:t>bss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442FDF4-085B-2EC0-B907-E9605CB8CB53}"/>
              </a:ext>
            </a:extLst>
          </p:cNvPr>
          <p:cNvSpPr txBox="1"/>
          <p:nvPr/>
        </p:nvSpPr>
        <p:spPr>
          <a:xfrm>
            <a:off x="7900567" y="1436564"/>
            <a:ext cx="912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/>
              <a:t>_</a:t>
            </a:r>
            <a:r>
              <a:rPr lang="en-US" altLang="zh-CN" sz="1400" b="1" err="1"/>
              <a:t>ekernel</a:t>
            </a:r>
            <a:endParaRPr lang="zh-CN" altLang="en-US" sz="1400" b="1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0051385-73D3-4EB3-D329-204B69901B7F}"/>
              </a:ext>
            </a:extLst>
          </p:cNvPr>
          <p:cNvSpPr txBox="1"/>
          <p:nvPr/>
        </p:nvSpPr>
        <p:spPr>
          <a:xfrm>
            <a:off x="4976556" y="1232757"/>
            <a:ext cx="22145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/>
              <a:t>Kernel Image</a:t>
            </a:r>
            <a:endParaRPr lang="zh-CN" altLang="en-US" sz="2000" b="1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877E608-7C76-9CB7-12A1-64DC9FA945B5}"/>
              </a:ext>
            </a:extLst>
          </p:cNvPr>
          <p:cNvSpPr/>
          <p:nvPr/>
        </p:nvSpPr>
        <p:spPr>
          <a:xfrm>
            <a:off x="8731977" y="1187030"/>
            <a:ext cx="2800627" cy="5554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5864322-9FFD-6382-09FC-F18701080841}"/>
              </a:ext>
            </a:extLst>
          </p:cNvPr>
          <p:cNvSpPr txBox="1"/>
          <p:nvPr/>
        </p:nvSpPr>
        <p:spPr>
          <a:xfrm>
            <a:off x="8842129" y="517928"/>
            <a:ext cx="26402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/>
              <a:t>(</a:t>
            </a:r>
            <a:r>
              <a:rPr lang="zh-CN" altLang="en-US" sz="2000" b="1"/>
              <a:t>运行时</a:t>
            </a:r>
            <a:r>
              <a:rPr lang="en-US" altLang="zh-CN" sz="2000" b="1"/>
              <a:t>)</a:t>
            </a:r>
            <a:r>
              <a:rPr lang="zh-CN" altLang="en-US" sz="2000" b="1"/>
              <a:t>物理地址空间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D2356B3-FA8B-79D0-45A4-6F3C141E820D}"/>
              </a:ext>
            </a:extLst>
          </p:cNvPr>
          <p:cNvSpPr/>
          <p:nvPr/>
        </p:nvSpPr>
        <p:spPr>
          <a:xfrm>
            <a:off x="4611426" y="2137497"/>
            <a:ext cx="2640203" cy="3659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       .data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4F3C293-22D3-7DA5-3CB6-2D03FF0B9E96}"/>
              </a:ext>
            </a:extLst>
          </p:cNvPr>
          <p:cNvSpPr/>
          <p:nvPr/>
        </p:nvSpPr>
        <p:spPr>
          <a:xfrm>
            <a:off x="8820393" y="1224286"/>
            <a:ext cx="2640203" cy="457588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Free Memory Space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1EF9E28-EC78-055C-FAE0-5D1E60A1F120}"/>
              </a:ext>
            </a:extLst>
          </p:cNvPr>
          <p:cNvSpPr/>
          <p:nvPr/>
        </p:nvSpPr>
        <p:spPr>
          <a:xfrm>
            <a:off x="4606718" y="2566746"/>
            <a:ext cx="2640203" cy="3659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.</a:t>
            </a:r>
            <a:r>
              <a:rPr lang="en-US" altLang="zh-CN" err="1">
                <a:solidFill>
                  <a:schemeClr val="tx1"/>
                </a:solidFill>
              </a:rPr>
              <a:t>rodata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6F9DE89-E204-D117-463B-CFC2B51207D6}"/>
              </a:ext>
            </a:extLst>
          </p:cNvPr>
          <p:cNvSpPr/>
          <p:nvPr/>
        </p:nvSpPr>
        <p:spPr>
          <a:xfrm>
            <a:off x="4601577" y="2995074"/>
            <a:ext cx="2640203" cy="3659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.text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C9D511C-5EE4-167D-0A81-B471740B6422}"/>
              </a:ext>
            </a:extLst>
          </p:cNvPr>
          <p:cNvSpPr/>
          <p:nvPr/>
        </p:nvSpPr>
        <p:spPr>
          <a:xfrm>
            <a:off x="8827329" y="1739731"/>
            <a:ext cx="2640203" cy="36598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.</a:t>
            </a:r>
            <a:r>
              <a:rPr lang="en-US" altLang="zh-CN" err="1">
                <a:solidFill>
                  <a:schemeClr val="tx1"/>
                </a:solidFill>
              </a:rPr>
              <a:t>bss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918F424-0CF6-C122-FEAC-E45AD4B3A2DD}"/>
              </a:ext>
            </a:extLst>
          </p:cNvPr>
          <p:cNvSpPr/>
          <p:nvPr/>
        </p:nvSpPr>
        <p:spPr>
          <a:xfrm>
            <a:off x="8823145" y="2157413"/>
            <a:ext cx="2640203" cy="36598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        .data 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AE2302C-8C8F-0D61-B12D-193EE7F025A9}"/>
              </a:ext>
            </a:extLst>
          </p:cNvPr>
          <p:cNvSpPr/>
          <p:nvPr/>
        </p:nvSpPr>
        <p:spPr>
          <a:xfrm>
            <a:off x="8818437" y="2586662"/>
            <a:ext cx="2640203" cy="36598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.</a:t>
            </a:r>
            <a:r>
              <a:rPr lang="en-US" altLang="zh-CN" err="1">
                <a:solidFill>
                  <a:schemeClr val="tx1"/>
                </a:solidFill>
              </a:rPr>
              <a:t>rodata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A2D3D7D-38D9-A52E-05F3-89CD986CBC81}"/>
              </a:ext>
            </a:extLst>
          </p:cNvPr>
          <p:cNvSpPr/>
          <p:nvPr/>
        </p:nvSpPr>
        <p:spPr>
          <a:xfrm>
            <a:off x="8813296" y="3014990"/>
            <a:ext cx="2640203" cy="36598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.text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A1972619-11B8-0800-EA40-8C36EC552737}"/>
              </a:ext>
            </a:extLst>
          </p:cNvPr>
          <p:cNvSpPr/>
          <p:nvPr/>
        </p:nvSpPr>
        <p:spPr>
          <a:xfrm>
            <a:off x="7472817" y="2168861"/>
            <a:ext cx="978408" cy="71869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ACBC214-21F1-AB0F-80FF-D29F0EAD9A21}"/>
              </a:ext>
            </a:extLst>
          </p:cNvPr>
          <p:cNvCxnSpPr/>
          <p:nvPr/>
        </p:nvCxnSpPr>
        <p:spPr>
          <a:xfrm>
            <a:off x="7608168" y="3429001"/>
            <a:ext cx="4248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AD01FED4-71FC-816D-425D-37ED98B63A91}"/>
              </a:ext>
            </a:extLst>
          </p:cNvPr>
          <p:cNvSpPr/>
          <p:nvPr/>
        </p:nvSpPr>
        <p:spPr>
          <a:xfrm>
            <a:off x="4590611" y="3635980"/>
            <a:ext cx="2651169" cy="6192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SBI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31AA7D77-86C4-8CE2-5793-52B88B446411}"/>
              </a:ext>
            </a:extLst>
          </p:cNvPr>
          <p:cNvSpPr/>
          <p:nvPr/>
        </p:nvSpPr>
        <p:spPr>
          <a:xfrm>
            <a:off x="7479117" y="3681029"/>
            <a:ext cx="978408" cy="33506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C760A5C-0122-BDBD-05EB-D02434E93D5B}"/>
              </a:ext>
            </a:extLst>
          </p:cNvPr>
          <p:cNvSpPr/>
          <p:nvPr/>
        </p:nvSpPr>
        <p:spPr>
          <a:xfrm>
            <a:off x="8802330" y="3658817"/>
            <a:ext cx="2651169" cy="59201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SBI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60DBE18-E850-36C1-9218-87A508E85F58}"/>
              </a:ext>
            </a:extLst>
          </p:cNvPr>
          <p:cNvSpPr/>
          <p:nvPr/>
        </p:nvSpPr>
        <p:spPr>
          <a:xfrm>
            <a:off x="4590611" y="4493557"/>
            <a:ext cx="2651169" cy="210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6761F6E-01EA-918A-5DF6-33DD044703B0}"/>
              </a:ext>
            </a:extLst>
          </p:cNvPr>
          <p:cNvSpPr txBox="1"/>
          <p:nvPr/>
        </p:nvSpPr>
        <p:spPr>
          <a:xfrm>
            <a:off x="4706809" y="4509121"/>
            <a:ext cx="2399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err="1"/>
              <a:t>mmio</a:t>
            </a:r>
            <a:r>
              <a:rPr lang="en-US" altLang="zh-CN" sz="2000" b="1"/>
              <a:t> space</a:t>
            </a:r>
            <a:endParaRPr lang="zh-CN" altLang="en-US" sz="2000" b="1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8373F98-FADB-A553-957F-122831CCF388}"/>
              </a:ext>
            </a:extLst>
          </p:cNvPr>
          <p:cNvSpPr txBox="1"/>
          <p:nvPr/>
        </p:nvSpPr>
        <p:spPr>
          <a:xfrm>
            <a:off x="7699880" y="4052102"/>
            <a:ext cx="12193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0x8000_0000</a:t>
            </a:r>
            <a:endParaRPr lang="zh-CN" altLang="en-US" sz="1200" b="1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779D7E9-C2F4-8C14-65A0-C2E77D4F9463}"/>
              </a:ext>
            </a:extLst>
          </p:cNvPr>
          <p:cNvSpPr txBox="1"/>
          <p:nvPr/>
        </p:nvSpPr>
        <p:spPr>
          <a:xfrm>
            <a:off x="7915572" y="2991059"/>
            <a:ext cx="912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/>
              <a:t>_</a:t>
            </a:r>
            <a:r>
              <a:rPr lang="en-US" altLang="zh-CN" sz="1400" b="1" err="1"/>
              <a:t>skernel</a:t>
            </a:r>
            <a:endParaRPr lang="zh-CN" altLang="en-US" sz="1400" b="1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C4F7282-C194-9C5A-8B64-DDC65365624E}"/>
              </a:ext>
            </a:extLst>
          </p:cNvPr>
          <p:cNvSpPr/>
          <p:nvPr/>
        </p:nvSpPr>
        <p:spPr>
          <a:xfrm>
            <a:off x="4606717" y="6195363"/>
            <a:ext cx="2640203" cy="3659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plic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DA3F1A8-95A2-79B1-F9F7-72C79F2B5D57}"/>
              </a:ext>
            </a:extLst>
          </p:cNvPr>
          <p:cNvSpPr/>
          <p:nvPr/>
        </p:nvSpPr>
        <p:spPr>
          <a:xfrm>
            <a:off x="4601577" y="5764529"/>
            <a:ext cx="2640203" cy="3659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uart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EE915B7-9CA4-BBB3-1FD7-E2B56495248B}"/>
              </a:ext>
            </a:extLst>
          </p:cNvPr>
          <p:cNvSpPr/>
          <p:nvPr/>
        </p:nvSpPr>
        <p:spPr>
          <a:xfrm>
            <a:off x="4606717" y="5352330"/>
            <a:ext cx="2640203" cy="3659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Virtio</a:t>
            </a:r>
            <a:r>
              <a:rPr lang="en-US" altLang="zh-CN">
                <a:solidFill>
                  <a:schemeClr val="tx1"/>
                </a:solidFill>
              </a:rPr>
              <a:t> slot(1 ~ 8)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098A894-D259-3D81-A6A9-6AACDCEA87DE}"/>
              </a:ext>
            </a:extLst>
          </p:cNvPr>
          <p:cNvSpPr/>
          <p:nvPr/>
        </p:nvSpPr>
        <p:spPr>
          <a:xfrm>
            <a:off x="4601577" y="4944746"/>
            <a:ext cx="2640203" cy="3659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PCI </a:t>
            </a:r>
            <a:r>
              <a:rPr lang="en-US" altLang="zh-CN" err="1">
                <a:solidFill>
                  <a:schemeClr val="tx1"/>
                </a:solidFill>
              </a:rPr>
              <a:t>config&amp;range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8681460A-EEED-5B36-A0F2-C7F4A7212897}"/>
              </a:ext>
            </a:extLst>
          </p:cNvPr>
          <p:cNvCxnSpPr/>
          <p:nvPr/>
        </p:nvCxnSpPr>
        <p:spPr>
          <a:xfrm>
            <a:off x="7644172" y="4293097"/>
            <a:ext cx="4248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4928F3B8-275A-0819-8162-0B5894BCDDB9}"/>
              </a:ext>
            </a:extLst>
          </p:cNvPr>
          <p:cNvSpPr/>
          <p:nvPr/>
        </p:nvSpPr>
        <p:spPr>
          <a:xfrm>
            <a:off x="8847269" y="6156226"/>
            <a:ext cx="2640203" cy="36598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plic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BA9043F-A6BE-4B34-237D-72690FF7E6EB}"/>
              </a:ext>
            </a:extLst>
          </p:cNvPr>
          <p:cNvSpPr/>
          <p:nvPr/>
        </p:nvSpPr>
        <p:spPr>
          <a:xfrm>
            <a:off x="8842129" y="5761395"/>
            <a:ext cx="2640203" cy="36598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uart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5732D9E-9526-9E8B-4227-D46467FCE375}"/>
              </a:ext>
            </a:extLst>
          </p:cNvPr>
          <p:cNvSpPr/>
          <p:nvPr/>
        </p:nvSpPr>
        <p:spPr>
          <a:xfrm>
            <a:off x="8847269" y="5349196"/>
            <a:ext cx="2640203" cy="36598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Virtio</a:t>
            </a:r>
            <a:r>
              <a:rPr lang="en-US" altLang="zh-CN">
                <a:solidFill>
                  <a:schemeClr val="tx1"/>
                </a:solidFill>
              </a:rPr>
              <a:t> slot(1 ~ 8)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9D6555E-A343-3F62-99B6-6CFC657BA2EA}"/>
              </a:ext>
            </a:extLst>
          </p:cNvPr>
          <p:cNvSpPr/>
          <p:nvPr/>
        </p:nvSpPr>
        <p:spPr>
          <a:xfrm>
            <a:off x="8842129" y="4941612"/>
            <a:ext cx="2640203" cy="36598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PCI </a:t>
            </a:r>
            <a:r>
              <a:rPr lang="en-US" altLang="zh-CN" err="1">
                <a:solidFill>
                  <a:schemeClr val="tx1"/>
                </a:solidFill>
              </a:rPr>
              <a:t>config&amp;range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9FEB93F-932A-9784-1ED3-F9083F7FFEC2}"/>
              </a:ext>
            </a:extLst>
          </p:cNvPr>
          <p:cNvSpPr txBox="1"/>
          <p:nvPr/>
        </p:nvSpPr>
        <p:spPr>
          <a:xfrm>
            <a:off x="7699880" y="6273317"/>
            <a:ext cx="12193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0x0C00_0000</a:t>
            </a:r>
            <a:endParaRPr lang="zh-CN" altLang="en-US" sz="1200" b="1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E016E70-17E3-A482-70A4-A02F09F1E3E0}"/>
              </a:ext>
            </a:extLst>
          </p:cNvPr>
          <p:cNvCxnSpPr/>
          <p:nvPr/>
        </p:nvCxnSpPr>
        <p:spPr>
          <a:xfrm>
            <a:off x="7644172" y="6514312"/>
            <a:ext cx="4248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17CE763C-ECE9-652F-EACF-925C4CDD26CB}"/>
              </a:ext>
            </a:extLst>
          </p:cNvPr>
          <p:cNvSpPr txBox="1"/>
          <p:nvPr/>
        </p:nvSpPr>
        <p:spPr>
          <a:xfrm>
            <a:off x="7699880" y="5888306"/>
            <a:ext cx="1219397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200" b="1"/>
              <a:t>0x1000_0000</a:t>
            </a:r>
            <a:endParaRPr lang="zh-CN" altLang="en-US" sz="1200" b="1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003D0993-4B3B-DD6B-EBDB-4A4665292551}"/>
              </a:ext>
            </a:extLst>
          </p:cNvPr>
          <p:cNvCxnSpPr/>
          <p:nvPr/>
        </p:nvCxnSpPr>
        <p:spPr>
          <a:xfrm>
            <a:off x="7644172" y="6129301"/>
            <a:ext cx="4248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3EDAC4FE-06F8-24B6-0269-D4E22C132F20}"/>
              </a:ext>
            </a:extLst>
          </p:cNvPr>
          <p:cNvSpPr txBox="1"/>
          <p:nvPr/>
        </p:nvSpPr>
        <p:spPr>
          <a:xfrm>
            <a:off x="7699880" y="5481229"/>
            <a:ext cx="12193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0x1000_1000</a:t>
            </a:r>
            <a:endParaRPr lang="zh-CN" altLang="en-US" sz="1200" b="1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8572348F-7887-87AA-DF95-ECFBA106E798}"/>
              </a:ext>
            </a:extLst>
          </p:cNvPr>
          <p:cNvCxnSpPr/>
          <p:nvPr/>
        </p:nvCxnSpPr>
        <p:spPr>
          <a:xfrm>
            <a:off x="7644172" y="5722224"/>
            <a:ext cx="4248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43E06FDF-62B3-EEB6-F59B-ECEF3488EB76}"/>
              </a:ext>
            </a:extLst>
          </p:cNvPr>
          <p:cNvSpPr txBox="1"/>
          <p:nvPr/>
        </p:nvSpPr>
        <p:spPr>
          <a:xfrm>
            <a:off x="7699880" y="5085185"/>
            <a:ext cx="12193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0x3000_0000</a:t>
            </a:r>
            <a:endParaRPr lang="zh-CN" altLang="en-US" sz="1200" b="1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75D9DE8-B64A-47A0-F0C4-ED7203088E28}"/>
              </a:ext>
            </a:extLst>
          </p:cNvPr>
          <p:cNvCxnSpPr/>
          <p:nvPr/>
        </p:nvCxnSpPr>
        <p:spPr>
          <a:xfrm>
            <a:off x="7644172" y="5326180"/>
            <a:ext cx="4248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5AB028CE-960B-F068-141F-FD3EA14C4CAD}"/>
              </a:ext>
            </a:extLst>
          </p:cNvPr>
          <p:cNvSpPr/>
          <p:nvPr/>
        </p:nvSpPr>
        <p:spPr>
          <a:xfrm>
            <a:off x="443372" y="5193196"/>
            <a:ext cx="3263098" cy="911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err="1">
                <a:solidFill>
                  <a:sysClr val="windowText" lastClr="000000"/>
                </a:solidFill>
              </a:rPr>
              <a:t>qemu</a:t>
            </a:r>
            <a:r>
              <a:rPr lang="en-US" altLang="zh-CN" b="1">
                <a:solidFill>
                  <a:sysClr val="windowText" lastClr="000000"/>
                </a:solidFill>
              </a:rPr>
              <a:t> </a:t>
            </a:r>
            <a:r>
              <a:rPr lang="en-US" altLang="zh-CN" b="1" err="1">
                <a:solidFill>
                  <a:sysClr val="windowText" lastClr="000000"/>
                </a:solidFill>
              </a:rPr>
              <a:t>fdt</a:t>
            </a:r>
            <a:r>
              <a:rPr lang="en-US" altLang="zh-CN" b="1">
                <a:solidFill>
                  <a:sysClr val="windowText" lastClr="000000"/>
                </a:solidFill>
              </a:rPr>
              <a:t>:</a:t>
            </a:r>
          </a:p>
          <a:p>
            <a:r>
              <a:rPr lang="zh-CN" altLang="en-US">
                <a:solidFill>
                  <a:sysClr val="windowText" lastClr="000000"/>
                </a:solidFill>
              </a:rPr>
              <a:t>规定各个设备地址空间范围</a:t>
            </a:r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DF3644E7-04C4-6CBE-CB9C-1DC3667BCEF0}"/>
              </a:ext>
            </a:extLst>
          </p:cNvPr>
          <p:cNvSpPr/>
          <p:nvPr/>
        </p:nvSpPr>
        <p:spPr>
          <a:xfrm>
            <a:off x="3719736" y="5368750"/>
            <a:ext cx="762968" cy="61653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44044E0E-EDB7-2CDA-C3ED-FC81F0DF1E25}"/>
              </a:ext>
            </a:extLst>
          </p:cNvPr>
          <p:cNvSpPr/>
          <p:nvPr/>
        </p:nvSpPr>
        <p:spPr>
          <a:xfrm>
            <a:off x="471948" y="3490312"/>
            <a:ext cx="3238664" cy="911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ysClr val="windowText" lastClr="000000"/>
                </a:solidFill>
              </a:rPr>
              <a:t>SBI</a:t>
            </a:r>
            <a:r>
              <a:rPr lang="zh-CN" altLang="en-US">
                <a:solidFill>
                  <a:sysClr val="windowText" lastClr="000000"/>
                </a:solidFill>
              </a:rPr>
              <a:t>配置</a:t>
            </a:r>
            <a:r>
              <a:rPr lang="en-US" altLang="zh-CN" b="1">
                <a:solidFill>
                  <a:sysClr val="windowText" lastClr="000000"/>
                </a:solidFill>
              </a:rPr>
              <a:t>FW_TEXT_START:</a:t>
            </a:r>
          </a:p>
          <a:p>
            <a:r>
              <a:rPr lang="en-US" altLang="zh-CN">
                <a:solidFill>
                  <a:sysClr val="windowText" lastClr="000000"/>
                </a:solidFill>
              </a:rPr>
              <a:t>BIOS</a:t>
            </a:r>
            <a:r>
              <a:rPr lang="zh-CN" altLang="en-US">
                <a:solidFill>
                  <a:sysClr val="windowText" lastClr="000000"/>
                </a:solidFill>
              </a:rPr>
              <a:t>负责把</a:t>
            </a:r>
            <a:r>
              <a:rPr lang="en-US" altLang="zh-CN">
                <a:solidFill>
                  <a:sysClr val="windowText" lastClr="000000"/>
                </a:solidFill>
              </a:rPr>
              <a:t>SBI</a:t>
            </a:r>
            <a:r>
              <a:rPr lang="zh-CN" altLang="en-US">
                <a:solidFill>
                  <a:sysClr val="windowText" lastClr="000000"/>
                </a:solidFill>
              </a:rPr>
              <a:t>加载到内存的起始位置</a:t>
            </a:r>
          </a:p>
        </p:txBody>
      </p:sp>
      <p:sp>
        <p:nvSpPr>
          <p:cNvPr id="70" name="箭头: 右 69">
            <a:extLst>
              <a:ext uri="{FF2B5EF4-FFF2-40B4-BE49-F238E27FC236}">
                <a16:creationId xmlns:a16="http://schemas.microsoft.com/office/drawing/2014/main" id="{BAC0A2C9-6A52-75B7-A49E-D1EB9C4E2971}"/>
              </a:ext>
            </a:extLst>
          </p:cNvPr>
          <p:cNvSpPr/>
          <p:nvPr/>
        </p:nvSpPr>
        <p:spPr>
          <a:xfrm>
            <a:off x="3723878" y="3805299"/>
            <a:ext cx="762968" cy="3077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01801358-05C7-3F0F-C4EC-39A559436B84}"/>
              </a:ext>
            </a:extLst>
          </p:cNvPr>
          <p:cNvSpPr/>
          <p:nvPr/>
        </p:nvSpPr>
        <p:spPr>
          <a:xfrm>
            <a:off x="476704" y="1914384"/>
            <a:ext cx="3238664" cy="9111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ysClr val="windowText" lastClr="000000"/>
                </a:solidFill>
              </a:rPr>
              <a:t>modules/</a:t>
            </a:r>
            <a:r>
              <a:rPr lang="en-US" altLang="zh-CN" err="1">
                <a:solidFill>
                  <a:sysClr val="windowText" lastClr="000000"/>
                </a:solidFill>
              </a:rPr>
              <a:t>axhal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en-US" altLang="zh-CN" b="1">
                <a:solidFill>
                  <a:sysClr val="windowText" lastClr="000000"/>
                </a:solidFill>
              </a:rPr>
              <a:t>linker_riscv64-qemu-virt.lds:</a:t>
            </a:r>
          </a:p>
          <a:p>
            <a:r>
              <a:rPr lang="zh-CN" altLang="en-US">
                <a:solidFill>
                  <a:sysClr val="windowText" lastClr="000000"/>
                </a:solidFill>
              </a:rPr>
              <a:t>指导</a:t>
            </a:r>
            <a:r>
              <a:rPr lang="en-US" altLang="zh-CN">
                <a:solidFill>
                  <a:sysClr val="windowText" lastClr="000000"/>
                </a:solidFill>
              </a:rPr>
              <a:t>rust</a:t>
            </a:r>
            <a:r>
              <a:rPr lang="zh-CN" altLang="en-US">
                <a:solidFill>
                  <a:sysClr val="windowText" lastClr="000000"/>
                </a:solidFill>
              </a:rPr>
              <a:t>的链接器组织段布局</a:t>
            </a:r>
          </a:p>
        </p:txBody>
      </p:sp>
      <p:sp>
        <p:nvSpPr>
          <p:cNvPr id="72" name="箭头: 右 71">
            <a:extLst>
              <a:ext uri="{FF2B5EF4-FFF2-40B4-BE49-F238E27FC236}">
                <a16:creationId xmlns:a16="http://schemas.microsoft.com/office/drawing/2014/main" id="{005786E5-4A9B-0690-8138-EB8C67E0CD81}"/>
              </a:ext>
            </a:extLst>
          </p:cNvPr>
          <p:cNvSpPr/>
          <p:nvPr/>
        </p:nvSpPr>
        <p:spPr>
          <a:xfrm>
            <a:off x="3768805" y="2188070"/>
            <a:ext cx="762968" cy="68424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6291D3AD-E521-C9E2-A026-6BF990A792EC}"/>
              </a:ext>
            </a:extLst>
          </p:cNvPr>
          <p:cNvSpPr txBox="1"/>
          <p:nvPr/>
        </p:nvSpPr>
        <p:spPr>
          <a:xfrm>
            <a:off x="515380" y="1159983"/>
            <a:ext cx="31446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以</a:t>
            </a:r>
            <a:r>
              <a:rPr lang="en-US" altLang="zh-CN" sz="2400"/>
              <a:t>riscv64-qemu</a:t>
            </a:r>
            <a:r>
              <a:rPr lang="zh-CN" altLang="en-US" sz="2400"/>
              <a:t>为例：</a:t>
            </a:r>
            <a:endParaRPr lang="en-US" altLang="zh-CN" sz="240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61A0C8B-2F5D-4109-E815-32503E8D37C0}"/>
              </a:ext>
            </a:extLst>
          </p:cNvPr>
          <p:cNvSpPr txBox="1"/>
          <p:nvPr/>
        </p:nvSpPr>
        <p:spPr>
          <a:xfrm>
            <a:off x="5336597" y="512676"/>
            <a:ext cx="13714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/>
              <a:t>静态定义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0AA6242-8B91-23B9-07C8-B1FCA4AB48C5}"/>
              </a:ext>
            </a:extLst>
          </p:cNvPr>
          <p:cNvSpPr/>
          <p:nvPr/>
        </p:nvSpPr>
        <p:spPr>
          <a:xfrm>
            <a:off x="5771964" y="2183941"/>
            <a:ext cx="1347903" cy="279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.</a:t>
            </a:r>
            <a:r>
              <a:rPr lang="en-US" altLang="zh-CN" sz="1200" err="1">
                <a:solidFill>
                  <a:schemeClr val="tx1"/>
                </a:solidFill>
              </a:rPr>
              <a:t>boot_page_table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3FAA22-6EE4-7DA5-CAF3-8EE4CE4B5822}"/>
              </a:ext>
            </a:extLst>
          </p:cNvPr>
          <p:cNvSpPr/>
          <p:nvPr/>
        </p:nvSpPr>
        <p:spPr>
          <a:xfrm>
            <a:off x="10056440" y="2204864"/>
            <a:ext cx="1347903" cy="279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.</a:t>
            </a:r>
            <a:r>
              <a:rPr lang="en-US" altLang="zh-CN" sz="1200" err="1">
                <a:solidFill>
                  <a:schemeClr val="tx1"/>
                </a:solidFill>
              </a:rPr>
              <a:t>boot_page_table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2286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E6E856E-A3B1-210D-936F-665A55A4B674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分页 </a:t>
            </a:r>
            <a:r>
              <a:rPr lang="en-US" altLang="zh-CN" sz="3200"/>
              <a:t>– </a:t>
            </a:r>
            <a:r>
              <a:rPr lang="zh-CN" altLang="en-US" sz="3200"/>
              <a:t>功能抽象和对应组件</a:t>
            </a:r>
            <a:endParaRPr lang="en-US" altLang="zh-CN" sz="3200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E17125F6-76FD-E4DC-FEB3-45A994BAE671}"/>
              </a:ext>
            </a:extLst>
          </p:cNvPr>
          <p:cNvGrpSpPr/>
          <p:nvPr/>
        </p:nvGrpSpPr>
        <p:grpSpPr>
          <a:xfrm>
            <a:off x="2099556" y="1348936"/>
            <a:ext cx="7884876" cy="4816368"/>
            <a:chOff x="2567608" y="1348936"/>
            <a:chExt cx="7884876" cy="4816368"/>
          </a:xfrm>
        </p:grpSpPr>
        <p:sp>
          <p:nvSpPr>
            <p:cNvPr id="55" name="箭头: 上 54">
              <a:extLst>
                <a:ext uri="{FF2B5EF4-FFF2-40B4-BE49-F238E27FC236}">
                  <a16:creationId xmlns:a16="http://schemas.microsoft.com/office/drawing/2014/main" id="{469F5867-BF73-4AEC-116F-3E18894EC29C}"/>
                </a:ext>
              </a:extLst>
            </p:cNvPr>
            <p:cNvSpPr/>
            <p:nvPr/>
          </p:nvSpPr>
          <p:spPr>
            <a:xfrm>
              <a:off x="9091124" y="1776882"/>
              <a:ext cx="303562" cy="2192616"/>
            </a:xfrm>
            <a:prstGeom prst="up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箭头: 上 53">
              <a:extLst>
                <a:ext uri="{FF2B5EF4-FFF2-40B4-BE49-F238E27FC236}">
                  <a16:creationId xmlns:a16="http://schemas.microsoft.com/office/drawing/2014/main" id="{9922104A-955B-0417-79A8-5C6EA3E497E1}"/>
                </a:ext>
              </a:extLst>
            </p:cNvPr>
            <p:cNvSpPr/>
            <p:nvPr/>
          </p:nvSpPr>
          <p:spPr>
            <a:xfrm>
              <a:off x="8627798" y="1776882"/>
              <a:ext cx="303562" cy="3663559"/>
            </a:xfrm>
            <a:prstGeom prst="up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0426EFC8-67F7-396E-2B54-EE9EE6F3827F}"/>
                </a:ext>
              </a:extLst>
            </p:cNvPr>
            <p:cNvGrpSpPr/>
            <p:nvPr/>
          </p:nvGrpSpPr>
          <p:grpSpPr>
            <a:xfrm>
              <a:off x="2567608" y="1348936"/>
              <a:ext cx="4860540" cy="4708356"/>
              <a:chOff x="4439816" y="1096908"/>
              <a:chExt cx="4860540" cy="4708356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CB033EF-21DB-1890-14EE-A83468573C28}"/>
                  </a:ext>
                </a:extLst>
              </p:cNvPr>
              <p:cNvSpPr/>
              <p:nvPr/>
            </p:nvSpPr>
            <p:spPr>
              <a:xfrm>
                <a:off x="4907868" y="3601219"/>
                <a:ext cx="756083" cy="2160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C6BE73F-17B7-73C1-E2E5-A9AC382F3164}"/>
                  </a:ext>
                </a:extLst>
              </p:cNvPr>
              <p:cNvSpPr/>
              <p:nvPr/>
            </p:nvSpPr>
            <p:spPr>
              <a:xfrm>
                <a:off x="4691844" y="2017043"/>
                <a:ext cx="4248472" cy="64491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寄存器组</a:t>
                </a:r>
                <a:endParaRPr lang="en-US" altLang="zh-CN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根页表地址及模式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158CDC5-6A3C-5680-5E94-9FB67D697C52}"/>
                  </a:ext>
                </a:extLst>
              </p:cNvPr>
              <p:cNvSpPr txBox="1"/>
              <p:nvPr/>
            </p:nvSpPr>
            <p:spPr>
              <a:xfrm>
                <a:off x="4655840" y="3200528"/>
                <a:ext cx="14638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chemeClr val="tx1"/>
                    </a:solidFill>
                  </a:rPr>
                  <a:t>一级页表</a:t>
                </a:r>
                <a:r>
                  <a:rPr lang="en-US" altLang="zh-CN">
                    <a:solidFill>
                      <a:schemeClr val="tx1"/>
                    </a:solidFill>
                  </a:rPr>
                  <a:t>(</a:t>
                </a:r>
                <a:r>
                  <a:rPr lang="zh-CN" altLang="en-US">
                    <a:solidFill>
                      <a:schemeClr val="tx1"/>
                    </a:solidFill>
                  </a:rPr>
                  <a:t>根</a:t>
                </a:r>
                <a:r>
                  <a:rPr lang="en-US" altLang="zh-CN">
                    <a:solidFill>
                      <a:schemeClr val="tx1"/>
                    </a:solidFill>
                  </a:rPr>
                  <a:t>)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0198964-79E7-DADF-8A8C-899FEDBD9D91}"/>
                  </a:ext>
                </a:extLst>
              </p:cNvPr>
              <p:cNvSpPr/>
              <p:nvPr/>
            </p:nvSpPr>
            <p:spPr>
              <a:xfrm>
                <a:off x="4907868" y="3817243"/>
                <a:ext cx="756083" cy="2160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6D2C3EB-D5BB-9DF1-7456-D6ACD59658AD}"/>
                  </a:ext>
                </a:extLst>
              </p:cNvPr>
              <p:cNvSpPr/>
              <p:nvPr/>
            </p:nvSpPr>
            <p:spPr>
              <a:xfrm>
                <a:off x="4907868" y="4041068"/>
                <a:ext cx="756083" cy="2160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9C43E64-FB24-4D1B-962A-1F4B8B6A44C7}"/>
                  </a:ext>
                </a:extLst>
              </p:cNvPr>
              <p:cNvSpPr/>
              <p:nvPr/>
            </p:nvSpPr>
            <p:spPr>
              <a:xfrm>
                <a:off x="4907868" y="4257092"/>
                <a:ext cx="756083" cy="2160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AEDF966-1C89-4AC3-D786-99B4A6A33FB1}"/>
                  </a:ext>
                </a:extLst>
              </p:cNvPr>
              <p:cNvSpPr/>
              <p:nvPr/>
            </p:nvSpPr>
            <p:spPr>
              <a:xfrm>
                <a:off x="6564052" y="3133166"/>
                <a:ext cx="756083" cy="2160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F436E16-BB5C-4F8B-7783-9A63F9408D18}"/>
                  </a:ext>
                </a:extLst>
              </p:cNvPr>
              <p:cNvSpPr txBox="1"/>
              <p:nvPr/>
            </p:nvSpPr>
            <p:spPr>
              <a:xfrm>
                <a:off x="6384032" y="2732475"/>
                <a:ext cx="11240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/>
                  <a:t>二</a:t>
                </a:r>
                <a:r>
                  <a:rPr lang="zh-CN" altLang="en-US">
                    <a:solidFill>
                      <a:schemeClr val="tx1"/>
                    </a:solidFill>
                  </a:rPr>
                  <a:t>级页表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3C12BA0-31B6-B3A6-264D-FE90DEFD949B}"/>
                  </a:ext>
                </a:extLst>
              </p:cNvPr>
              <p:cNvSpPr/>
              <p:nvPr/>
            </p:nvSpPr>
            <p:spPr>
              <a:xfrm>
                <a:off x="6564052" y="3349190"/>
                <a:ext cx="756083" cy="2160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AC59E4D-B966-6786-14A2-EB1AAB2D0BAF}"/>
                  </a:ext>
                </a:extLst>
              </p:cNvPr>
              <p:cNvSpPr/>
              <p:nvPr/>
            </p:nvSpPr>
            <p:spPr>
              <a:xfrm>
                <a:off x="6564052" y="3573015"/>
                <a:ext cx="756083" cy="2160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4302CDE-1C85-AABA-1DBA-8049BF940F8F}"/>
                  </a:ext>
                </a:extLst>
              </p:cNvPr>
              <p:cNvSpPr/>
              <p:nvPr/>
            </p:nvSpPr>
            <p:spPr>
              <a:xfrm>
                <a:off x="6564052" y="3789039"/>
                <a:ext cx="756083" cy="2160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0C916E63-6550-D4AE-6708-0216F722CB94}"/>
                  </a:ext>
                </a:extLst>
              </p:cNvPr>
              <p:cNvCxnSpPr>
                <a:cxnSpLocks/>
                <a:stCxn id="2" idx="3"/>
              </p:cNvCxnSpPr>
              <p:nvPr/>
            </p:nvCxnSpPr>
            <p:spPr>
              <a:xfrm flipV="1">
                <a:off x="5663951" y="3133166"/>
                <a:ext cx="864100" cy="5760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FB42446-21C7-FAB4-0CC0-65268DEC19F3}"/>
                  </a:ext>
                </a:extLst>
              </p:cNvPr>
              <p:cNvSpPr/>
              <p:nvPr/>
            </p:nvSpPr>
            <p:spPr>
              <a:xfrm>
                <a:off x="6564052" y="4624191"/>
                <a:ext cx="756083" cy="2160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77E1995-129D-1DA4-7DDD-B07F6D5C6AC4}"/>
                  </a:ext>
                </a:extLst>
              </p:cNvPr>
              <p:cNvSpPr txBox="1"/>
              <p:nvPr/>
            </p:nvSpPr>
            <p:spPr>
              <a:xfrm>
                <a:off x="6384032" y="4223500"/>
                <a:ext cx="11240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/>
                  <a:t>二</a:t>
                </a:r>
                <a:r>
                  <a:rPr lang="zh-CN" altLang="en-US">
                    <a:solidFill>
                      <a:schemeClr val="tx1"/>
                    </a:solidFill>
                  </a:rPr>
                  <a:t>级页表</a:t>
                </a: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88DFA5F-B5C4-EF7C-1FBE-A006FE6BFC9E}"/>
                  </a:ext>
                </a:extLst>
              </p:cNvPr>
              <p:cNvSpPr/>
              <p:nvPr/>
            </p:nvSpPr>
            <p:spPr>
              <a:xfrm>
                <a:off x="6564052" y="4840215"/>
                <a:ext cx="756083" cy="2160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1325BA6A-531C-3741-C882-1570FF08428D}"/>
                  </a:ext>
                </a:extLst>
              </p:cNvPr>
              <p:cNvSpPr/>
              <p:nvPr/>
            </p:nvSpPr>
            <p:spPr>
              <a:xfrm>
                <a:off x="6564052" y="5064040"/>
                <a:ext cx="756083" cy="21602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5BCDE7F-4A4E-A57E-B1A3-4D9D1DE31624}"/>
                  </a:ext>
                </a:extLst>
              </p:cNvPr>
              <p:cNvSpPr/>
              <p:nvPr/>
            </p:nvSpPr>
            <p:spPr>
              <a:xfrm>
                <a:off x="6564052" y="5280064"/>
                <a:ext cx="756083" cy="2160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>
                    <a:solidFill>
                      <a:schemeClr val="tx1"/>
                    </a:solidFill>
                  </a:rPr>
                  <a:t>页表项</a:t>
                </a:r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9CF1CC2D-FE67-E35D-6CC2-91AC2AC44CE1}"/>
                  </a:ext>
                </a:extLst>
              </p:cNvPr>
              <p:cNvCxnSpPr>
                <a:stCxn id="15" idx="3"/>
              </p:cNvCxnSpPr>
              <p:nvPr/>
            </p:nvCxnSpPr>
            <p:spPr>
              <a:xfrm>
                <a:off x="5663951" y="4149080"/>
                <a:ext cx="864100" cy="4751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79FF67FE-9C35-63A5-8B25-3B30B3FD5802}"/>
                  </a:ext>
                </a:extLst>
              </p:cNvPr>
              <p:cNvCxnSpPr/>
              <p:nvPr/>
            </p:nvCxnSpPr>
            <p:spPr>
              <a:xfrm>
                <a:off x="7320135" y="3200528"/>
                <a:ext cx="4961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E2F7B1F-80B9-31FA-92BC-1E2B15D4DB71}"/>
                  </a:ext>
                </a:extLst>
              </p:cNvPr>
              <p:cNvSpPr txBox="1"/>
              <p:nvPr/>
            </p:nvSpPr>
            <p:spPr>
              <a:xfrm>
                <a:off x="7816286" y="3012309"/>
                <a:ext cx="137605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>
                    <a:solidFill>
                      <a:schemeClr val="tx1"/>
                    </a:solidFill>
                  </a:rPr>
                  <a:t>三级页表</a:t>
                </a:r>
                <a:endParaRPr lang="en-US" altLang="zh-CN">
                  <a:solidFill>
                    <a:schemeClr val="tx1"/>
                  </a:solidFill>
                </a:endParaRPr>
              </a:p>
              <a:p>
                <a:r>
                  <a:rPr lang="zh-CN" altLang="en-US">
                    <a:solidFill>
                      <a:schemeClr val="tx1"/>
                    </a:solidFill>
                  </a:rPr>
                  <a:t>或物理页帧</a:t>
                </a:r>
              </a:p>
            </p:txBody>
          </p: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DD52F99B-FCF6-706C-F830-3F6D13B66D83}"/>
                  </a:ext>
                </a:extLst>
              </p:cNvPr>
              <p:cNvCxnSpPr/>
              <p:nvPr/>
            </p:nvCxnSpPr>
            <p:spPr>
              <a:xfrm>
                <a:off x="7320135" y="4764780"/>
                <a:ext cx="4961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E9076887-E868-46EE-D530-1DB0F7DEEDB5}"/>
                  </a:ext>
                </a:extLst>
              </p:cNvPr>
              <p:cNvSpPr txBox="1"/>
              <p:nvPr/>
            </p:nvSpPr>
            <p:spPr>
              <a:xfrm>
                <a:off x="7816286" y="4576561"/>
                <a:ext cx="137605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>
                    <a:solidFill>
                      <a:schemeClr val="tx1"/>
                    </a:solidFill>
                  </a:rPr>
                  <a:t>三级页表</a:t>
                </a:r>
                <a:endParaRPr lang="en-US" altLang="zh-CN">
                  <a:solidFill>
                    <a:schemeClr val="tx1"/>
                  </a:solidFill>
                </a:endParaRPr>
              </a:p>
              <a:p>
                <a:r>
                  <a:rPr lang="zh-CN" altLang="en-US">
                    <a:solidFill>
                      <a:schemeClr val="tx1"/>
                    </a:solidFill>
                  </a:rPr>
                  <a:t>或物理页帧</a:t>
                </a:r>
              </a:p>
            </p:txBody>
          </p:sp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4E48ECDF-B53A-FE35-CEDC-8C0E18F95E2D}"/>
                  </a:ext>
                </a:extLst>
              </p:cNvPr>
              <p:cNvSpPr/>
              <p:nvPr/>
            </p:nvSpPr>
            <p:spPr>
              <a:xfrm>
                <a:off x="4439816" y="1628800"/>
                <a:ext cx="4860540" cy="417646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0B691A7-5412-0287-1F26-99A17DB49C93}"/>
                  </a:ext>
                </a:extLst>
              </p:cNvPr>
              <p:cNvSpPr txBox="1"/>
              <p:nvPr/>
            </p:nvSpPr>
            <p:spPr>
              <a:xfrm>
                <a:off x="5951984" y="1096908"/>
                <a:ext cx="21602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/>
                  <a:t>分页机制的共性</a:t>
                </a:r>
              </a:p>
            </p:txBody>
          </p:sp>
        </p:grp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4BDCAB73-C348-99B5-1F19-7FE8238A308D}"/>
                </a:ext>
              </a:extLst>
            </p:cNvPr>
            <p:cNvSpPr/>
            <p:nvPr/>
          </p:nvSpPr>
          <p:spPr>
            <a:xfrm>
              <a:off x="2680661" y="2615381"/>
              <a:ext cx="276135" cy="1238864"/>
            </a:xfrm>
            <a:custGeom>
              <a:avLst/>
              <a:gdLst>
                <a:gd name="connsiteX0" fmla="*/ 207309 w 276135"/>
                <a:gd name="connsiteY0" fmla="*/ 0 h 1238864"/>
                <a:gd name="connsiteX1" fmla="*/ 832 w 276135"/>
                <a:gd name="connsiteY1" fmla="*/ 698090 h 1238864"/>
                <a:gd name="connsiteX2" fmla="*/ 276135 w 276135"/>
                <a:gd name="connsiteY2" fmla="*/ 1238864 h 1238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6135" h="1238864">
                  <a:moveTo>
                    <a:pt x="207309" y="0"/>
                  </a:moveTo>
                  <a:cubicBezTo>
                    <a:pt x="98335" y="245806"/>
                    <a:pt x="-10639" y="491613"/>
                    <a:pt x="832" y="698090"/>
                  </a:cubicBezTo>
                  <a:cubicBezTo>
                    <a:pt x="12303" y="904567"/>
                    <a:pt x="144219" y="1071715"/>
                    <a:pt x="276135" y="1238864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箭头: 右 43">
              <a:extLst>
                <a:ext uri="{FF2B5EF4-FFF2-40B4-BE49-F238E27FC236}">
                  <a16:creationId xmlns:a16="http://schemas.microsoft.com/office/drawing/2014/main" id="{2588582C-2BF7-09A4-532D-A4A7BDCEE4AF}"/>
                </a:ext>
              </a:extLst>
            </p:cNvPr>
            <p:cNvSpPr/>
            <p:nvPr/>
          </p:nvSpPr>
          <p:spPr>
            <a:xfrm>
              <a:off x="7227254" y="2375689"/>
              <a:ext cx="978408" cy="48463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箭头: 右 44">
              <a:extLst>
                <a:ext uri="{FF2B5EF4-FFF2-40B4-BE49-F238E27FC236}">
                  <a16:creationId xmlns:a16="http://schemas.microsoft.com/office/drawing/2014/main" id="{9B77F7DF-F234-6762-FBEE-7DAEE718571C}"/>
                </a:ext>
              </a:extLst>
            </p:cNvPr>
            <p:cNvSpPr/>
            <p:nvPr/>
          </p:nvSpPr>
          <p:spPr>
            <a:xfrm>
              <a:off x="5735960" y="4023580"/>
              <a:ext cx="2469702" cy="48463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箭头: 右 45">
              <a:extLst>
                <a:ext uri="{FF2B5EF4-FFF2-40B4-BE49-F238E27FC236}">
                  <a16:creationId xmlns:a16="http://schemas.microsoft.com/office/drawing/2014/main" id="{86F2DFE8-F3F0-B4CA-C469-9A8E5A3EFCFF}"/>
                </a:ext>
              </a:extLst>
            </p:cNvPr>
            <p:cNvSpPr/>
            <p:nvPr/>
          </p:nvSpPr>
          <p:spPr>
            <a:xfrm>
              <a:off x="5735960" y="5458096"/>
              <a:ext cx="2469702" cy="48463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D27C6BC-D5AA-BCB7-5A87-CA23EB363146}"/>
                </a:ext>
              </a:extLst>
            </p:cNvPr>
            <p:cNvSpPr/>
            <p:nvPr/>
          </p:nvSpPr>
          <p:spPr>
            <a:xfrm>
              <a:off x="8291125" y="2269070"/>
              <a:ext cx="2053347" cy="6449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 err="1">
                  <a:solidFill>
                    <a:schemeClr val="tx1"/>
                  </a:solidFill>
                </a:rPr>
                <a:t>axhal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1C287FD-6AFC-BCF6-3F18-382F49A46B90}"/>
                </a:ext>
              </a:extLst>
            </p:cNvPr>
            <p:cNvSpPr/>
            <p:nvPr/>
          </p:nvSpPr>
          <p:spPr>
            <a:xfrm>
              <a:off x="8292244" y="3964557"/>
              <a:ext cx="2046760" cy="6449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 err="1">
                  <a:solidFill>
                    <a:schemeClr val="tx1"/>
                  </a:solidFill>
                </a:rPr>
                <a:t>page_table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AE3A5B3-3894-821F-8DB0-96E96C3A2E60}"/>
                </a:ext>
              </a:extLst>
            </p:cNvPr>
            <p:cNvSpPr/>
            <p:nvPr/>
          </p:nvSpPr>
          <p:spPr>
            <a:xfrm>
              <a:off x="8292244" y="5480581"/>
              <a:ext cx="2053347" cy="6449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 err="1">
                  <a:solidFill>
                    <a:schemeClr val="tx1"/>
                  </a:solidFill>
                </a:rPr>
                <a:t>page_table_entry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56" name="箭头: 上 55">
              <a:extLst>
                <a:ext uri="{FF2B5EF4-FFF2-40B4-BE49-F238E27FC236}">
                  <a16:creationId xmlns:a16="http://schemas.microsoft.com/office/drawing/2014/main" id="{0D362EE3-CA9B-10E1-09EA-B2859349ACA5}"/>
                </a:ext>
              </a:extLst>
            </p:cNvPr>
            <p:cNvSpPr/>
            <p:nvPr/>
          </p:nvSpPr>
          <p:spPr>
            <a:xfrm>
              <a:off x="9563283" y="1764013"/>
              <a:ext cx="303562" cy="505057"/>
            </a:xfrm>
            <a:prstGeom prst="up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1554A044-C432-2FC3-6440-A5CCDA9F81AC}"/>
                </a:ext>
              </a:extLst>
            </p:cNvPr>
            <p:cNvSpPr txBox="1"/>
            <p:nvPr/>
          </p:nvSpPr>
          <p:spPr>
            <a:xfrm>
              <a:off x="8170549" y="1354152"/>
              <a:ext cx="22819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/>
                <a:t>体系结构无关接口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8F706B2-B2A0-C7A8-2E6F-76C7923D593F}"/>
                </a:ext>
              </a:extLst>
            </p:cNvPr>
            <p:cNvSpPr txBox="1"/>
            <p:nvPr/>
          </p:nvSpPr>
          <p:spPr>
            <a:xfrm>
              <a:off x="8279047" y="2544653"/>
              <a:ext cx="861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riscv64</a:t>
              </a:r>
              <a:endParaRPr lang="zh-CN" altLang="en-US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67B7FBB-0B49-501B-96B6-834C70AC19D6}"/>
                </a:ext>
              </a:extLst>
            </p:cNvPr>
            <p:cNvSpPr txBox="1"/>
            <p:nvPr/>
          </p:nvSpPr>
          <p:spPr>
            <a:xfrm>
              <a:off x="9405312" y="2555791"/>
              <a:ext cx="989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aarch64</a:t>
              </a:r>
              <a:endParaRPr lang="zh-CN" altLang="en-US"/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26D9F255-50A5-8962-8F7C-9A4256E8C8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91125" y="2615381"/>
              <a:ext cx="1945335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80166023-1DE2-A499-94E2-0600E717BBAC}"/>
                </a:ext>
              </a:extLst>
            </p:cNvPr>
            <p:cNvSpPr txBox="1"/>
            <p:nvPr/>
          </p:nvSpPr>
          <p:spPr>
            <a:xfrm>
              <a:off x="8300481" y="4293096"/>
              <a:ext cx="861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riscv64</a:t>
              </a:r>
              <a:endParaRPr lang="zh-CN" altLang="en-US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61A9079-B90D-49E5-2B9F-275388DDB5A2}"/>
                </a:ext>
              </a:extLst>
            </p:cNvPr>
            <p:cNvSpPr txBox="1"/>
            <p:nvPr/>
          </p:nvSpPr>
          <p:spPr>
            <a:xfrm>
              <a:off x="9426746" y="4304234"/>
              <a:ext cx="989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aarch64</a:t>
              </a:r>
              <a:endParaRPr lang="zh-CN" altLang="en-US"/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2B5A8066-EF21-0554-A951-70E631B5C4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2559" y="4363824"/>
              <a:ext cx="1945335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70177456-A4E7-B513-4DF3-3E83EA2E6A33}"/>
                </a:ext>
              </a:extLst>
            </p:cNvPr>
            <p:cNvSpPr txBox="1"/>
            <p:nvPr/>
          </p:nvSpPr>
          <p:spPr>
            <a:xfrm>
              <a:off x="8256240" y="5784834"/>
              <a:ext cx="861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riscv64</a:t>
              </a:r>
              <a:endParaRPr lang="zh-CN" altLang="en-US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88491749-5078-1617-651F-028513638E69}"/>
                </a:ext>
              </a:extLst>
            </p:cNvPr>
            <p:cNvSpPr txBox="1"/>
            <p:nvPr/>
          </p:nvSpPr>
          <p:spPr>
            <a:xfrm>
              <a:off x="9382505" y="5795972"/>
              <a:ext cx="989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aarch64</a:t>
              </a:r>
              <a:endParaRPr lang="zh-CN" altLang="en-US"/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3F851498-0611-5241-67AC-2703E408A1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8318" y="5855562"/>
              <a:ext cx="1945335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75131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8A8E14D3-3D64-8876-A991-95C9F7FBE84B}"/>
              </a:ext>
            </a:extLst>
          </p:cNvPr>
          <p:cNvSpPr/>
          <p:nvPr/>
        </p:nvSpPr>
        <p:spPr>
          <a:xfrm>
            <a:off x="4102000" y="5121188"/>
            <a:ext cx="828092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03E8D8DF-9DA3-1E0A-1F4A-74074426A366}"/>
              </a:ext>
            </a:extLst>
          </p:cNvPr>
          <p:cNvSpPr/>
          <p:nvPr/>
        </p:nvSpPr>
        <p:spPr>
          <a:xfrm>
            <a:off x="2769852" y="5296432"/>
            <a:ext cx="1764196" cy="30777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FA4E40C-30AC-5266-526F-141B5EDD9D90}"/>
              </a:ext>
            </a:extLst>
          </p:cNvPr>
          <p:cNvCxnSpPr>
            <a:cxnSpLocks/>
          </p:cNvCxnSpPr>
          <p:nvPr/>
        </p:nvCxnSpPr>
        <p:spPr>
          <a:xfrm flipV="1">
            <a:off x="2697844" y="3392996"/>
            <a:ext cx="1400751" cy="1728192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1802893-BB44-53E6-D557-AC04EC60F26A}"/>
              </a:ext>
            </a:extLst>
          </p:cNvPr>
          <p:cNvCxnSpPr>
            <a:cxnSpLocks/>
          </p:cNvCxnSpPr>
          <p:nvPr/>
        </p:nvCxnSpPr>
        <p:spPr>
          <a:xfrm flipV="1">
            <a:off x="2697843" y="4257091"/>
            <a:ext cx="1400751" cy="1728192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34736445-0D1E-858E-D62C-4AA687517E94}"/>
              </a:ext>
            </a:extLst>
          </p:cNvPr>
          <p:cNvSpPr txBox="1"/>
          <p:nvPr/>
        </p:nvSpPr>
        <p:spPr>
          <a:xfrm>
            <a:off x="515380" y="370134"/>
            <a:ext cx="51485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分页阶段</a:t>
            </a:r>
            <a:r>
              <a:rPr lang="en-US" altLang="zh-CN" sz="3200"/>
              <a:t>1</a:t>
            </a:r>
            <a:r>
              <a:rPr lang="zh-CN" altLang="en-US" sz="3200"/>
              <a:t> </a:t>
            </a:r>
            <a:r>
              <a:rPr lang="en-US" altLang="zh-CN" sz="3200"/>
              <a:t>– </a:t>
            </a:r>
            <a:r>
              <a:rPr lang="zh-CN" altLang="en-US" sz="3200"/>
              <a:t>早期启用</a:t>
            </a:r>
            <a:r>
              <a:rPr lang="en-US" altLang="zh-CN" sz="3200"/>
              <a:t>(</a:t>
            </a:r>
            <a:r>
              <a:rPr lang="zh-CN" altLang="en-US" sz="3200"/>
              <a:t>必须</a:t>
            </a:r>
            <a:r>
              <a:rPr lang="en-US" altLang="zh-CN" sz="3200"/>
              <a:t>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616191-6E96-2300-A9F7-8C204C88AC22}"/>
              </a:ext>
            </a:extLst>
          </p:cNvPr>
          <p:cNvSpPr txBox="1"/>
          <p:nvPr/>
        </p:nvSpPr>
        <p:spPr>
          <a:xfrm>
            <a:off x="623392" y="1124744"/>
            <a:ext cx="95050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分页启用的两个阶段：早期启用</a:t>
            </a:r>
            <a:r>
              <a:rPr lang="en-US" altLang="zh-CN" sz="2000"/>
              <a:t>(</a:t>
            </a:r>
            <a:r>
              <a:rPr lang="zh-CN" altLang="en-US" sz="2000"/>
              <a:t>必须</a:t>
            </a:r>
            <a:r>
              <a:rPr lang="en-US" altLang="zh-CN" sz="2000"/>
              <a:t>)</a:t>
            </a:r>
            <a:r>
              <a:rPr lang="zh-CN" altLang="en-US" sz="2000"/>
              <a:t>和后期重建映射</a:t>
            </a:r>
            <a:r>
              <a:rPr lang="en-US" altLang="zh-CN" sz="2000"/>
              <a:t>(</a:t>
            </a:r>
            <a:r>
              <a:rPr lang="zh-CN" altLang="en-US" sz="2000"/>
              <a:t>可选</a:t>
            </a:r>
            <a:r>
              <a:rPr lang="en-US" altLang="zh-CN" sz="2000"/>
              <a:t>) 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zh-CN" altLang="en-US" sz="2000" b="1"/>
              <a:t>阶段</a:t>
            </a:r>
            <a:r>
              <a:rPr lang="en-US" altLang="zh-CN" sz="2000" b="1"/>
              <a:t>1</a:t>
            </a:r>
            <a:r>
              <a:rPr lang="zh-CN" altLang="en-US" sz="2000"/>
              <a:t>：内核启动的早期，采用规定的恒等映射方式。但是只映射一部分物理空间。</a:t>
            </a:r>
            <a:endParaRPr lang="en-US" altLang="zh-CN" sz="20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C41CB7-7CE9-4941-974C-95D9F727D3AB}"/>
              </a:ext>
            </a:extLst>
          </p:cNvPr>
          <p:cNvSpPr/>
          <p:nvPr/>
        </p:nvSpPr>
        <p:spPr>
          <a:xfrm>
            <a:off x="1869752" y="5121188"/>
            <a:ext cx="828092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BBAE68-3570-3686-6ED0-9272A76D51AC}"/>
              </a:ext>
            </a:extLst>
          </p:cNvPr>
          <p:cNvSpPr txBox="1"/>
          <p:nvPr/>
        </p:nvSpPr>
        <p:spPr>
          <a:xfrm>
            <a:off x="753628" y="5758517"/>
            <a:ext cx="1476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/>
              <a:t>0x8000_0000</a:t>
            </a:r>
            <a:endParaRPr lang="zh-CN" altLang="en-US" sz="14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44E7B9-BBEA-68F8-34A6-B35185515EEB}"/>
              </a:ext>
            </a:extLst>
          </p:cNvPr>
          <p:cNvSpPr txBox="1"/>
          <p:nvPr/>
        </p:nvSpPr>
        <p:spPr>
          <a:xfrm>
            <a:off x="753628" y="4894421"/>
            <a:ext cx="1476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/>
              <a:t>0xC000_0000</a:t>
            </a:r>
            <a:endParaRPr lang="zh-CN" altLang="en-US" sz="14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DB6AA37-E51D-F44E-440A-0A275AD8A3AF}"/>
              </a:ext>
            </a:extLst>
          </p:cNvPr>
          <p:cNvSpPr txBox="1"/>
          <p:nvPr/>
        </p:nvSpPr>
        <p:spPr>
          <a:xfrm>
            <a:off x="1725736" y="23488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物理空间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30734DE-E991-0F99-FCFD-A8D8C8057118}"/>
              </a:ext>
            </a:extLst>
          </p:cNvPr>
          <p:cNvSpPr/>
          <p:nvPr/>
        </p:nvSpPr>
        <p:spPr>
          <a:xfrm>
            <a:off x="1869752" y="2807082"/>
            <a:ext cx="828092" cy="23141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6C2B788-7962-5EE0-406A-F03A2158570F}"/>
              </a:ext>
            </a:extLst>
          </p:cNvPr>
          <p:cNvSpPr txBox="1"/>
          <p:nvPr/>
        </p:nvSpPr>
        <p:spPr>
          <a:xfrm>
            <a:off x="2985876" y="5758517"/>
            <a:ext cx="1476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/>
              <a:t>0x8000_0000</a:t>
            </a:r>
            <a:endParaRPr lang="zh-CN" altLang="en-US" sz="14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AAEB3CB-3B53-1C78-7C65-FC46A2EE3F1E}"/>
              </a:ext>
            </a:extLst>
          </p:cNvPr>
          <p:cNvSpPr txBox="1"/>
          <p:nvPr/>
        </p:nvSpPr>
        <p:spPr>
          <a:xfrm>
            <a:off x="2985876" y="4894421"/>
            <a:ext cx="1476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/>
              <a:t>0xC000_0000</a:t>
            </a:r>
            <a:endParaRPr lang="zh-CN" altLang="en-US" sz="140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18BE316-1869-5146-404F-E6AB0ABF90BC}"/>
              </a:ext>
            </a:extLst>
          </p:cNvPr>
          <p:cNvSpPr txBox="1"/>
          <p:nvPr/>
        </p:nvSpPr>
        <p:spPr>
          <a:xfrm>
            <a:off x="3957984" y="23488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虚拟空间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CA6E114-854A-1433-FAAD-50F66500BE3F}"/>
              </a:ext>
            </a:extLst>
          </p:cNvPr>
          <p:cNvSpPr/>
          <p:nvPr/>
        </p:nvSpPr>
        <p:spPr>
          <a:xfrm>
            <a:off x="4102000" y="4257092"/>
            <a:ext cx="828092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8A36C6E-D6E3-914A-0119-3EBDB74A5C43}"/>
              </a:ext>
            </a:extLst>
          </p:cNvPr>
          <p:cNvSpPr/>
          <p:nvPr/>
        </p:nvSpPr>
        <p:spPr>
          <a:xfrm>
            <a:off x="4099226" y="3392996"/>
            <a:ext cx="828092" cy="864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1D0A66A-A203-EEF3-8CB4-3D21807A5247}"/>
              </a:ext>
            </a:extLst>
          </p:cNvPr>
          <p:cNvSpPr/>
          <p:nvPr/>
        </p:nvSpPr>
        <p:spPr>
          <a:xfrm>
            <a:off x="4098595" y="2807082"/>
            <a:ext cx="828092" cy="5859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4B0D837-499B-0D8A-1D0A-8C7C4739464B}"/>
              </a:ext>
            </a:extLst>
          </p:cNvPr>
          <p:cNvCxnSpPr/>
          <p:nvPr/>
        </p:nvCxnSpPr>
        <p:spPr>
          <a:xfrm>
            <a:off x="2697844" y="5121188"/>
            <a:ext cx="1400751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A6C20E0-5306-1DF3-4F3E-BD0A4E1E2C19}"/>
              </a:ext>
            </a:extLst>
          </p:cNvPr>
          <p:cNvCxnSpPr/>
          <p:nvPr/>
        </p:nvCxnSpPr>
        <p:spPr>
          <a:xfrm>
            <a:off x="2697844" y="5985284"/>
            <a:ext cx="1400751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DA728A38-4DD0-BB60-052E-1D437833A35B}"/>
              </a:ext>
            </a:extLst>
          </p:cNvPr>
          <p:cNvSpPr/>
          <p:nvPr/>
        </p:nvSpPr>
        <p:spPr>
          <a:xfrm>
            <a:off x="1869751" y="5670250"/>
            <a:ext cx="82468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sbi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A0A054F-FFCE-5097-F5EC-1251112DAA95}"/>
              </a:ext>
            </a:extLst>
          </p:cNvPr>
          <p:cNvSpPr/>
          <p:nvPr/>
        </p:nvSpPr>
        <p:spPr>
          <a:xfrm>
            <a:off x="1869751" y="5238202"/>
            <a:ext cx="824685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kernel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箭头: 下弧形 33">
            <a:extLst>
              <a:ext uri="{FF2B5EF4-FFF2-40B4-BE49-F238E27FC236}">
                <a16:creationId xmlns:a16="http://schemas.microsoft.com/office/drawing/2014/main" id="{8C572D69-E999-4E58-D16A-4D18B8808A29}"/>
              </a:ext>
            </a:extLst>
          </p:cNvPr>
          <p:cNvSpPr/>
          <p:nvPr/>
        </p:nvSpPr>
        <p:spPr>
          <a:xfrm rot="16200000">
            <a:off x="4397378" y="4234859"/>
            <a:ext cx="1803757" cy="731520"/>
          </a:xfrm>
          <a:prstGeom prst="curvedUpArrow">
            <a:avLst>
              <a:gd name="adj1" fmla="val 25000"/>
              <a:gd name="adj2" fmla="val 39215"/>
              <a:gd name="adj3" fmla="val 1559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926CAF9-9E6F-028C-C8E7-E1C96A31CE1D}"/>
              </a:ext>
            </a:extLst>
          </p:cNvPr>
          <p:cNvSpPr/>
          <p:nvPr/>
        </p:nvSpPr>
        <p:spPr>
          <a:xfrm>
            <a:off x="3623650" y="5129231"/>
            <a:ext cx="3738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2800" b="0" cap="none" spc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B121B54-67D9-BF51-E033-BE91009E595F}"/>
              </a:ext>
            </a:extLst>
          </p:cNvPr>
          <p:cNvSpPr/>
          <p:nvPr/>
        </p:nvSpPr>
        <p:spPr>
          <a:xfrm>
            <a:off x="5326136" y="4266094"/>
            <a:ext cx="3738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CN" altLang="en-US" sz="2800" b="0" cap="none" spc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D8EC1CB-59E1-693B-7E6A-8CB5B409F660}"/>
              </a:ext>
            </a:extLst>
          </p:cNvPr>
          <p:cNvSpPr txBox="1"/>
          <p:nvPr/>
        </p:nvSpPr>
        <p:spPr>
          <a:xfrm>
            <a:off x="4912343" y="5121187"/>
            <a:ext cx="752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两步</a:t>
            </a:r>
            <a:endParaRPr lang="en-US" altLang="zh-CN" sz="1800"/>
          </a:p>
          <a:p>
            <a:r>
              <a:rPr lang="zh-CN" altLang="en-US" sz="1800"/>
              <a:t>完成</a:t>
            </a:r>
            <a:endParaRPr lang="en-US" altLang="zh-CN" sz="1800"/>
          </a:p>
          <a:p>
            <a:r>
              <a:rPr lang="zh-CN" altLang="en-US" sz="1800"/>
              <a:t>切换</a:t>
            </a:r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D5CA08A-230E-AA83-0D35-1CE5CF1DDA59}"/>
              </a:ext>
            </a:extLst>
          </p:cNvPr>
          <p:cNvSpPr txBox="1"/>
          <p:nvPr/>
        </p:nvSpPr>
        <p:spPr>
          <a:xfrm>
            <a:off x="3237904" y="3123693"/>
            <a:ext cx="1800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zh-CN" altLang="en-US"/>
              <a:t>0xffff_ffc0_c000_0000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6DAF50C-DB7E-3008-0414-699E00D224FF}"/>
              </a:ext>
            </a:extLst>
          </p:cNvPr>
          <p:cNvSpPr txBox="1"/>
          <p:nvPr/>
        </p:nvSpPr>
        <p:spPr>
          <a:xfrm>
            <a:off x="3209368" y="3971093"/>
            <a:ext cx="18217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zh-CN" altLang="en-US"/>
              <a:t>0xffff_ffc0_8000_0000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0739D6D-39C3-B75E-0C92-1C00EF302F2A}"/>
              </a:ext>
            </a:extLst>
          </p:cNvPr>
          <p:cNvSpPr/>
          <p:nvPr/>
        </p:nvSpPr>
        <p:spPr>
          <a:xfrm>
            <a:off x="6154228" y="3589788"/>
            <a:ext cx="5738416" cy="29715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b="1">
                <a:solidFill>
                  <a:sysClr val="windowText" lastClr="000000"/>
                </a:solidFill>
              </a:rPr>
              <a:t>两步完成</a:t>
            </a:r>
            <a:r>
              <a:rPr lang="en-US" altLang="zh-CN" b="1">
                <a:solidFill>
                  <a:sysClr val="windowText" lastClr="000000"/>
                </a:solidFill>
              </a:rPr>
              <a:t>Paging</a:t>
            </a:r>
            <a:r>
              <a:rPr lang="zh-CN" altLang="en-US" b="1">
                <a:solidFill>
                  <a:sysClr val="windowText" lastClr="000000"/>
                </a:solidFill>
              </a:rPr>
              <a:t>切换</a:t>
            </a:r>
            <a:r>
              <a:rPr lang="zh-CN" altLang="en-US">
                <a:solidFill>
                  <a:sysClr val="windowText" lastClr="000000"/>
                </a:solidFill>
              </a:rPr>
              <a:t>：</a:t>
            </a:r>
            <a:endParaRPr lang="en-US" altLang="zh-CN">
              <a:solidFill>
                <a:sysClr val="windowText" lastClr="00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ysClr val="windowText" lastClr="000000"/>
                </a:solidFill>
              </a:rPr>
              <a:t>恒等映射保证虚拟空间与物理空间有一个相等范围的地址空间映射</a:t>
            </a:r>
            <a:r>
              <a:rPr lang="en-US" altLang="zh-CN">
                <a:solidFill>
                  <a:sysClr val="windowText" lastClr="000000"/>
                </a:solidFill>
              </a:rPr>
              <a:t>(</a:t>
            </a:r>
            <a:r>
              <a:rPr lang="en-US" altLang="zh-CN" sz="1600">
                <a:solidFill>
                  <a:sysClr val="windowText" lastClr="000000"/>
                </a:solidFill>
              </a:rPr>
              <a:t>0x80000000~0xC0000000</a:t>
            </a:r>
            <a:r>
              <a:rPr lang="en-US" altLang="zh-CN">
                <a:solidFill>
                  <a:sysClr val="windowText" lastClr="000000"/>
                </a:solidFill>
              </a:rPr>
              <a:t>)</a:t>
            </a:r>
            <a:r>
              <a:rPr lang="zh-CN" altLang="en-US">
                <a:solidFill>
                  <a:sysClr val="windowText" lastClr="000000"/>
                </a:solidFill>
              </a:rPr>
              <a:t>。切换前后地址范围不变，但地址空间已经从物理空间切换到虚拟空间。</a:t>
            </a:r>
            <a:endParaRPr lang="en-US" altLang="zh-CN">
              <a:solidFill>
                <a:sysClr val="windowText" lastClr="000000"/>
              </a:solidFill>
            </a:endParaRPr>
          </a:p>
          <a:p>
            <a:pPr marL="342900" indent="-342900">
              <a:buAutoNum type="arabicPeriod"/>
            </a:pPr>
            <a:endParaRPr lang="en-US" altLang="zh-CN">
              <a:solidFill>
                <a:sysClr val="windowText" lastClr="00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CN" altLang="en-US">
                <a:solidFill>
                  <a:sysClr val="windowText" lastClr="000000"/>
                </a:solidFill>
              </a:rPr>
              <a:t>给指令指针寄存器</a:t>
            </a:r>
            <a:r>
              <a:rPr lang="en-US" altLang="zh-CN">
                <a:solidFill>
                  <a:sysClr val="windowText" lastClr="000000"/>
                </a:solidFill>
              </a:rPr>
              <a:t>pc</a:t>
            </a:r>
            <a:r>
              <a:rPr lang="zh-CN" altLang="en-US">
                <a:solidFill>
                  <a:sysClr val="windowText" lastClr="000000"/>
                </a:solidFill>
              </a:rPr>
              <a:t>，栈寄存器</a:t>
            </a:r>
            <a:r>
              <a:rPr lang="en-US" altLang="zh-CN" err="1">
                <a:solidFill>
                  <a:sysClr val="windowText" lastClr="000000"/>
                </a:solidFill>
              </a:rPr>
              <a:t>sp</a:t>
            </a:r>
            <a:r>
              <a:rPr lang="zh-CN" altLang="en-US">
                <a:solidFill>
                  <a:sysClr val="windowText" lastClr="000000"/>
                </a:solidFill>
              </a:rPr>
              <a:t>等加偏移，在图中该偏移是</a:t>
            </a:r>
            <a:r>
              <a:rPr lang="zh-CN" altLang="en-US">
                <a:solidFill>
                  <a:schemeClr val="tx1"/>
                </a:solidFill>
              </a:rPr>
              <a:t>0xffff_ffc0_</a:t>
            </a:r>
            <a:r>
              <a:rPr lang="en-US" altLang="zh-CN">
                <a:solidFill>
                  <a:schemeClr val="tx1"/>
                </a:solidFill>
              </a:rPr>
              <a:t>0</a:t>
            </a:r>
            <a:r>
              <a:rPr lang="zh-CN" altLang="en-US">
                <a:solidFill>
                  <a:schemeClr val="tx1"/>
                </a:solidFill>
              </a:rPr>
              <a:t>000_0000。如此在虚拟空间执行平移后，就完成到最终目标地址的映射。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2C721D-9C62-399B-7CEB-1C8D077C9D7E}"/>
              </a:ext>
            </a:extLst>
          </p:cNvPr>
          <p:cNvSpPr txBox="1"/>
          <p:nvPr/>
        </p:nvSpPr>
        <p:spPr>
          <a:xfrm>
            <a:off x="2283798" y="6273316"/>
            <a:ext cx="235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以</a:t>
            </a:r>
            <a:r>
              <a:rPr lang="en-US" altLang="zh-CN"/>
              <a:t>Riscv64</a:t>
            </a:r>
            <a:r>
              <a:rPr lang="zh-CN" altLang="en-US"/>
              <a:t>的实现为例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DB294B-F5D1-ECBA-B6CE-D29F5133825B}"/>
              </a:ext>
            </a:extLst>
          </p:cNvPr>
          <p:cNvSpPr txBox="1"/>
          <p:nvPr/>
        </p:nvSpPr>
        <p:spPr>
          <a:xfrm>
            <a:off x="6096000" y="2396353"/>
            <a:ext cx="5796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目标</a:t>
            </a:r>
            <a:r>
              <a:rPr lang="zh-CN" altLang="en-US"/>
              <a:t>：完成</a:t>
            </a:r>
            <a:r>
              <a:rPr lang="en-US" altLang="zh-CN"/>
              <a:t>Paging</a:t>
            </a:r>
            <a:r>
              <a:rPr lang="zh-CN" altLang="en-US"/>
              <a:t>切换后，建立</a:t>
            </a:r>
            <a:endParaRPr lang="en-US" altLang="zh-CN"/>
          </a:p>
          <a:p>
            <a:r>
              <a:rPr lang="zh-CN" altLang="en-US"/>
              <a:t>从虚拟空间</a:t>
            </a:r>
            <a:r>
              <a:rPr lang="en-US" altLang="zh-CN" sz="1600"/>
              <a:t>0xffff_ffc0_8000_0000 ~ 0xffff_ffc0_8000_0000</a:t>
            </a:r>
          </a:p>
          <a:p>
            <a:r>
              <a:rPr lang="zh-CN" altLang="en-US"/>
              <a:t>到物理空间</a:t>
            </a:r>
            <a:r>
              <a:rPr lang="en-US" altLang="zh-CN" sz="1600">
                <a:solidFill>
                  <a:sysClr val="windowText" lastClr="000000"/>
                </a:solidFill>
              </a:rPr>
              <a:t>0x8000_0000~0xC000_0000 </a:t>
            </a:r>
            <a:r>
              <a:rPr lang="zh-CN" altLang="en-US" sz="1600">
                <a:solidFill>
                  <a:sysClr val="windowText" lastClr="000000"/>
                </a:solidFill>
              </a:rPr>
              <a:t>的映射，范围</a:t>
            </a:r>
            <a:r>
              <a:rPr lang="en-US" altLang="zh-CN" sz="1600">
                <a:solidFill>
                  <a:sysClr val="windowText" lastClr="000000"/>
                </a:solidFill>
              </a:rPr>
              <a:t>1G</a:t>
            </a:r>
            <a:r>
              <a:rPr lang="zh-CN" altLang="en-US" sz="1600">
                <a:solidFill>
                  <a:sysClr val="windowText" lastClr="000000"/>
                </a:solidFill>
              </a:rPr>
              <a:t>。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76595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CFB70F-3D44-321C-DDFE-E1A1A73AE1BE}"/>
              </a:ext>
            </a:extLst>
          </p:cNvPr>
          <p:cNvSpPr txBox="1"/>
          <p:nvPr/>
        </p:nvSpPr>
        <p:spPr>
          <a:xfrm>
            <a:off x="515379" y="327273"/>
            <a:ext cx="77768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内核组件化设计与传统设计思路的差异</a:t>
            </a:r>
            <a:endParaRPr lang="en-US" altLang="zh-CN" sz="32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E02BD8-D1DC-C552-7732-4237E0E07678}"/>
              </a:ext>
            </a:extLst>
          </p:cNvPr>
          <p:cNvSpPr txBox="1"/>
          <p:nvPr/>
        </p:nvSpPr>
        <p:spPr>
          <a:xfrm>
            <a:off x="659396" y="1052736"/>
            <a:ext cx="1054917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1. </a:t>
            </a:r>
            <a:r>
              <a:rPr lang="zh-CN" altLang="en-US" sz="2400" b="1"/>
              <a:t>面向场景和应用需求构建内核</a:t>
            </a:r>
            <a:endParaRPr lang="en-US" altLang="zh-CN" sz="2400" b="1"/>
          </a:p>
          <a:p>
            <a:r>
              <a:rPr lang="zh-CN" altLang="en-US" sz="2000"/>
              <a:t>    针对特定场景和需求，选择和组合组件来构建目标内核，组件集合是满足需求的最小集合。</a:t>
            </a:r>
            <a:endParaRPr lang="en-US" altLang="zh-CN" sz="2000"/>
          </a:p>
          <a:p>
            <a:r>
              <a:rPr lang="en-US" altLang="zh-CN" sz="2000"/>
              <a:t>    </a:t>
            </a:r>
            <a:r>
              <a:rPr lang="zh-CN" altLang="en-US" sz="2000"/>
              <a:t>组件化内核项目相当于“工厂”，组件相当于“零件”，生产过程主要是组装。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2. </a:t>
            </a:r>
            <a:r>
              <a:rPr lang="zh-CN" altLang="en-US" sz="2400"/>
              <a:t>以</a:t>
            </a:r>
            <a:r>
              <a:rPr lang="zh-CN" altLang="en-US" sz="2400" b="1"/>
              <a:t>统一视角看待各种模式、不同规模的内核</a:t>
            </a:r>
            <a:endParaRPr lang="en-US" altLang="zh-CN" sz="2400" b="1"/>
          </a:p>
          <a:p>
            <a:r>
              <a:rPr lang="en-US" altLang="zh-CN" sz="2400" b="1"/>
              <a:t>    </a:t>
            </a:r>
            <a:r>
              <a:rPr lang="zh-CN" altLang="en-US" sz="2000"/>
              <a:t>规模较大、功能复杂的内核可以在规模较小、功能简单的内核基础上增量构造，增量的粒度是组件。而宏内核、</a:t>
            </a:r>
            <a:r>
              <a:rPr lang="en-US" altLang="zh-CN" sz="2000"/>
              <a:t>Hypervisor</a:t>
            </a:r>
            <a:r>
              <a:rPr lang="zh-CN" altLang="en-US" sz="2000"/>
              <a:t>等复杂模式与</a:t>
            </a:r>
            <a:r>
              <a:rPr lang="en-US" altLang="zh-CN" sz="2000"/>
              <a:t>Unikernel</a:t>
            </a:r>
            <a:r>
              <a:rPr lang="zh-CN" altLang="en-US" sz="2000"/>
              <a:t>模式没有绝对的界限，可以看作是特殊的</a:t>
            </a:r>
            <a:r>
              <a:rPr lang="en-US" altLang="zh-CN" sz="2000"/>
              <a:t>Unikernel</a:t>
            </a:r>
            <a:r>
              <a:rPr lang="zh-CN" altLang="en-US" sz="2000"/>
              <a:t>模式，可以通过扩展和增加专门模式的组件完成过渡。</a:t>
            </a:r>
            <a:endParaRPr lang="en-US" altLang="zh-CN" sz="200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F1F501-3C7B-48C5-0B22-681834088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B2E75D-D4E0-EAE1-B609-5D3B75E24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052" y="3900720"/>
            <a:ext cx="3918393" cy="2851719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FD68E933-D7FF-14C6-10E9-C88FAD6AE896}"/>
              </a:ext>
            </a:extLst>
          </p:cNvPr>
          <p:cNvGrpSpPr/>
          <p:nvPr/>
        </p:nvGrpSpPr>
        <p:grpSpPr>
          <a:xfrm>
            <a:off x="1350028" y="4005508"/>
            <a:ext cx="2789270" cy="2595439"/>
            <a:chOff x="8251634" y="1988840"/>
            <a:chExt cx="2789270" cy="2595439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A9E8F6-DAFC-6BD2-02B0-1059776471E3}"/>
                </a:ext>
              </a:extLst>
            </p:cNvPr>
            <p:cNvSpPr/>
            <p:nvPr/>
          </p:nvSpPr>
          <p:spPr>
            <a:xfrm>
              <a:off x="8256240" y="1988840"/>
              <a:ext cx="2779407" cy="4680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chemeClr val="tx1"/>
                  </a:solidFill>
                </a:rPr>
                <a:t>面向场景和需求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BCCEEA3-32E6-8238-3564-0728C0E7734A}"/>
                </a:ext>
              </a:extLst>
            </p:cNvPr>
            <p:cNvSpPr/>
            <p:nvPr/>
          </p:nvSpPr>
          <p:spPr>
            <a:xfrm>
              <a:off x="9427667" y="2852936"/>
              <a:ext cx="611617" cy="3385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应用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1A7C10E-955D-F2A4-CA8D-F0ED0544199E}"/>
                </a:ext>
              </a:extLst>
            </p:cNvPr>
            <p:cNvSpPr/>
            <p:nvPr/>
          </p:nvSpPr>
          <p:spPr>
            <a:xfrm>
              <a:off x="8835921" y="3524220"/>
              <a:ext cx="611617" cy="3385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组件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1C99A8C-783F-B000-CE14-F76DF8CE2D5A}"/>
                </a:ext>
              </a:extLst>
            </p:cNvPr>
            <p:cNvSpPr/>
            <p:nvPr/>
          </p:nvSpPr>
          <p:spPr>
            <a:xfrm>
              <a:off x="8251634" y="4245725"/>
              <a:ext cx="611617" cy="3385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组件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7380D6B-C7A5-2326-0D2B-B7C57DF712C2}"/>
                </a:ext>
              </a:extLst>
            </p:cNvPr>
            <p:cNvSpPr/>
            <p:nvPr/>
          </p:nvSpPr>
          <p:spPr>
            <a:xfrm>
              <a:off x="9117166" y="4238331"/>
              <a:ext cx="611617" cy="3385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组件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6A2AD23-309F-81B6-E867-D4C8059B866E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 flipH="1">
              <a:off x="9141730" y="3191490"/>
              <a:ext cx="591746" cy="3327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8597495F-1FC0-577C-7B07-FF607071A634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 flipH="1">
              <a:off x="8557443" y="3862774"/>
              <a:ext cx="584287" cy="3829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E6173A4-900C-FDD9-C58C-B481957829D3}"/>
                </a:ext>
              </a:extLst>
            </p:cNvPr>
            <p:cNvCxnSpPr>
              <a:cxnSpLocks/>
              <a:stCxn id="12" idx="2"/>
              <a:endCxn id="15" idx="0"/>
            </p:cNvCxnSpPr>
            <p:nvPr/>
          </p:nvCxnSpPr>
          <p:spPr>
            <a:xfrm>
              <a:off x="9141730" y="3862774"/>
              <a:ext cx="281245" cy="3755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BADFACD-9A67-6840-B702-06D149C5C6C8}"/>
                </a:ext>
              </a:extLst>
            </p:cNvPr>
            <p:cNvSpPr/>
            <p:nvPr/>
          </p:nvSpPr>
          <p:spPr>
            <a:xfrm>
              <a:off x="9878175" y="3524220"/>
              <a:ext cx="611617" cy="3385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组件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3D6982C-74DF-A4FE-A02C-C74C05631388}"/>
                </a:ext>
              </a:extLst>
            </p:cNvPr>
            <p:cNvSpPr/>
            <p:nvPr/>
          </p:nvSpPr>
          <p:spPr>
            <a:xfrm>
              <a:off x="10429287" y="4238331"/>
              <a:ext cx="611617" cy="3385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组件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753BB647-F1D8-71F2-AF3A-E0294B3B4F0C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>
              <a:off x="10183984" y="3862774"/>
              <a:ext cx="551112" cy="3755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9D1FF480-F8E3-29FB-4A9C-347FE99D8880}"/>
                </a:ext>
              </a:extLst>
            </p:cNvPr>
            <p:cNvCxnSpPr>
              <a:stCxn id="11" idx="2"/>
              <a:endCxn id="19" idx="0"/>
            </p:cNvCxnSpPr>
            <p:nvPr/>
          </p:nvCxnSpPr>
          <p:spPr>
            <a:xfrm>
              <a:off x="9733476" y="3191490"/>
              <a:ext cx="450508" cy="3327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3116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736445-0D1E-858E-D62C-4AA687517E94}"/>
              </a:ext>
            </a:extLst>
          </p:cNvPr>
          <p:cNvSpPr txBox="1"/>
          <p:nvPr/>
        </p:nvSpPr>
        <p:spPr>
          <a:xfrm>
            <a:off x="515380" y="370134"/>
            <a:ext cx="77408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分页阶段</a:t>
            </a:r>
            <a:r>
              <a:rPr lang="en-US" altLang="zh-CN" sz="3200"/>
              <a:t>1</a:t>
            </a:r>
            <a:r>
              <a:rPr lang="zh-CN" altLang="en-US" sz="3200"/>
              <a:t> </a:t>
            </a:r>
            <a:r>
              <a:rPr lang="en-US" altLang="zh-CN" sz="3200"/>
              <a:t>– </a:t>
            </a:r>
            <a:r>
              <a:rPr lang="zh-CN" altLang="en-US" sz="3200"/>
              <a:t>早期启用</a:t>
            </a:r>
            <a:r>
              <a:rPr lang="en-US" altLang="zh-CN" sz="3200"/>
              <a:t>(</a:t>
            </a:r>
            <a:r>
              <a:rPr lang="zh-CN" altLang="en-US" sz="3200"/>
              <a:t>必须</a:t>
            </a:r>
            <a:r>
              <a:rPr lang="en-US" altLang="zh-CN" sz="3200"/>
              <a:t>) – </a:t>
            </a:r>
            <a:r>
              <a:rPr lang="zh-CN" altLang="en-US" sz="3200"/>
              <a:t>代码示例</a:t>
            </a:r>
            <a:endParaRPr lang="en-US" altLang="zh-CN" sz="3200"/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27D88D6C-4818-B4D2-7176-71E9B4DF0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96" y="4321675"/>
            <a:ext cx="5814976" cy="2095657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31A33F1F-8FE3-58CE-8167-033849CBA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34" y="2132856"/>
            <a:ext cx="5813238" cy="1986660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8F48B009-FD08-31AC-4A4B-2747E18AE1E5}"/>
              </a:ext>
            </a:extLst>
          </p:cNvPr>
          <p:cNvSpPr txBox="1"/>
          <p:nvPr/>
        </p:nvSpPr>
        <p:spPr>
          <a:xfrm>
            <a:off x="659396" y="1052736"/>
            <a:ext cx="557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modules/axhal/src/platform/riscv64_qemu_virt/boot.rs</a:t>
            </a:r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F2CF65A-D2F2-1D30-CF56-9D04453C714E}"/>
              </a:ext>
            </a:extLst>
          </p:cNvPr>
          <p:cNvSpPr/>
          <p:nvPr/>
        </p:nvSpPr>
        <p:spPr>
          <a:xfrm>
            <a:off x="902902" y="4509120"/>
            <a:ext cx="3743519" cy="7783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E69E89F-7C34-98FD-4186-5F60A0A86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34" y="1422068"/>
            <a:ext cx="5813238" cy="60495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B22FB7D-F882-4FD5-A4CE-8B3DBD94A9DD}"/>
              </a:ext>
            </a:extLst>
          </p:cNvPr>
          <p:cNvSpPr txBox="1"/>
          <p:nvPr/>
        </p:nvSpPr>
        <p:spPr>
          <a:xfrm>
            <a:off x="6888088" y="1244950"/>
            <a:ext cx="50045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/>
              <a:t>BOOT_PT_SV39</a:t>
            </a:r>
            <a:r>
              <a:rPr lang="zh-CN" altLang="en-US" sz="2000"/>
              <a:t>使用的是</a:t>
            </a:r>
            <a:r>
              <a:rPr lang="en-US" altLang="zh-CN" sz="2000"/>
              <a:t>LDS</a:t>
            </a:r>
            <a:r>
              <a:rPr lang="zh-CN" altLang="en-US" sz="2000"/>
              <a:t>定义布局时，直接预留的一页，所以不用额外内存分配。</a:t>
            </a:r>
            <a:endParaRPr lang="en-US" altLang="zh-CN" sz="2000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E91A52A-7CFD-EF26-A316-211C6E2BCAA5}"/>
              </a:ext>
            </a:extLst>
          </p:cNvPr>
          <p:cNvGrpSpPr/>
          <p:nvPr/>
        </p:nvGrpSpPr>
        <p:grpSpPr>
          <a:xfrm>
            <a:off x="6791489" y="2204864"/>
            <a:ext cx="5065151" cy="2016224"/>
            <a:chOff x="6780076" y="4041068"/>
            <a:chExt cx="5065151" cy="201622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B2B8BCF-ADC4-D9E9-1490-54F6A9A5ECA4}"/>
                </a:ext>
              </a:extLst>
            </p:cNvPr>
            <p:cNvSpPr/>
            <p:nvPr/>
          </p:nvSpPr>
          <p:spPr>
            <a:xfrm>
              <a:off x="7488743" y="4401108"/>
              <a:ext cx="2664296" cy="324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3D04627-09ED-1966-6B30-D38DB478DD1B}"/>
                </a:ext>
              </a:extLst>
            </p:cNvPr>
            <p:cNvSpPr/>
            <p:nvPr/>
          </p:nvSpPr>
          <p:spPr>
            <a:xfrm>
              <a:off x="7488743" y="4725144"/>
              <a:ext cx="2664296" cy="324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DBAE9DC-7302-4352-9929-1951B97EC72E}"/>
                </a:ext>
              </a:extLst>
            </p:cNvPr>
            <p:cNvSpPr/>
            <p:nvPr/>
          </p:nvSpPr>
          <p:spPr>
            <a:xfrm>
              <a:off x="7488743" y="5049180"/>
              <a:ext cx="2664296" cy="324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0x80000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70881D2-927D-342F-2135-20D7E4DA37A1}"/>
                </a:ext>
              </a:extLst>
            </p:cNvPr>
            <p:cNvSpPr/>
            <p:nvPr/>
          </p:nvSpPr>
          <p:spPr>
            <a:xfrm>
              <a:off x="7488743" y="5373216"/>
              <a:ext cx="2664296" cy="324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D1D94F8-657A-C6E7-57BB-25141CF85E84}"/>
                </a:ext>
              </a:extLst>
            </p:cNvPr>
            <p:cNvSpPr/>
            <p:nvPr/>
          </p:nvSpPr>
          <p:spPr>
            <a:xfrm>
              <a:off x="10157586" y="4401108"/>
              <a:ext cx="1687641" cy="324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984479D-43F0-EB94-154F-BD6CEC75D714}"/>
                </a:ext>
              </a:extLst>
            </p:cNvPr>
            <p:cNvSpPr/>
            <p:nvPr/>
          </p:nvSpPr>
          <p:spPr>
            <a:xfrm>
              <a:off x="10157586" y="4725144"/>
              <a:ext cx="1687641" cy="324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840F5CA2-D330-90F4-4537-965DBC415E42}"/>
                </a:ext>
              </a:extLst>
            </p:cNvPr>
            <p:cNvSpPr/>
            <p:nvPr/>
          </p:nvSpPr>
          <p:spPr>
            <a:xfrm>
              <a:off x="10157586" y="5049180"/>
              <a:ext cx="1687641" cy="324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DAG_XWRV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59E09BB-086F-1B0E-C94F-5EC4C10D51AC}"/>
                </a:ext>
              </a:extLst>
            </p:cNvPr>
            <p:cNvSpPr/>
            <p:nvPr/>
          </p:nvSpPr>
          <p:spPr>
            <a:xfrm>
              <a:off x="10157586" y="5373216"/>
              <a:ext cx="1687641" cy="324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94FDA33-32DC-A430-73B7-D227019B6535}"/>
                </a:ext>
              </a:extLst>
            </p:cNvPr>
            <p:cNvSpPr txBox="1"/>
            <p:nvPr/>
          </p:nvSpPr>
          <p:spPr>
            <a:xfrm>
              <a:off x="7200711" y="4365104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</a:t>
              </a:r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FA6CEA7-42E0-21F8-AAC5-87C1B3BD7E64}"/>
                </a:ext>
              </a:extLst>
            </p:cNvPr>
            <p:cNvSpPr txBox="1"/>
            <p:nvPr/>
          </p:nvSpPr>
          <p:spPr>
            <a:xfrm>
              <a:off x="7200711" y="4679848"/>
              <a:ext cx="216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4C039ACB-2B91-9F25-2267-CD5A66334BC6}"/>
                </a:ext>
              </a:extLst>
            </p:cNvPr>
            <p:cNvSpPr txBox="1"/>
            <p:nvPr/>
          </p:nvSpPr>
          <p:spPr>
            <a:xfrm>
              <a:off x="7200711" y="503988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562951B-13ED-2EB4-916A-2B446870680F}"/>
                </a:ext>
              </a:extLst>
            </p:cNvPr>
            <p:cNvSpPr/>
            <p:nvPr/>
          </p:nvSpPr>
          <p:spPr>
            <a:xfrm>
              <a:off x="7488743" y="5697252"/>
              <a:ext cx="2664296" cy="324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0x80000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02D5640-C1CF-A198-99F1-7F702E88DABF}"/>
                </a:ext>
              </a:extLst>
            </p:cNvPr>
            <p:cNvSpPr/>
            <p:nvPr/>
          </p:nvSpPr>
          <p:spPr>
            <a:xfrm>
              <a:off x="10157586" y="5697252"/>
              <a:ext cx="1687641" cy="3240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DAG_XWRV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EA3BE438-3004-395A-EDA6-AE0E55F0C899}"/>
                </a:ext>
              </a:extLst>
            </p:cNvPr>
            <p:cNvSpPr txBox="1"/>
            <p:nvPr/>
          </p:nvSpPr>
          <p:spPr>
            <a:xfrm>
              <a:off x="6780076" y="5687960"/>
              <a:ext cx="780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0x102</a:t>
              </a:r>
              <a:endParaRPr lang="zh-CN" altLang="en-US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C2C9B37F-96CE-4935-4485-25C739F8CA42}"/>
                </a:ext>
              </a:extLst>
            </p:cNvPr>
            <p:cNvSpPr txBox="1"/>
            <p:nvPr/>
          </p:nvSpPr>
          <p:spPr>
            <a:xfrm>
              <a:off x="6876675" y="5363924"/>
              <a:ext cx="672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… … </a:t>
              </a:r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B24B105E-81D1-CE1D-3C89-5E26BFEA9A10}"/>
                </a:ext>
              </a:extLst>
            </p:cNvPr>
            <p:cNvSpPr txBox="1"/>
            <p:nvPr/>
          </p:nvSpPr>
          <p:spPr>
            <a:xfrm>
              <a:off x="7884787" y="4041068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[53:10]</a:t>
              </a:r>
              <a:r>
                <a:rPr lang="zh-CN" altLang="en-US"/>
                <a:t>物理页帧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7DBC1EEC-1DEE-FE54-FAA3-0FAAB9C43A87}"/>
                </a:ext>
              </a:extLst>
            </p:cNvPr>
            <p:cNvSpPr txBox="1"/>
            <p:nvPr/>
          </p:nvSpPr>
          <p:spPr>
            <a:xfrm>
              <a:off x="10513079" y="4041068"/>
              <a:ext cx="1188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[9:0]</a:t>
              </a:r>
              <a:r>
                <a:rPr lang="zh-CN" altLang="en-US"/>
                <a:t>属性</a:t>
              </a:r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6623AF29-F6E7-5D16-624D-3CE014714AF6}"/>
              </a:ext>
            </a:extLst>
          </p:cNvPr>
          <p:cNvSpPr txBox="1"/>
          <p:nvPr/>
        </p:nvSpPr>
        <p:spPr>
          <a:xfrm>
            <a:off x="6816080" y="4344489"/>
            <a:ext cx="514857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初始化根页表</a:t>
            </a:r>
            <a:r>
              <a:rPr lang="en-US" altLang="zh-CN" sz="2000"/>
              <a:t>BOOT_PT_SV39</a:t>
            </a:r>
            <a:r>
              <a:rPr lang="zh-CN" altLang="en-US" sz="2000"/>
              <a:t>，只有一级，即每个页表项直接映射到</a:t>
            </a:r>
            <a:r>
              <a:rPr lang="en-US" altLang="zh-CN" sz="2000"/>
              <a:t>1G</a:t>
            </a:r>
            <a:r>
              <a:rPr lang="zh-CN" altLang="en-US" sz="2000"/>
              <a:t>的地址空间。</a:t>
            </a:r>
            <a:endParaRPr lang="en-US" altLang="zh-CN" sz="2000"/>
          </a:p>
          <a:p>
            <a:r>
              <a:rPr lang="en-US" altLang="zh-CN" sz="2000"/>
              <a:t>1G = 2</a:t>
            </a:r>
            <a:r>
              <a:rPr lang="en-US" altLang="zh-CN" sz="2000" baseline="30000"/>
              <a:t>30 </a:t>
            </a:r>
            <a:r>
              <a:rPr lang="zh-CN" altLang="en-US" sz="2000"/>
              <a:t>因此</a:t>
            </a:r>
            <a:r>
              <a:rPr lang="en-US" altLang="zh-CN" sz="2000" err="1"/>
              <a:t>pgd_idx</a:t>
            </a:r>
            <a:r>
              <a:rPr lang="en-US" altLang="zh-CN" sz="2000"/>
              <a:t> = (VA&gt;&gt;30)&amp;(512-1)</a:t>
            </a:r>
          </a:p>
          <a:p>
            <a:r>
              <a:rPr lang="en-US" altLang="zh-CN" sz="2000"/>
              <a:t>0x8000_0000 &gt;&gt; 30</a:t>
            </a:r>
            <a:r>
              <a:rPr lang="zh-CN" altLang="en-US" sz="2000"/>
              <a:t>，对应</a:t>
            </a:r>
            <a:r>
              <a:rPr lang="en-US" altLang="zh-CN" sz="2000" b="1" err="1">
                <a:solidFill>
                  <a:srgbClr val="FF0000"/>
                </a:solidFill>
              </a:rPr>
              <a:t>pgd_idx</a:t>
            </a:r>
            <a:r>
              <a:rPr lang="en-US" altLang="zh-CN" sz="2000" b="1">
                <a:solidFill>
                  <a:srgbClr val="FF0000"/>
                </a:solidFill>
              </a:rPr>
              <a:t> = 2</a:t>
            </a:r>
          </a:p>
          <a:p>
            <a:r>
              <a:rPr lang="en-US" altLang="zh-CN" sz="2000"/>
              <a:t>0xffff_ffc0_8000_0000 &gt;&gt; 30</a:t>
            </a:r>
            <a:r>
              <a:rPr lang="zh-CN" altLang="en-US" sz="2000"/>
              <a:t>，只保留低</a:t>
            </a:r>
            <a:r>
              <a:rPr lang="en-US" altLang="zh-CN" sz="2000"/>
              <a:t>9</a:t>
            </a:r>
            <a:r>
              <a:rPr lang="zh-CN" altLang="en-US" sz="2000"/>
              <a:t>位，</a:t>
            </a:r>
            <a:endParaRPr lang="en-US" altLang="zh-CN" sz="2000"/>
          </a:p>
          <a:p>
            <a:r>
              <a:rPr lang="zh-CN" altLang="en-US" sz="2000"/>
              <a:t>对应</a:t>
            </a:r>
            <a:r>
              <a:rPr lang="en-US" altLang="zh-CN" sz="2000" b="1" err="1">
                <a:solidFill>
                  <a:srgbClr val="FF0000"/>
                </a:solidFill>
              </a:rPr>
              <a:t>pgd_idx</a:t>
            </a:r>
            <a:r>
              <a:rPr lang="en-US" altLang="zh-CN" sz="2000" b="1">
                <a:solidFill>
                  <a:srgbClr val="FF0000"/>
                </a:solidFill>
              </a:rPr>
              <a:t> = 0x102</a:t>
            </a:r>
          </a:p>
          <a:p>
            <a:endParaRPr lang="en-US" altLang="zh-CN" sz="2000" b="1">
              <a:solidFill>
                <a:srgbClr val="FF0000"/>
              </a:solidFill>
            </a:endParaRPr>
          </a:p>
          <a:p>
            <a:r>
              <a:rPr lang="zh-CN" altLang="en-US" sz="2000"/>
              <a:t>物理页帧号 </a:t>
            </a:r>
            <a:r>
              <a:rPr lang="en-US" altLang="zh-CN" sz="2000"/>
              <a:t>= </a:t>
            </a:r>
            <a:r>
              <a:rPr lang="zh-CN" altLang="en-US" sz="2000"/>
              <a:t>物理地址 </a:t>
            </a:r>
            <a:r>
              <a:rPr lang="en-US" altLang="zh-CN" sz="2000"/>
              <a:t>&gt;&gt; 12</a:t>
            </a:r>
            <a:r>
              <a:rPr lang="zh-CN" altLang="en-US" sz="2000"/>
              <a:t>，故</a:t>
            </a:r>
            <a:r>
              <a:rPr lang="en-US" altLang="zh-CN" sz="2000">
                <a:solidFill>
                  <a:srgbClr val="FF0000"/>
                </a:solidFill>
              </a:rPr>
              <a:t>0x80000</a:t>
            </a:r>
          </a:p>
        </p:txBody>
      </p:sp>
    </p:spTree>
    <p:extLst>
      <p:ext uri="{BB962C8B-B14F-4D97-AF65-F5344CB8AC3E}">
        <p14:creationId xmlns:p14="http://schemas.microsoft.com/office/powerpoint/2010/main" val="14600446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736445-0D1E-858E-D62C-4AA687517E94}"/>
              </a:ext>
            </a:extLst>
          </p:cNvPr>
          <p:cNvSpPr txBox="1"/>
          <p:nvPr/>
        </p:nvSpPr>
        <p:spPr>
          <a:xfrm>
            <a:off x="515380" y="370134"/>
            <a:ext cx="58326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分页阶段</a:t>
            </a:r>
            <a:r>
              <a:rPr lang="en-US" altLang="zh-CN" sz="3200"/>
              <a:t>2</a:t>
            </a:r>
            <a:r>
              <a:rPr lang="zh-CN" altLang="en-US" sz="3200"/>
              <a:t> </a:t>
            </a:r>
            <a:r>
              <a:rPr lang="en-US" altLang="zh-CN" sz="3200"/>
              <a:t>– </a:t>
            </a:r>
            <a:r>
              <a:rPr lang="zh-CN" altLang="en-US" sz="3200"/>
              <a:t>重建映射</a:t>
            </a:r>
            <a:r>
              <a:rPr lang="en-US" altLang="zh-CN" sz="3200"/>
              <a:t>(</a:t>
            </a:r>
            <a:r>
              <a:rPr lang="zh-CN" altLang="en-US" sz="3200"/>
              <a:t>可选</a:t>
            </a:r>
            <a:r>
              <a:rPr lang="en-US" altLang="zh-CN" sz="3200"/>
              <a:t>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616191-6E96-2300-A9F7-8C204C88AC22}"/>
              </a:ext>
            </a:extLst>
          </p:cNvPr>
          <p:cNvSpPr txBox="1"/>
          <p:nvPr/>
        </p:nvSpPr>
        <p:spPr>
          <a:xfrm>
            <a:off x="623392" y="1124744"/>
            <a:ext cx="817290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/>
              <a:t>阶段</a:t>
            </a:r>
            <a:r>
              <a:rPr lang="en-US" altLang="zh-CN" sz="2000" b="1"/>
              <a:t>2</a:t>
            </a:r>
            <a:r>
              <a:rPr lang="en-US" altLang="zh-CN" sz="2000"/>
              <a:t>:</a:t>
            </a:r>
            <a:r>
              <a:rPr lang="zh-CN" altLang="en-US" sz="2000"/>
              <a:t>指定</a:t>
            </a:r>
            <a:r>
              <a:rPr lang="en-US" altLang="zh-CN" sz="2000"/>
              <a:t>paging feature</a:t>
            </a:r>
            <a:r>
              <a:rPr lang="zh-CN" altLang="en-US" sz="2000"/>
              <a:t>的情况下，启动后期重建完整的空间映射。</a:t>
            </a:r>
            <a:endParaRPr lang="en-US" altLang="zh-CN" sz="2000"/>
          </a:p>
          <a:p>
            <a:r>
              <a:rPr lang="zh-CN" altLang="en-US" i="1">
                <a:solidFill>
                  <a:srgbClr val="0070C0"/>
                </a:solidFill>
              </a:rPr>
              <a:t>注：</a:t>
            </a:r>
            <a:r>
              <a:rPr lang="en-US" altLang="zh-CN" i="1">
                <a:solidFill>
                  <a:srgbClr val="0070C0"/>
                </a:solidFill>
              </a:rPr>
              <a:t>paging</a:t>
            </a:r>
            <a:r>
              <a:rPr lang="zh-CN" altLang="en-US" i="1">
                <a:solidFill>
                  <a:srgbClr val="0070C0"/>
                </a:solidFill>
              </a:rPr>
              <a:t>不是决定分页是否启用，而是决定是否包含阶段</a:t>
            </a:r>
            <a:r>
              <a:rPr lang="en-US" altLang="zh-CN" i="1">
                <a:solidFill>
                  <a:srgbClr val="0070C0"/>
                </a:solidFill>
              </a:rPr>
              <a:t>2</a:t>
            </a:r>
            <a:r>
              <a:rPr lang="zh-CN" altLang="en-US" i="1">
                <a:solidFill>
                  <a:srgbClr val="0070C0"/>
                </a:solidFill>
              </a:rPr>
              <a:t>。</a:t>
            </a:r>
            <a:endParaRPr lang="en-US" altLang="zh-CN" i="1">
              <a:solidFill>
                <a:srgbClr val="0070C0"/>
              </a:solidFill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DD3F0F9E-059A-D678-8812-3F0F46BC753E}"/>
              </a:ext>
            </a:extLst>
          </p:cNvPr>
          <p:cNvSpPr/>
          <p:nvPr/>
        </p:nvSpPr>
        <p:spPr>
          <a:xfrm>
            <a:off x="8616280" y="548680"/>
            <a:ext cx="3299068" cy="13886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b="1">
                <a:solidFill>
                  <a:sysClr val="windowText" lastClr="000000"/>
                </a:solidFill>
              </a:rPr>
              <a:t>重建映射的意义</a:t>
            </a:r>
            <a:r>
              <a:rPr lang="zh-CN" altLang="en-US">
                <a:solidFill>
                  <a:sysClr val="windowText" lastClr="000000"/>
                </a:solidFill>
              </a:rPr>
              <a:t>：</a:t>
            </a:r>
            <a:endParaRPr lang="en-US" altLang="zh-CN">
              <a:solidFill>
                <a:sysClr val="windowText" lastClr="00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ysClr val="windowText" lastClr="000000"/>
                </a:solidFill>
              </a:rPr>
              <a:t>管理更大范围的地址空间</a:t>
            </a:r>
            <a:endParaRPr lang="en-US" altLang="zh-CN">
              <a:solidFill>
                <a:sysClr val="windowText" lastClr="00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>
                <a:solidFill>
                  <a:sysClr val="windowText" lastClr="000000"/>
                </a:solidFill>
              </a:rPr>
              <a:t>分类和权限的粒度控制更加细致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D89BF32-2AF5-6CF8-88A6-98F37D22C2D5}"/>
              </a:ext>
            </a:extLst>
          </p:cNvPr>
          <p:cNvGrpSpPr/>
          <p:nvPr/>
        </p:nvGrpSpPr>
        <p:grpSpPr>
          <a:xfrm>
            <a:off x="623392" y="2173338"/>
            <a:ext cx="11235657" cy="4595733"/>
            <a:chOff x="623392" y="2173338"/>
            <a:chExt cx="11235657" cy="459573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7A9EC58-7668-D81D-A325-3ABCD3F829E3}"/>
                </a:ext>
              </a:extLst>
            </p:cNvPr>
            <p:cNvSpPr/>
            <p:nvPr/>
          </p:nvSpPr>
          <p:spPr>
            <a:xfrm>
              <a:off x="1848443" y="2683059"/>
              <a:ext cx="2781736" cy="39862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5BBAE68-3570-3686-6ED0-9272A76D51AC}"/>
                </a:ext>
              </a:extLst>
            </p:cNvPr>
            <p:cNvSpPr txBox="1"/>
            <p:nvPr/>
          </p:nvSpPr>
          <p:spPr>
            <a:xfrm>
              <a:off x="688457" y="5101443"/>
              <a:ext cx="14761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/>
                <a:t>0x8000_0000</a:t>
              </a:r>
              <a:endParaRPr lang="zh-CN" altLang="en-US" sz="140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DB6AA37-E51D-F44E-440A-0A275AD8A3AF}"/>
                </a:ext>
              </a:extLst>
            </p:cNvPr>
            <p:cNvSpPr txBox="1"/>
            <p:nvPr/>
          </p:nvSpPr>
          <p:spPr>
            <a:xfrm>
              <a:off x="2637912" y="2173338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物理空间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18BE316-1869-5146-404F-E6AB0ABF90BC}"/>
                </a:ext>
              </a:extLst>
            </p:cNvPr>
            <p:cNvSpPr txBox="1"/>
            <p:nvPr/>
          </p:nvSpPr>
          <p:spPr>
            <a:xfrm>
              <a:off x="8095758" y="2173338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虚拟空间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A728A38-4DD0-BB60-052E-1D437833A35B}"/>
                </a:ext>
              </a:extLst>
            </p:cNvPr>
            <p:cNvSpPr/>
            <p:nvPr/>
          </p:nvSpPr>
          <p:spPr>
            <a:xfrm>
              <a:off x="1903724" y="4901205"/>
              <a:ext cx="2630354" cy="3756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err="1">
                  <a:solidFill>
                    <a:schemeClr val="tx1"/>
                  </a:solidFill>
                </a:rPr>
                <a:t>sbi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C27F98-F9C7-C2B2-3ABF-41F4EF303377}"/>
                </a:ext>
              </a:extLst>
            </p:cNvPr>
            <p:cNvSpPr txBox="1"/>
            <p:nvPr/>
          </p:nvSpPr>
          <p:spPr>
            <a:xfrm>
              <a:off x="623392" y="2488897"/>
              <a:ext cx="14761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/>
                <a:t>物理内存上限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C5F2989-C4DA-2F6F-DF6F-7AF55851932D}"/>
                </a:ext>
              </a:extLst>
            </p:cNvPr>
            <p:cNvSpPr/>
            <p:nvPr/>
          </p:nvSpPr>
          <p:spPr>
            <a:xfrm>
              <a:off x="1907908" y="3145438"/>
              <a:ext cx="2640203" cy="36598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.</a:t>
              </a:r>
              <a:r>
                <a:rPr lang="en-US" altLang="zh-CN" err="1">
                  <a:solidFill>
                    <a:schemeClr val="tx1"/>
                  </a:solidFill>
                </a:rPr>
                <a:t>bss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CC53C0E-4FB9-87EA-F67B-AD1247859241}"/>
                </a:ext>
              </a:extLst>
            </p:cNvPr>
            <p:cNvSpPr/>
            <p:nvPr/>
          </p:nvSpPr>
          <p:spPr>
            <a:xfrm>
              <a:off x="1903724" y="3563120"/>
              <a:ext cx="2640203" cy="36598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.data .</a:t>
              </a:r>
              <a:r>
                <a:rPr lang="en-US" altLang="zh-CN" err="1">
                  <a:solidFill>
                    <a:schemeClr val="tx1"/>
                  </a:solidFill>
                </a:rPr>
                <a:t>tdata</a:t>
              </a:r>
              <a:r>
                <a:rPr lang="en-US" altLang="zh-CN">
                  <a:solidFill>
                    <a:schemeClr val="tx1"/>
                  </a:solidFill>
                </a:rPr>
                <a:t> .</a:t>
              </a:r>
              <a:r>
                <a:rPr lang="en-US" altLang="zh-CN" err="1">
                  <a:solidFill>
                    <a:schemeClr val="tx1"/>
                  </a:solidFill>
                </a:rPr>
                <a:t>tbss</a:t>
              </a:r>
              <a:r>
                <a:rPr lang="en-US" altLang="zh-CN">
                  <a:solidFill>
                    <a:schemeClr val="tx1"/>
                  </a:solidFill>
                </a:rPr>
                <a:t> .</a:t>
              </a:r>
              <a:r>
                <a:rPr lang="en-US" altLang="zh-CN" err="1">
                  <a:solidFill>
                    <a:schemeClr val="tx1"/>
                  </a:solidFill>
                </a:rPr>
                <a:t>percpu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7E479DD-E2BF-A63F-61AD-4DBFFFD7A527}"/>
                </a:ext>
              </a:extLst>
            </p:cNvPr>
            <p:cNvSpPr/>
            <p:nvPr/>
          </p:nvSpPr>
          <p:spPr>
            <a:xfrm>
              <a:off x="1899016" y="3992369"/>
              <a:ext cx="2640203" cy="36598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.</a:t>
              </a:r>
              <a:r>
                <a:rPr lang="en-US" altLang="zh-CN" err="1">
                  <a:solidFill>
                    <a:schemeClr val="tx1"/>
                  </a:solidFill>
                </a:rPr>
                <a:t>rodata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3E60495-1283-99C8-22CF-FF47297E8540}"/>
                </a:ext>
              </a:extLst>
            </p:cNvPr>
            <p:cNvSpPr/>
            <p:nvPr/>
          </p:nvSpPr>
          <p:spPr>
            <a:xfrm>
              <a:off x="1893875" y="4401109"/>
              <a:ext cx="2640203" cy="36598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.text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AB1921F-AE63-EF21-F146-8B56A7DBC08C}"/>
                </a:ext>
              </a:extLst>
            </p:cNvPr>
            <p:cNvSpPr/>
            <p:nvPr/>
          </p:nvSpPr>
          <p:spPr>
            <a:xfrm>
              <a:off x="1903724" y="2748663"/>
              <a:ext cx="2640203" cy="36598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Free Memory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7B75F96-B4C8-9BE8-6864-6F6B9AA0A9DE}"/>
                </a:ext>
              </a:extLst>
            </p:cNvPr>
            <p:cNvSpPr/>
            <p:nvPr/>
          </p:nvSpPr>
          <p:spPr>
            <a:xfrm>
              <a:off x="1897139" y="6231367"/>
              <a:ext cx="2640203" cy="3659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err="1">
                  <a:solidFill>
                    <a:schemeClr val="tx1"/>
                  </a:solidFill>
                </a:rPr>
                <a:t>uart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5F388718-7C89-211E-240E-25F2BA28BE3C}"/>
                </a:ext>
              </a:extLst>
            </p:cNvPr>
            <p:cNvSpPr/>
            <p:nvPr/>
          </p:nvSpPr>
          <p:spPr>
            <a:xfrm>
              <a:off x="1902279" y="5819168"/>
              <a:ext cx="2640203" cy="3659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err="1">
                  <a:solidFill>
                    <a:schemeClr val="tx1"/>
                  </a:solidFill>
                </a:rPr>
                <a:t>Virtio</a:t>
              </a:r>
              <a:r>
                <a:rPr lang="en-US" altLang="zh-CN">
                  <a:solidFill>
                    <a:schemeClr val="tx1"/>
                  </a:solidFill>
                </a:rPr>
                <a:t> slot(1 ~ 8)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4F21638-5524-2976-8AFA-7E359385C4B5}"/>
                </a:ext>
              </a:extLst>
            </p:cNvPr>
            <p:cNvSpPr/>
            <p:nvPr/>
          </p:nvSpPr>
          <p:spPr>
            <a:xfrm>
              <a:off x="1897139" y="5411584"/>
              <a:ext cx="2640203" cy="3659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PCI </a:t>
              </a:r>
              <a:r>
                <a:rPr lang="en-US" altLang="zh-CN" err="1">
                  <a:solidFill>
                    <a:schemeClr val="tx1"/>
                  </a:solidFill>
                </a:rPr>
                <a:t>config&amp;range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A610E20-6FD5-CE70-D248-C172EABB80E1}"/>
                </a:ext>
              </a:extLst>
            </p:cNvPr>
            <p:cNvSpPr txBox="1"/>
            <p:nvPr/>
          </p:nvSpPr>
          <p:spPr>
            <a:xfrm>
              <a:off x="688457" y="6461294"/>
              <a:ext cx="14761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/>
                <a:t>0x1000_0000</a:t>
              </a:r>
              <a:endParaRPr lang="zh-CN" altLang="en-US" sz="140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CB25D8D-5F27-AF5F-9E41-E55025EF882B}"/>
                </a:ext>
              </a:extLst>
            </p:cNvPr>
            <p:cNvSpPr/>
            <p:nvPr/>
          </p:nvSpPr>
          <p:spPr>
            <a:xfrm>
              <a:off x="7248128" y="2683059"/>
              <a:ext cx="2781736" cy="398629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25FEF46-3CC3-D97F-86EB-A8BF680CFAAC}"/>
                </a:ext>
              </a:extLst>
            </p:cNvPr>
            <p:cNvSpPr/>
            <p:nvPr/>
          </p:nvSpPr>
          <p:spPr>
            <a:xfrm>
              <a:off x="7303409" y="4901205"/>
              <a:ext cx="2630354" cy="3756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err="1">
                  <a:solidFill>
                    <a:schemeClr val="tx1"/>
                  </a:solidFill>
                </a:rPr>
                <a:t>sbi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124FB12-8F59-EB81-F2F9-0577DB061635}"/>
                </a:ext>
              </a:extLst>
            </p:cNvPr>
            <p:cNvSpPr/>
            <p:nvPr/>
          </p:nvSpPr>
          <p:spPr>
            <a:xfrm>
              <a:off x="7307593" y="3145438"/>
              <a:ext cx="2640203" cy="36598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.</a:t>
              </a:r>
              <a:r>
                <a:rPr lang="en-US" altLang="zh-CN" err="1">
                  <a:solidFill>
                    <a:schemeClr val="tx1"/>
                  </a:solidFill>
                </a:rPr>
                <a:t>bss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41CB72A-5935-4812-5D1B-08735EFD9F61}"/>
                </a:ext>
              </a:extLst>
            </p:cNvPr>
            <p:cNvSpPr/>
            <p:nvPr/>
          </p:nvSpPr>
          <p:spPr>
            <a:xfrm>
              <a:off x="7303409" y="3563120"/>
              <a:ext cx="2640203" cy="36598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.data .</a:t>
              </a:r>
              <a:r>
                <a:rPr lang="en-US" altLang="zh-CN" err="1">
                  <a:solidFill>
                    <a:schemeClr val="tx1"/>
                  </a:solidFill>
                </a:rPr>
                <a:t>tdata</a:t>
              </a:r>
              <a:r>
                <a:rPr lang="en-US" altLang="zh-CN">
                  <a:solidFill>
                    <a:schemeClr val="tx1"/>
                  </a:solidFill>
                </a:rPr>
                <a:t> .</a:t>
              </a:r>
              <a:r>
                <a:rPr lang="en-US" altLang="zh-CN" err="1">
                  <a:solidFill>
                    <a:schemeClr val="tx1"/>
                  </a:solidFill>
                </a:rPr>
                <a:t>tbss</a:t>
              </a:r>
              <a:r>
                <a:rPr lang="en-US" altLang="zh-CN">
                  <a:solidFill>
                    <a:schemeClr val="tx1"/>
                  </a:solidFill>
                </a:rPr>
                <a:t> .</a:t>
              </a:r>
              <a:r>
                <a:rPr lang="en-US" altLang="zh-CN" err="1">
                  <a:solidFill>
                    <a:schemeClr val="tx1"/>
                  </a:solidFill>
                </a:rPr>
                <a:t>percpu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1E407886-A666-4314-F972-B3CB9286B75C}"/>
                </a:ext>
              </a:extLst>
            </p:cNvPr>
            <p:cNvSpPr/>
            <p:nvPr/>
          </p:nvSpPr>
          <p:spPr>
            <a:xfrm>
              <a:off x="7298701" y="3992369"/>
              <a:ext cx="2640203" cy="36598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.</a:t>
              </a:r>
              <a:r>
                <a:rPr lang="en-US" altLang="zh-CN" err="1">
                  <a:solidFill>
                    <a:schemeClr val="tx1"/>
                  </a:solidFill>
                </a:rPr>
                <a:t>rodata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3EEE18FB-ABB4-0157-D907-58F77070CAD4}"/>
                </a:ext>
              </a:extLst>
            </p:cNvPr>
            <p:cNvSpPr/>
            <p:nvPr/>
          </p:nvSpPr>
          <p:spPr>
            <a:xfrm>
              <a:off x="7293560" y="4401109"/>
              <a:ext cx="2640203" cy="36598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.text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819F3C1-1D0C-5062-5891-2CBE498E5E9D}"/>
                </a:ext>
              </a:extLst>
            </p:cNvPr>
            <p:cNvSpPr/>
            <p:nvPr/>
          </p:nvSpPr>
          <p:spPr>
            <a:xfrm>
              <a:off x="7303409" y="2748663"/>
              <a:ext cx="2640203" cy="36598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Free Memory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5CCEE5B-5ECB-0FCD-2F74-BC98A467DEC2}"/>
                </a:ext>
              </a:extLst>
            </p:cNvPr>
            <p:cNvSpPr/>
            <p:nvPr/>
          </p:nvSpPr>
          <p:spPr>
            <a:xfrm>
              <a:off x="7296824" y="6231367"/>
              <a:ext cx="2640203" cy="3659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err="1">
                  <a:solidFill>
                    <a:schemeClr val="tx1"/>
                  </a:solidFill>
                </a:rPr>
                <a:t>uart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95345E9-5CE5-81E4-E6A4-6AD4D1B68133}"/>
                </a:ext>
              </a:extLst>
            </p:cNvPr>
            <p:cNvSpPr/>
            <p:nvPr/>
          </p:nvSpPr>
          <p:spPr>
            <a:xfrm>
              <a:off x="7301964" y="5819168"/>
              <a:ext cx="2640203" cy="3659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err="1">
                  <a:solidFill>
                    <a:schemeClr val="tx1"/>
                  </a:solidFill>
                </a:rPr>
                <a:t>Virtio</a:t>
              </a:r>
              <a:r>
                <a:rPr lang="en-US" altLang="zh-CN">
                  <a:solidFill>
                    <a:schemeClr val="tx1"/>
                  </a:solidFill>
                </a:rPr>
                <a:t> slot(1 ~ 8)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108FB81-FEFB-49F3-A034-FE65FFB5CDE0}"/>
                </a:ext>
              </a:extLst>
            </p:cNvPr>
            <p:cNvSpPr/>
            <p:nvPr/>
          </p:nvSpPr>
          <p:spPr>
            <a:xfrm>
              <a:off x="7296824" y="5411584"/>
              <a:ext cx="2640203" cy="3659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PCI </a:t>
              </a:r>
              <a:r>
                <a:rPr lang="en-US" altLang="zh-CN" err="1">
                  <a:solidFill>
                    <a:schemeClr val="tx1"/>
                  </a:solidFill>
                </a:rPr>
                <a:t>config&amp;range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57F7E49-37C0-E384-939D-E82AD0953362}"/>
                </a:ext>
              </a:extLst>
            </p:cNvPr>
            <p:cNvSpPr txBox="1"/>
            <p:nvPr/>
          </p:nvSpPr>
          <p:spPr>
            <a:xfrm>
              <a:off x="10020436" y="5101443"/>
              <a:ext cx="182176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400"/>
              </a:lvl1pPr>
            </a:lstStyle>
            <a:p>
              <a:r>
                <a:rPr lang="zh-CN" altLang="en-US"/>
                <a:t>0xffff_ffc0_8000_0000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BD82B53B-A51A-3DC2-E990-B5BDB1AE50A2}"/>
                </a:ext>
              </a:extLst>
            </p:cNvPr>
            <p:cNvSpPr txBox="1"/>
            <p:nvPr/>
          </p:nvSpPr>
          <p:spPr>
            <a:xfrm>
              <a:off x="10020436" y="6433591"/>
              <a:ext cx="182176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400"/>
              </a:lvl1pPr>
            </a:lstStyle>
            <a:p>
              <a:r>
                <a:rPr lang="zh-CN" altLang="en-US"/>
                <a:t>0xffff_ffc0_</a:t>
              </a:r>
              <a:r>
                <a:rPr lang="en-US" altLang="zh-CN"/>
                <a:t>1</a:t>
              </a:r>
              <a:r>
                <a:rPr lang="zh-CN" altLang="en-US"/>
                <a:t>000_0000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D6724152-E420-2242-D9B9-5F203722415B}"/>
                </a:ext>
              </a:extLst>
            </p:cNvPr>
            <p:cNvSpPr txBox="1"/>
            <p:nvPr/>
          </p:nvSpPr>
          <p:spPr>
            <a:xfrm>
              <a:off x="695400" y="4509120"/>
              <a:ext cx="14761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/>
                <a:t>0x8020_0000</a:t>
              </a:r>
              <a:endParaRPr lang="zh-CN" altLang="en-US" sz="140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810A3DFC-0456-3BAC-3B3D-81A9B43C5306}"/>
                </a:ext>
              </a:extLst>
            </p:cNvPr>
            <p:cNvSpPr txBox="1"/>
            <p:nvPr/>
          </p:nvSpPr>
          <p:spPr>
            <a:xfrm>
              <a:off x="10037288" y="4525516"/>
              <a:ext cx="182176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1400"/>
              </a:lvl1pPr>
            </a:lstStyle>
            <a:p>
              <a:r>
                <a:rPr lang="zh-CN" altLang="en-US"/>
                <a:t>0xffff_ffc0_80</a:t>
              </a:r>
              <a:r>
                <a:rPr lang="en-US" altLang="zh-CN"/>
                <a:t>2</a:t>
              </a:r>
              <a:r>
                <a:rPr lang="zh-CN" altLang="en-US"/>
                <a:t>0_0000</a:t>
              </a:r>
            </a:p>
          </p:txBody>
        </p:sp>
        <p:sp>
          <p:nvSpPr>
            <p:cNvPr id="61" name="箭头: 右 60">
              <a:extLst>
                <a:ext uri="{FF2B5EF4-FFF2-40B4-BE49-F238E27FC236}">
                  <a16:creationId xmlns:a16="http://schemas.microsoft.com/office/drawing/2014/main" id="{31927C04-18A2-5761-888A-E766024053DE}"/>
                </a:ext>
              </a:extLst>
            </p:cNvPr>
            <p:cNvSpPr/>
            <p:nvPr/>
          </p:nvSpPr>
          <p:spPr>
            <a:xfrm>
              <a:off x="4782569" y="5409220"/>
              <a:ext cx="2372721" cy="1260138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A1E2733-A42B-2065-0F51-9F6D24D67FC0}"/>
                </a:ext>
              </a:extLst>
            </p:cNvPr>
            <p:cNvSpPr txBox="1"/>
            <p:nvPr/>
          </p:nvSpPr>
          <p:spPr>
            <a:xfrm>
              <a:off x="4775144" y="5786100"/>
              <a:ext cx="225695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READ | WRITE | DEVICE |</a:t>
              </a:r>
            </a:p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RESERVED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4" name="箭头: 右 63">
              <a:extLst>
                <a:ext uri="{FF2B5EF4-FFF2-40B4-BE49-F238E27FC236}">
                  <a16:creationId xmlns:a16="http://schemas.microsoft.com/office/drawing/2014/main" id="{7B200810-5618-6478-716A-8CC7B28C427F}"/>
                </a:ext>
              </a:extLst>
            </p:cNvPr>
            <p:cNvSpPr/>
            <p:nvPr/>
          </p:nvSpPr>
          <p:spPr>
            <a:xfrm>
              <a:off x="4761625" y="4358354"/>
              <a:ext cx="2372721" cy="47494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28D784BE-BB00-2CFA-A220-B8325C1FF9E3}"/>
                </a:ext>
              </a:extLst>
            </p:cNvPr>
            <p:cNvSpPr txBox="1"/>
            <p:nvPr/>
          </p:nvSpPr>
          <p:spPr>
            <a:xfrm>
              <a:off x="4642629" y="4444358"/>
              <a:ext cx="249748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READ | EXECUTE | RESERVED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6" name="箭头: 右 65">
              <a:extLst>
                <a:ext uri="{FF2B5EF4-FFF2-40B4-BE49-F238E27FC236}">
                  <a16:creationId xmlns:a16="http://schemas.microsoft.com/office/drawing/2014/main" id="{1E626EA1-BF3A-DAA9-8EEF-7C2B5839F493}"/>
                </a:ext>
              </a:extLst>
            </p:cNvPr>
            <p:cNvSpPr/>
            <p:nvPr/>
          </p:nvSpPr>
          <p:spPr>
            <a:xfrm>
              <a:off x="4774836" y="3962172"/>
              <a:ext cx="2372721" cy="47494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691F3CF8-ACA8-041C-B374-C38E18571178}"/>
                </a:ext>
              </a:extLst>
            </p:cNvPr>
            <p:cNvSpPr txBox="1"/>
            <p:nvPr/>
          </p:nvSpPr>
          <p:spPr>
            <a:xfrm>
              <a:off x="4655840" y="4048176"/>
              <a:ext cx="249748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READ | RESERVED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8" name="箭头: 右 67">
              <a:extLst>
                <a:ext uri="{FF2B5EF4-FFF2-40B4-BE49-F238E27FC236}">
                  <a16:creationId xmlns:a16="http://schemas.microsoft.com/office/drawing/2014/main" id="{9937B9E7-ADA1-250D-1B21-2EC13DA7F82D}"/>
                </a:ext>
              </a:extLst>
            </p:cNvPr>
            <p:cNvSpPr/>
            <p:nvPr/>
          </p:nvSpPr>
          <p:spPr>
            <a:xfrm>
              <a:off x="4797629" y="3501008"/>
              <a:ext cx="2372721" cy="47494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EB88FC20-7DBE-35BB-6444-2B3708DD87AF}"/>
                </a:ext>
              </a:extLst>
            </p:cNvPr>
            <p:cNvSpPr txBox="1"/>
            <p:nvPr/>
          </p:nvSpPr>
          <p:spPr>
            <a:xfrm>
              <a:off x="4678633" y="3587012"/>
              <a:ext cx="249748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READ | WRITE | RESERVED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0" name="箭头: 右 69">
              <a:extLst>
                <a:ext uri="{FF2B5EF4-FFF2-40B4-BE49-F238E27FC236}">
                  <a16:creationId xmlns:a16="http://schemas.microsoft.com/office/drawing/2014/main" id="{A5B61D5F-9A70-FEFD-F42B-641884F47C96}"/>
                </a:ext>
              </a:extLst>
            </p:cNvPr>
            <p:cNvSpPr/>
            <p:nvPr/>
          </p:nvSpPr>
          <p:spPr>
            <a:xfrm>
              <a:off x="4797629" y="3140968"/>
              <a:ext cx="2372721" cy="47494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4F090038-C21F-AA9E-FA12-0B3B11635C26}"/>
                </a:ext>
              </a:extLst>
            </p:cNvPr>
            <p:cNvSpPr txBox="1"/>
            <p:nvPr/>
          </p:nvSpPr>
          <p:spPr>
            <a:xfrm>
              <a:off x="4678633" y="3226972"/>
              <a:ext cx="249748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READ | WRITE | RESERVED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2" name="箭头: 右 71">
              <a:extLst>
                <a:ext uri="{FF2B5EF4-FFF2-40B4-BE49-F238E27FC236}">
                  <a16:creationId xmlns:a16="http://schemas.microsoft.com/office/drawing/2014/main" id="{A54ACB8A-08E9-5E50-9A94-729FC5656875}"/>
                </a:ext>
              </a:extLst>
            </p:cNvPr>
            <p:cNvSpPr/>
            <p:nvPr/>
          </p:nvSpPr>
          <p:spPr>
            <a:xfrm>
              <a:off x="4761625" y="2708920"/>
              <a:ext cx="2372721" cy="47494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C33CFDDC-8D2C-E26F-4D01-0253B3E74CBD}"/>
                </a:ext>
              </a:extLst>
            </p:cNvPr>
            <p:cNvSpPr txBox="1"/>
            <p:nvPr/>
          </p:nvSpPr>
          <p:spPr>
            <a:xfrm>
              <a:off x="4642629" y="2794924"/>
              <a:ext cx="249748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</a:rPr>
                <a:t>READ | WRITE | FREE</a:t>
              </a:r>
              <a:endParaRPr lang="zh-CN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76" name="箭头: 右 75">
              <a:extLst>
                <a:ext uri="{FF2B5EF4-FFF2-40B4-BE49-F238E27FC236}">
                  <a16:creationId xmlns:a16="http://schemas.microsoft.com/office/drawing/2014/main" id="{6F78A4D4-12AA-7692-50C4-2425F0FDACE1}"/>
                </a:ext>
              </a:extLst>
            </p:cNvPr>
            <p:cNvSpPr/>
            <p:nvPr/>
          </p:nvSpPr>
          <p:spPr>
            <a:xfrm>
              <a:off x="4755404" y="4913333"/>
              <a:ext cx="2372721" cy="474940"/>
            </a:xfrm>
            <a:prstGeom prst="rightArrow">
              <a:avLst/>
            </a:prstGeom>
            <a:solidFill>
              <a:schemeClr val="bg1"/>
            </a:solidFill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29040A43-C457-818B-F01E-8BC024E44620}"/>
                </a:ext>
              </a:extLst>
            </p:cNvPr>
            <p:cNvSpPr/>
            <p:nvPr/>
          </p:nvSpPr>
          <p:spPr>
            <a:xfrm>
              <a:off x="5789252" y="4834897"/>
              <a:ext cx="45076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0" cap="none" spc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zh-CN" altLang="en-US" sz="3600" b="0" cap="none" spc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62330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1A77BA1-D497-57CB-AF64-3F53DBBE17AA}"/>
              </a:ext>
            </a:extLst>
          </p:cNvPr>
          <p:cNvSpPr txBox="1"/>
          <p:nvPr/>
        </p:nvSpPr>
        <p:spPr>
          <a:xfrm>
            <a:off x="515380" y="370134"/>
            <a:ext cx="58326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分页阶段</a:t>
            </a:r>
            <a:r>
              <a:rPr lang="en-US" altLang="zh-CN" sz="3200"/>
              <a:t>2</a:t>
            </a:r>
            <a:r>
              <a:rPr lang="zh-CN" altLang="en-US" sz="3200"/>
              <a:t> </a:t>
            </a:r>
            <a:r>
              <a:rPr lang="en-US" altLang="zh-CN" sz="3200"/>
              <a:t>– </a:t>
            </a:r>
            <a:r>
              <a:rPr lang="zh-CN" altLang="en-US" sz="3200"/>
              <a:t>重建映射</a:t>
            </a:r>
            <a:r>
              <a:rPr lang="en-US" altLang="zh-CN" sz="3200"/>
              <a:t>-</a:t>
            </a:r>
            <a:r>
              <a:rPr lang="zh-CN" altLang="en-US" sz="3200"/>
              <a:t>示例</a:t>
            </a:r>
            <a:endParaRPr lang="en-US" altLang="zh-CN" sz="32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492AAC9-C977-1EA8-B3A3-56EA058B1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88" y="1611616"/>
            <a:ext cx="5878728" cy="10273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60A484D-B856-C166-DDC7-B4964CC66E1A}"/>
              </a:ext>
            </a:extLst>
          </p:cNvPr>
          <p:cNvSpPr txBox="1"/>
          <p:nvPr/>
        </p:nvSpPr>
        <p:spPr>
          <a:xfrm>
            <a:off x="587388" y="11435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modules/axruntime/src/lib.rs（</a:t>
            </a:r>
            <a:r>
              <a:rPr lang="en-US" altLang="zh-CN" err="1"/>
              <a:t>rust_main</a:t>
            </a:r>
            <a:r>
              <a:rPr lang="zh-CN" altLang="en-US"/>
              <a:t>）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D1BB8F1-2DF9-B014-3D39-1E5A7065D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04" y="2763744"/>
            <a:ext cx="5878728" cy="386961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BC7C1F0-564B-C693-5F67-5458E4E3D8A8}"/>
              </a:ext>
            </a:extLst>
          </p:cNvPr>
          <p:cNvSpPr/>
          <p:nvPr/>
        </p:nvSpPr>
        <p:spPr>
          <a:xfrm>
            <a:off x="1092340" y="4041068"/>
            <a:ext cx="3743519" cy="2520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BE70E50-CA6D-A8B9-6C48-2B7E06169304}"/>
              </a:ext>
            </a:extLst>
          </p:cNvPr>
          <p:cNvSpPr/>
          <p:nvPr/>
        </p:nvSpPr>
        <p:spPr>
          <a:xfrm>
            <a:off x="1415480" y="6101931"/>
            <a:ext cx="4860540" cy="2520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7A6E039-841C-1C17-54F1-C86FBDF5110A}"/>
              </a:ext>
            </a:extLst>
          </p:cNvPr>
          <p:cNvSpPr/>
          <p:nvPr/>
        </p:nvSpPr>
        <p:spPr>
          <a:xfrm>
            <a:off x="8436260" y="584684"/>
            <a:ext cx="2484276" cy="14404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PageTable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202824-D2B4-1073-9208-ECD88B087EB1}"/>
              </a:ext>
            </a:extLst>
          </p:cNvPr>
          <p:cNvSpPr txBox="1"/>
          <p:nvPr/>
        </p:nvSpPr>
        <p:spPr>
          <a:xfrm>
            <a:off x="8652284" y="988621"/>
            <a:ext cx="205222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err="1"/>
              <a:t>try_new</a:t>
            </a:r>
            <a:endParaRPr lang="zh-CN" altLang="en-US" sz="16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F9154A-49C6-DA98-8C20-B0C2F3BA9DB9}"/>
              </a:ext>
            </a:extLst>
          </p:cNvPr>
          <p:cNvSpPr txBox="1"/>
          <p:nvPr/>
        </p:nvSpPr>
        <p:spPr>
          <a:xfrm>
            <a:off x="8652284" y="1541478"/>
            <a:ext cx="205222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err="1"/>
              <a:t>alloc_table</a:t>
            </a:r>
            <a:endParaRPr lang="zh-CN" altLang="en-US" sz="160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055757E-6B87-F863-4593-D227894E2528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9678398" y="1327175"/>
            <a:ext cx="0" cy="21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E55748C-99BB-4ACA-A1B2-518FDE0F6B86}"/>
              </a:ext>
            </a:extLst>
          </p:cNvPr>
          <p:cNvSpPr txBox="1"/>
          <p:nvPr/>
        </p:nvSpPr>
        <p:spPr>
          <a:xfrm>
            <a:off x="8652284" y="2331512"/>
            <a:ext cx="205222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err="1"/>
              <a:t>PagingIf</a:t>
            </a:r>
            <a:r>
              <a:rPr lang="en-US" altLang="zh-CN" sz="1600"/>
              <a:t>::</a:t>
            </a:r>
            <a:r>
              <a:rPr lang="en-US" altLang="zh-CN" sz="1600" err="1"/>
              <a:t>alloc_frame</a:t>
            </a:r>
            <a:endParaRPr lang="zh-CN" altLang="en-US" sz="160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D25B630-8C54-3923-4710-7C22BAB6113F}"/>
              </a:ext>
            </a:extLst>
          </p:cNvPr>
          <p:cNvCxnSpPr>
            <a:cxnSpLocks/>
          </p:cNvCxnSpPr>
          <p:nvPr/>
        </p:nvCxnSpPr>
        <p:spPr>
          <a:xfrm>
            <a:off x="9696400" y="1890442"/>
            <a:ext cx="0" cy="44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177B2EA-282F-CCCA-8815-1E12DCB2B126}"/>
              </a:ext>
            </a:extLst>
          </p:cNvPr>
          <p:cNvSpPr/>
          <p:nvPr/>
        </p:nvSpPr>
        <p:spPr>
          <a:xfrm>
            <a:off x="8436260" y="3040848"/>
            <a:ext cx="2484276" cy="164829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axhal</a:t>
            </a:r>
            <a:r>
              <a:rPr lang="en-US" altLang="zh-CN" sz="2000" b="1">
                <a:solidFill>
                  <a:schemeClr val="tx1"/>
                </a:solidFill>
              </a:rPr>
              <a:t>::paging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9DC09B4-F1D7-BF39-B29F-353C5AD255B5}"/>
              </a:ext>
            </a:extLst>
          </p:cNvPr>
          <p:cNvSpPr txBox="1"/>
          <p:nvPr/>
        </p:nvSpPr>
        <p:spPr>
          <a:xfrm>
            <a:off x="9696400" y="1960729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call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95D25CA-E824-658F-18BB-9F01D4037660}"/>
              </a:ext>
            </a:extLst>
          </p:cNvPr>
          <p:cNvSpPr txBox="1"/>
          <p:nvPr/>
        </p:nvSpPr>
        <p:spPr>
          <a:xfrm>
            <a:off x="8436260" y="3602395"/>
            <a:ext cx="248427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err="1"/>
              <a:t>PagingIfImpl</a:t>
            </a:r>
            <a:r>
              <a:rPr lang="en-US" altLang="zh-CN" sz="1600"/>
              <a:t>::</a:t>
            </a:r>
            <a:r>
              <a:rPr lang="en-US" altLang="zh-CN" sz="1600" err="1"/>
              <a:t>alloc_frame</a:t>
            </a:r>
            <a:endParaRPr lang="zh-CN" altLang="en-US" sz="160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9C23568-7D7C-D3F2-0E3D-DAB1A46EA08A}"/>
              </a:ext>
            </a:extLst>
          </p:cNvPr>
          <p:cNvCxnSpPr/>
          <p:nvPr/>
        </p:nvCxnSpPr>
        <p:spPr>
          <a:xfrm flipV="1">
            <a:off x="9678398" y="2752817"/>
            <a:ext cx="0" cy="84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F9B7CB0-4733-5937-96F3-58A99E8CA332}"/>
              </a:ext>
            </a:extLst>
          </p:cNvPr>
          <p:cNvSpPr txBox="1"/>
          <p:nvPr/>
        </p:nvSpPr>
        <p:spPr>
          <a:xfrm>
            <a:off x="9696400" y="2680809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/>
              <a:t>impl</a:t>
            </a:r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3C207E7-7814-FD0C-99E2-1706BEE4D37A}"/>
              </a:ext>
            </a:extLst>
          </p:cNvPr>
          <p:cNvSpPr txBox="1"/>
          <p:nvPr/>
        </p:nvSpPr>
        <p:spPr>
          <a:xfrm>
            <a:off x="8652284" y="4314582"/>
            <a:ext cx="205222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err="1"/>
              <a:t>Global_allocator</a:t>
            </a:r>
            <a:endParaRPr lang="zh-CN" altLang="en-US" sz="160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73EFB48B-03C6-B87D-9B1B-0587FDBFF83A}"/>
              </a:ext>
            </a:extLst>
          </p:cNvPr>
          <p:cNvSpPr/>
          <p:nvPr/>
        </p:nvSpPr>
        <p:spPr>
          <a:xfrm>
            <a:off x="9480376" y="3944988"/>
            <a:ext cx="386332" cy="36674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590BFB4-C40B-5547-5FFA-778B155F946C}"/>
              </a:ext>
            </a:extLst>
          </p:cNvPr>
          <p:cNvSpPr txBox="1"/>
          <p:nvPr/>
        </p:nvSpPr>
        <p:spPr>
          <a:xfrm>
            <a:off x="9012324" y="3923764"/>
            <a:ext cx="148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申请内存页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2114D36-C2A0-C6C1-1380-5E807DC7E21C}"/>
              </a:ext>
            </a:extLst>
          </p:cNvPr>
          <p:cNvCxnSpPr/>
          <p:nvPr/>
        </p:nvCxnSpPr>
        <p:spPr>
          <a:xfrm flipV="1">
            <a:off x="5051884" y="1960729"/>
            <a:ext cx="3060340" cy="2152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3473AEA-1C00-1156-6FF3-2F50B801C0E3}"/>
              </a:ext>
            </a:extLst>
          </p:cNvPr>
          <p:cNvSpPr txBox="1"/>
          <p:nvPr/>
        </p:nvSpPr>
        <p:spPr>
          <a:xfrm>
            <a:off x="6096000" y="2680809"/>
            <a:ext cx="1404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需要额外</a:t>
            </a:r>
            <a:endParaRPr lang="en-US" altLang="zh-CN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申请内存页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B349351-8BBB-21EE-9250-AC3C7B043D74}"/>
              </a:ext>
            </a:extLst>
          </p:cNvPr>
          <p:cNvCxnSpPr>
            <a:cxnSpLocks/>
          </p:cNvCxnSpPr>
          <p:nvPr/>
        </p:nvCxnSpPr>
        <p:spPr>
          <a:xfrm flipV="1">
            <a:off x="6348028" y="6227945"/>
            <a:ext cx="1080120" cy="1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783F3C04-1AF9-1CE7-ADED-C68DD1012D2F}"/>
              </a:ext>
            </a:extLst>
          </p:cNvPr>
          <p:cNvSpPr/>
          <p:nvPr/>
        </p:nvSpPr>
        <p:spPr>
          <a:xfrm>
            <a:off x="7621468" y="5625244"/>
            <a:ext cx="3989128" cy="10530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err="1">
                <a:solidFill>
                  <a:sysClr val="windowText" lastClr="000000"/>
                </a:solidFill>
              </a:rPr>
              <a:t>axhal</a:t>
            </a:r>
            <a:r>
              <a:rPr lang="zh-CN" altLang="en-US">
                <a:solidFill>
                  <a:sysClr val="windowText" lastClr="000000"/>
                </a:solidFill>
              </a:rPr>
              <a:t>提供体系结构无关的接口方法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en-US" altLang="zh-CN" err="1">
                <a:solidFill>
                  <a:sysClr val="windowText" lastClr="000000"/>
                </a:solidFill>
              </a:rPr>
              <a:t>write_page_table_root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写入根页表地址并启用分页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3492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E6E856E-A3B1-210D-936F-665A55A4B674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小结</a:t>
            </a:r>
            <a:endParaRPr lang="en-US" altLang="zh-CN" sz="32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56BBDD-9805-F80D-8743-F32DB39DCFDD}"/>
              </a:ext>
            </a:extLst>
          </p:cNvPr>
          <p:cNvSpPr/>
          <p:nvPr/>
        </p:nvSpPr>
        <p:spPr>
          <a:xfrm>
            <a:off x="4979876" y="5880392"/>
            <a:ext cx="6876764" cy="536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>
                <a:solidFill>
                  <a:schemeClr val="tx1"/>
                </a:solidFill>
              </a:rPr>
              <a:t>物理地址布局：</a:t>
            </a:r>
            <a:r>
              <a:rPr lang="en-US" altLang="zh-CN" sz="2000">
                <a:solidFill>
                  <a:schemeClr val="tx1"/>
                </a:solidFill>
              </a:rPr>
              <a:t>kernel</a:t>
            </a:r>
            <a:r>
              <a:rPr lang="zh-CN" altLang="en-US" sz="2000">
                <a:solidFill>
                  <a:schemeClr val="tx1"/>
                </a:solidFill>
              </a:rPr>
              <a:t>本身、</a:t>
            </a:r>
            <a:r>
              <a:rPr lang="en-US" altLang="zh-CN" sz="2000">
                <a:solidFill>
                  <a:schemeClr val="tx1"/>
                </a:solidFill>
              </a:rPr>
              <a:t>SBI</a:t>
            </a:r>
            <a:r>
              <a:rPr lang="zh-CN" altLang="en-US" sz="2000">
                <a:solidFill>
                  <a:schemeClr val="tx1"/>
                </a:solidFill>
              </a:rPr>
              <a:t>以及</a:t>
            </a:r>
            <a:r>
              <a:rPr lang="en-US" altLang="zh-CN" sz="2000" err="1">
                <a:solidFill>
                  <a:schemeClr val="tx1"/>
                </a:solidFill>
              </a:rPr>
              <a:t>mmio</a:t>
            </a:r>
            <a:r>
              <a:rPr lang="zh-CN" altLang="en-US" sz="2000">
                <a:solidFill>
                  <a:schemeClr val="tx1"/>
                </a:solidFill>
              </a:rPr>
              <a:t>映射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E842FB0-3C44-B7C1-E457-C2FCDE76ABB5}"/>
              </a:ext>
            </a:extLst>
          </p:cNvPr>
          <p:cNvSpPr/>
          <p:nvPr/>
        </p:nvSpPr>
        <p:spPr>
          <a:xfrm>
            <a:off x="4979876" y="4544178"/>
            <a:ext cx="6876764" cy="1152128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>
                <a:solidFill>
                  <a:schemeClr val="tx1"/>
                </a:solidFill>
              </a:rPr>
              <a:t>分页</a:t>
            </a:r>
            <a:r>
              <a:rPr lang="en-US" altLang="zh-CN" sz="2000" b="1">
                <a:solidFill>
                  <a:schemeClr val="tx1"/>
                </a:solidFill>
              </a:rPr>
              <a:t>Paging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52F0119-C8CC-B84C-62F1-DA90A873462E}"/>
              </a:ext>
            </a:extLst>
          </p:cNvPr>
          <p:cNvSpPr/>
          <p:nvPr/>
        </p:nvSpPr>
        <p:spPr>
          <a:xfrm>
            <a:off x="7500156" y="4997832"/>
            <a:ext cx="936104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MMU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6" name="箭头: 上 25">
            <a:extLst>
              <a:ext uri="{FF2B5EF4-FFF2-40B4-BE49-F238E27FC236}">
                <a16:creationId xmlns:a16="http://schemas.microsoft.com/office/drawing/2014/main" id="{43D857C2-C904-1B8C-4811-83A895DD22DD}"/>
              </a:ext>
            </a:extLst>
          </p:cNvPr>
          <p:cNvSpPr/>
          <p:nvPr/>
        </p:nvSpPr>
        <p:spPr>
          <a:xfrm>
            <a:off x="7392144" y="5365070"/>
            <a:ext cx="1188132" cy="331236"/>
          </a:xfrm>
          <a:prstGeom prst="up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PA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" name="箭头: 上 26">
            <a:extLst>
              <a:ext uri="{FF2B5EF4-FFF2-40B4-BE49-F238E27FC236}">
                <a16:creationId xmlns:a16="http://schemas.microsoft.com/office/drawing/2014/main" id="{119D2DA6-23BD-A789-832D-033DEE0D643D}"/>
              </a:ext>
            </a:extLst>
          </p:cNvPr>
          <p:cNvSpPr/>
          <p:nvPr/>
        </p:nvSpPr>
        <p:spPr>
          <a:xfrm>
            <a:off x="7392144" y="4616186"/>
            <a:ext cx="1188132" cy="331236"/>
          </a:xfrm>
          <a:prstGeom prst="up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VA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F5C5618-6C20-CD5C-804F-28EBDAA46911}"/>
              </a:ext>
            </a:extLst>
          </p:cNvPr>
          <p:cNvSpPr/>
          <p:nvPr/>
        </p:nvSpPr>
        <p:spPr>
          <a:xfrm>
            <a:off x="4979876" y="1165884"/>
            <a:ext cx="6876764" cy="2953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zh-CN" altLang="en-US" sz="2000" b="1">
                <a:solidFill>
                  <a:schemeClr val="tx1"/>
                </a:solidFill>
              </a:rPr>
              <a:t>内存分配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707D879-9F7E-9DAE-C0D2-07964FDD3A9E}"/>
              </a:ext>
            </a:extLst>
          </p:cNvPr>
          <p:cNvSpPr/>
          <p:nvPr/>
        </p:nvSpPr>
        <p:spPr>
          <a:xfrm>
            <a:off x="5659084" y="1372560"/>
            <a:ext cx="3137216" cy="260735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axalloc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5F61FA5-3008-49A9-DBAC-E09E801B0F02}"/>
              </a:ext>
            </a:extLst>
          </p:cNvPr>
          <p:cNvSpPr txBox="1"/>
          <p:nvPr/>
        </p:nvSpPr>
        <p:spPr>
          <a:xfrm>
            <a:off x="5809129" y="1556794"/>
            <a:ext cx="430887" cy="23413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eaVert" wrap="square">
            <a:spAutoFit/>
          </a:bodyPr>
          <a:lstStyle/>
          <a:p>
            <a:pPr algn="ctr"/>
            <a:r>
              <a:rPr lang="zh-CN" altLang="en-US" sz="1600"/>
              <a:t>GLOBAL_ALLOCATOR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B062F1D-0DC6-766B-DD03-62A1264D5B19}"/>
              </a:ext>
            </a:extLst>
          </p:cNvPr>
          <p:cNvSpPr/>
          <p:nvPr/>
        </p:nvSpPr>
        <p:spPr>
          <a:xfrm>
            <a:off x="9024412" y="1370646"/>
            <a:ext cx="2580200" cy="26073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allocator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6E1B16D-E0C1-B88E-8E8A-187ADAFB41D9}"/>
              </a:ext>
            </a:extLst>
          </p:cNvPr>
          <p:cNvSpPr txBox="1"/>
          <p:nvPr/>
        </p:nvSpPr>
        <p:spPr>
          <a:xfrm>
            <a:off x="9302038" y="3356994"/>
            <a:ext cx="20758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/>
              <a:t>BitmapPageAllocator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F317F73-8D57-21C0-2FFA-538F411752FB}"/>
              </a:ext>
            </a:extLst>
          </p:cNvPr>
          <p:cNvSpPr txBox="1"/>
          <p:nvPr/>
        </p:nvSpPr>
        <p:spPr>
          <a:xfrm>
            <a:off x="9320082" y="1821550"/>
            <a:ext cx="19175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zh-CN" altLang="en-US"/>
              <a:t>TlsfByteAllocator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465C02F-3D0B-8999-6B7C-E9B74312DB51}"/>
              </a:ext>
            </a:extLst>
          </p:cNvPr>
          <p:cNvSpPr txBox="1"/>
          <p:nvPr/>
        </p:nvSpPr>
        <p:spPr>
          <a:xfrm>
            <a:off x="9320082" y="2235596"/>
            <a:ext cx="19175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en-US" altLang="zh-CN"/>
              <a:t>Buddy</a:t>
            </a:r>
            <a:r>
              <a:rPr lang="zh-CN" altLang="en-US"/>
              <a:t>ByteAllocator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DC1583B-684B-6397-93D2-90EA8000F33F}"/>
              </a:ext>
            </a:extLst>
          </p:cNvPr>
          <p:cNvSpPr txBox="1"/>
          <p:nvPr/>
        </p:nvSpPr>
        <p:spPr>
          <a:xfrm>
            <a:off x="9320082" y="2647657"/>
            <a:ext cx="19175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/>
            </a:lvl1pPr>
          </a:lstStyle>
          <a:p>
            <a:r>
              <a:rPr lang="en-US" altLang="zh-CN"/>
              <a:t>Slab</a:t>
            </a:r>
            <a:r>
              <a:rPr lang="zh-CN" altLang="en-US"/>
              <a:t>ByteAllocator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11F44BF-EBFB-DE89-E17F-FE053F4A55DE}"/>
              </a:ext>
            </a:extLst>
          </p:cNvPr>
          <p:cNvSpPr/>
          <p:nvPr/>
        </p:nvSpPr>
        <p:spPr>
          <a:xfrm>
            <a:off x="6469456" y="1872177"/>
            <a:ext cx="2004555" cy="94475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#[</a:t>
            </a:r>
            <a:r>
              <a:rPr lang="zh-CN" altLang="en-US" sz="1600">
                <a:solidFill>
                  <a:schemeClr val="tx1"/>
                </a:solidFill>
              </a:rPr>
              <a:t>global_allocator</a:t>
            </a:r>
            <a:r>
              <a:rPr lang="en-US" altLang="zh-CN" sz="1600">
                <a:solidFill>
                  <a:schemeClr val="tx1"/>
                </a:solidFill>
              </a:rPr>
              <a:t>]</a:t>
            </a:r>
            <a:endParaRPr lang="zh-CN" altLang="en-US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字节分配器</a:t>
            </a:r>
            <a:endParaRPr lang="en-US" altLang="zh-CN" sz="1600" b="1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支持</a:t>
            </a:r>
            <a:r>
              <a:rPr lang="en-US" altLang="zh-CN" sz="1600" err="1">
                <a:solidFill>
                  <a:schemeClr val="tx1"/>
                </a:solidFill>
              </a:rPr>
              <a:t>vec</a:t>
            </a:r>
            <a:r>
              <a:rPr lang="zh-CN" altLang="en-US" sz="1600">
                <a:solidFill>
                  <a:schemeClr val="tx1"/>
                </a:solidFill>
              </a:rPr>
              <a:t>、</a:t>
            </a:r>
            <a:r>
              <a:rPr lang="en-US" altLang="zh-CN" sz="1600">
                <a:solidFill>
                  <a:schemeClr val="tx1"/>
                </a:solidFill>
              </a:rPr>
              <a:t>string</a:t>
            </a:r>
            <a:r>
              <a:rPr lang="zh-CN" altLang="en-US" sz="1600">
                <a:solidFill>
                  <a:schemeClr val="tx1"/>
                </a:solidFill>
              </a:rPr>
              <a:t>类型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CC094B0-8EE3-6025-D86A-BFFCAEBF6D9E}"/>
              </a:ext>
            </a:extLst>
          </p:cNvPr>
          <p:cNvSpPr/>
          <p:nvPr/>
        </p:nvSpPr>
        <p:spPr>
          <a:xfrm>
            <a:off x="6469456" y="3054562"/>
            <a:ext cx="2004555" cy="79592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(</a:t>
            </a:r>
            <a:r>
              <a:rPr lang="zh-CN" altLang="en-US" sz="1600">
                <a:solidFill>
                  <a:schemeClr val="tx1"/>
                </a:solidFill>
              </a:rPr>
              <a:t>公开全局函数接口</a:t>
            </a:r>
            <a:r>
              <a:rPr lang="en-US" altLang="zh-CN" sz="160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页分配器</a:t>
            </a:r>
            <a:endParaRPr lang="en-US" altLang="zh-CN" sz="1600" b="1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支持按页分配回收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39E0EC23-A6C1-D270-7C65-7A89F781BF0A}"/>
              </a:ext>
            </a:extLst>
          </p:cNvPr>
          <p:cNvCxnSpPr/>
          <p:nvPr/>
        </p:nvCxnSpPr>
        <p:spPr>
          <a:xfrm>
            <a:off x="9228348" y="1808822"/>
            <a:ext cx="0" cy="12330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F4B845EF-E478-52D9-F65A-E18D16EB8D6B}"/>
              </a:ext>
            </a:extLst>
          </p:cNvPr>
          <p:cNvCxnSpPr>
            <a:cxnSpLocks/>
            <a:endCxn id="55" idx="3"/>
          </p:cNvCxnSpPr>
          <p:nvPr/>
        </p:nvCxnSpPr>
        <p:spPr>
          <a:xfrm flipH="1" flipV="1">
            <a:off x="8474011" y="2344556"/>
            <a:ext cx="730808" cy="43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9ED4D206-0D5A-43FE-F9E8-716F248B4B93}"/>
              </a:ext>
            </a:extLst>
          </p:cNvPr>
          <p:cNvCxnSpPr>
            <a:cxnSpLocks/>
          </p:cNvCxnSpPr>
          <p:nvPr/>
        </p:nvCxnSpPr>
        <p:spPr>
          <a:xfrm flipH="1">
            <a:off x="8474011" y="3573018"/>
            <a:ext cx="7543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E52537FB-4DA9-A46C-EFF4-79D0CB5EC57E}"/>
              </a:ext>
            </a:extLst>
          </p:cNvPr>
          <p:cNvCxnSpPr>
            <a:cxnSpLocks/>
          </p:cNvCxnSpPr>
          <p:nvPr/>
        </p:nvCxnSpPr>
        <p:spPr>
          <a:xfrm>
            <a:off x="4979876" y="4329102"/>
            <a:ext cx="68767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0B6DD22C-BC36-815E-E5B4-B11068CADC0E}"/>
              </a:ext>
            </a:extLst>
          </p:cNvPr>
          <p:cNvSpPr txBox="1"/>
          <p:nvPr/>
        </p:nvSpPr>
        <p:spPr>
          <a:xfrm>
            <a:off x="515380" y="1124744"/>
            <a:ext cx="438762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内存管理框架与功能：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1) </a:t>
            </a:r>
            <a:r>
              <a:rPr lang="zh-CN" altLang="en-US" sz="2400"/>
              <a:t>内存分配功能</a:t>
            </a:r>
            <a:endParaRPr lang="en-US" altLang="zh-CN" sz="2400"/>
          </a:p>
          <a:p>
            <a:r>
              <a:rPr lang="zh-CN" altLang="en-US" sz="2400"/>
              <a:t>内含两类分配器，字节分配器和页分配器。</a:t>
            </a:r>
            <a:endParaRPr lang="en-US" altLang="zh-CN" sz="2400"/>
          </a:p>
          <a:p>
            <a:r>
              <a:rPr lang="zh-CN" altLang="en-US" sz="2400"/>
              <a:t>框架与算法分离，松耦合支持多种内存分配算法。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2) </a:t>
            </a:r>
            <a:r>
              <a:rPr lang="zh-CN" altLang="en-US" sz="2400"/>
              <a:t>分页功能</a:t>
            </a:r>
            <a:endParaRPr lang="en-US" altLang="zh-CN" sz="2400"/>
          </a:p>
          <a:p>
            <a:r>
              <a:rPr lang="zh-CN" altLang="en-US" sz="2400"/>
              <a:t>启动早期基于静态恒等映射完成分页切换，如果指定</a:t>
            </a:r>
            <a:r>
              <a:rPr lang="en-US" altLang="zh-CN" sz="2400"/>
              <a:t>paging feature</a:t>
            </a:r>
            <a:r>
              <a:rPr lang="zh-CN" altLang="en-US" sz="2400"/>
              <a:t>则会在启动后期重新建立范围更大，权限控制更细的映射。</a:t>
            </a:r>
            <a:endParaRPr lang="en-US" altLang="zh-CN" sz="24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FBFA773-972C-53EE-0977-F367ADC2BCAE}"/>
              </a:ext>
            </a:extLst>
          </p:cNvPr>
          <p:cNvSpPr/>
          <p:nvPr/>
        </p:nvSpPr>
        <p:spPr>
          <a:xfrm>
            <a:off x="9624392" y="4892437"/>
            <a:ext cx="1613282" cy="472633"/>
          </a:xfrm>
          <a:prstGeom prst="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Remap </a:t>
            </a:r>
            <a:r>
              <a:rPr lang="en-US" altLang="zh-CN" sz="1600" err="1">
                <a:solidFill>
                  <a:schemeClr val="tx1"/>
                </a:solidFill>
              </a:rPr>
              <a:t>Aspace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A0C939CA-A5BB-334F-EFAE-CFE7860DE3A6}"/>
              </a:ext>
            </a:extLst>
          </p:cNvPr>
          <p:cNvSpPr/>
          <p:nvPr/>
        </p:nvSpPr>
        <p:spPr>
          <a:xfrm>
            <a:off x="10188717" y="4360092"/>
            <a:ext cx="484632" cy="532342"/>
          </a:xfrm>
          <a:prstGeom prst="downArrow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5A75C8-ED44-AF50-3ADF-3807B32EFC47}"/>
              </a:ext>
            </a:extLst>
          </p:cNvPr>
          <p:cNvSpPr txBox="1"/>
          <p:nvPr/>
        </p:nvSpPr>
        <p:spPr>
          <a:xfrm>
            <a:off x="10524492" y="432409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paging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7947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C1376-BDE5-C3D6-2374-B5A8069E5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F6D5838-1BCA-5229-14A3-370B57DA3407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U.4.0 ChildTask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54589F-4A02-5569-FBDD-57767F506F39}"/>
              </a:ext>
            </a:extLst>
          </p:cNvPr>
          <p:cNvSpPr txBox="1"/>
          <p:nvPr/>
        </p:nvSpPr>
        <p:spPr>
          <a:xfrm>
            <a:off x="515380" y="5418132"/>
            <a:ext cx="48605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本节目标：</a:t>
            </a:r>
            <a:endParaRPr lang="en-US" altLang="zh-CN" sz="2400"/>
          </a:p>
          <a:p>
            <a:r>
              <a:rPr lang="en-US" altLang="zh-CN" sz="2400"/>
              <a:t>1. </a:t>
            </a:r>
            <a:r>
              <a:rPr lang="zh-CN" altLang="en-US" sz="2400"/>
              <a:t>多任务的概念和基本框架</a:t>
            </a:r>
            <a:endParaRPr lang="en-US" altLang="zh-CN" sz="2400"/>
          </a:p>
          <a:p>
            <a:r>
              <a:rPr lang="en-US" altLang="zh-CN" sz="2400"/>
              <a:t>2. </a:t>
            </a:r>
            <a:r>
              <a:rPr lang="zh-CN" altLang="en-US" sz="2400"/>
              <a:t>框架要素：任务、运行队列</a:t>
            </a:r>
            <a:endParaRPr lang="en-US" altLang="zh-CN" sz="240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4E1D609C-F55D-1417-09B7-536D31F0BCF3}"/>
              </a:ext>
            </a:extLst>
          </p:cNvPr>
          <p:cNvSpPr/>
          <p:nvPr/>
        </p:nvSpPr>
        <p:spPr>
          <a:xfrm>
            <a:off x="3467708" y="3097963"/>
            <a:ext cx="637031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ABB50CF-305E-6080-8C86-4CE8BAF54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0" y="1311278"/>
            <a:ext cx="2857512" cy="37504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150952E-F513-2D7B-B1B8-D6C4D317B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776" y="1311277"/>
            <a:ext cx="2857513" cy="375048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7A506B-0C05-8F77-2466-5F029D6244D0}"/>
              </a:ext>
            </a:extLst>
          </p:cNvPr>
          <p:cNvSpPr txBox="1"/>
          <p:nvPr/>
        </p:nvSpPr>
        <p:spPr>
          <a:xfrm>
            <a:off x="7284132" y="4707819"/>
            <a:ext cx="4552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实验命令行：</a:t>
            </a:r>
            <a:r>
              <a:rPr lang="en-US" altLang="zh-CN" sz="2000" b="1"/>
              <a:t> make run A=tour/u_4_0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F4E194-7A01-7DBF-C4C3-C4387C598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5810" y="1407099"/>
            <a:ext cx="4384142" cy="257062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1682B01-707D-32A9-06E8-909FFA90FD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5810" y="4248735"/>
            <a:ext cx="4370810" cy="3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153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116AF0-9E9F-26E7-80E4-7B41DB05D9E0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任务与任务状态</a:t>
            </a:r>
            <a:endParaRPr lang="en-US" altLang="zh-CN" sz="320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FF1E678-631E-0BA5-0A5F-E57290FFF0DD}"/>
              </a:ext>
            </a:extLst>
          </p:cNvPr>
          <p:cNvGrpSpPr/>
          <p:nvPr/>
        </p:nvGrpSpPr>
        <p:grpSpPr>
          <a:xfrm>
            <a:off x="883770" y="1167754"/>
            <a:ext cx="9928754" cy="4409560"/>
            <a:chOff x="883770" y="1167754"/>
            <a:chExt cx="9928754" cy="440956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E04240AE-6888-F77B-8260-7CCB0434AB4C}"/>
                </a:ext>
              </a:extLst>
            </p:cNvPr>
            <p:cNvSpPr/>
            <p:nvPr/>
          </p:nvSpPr>
          <p:spPr>
            <a:xfrm>
              <a:off x="5074405" y="1952836"/>
              <a:ext cx="1692188" cy="79208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ysClr val="windowText" lastClr="000000"/>
                  </a:solidFill>
                </a:rPr>
                <a:t>Running(1)</a:t>
              </a:r>
            </a:p>
            <a:p>
              <a:pPr algn="ctr"/>
              <a:r>
                <a:rPr lang="zh-CN" altLang="en-US">
                  <a:solidFill>
                    <a:sysClr val="windowText" lastClr="000000"/>
                  </a:solidFill>
                </a:rPr>
                <a:t>正在执行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DA90DB5C-76E2-82E7-0AB9-B3A6BDDDCAB5}"/>
                </a:ext>
              </a:extLst>
            </p:cNvPr>
            <p:cNvSpPr/>
            <p:nvPr/>
          </p:nvSpPr>
          <p:spPr>
            <a:xfrm>
              <a:off x="5087888" y="4005064"/>
              <a:ext cx="1692188" cy="79208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ysClr val="windowText" lastClr="000000"/>
                  </a:solidFill>
                </a:rPr>
                <a:t>Exited(4)</a:t>
              </a:r>
            </a:p>
            <a:p>
              <a:pPr algn="ctr"/>
              <a:r>
                <a:rPr lang="zh-CN" altLang="en-US">
                  <a:solidFill>
                    <a:sysClr val="windowText" lastClr="000000"/>
                  </a:solidFill>
                </a:rPr>
                <a:t>已经退出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A0332486-3B19-9A8C-FE26-E0823F93B95E}"/>
                </a:ext>
              </a:extLst>
            </p:cNvPr>
            <p:cNvSpPr/>
            <p:nvPr/>
          </p:nvSpPr>
          <p:spPr>
            <a:xfrm>
              <a:off x="2711624" y="2996952"/>
              <a:ext cx="1692188" cy="79208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ysClr val="windowText" lastClr="000000"/>
                  </a:solidFill>
                </a:rPr>
                <a:t>Ready(2)</a:t>
              </a:r>
            </a:p>
            <a:p>
              <a:pPr algn="ctr"/>
              <a:r>
                <a:rPr lang="zh-CN" altLang="en-US">
                  <a:solidFill>
                    <a:sysClr val="windowText" lastClr="000000"/>
                  </a:solidFill>
                </a:rPr>
                <a:t>可被调度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A5739D58-E324-BD7C-D27F-76145A8EB19A}"/>
                </a:ext>
              </a:extLst>
            </p:cNvPr>
            <p:cNvSpPr/>
            <p:nvPr/>
          </p:nvSpPr>
          <p:spPr>
            <a:xfrm>
              <a:off x="7708776" y="3049448"/>
              <a:ext cx="1692188" cy="79208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ysClr val="windowText" lastClr="000000"/>
                  </a:solidFill>
                </a:rPr>
                <a:t>Blocked(3)</a:t>
              </a:r>
            </a:p>
            <a:p>
              <a:pPr algn="ctr"/>
              <a:r>
                <a:rPr lang="zh-CN" altLang="en-US">
                  <a:solidFill>
                    <a:sysClr val="windowText" lastClr="000000"/>
                  </a:solidFill>
                </a:rPr>
                <a:t>阻塞等待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CF9510A5-8187-9C74-ED7D-2392624E4DB2}"/>
                </a:ext>
              </a:extLst>
            </p:cNvPr>
            <p:cNvCxnSpPr/>
            <p:nvPr/>
          </p:nvCxnSpPr>
          <p:spPr>
            <a:xfrm>
              <a:off x="5920499" y="2924944"/>
              <a:ext cx="13483" cy="9165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D19BC635-7306-EAA0-91CE-97C00B1A45B2}"/>
                </a:ext>
              </a:extLst>
            </p:cNvPr>
            <p:cNvCxnSpPr>
              <a:cxnSpLocks/>
            </p:cNvCxnSpPr>
            <p:nvPr/>
          </p:nvCxnSpPr>
          <p:spPr>
            <a:xfrm>
              <a:off x="6888088" y="2744924"/>
              <a:ext cx="684076" cy="39604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AD1CFBF-D75D-6B1D-B6FE-5FA83720E1D7}"/>
                </a:ext>
              </a:extLst>
            </p:cNvPr>
            <p:cNvCxnSpPr/>
            <p:nvPr/>
          </p:nvCxnSpPr>
          <p:spPr>
            <a:xfrm flipV="1">
              <a:off x="4529046" y="2739998"/>
              <a:ext cx="504056" cy="3600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756C9F6E-C40B-6110-5DB7-4F35409030AF}"/>
                </a:ext>
              </a:extLst>
            </p:cNvPr>
            <p:cNvCxnSpPr/>
            <p:nvPr/>
          </p:nvCxnSpPr>
          <p:spPr>
            <a:xfrm flipH="1">
              <a:off x="4619836" y="2852936"/>
              <a:ext cx="504056" cy="3649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F1973B15-CA90-8254-DA62-13B034A2BF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0076" y="2852936"/>
              <a:ext cx="684076" cy="3649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6EE590F4-CC7B-8622-C3E4-8975660DC2FD}"/>
                </a:ext>
              </a:extLst>
            </p:cNvPr>
            <p:cNvCxnSpPr/>
            <p:nvPr/>
          </p:nvCxnSpPr>
          <p:spPr>
            <a:xfrm flipH="1">
              <a:off x="4691844" y="3429000"/>
              <a:ext cx="288032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C2794C9-4D51-0229-AA4F-9566E01A60C8}"/>
                </a:ext>
              </a:extLst>
            </p:cNvPr>
            <p:cNvSpPr txBox="1"/>
            <p:nvPr/>
          </p:nvSpPr>
          <p:spPr>
            <a:xfrm>
              <a:off x="4565322" y="1167754"/>
              <a:ext cx="29883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当前正在被</a:t>
              </a:r>
              <a:r>
                <a:rPr lang="en-US" altLang="zh-CN"/>
                <a:t>CPU</a:t>
              </a:r>
              <a:r>
                <a:rPr lang="zh-CN" altLang="en-US"/>
                <a:t>执行的任务</a:t>
              </a:r>
              <a:endParaRPr lang="en-US" altLang="zh-CN"/>
            </a:p>
            <a:p>
              <a:r>
                <a:rPr lang="zh-CN" altLang="en-US"/>
                <a:t>对每个</a:t>
              </a:r>
              <a:r>
                <a:rPr lang="en-US" altLang="zh-CN"/>
                <a:t>CPU</a:t>
              </a:r>
              <a:r>
                <a:rPr lang="zh-CN" altLang="en-US"/>
                <a:t>，至多有一个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298976E-9F28-3437-5B9B-A265131EAF21}"/>
                </a:ext>
              </a:extLst>
            </p:cNvPr>
            <p:cNvSpPr txBox="1"/>
            <p:nvPr/>
          </p:nvSpPr>
          <p:spPr>
            <a:xfrm>
              <a:off x="4529046" y="4930983"/>
              <a:ext cx="29883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任务执行完毕，已经退出</a:t>
              </a:r>
              <a:endParaRPr lang="en-US" altLang="zh-CN"/>
            </a:p>
            <a:p>
              <a:r>
                <a:rPr lang="zh-CN" altLang="en-US"/>
                <a:t>等待系统任务</a:t>
              </a:r>
              <a:r>
                <a:rPr lang="en-US" altLang="zh-CN"/>
                <a:t> </a:t>
              </a:r>
              <a:r>
                <a:rPr lang="en-US" altLang="zh-CN" err="1"/>
                <a:t>gc</a:t>
              </a:r>
              <a:r>
                <a:rPr lang="en-US" altLang="zh-CN"/>
                <a:t> </a:t>
              </a:r>
              <a:r>
                <a:rPr lang="zh-CN" altLang="en-US"/>
                <a:t>执行释放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171F052-C82D-7572-BBA4-F2C038EEF9F5}"/>
                </a:ext>
              </a:extLst>
            </p:cNvPr>
            <p:cNvSpPr txBox="1"/>
            <p:nvPr/>
          </p:nvSpPr>
          <p:spPr>
            <a:xfrm>
              <a:off x="9588388" y="3106705"/>
              <a:ext cx="1224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阻塞中</a:t>
              </a:r>
              <a:endParaRPr lang="en-US" altLang="zh-CN"/>
            </a:p>
            <a:p>
              <a:r>
                <a:rPr lang="zh-CN" altLang="en-US"/>
                <a:t>等待唤醒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B435700-248D-1CB7-47EC-34D2D87B146C}"/>
                </a:ext>
              </a:extLst>
            </p:cNvPr>
            <p:cNvSpPr txBox="1"/>
            <p:nvPr/>
          </p:nvSpPr>
          <p:spPr>
            <a:xfrm>
              <a:off x="883770" y="3100038"/>
              <a:ext cx="18917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处于就绪状态</a:t>
              </a:r>
              <a:endParaRPr lang="en-US" altLang="zh-CN"/>
            </a:p>
            <a:p>
              <a:r>
                <a:rPr lang="zh-CN" altLang="en-US"/>
                <a:t>随时等待被调度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80906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116AF0-9E9F-26E7-80E4-7B41DB05D9E0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任务数据结构</a:t>
            </a:r>
            <a:endParaRPr lang="en-US" altLang="zh-CN" sz="32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CD094C-F80A-8FB0-5E48-69A4AF24D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91" y="1286580"/>
            <a:ext cx="3706801" cy="5445262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A26449BA-3D5C-86BD-66D0-5AA4DC25D16F}"/>
              </a:ext>
            </a:extLst>
          </p:cNvPr>
          <p:cNvSpPr/>
          <p:nvPr/>
        </p:nvSpPr>
        <p:spPr>
          <a:xfrm>
            <a:off x="4655840" y="1286581"/>
            <a:ext cx="7164796" cy="7742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err="1">
                <a:solidFill>
                  <a:sysClr val="windowText" lastClr="000000"/>
                </a:solidFill>
              </a:rPr>
              <a:t>is_idle</a:t>
            </a:r>
            <a:r>
              <a:rPr lang="en-US" altLang="zh-CN">
                <a:solidFill>
                  <a:sysClr val="windowText" lastClr="000000"/>
                </a:solidFill>
              </a:rPr>
              <a:t>: </a:t>
            </a:r>
            <a:r>
              <a:rPr lang="zh-CN" altLang="en-US">
                <a:solidFill>
                  <a:sysClr val="windowText" lastClr="000000"/>
                </a:solidFill>
              </a:rPr>
              <a:t>本身是系统任务</a:t>
            </a:r>
            <a:r>
              <a:rPr lang="en-US" altLang="zh-CN">
                <a:solidFill>
                  <a:sysClr val="windowText" lastClr="000000"/>
                </a:solidFill>
              </a:rPr>
              <a:t>idle</a:t>
            </a:r>
          </a:p>
          <a:p>
            <a:r>
              <a:rPr lang="en-US" altLang="zh-CN" err="1">
                <a:solidFill>
                  <a:sysClr val="windowText" lastClr="000000"/>
                </a:solidFill>
              </a:rPr>
              <a:t>is_init</a:t>
            </a:r>
            <a:r>
              <a:rPr lang="en-US" altLang="zh-CN">
                <a:solidFill>
                  <a:sysClr val="windowText" lastClr="000000"/>
                </a:solidFill>
              </a:rPr>
              <a:t>: </a:t>
            </a:r>
            <a:r>
              <a:rPr lang="zh-CN" altLang="en-US">
                <a:solidFill>
                  <a:sysClr val="windowText" lastClr="000000"/>
                </a:solidFill>
              </a:rPr>
              <a:t>本身是任务</a:t>
            </a:r>
            <a:r>
              <a:rPr lang="en-US" altLang="zh-CN">
                <a:solidFill>
                  <a:sysClr val="windowText" lastClr="000000"/>
                </a:solidFill>
              </a:rPr>
              <a:t>main(</a:t>
            </a:r>
            <a:r>
              <a:rPr lang="zh-CN" altLang="en-US">
                <a:solidFill>
                  <a:sysClr val="windowText" lastClr="000000"/>
                </a:solidFill>
              </a:rPr>
              <a:t>其实就是主线程</a:t>
            </a:r>
            <a:r>
              <a:rPr lang="en-US" altLang="zh-CN">
                <a:solidFill>
                  <a:sysClr val="windowText" lastClr="000000"/>
                </a:solidFill>
              </a:rPr>
              <a:t>)</a:t>
            </a:r>
          </a:p>
          <a:p>
            <a:endParaRPr lang="en-US" altLang="zh-CN">
              <a:solidFill>
                <a:sysClr val="windowText" lastClr="000000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66A98D5-E79D-1ED6-5B58-AB59928F9987}"/>
              </a:ext>
            </a:extLst>
          </p:cNvPr>
          <p:cNvCxnSpPr>
            <a:endCxn id="2" idx="1"/>
          </p:cNvCxnSpPr>
          <p:nvPr/>
        </p:nvCxnSpPr>
        <p:spPr>
          <a:xfrm flipV="1">
            <a:off x="2351584" y="1673715"/>
            <a:ext cx="2304256" cy="56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AFC2173-70DC-9510-9001-A10826B801C2}"/>
              </a:ext>
            </a:extLst>
          </p:cNvPr>
          <p:cNvSpPr/>
          <p:nvPr/>
        </p:nvSpPr>
        <p:spPr>
          <a:xfrm>
            <a:off x="4655840" y="2426128"/>
            <a:ext cx="7164796" cy="7742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>
                <a:solidFill>
                  <a:sysClr val="windowText" lastClr="000000"/>
                </a:solidFill>
              </a:rPr>
              <a:t>entry: </a:t>
            </a:r>
            <a:r>
              <a:rPr lang="zh-CN" altLang="en-US">
                <a:solidFill>
                  <a:sysClr val="windowText" lastClr="000000"/>
                </a:solidFill>
              </a:rPr>
              <a:t>实现任务逻辑函数的入口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en-US" altLang="zh-CN">
                <a:solidFill>
                  <a:sysClr val="windowText" lastClr="000000"/>
                </a:solidFill>
              </a:rPr>
              <a:t>state: </a:t>
            </a:r>
            <a:r>
              <a:rPr lang="zh-CN" altLang="en-US">
                <a:solidFill>
                  <a:sysClr val="windowText" lastClr="000000"/>
                </a:solidFill>
              </a:rPr>
              <a:t>任务状态，即上页所示的四个状态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7F15787-58F0-0621-38BF-2FB3BB180428}"/>
              </a:ext>
            </a:extLst>
          </p:cNvPr>
          <p:cNvSpPr/>
          <p:nvPr/>
        </p:nvSpPr>
        <p:spPr>
          <a:xfrm>
            <a:off x="4655840" y="4185084"/>
            <a:ext cx="7164796" cy="4680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err="1">
                <a:solidFill>
                  <a:sysClr val="windowText" lastClr="000000"/>
                </a:solidFill>
              </a:rPr>
              <a:t>kstack</a:t>
            </a:r>
            <a:r>
              <a:rPr lang="en-US" altLang="zh-CN">
                <a:solidFill>
                  <a:sysClr val="windowText" lastClr="000000"/>
                </a:solidFill>
              </a:rPr>
              <a:t>: </a:t>
            </a:r>
            <a:r>
              <a:rPr lang="en-US" altLang="zh-CN" err="1">
                <a:solidFill>
                  <a:sysClr val="windowText" lastClr="000000"/>
                </a:solidFill>
              </a:rPr>
              <a:t>ArceOS</a:t>
            </a:r>
            <a:r>
              <a:rPr lang="zh-CN" altLang="en-US">
                <a:solidFill>
                  <a:sysClr val="windowText" lastClr="000000"/>
                </a:solidFill>
              </a:rPr>
              <a:t>任务相当于线程，所以具有自己的栈空间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6AF596D-1BC5-26BA-063A-FF5759A2B992}"/>
              </a:ext>
            </a:extLst>
          </p:cNvPr>
          <p:cNvSpPr/>
          <p:nvPr/>
        </p:nvSpPr>
        <p:spPr>
          <a:xfrm>
            <a:off x="4655840" y="5570428"/>
            <a:ext cx="3312370" cy="9174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 err="1">
                <a:solidFill>
                  <a:srgbClr val="FF0000"/>
                </a:solidFill>
              </a:rPr>
              <a:t>ctx</a:t>
            </a:r>
            <a:r>
              <a:rPr lang="en-US" altLang="zh-CN">
                <a:solidFill>
                  <a:sysClr val="windowText" lastClr="000000"/>
                </a:solidFill>
              </a:rPr>
              <a:t>: </a:t>
            </a:r>
            <a:r>
              <a:rPr lang="zh-CN" altLang="en-US">
                <a:solidFill>
                  <a:sysClr val="windowText" lastClr="000000"/>
                </a:solidFill>
              </a:rPr>
              <a:t>上下文类型</a:t>
            </a:r>
            <a:r>
              <a:rPr lang="en-US" altLang="zh-CN" err="1">
                <a:solidFill>
                  <a:sysClr val="windowText" lastClr="000000"/>
                </a:solidFill>
              </a:rPr>
              <a:t>TaskContext</a:t>
            </a:r>
            <a:r>
              <a:rPr lang="zh-CN" altLang="en-US">
                <a:solidFill>
                  <a:sysClr val="windowText" lastClr="000000"/>
                </a:solidFill>
              </a:rPr>
              <a:t>，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en-US" altLang="zh-CN">
                <a:solidFill>
                  <a:sysClr val="windowText" lastClr="000000"/>
                </a:solidFill>
              </a:rPr>
              <a:t>       </a:t>
            </a:r>
            <a:r>
              <a:rPr lang="zh-CN" altLang="en-US">
                <a:solidFill>
                  <a:sysClr val="windowText" lastClr="000000"/>
                </a:solidFill>
              </a:rPr>
              <a:t>调度的核心数据结构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en-US" altLang="zh-CN">
                <a:solidFill>
                  <a:sysClr val="windowText" lastClr="000000"/>
                </a:solidFill>
              </a:rPr>
              <a:t>       </a:t>
            </a:r>
            <a:r>
              <a:rPr lang="zh-CN" altLang="en-US">
                <a:solidFill>
                  <a:sysClr val="windowText" lastClr="000000"/>
                </a:solidFill>
              </a:rPr>
              <a:t>保存恢复任务的关键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F05A3FC-2585-1830-AEE1-DCBC9124E852}"/>
              </a:ext>
            </a:extLst>
          </p:cNvPr>
          <p:cNvCxnSpPr>
            <a:endCxn id="7" idx="1"/>
          </p:cNvCxnSpPr>
          <p:nvPr/>
        </p:nvCxnSpPr>
        <p:spPr>
          <a:xfrm flipV="1">
            <a:off x="3827748" y="2813262"/>
            <a:ext cx="828092" cy="147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68EC0D0-A517-7202-9E7D-41067A1CE201}"/>
              </a:ext>
            </a:extLst>
          </p:cNvPr>
          <p:cNvCxnSpPr/>
          <p:nvPr/>
        </p:nvCxnSpPr>
        <p:spPr>
          <a:xfrm flipV="1">
            <a:off x="3323692" y="4617133"/>
            <a:ext cx="1332148" cy="104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FDCBFDB-D50B-129C-494C-352BF1894B50}"/>
              </a:ext>
            </a:extLst>
          </p:cNvPr>
          <p:cNvCxnSpPr>
            <a:endCxn id="9" idx="1"/>
          </p:cNvCxnSpPr>
          <p:nvPr/>
        </p:nvCxnSpPr>
        <p:spPr>
          <a:xfrm>
            <a:off x="3611724" y="5913276"/>
            <a:ext cx="1044116" cy="115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6977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8F6411D3-8D71-AA15-9D8C-21F1CB391A95}"/>
              </a:ext>
            </a:extLst>
          </p:cNvPr>
          <p:cNvSpPr/>
          <p:nvPr/>
        </p:nvSpPr>
        <p:spPr>
          <a:xfrm>
            <a:off x="1811525" y="2459453"/>
            <a:ext cx="8742070" cy="68695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err="1">
                <a:solidFill>
                  <a:schemeClr val="tx1"/>
                </a:solidFill>
              </a:rPr>
              <a:t>api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EA5447-7924-709C-B569-3AE336FFB17E}"/>
              </a:ext>
            </a:extLst>
          </p:cNvPr>
          <p:cNvSpPr txBox="1"/>
          <p:nvPr/>
        </p:nvSpPr>
        <p:spPr>
          <a:xfrm>
            <a:off x="515380" y="370134"/>
            <a:ext cx="3420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通用调度框架</a:t>
            </a:r>
            <a:endParaRPr lang="en-US" altLang="zh-CN" sz="32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061CB3-2335-7581-2731-FD633E00CA86}"/>
              </a:ext>
            </a:extLst>
          </p:cNvPr>
          <p:cNvSpPr/>
          <p:nvPr/>
        </p:nvSpPr>
        <p:spPr>
          <a:xfrm>
            <a:off x="2793172" y="2623228"/>
            <a:ext cx="1080120" cy="410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spawn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BD519FC-D1BB-A00B-64B2-23CE0F00878F}"/>
              </a:ext>
            </a:extLst>
          </p:cNvPr>
          <p:cNvSpPr/>
          <p:nvPr/>
        </p:nvSpPr>
        <p:spPr>
          <a:xfrm>
            <a:off x="3216075" y="3503566"/>
            <a:ext cx="3825569" cy="161825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>
                <a:solidFill>
                  <a:schemeClr val="tx1"/>
                </a:solidFill>
              </a:rPr>
              <a:t>                     run</a:t>
            </a:r>
            <a:r>
              <a:rPr lang="en-US" altLang="zh-CN" sz="2000" err="1">
                <a:solidFill>
                  <a:schemeClr val="tx1"/>
                </a:solidFill>
              </a:rPr>
              <a:t>_queue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43B777-E256-F5A3-A841-6AAADB2CF635}"/>
              </a:ext>
            </a:extLst>
          </p:cNvPr>
          <p:cNvSpPr/>
          <p:nvPr/>
        </p:nvSpPr>
        <p:spPr>
          <a:xfrm>
            <a:off x="3935760" y="5553236"/>
            <a:ext cx="6617835" cy="708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chemeClr val="tx1"/>
                </a:solidFill>
              </a:rPr>
              <a:t>scheduler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AC0FE96-77CD-9238-D4AE-6E02C89CC810}"/>
              </a:ext>
            </a:extLst>
          </p:cNvPr>
          <p:cNvSpPr/>
          <p:nvPr/>
        </p:nvSpPr>
        <p:spPr>
          <a:xfrm>
            <a:off x="5210355" y="5688037"/>
            <a:ext cx="1620180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sched_fifo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1995EB-5E0F-C6B0-549B-2354EE945F66}"/>
              </a:ext>
            </a:extLst>
          </p:cNvPr>
          <p:cNvSpPr/>
          <p:nvPr/>
        </p:nvSpPr>
        <p:spPr>
          <a:xfrm>
            <a:off x="9585058" y="3503566"/>
            <a:ext cx="968537" cy="1612979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timelist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64421AB-D142-6994-D157-B91B67ECE443}"/>
              </a:ext>
            </a:extLst>
          </p:cNvPr>
          <p:cNvSpPr/>
          <p:nvPr/>
        </p:nvSpPr>
        <p:spPr>
          <a:xfrm>
            <a:off x="416908" y="3652827"/>
            <a:ext cx="1044116" cy="7849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CPU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CB7D92-4C16-57CE-3882-A4DB049AD6CA}"/>
              </a:ext>
            </a:extLst>
          </p:cNvPr>
          <p:cNvSpPr/>
          <p:nvPr/>
        </p:nvSpPr>
        <p:spPr>
          <a:xfrm>
            <a:off x="1811526" y="3503566"/>
            <a:ext cx="1106585" cy="132558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(running)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211C8F3-F61D-8C74-0D33-5F739B8AEAA2}"/>
              </a:ext>
            </a:extLst>
          </p:cNvPr>
          <p:cNvCxnSpPr>
            <a:cxnSpLocks/>
          </p:cNvCxnSpPr>
          <p:nvPr/>
        </p:nvCxnSpPr>
        <p:spPr>
          <a:xfrm>
            <a:off x="1451484" y="4077709"/>
            <a:ext cx="360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702BCC26-3189-3826-1010-FF9BC836B247}"/>
              </a:ext>
            </a:extLst>
          </p:cNvPr>
          <p:cNvSpPr/>
          <p:nvPr/>
        </p:nvSpPr>
        <p:spPr>
          <a:xfrm>
            <a:off x="3510506" y="4057391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3B9AE2A-B9BA-FE9B-D590-7E458076C481}"/>
              </a:ext>
            </a:extLst>
          </p:cNvPr>
          <p:cNvSpPr/>
          <p:nvPr/>
        </p:nvSpPr>
        <p:spPr>
          <a:xfrm>
            <a:off x="7310769" y="3508844"/>
            <a:ext cx="1999127" cy="161297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wait_queue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29690C3-14F7-3314-4292-460DFE93944D}"/>
              </a:ext>
            </a:extLst>
          </p:cNvPr>
          <p:cNvSpPr/>
          <p:nvPr/>
        </p:nvSpPr>
        <p:spPr>
          <a:xfrm>
            <a:off x="4635883" y="4057390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4107F7-5076-84B9-7CA8-BCB0141CC602}"/>
              </a:ext>
            </a:extLst>
          </p:cNvPr>
          <p:cNvSpPr/>
          <p:nvPr/>
        </p:nvSpPr>
        <p:spPr>
          <a:xfrm>
            <a:off x="5761546" y="4057390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72E8F00-B7BA-BCDF-D351-0B58C9DB8000}"/>
              </a:ext>
            </a:extLst>
          </p:cNvPr>
          <p:cNvSpPr/>
          <p:nvPr/>
        </p:nvSpPr>
        <p:spPr>
          <a:xfrm>
            <a:off x="7840239" y="4057390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(blocked)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C8FE27BF-36A6-75D6-47B5-BCBCE641A4B5}"/>
              </a:ext>
            </a:extLst>
          </p:cNvPr>
          <p:cNvSpPr/>
          <p:nvPr/>
        </p:nvSpPr>
        <p:spPr>
          <a:xfrm>
            <a:off x="6813169" y="4598237"/>
            <a:ext cx="1216740" cy="334346"/>
          </a:xfrm>
          <a:custGeom>
            <a:avLst/>
            <a:gdLst>
              <a:gd name="connsiteX0" fmla="*/ 1622323 w 1622323"/>
              <a:gd name="connsiteY0" fmla="*/ 0 h 334346"/>
              <a:gd name="connsiteX1" fmla="*/ 786581 w 1622323"/>
              <a:gd name="connsiteY1" fmla="*/ 334297 h 334346"/>
              <a:gd name="connsiteX2" fmla="*/ 0 w 1622323"/>
              <a:gd name="connsiteY2" fmla="*/ 19665 h 334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2323" h="334346">
                <a:moveTo>
                  <a:pt x="1622323" y="0"/>
                </a:moveTo>
                <a:cubicBezTo>
                  <a:pt x="1339645" y="165510"/>
                  <a:pt x="1056968" y="331020"/>
                  <a:pt x="786581" y="334297"/>
                </a:cubicBezTo>
                <a:cubicBezTo>
                  <a:pt x="516194" y="337574"/>
                  <a:pt x="258097" y="178619"/>
                  <a:pt x="0" y="19665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A282AC3-F48B-71EE-EFF1-543C76E017D4}"/>
              </a:ext>
            </a:extLst>
          </p:cNvPr>
          <p:cNvSpPr/>
          <p:nvPr/>
        </p:nvSpPr>
        <p:spPr>
          <a:xfrm>
            <a:off x="3362729" y="3893741"/>
            <a:ext cx="3450440" cy="1120072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scheduler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55FDF3F-5159-357E-B7E4-94EC38D46DE1}"/>
              </a:ext>
            </a:extLst>
          </p:cNvPr>
          <p:cNvSpPr/>
          <p:nvPr/>
        </p:nvSpPr>
        <p:spPr>
          <a:xfrm>
            <a:off x="6981646" y="5688037"/>
            <a:ext cx="1620180" cy="434969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sched_rr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3042C06-0490-960D-960D-0990F31025EB}"/>
              </a:ext>
            </a:extLst>
          </p:cNvPr>
          <p:cNvSpPr/>
          <p:nvPr/>
        </p:nvSpPr>
        <p:spPr>
          <a:xfrm>
            <a:off x="8769836" y="5698491"/>
            <a:ext cx="1620180" cy="434969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sched_cfs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2BEDDD4-06C4-5D4F-62CF-9C47F4BE58B2}"/>
              </a:ext>
            </a:extLst>
          </p:cNvPr>
          <p:cNvSpPr/>
          <p:nvPr/>
        </p:nvSpPr>
        <p:spPr>
          <a:xfrm>
            <a:off x="8774968" y="2598624"/>
            <a:ext cx="1620180" cy="434969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on_time_tick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97CD919-C457-0F31-1C08-9A358BEC704D}"/>
              </a:ext>
            </a:extLst>
          </p:cNvPr>
          <p:cNvSpPr/>
          <p:nvPr/>
        </p:nvSpPr>
        <p:spPr>
          <a:xfrm>
            <a:off x="4095822" y="2623228"/>
            <a:ext cx="1280097" cy="410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yield_now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61F86B5-C846-E0A6-2852-9850C1DC1C56}"/>
              </a:ext>
            </a:extLst>
          </p:cNvPr>
          <p:cNvSpPr/>
          <p:nvPr/>
        </p:nvSpPr>
        <p:spPr>
          <a:xfrm>
            <a:off x="5598449" y="2623569"/>
            <a:ext cx="1280097" cy="410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sleep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BEE0D1A-0620-60C0-A7DD-E4B63994DF15}"/>
              </a:ext>
            </a:extLst>
          </p:cNvPr>
          <p:cNvSpPr/>
          <p:nvPr/>
        </p:nvSpPr>
        <p:spPr>
          <a:xfrm>
            <a:off x="7067545" y="2619024"/>
            <a:ext cx="1280097" cy="410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exit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0F912E2-AD11-CB3B-9E6A-D6CB450C6F65}"/>
              </a:ext>
            </a:extLst>
          </p:cNvPr>
          <p:cNvSpPr txBox="1"/>
          <p:nvPr/>
        </p:nvSpPr>
        <p:spPr>
          <a:xfrm>
            <a:off x="10884532" y="2564904"/>
            <a:ext cx="828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接口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5516842-8891-68DE-3DA3-2FA9B55820F6}"/>
              </a:ext>
            </a:extLst>
          </p:cNvPr>
          <p:cNvSpPr txBox="1"/>
          <p:nvPr/>
        </p:nvSpPr>
        <p:spPr>
          <a:xfrm>
            <a:off x="10668509" y="3717032"/>
            <a:ext cx="12601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/>
              <a:t>框架</a:t>
            </a:r>
            <a:endParaRPr lang="en-US" altLang="zh-CN" sz="2400"/>
          </a:p>
          <a:p>
            <a:pPr algn="ctr"/>
            <a:r>
              <a:rPr lang="en-US" altLang="zh-CN" sz="1600"/>
              <a:t>task</a:t>
            </a:r>
          </a:p>
          <a:p>
            <a:pPr algn="ctr"/>
            <a:r>
              <a:rPr lang="en-US" altLang="zh-CN" sz="1600" err="1"/>
              <a:t>runqueue</a:t>
            </a:r>
            <a:endParaRPr lang="en-US" altLang="zh-CN" sz="1600"/>
          </a:p>
          <a:p>
            <a:pPr algn="ctr"/>
            <a:r>
              <a:rPr lang="en-US" altLang="zh-CN" sz="1600" err="1"/>
              <a:t>waitqueue</a:t>
            </a:r>
            <a:endParaRPr lang="en-US" altLang="zh-CN" sz="1600"/>
          </a:p>
          <a:p>
            <a:pPr algn="ctr"/>
            <a:r>
              <a:rPr lang="en-US" altLang="zh-CN" sz="1600" err="1"/>
              <a:t>timelist</a:t>
            </a:r>
            <a:endParaRPr lang="zh-CN" altLang="en-US" sz="160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601E0F7-7AD9-0104-121D-20745C461EB8}"/>
              </a:ext>
            </a:extLst>
          </p:cNvPr>
          <p:cNvSpPr txBox="1"/>
          <p:nvPr/>
        </p:nvSpPr>
        <p:spPr>
          <a:xfrm>
            <a:off x="10880323" y="5688038"/>
            <a:ext cx="828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算法</a:t>
            </a:r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B761BAA8-AB5E-8458-B89A-71E613DE85F3}"/>
              </a:ext>
            </a:extLst>
          </p:cNvPr>
          <p:cNvSpPr/>
          <p:nvPr/>
        </p:nvSpPr>
        <p:spPr>
          <a:xfrm>
            <a:off x="4251238" y="5030080"/>
            <a:ext cx="484632" cy="481918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7FCBE36-5466-2753-A081-97C4F61E2BB3}"/>
              </a:ext>
            </a:extLst>
          </p:cNvPr>
          <p:cNvSpPr txBox="1"/>
          <p:nvPr/>
        </p:nvSpPr>
        <p:spPr>
          <a:xfrm>
            <a:off x="551383" y="1016732"/>
            <a:ext cx="110172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支持协作式和抢占式调度的通用框架。</a:t>
            </a:r>
            <a:endParaRPr lang="en-US" altLang="zh-CN" sz="2400"/>
          </a:p>
          <a:p>
            <a:r>
              <a:rPr lang="zh-CN" altLang="en-US" sz="2400"/>
              <a:t>抢占式会涉及一些额外的部分，用虚线标出，将在下节介绍。</a:t>
            </a:r>
            <a:endParaRPr lang="en-US" altLang="zh-CN" sz="2400"/>
          </a:p>
          <a:p>
            <a:r>
              <a:rPr lang="zh-CN" altLang="en-US" sz="2400"/>
              <a:t>标红的两处：当前任务是操作的焦点，而</a:t>
            </a:r>
            <a:r>
              <a:rPr lang="en-US" altLang="zh-CN" sz="2400" err="1"/>
              <a:t>TaskContext.switch_to</a:t>
            </a:r>
            <a:r>
              <a:rPr lang="zh-CN" altLang="en-US" sz="2400"/>
              <a:t>是任务切换的关键。</a:t>
            </a:r>
            <a:endParaRPr lang="en-US" altLang="zh-CN" sz="240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AFCD098-1F23-4DAD-B4CA-917809F2A491}"/>
              </a:ext>
            </a:extLst>
          </p:cNvPr>
          <p:cNvSpPr/>
          <p:nvPr/>
        </p:nvSpPr>
        <p:spPr>
          <a:xfrm>
            <a:off x="1811525" y="5561737"/>
            <a:ext cx="1797507" cy="708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TaskContext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399C7B1-7E0D-2882-67BE-3F7B316F77E6}"/>
              </a:ext>
            </a:extLst>
          </p:cNvPr>
          <p:cNvSpPr/>
          <p:nvPr/>
        </p:nvSpPr>
        <p:spPr>
          <a:xfrm>
            <a:off x="1883532" y="5985284"/>
            <a:ext cx="1620180" cy="22991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switch_to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9684B6E-8766-724B-F80E-6E650EA84652}"/>
              </a:ext>
            </a:extLst>
          </p:cNvPr>
          <p:cNvSpPr txBox="1"/>
          <p:nvPr/>
        </p:nvSpPr>
        <p:spPr>
          <a:xfrm>
            <a:off x="1811524" y="4829147"/>
            <a:ext cx="110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当前任务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D784866-C70E-BF0E-CA56-46711AE8EEAF}"/>
              </a:ext>
            </a:extLst>
          </p:cNvPr>
          <p:cNvSpPr txBox="1"/>
          <p:nvPr/>
        </p:nvSpPr>
        <p:spPr>
          <a:xfrm>
            <a:off x="2140329" y="6283816"/>
            <a:ext cx="110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任务切换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4A250E1-D4F6-3C91-41AE-9CA77C137B08}"/>
              </a:ext>
            </a:extLst>
          </p:cNvPr>
          <p:cNvSpPr/>
          <p:nvPr/>
        </p:nvSpPr>
        <p:spPr>
          <a:xfrm>
            <a:off x="9624392" y="4293097"/>
            <a:ext cx="893199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timers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EB66E183-4909-64FE-2AEC-57356DCED12C}"/>
              </a:ext>
            </a:extLst>
          </p:cNvPr>
          <p:cNvSpPr/>
          <p:nvPr/>
        </p:nvSpPr>
        <p:spPr>
          <a:xfrm>
            <a:off x="2872509" y="3895671"/>
            <a:ext cx="480291" cy="122147"/>
          </a:xfrm>
          <a:custGeom>
            <a:avLst/>
            <a:gdLst>
              <a:gd name="connsiteX0" fmla="*/ 0 w 480291"/>
              <a:gd name="connsiteY0" fmla="*/ 122147 h 122147"/>
              <a:gd name="connsiteX1" fmla="*/ 277091 w 480291"/>
              <a:gd name="connsiteY1" fmla="*/ 2074 h 122147"/>
              <a:gd name="connsiteX2" fmla="*/ 480291 w 480291"/>
              <a:gd name="connsiteY2" fmla="*/ 57493 h 122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291" h="122147">
                <a:moveTo>
                  <a:pt x="0" y="122147"/>
                </a:moveTo>
                <a:cubicBezTo>
                  <a:pt x="98521" y="67498"/>
                  <a:pt x="197043" y="12850"/>
                  <a:pt x="277091" y="2074"/>
                </a:cubicBezTo>
                <a:cubicBezTo>
                  <a:pt x="357139" y="-8702"/>
                  <a:pt x="418715" y="24395"/>
                  <a:pt x="480291" y="57493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8049675A-83EF-DD5E-D4E3-ED65D3C49F05}"/>
              </a:ext>
            </a:extLst>
          </p:cNvPr>
          <p:cNvSpPr/>
          <p:nvPr/>
        </p:nvSpPr>
        <p:spPr>
          <a:xfrm>
            <a:off x="2955636" y="4433455"/>
            <a:ext cx="397164" cy="139026"/>
          </a:xfrm>
          <a:custGeom>
            <a:avLst/>
            <a:gdLst>
              <a:gd name="connsiteX0" fmla="*/ 397164 w 397164"/>
              <a:gd name="connsiteY0" fmla="*/ 36945 h 139026"/>
              <a:gd name="connsiteX1" fmla="*/ 240146 w 397164"/>
              <a:gd name="connsiteY1" fmla="*/ 138545 h 139026"/>
              <a:gd name="connsiteX2" fmla="*/ 0 w 397164"/>
              <a:gd name="connsiteY2" fmla="*/ 0 h 139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164" h="139026">
                <a:moveTo>
                  <a:pt x="397164" y="36945"/>
                </a:moveTo>
                <a:cubicBezTo>
                  <a:pt x="351752" y="90823"/>
                  <a:pt x="306340" y="144702"/>
                  <a:pt x="240146" y="138545"/>
                </a:cubicBezTo>
                <a:cubicBezTo>
                  <a:pt x="173952" y="132388"/>
                  <a:pt x="86976" y="66194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231B3FF5-C524-A25F-FA36-FEDBCE978AE8}"/>
              </a:ext>
            </a:extLst>
          </p:cNvPr>
          <p:cNvSpPr/>
          <p:nvPr/>
        </p:nvSpPr>
        <p:spPr>
          <a:xfrm>
            <a:off x="2946400" y="3419563"/>
            <a:ext cx="4553527" cy="616728"/>
          </a:xfrm>
          <a:custGeom>
            <a:avLst/>
            <a:gdLst>
              <a:gd name="connsiteX0" fmla="*/ 0 w 4553527"/>
              <a:gd name="connsiteY0" fmla="*/ 228801 h 616728"/>
              <a:gd name="connsiteX1" fmla="*/ 2050473 w 4553527"/>
              <a:gd name="connsiteY1" fmla="*/ 16364 h 616728"/>
              <a:gd name="connsiteX2" fmla="*/ 4553527 w 4553527"/>
              <a:gd name="connsiteY2" fmla="*/ 616728 h 616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3527" h="616728">
                <a:moveTo>
                  <a:pt x="0" y="228801"/>
                </a:moveTo>
                <a:cubicBezTo>
                  <a:pt x="645776" y="90255"/>
                  <a:pt x="1291552" y="-48291"/>
                  <a:pt x="2050473" y="16364"/>
                </a:cubicBezTo>
                <a:cubicBezTo>
                  <a:pt x="2809394" y="81018"/>
                  <a:pt x="3681460" y="348873"/>
                  <a:pt x="4553527" y="61672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0330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EEA5447-7924-709C-B569-3AE336FFB17E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接口 </a:t>
            </a:r>
            <a:r>
              <a:rPr lang="en-US" altLang="zh-CN" sz="3200"/>
              <a:t>- </a:t>
            </a:r>
            <a:r>
              <a:rPr lang="zh-CN" altLang="en-US" sz="3200"/>
              <a:t>主要调度</a:t>
            </a:r>
            <a:r>
              <a:rPr lang="en-US" altLang="zh-CN" sz="3200"/>
              <a:t>API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5445FDD-74A7-B19E-0F58-0AFCFD2F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085" y="332656"/>
            <a:ext cx="5971748" cy="15231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D8E3095-F35D-4139-4DF0-9DCA03A313BF}"/>
              </a:ext>
            </a:extLst>
          </p:cNvPr>
          <p:cNvSpPr txBox="1"/>
          <p:nvPr/>
        </p:nvSpPr>
        <p:spPr>
          <a:xfrm>
            <a:off x="515380" y="1307837"/>
            <a:ext cx="5292588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接口公开的是</a:t>
            </a:r>
            <a:r>
              <a:rPr lang="en-US" altLang="zh-CN" sz="2400" err="1"/>
              <a:t>runqueue</a:t>
            </a:r>
            <a:r>
              <a:rPr lang="zh-CN" altLang="en-US" sz="2400"/>
              <a:t>的对应方法</a:t>
            </a:r>
            <a:endParaRPr lang="en-US" altLang="zh-CN" sz="2400"/>
          </a:p>
          <a:p>
            <a:endParaRPr lang="en-US" altLang="zh-CN" sz="2400"/>
          </a:p>
          <a:p>
            <a:pPr marL="457200" indent="-457200">
              <a:buAutoNum type="arabicParenR"/>
            </a:pPr>
            <a:r>
              <a:rPr lang="en-US" altLang="zh-CN" sz="2400" err="1"/>
              <a:t>spawn&amp;spawn_raw</a:t>
            </a:r>
            <a:endParaRPr lang="en-US" altLang="zh-CN" sz="2400"/>
          </a:p>
          <a:p>
            <a:r>
              <a:rPr lang="zh-CN" altLang="en-US" sz="2000"/>
              <a:t>产生一个新任务，加入</a:t>
            </a:r>
            <a:r>
              <a:rPr lang="en-US" altLang="zh-CN" sz="2000" err="1"/>
              <a:t>runqueue</a:t>
            </a:r>
            <a:r>
              <a:rPr lang="zh-CN" altLang="en-US" sz="2000"/>
              <a:t>，处于</a:t>
            </a:r>
            <a:r>
              <a:rPr lang="en-US" altLang="zh-CN" sz="2000"/>
              <a:t>Ready</a:t>
            </a:r>
          </a:p>
          <a:p>
            <a:endParaRPr lang="en-US" altLang="zh-CN" sz="2400"/>
          </a:p>
          <a:p>
            <a:r>
              <a:rPr lang="en-US" altLang="zh-CN" sz="2400"/>
              <a:t>2) </a:t>
            </a:r>
            <a:r>
              <a:rPr lang="en-US" altLang="zh-CN" sz="2400" err="1"/>
              <a:t>yield_now</a:t>
            </a:r>
            <a:r>
              <a:rPr lang="en-US" altLang="zh-CN" sz="2400"/>
              <a:t> (</a:t>
            </a:r>
            <a:r>
              <a:rPr lang="zh-CN" altLang="en-US" sz="2400"/>
              <a:t>协作式调度的关键</a:t>
            </a:r>
            <a:r>
              <a:rPr lang="en-US" altLang="zh-CN" sz="2400"/>
              <a:t>)</a:t>
            </a:r>
          </a:p>
          <a:p>
            <a:r>
              <a:rPr lang="zh-CN" altLang="en-US" sz="2000"/>
              <a:t>主动让出</a:t>
            </a:r>
            <a:r>
              <a:rPr lang="en-US" altLang="zh-CN" sz="2000"/>
              <a:t>CPU</a:t>
            </a:r>
            <a:r>
              <a:rPr lang="zh-CN" altLang="en-US" sz="2000"/>
              <a:t>执行权</a:t>
            </a:r>
            <a:endParaRPr lang="en-US" altLang="zh-CN" sz="2000"/>
          </a:p>
          <a:p>
            <a:endParaRPr lang="en-US" altLang="zh-CN" sz="2400"/>
          </a:p>
          <a:p>
            <a:r>
              <a:rPr lang="en-US" altLang="zh-CN" sz="2400"/>
              <a:t>3) </a:t>
            </a:r>
            <a:r>
              <a:rPr lang="en-US" altLang="zh-CN" sz="2400" err="1"/>
              <a:t>sleep&amp;sleep_until</a:t>
            </a:r>
            <a:endParaRPr lang="en-US" altLang="zh-CN" sz="2400"/>
          </a:p>
          <a:p>
            <a:r>
              <a:rPr lang="zh-CN" altLang="en-US" sz="2000"/>
              <a:t>睡眠固定的时间后醒来</a:t>
            </a:r>
            <a:endParaRPr lang="en-US" altLang="zh-CN" sz="2000"/>
          </a:p>
          <a:p>
            <a:r>
              <a:rPr lang="zh-CN" altLang="en-US" sz="2000"/>
              <a:t>在</a:t>
            </a:r>
            <a:r>
              <a:rPr lang="en-US" altLang="zh-CN" sz="2000"/>
              <a:t>timers</a:t>
            </a:r>
            <a:r>
              <a:rPr lang="zh-CN" altLang="en-US" sz="2000"/>
              <a:t>定时器列表中注册，等待唤醒</a:t>
            </a:r>
            <a:endParaRPr lang="en-US" altLang="zh-CN" sz="2000"/>
          </a:p>
          <a:p>
            <a:endParaRPr lang="en-US" altLang="zh-CN" sz="2400"/>
          </a:p>
          <a:p>
            <a:r>
              <a:rPr lang="en-US" altLang="zh-CN" sz="2400"/>
              <a:t>4) exit</a:t>
            </a:r>
          </a:p>
          <a:p>
            <a:r>
              <a:rPr lang="zh-CN" altLang="en-US" sz="2000"/>
              <a:t>当前任务退出，标记状态，等待</a:t>
            </a:r>
            <a:r>
              <a:rPr lang="en-US" altLang="zh-CN" sz="2000"/>
              <a:t>GC</a:t>
            </a:r>
            <a:r>
              <a:rPr lang="zh-CN" altLang="en-US" sz="2000"/>
              <a:t>回收</a:t>
            </a:r>
            <a:endParaRPr lang="en-US" altLang="zh-CN" sz="20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947A4CE-9954-ABCB-5ED6-3D781E491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085" y="1687964"/>
            <a:ext cx="5292588" cy="123288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D4C15DB-B25E-51D3-6241-B0E9F8C06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40968"/>
            <a:ext cx="4390036" cy="124582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B673AC4-07CD-E472-0679-C1DFA639068E}"/>
              </a:ext>
            </a:extLst>
          </p:cNvPr>
          <p:cNvSpPr/>
          <p:nvPr/>
        </p:nvSpPr>
        <p:spPr>
          <a:xfrm>
            <a:off x="6312024" y="3933056"/>
            <a:ext cx="2412268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33852D5-FF91-6FCA-3144-C286B370E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487" y="4386789"/>
            <a:ext cx="5917107" cy="235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084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EEA5447-7924-709C-B569-3AE336FFB17E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调度框架初始化</a:t>
            </a:r>
            <a:endParaRPr lang="en-US" altLang="zh-CN" sz="320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5D6E7A1C-F466-2472-9D78-87A674FBC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412029"/>
            <a:ext cx="6324955" cy="2205103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C84AEA2B-E54D-72B0-1F6F-4ABDC6C29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4941168"/>
            <a:ext cx="7138568" cy="1764196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34A372DC-7EE4-1E1E-80FB-D9874CDE97F0}"/>
              </a:ext>
            </a:extLst>
          </p:cNvPr>
          <p:cNvSpPr txBox="1"/>
          <p:nvPr/>
        </p:nvSpPr>
        <p:spPr>
          <a:xfrm>
            <a:off x="623392" y="4591382"/>
            <a:ext cx="3456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modules/axtask/src/run_queue.rs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54F5AD9-40D3-6F00-AB63-01622164F473}"/>
              </a:ext>
            </a:extLst>
          </p:cNvPr>
          <p:cNvSpPr txBox="1"/>
          <p:nvPr/>
        </p:nvSpPr>
        <p:spPr>
          <a:xfrm>
            <a:off x="606910" y="2052471"/>
            <a:ext cx="2860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modules/axtask/src/api.rs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6528A3-4967-24A2-7BBD-AFC8514B6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92" y="1410956"/>
            <a:ext cx="3848637" cy="6858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AB4D3E3-2936-7426-906C-1DC8FE1556DC}"/>
              </a:ext>
            </a:extLst>
          </p:cNvPr>
          <p:cNvSpPr txBox="1"/>
          <p:nvPr/>
        </p:nvSpPr>
        <p:spPr>
          <a:xfrm>
            <a:off x="559017" y="998266"/>
            <a:ext cx="3340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modules/axruntime/src/lib.rs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B76D51C-A7F5-DC8C-B863-F896EBEB054C}"/>
              </a:ext>
            </a:extLst>
          </p:cNvPr>
          <p:cNvSpPr/>
          <p:nvPr/>
        </p:nvSpPr>
        <p:spPr>
          <a:xfrm>
            <a:off x="5122234" y="1484784"/>
            <a:ext cx="6480720" cy="4320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err="1">
                <a:solidFill>
                  <a:sysClr val="windowText" lastClr="000000"/>
                </a:solidFill>
              </a:rPr>
              <a:t>axruntime</a:t>
            </a:r>
            <a:r>
              <a:rPr lang="en-US" altLang="zh-CN">
                <a:solidFill>
                  <a:sysClr val="windowText" lastClr="000000"/>
                </a:solidFill>
              </a:rPr>
              <a:t>: </a:t>
            </a:r>
            <a:r>
              <a:rPr lang="zh-CN" altLang="en-US">
                <a:solidFill>
                  <a:sysClr val="windowText" lastClr="000000"/>
                </a:solidFill>
              </a:rPr>
              <a:t>当指定</a:t>
            </a:r>
            <a:r>
              <a:rPr lang="en-US" altLang="zh-CN">
                <a:solidFill>
                  <a:sysClr val="windowText" lastClr="000000"/>
                </a:solidFill>
              </a:rPr>
              <a:t>multitask feature</a:t>
            </a:r>
            <a:r>
              <a:rPr lang="zh-CN" altLang="en-US">
                <a:solidFill>
                  <a:sysClr val="windowText" lastClr="000000"/>
                </a:solidFill>
              </a:rPr>
              <a:t>时，初始化框架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99DD557-E028-9DBC-1A9E-8A7D7E6B967E}"/>
              </a:ext>
            </a:extLst>
          </p:cNvPr>
          <p:cNvSpPr/>
          <p:nvPr/>
        </p:nvSpPr>
        <p:spPr>
          <a:xfrm>
            <a:off x="5126067" y="3248980"/>
            <a:ext cx="6480720" cy="6805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err="1">
                <a:solidFill>
                  <a:sysClr val="windowText" lastClr="000000"/>
                </a:solidFill>
              </a:rPr>
              <a:t>run_queue</a:t>
            </a:r>
            <a:r>
              <a:rPr lang="zh-CN" altLang="en-US">
                <a:solidFill>
                  <a:sysClr val="windowText" lastClr="000000"/>
                </a:solidFill>
              </a:rPr>
              <a:t>是任务调度框架的核心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en-US" altLang="zh-CN">
                <a:solidFill>
                  <a:sysClr val="windowText" lastClr="000000"/>
                </a:solidFill>
              </a:rPr>
              <a:t>timers</a:t>
            </a:r>
            <a:r>
              <a:rPr lang="zh-CN" altLang="en-US">
                <a:solidFill>
                  <a:sysClr val="windowText" lastClr="000000"/>
                </a:solidFill>
              </a:rPr>
              <a:t>负责维护定时器列表，支持</a:t>
            </a:r>
            <a:r>
              <a:rPr lang="en-US" altLang="zh-CN">
                <a:solidFill>
                  <a:sysClr val="windowText" lastClr="000000"/>
                </a:solidFill>
              </a:rPr>
              <a:t>sleep</a:t>
            </a:r>
            <a:r>
              <a:rPr lang="zh-CN" altLang="en-US">
                <a:solidFill>
                  <a:sysClr val="windowText" lastClr="000000"/>
                </a:solidFill>
              </a:rPr>
              <a:t>等</a:t>
            </a:r>
            <a:r>
              <a:rPr lang="en-US" altLang="zh-CN">
                <a:solidFill>
                  <a:sysClr val="windowText" lastClr="000000"/>
                </a:solidFill>
              </a:rPr>
              <a:t>API</a:t>
            </a:r>
            <a:r>
              <a:rPr lang="zh-CN" altLang="en-US">
                <a:solidFill>
                  <a:sysClr val="windowText" lastClr="000000"/>
                </a:solidFill>
              </a:rPr>
              <a:t>的实现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D76A76B-66EF-C169-151E-9329C3D63654}"/>
              </a:ext>
            </a:extLst>
          </p:cNvPr>
          <p:cNvSpPr/>
          <p:nvPr/>
        </p:nvSpPr>
        <p:spPr>
          <a:xfrm>
            <a:off x="7860196" y="5617022"/>
            <a:ext cx="3708412" cy="412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初始化系统任务：</a:t>
            </a:r>
            <a:r>
              <a:rPr lang="en-US" altLang="zh-CN">
                <a:solidFill>
                  <a:sysClr val="windowText" lastClr="000000"/>
                </a:solidFill>
              </a:rPr>
              <a:t>idle  main gc </a:t>
            </a:r>
          </a:p>
        </p:txBody>
      </p:sp>
    </p:spTree>
    <p:extLst>
      <p:ext uri="{BB962C8B-B14F-4D97-AF65-F5344CB8AC3E}">
        <p14:creationId xmlns:p14="http://schemas.microsoft.com/office/powerpoint/2010/main" val="40900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25E86-BE3E-F979-5C05-4A3F1BF0D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8596EC-2444-CE0C-C6BF-F4680151355E}"/>
              </a:ext>
            </a:extLst>
          </p:cNvPr>
          <p:cNvSpPr txBox="1"/>
          <p:nvPr/>
        </p:nvSpPr>
        <p:spPr>
          <a:xfrm>
            <a:off x="515380" y="327273"/>
            <a:ext cx="428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组件化内核的意义</a:t>
            </a:r>
            <a:endParaRPr lang="en-US" altLang="zh-CN" sz="32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7A6ABC-987D-53C2-7C49-8C7F020A7B1C}"/>
              </a:ext>
            </a:extLst>
          </p:cNvPr>
          <p:cNvSpPr txBox="1"/>
          <p:nvPr/>
        </p:nvSpPr>
        <p:spPr>
          <a:xfrm>
            <a:off x="659396" y="1703705"/>
            <a:ext cx="69302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1. </a:t>
            </a:r>
            <a:r>
              <a:rPr lang="zh-CN" altLang="en-US" sz="2400" b="1"/>
              <a:t>提高内核开发效率</a:t>
            </a:r>
            <a:endParaRPr lang="en-US" altLang="zh-CN" sz="2400" b="1"/>
          </a:p>
          <a:p>
            <a:r>
              <a:rPr lang="zh-CN" altLang="en-US" sz="2000"/>
              <a:t>组件是良好封装的功能单元，直接通过接口调用。</a:t>
            </a:r>
            <a:endParaRPr lang="en-US" altLang="zh-CN" sz="2000"/>
          </a:p>
          <a:p>
            <a:r>
              <a:rPr lang="zh-CN" altLang="en-US" sz="2000"/>
              <a:t>组件经过了良好测试和实际验证，相对成熟稳定。</a:t>
            </a:r>
            <a:endParaRPr lang="en-US" altLang="zh-CN" sz="2000"/>
          </a:p>
          <a:p>
            <a:r>
              <a:rPr lang="zh-CN" altLang="en-US" sz="2000"/>
              <a:t>在构建速度和质量两方面都能获得提升。</a:t>
            </a:r>
            <a:endParaRPr lang="en-US" altLang="zh-CN" sz="2000"/>
          </a:p>
          <a:p>
            <a:endParaRPr lang="en-US" altLang="zh-CN" sz="2400"/>
          </a:p>
          <a:p>
            <a:r>
              <a:rPr lang="en-US" altLang="zh-CN" sz="2400"/>
              <a:t>2. </a:t>
            </a:r>
            <a:r>
              <a:rPr lang="zh-CN" altLang="en-US" sz="2400" b="1"/>
              <a:t>降低内核维护难度</a:t>
            </a:r>
            <a:endParaRPr lang="en-US" altLang="zh-CN" sz="2400" b="1"/>
          </a:p>
          <a:p>
            <a:r>
              <a:rPr lang="zh-CN" altLang="en-US" sz="2000"/>
              <a:t>内部功能之间的耦合度低。</a:t>
            </a:r>
            <a:endParaRPr lang="en-US" altLang="zh-CN" sz="2000"/>
          </a:p>
          <a:p>
            <a:r>
              <a:rPr lang="zh-CN" altLang="en-US" sz="2000"/>
              <a:t>组件间隔离有利于缺陷的隔离。</a:t>
            </a:r>
            <a:endParaRPr lang="en-US" altLang="zh-CN" sz="2000"/>
          </a:p>
          <a:p>
            <a:r>
              <a:rPr lang="zh-CN" altLang="en-US" sz="2000"/>
              <a:t>方便快速的定位问题。</a:t>
            </a:r>
            <a:endParaRPr lang="en-US" altLang="zh-CN" sz="2000"/>
          </a:p>
          <a:p>
            <a:endParaRPr lang="en-US" altLang="zh-CN" sz="2400"/>
          </a:p>
          <a:p>
            <a:r>
              <a:rPr lang="en-US" altLang="zh-CN" sz="2400"/>
              <a:t>3. </a:t>
            </a:r>
            <a:r>
              <a:rPr lang="zh-CN" altLang="en-US" sz="2400" b="1"/>
              <a:t>开展基于组件的功能复用和开发协作</a:t>
            </a:r>
            <a:endParaRPr lang="en-US" altLang="zh-CN" sz="2400" b="1"/>
          </a:p>
          <a:p>
            <a:r>
              <a:rPr lang="zh-CN" altLang="en-US" sz="2000"/>
              <a:t>直接利用组件仓库中积累的组件。</a:t>
            </a:r>
            <a:endParaRPr lang="en-US" altLang="zh-CN" sz="2000"/>
          </a:p>
          <a:p>
            <a:r>
              <a:rPr lang="zh-CN" altLang="en-US" sz="2000"/>
              <a:t>团队内部</a:t>
            </a:r>
            <a:r>
              <a:rPr lang="en-US" altLang="zh-CN" sz="2000"/>
              <a:t>/</a:t>
            </a:r>
            <a:r>
              <a:rPr lang="zh-CN" altLang="en-US" sz="2000"/>
              <a:t>之间各自独立开发测试组件，后期集成。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FBA6D6C-67C9-61F7-4C6D-17344679D72D}"/>
              </a:ext>
            </a:extLst>
          </p:cNvPr>
          <p:cNvSpPr txBox="1"/>
          <p:nvPr/>
        </p:nvSpPr>
        <p:spPr>
          <a:xfrm>
            <a:off x="659397" y="1052736"/>
            <a:ext cx="5724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组件化内核相对传统构建方式的优势：</a:t>
            </a:r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DFC568-1BAF-B6AC-670F-9536C8F18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28" y="1448780"/>
            <a:ext cx="3495675" cy="1524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0501785-C573-713C-AA3C-E913B10FD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356992"/>
            <a:ext cx="3429000" cy="1143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BF74C57-1C80-E13A-53F0-062637BC9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553" y="4893518"/>
            <a:ext cx="3457575" cy="1847850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696F8F-EBF1-E892-A29D-0319A17F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3838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EEA5447-7924-709C-B569-3AE336FFB17E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系统默认内置任务</a:t>
            </a:r>
            <a:endParaRPr lang="en-US" altLang="zh-CN" sz="320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D3C6BC4-CC38-5A0D-2D5E-4730C70B6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851" y="5178143"/>
            <a:ext cx="4716524" cy="155033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4D208B7-5AEC-0784-6974-5B5FAE3B3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201" y="1679857"/>
            <a:ext cx="4821585" cy="2484646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5EAB5ABF-0E9C-76EA-3A0F-205B8FCDB37B}"/>
              </a:ext>
            </a:extLst>
          </p:cNvPr>
          <p:cNvGrpSpPr/>
          <p:nvPr/>
        </p:nvGrpSpPr>
        <p:grpSpPr>
          <a:xfrm>
            <a:off x="838337" y="1312327"/>
            <a:ext cx="6085752" cy="5180067"/>
            <a:chOff x="838337" y="1312327"/>
            <a:chExt cx="6085752" cy="518006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D5816D8-2E18-63F9-3C3C-6FC47805F49A}"/>
                </a:ext>
              </a:extLst>
            </p:cNvPr>
            <p:cNvSpPr/>
            <p:nvPr/>
          </p:nvSpPr>
          <p:spPr>
            <a:xfrm>
              <a:off x="838337" y="4725144"/>
              <a:ext cx="1080121" cy="4349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main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0F84A28-9AE7-4514-F3E5-8409D8C2CA1E}"/>
                </a:ext>
              </a:extLst>
            </p:cNvPr>
            <p:cNvSpPr/>
            <p:nvPr/>
          </p:nvSpPr>
          <p:spPr>
            <a:xfrm>
              <a:off x="2351583" y="3574476"/>
              <a:ext cx="1080121" cy="4349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idle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7DB5ECC-38AC-892D-6AB3-82F26CF2BCCD}"/>
                </a:ext>
              </a:extLst>
            </p:cNvPr>
            <p:cNvSpPr/>
            <p:nvPr/>
          </p:nvSpPr>
          <p:spPr>
            <a:xfrm>
              <a:off x="2334530" y="2242328"/>
              <a:ext cx="1080121" cy="4349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err="1">
                  <a:solidFill>
                    <a:schemeClr val="tx1"/>
                  </a:solidFill>
                </a:rPr>
                <a:t>gc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C4D03011-801A-CCD2-F712-9C66FEECA933}"/>
                </a:ext>
              </a:extLst>
            </p:cNvPr>
            <p:cNvCxnSpPr/>
            <p:nvPr/>
          </p:nvCxnSpPr>
          <p:spPr>
            <a:xfrm>
              <a:off x="1378397" y="1988840"/>
              <a:ext cx="0" cy="2701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D557867-35CE-C15F-221C-C6CFF687A563}"/>
                </a:ext>
              </a:extLst>
            </p:cNvPr>
            <p:cNvSpPr txBox="1"/>
            <p:nvPr/>
          </p:nvSpPr>
          <p:spPr>
            <a:xfrm>
              <a:off x="1090370" y="1340768"/>
              <a:ext cx="648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启动</a:t>
              </a:r>
              <a:endParaRPr lang="en-US" altLang="zh-CN"/>
            </a:p>
            <a:p>
              <a:r>
                <a:rPr lang="zh-CN" altLang="en-US"/>
                <a:t>任务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77B95F54-9E17-9297-0F59-25002421F3B3}"/>
                </a:ext>
              </a:extLst>
            </p:cNvPr>
            <p:cNvCxnSpPr/>
            <p:nvPr/>
          </p:nvCxnSpPr>
          <p:spPr>
            <a:xfrm>
              <a:off x="1414401" y="2459813"/>
              <a:ext cx="900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EBA3F539-308B-C62A-8FB6-233FCF495D7A}"/>
                </a:ext>
              </a:extLst>
            </p:cNvPr>
            <p:cNvCxnSpPr/>
            <p:nvPr/>
          </p:nvCxnSpPr>
          <p:spPr>
            <a:xfrm>
              <a:off x="1414401" y="3791961"/>
              <a:ext cx="900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92DB421-9712-183E-F9CE-B430E5C6A25E}"/>
                </a:ext>
              </a:extLst>
            </p:cNvPr>
            <p:cNvSpPr txBox="1"/>
            <p:nvPr/>
          </p:nvSpPr>
          <p:spPr>
            <a:xfrm>
              <a:off x="1450405" y="2096852"/>
              <a:ext cx="900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spawn</a:t>
              </a:r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E3FFDE6-5E74-2501-EB39-FCB6972F0F63}"/>
                </a:ext>
              </a:extLst>
            </p:cNvPr>
            <p:cNvSpPr txBox="1"/>
            <p:nvPr/>
          </p:nvSpPr>
          <p:spPr>
            <a:xfrm>
              <a:off x="1450405" y="3429000"/>
              <a:ext cx="900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spawn</a:t>
              </a:r>
              <a:endParaRPr lang="zh-CN" altLang="en-US"/>
            </a:p>
          </p:txBody>
        </p:sp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EC486EA0-E375-5384-3DC6-08D84C9C9A9C}"/>
                </a:ext>
              </a:extLst>
            </p:cNvPr>
            <p:cNvSpPr/>
            <p:nvPr/>
          </p:nvSpPr>
          <p:spPr>
            <a:xfrm>
              <a:off x="3539717" y="3501008"/>
              <a:ext cx="3384372" cy="137471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>
                  <a:solidFill>
                    <a:sysClr val="windowText" lastClr="000000"/>
                  </a:solidFill>
                </a:rPr>
                <a:t>IDLE: </a:t>
              </a:r>
              <a:r>
                <a:rPr lang="zh-CN" altLang="en-US">
                  <a:solidFill>
                    <a:sysClr val="windowText" lastClr="000000"/>
                  </a:solidFill>
                </a:rPr>
                <a:t>当其它所有任务都阻塞时，执行它。</a:t>
              </a:r>
              <a:endParaRPr lang="en-US" altLang="zh-CN">
                <a:solidFill>
                  <a:sysClr val="windowText" lastClr="000000"/>
                </a:solidFill>
              </a:endParaRPr>
            </a:p>
            <a:p>
              <a:r>
                <a:rPr lang="zh-CN" altLang="en-US">
                  <a:solidFill>
                    <a:sysClr val="windowText" lastClr="000000"/>
                  </a:solidFill>
                </a:rPr>
                <a:t>对某些</a:t>
              </a:r>
              <a:r>
                <a:rPr lang="en-US" altLang="zh-CN">
                  <a:solidFill>
                    <a:sysClr val="windowText" lastClr="000000"/>
                  </a:solidFill>
                </a:rPr>
                <a:t>arch</a:t>
              </a:r>
              <a:r>
                <a:rPr lang="zh-CN" altLang="en-US">
                  <a:solidFill>
                    <a:sysClr val="windowText" lastClr="000000"/>
                  </a:solidFill>
                </a:rPr>
                <a:t>，</a:t>
              </a:r>
              <a:r>
                <a:rPr lang="en-US" altLang="zh-CN" err="1">
                  <a:solidFill>
                    <a:sysClr val="windowText" lastClr="000000"/>
                  </a:solidFill>
                </a:rPr>
                <a:t>wait_for_irqs</a:t>
              </a:r>
              <a:r>
                <a:rPr lang="zh-CN" altLang="en-US">
                  <a:solidFill>
                    <a:sysClr val="windowText" lastClr="000000"/>
                  </a:solidFill>
                </a:rPr>
                <a:t>对应</a:t>
              </a:r>
              <a:r>
                <a:rPr lang="zh-CN" altLang="en-US" b="1">
                  <a:solidFill>
                    <a:sysClr val="windowText" lastClr="000000"/>
                  </a:solidFill>
                </a:rPr>
                <a:t>非</a:t>
              </a:r>
              <a:r>
                <a:rPr lang="zh-CN" altLang="en-US">
                  <a:solidFill>
                    <a:sysClr val="windowText" lastClr="000000"/>
                  </a:solidFill>
                </a:rPr>
                <a:t>忙等指令</a:t>
              </a:r>
              <a:endParaRPr lang="en-US" altLang="zh-CN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7400049F-2C21-BFD0-F100-96CB647E585E}"/>
                </a:ext>
              </a:extLst>
            </p:cNvPr>
            <p:cNvSpPr/>
            <p:nvPr/>
          </p:nvSpPr>
          <p:spPr>
            <a:xfrm>
              <a:off x="838337" y="5757334"/>
              <a:ext cx="3384372" cy="7350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>
                  <a:solidFill>
                    <a:sysClr val="windowText" lastClr="000000"/>
                  </a:solidFill>
                </a:rPr>
                <a:t>MAIN: </a:t>
              </a:r>
              <a:r>
                <a:rPr lang="zh-CN" altLang="en-US">
                  <a:solidFill>
                    <a:sysClr val="windowText" lastClr="000000"/>
                  </a:solidFill>
                </a:rPr>
                <a:t>执行应用逻辑的主线程，它完成退出会导致系统退出。</a:t>
              </a:r>
              <a:endParaRPr lang="en-US" altLang="zh-CN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B6FF0ECD-2486-E84E-FB7F-A9661A5E9E27}"/>
                </a:ext>
              </a:extLst>
            </p:cNvPr>
            <p:cNvSpPr/>
            <p:nvPr/>
          </p:nvSpPr>
          <p:spPr>
            <a:xfrm>
              <a:off x="2315580" y="1312327"/>
              <a:ext cx="3941489" cy="73506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>
                  <a:solidFill>
                    <a:sysClr val="windowText" lastClr="000000"/>
                  </a:solidFill>
                </a:rPr>
                <a:t>GC: </a:t>
              </a:r>
              <a:r>
                <a:rPr lang="zh-CN" altLang="en-US">
                  <a:solidFill>
                    <a:sysClr val="windowText" lastClr="000000"/>
                  </a:solidFill>
                </a:rPr>
                <a:t>除</a:t>
              </a:r>
              <a:r>
                <a:rPr lang="en-US" altLang="zh-CN">
                  <a:solidFill>
                    <a:sysClr val="windowText" lastClr="000000"/>
                  </a:solidFill>
                </a:rPr>
                <a:t>main</a:t>
              </a:r>
              <a:r>
                <a:rPr lang="zh-CN" altLang="en-US">
                  <a:solidFill>
                    <a:sysClr val="windowText" lastClr="000000"/>
                  </a:solidFill>
                </a:rPr>
                <a:t>之外的任务</a:t>
              </a:r>
              <a:r>
                <a:rPr lang="en-US" altLang="zh-CN">
                  <a:solidFill>
                    <a:sysClr val="windowText" lastClr="000000"/>
                  </a:solidFill>
                </a:rPr>
                <a:t>(</a:t>
              </a:r>
              <a:r>
                <a:rPr lang="zh-CN" altLang="en-US">
                  <a:solidFill>
                    <a:sysClr val="windowText" lastClr="000000"/>
                  </a:solidFill>
                </a:rPr>
                <a:t>线程</a:t>
              </a:r>
              <a:r>
                <a:rPr lang="en-US" altLang="zh-CN">
                  <a:solidFill>
                    <a:sysClr val="windowText" lastClr="000000"/>
                  </a:solidFill>
                </a:rPr>
                <a:t>)</a:t>
              </a:r>
              <a:r>
                <a:rPr lang="zh-CN" altLang="en-US">
                  <a:solidFill>
                    <a:sysClr val="windowText" lastClr="000000"/>
                  </a:solidFill>
                </a:rPr>
                <a:t>退出后，由</a:t>
              </a:r>
              <a:r>
                <a:rPr lang="en-US" altLang="zh-CN" err="1">
                  <a:solidFill>
                    <a:sysClr val="windowText" lastClr="000000"/>
                  </a:solidFill>
                </a:rPr>
                <a:t>gc</a:t>
              </a:r>
              <a:r>
                <a:rPr lang="zh-CN" altLang="en-US">
                  <a:solidFill>
                    <a:sysClr val="windowText" lastClr="000000"/>
                  </a:solidFill>
                </a:rPr>
                <a:t>负责回收清理。</a:t>
              </a:r>
              <a:endParaRPr lang="en-US" altLang="zh-CN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5793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D48D5-FC25-CABA-F074-7CAF143D9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5FF4C97-EA36-3174-D9CB-32A02CDCDBB9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U.5.0 MsgQueue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BB757F-19D4-9AA1-B201-3C46F0DED5F0}"/>
              </a:ext>
            </a:extLst>
          </p:cNvPr>
          <p:cNvSpPr txBox="1"/>
          <p:nvPr/>
        </p:nvSpPr>
        <p:spPr>
          <a:xfrm>
            <a:off x="515380" y="5418132"/>
            <a:ext cx="55806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本节目标：</a:t>
            </a:r>
            <a:endParaRPr lang="en-US" altLang="zh-CN" sz="2400"/>
          </a:p>
          <a:p>
            <a:r>
              <a:rPr lang="en-US" altLang="zh-CN" sz="2400"/>
              <a:t>1. </a:t>
            </a:r>
            <a:r>
              <a:rPr lang="zh-CN" altLang="en-US" sz="2400"/>
              <a:t>任务的切换机制，协作式调度算法</a:t>
            </a:r>
            <a:endParaRPr lang="en-US" altLang="zh-CN" sz="2400"/>
          </a:p>
          <a:p>
            <a:r>
              <a:rPr lang="en-US" altLang="zh-CN" sz="2400"/>
              <a:t>2. </a:t>
            </a:r>
            <a:r>
              <a:rPr lang="zh-CN" altLang="en-US" sz="2400"/>
              <a:t>同步的方式，</a:t>
            </a:r>
            <a:r>
              <a:rPr lang="en-US" altLang="zh-CN" sz="2400"/>
              <a:t>Mutex</a:t>
            </a:r>
            <a:r>
              <a:rPr lang="zh-CN" altLang="en-US" sz="2400"/>
              <a:t>的机制</a:t>
            </a:r>
            <a:endParaRPr lang="en-US" altLang="zh-CN" sz="240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800D6C1B-A611-EA81-8F08-422593514F3D}"/>
              </a:ext>
            </a:extLst>
          </p:cNvPr>
          <p:cNvSpPr/>
          <p:nvPr/>
        </p:nvSpPr>
        <p:spPr>
          <a:xfrm>
            <a:off x="3467708" y="3150172"/>
            <a:ext cx="576064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53FFC2E-6FE4-4DB8-C804-00DCB9255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0" y="1325113"/>
            <a:ext cx="2857513" cy="37504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5E56B7-D5CC-E97B-9E01-363FD531E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772" y="1331951"/>
            <a:ext cx="2857513" cy="375048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672ED0A-E826-5CFE-27BD-40540CF9F6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7349" y="800708"/>
            <a:ext cx="4307365" cy="436510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2E5E762-9CAA-D6DA-FB1C-651551C4894D}"/>
              </a:ext>
            </a:extLst>
          </p:cNvPr>
          <p:cNvSpPr txBox="1"/>
          <p:nvPr/>
        </p:nvSpPr>
        <p:spPr>
          <a:xfrm>
            <a:off x="7354606" y="5218077"/>
            <a:ext cx="4552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实验命令行：</a:t>
            </a:r>
            <a:r>
              <a:rPr lang="en-US" altLang="zh-CN" sz="2000" b="1"/>
              <a:t> make run A=tour/u_5_0</a:t>
            </a:r>
          </a:p>
        </p:txBody>
      </p:sp>
    </p:spTree>
    <p:extLst>
      <p:ext uri="{BB962C8B-B14F-4D97-AF65-F5344CB8AC3E}">
        <p14:creationId xmlns:p14="http://schemas.microsoft.com/office/powerpoint/2010/main" val="6571480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EEA5447-7924-709C-B569-3AE336FFB17E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核心算法：</a:t>
            </a:r>
            <a:r>
              <a:rPr lang="en-US" altLang="zh-CN" sz="3200" err="1"/>
              <a:t>context_switch</a:t>
            </a:r>
            <a:endParaRPr lang="en-US" altLang="zh-CN" sz="320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D762A01-A8BE-9B7D-0164-A14D57B1622A}"/>
              </a:ext>
            </a:extLst>
          </p:cNvPr>
          <p:cNvCxnSpPr>
            <a:cxnSpLocks/>
          </p:cNvCxnSpPr>
          <p:nvPr/>
        </p:nvCxnSpPr>
        <p:spPr>
          <a:xfrm flipH="1">
            <a:off x="7140116" y="2206834"/>
            <a:ext cx="14483" cy="4375169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447E976-5358-038E-91F3-8FB91FFE4865}"/>
              </a:ext>
            </a:extLst>
          </p:cNvPr>
          <p:cNvSpPr txBox="1"/>
          <p:nvPr/>
        </p:nvSpPr>
        <p:spPr>
          <a:xfrm>
            <a:off x="626462" y="1160748"/>
            <a:ext cx="8709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任务上下文</a:t>
            </a:r>
            <a:r>
              <a:rPr lang="en-US" altLang="zh-CN" sz="2000"/>
              <a:t>Context: </a:t>
            </a:r>
            <a:r>
              <a:rPr lang="zh-CN" altLang="en-US" sz="2000"/>
              <a:t>保存任务状态的最小的寄存器状态集合。</a:t>
            </a:r>
            <a:endParaRPr lang="en-US" altLang="zh-CN" sz="2000"/>
          </a:p>
          <a:p>
            <a:r>
              <a:rPr lang="zh-CN" altLang="en-US" sz="2000"/>
              <a:t>下面是理解上下文切换的两个角度：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7A824E7-A841-E924-9831-79472A0BD65E}"/>
              </a:ext>
            </a:extLst>
          </p:cNvPr>
          <p:cNvSpPr txBox="1"/>
          <p:nvPr/>
        </p:nvSpPr>
        <p:spPr>
          <a:xfrm>
            <a:off x="4317321" y="2235458"/>
            <a:ext cx="219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CPU</a:t>
            </a:r>
            <a:r>
              <a:rPr lang="zh-CN" altLang="en-US" b="1"/>
              <a:t>实际寄存器组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005025A-99EA-5D03-8DD9-CFFDC28A93BC}"/>
              </a:ext>
            </a:extLst>
          </p:cNvPr>
          <p:cNvGrpSpPr/>
          <p:nvPr/>
        </p:nvGrpSpPr>
        <p:grpSpPr>
          <a:xfrm>
            <a:off x="4151784" y="2873038"/>
            <a:ext cx="2456682" cy="1044116"/>
            <a:chOff x="6816080" y="3825044"/>
            <a:chExt cx="2456682" cy="104411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9BA917E-2FD8-0F42-CD05-013A2408C990}"/>
                </a:ext>
              </a:extLst>
            </p:cNvPr>
            <p:cNvSpPr/>
            <p:nvPr/>
          </p:nvSpPr>
          <p:spPr>
            <a:xfrm>
              <a:off x="6816080" y="3825044"/>
              <a:ext cx="2456682" cy="1044116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Context</a:t>
              </a:r>
              <a:r>
                <a:rPr lang="zh-CN" altLang="en-US">
                  <a:solidFill>
                    <a:schemeClr val="tx1"/>
                  </a:solidFill>
                </a:rPr>
                <a:t>对应寄存器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6DFF346-F50B-E2B4-8443-E8DEF2AF771A}"/>
                </a:ext>
              </a:extLst>
            </p:cNvPr>
            <p:cNvSpPr/>
            <p:nvPr/>
          </p:nvSpPr>
          <p:spPr>
            <a:xfrm>
              <a:off x="6921473" y="4337999"/>
              <a:ext cx="432048" cy="3684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err="1">
                  <a:solidFill>
                    <a:schemeClr val="tx1"/>
                  </a:solidFill>
                </a:rPr>
                <a:t>ra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9259229-1BA6-3A48-9EC8-17F2E4729BAD}"/>
                </a:ext>
              </a:extLst>
            </p:cNvPr>
            <p:cNvSpPr/>
            <p:nvPr/>
          </p:nvSpPr>
          <p:spPr>
            <a:xfrm>
              <a:off x="7478368" y="4346283"/>
              <a:ext cx="432048" cy="3684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err="1">
                  <a:solidFill>
                    <a:schemeClr val="tx1"/>
                  </a:solidFill>
                </a:rPr>
                <a:t>sp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3200E99-C5A3-2EB4-4735-4F029C1B4977}"/>
                </a:ext>
              </a:extLst>
            </p:cNvPr>
            <p:cNvSpPr/>
            <p:nvPr/>
          </p:nvSpPr>
          <p:spPr>
            <a:xfrm>
              <a:off x="8044421" y="4346283"/>
              <a:ext cx="1067763" cy="3684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s0-s11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C371877B-618D-8D33-F853-6990A05D1A62}"/>
              </a:ext>
            </a:extLst>
          </p:cNvPr>
          <p:cNvSpPr txBox="1"/>
          <p:nvPr/>
        </p:nvSpPr>
        <p:spPr>
          <a:xfrm>
            <a:off x="528434" y="220683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内存中各任务的</a:t>
            </a:r>
            <a:r>
              <a:rPr lang="en-US" altLang="zh-CN" b="1"/>
              <a:t>Context</a:t>
            </a:r>
            <a:r>
              <a:rPr lang="zh-CN" altLang="en-US" b="1"/>
              <a:t>存储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AF6BB30-105B-E77B-260C-4D2188339BE1}"/>
              </a:ext>
            </a:extLst>
          </p:cNvPr>
          <p:cNvSpPr/>
          <p:nvPr/>
        </p:nvSpPr>
        <p:spPr>
          <a:xfrm>
            <a:off x="916068" y="2845051"/>
            <a:ext cx="2456682" cy="1044116"/>
          </a:xfrm>
          <a:prstGeom prst="rect">
            <a:avLst/>
          </a:prstGeom>
          <a:solidFill>
            <a:schemeClr val="bg1"/>
          </a:solidFill>
          <a:ln w="3810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Task1.Context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7E8898C-D8AE-6EF4-E827-425ECDF262A2}"/>
              </a:ext>
            </a:extLst>
          </p:cNvPr>
          <p:cNvSpPr/>
          <p:nvPr/>
        </p:nvSpPr>
        <p:spPr>
          <a:xfrm>
            <a:off x="1021461" y="3358006"/>
            <a:ext cx="432048" cy="368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ra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D797493-2DCD-E3E6-CD6E-939BCF4214DB}"/>
              </a:ext>
            </a:extLst>
          </p:cNvPr>
          <p:cNvSpPr/>
          <p:nvPr/>
        </p:nvSpPr>
        <p:spPr>
          <a:xfrm>
            <a:off x="1578356" y="3366290"/>
            <a:ext cx="432048" cy="368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sp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43387A0-1222-A164-7279-9D229CD708C9}"/>
              </a:ext>
            </a:extLst>
          </p:cNvPr>
          <p:cNvSpPr/>
          <p:nvPr/>
        </p:nvSpPr>
        <p:spPr>
          <a:xfrm>
            <a:off x="2144409" y="3366290"/>
            <a:ext cx="1067763" cy="368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s0-s11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820BFFD3-2118-1004-74F9-24DC45826413}"/>
              </a:ext>
            </a:extLst>
          </p:cNvPr>
          <p:cNvGrpSpPr/>
          <p:nvPr/>
        </p:nvGrpSpPr>
        <p:grpSpPr>
          <a:xfrm>
            <a:off x="936631" y="4130759"/>
            <a:ext cx="2456682" cy="1044116"/>
            <a:chOff x="6816080" y="3825044"/>
            <a:chExt cx="2456682" cy="1044116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2B10C20-2A5A-A5AA-C83F-BF7C532E1ED1}"/>
                </a:ext>
              </a:extLst>
            </p:cNvPr>
            <p:cNvSpPr/>
            <p:nvPr/>
          </p:nvSpPr>
          <p:spPr>
            <a:xfrm>
              <a:off x="6816080" y="3825044"/>
              <a:ext cx="2456682" cy="1044116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Task2.Context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56AF38F4-2A12-B9AB-E669-67B6678D6922}"/>
                </a:ext>
              </a:extLst>
            </p:cNvPr>
            <p:cNvSpPr/>
            <p:nvPr/>
          </p:nvSpPr>
          <p:spPr>
            <a:xfrm>
              <a:off x="6921473" y="4337999"/>
              <a:ext cx="432048" cy="3684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err="1">
                  <a:solidFill>
                    <a:schemeClr val="tx1"/>
                  </a:solidFill>
                </a:rPr>
                <a:t>ra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EA4153B-F3EA-8808-598C-D7783A1580FF}"/>
                </a:ext>
              </a:extLst>
            </p:cNvPr>
            <p:cNvSpPr/>
            <p:nvPr/>
          </p:nvSpPr>
          <p:spPr>
            <a:xfrm>
              <a:off x="7478368" y="4346283"/>
              <a:ext cx="432048" cy="3684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err="1">
                  <a:solidFill>
                    <a:schemeClr val="tx1"/>
                  </a:solidFill>
                </a:rPr>
                <a:t>sp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4223BDC-8954-6BB4-CADB-530727A7D131}"/>
                </a:ext>
              </a:extLst>
            </p:cNvPr>
            <p:cNvSpPr/>
            <p:nvPr/>
          </p:nvSpPr>
          <p:spPr>
            <a:xfrm>
              <a:off x="8044421" y="4346283"/>
              <a:ext cx="1067763" cy="3684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s0-s11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7A5A1BC-6457-23F2-9B6C-03F16525C93E}"/>
              </a:ext>
            </a:extLst>
          </p:cNvPr>
          <p:cNvGrpSpPr/>
          <p:nvPr/>
        </p:nvGrpSpPr>
        <p:grpSpPr>
          <a:xfrm>
            <a:off x="916068" y="5443760"/>
            <a:ext cx="2456682" cy="1044116"/>
            <a:chOff x="6816080" y="3825044"/>
            <a:chExt cx="2456682" cy="1044116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E30FE5E-62A0-C202-0B59-B45A85BB1CC8}"/>
                </a:ext>
              </a:extLst>
            </p:cNvPr>
            <p:cNvSpPr/>
            <p:nvPr/>
          </p:nvSpPr>
          <p:spPr>
            <a:xfrm>
              <a:off x="6816080" y="3825044"/>
              <a:ext cx="2456682" cy="1044116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Task3.Context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AB1BDBF-434A-E6FB-5A3D-E4F932A52C88}"/>
                </a:ext>
              </a:extLst>
            </p:cNvPr>
            <p:cNvSpPr/>
            <p:nvPr/>
          </p:nvSpPr>
          <p:spPr>
            <a:xfrm>
              <a:off x="6921473" y="4337999"/>
              <a:ext cx="432048" cy="3684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err="1">
                  <a:solidFill>
                    <a:schemeClr val="tx1"/>
                  </a:solidFill>
                </a:rPr>
                <a:t>ra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3FE1945-CEA8-4AFA-F23D-7C0F2FCE528A}"/>
                </a:ext>
              </a:extLst>
            </p:cNvPr>
            <p:cNvSpPr/>
            <p:nvPr/>
          </p:nvSpPr>
          <p:spPr>
            <a:xfrm>
              <a:off x="7478368" y="4346283"/>
              <a:ext cx="432048" cy="3684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err="1">
                  <a:solidFill>
                    <a:schemeClr val="tx1"/>
                  </a:solidFill>
                </a:rPr>
                <a:t>sp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E754325-48B4-0A17-1C82-50F7FC03E3FC}"/>
                </a:ext>
              </a:extLst>
            </p:cNvPr>
            <p:cNvSpPr/>
            <p:nvPr/>
          </p:nvSpPr>
          <p:spPr>
            <a:xfrm>
              <a:off x="8044421" y="4346283"/>
              <a:ext cx="1067763" cy="3684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s0-s11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E903D0F-6563-F4C3-5F40-064E515B6BD9}"/>
              </a:ext>
            </a:extLst>
          </p:cNvPr>
          <p:cNvCxnSpPr/>
          <p:nvPr/>
        </p:nvCxnSpPr>
        <p:spPr>
          <a:xfrm>
            <a:off x="3393313" y="3248980"/>
            <a:ext cx="7584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5C03DC1C-EF93-0729-B461-20C1BEA12DC7}"/>
              </a:ext>
            </a:extLst>
          </p:cNvPr>
          <p:cNvCxnSpPr/>
          <p:nvPr/>
        </p:nvCxnSpPr>
        <p:spPr>
          <a:xfrm flipH="1">
            <a:off x="3393313" y="3645024"/>
            <a:ext cx="7584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9CF61A94-B9F0-044F-A248-C4977F9D2CF1}"/>
              </a:ext>
            </a:extLst>
          </p:cNvPr>
          <p:cNvSpPr txBox="1"/>
          <p:nvPr/>
        </p:nvSpPr>
        <p:spPr>
          <a:xfrm>
            <a:off x="8238238" y="2391500"/>
            <a:ext cx="176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/>
              <a:t>current_task</a:t>
            </a:r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6CF61F2-D2BE-E92D-F263-7A76619CAD63}"/>
              </a:ext>
            </a:extLst>
          </p:cNvPr>
          <p:cNvSpPr txBox="1"/>
          <p:nvPr/>
        </p:nvSpPr>
        <p:spPr>
          <a:xfrm>
            <a:off x="9993744" y="23915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/>
              <a:t>next_task</a:t>
            </a:r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C0A7C2A-E0A2-AE93-34F9-820DFBA62149}"/>
              </a:ext>
            </a:extLst>
          </p:cNvPr>
          <p:cNvCxnSpPr>
            <a:cxnSpLocks/>
          </p:cNvCxnSpPr>
          <p:nvPr/>
        </p:nvCxnSpPr>
        <p:spPr>
          <a:xfrm>
            <a:off x="8886310" y="2792636"/>
            <a:ext cx="0" cy="6779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777D78F-6200-6A24-B990-68524D86A10E}"/>
              </a:ext>
            </a:extLst>
          </p:cNvPr>
          <p:cNvCxnSpPr>
            <a:cxnSpLocks/>
          </p:cNvCxnSpPr>
          <p:nvPr/>
        </p:nvCxnSpPr>
        <p:spPr>
          <a:xfrm>
            <a:off x="10497800" y="3722565"/>
            <a:ext cx="0" cy="8640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B34878BE-2C1C-59E6-F5B2-C0CB65784740}"/>
              </a:ext>
            </a:extLst>
          </p:cNvPr>
          <p:cNvSpPr/>
          <p:nvPr/>
        </p:nvSpPr>
        <p:spPr>
          <a:xfrm>
            <a:off x="8562274" y="3470537"/>
            <a:ext cx="2340259" cy="2520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context_switch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4F1D2EA-3C80-F98B-EC1E-6DA4413C7A9B}"/>
              </a:ext>
            </a:extLst>
          </p:cNvPr>
          <p:cNvCxnSpPr>
            <a:cxnSpLocks/>
          </p:cNvCxnSpPr>
          <p:nvPr/>
        </p:nvCxnSpPr>
        <p:spPr>
          <a:xfrm>
            <a:off x="10497800" y="2792636"/>
            <a:ext cx="0" cy="67790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227C3BC5-A7B7-6AAD-B776-DC9C1B89A228}"/>
              </a:ext>
            </a:extLst>
          </p:cNvPr>
          <p:cNvCxnSpPr>
            <a:cxnSpLocks/>
          </p:cNvCxnSpPr>
          <p:nvPr/>
        </p:nvCxnSpPr>
        <p:spPr>
          <a:xfrm>
            <a:off x="8886310" y="3794573"/>
            <a:ext cx="0" cy="79208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BE0BF6E7-43ED-B49D-9109-2E6AC2C237E5}"/>
              </a:ext>
            </a:extLst>
          </p:cNvPr>
          <p:cNvSpPr txBox="1"/>
          <p:nvPr/>
        </p:nvSpPr>
        <p:spPr>
          <a:xfrm>
            <a:off x="7356140" y="3076234"/>
            <a:ext cx="176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保存当前任务</a:t>
            </a:r>
            <a:endParaRPr lang="en-US" altLang="zh-CN"/>
          </a:p>
          <a:p>
            <a:r>
              <a:rPr lang="zh-CN" altLang="en-US"/>
              <a:t>上下文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E9E135D-B045-2F24-A9AE-B763A197C280}"/>
              </a:ext>
            </a:extLst>
          </p:cNvPr>
          <p:cNvSpPr txBox="1"/>
          <p:nvPr/>
        </p:nvSpPr>
        <p:spPr>
          <a:xfrm>
            <a:off x="10515801" y="3707950"/>
            <a:ext cx="1592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恢复下个任务</a:t>
            </a:r>
            <a:endParaRPr lang="en-US" altLang="zh-CN"/>
          </a:p>
          <a:p>
            <a:r>
              <a:rPr lang="zh-CN" altLang="en-US"/>
              <a:t>上下文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FF99744-B59F-78A5-5C4E-09E66C59D309}"/>
              </a:ext>
            </a:extLst>
          </p:cNvPr>
          <p:cNvCxnSpPr>
            <a:stCxn id="63" idx="3"/>
          </p:cNvCxnSpPr>
          <p:nvPr/>
        </p:nvCxnSpPr>
        <p:spPr>
          <a:xfrm flipV="1">
            <a:off x="9120336" y="3399399"/>
            <a:ext cx="117013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F97B9B1E-84B9-DFFB-C20E-73AD9B217134}"/>
              </a:ext>
            </a:extLst>
          </p:cNvPr>
          <p:cNvSpPr txBox="1"/>
          <p:nvPr/>
        </p:nvSpPr>
        <p:spPr>
          <a:xfrm>
            <a:off x="9416802" y="2999863"/>
            <a:ext cx="67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切换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90B6B3E1-DA46-D071-8675-812221AF4D66}"/>
              </a:ext>
            </a:extLst>
          </p:cNvPr>
          <p:cNvSpPr/>
          <p:nvPr/>
        </p:nvSpPr>
        <p:spPr>
          <a:xfrm>
            <a:off x="3796915" y="4200436"/>
            <a:ext cx="3182623" cy="25409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物理上每个</a:t>
            </a:r>
            <a:r>
              <a:rPr lang="en-US" altLang="zh-CN">
                <a:solidFill>
                  <a:sysClr val="windowText" lastClr="000000"/>
                </a:solidFill>
              </a:rPr>
              <a:t>CPU</a:t>
            </a:r>
            <a:r>
              <a:rPr lang="zh-CN" altLang="en-US">
                <a:solidFill>
                  <a:sysClr val="windowText" lastClr="000000"/>
                </a:solidFill>
              </a:rPr>
              <a:t>只存在一套寄存器，其中部分寄存器与任务状态直接相关，它们决定当前是哪个任务在运行。任务切入就是对应保存的上次寄存器状态载入；切出时，保存以备下次再次载入。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1F30F1D-AEAB-4A8E-F30B-6C1F55A0ADA6}"/>
              </a:ext>
            </a:extLst>
          </p:cNvPr>
          <p:cNvSpPr txBox="1"/>
          <p:nvPr/>
        </p:nvSpPr>
        <p:spPr>
          <a:xfrm>
            <a:off x="3503712" y="2888940"/>
            <a:ext cx="82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恢复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59CA216-347A-41E4-2F97-8DDF2849D5FF}"/>
              </a:ext>
            </a:extLst>
          </p:cNvPr>
          <p:cNvSpPr txBox="1"/>
          <p:nvPr/>
        </p:nvSpPr>
        <p:spPr>
          <a:xfrm>
            <a:off x="3503712" y="3311696"/>
            <a:ext cx="82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保存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6C819E52-4F57-F401-4593-F3E74A08E0A1}"/>
              </a:ext>
            </a:extLst>
          </p:cNvPr>
          <p:cNvSpPr/>
          <p:nvPr/>
        </p:nvSpPr>
        <p:spPr>
          <a:xfrm>
            <a:off x="7498813" y="4930166"/>
            <a:ext cx="4501843" cy="17276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任务切换涉及两个任务，通过特殊函数</a:t>
            </a:r>
            <a:r>
              <a:rPr lang="en-US" altLang="zh-CN" err="1">
                <a:solidFill>
                  <a:sysClr val="windowText" lastClr="000000"/>
                </a:solidFill>
              </a:rPr>
              <a:t>context_switch</a:t>
            </a:r>
            <a:r>
              <a:rPr lang="zh-CN" altLang="en-US">
                <a:solidFill>
                  <a:sysClr val="windowText" lastClr="000000"/>
                </a:solidFill>
              </a:rPr>
              <a:t>完成。特殊之处：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某任务作为函数调用者进入函数后，状态保存后被挂起；函数返回后，执行权被交给另一个任务。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2576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EEA5447-7924-709C-B569-3AE336FFB17E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核心算法：</a:t>
            </a:r>
            <a:r>
              <a:rPr lang="en-US" altLang="zh-CN" sz="3200" err="1"/>
              <a:t>context_switch</a:t>
            </a:r>
            <a:endParaRPr lang="en-US" altLang="zh-CN" sz="32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3F45658-AE32-B8B1-2F1A-F557DCD4B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20" y="80628"/>
            <a:ext cx="4788532" cy="338437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8253AC4-DB13-642C-6930-4390F40B3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20" y="3481796"/>
            <a:ext cx="2628292" cy="3329576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56403C5A-2F70-8C45-24F6-6EE18C91F286}"/>
              </a:ext>
            </a:extLst>
          </p:cNvPr>
          <p:cNvSpPr txBox="1"/>
          <p:nvPr/>
        </p:nvSpPr>
        <p:spPr>
          <a:xfrm>
            <a:off x="587388" y="3939440"/>
            <a:ext cx="622869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上下文</a:t>
            </a:r>
            <a:r>
              <a:rPr lang="en-US" altLang="zh-CN" sz="2400"/>
              <a:t>Context</a:t>
            </a:r>
            <a:r>
              <a:rPr lang="zh-CN" altLang="en-US" sz="2400"/>
              <a:t>包含寄存器</a:t>
            </a:r>
            <a:r>
              <a:rPr lang="en-US" altLang="zh-CN" sz="2400"/>
              <a:t>:</a:t>
            </a:r>
          </a:p>
          <a:p>
            <a:endParaRPr lang="en-US" altLang="zh-CN" sz="2400"/>
          </a:p>
          <a:p>
            <a:pPr marL="457200" indent="-457200">
              <a:buAutoNum type="arabicParenR"/>
            </a:pPr>
            <a:r>
              <a:rPr lang="en-US" altLang="zh-CN" sz="2000" err="1"/>
              <a:t>ra</a:t>
            </a:r>
            <a:r>
              <a:rPr lang="en-US" altLang="zh-CN" sz="2000"/>
              <a:t>: </a:t>
            </a:r>
            <a:r>
              <a:rPr lang="zh-CN" altLang="en-US" sz="2000"/>
              <a:t>函数返回地址寄存器，这个切换实现了任务执行指令流的切换。</a:t>
            </a:r>
            <a:endParaRPr lang="en-US" altLang="zh-CN" sz="2000"/>
          </a:p>
          <a:p>
            <a:pPr marL="457200" indent="-457200">
              <a:buAutoNum type="arabicParenR"/>
            </a:pPr>
            <a:r>
              <a:rPr lang="en-US" altLang="zh-CN" sz="2000" err="1"/>
              <a:t>sp</a:t>
            </a:r>
            <a:r>
              <a:rPr lang="en-US" altLang="zh-CN" sz="2000"/>
              <a:t>: </a:t>
            </a:r>
            <a:r>
              <a:rPr lang="zh-CN" altLang="en-US" sz="2000"/>
              <a:t>任务即线程，这个是线程栈</a:t>
            </a:r>
            <a:endParaRPr lang="en-US" altLang="zh-CN" sz="2000"/>
          </a:p>
          <a:p>
            <a:pPr marL="457200" indent="-457200">
              <a:buAutoNum type="arabicParenR"/>
            </a:pPr>
            <a:r>
              <a:rPr lang="en-US" altLang="zh-CN" sz="2000"/>
              <a:t>s0~s11</a:t>
            </a:r>
            <a:r>
              <a:rPr lang="zh-CN" altLang="en-US" sz="2000"/>
              <a:t>：按照</a:t>
            </a:r>
            <a:r>
              <a:rPr lang="en-US" altLang="zh-CN" sz="2000" err="1"/>
              <a:t>riscv</a:t>
            </a:r>
            <a:r>
              <a:rPr lang="zh-CN" altLang="en-US" sz="2000"/>
              <a:t>规范，</a:t>
            </a:r>
            <a:r>
              <a:rPr lang="en-US" altLang="zh-CN" sz="2000"/>
              <a:t>callee</a:t>
            </a:r>
            <a:r>
              <a:rPr lang="zh-CN" altLang="en-US" sz="2000"/>
              <a:t>不能改这组寄存器的信息，所以需要保存。</a:t>
            </a:r>
            <a:endParaRPr lang="en-US" altLang="zh-CN" sz="20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F11FF61-8C57-3E29-2DB5-236CAE7EE098}"/>
              </a:ext>
            </a:extLst>
          </p:cNvPr>
          <p:cNvSpPr/>
          <p:nvPr/>
        </p:nvSpPr>
        <p:spPr>
          <a:xfrm>
            <a:off x="7536160" y="5589240"/>
            <a:ext cx="1836204" cy="756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28BC7F-13A2-7B39-4352-7CF48D73E2CD}"/>
              </a:ext>
            </a:extLst>
          </p:cNvPr>
          <p:cNvSpPr/>
          <p:nvPr/>
        </p:nvSpPr>
        <p:spPr>
          <a:xfrm>
            <a:off x="7356140" y="1175264"/>
            <a:ext cx="1836204" cy="3455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3F9A2FC-3284-CE0A-B907-B147AC407C20}"/>
              </a:ext>
            </a:extLst>
          </p:cNvPr>
          <p:cNvGrpSpPr/>
          <p:nvPr/>
        </p:nvGrpSpPr>
        <p:grpSpPr>
          <a:xfrm>
            <a:off x="1059787" y="1485608"/>
            <a:ext cx="4752526" cy="2195161"/>
            <a:chOff x="1059787" y="1485608"/>
            <a:chExt cx="4752526" cy="219516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81FF2E1-AA28-143A-6A69-B1D0EE4B8134}"/>
                </a:ext>
              </a:extLst>
            </p:cNvPr>
            <p:cNvSpPr txBox="1"/>
            <p:nvPr/>
          </p:nvSpPr>
          <p:spPr>
            <a:xfrm>
              <a:off x="1941885" y="1485608"/>
              <a:ext cx="1764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err="1"/>
                <a:t>current_task</a:t>
              </a:r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C79381B-22BA-83E7-A7A7-6B80E71C6BB0}"/>
                </a:ext>
              </a:extLst>
            </p:cNvPr>
            <p:cNvSpPr txBox="1"/>
            <p:nvPr/>
          </p:nvSpPr>
          <p:spPr>
            <a:xfrm>
              <a:off x="3697391" y="1485608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err="1"/>
                <a:t>next_task</a:t>
              </a:r>
              <a:endParaRPr lang="zh-CN" altLang="en-US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EC30983D-AEC9-8ED3-0DFB-09AED3C56563}"/>
                </a:ext>
              </a:extLst>
            </p:cNvPr>
            <p:cNvCxnSpPr>
              <a:cxnSpLocks/>
            </p:cNvCxnSpPr>
            <p:nvPr/>
          </p:nvCxnSpPr>
          <p:spPr>
            <a:xfrm>
              <a:off x="2589957" y="1886744"/>
              <a:ext cx="0" cy="67790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60E78B78-FC8B-E2F2-3A64-A6C004EB0859}"/>
                </a:ext>
              </a:extLst>
            </p:cNvPr>
            <p:cNvCxnSpPr>
              <a:cxnSpLocks/>
            </p:cNvCxnSpPr>
            <p:nvPr/>
          </p:nvCxnSpPr>
          <p:spPr>
            <a:xfrm>
              <a:off x="4201447" y="2816673"/>
              <a:ext cx="0" cy="86409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22E0D6D-A781-A333-3E4B-C8617451782A}"/>
                </a:ext>
              </a:extLst>
            </p:cNvPr>
            <p:cNvSpPr/>
            <p:nvPr/>
          </p:nvSpPr>
          <p:spPr>
            <a:xfrm>
              <a:off x="2265921" y="2564645"/>
              <a:ext cx="2340259" cy="2520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err="1">
                  <a:solidFill>
                    <a:schemeClr val="tx1"/>
                  </a:solidFill>
                </a:rPr>
                <a:t>context_switch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7775D90-0796-C5E9-7817-AE25CFEA4AFD}"/>
                </a:ext>
              </a:extLst>
            </p:cNvPr>
            <p:cNvCxnSpPr>
              <a:cxnSpLocks/>
            </p:cNvCxnSpPr>
            <p:nvPr/>
          </p:nvCxnSpPr>
          <p:spPr>
            <a:xfrm>
              <a:off x="4201447" y="1886744"/>
              <a:ext cx="0" cy="677901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D060C312-47CB-4059-58F9-320BAAE1BF44}"/>
                </a:ext>
              </a:extLst>
            </p:cNvPr>
            <p:cNvCxnSpPr>
              <a:cxnSpLocks/>
            </p:cNvCxnSpPr>
            <p:nvPr/>
          </p:nvCxnSpPr>
          <p:spPr>
            <a:xfrm>
              <a:off x="2589957" y="2888681"/>
              <a:ext cx="0" cy="792088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C8C4723-827B-E72A-364B-96594250FDCE}"/>
                </a:ext>
              </a:extLst>
            </p:cNvPr>
            <p:cNvSpPr txBox="1"/>
            <p:nvPr/>
          </p:nvSpPr>
          <p:spPr>
            <a:xfrm>
              <a:off x="1059787" y="2170342"/>
              <a:ext cx="1764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保存当前任务</a:t>
              </a:r>
              <a:endParaRPr lang="en-US" altLang="zh-CN"/>
            </a:p>
            <a:p>
              <a:r>
                <a:rPr lang="zh-CN" altLang="en-US"/>
                <a:t>上下文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1634A5E-CF8F-7F70-292F-2D81AE01283E}"/>
                </a:ext>
              </a:extLst>
            </p:cNvPr>
            <p:cNvSpPr txBox="1"/>
            <p:nvPr/>
          </p:nvSpPr>
          <p:spPr>
            <a:xfrm>
              <a:off x="4219448" y="2802058"/>
              <a:ext cx="15928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恢复下个任务</a:t>
              </a:r>
              <a:endParaRPr lang="en-US" altLang="zh-CN"/>
            </a:p>
            <a:p>
              <a:r>
                <a:rPr lang="zh-CN" altLang="en-US"/>
                <a:t>上下文</a:t>
              </a: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3A77E0B7-C9F2-3FC6-D120-3C636EA515DB}"/>
                </a:ext>
              </a:extLst>
            </p:cNvPr>
            <p:cNvCxnSpPr>
              <a:stCxn id="19" idx="3"/>
            </p:cNvCxnSpPr>
            <p:nvPr/>
          </p:nvCxnSpPr>
          <p:spPr>
            <a:xfrm flipV="1">
              <a:off x="2823983" y="2493507"/>
              <a:ext cx="1170130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379E7FE-9F5D-DF4F-B23C-371FDF1726C4}"/>
                </a:ext>
              </a:extLst>
            </p:cNvPr>
            <p:cNvSpPr txBox="1"/>
            <p:nvPr/>
          </p:nvSpPr>
          <p:spPr>
            <a:xfrm>
              <a:off x="3120449" y="2093971"/>
              <a:ext cx="6762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/>
                <a:t>切换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24968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58AD458-7CE5-3E2D-770E-17498093ECA2}"/>
              </a:ext>
            </a:extLst>
          </p:cNvPr>
          <p:cNvSpPr/>
          <p:nvPr/>
        </p:nvSpPr>
        <p:spPr>
          <a:xfrm>
            <a:off x="6780076" y="2583473"/>
            <a:ext cx="4500500" cy="20353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axtask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82F1BE-058C-A296-F88B-181D6C55014E}"/>
              </a:ext>
            </a:extLst>
          </p:cNvPr>
          <p:cNvSpPr txBox="1"/>
          <p:nvPr/>
        </p:nvSpPr>
        <p:spPr>
          <a:xfrm>
            <a:off x="515380" y="1307837"/>
            <a:ext cx="594359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/>
              <a:t>1) </a:t>
            </a:r>
            <a:r>
              <a:rPr lang="zh-CN" altLang="en-US" sz="2400"/>
              <a:t>任务和任务状态</a:t>
            </a:r>
            <a:endParaRPr lang="en-US" altLang="zh-CN" sz="2400"/>
          </a:p>
          <a:p>
            <a:r>
              <a:rPr lang="en-US" altLang="zh-CN" sz="2400"/>
              <a:t>2) </a:t>
            </a:r>
            <a:r>
              <a:rPr lang="zh-CN" altLang="en-US" sz="2400"/>
              <a:t>通用调度框架和初始化</a:t>
            </a:r>
            <a:endParaRPr lang="en-US" altLang="zh-CN" sz="2400"/>
          </a:p>
          <a:p>
            <a:r>
              <a:rPr lang="en-US" altLang="zh-CN" sz="2400"/>
              <a:t>3) </a:t>
            </a:r>
            <a:r>
              <a:rPr lang="zh-CN" altLang="en-US" sz="2400"/>
              <a:t>系统内置任务</a:t>
            </a:r>
            <a:r>
              <a:rPr lang="en-US" altLang="zh-CN" sz="2400"/>
              <a:t>idle, main</a:t>
            </a:r>
            <a:r>
              <a:rPr lang="zh-CN" altLang="en-US" sz="2400"/>
              <a:t>和</a:t>
            </a:r>
            <a:r>
              <a:rPr lang="en-US" altLang="zh-CN" sz="2400" err="1"/>
              <a:t>gc</a:t>
            </a:r>
            <a:endParaRPr lang="en-US" altLang="zh-CN" sz="2400"/>
          </a:p>
          <a:p>
            <a:r>
              <a:rPr lang="en-US" altLang="zh-CN" sz="2400"/>
              <a:t>4) </a:t>
            </a:r>
            <a:r>
              <a:rPr lang="zh-CN" altLang="en-US" sz="2400"/>
              <a:t>协作式调度机制和示例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000"/>
              <a:t>任务：被调度的对象，具有独立工作逻辑。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调度：资源相对于使用者通常是不足的，</a:t>
            </a:r>
            <a:r>
              <a:rPr lang="zh-CN" altLang="en-US" sz="2000" b="0" i="0">
                <a:solidFill>
                  <a:srgbClr val="121212"/>
                </a:solidFill>
                <a:effectLst/>
                <a:latin typeface="-apple-system"/>
              </a:rPr>
              <a:t>调度就是用来协调每个请求对资源的使用的方法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任务调度：协调</a:t>
            </a:r>
            <a:r>
              <a:rPr lang="zh-CN" altLang="en-US" sz="2000" b="0" i="0">
                <a:solidFill>
                  <a:srgbClr val="121212"/>
                </a:solidFill>
                <a:effectLst/>
                <a:latin typeface="-apple-system"/>
              </a:rPr>
              <a:t>可执行任务对 </a:t>
            </a:r>
            <a:r>
              <a:rPr lang="en-US" altLang="zh-CN" sz="2000" b="0" i="0">
                <a:solidFill>
                  <a:srgbClr val="121212"/>
                </a:solidFill>
                <a:effectLst/>
                <a:latin typeface="-apple-system"/>
              </a:rPr>
              <a:t>CPU</a:t>
            </a:r>
            <a:r>
              <a:rPr lang="zh-CN" altLang="en-US" sz="2000" b="0" i="0">
                <a:solidFill>
                  <a:srgbClr val="121212"/>
                </a:solidFill>
                <a:effectLst/>
                <a:latin typeface="-apple-system"/>
              </a:rPr>
              <a:t>资源</a:t>
            </a:r>
            <a:r>
              <a:rPr lang="en-US" altLang="zh-CN" sz="2000" b="0" i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sz="2000" b="0" i="0">
                <a:solidFill>
                  <a:srgbClr val="121212"/>
                </a:solidFill>
                <a:effectLst/>
                <a:latin typeface="-apple-system"/>
              </a:rPr>
              <a:t>的使用。</a:t>
            </a:r>
            <a:endParaRPr lang="en-US" altLang="zh-CN" sz="2000" b="0" i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sz="200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协作式调度：任务之间通过“友好”协作方式分享</a:t>
            </a:r>
            <a:r>
              <a:rPr lang="en-US" altLang="zh-CN" sz="2000">
                <a:solidFill>
                  <a:srgbClr val="121212"/>
                </a:solidFill>
                <a:latin typeface="-apple-system"/>
              </a:rPr>
              <a:t>CPU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资源。具体的，当前任务是否让出和何时让出</a:t>
            </a:r>
            <a:r>
              <a:rPr lang="en-US" altLang="zh-CN" sz="2000">
                <a:solidFill>
                  <a:srgbClr val="121212"/>
                </a:solidFill>
                <a:latin typeface="-apple-system"/>
              </a:rPr>
              <a:t>CPU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控制权完全由当前任务自己决定。</a:t>
            </a:r>
            <a:endParaRPr lang="en-US" altLang="zh-CN" sz="20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EA5447-7924-709C-B569-3AE336FFB17E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协作式调度 </a:t>
            </a:r>
            <a:r>
              <a:rPr lang="en-US" altLang="zh-CN" sz="3200"/>
              <a:t>– CooperativeSched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ECFB1F-559B-C710-2D84-D4DC55ED54C7}"/>
              </a:ext>
            </a:extLst>
          </p:cNvPr>
          <p:cNvSpPr/>
          <p:nvPr/>
        </p:nvSpPr>
        <p:spPr>
          <a:xfrm>
            <a:off x="7032103" y="3142842"/>
            <a:ext cx="3996443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api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2016737-16A4-CC5F-622B-8549DED1E2F8}"/>
              </a:ext>
            </a:extLst>
          </p:cNvPr>
          <p:cNvSpPr/>
          <p:nvPr/>
        </p:nvSpPr>
        <p:spPr>
          <a:xfrm>
            <a:off x="7032105" y="3697521"/>
            <a:ext cx="1332148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runqueue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2EDD733-F194-2FF1-8A9F-E30677A14724}"/>
              </a:ext>
            </a:extLst>
          </p:cNvPr>
          <p:cNvSpPr/>
          <p:nvPr/>
        </p:nvSpPr>
        <p:spPr>
          <a:xfrm>
            <a:off x="6776504" y="4892365"/>
            <a:ext cx="4500500" cy="14169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scheduler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B3186F9-57C4-BD7B-B0D2-83EE10012E40}"/>
              </a:ext>
            </a:extLst>
          </p:cNvPr>
          <p:cNvSpPr/>
          <p:nvPr/>
        </p:nvSpPr>
        <p:spPr>
          <a:xfrm>
            <a:off x="8681781" y="3697520"/>
            <a:ext cx="726587" cy="33123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0DBD5D4-FCA2-8430-89C7-FED849BD4C26}"/>
              </a:ext>
            </a:extLst>
          </p:cNvPr>
          <p:cNvSpPr/>
          <p:nvPr/>
        </p:nvSpPr>
        <p:spPr>
          <a:xfrm>
            <a:off x="7061601" y="5599647"/>
            <a:ext cx="1620180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sched_fifo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D5FD3A3-D316-5A53-DE70-3DACFACB05EA}"/>
              </a:ext>
            </a:extLst>
          </p:cNvPr>
          <p:cNvSpPr/>
          <p:nvPr/>
        </p:nvSpPr>
        <p:spPr>
          <a:xfrm>
            <a:off x="9696400" y="3697520"/>
            <a:ext cx="1332147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waitqueue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33CA50F-317B-5E8D-BCB8-DC557E707B7E}"/>
              </a:ext>
            </a:extLst>
          </p:cNvPr>
          <p:cNvSpPr/>
          <p:nvPr/>
        </p:nvSpPr>
        <p:spPr>
          <a:xfrm>
            <a:off x="10308468" y="4252198"/>
            <a:ext cx="968537" cy="366647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timer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0B52927-0D2B-220B-3547-4EE22D8A83AF}"/>
              </a:ext>
            </a:extLst>
          </p:cNvPr>
          <p:cNvSpPr/>
          <p:nvPr/>
        </p:nvSpPr>
        <p:spPr>
          <a:xfrm>
            <a:off x="7032103" y="1805899"/>
            <a:ext cx="1080121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idle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8705AC9-6EF0-AF42-DE0A-DB6C49A312A5}"/>
              </a:ext>
            </a:extLst>
          </p:cNvPr>
          <p:cNvSpPr/>
          <p:nvPr/>
        </p:nvSpPr>
        <p:spPr>
          <a:xfrm>
            <a:off x="8486693" y="1805898"/>
            <a:ext cx="1080121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main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E133CC8-23C4-FF54-E949-7030960E2AC4}"/>
              </a:ext>
            </a:extLst>
          </p:cNvPr>
          <p:cNvSpPr/>
          <p:nvPr/>
        </p:nvSpPr>
        <p:spPr>
          <a:xfrm>
            <a:off x="9876420" y="1805897"/>
            <a:ext cx="1080121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gc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FB98D67-FF3B-A4EA-B40B-60E1CDF575DC}"/>
              </a:ext>
            </a:extLst>
          </p:cNvPr>
          <p:cNvSpPr/>
          <p:nvPr/>
        </p:nvSpPr>
        <p:spPr>
          <a:xfrm>
            <a:off x="9566814" y="5599646"/>
            <a:ext cx="1551744" cy="434969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sched_XXX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248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3CA531-23C7-F643-13B9-48BA04FA4E8A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协作式调度算法</a:t>
            </a:r>
            <a:r>
              <a:rPr lang="en-US" altLang="zh-CN" sz="3200"/>
              <a:t>FIFO</a:t>
            </a:r>
            <a:r>
              <a:rPr lang="zh-CN" altLang="en-US" sz="3200"/>
              <a:t>机制</a:t>
            </a:r>
            <a:endParaRPr lang="en-US" altLang="zh-CN" sz="3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4C6A20-4B5A-4E77-E3F9-B345654B43F9}"/>
              </a:ext>
            </a:extLst>
          </p:cNvPr>
          <p:cNvSpPr/>
          <p:nvPr/>
        </p:nvSpPr>
        <p:spPr>
          <a:xfrm>
            <a:off x="3607635" y="3817675"/>
            <a:ext cx="3678915" cy="161825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run_queue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328EDD1-BB9C-A288-4B90-D9F28767AF24}"/>
              </a:ext>
            </a:extLst>
          </p:cNvPr>
          <p:cNvSpPr/>
          <p:nvPr/>
        </p:nvSpPr>
        <p:spPr>
          <a:xfrm>
            <a:off x="661814" y="4220885"/>
            <a:ext cx="1044116" cy="7849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CPU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6CB56A0-7822-E535-33DA-54998BEB4BFD}"/>
              </a:ext>
            </a:extLst>
          </p:cNvPr>
          <p:cNvSpPr/>
          <p:nvPr/>
        </p:nvSpPr>
        <p:spPr>
          <a:xfrm>
            <a:off x="2570026" y="4371499"/>
            <a:ext cx="929597" cy="51920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(running)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56F7726-200D-F6A8-E998-41F05FE283D6}"/>
              </a:ext>
            </a:extLst>
          </p:cNvPr>
          <p:cNvCxnSpPr/>
          <p:nvPr/>
        </p:nvCxnSpPr>
        <p:spPr>
          <a:xfrm>
            <a:off x="1849946" y="4645767"/>
            <a:ext cx="612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61BA96B7-A7B4-4A41-D9A1-B2BFC3A13F59}"/>
              </a:ext>
            </a:extLst>
          </p:cNvPr>
          <p:cNvSpPr/>
          <p:nvPr/>
        </p:nvSpPr>
        <p:spPr>
          <a:xfrm>
            <a:off x="3755412" y="4371500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C887F0-D75C-761D-DD3A-0205D580365B}"/>
              </a:ext>
            </a:extLst>
          </p:cNvPr>
          <p:cNvSpPr/>
          <p:nvPr/>
        </p:nvSpPr>
        <p:spPr>
          <a:xfrm>
            <a:off x="4880789" y="4371499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502C3A-44CC-422A-EC5C-187ABCE9C0D9}"/>
              </a:ext>
            </a:extLst>
          </p:cNvPr>
          <p:cNvSpPr/>
          <p:nvPr/>
        </p:nvSpPr>
        <p:spPr>
          <a:xfrm>
            <a:off x="6006452" y="4371499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F186EFC-1F8B-C35B-B6B0-34241411CF2E}"/>
              </a:ext>
            </a:extLst>
          </p:cNvPr>
          <p:cNvSpPr txBox="1"/>
          <p:nvPr/>
        </p:nvSpPr>
        <p:spPr>
          <a:xfrm>
            <a:off x="2462013" y="4912346"/>
            <a:ext cx="110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当前任务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E5715F6-8949-9B9A-E4D0-26912C9FB713}"/>
              </a:ext>
            </a:extLst>
          </p:cNvPr>
          <p:cNvSpPr txBox="1"/>
          <p:nvPr/>
        </p:nvSpPr>
        <p:spPr>
          <a:xfrm>
            <a:off x="551383" y="1016732"/>
            <a:ext cx="110172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协作式</a:t>
            </a:r>
            <a:r>
              <a:rPr lang="en-US" altLang="zh-CN" sz="2400"/>
              <a:t>FIFO</a:t>
            </a:r>
            <a:r>
              <a:rPr lang="zh-CN" altLang="en-US" sz="2400"/>
              <a:t>机制：</a:t>
            </a:r>
            <a:endParaRPr lang="en-US" altLang="zh-CN" sz="2400"/>
          </a:p>
          <a:p>
            <a:pPr marL="457200" indent="-457200">
              <a:buAutoNum type="arabicParenR"/>
            </a:pPr>
            <a:r>
              <a:rPr lang="zh-CN" altLang="en-US" sz="2400"/>
              <a:t>任务按照先入先出的顺序被</a:t>
            </a:r>
            <a:r>
              <a:rPr lang="en-US" altLang="zh-CN" sz="2400"/>
              <a:t>CPU</a:t>
            </a:r>
            <a:r>
              <a:rPr lang="zh-CN" altLang="en-US" sz="2400"/>
              <a:t>执行</a:t>
            </a:r>
            <a:endParaRPr lang="en-US" altLang="zh-CN" sz="2400"/>
          </a:p>
          <a:p>
            <a:pPr marL="457200" indent="-457200">
              <a:buAutoNum type="arabicParenR"/>
            </a:pPr>
            <a:r>
              <a:rPr lang="zh-CN" altLang="en-US" sz="2400"/>
              <a:t>当前任务一旦获得执行权，就会一直执行。</a:t>
            </a:r>
            <a:endParaRPr lang="en-US" altLang="zh-CN" sz="2400"/>
          </a:p>
          <a:p>
            <a:pPr marL="457200" indent="-457200">
              <a:buAutoNum type="arabicParenR"/>
            </a:pPr>
            <a:r>
              <a:rPr lang="zh-CN" altLang="en-US" sz="2400"/>
              <a:t>只有两种情况下，其它任务才能获得执行机会：</a:t>
            </a:r>
            <a:endParaRPr lang="en-US" altLang="zh-CN" sz="2400"/>
          </a:p>
          <a:p>
            <a:pPr lvl="1"/>
            <a:r>
              <a:rPr lang="en-US" altLang="zh-CN" sz="2400"/>
              <a:t>3.1) </a:t>
            </a:r>
            <a:r>
              <a:rPr lang="zh-CN" altLang="en-US" sz="2400"/>
              <a:t>当前任务执行完成后退出</a:t>
            </a:r>
            <a:endParaRPr lang="en-US" altLang="zh-CN" sz="2400"/>
          </a:p>
          <a:p>
            <a:pPr lvl="1"/>
            <a:r>
              <a:rPr lang="en-US" altLang="zh-CN" sz="2400"/>
              <a:t>3.2) </a:t>
            </a:r>
            <a:r>
              <a:rPr lang="zh-CN" altLang="en-US" sz="2400"/>
              <a:t>当前任务主动调用</a:t>
            </a:r>
            <a:r>
              <a:rPr lang="en-US" altLang="zh-CN" sz="2400" err="1"/>
              <a:t>yield_now</a:t>
            </a:r>
            <a:r>
              <a:rPr lang="zh-CN" altLang="en-US" sz="2400"/>
              <a:t>让出执行权</a:t>
            </a:r>
            <a:endParaRPr lang="en-US" altLang="zh-CN" sz="2400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B7F03855-EAF2-4BBD-FF94-811195ADCEDB}"/>
              </a:ext>
            </a:extLst>
          </p:cNvPr>
          <p:cNvSpPr/>
          <p:nvPr/>
        </p:nvSpPr>
        <p:spPr>
          <a:xfrm>
            <a:off x="3156112" y="4631105"/>
            <a:ext cx="4632076" cy="1253559"/>
          </a:xfrm>
          <a:custGeom>
            <a:avLst/>
            <a:gdLst>
              <a:gd name="connsiteX0" fmla="*/ 0 w 4632076"/>
              <a:gd name="connsiteY0" fmla="*/ 668594 h 1253559"/>
              <a:gd name="connsiteX1" fmla="*/ 403123 w 4632076"/>
              <a:gd name="connsiteY1" fmla="*/ 1052052 h 1253559"/>
              <a:gd name="connsiteX2" fmla="*/ 1406013 w 4632076"/>
              <a:gd name="connsiteY2" fmla="*/ 1209368 h 1253559"/>
              <a:gd name="connsiteX3" fmla="*/ 3539613 w 4632076"/>
              <a:gd name="connsiteY3" fmla="*/ 1189704 h 1253559"/>
              <a:gd name="connsiteX4" fmla="*/ 4581833 w 4632076"/>
              <a:gd name="connsiteY4" fmla="*/ 511278 h 1253559"/>
              <a:gd name="connsiteX5" fmla="*/ 4404852 w 4632076"/>
              <a:gd name="connsiteY5" fmla="*/ 157316 h 1253559"/>
              <a:gd name="connsiteX6" fmla="*/ 3854246 w 4632076"/>
              <a:gd name="connsiteY6" fmla="*/ 0 h 1253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2076" h="1253559">
                <a:moveTo>
                  <a:pt x="0" y="668594"/>
                </a:moveTo>
                <a:cubicBezTo>
                  <a:pt x="84394" y="815258"/>
                  <a:pt x="168788" y="961923"/>
                  <a:pt x="403123" y="1052052"/>
                </a:cubicBezTo>
                <a:cubicBezTo>
                  <a:pt x="637458" y="1142181"/>
                  <a:pt x="883265" y="1186426"/>
                  <a:pt x="1406013" y="1209368"/>
                </a:cubicBezTo>
                <a:cubicBezTo>
                  <a:pt x="1928761" y="1232310"/>
                  <a:pt x="3010310" y="1306052"/>
                  <a:pt x="3539613" y="1189704"/>
                </a:cubicBezTo>
                <a:cubicBezTo>
                  <a:pt x="4068916" y="1073356"/>
                  <a:pt x="4437627" y="683343"/>
                  <a:pt x="4581833" y="511278"/>
                </a:cubicBezTo>
                <a:cubicBezTo>
                  <a:pt x="4726040" y="339213"/>
                  <a:pt x="4526116" y="242529"/>
                  <a:pt x="4404852" y="157316"/>
                </a:cubicBezTo>
                <a:cubicBezTo>
                  <a:pt x="4283588" y="72103"/>
                  <a:pt x="4068917" y="36051"/>
                  <a:pt x="3854246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141CE86-A7C9-ED3C-641C-FC4129D225D7}"/>
              </a:ext>
            </a:extLst>
          </p:cNvPr>
          <p:cNvSpPr txBox="1"/>
          <p:nvPr/>
        </p:nvSpPr>
        <p:spPr>
          <a:xfrm>
            <a:off x="4468699" y="5975992"/>
            <a:ext cx="306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执行</a:t>
            </a:r>
            <a:r>
              <a:rPr lang="en-US" altLang="zh-CN" b="1">
                <a:solidFill>
                  <a:srgbClr val="0070C0"/>
                </a:solidFill>
              </a:rPr>
              <a:t>yield</a:t>
            </a:r>
            <a:r>
              <a:rPr lang="zh-CN" altLang="en-US" b="1">
                <a:solidFill>
                  <a:srgbClr val="0070C0"/>
                </a:solidFill>
              </a:rPr>
              <a:t>将会排到队尾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D55F3D5-0626-6B3A-2026-0950699C9E8A}"/>
              </a:ext>
            </a:extLst>
          </p:cNvPr>
          <p:cNvCxnSpPr>
            <a:stCxn id="9" idx="1"/>
            <a:endCxn id="7" idx="3"/>
          </p:cNvCxnSpPr>
          <p:nvPr/>
        </p:nvCxnSpPr>
        <p:spPr>
          <a:xfrm flipH="1">
            <a:off x="3499623" y="4631103"/>
            <a:ext cx="255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5228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EEA5447-7924-709C-B569-3AE336FFB17E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协作式调度算法</a:t>
            </a:r>
            <a:r>
              <a:rPr lang="en-US" altLang="zh-CN" sz="3200"/>
              <a:t>FIFO</a:t>
            </a:r>
            <a:r>
              <a:rPr lang="zh-CN" altLang="en-US" sz="3200"/>
              <a:t>实现</a:t>
            </a:r>
            <a:endParaRPr lang="en-US" altLang="zh-CN" sz="32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0CEA69-921C-B865-A4FE-BC60F66CB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0" y="1016732"/>
            <a:ext cx="5068007" cy="7716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A6ED6B-9FF4-867C-10A8-270438D3B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38" y="1770288"/>
            <a:ext cx="6978618" cy="5080071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BED70A49-02AB-A059-FFDD-78D0E4FD5C51}"/>
              </a:ext>
            </a:extLst>
          </p:cNvPr>
          <p:cNvSpPr/>
          <p:nvPr/>
        </p:nvSpPr>
        <p:spPr>
          <a:xfrm>
            <a:off x="6204012" y="1124744"/>
            <a:ext cx="5068007" cy="4790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先入先出队列，直接使用最简单的</a:t>
            </a:r>
            <a:r>
              <a:rPr lang="en-US" altLang="zh-CN">
                <a:solidFill>
                  <a:sysClr val="windowText" lastClr="000000"/>
                </a:solidFill>
              </a:rPr>
              <a:t>List</a:t>
            </a:r>
            <a:r>
              <a:rPr lang="zh-CN" altLang="en-US">
                <a:solidFill>
                  <a:sysClr val="windowText" lastClr="000000"/>
                </a:solidFill>
              </a:rPr>
              <a:t>维护任务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B058D84-03E5-807D-E66C-589345092BA5}"/>
              </a:ext>
            </a:extLst>
          </p:cNvPr>
          <p:cNvSpPr/>
          <p:nvPr/>
        </p:nvSpPr>
        <p:spPr>
          <a:xfrm>
            <a:off x="7680176" y="2672916"/>
            <a:ext cx="3577760" cy="4790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新任务投入运行，直接</a:t>
            </a:r>
            <a:r>
              <a:rPr lang="en-US" altLang="zh-CN">
                <a:solidFill>
                  <a:sysClr val="windowText" lastClr="000000"/>
                </a:solidFill>
              </a:rPr>
              <a:t>push</a:t>
            </a:r>
            <a:r>
              <a:rPr lang="zh-CN" altLang="en-US">
                <a:solidFill>
                  <a:sysClr val="windowText" lastClr="000000"/>
                </a:solidFill>
              </a:rPr>
              <a:t>队尾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FA43B67-B395-DFC3-683F-B57C2D2CE72D}"/>
              </a:ext>
            </a:extLst>
          </p:cNvPr>
          <p:cNvSpPr/>
          <p:nvPr/>
        </p:nvSpPr>
        <p:spPr>
          <a:xfrm>
            <a:off x="7708940" y="4070796"/>
            <a:ext cx="3577760" cy="4790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取出下一个，</a:t>
            </a:r>
            <a:r>
              <a:rPr lang="en-US" altLang="zh-CN">
                <a:solidFill>
                  <a:sysClr val="windowText" lastClr="000000"/>
                </a:solidFill>
              </a:rPr>
              <a:t>pop</a:t>
            </a:r>
            <a:r>
              <a:rPr lang="zh-CN" altLang="en-US">
                <a:solidFill>
                  <a:sysClr val="windowText" lastClr="000000"/>
                </a:solidFill>
              </a:rPr>
              <a:t>队首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4E1A0FE-5C87-81A2-7794-C9EF6EEE3588}"/>
              </a:ext>
            </a:extLst>
          </p:cNvPr>
          <p:cNvSpPr/>
          <p:nvPr/>
        </p:nvSpPr>
        <p:spPr>
          <a:xfrm>
            <a:off x="7708940" y="4797152"/>
            <a:ext cx="3577760" cy="4790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放回前一个，</a:t>
            </a:r>
            <a:r>
              <a:rPr lang="en-US" altLang="zh-CN">
                <a:solidFill>
                  <a:sysClr val="windowText" lastClr="000000"/>
                </a:solidFill>
              </a:rPr>
              <a:t> push</a:t>
            </a:r>
            <a:r>
              <a:rPr lang="zh-CN" altLang="en-US">
                <a:solidFill>
                  <a:sysClr val="windowText" lastClr="000000"/>
                </a:solidFill>
              </a:rPr>
              <a:t>队尾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0570B26-B531-3492-CAEA-C82A095C12EA}"/>
              </a:ext>
            </a:extLst>
          </p:cNvPr>
          <p:cNvSpPr/>
          <p:nvPr/>
        </p:nvSpPr>
        <p:spPr>
          <a:xfrm>
            <a:off x="7694259" y="5726980"/>
            <a:ext cx="3577760" cy="7623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不支持时钟定时触发的重调度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不支持设置优先级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6588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ED802-C434-90E9-3430-04EC4D31E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552E38C-9CEE-284D-1624-7B03E4F8A0AB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U.6.0 FairSched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1F224E-107A-1517-C381-286D50D06C6F}"/>
              </a:ext>
            </a:extLst>
          </p:cNvPr>
          <p:cNvSpPr txBox="1"/>
          <p:nvPr/>
        </p:nvSpPr>
        <p:spPr>
          <a:xfrm>
            <a:off x="515380" y="5418132"/>
            <a:ext cx="88929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本节目标：</a:t>
            </a:r>
            <a:endParaRPr lang="en-US" altLang="zh-CN" sz="2400"/>
          </a:p>
          <a:p>
            <a:r>
              <a:rPr lang="en-US" altLang="zh-CN" sz="2400"/>
              <a:t>1. </a:t>
            </a:r>
            <a:r>
              <a:rPr lang="zh-CN" altLang="en-US" sz="2400"/>
              <a:t>抢占式调度机制，</a:t>
            </a:r>
            <a:r>
              <a:rPr lang="en-US" altLang="zh-CN" sz="2400"/>
              <a:t>CFS</a:t>
            </a:r>
            <a:r>
              <a:rPr lang="zh-CN" altLang="en-US" sz="2400"/>
              <a:t>调度策略</a:t>
            </a:r>
            <a:endParaRPr lang="en-US" altLang="zh-CN" sz="2400"/>
          </a:p>
          <a:p>
            <a:r>
              <a:rPr lang="en-US" altLang="zh-CN" sz="2400"/>
              <a:t>2. </a:t>
            </a:r>
            <a:r>
              <a:rPr lang="zh-CN" altLang="en-US" sz="2400"/>
              <a:t>时钟中断机制</a:t>
            </a:r>
            <a:endParaRPr lang="en-US" altLang="zh-CN" sz="240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EB466E3D-EAA8-C08B-94D5-1D410006262F}"/>
              </a:ext>
            </a:extLst>
          </p:cNvPr>
          <p:cNvSpPr/>
          <p:nvPr/>
        </p:nvSpPr>
        <p:spPr>
          <a:xfrm>
            <a:off x="3539716" y="3186684"/>
            <a:ext cx="612068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E57BD1-4748-3764-7EC7-621B4D9B4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0" y="1412775"/>
            <a:ext cx="2857513" cy="375048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BCA5F39-B4B4-ADD0-6313-3F4050AB0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792" y="1412774"/>
            <a:ext cx="3750485" cy="375048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BAEADCE-E3E3-26A1-99D8-566310DEC215}"/>
              </a:ext>
            </a:extLst>
          </p:cNvPr>
          <p:cNvSpPr txBox="1"/>
          <p:nvPr/>
        </p:nvSpPr>
        <p:spPr>
          <a:xfrm>
            <a:off x="8616280" y="2874419"/>
            <a:ext cx="294343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实验命令行：</a:t>
            </a:r>
            <a:endParaRPr lang="en-US" altLang="zh-CN" sz="2000" b="1"/>
          </a:p>
          <a:p>
            <a:endParaRPr lang="en-US" altLang="zh-CN" sz="2000" b="1"/>
          </a:p>
          <a:p>
            <a:r>
              <a:rPr lang="en-US" altLang="zh-CN" sz="2000" b="1"/>
              <a:t>make run A=tour/u_6_0</a:t>
            </a:r>
          </a:p>
          <a:p>
            <a:r>
              <a:rPr lang="en-US" altLang="zh-CN" sz="2000" b="1"/>
              <a:t>make run A=tour/u_6_1</a:t>
            </a:r>
          </a:p>
          <a:p>
            <a:endParaRPr lang="en-US" altLang="zh-CN" sz="2000" b="1"/>
          </a:p>
          <a:p>
            <a:r>
              <a:rPr lang="zh-CN" altLang="en-US" sz="2000" b="1"/>
              <a:t>两个实验都能观察到：</a:t>
            </a:r>
            <a:endParaRPr lang="en-US" altLang="zh-CN" sz="2000" b="1"/>
          </a:p>
          <a:p>
            <a:r>
              <a:rPr lang="zh-CN" altLang="en-US" sz="2000" b="1"/>
              <a:t>任务执行过程中被抢占</a:t>
            </a:r>
            <a:endParaRPr lang="en-US" altLang="zh-CN" sz="2000" b="1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0F66506-CB02-066A-14F2-29C9E535B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239" y="1628800"/>
            <a:ext cx="4523421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651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58AD458-7CE5-3E2D-770E-17498093ECA2}"/>
              </a:ext>
            </a:extLst>
          </p:cNvPr>
          <p:cNvSpPr/>
          <p:nvPr/>
        </p:nvSpPr>
        <p:spPr>
          <a:xfrm>
            <a:off x="6780076" y="2226356"/>
            <a:ext cx="4500500" cy="20353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 err="1">
                <a:solidFill>
                  <a:schemeClr val="tx1"/>
                </a:solidFill>
              </a:rPr>
              <a:t>axtask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82F1BE-058C-A296-F88B-181D6C55014E}"/>
              </a:ext>
            </a:extLst>
          </p:cNvPr>
          <p:cNvSpPr txBox="1"/>
          <p:nvPr/>
        </p:nvSpPr>
        <p:spPr>
          <a:xfrm>
            <a:off x="515379" y="1307837"/>
            <a:ext cx="608862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/>
              <a:t>1) </a:t>
            </a:r>
            <a:r>
              <a:rPr lang="zh-CN" altLang="en-US" sz="2400"/>
              <a:t>抢占式调度机制概述</a:t>
            </a:r>
            <a:endParaRPr lang="en-US" altLang="zh-CN" sz="2400"/>
          </a:p>
          <a:p>
            <a:r>
              <a:rPr lang="en-US" altLang="zh-CN" sz="2400"/>
              <a:t>2) </a:t>
            </a:r>
            <a:r>
              <a:rPr lang="zh-CN" altLang="en-US" sz="2400"/>
              <a:t>抢占式调度与协作式区别</a:t>
            </a:r>
            <a:endParaRPr lang="en-US" altLang="zh-CN" sz="2400"/>
          </a:p>
          <a:p>
            <a:r>
              <a:rPr lang="en-US" altLang="zh-CN" sz="2400"/>
              <a:t>3) </a:t>
            </a:r>
            <a:r>
              <a:rPr lang="zh-CN" altLang="en-US" sz="2400"/>
              <a:t>抢占式调度框架实现</a:t>
            </a:r>
            <a:endParaRPr lang="en-US" altLang="zh-CN" sz="2400"/>
          </a:p>
          <a:p>
            <a:r>
              <a:rPr lang="en-US" altLang="zh-CN" sz="2400"/>
              <a:t>4) </a:t>
            </a:r>
            <a:r>
              <a:rPr lang="zh-CN" altLang="en-US" sz="2400"/>
              <a:t>抢占式调度算法：</a:t>
            </a:r>
            <a:r>
              <a:rPr lang="en-US" altLang="zh-CN" sz="2400" err="1"/>
              <a:t>sched_rr</a:t>
            </a:r>
            <a:r>
              <a:rPr lang="en-US" altLang="zh-CN" sz="2400"/>
              <a:t> &amp; </a:t>
            </a:r>
            <a:r>
              <a:rPr lang="en-US" altLang="zh-CN" sz="2400" err="1"/>
              <a:t>sched_cfs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抢占式调度：调度器依据策略，可以打断</a:t>
            </a:r>
            <a:r>
              <a:rPr lang="zh-CN" altLang="en-US" sz="2000">
                <a:solidFill>
                  <a:srgbClr val="FF0000"/>
                </a:solidFill>
                <a:latin typeface="-apple-system"/>
              </a:rPr>
              <a:t>当前任务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的执行，移交</a:t>
            </a:r>
            <a:r>
              <a:rPr lang="en-US" altLang="zh-CN" sz="2000">
                <a:solidFill>
                  <a:srgbClr val="121212"/>
                </a:solidFill>
                <a:latin typeface="-apple-system"/>
              </a:rPr>
              <a:t>CPU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执行权给当前“更”有资格 的任务。</a:t>
            </a:r>
            <a:endParaRPr lang="en-US" altLang="zh-CN" sz="200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抢占机制的根本保障是系统定时器。所以抢占针对的主要操作目标就是</a:t>
            </a:r>
            <a:r>
              <a:rPr lang="en-US" altLang="zh-CN" sz="2000">
                <a:solidFill>
                  <a:srgbClr val="FF0000"/>
                </a:solidFill>
                <a:latin typeface="-apple-system"/>
              </a:rPr>
              <a:t>current task</a:t>
            </a:r>
            <a:r>
              <a:rPr lang="zh-CN" altLang="en-US" sz="2000">
                <a:solidFill>
                  <a:srgbClr val="FF0000"/>
                </a:solidFill>
                <a:latin typeface="-apple-system"/>
              </a:rPr>
              <a:t>当前任务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。</a:t>
            </a:r>
            <a:endParaRPr lang="en-US" altLang="zh-CN" sz="2000">
              <a:solidFill>
                <a:srgbClr val="121212"/>
              </a:solidFill>
              <a:latin typeface="-apple-system"/>
            </a:endParaRPr>
          </a:p>
          <a:p>
            <a:endParaRPr lang="en-US" altLang="zh-CN" sz="200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机制与时机：</a:t>
            </a:r>
            <a:r>
              <a:rPr lang="zh-CN" altLang="en-US" sz="2000" b="1">
                <a:solidFill>
                  <a:srgbClr val="FF0000"/>
                </a:solidFill>
                <a:latin typeface="-apple-system"/>
              </a:rPr>
              <a:t>不是无条件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的抢占，要两个条件都具备</a:t>
            </a:r>
            <a:endParaRPr lang="en-US" altLang="zh-CN" sz="200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一是任务内部达到了某种条件，例如时间片耗尽；</a:t>
            </a:r>
            <a:endParaRPr lang="en-US" altLang="zh-CN" sz="200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二是外部条件与时机，在</a:t>
            </a:r>
            <a:r>
              <a:rPr lang="en-US" altLang="zh-CN" sz="2000">
                <a:solidFill>
                  <a:srgbClr val="121212"/>
                </a:solidFill>
                <a:latin typeface="-apple-system"/>
              </a:rPr>
              <a:t>preempt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从</a:t>
            </a:r>
            <a:r>
              <a:rPr lang="en-US" altLang="zh-CN" sz="2000">
                <a:solidFill>
                  <a:srgbClr val="121212"/>
                </a:solidFill>
                <a:latin typeface="-apple-system"/>
              </a:rPr>
              <a:t>disable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到</a:t>
            </a:r>
            <a:r>
              <a:rPr lang="en-US" altLang="zh-CN" sz="2000">
                <a:solidFill>
                  <a:srgbClr val="121212"/>
                </a:solidFill>
                <a:latin typeface="-apple-system"/>
              </a:rPr>
              <a:t>enable</a:t>
            </a:r>
            <a:r>
              <a:rPr lang="zh-CN" altLang="en-US" sz="2000">
                <a:solidFill>
                  <a:srgbClr val="121212"/>
                </a:solidFill>
                <a:latin typeface="-apple-system"/>
              </a:rPr>
              <a:t>的那个状态切换点触发抢占。</a:t>
            </a:r>
            <a:endParaRPr lang="en-US" altLang="zh-CN" sz="20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EA5447-7924-709C-B569-3AE336FFB17E}"/>
              </a:ext>
            </a:extLst>
          </p:cNvPr>
          <p:cNvSpPr txBox="1"/>
          <p:nvPr/>
        </p:nvSpPr>
        <p:spPr>
          <a:xfrm>
            <a:off x="515380" y="370134"/>
            <a:ext cx="6912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抢占式调度 </a:t>
            </a:r>
            <a:r>
              <a:rPr lang="en-US" altLang="zh-CN" sz="3200"/>
              <a:t>– PreemptiveSched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ECFB1F-559B-C710-2D84-D4DC55ED54C7}"/>
              </a:ext>
            </a:extLst>
          </p:cNvPr>
          <p:cNvSpPr/>
          <p:nvPr/>
        </p:nvSpPr>
        <p:spPr>
          <a:xfrm>
            <a:off x="7032103" y="2785725"/>
            <a:ext cx="3996443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api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2016737-16A4-CC5F-622B-8549DED1E2F8}"/>
              </a:ext>
            </a:extLst>
          </p:cNvPr>
          <p:cNvSpPr/>
          <p:nvPr/>
        </p:nvSpPr>
        <p:spPr>
          <a:xfrm>
            <a:off x="7032105" y="3340404"/>
            <a:ext cx="1332148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runqueue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2EDD733-F194-2FF1-8A9F-E30677A14724}"/>
              </a:ext>
            </a:extLst>
          </p:cNvPr>
          <p:cNvSpPr/>
          <p:nvPr/>
        </p:nvSpPr>
        <p:spPr>
          <a:xfrm>
            <a:off x="6776504" y="4535248"/>
            <a:ext cx="4500500" cy="14169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scheduler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B3186F9-57C4-BD7B-B0D2-83EE10012E40}"/>
              </a:ext>
            </a:extLst>
          </p:cNvPr>
          <p:cNvSpPr/>
          <p:nvPr/>
        </p:nvSpPr>
        <p:spPr>
          <a:xfrm>
            <a:off x="8681781" y="3340403"/>
            <a:ext cx="726587" cy="33123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0DBD5D4-FCA2-8430-89C7-FED849BD4C26}"/>
              </a:ext>
            </a:extLst>
          </p:cNvPr>
          <p:cNvSpPr/>
          <p:nvPr/>
        </p:nvSpPr>
        <p:spPr>
          <a:xfrm>
            <a:off x="7061601" y="5242530"/>
            <a:ext cx="1620180" cy="434969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sched_rr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D5FD3A3-D316-5A53-DE70-3DACFACB05EA}"/>
              </a:ext>
            </a:extLst>
          </p:cNvPr>
          <p:cNvSpPr/>
          <p:nvPr/>
        </p:nvSpPr>
        <p:spPr>
          <a:xfrm>
            <a:off x="9696400" y="3340403"/>
            <a:ext cx="1332147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waitqueue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33CA50F-317B-5E8D-BCB8-DC557E707B7E}"/>
              </a:ext>
            </a:extLst>
          </p:cNvPr>
          <p:cNvSpPr/>
          <p:nvPr/>
        </p:nvSpPr>
        <p:spPr>
          <a:xfrm>
            <a:off x="10092444" y="3824241"/>
            <a:ext cx="1184561" cy="43748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时钟中断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0B52927-0D2B-220B-3547-4EE22D8A83AF}"/>
              </a:ext>
            </a:extLst>
          </p:cNvPr>
          <p:cNvSpPr/>
          <p:nvPr/>
        </p:nvSpPr>
        <p:spPr>
          <a:xfrm>
            <a:off x="7032103" y="1448782"/>
            <a:ext cx="1080121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idle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8705AC9-6EF0-AF42-DE0A-DB6C49A312A5}"/>
              </a:ext>
            </a:extLst>
          </p:cNvPr>
          <p:cNvSpPr/>
          <p:nvPr/>
        </p:nvSpPr>
        <p:spPr>
          <a:xfrm>
            <a:off x="8486693" y="1448781"/>
            <a:ext cx="1080121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main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E133CC8-23C4-FF54-E949-7030960E2AC4}"/>
              </a:ext>
            </a:extLst>
          </p:cNvPr>
          <p:cNvSpPr/>
          <p:nvPr/>
        </p:nvSpPr>
        <p:spPr>
          <a:xfrm>
            <a:off x="9876420" y="1448780"/>
            <a:ext cx="1080121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gc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FB98D67-FF3B-A4EA-B40B-60E1CDF575DC}"/>
              </a:ext>
            </a:extLst>
          </p:cNvPr>
          <p:cNvSpPr/>
          <p:nvPr/>
        </p:nvSpPr>
        <p:spPr>
          <a:xfrm>
            <a:off x="9260780" y="5242529"/>
            <a:ext cx="1551744" cy="434969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sched_cfs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4692FB0-C000-9D44-79A8-C74AE5F45DE0}"/>
              </a:ext>
            </a:extLst>
          </p:cNvPr>
          <p:cNvSpPr/>
          <p:nvPr/>
        </p:nvSpPr>
        <p:spPr>
          <a:xfrm>
            <a:off x="10092444" y="4548047"/>
            <a:ext cx="1193302" cy="273061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task_tick</a:t>
            </a:r>
            <a:endParaRPr lang="zh-CN" altLang="en-US" sz="200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1FA20DB-4394-1BFA-59F5-BCD8E4C5DF0E}"/>
              </a:ext>
            </a:extLst>
          </p:cNvPr>
          <p:cNvCxnSpPr/>
          <p:nvPr/>
        </p:nvCxnSpPr>
        <p:spPr>
          <a:xfrm>
            <a:off x="11028546" y="4261728"/>
            <a:ext cx="0" cy="27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5360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950E5E-DDED-3176-B08E-596565B3CF7C}"/>
              </a:ext>
            </a:extLst>
          </p:cNvPr>
          <p:cNvSpPr txBox="1"/>
          <p:nvPr/>
        </p:nvSpPr>
        <p:spPr>
          <a:xfrm>
            <a:off x="515380" y="370134"/>
            <a:ext cx="6912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抢占发生的条件与时机</a:t>
            </a:r>
            <a:endParaRPr lang="en-US" altLang="zh-CN" sz="320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09714C4-D133-4E37-4881-18C146A2126F}"/>
              </a:ext>
            </a:extLst>
          </p:cNvPr>
          <p:cNvGrpSpPr/>
          <p:nvPr/>
        </p:nvGrpSpPr>
        <p:grpSpPr>
          <a:xfrm>
            <a:off x="623392" y="692696"/>
            <a:ext cx="10081120" cy="3924030"/>
            <a:chOff x="623392" y="692696"/>
            <a:chExt cx="10081120" cy="392403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F40CE6F-E184-F3AB-733A-CCB6DB31B557}"/>
                </a:ext>
              </a:extLst>
            </p:cNvPr>
            <p:cNvSpPr txBox="1"/>
            <p:nvPr/>
          </p:nvSpPr>
          <p:spPr>
            <a:xfrm>
              <a:off x="623392" y="1412776"/>
              <a:ext cx="244826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内部条件</a:t>
              </a:r>
              <a:endParaRPr lang="en-US" altLang="zh-CN"/>
            </a:p>
            <a:p>
              <a:r>
                <a:rPr lang="en-US" altLang="zh-CN"/>
                <a:t>(</a:t>
              </a:r>
              <a:r>
                <a:rPr lang="zh-CN" altLang="en-US"/>
                <a:t>基于任务的内部状态</a:t>
              </a:r>
              <a:r>
                <a:rPr lang="en-US" altLang="zh-CN"/>
                <a:t>)</a:t>
              </a:r>
            </a:p>
            <a:p>
              <a:r>
                <a:rPr lang="en-US" altLang="zh-CN"/>
                <a:t>PreemptPending</a:t>
              </a:r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A45D5ED-27CA-1896-CFB9-64B2F3FE4690}"/>
                </a:ext>
              </a:extLst>
            </p:cNvPr>
            <p:cNvSpPr txBox="1"/>
            <p:nvPr/>
          </p:nvSpPr>
          <p:spPr>
            <a:xfrm>
              <a:off x="670769" y="3502749"/>
              <a:ext cx="24008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外部条件</a:t>
              </a:r>
              <a:r>
                <a:rPr lang="en-US" altLang="zh-CN"/>
                <a:t>&amp;</a:t>
              </a:r>
              <a:r>
                <a:rPr lang="zh-CN" altLang="en-US"/>
                <a:t>边沿触发</a:t>
              </a:r>
              <a:endParaRPr lang="en-US" altLang="zh-CN"/>
            </a:p>
            <a:p>
              <a:r>
                <a:rPr lang="en-US" altLang="zh-CN"/>
                <a:t>(</a:t>
              </a:r>
              <a:r>
                <a:rPr lang="zh-CN" altLang="en-US"/>
                <a:t>外部控制的抢占开关</a:t>
              </a:r>
              <a:r>
                <a:rPr lang="en-US" altLang="zh-CN"/>
                <a:t>)</a:t>
              </a:r>
              <a:endParaRPr lang="zh-CN" altLang="en-US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BB36116-C4E6-B571-C2D4-E6EDF67FCA48}"/>
                </a:ext>
              </a:extLst>
            </p:cNvPr>
            <p:cNvCxnSpPr>
              <a:cxnSpLocks/>
            </p:cNvCxnSpPr>
            <p:nvPr/>
          </p:nvCxnSpPr>
          <p:spPr>
            <a:xfrm>
              <a:off x="2963652" y="1700808"/>
              <a:ext cx="24482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2FEFEFF2-6ECC-5887-79A5-B3ED6C7820C8}"/>
                </a:ext>
              </a:extLst>
            </p:cNvPr>
            <p:cNvCxnSpPr>
              <a:cxnSpLocks/>
            </p:cNvCxnSpPr>
            <p:nvPr/>
          </p:nvCxnSpPr>
          <p:spPr>
            <a:xfrm>
              <a:off x="8652284" y="1700808"/>
              <a:ext cx="205222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B92D7DB-16D7-72A8-8236-CA1D58449A38}"/>
                </a:ext>
              </a:extLst>
            </p:cNvPr>
            <p:cNvCxnSpPr>
              <a:cxnSpLocks/>
            </p:cNvCxnSpPr>
            <p:nvPr/>
          </p:nvCxnSpPr>
          <p:spPr>
            <a:xfrm>
              <a:off x="5411924" y="2384884"/>
              <a:ext cx="324036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AA243F7D-CD9D-C1E5-B947-E575ED4FA4CC}"/>
                </a:ext>
              </a:extLst>
            </p:cNvPr>
            <p:cNvCxnSpPr/>
            <p:nvPr/>
          </p:nvCxnSpPr>
          <p:spPr>
            <a:xfrm>
              <a:off x="5411924" y="1700808"/>
              <a:ext cx="0" cy="684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4E6ECD8-1A01-C88A-9C75-B01490FB78F2}"/>
                </a:ext>
              </a:extLst>
            </p:cNvPr>
            <p:cNvCxnSpPr/>
            <p:nvPr/>
          </p:nvCxnSpPr>
          <p:spPr>
            <a:xfrm>
              <a:off x="8652284" y="1700808"/>
              <a:ext cx="0" cy="684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919960E-12E8-39B7-BCF4-E269312B9B04}"/>
                </a:ext>
              </a:extLst>
            </p:cNvPr>
            <p:cNvSpPr txBox="1"/>
            <p:nvPr/>
          </p:nvSpPr>
          <p:spPr>
            <a:xfrm>
              <a:off x="3205742" y="1277470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未达到被抢占条件</a:t>
              </a:r>
              <a:endParaRPr lang="en-US" altLang="zh-CN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240AC34-A661-665D-9BED-90976F39B1F7}"/>
                </a:ext>
              </a:extLst>
            </p:cNvPr>
            <p:cNvSpPr txBox="1"/>
            <p:nvPr/>
          </p:nvSpPr>
          <p:spPr>
            <a:xfrm>
              <a:off x="8508268" y="1304764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未达到被抢占条件</a:t>
              </a:r>
              <a:endParaRPr lang="en-US" altLang="zh-CN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211A0DE-CC0B-5FB6-36D2-2B7B1CF9C60A}"/>
                </a:ext>
              </a:extLst>
            </p:cNvPr>
            <p:cNvSpPr txBox="1"/>
            <p:nvPr/>
          </p:nvSpPr>
          <p:spPr>
            <a:xfrm>
              <a:off x="6023992" y="2015552"/>
              <a:ext cx="1412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可以被抢占</a:t>
              </a:r>
              <a:endParaRPr lang="en-US" altLang="zh-CN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0A4989C-44D4-22E4-D998-5E4F47941F25}"/>
                </a:ext>
              </a:extLst>
            </p:cNvPr>
            <p:cNvCxnSpPr>
              <a:cxnSpLocks/>
            </p:cNvCxnSpPr>
            <p:nvPr/>
          </p:nvCxnSpPr>
          <p:spPr>
            <a:xfrm>
              <a:off x="2963652" y="3498685"/>
              <a:ext cx="9721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ABF92FE-8E4E-4020-7A48-D31CCE4960FD}"/>
                </a:ext>
              </a:extLst>
            </p:cNvPr>
            <p:cNvSpPr txBox="1"/>
            <p:nvPr/>
          </p:nvSpPr>
          <p:spPr>
            <a:xfrm>
              <a:off x="2927648" y="3075347"/>
              <a:ext cx="112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禁止抢占</a:t>
              </a:r>
              <a:endParaRPr lang="en-US" altLang="zh-CN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54046F4-E478-C5FE-92DF-52B4383BC3A9}"/>
                </a:ext>
              </a:extLst>
            </p:cNvPr>
            <p:cNvCxnSpPr>
              <a:cxnSpLocks/>
            </p:cNvCxnSpPr>
            <p:nvPr/>
          </p:nvCxnSpPr>
          <p:spPr>
            <a:xfrm>
              <a:off x="3935760" y="4158372"/>
              <a:ext cx="75608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619C329-34DC-B14B-1B18-2B3078851A52}"/>
                </a:ext>
              </a:extLst>
            </p:cNvPr>
            <p:cNvCxnSpPr>
              <a:cxnSpLocks/>
            </p:cNvCxnSpPr>
            <p:nvPr/>
          </p:nvCxnSpPr>
          <p:spPr>
            <a:xfrm>
              <a:off x="4691844" y="3498685"/>
              <a:ext cx="28443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7025255C-49A4-F3C2-63AE-A74C45D74B5A}"/>
                </a:ext>
              </a:extLst>
            </p:cNvPr>
            <p:cNvCxnSpPr>
              <a:cxnSpLocks/>
            </p:cNvCxnSpPr>
            <p:nvPr/>
          </p:nvCxnSpPr>
          <p:spPr>
            <a:xfrm>
              <a:off x="3935760" y="3525115"/>
              <a:ext cx="0" cy="59725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6B39CB1E-22D1-42F3-3221-0CC65F1FD9AD}"/>
                </a:ext>
              </a:extLst>
            </p:cNvPr>
            <p:cNvCxnSpPr/>
            <p:nvPr/>
          </p:nvCxnSpPr>
          <p:spPr>
            <a:xfrm>
              <a:off x="4691844" y="3501008"/>
              <a:ext cx="0" cy="684076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6EEA0C15-C90C-CDD8-CAB5-2874A2024EA5}"/>
                </a:ext>
              </a:extLst>
            </p:cNvPr>
            <p:cNvCxnSpPr>
              <a:cxnSpLocks/>
            </p:cNvCxnSpPr>
            <p:nvPr/>
          </p:nvCxnSpPr>
          <p:spPr>
            <a:xfrm>
              <a:off x="7536160" y="4128755"/>
              <a:ext cx="75608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C74B1BCC-181E-6AE5-3D2E-6BD2B7FE1657}"/>
                </a:ext>
              </a:extLst>
            </p:cNvPr>
            <p:cNvCxnSpPr/>
            <p:nvPr/>
          </p:nvCxnSpPr>
          <p:spPr>
            <a:xfrm>
              <a:off x="7536160" y="3444679"/>
              <a:ext cx="0" cy="68407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B479C557-EB2B-CFE1-A610-39E1555E8AD8}"/>
                </a:ext>
              </a:extLst>
            </p:cNvPr>
            <p:cNvCxnSpPr>
              <a:cxnSpLocks/>
            </p:cNvCxnSpPr>
            <p:nvPr/>
          </p:nvCxnSpPr>
          <p:spPr>
            <a:xfrm>
              <a:off x="8296633" y="3501008"/>
              <a:ext cx="0" cy="627747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D8A55AD-CF7F-E1F5-2D44-328303E909DE}"/>
                </a:ext>
              </a:extLst>
            </p:cNvPr>
            <p:cNvCxnSpPr>
              <a:cxnSpLocks/>
            </p:cNvCxnSpPr>
            <p:nvPr/>
          </p:nvCxnSpPr>
          <p:spPr>
            <a:xfrm>
              <a:off x="8292244" y="3498685"/>
              <a:ext cx="241226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AB54EBC-C743-CA08-4FE1-A7CCA3DE6A0B}"/>
                </a:ext>
              </a:extLst>
            </p:cNvPr>
            <p:cNvSpPr txBox="1"/>
            <p:nvPr/>
          </p:nvSpPr>
          <p:spPr>
            <a:xfrm>
              <a:off x="3750771" y="4247394"/>
              <a:ext cx="112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启用抢占</a:t>
              </a:r>
              <a:endParaRPr lang="en-US" altLang="zh-CN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64A0715-A13D-B823-9440-D75908F2D992}"/>
                </a:ext>
              </a:extLst>
            </p:cNvPr>
            <p:cNvSpPr txBox="1"/>
            <p:nvPr/>
          </p:nvSpPr>
          <p:spPr>
            <a:xfrm>
              <a:off x="7382206" y="4215723"/>
              <a:ext cx="112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启用抢占</a:t>
              </a:r>
              <a:endParaRPr lang="en-US" altLang="zh-CN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6109448-F0BC-849D-83A1-D9B6E28C3CD3}"/>
                </a:ext>
              </a:extLst>
            </p:cNvPr>
            <p:cNvSpPr txBox="1"/>
            <p:nvPr/>
          </p:nvSpPr>
          <p:spPr>
            <a:xfrm>
              <a:off x="5557831" y="3104964"/>
              <a:ext cx="112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禁止抢占</a:t>
              </a:r>
              <a:endParaRPr lang="en-US" altLang="zh-CN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4FA62AB-60C6-2067-6125-E37AB8B45443}"/>
                </a:ext>
              </a:extLst>
            </p:cNvPr>
            <p:cNvSpPr txBox="1"/>
            <p:nvPr/>
          </p:nvSpPr>
          <p:spPr>
            <a:xfrm>
              <a:off x="9046816" y="3068960"/>
              <a:ext cx="112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禁止抢占</a:t>
              </a:r>
              <a:endParaRPr lang="en-US" altLang="zh-CN"/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AEA15FF6-19A8-2DD8-7B3D-3C51C8A1A1F1}"/>
                </a:ext>
              </a:extLst>
            </p:cNvPr>
            <p:cNvCxnSpPr/>
            <p:nvPr/>
          </p:nvCxnSpPr>
          <p:spPr>
            <a:xfrm flipV="1">
              <a:off x="7572164" y="1052736"/>
              <a:ext cx="0" cy="2304256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F31513E1-F82C-02EC-2AFB-89480900B936}"/>
                </a:ext>
              </a:extLst>
            </p:cNvPr>
            <p:cNvSpPr txBox="1"/>
            <p:nvPr/>
          </p:nvSpPr>
          <p:spPr>
            <a:xfrm>
              <a:off x="7032104" y="692696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solidFill>
                    <a:srgbClr val="FF0000"/>
                  </a:solidFill>
                </a:rPr>
                <a:t>抢占发生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840EACDA-45B3-44A8-B145-85924F561495}"/>
                </a:ext>
              </a:extLst>
            </p:cNvPr>
            <p:cNvSpPr/>
            <p:nvPr/>
          </p:nvSpPr>
          <p:spPr>
            <a:xfrm>
              <a:off x="7464152" y="3406352"/>
              <a:ext cx="199807" cy="2386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514D5336-91BC-1BC2-911D-4A25775A25E1}"/>
              </a:ext>
            </a:extLst>
          </p:cNvPr>
          <p:cNvSpPr txBox="1"/>
          <p:nvPr/>
        </p:nvSpPr>
        <p:spPr>
          <a:xfrm>
            <a:off x="623392" y="5182162"/>
            <a:ext cx="112332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/>
              <a:t>1. </a:t>
            </a:r>
            <a:r>
              <a:rPr lang="zh-CN" altLang="en-US" sz="2000"/>
              <a:t>只有内外条件都满足时，才发生抢占；内部条件举例任务时间片耗尽，外部条件类似定义某种临界区，控制什么时候不能抢占，本质上它基于</a:t>
            </a:r>
            <a:r>
              <a:rPr lang="zh-CN" altLang="en-US" sz="2000">
                <a:solidFill>
                  <a:srgbClr val="FF0000"/>
                </a:solidFill>
              </a:rPr>
              <a:t>当前任务的</a:t>
            </a:r>
            <a:r>
              <a:rPr lang="en-US" altLang="zh-CN" sz="2000">
                <a:solidFill>
                  <a:srgbClr val="FF0000"/>
                </a:solidFill>
              </a:rPr>
              <a:t>preempt_disable_count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en-US" altLang="zh-CN" sz="2000"/>
              <a:t>2. </a:t>
            </a:r>
            <a:r>
              <a:rPr lang="zh-CN" altLang="en-US" sz="2000"/>
              <a:t>只在 禁用</a:t>
            </a:r>
            <a:r>
              <a:rPr lang="en-US" altLang="zh-CN" sz="2000"/>
              <a:t>-&gt;</a:t>
            </a:r>
            <a:r>
              <a:rPr lang="zh-CN" altLang="en-US" sz="2000"/>
              <a:t>启用 切换的下边沿触发；下边沿通常在自旋锁解锁时产生，此时是切换时机。</a:t>
            </a:r>
            <a:endParaRPr lang="en-US" altLang="zh-CN" sz="2000"/>
          </a:p>
          <a:p>
            <a:r>
              <a:rPr lang="en-US" altLang="zh-CN" sz="2000"/>
              <a:t>3. </a:t>
            </a:r>
            <a:r>
              <a:rPr lang="zh-CN" altLang="en-US" sz="2000"/>
              <a:t>推动内部条件变化</a:t>
            </a:r>
            <a:r>
              <a:rPr lang="en-US" altLang="zh-CN" sz="2000"/>
              <a:t>(</a:t>
            </a:r>
            <a:r>
              <a:rPr lang="zh-CN" altLang="en-US" sz="2000"/>
              <a:t>例</a:t>
            </a:r>
            <a:r>
              <a:rPr lang="en-US" altLang="zh-CN" sz="2000"/>
              <a:t>: </a:t>
            </a:r>
            <a:r>
              <a:rPr lang="zh-CN" altLang="en-US" sz="2000"/>
              <a:t>任务时间片消耗</a:t>
            </a:r>
            <a:r>
              <a:rPr lang="en-US" altLang="zh-CN" sz="2000"/>
              <a:t>)</a:t>
            </a:r>
            <a:r>
              <a:rPr lang="zh-CN" altLang="en-US" sz="2000"/>
              <a:t>和边沿触发产生</a:t>
            </a:r>
            <a:r>
              <a:rPr lang="en-US" altLang="zh-CN" sz="2000"/>
              <a:t>(</a:t>
            </a:r>
            <a:r>
              <a:rPr lang="zh-CN" altLang="en-US" sz="2000"/>
              <a:t>例</a:t>
            </a:r>
            <a:r>
              <a:rPr lang="en-US" altLang="zh-CN" sz="2000"/>
              <a:t>: </a:t>
            </a:r>
            <a:r>
              <a:rPr lang="zh-CN" altLang="en-US" sz="2000"/>
              <a:t>自旋锁加解锁</a:t>
            </a:r>
            <a:r>
              <a:rPr lang="en-US" altLang="zh-CN" sz="2000"/>
              <a:t>)</a:t>
            </a:r>
            <a:r>
              <a:rPr lang="zh-CN" altLang="en-US" sz="2000"/>
              <a:t>的根本源是时钟中断。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902962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CFB70F-3D44-321C-DDFE-E1A1A73AE1BE}"/>
              </a:ext>
            </a:extLst>
          </p:cNvPr>
          <p:cNvSpPr txBox="1"/>
          <p:nvPr/>
        </p:nvSpPr>
        <p:spPr>
          <a:xfrm>
            <a:off x="515380" y="327273"/>
            <a:ext cx="428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组件化内核的概念</a:t>
            </a:r>
            <a:endParaRPr lang="en-US" altLang="zh-CN" sz="32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E02BD8-D1DC-C552-7732-4237E0E07678}"/>
              </a:ext>
            </a:extLst>
          </p:cNvPr>
          <p:cNvSpPr txBox="1"/>
          <p:nvPr/>
        </p:nvSpPr>
        <p:spPr>
          <a:xfrm>
            <a:off x="515380" y="1088740"/>
            <a:ext cx="5076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内核系统</a:t>
            </a:r>
            <a:endParaRPr lang="en-US" altLang="zh-CN" sz="2400" b="1"/>
          </a:p>
          <a:p>
            <a:r>
              <a:rPr lang="zh-CN" altLang="en-US" sz="2000"/>
              <a:t>运行在内核态的软件，向下管理硬件，向上为应用提供运行环境。</a:t>
            </a:r>
            <a:r>
              <a:rPr lang="zh-CN" altLang="en-US" sz="2000" b="1"/>
              <a:t>可以</a:t>
            </a:r>
            <a:r>
              <a:rPr lang="zh-CN" altLang="en-US" sz="2000"/>
              <a:t>独立运行。</a:t>
            </a:r>
            <a:endParaRPr lang="en-US" altLang="zh-CN" sz="2000"/>
          </a:p>
          <a:p>
            <a:r>
              <a:rPr lang="zh-CN" altLang="en-US" sz="2000"/>
              <a:t>在</a:t>
            </a:r>
            <a:r>
              <a:rPr lang="en-US" altLang="zh-CN" sz="2000"/>
              <a:t>Rust</a:t>
            </a:r>
            <a:r>
              <a:rPr lang="zh-CN" altLang="en-US" sz="2000"/>
              <a:t>中，相当于</a:t>
            </a:r>
            <a:r>
              <a:rPr lang="en-US" altLang="zh-CN" sz="2000"/>
              <a:t>[bin].crate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B7B41E-14A1-0939-9DB9-3E49072AB18D}"/>
              </a:ext>
            </a:extLst>
          </p:cNvPr>
          <p:cNvSpPr txBox="1"/>
          <p:nvPr/>
        </p:nvSpPr>
        <p:spPr>
          <a:xfrm>
            <a:off x="6132004" y="1106806"/>
            <a:ext cx="57966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内核组件</a:t>
            </a:r>
            <a:endParaRPr lang="en-US" altLang="zh-CN" sz="2400" b="1"/>
          </a:p>
          <a:p>
            <a:r>
              <a:rPr lang="zh-CN" altLang="en-US" sz="2000"/>
              <a:t>用于构建内核系统的最基本元素，最小可部署单元。</a:t>
            </a:r>
            <a:endParaRPr lang="en-US" altLang="zh-CN" sz="2000"/>
          </a:p>
          <a:p>
            <a:r>
              <a:rPr lang="zh-CN" altLang="en-US" sz="2000"/>
              <a:t>组件可以独立构建和分发，</a:t>
            </a:r>
            <a:r>
              <a:rPr lang="zh-CN" altLang="en-US" sz="2000" b="1"/>
              <a:t>不能</a:t>
            </a:r>
            <a:r>
              <a:rPr lang="zh-CN" altLang="en-US" sz="2000"/>
              <a:t>独立运行。</a:t>
            </a:r>
            <a:endParaRPr lang="en-US" altLang="zh-CN" sz="2000"/>
          </a:p>
          <a:p>
            <a:r>
              <a:rPr lang="zh-CN" altLang="en-US" sz="2000"/>
              <a:t>在</a:t>
            </a:r>
            <a:r>
              <a:rPr lang="en-US" altLang="zh-CN" sz="2000"/>
              <a:t>Rust</a:t>
            </a:r>
            <a:r>
              <a:rPr lang="zh-CN" altLang="en-US" sz="2000"/>
              <a:t>中，相当于</a:t>
            </a:r>
            <a:r>
              <a:rPr lang="en-US" altLang="zh-CN" sz="2000"/>
              <a:t>[lib].crate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8E1147-7AD5-F3AB-7BA0-8B0C9470B244}"/>
              </a:ext>
            </a:extLst>
          </p:cNvPr>
          <p:cNvSpPr txBox="1"/>
          <p:nvPr/>
        </p:nvSpPr>
        <p:spPr>
          <a:xfrm>
            <a:off x="515380" y="5717238"/>
            <a:ext cx="10837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从概念上与其它的组件系统基本类似，各种方案的区别主要在于具体的设计和策略上。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5E0926E-1647-0B14-3D41-F46C6E36C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80" y="3043027"/>
            <a:ext cx="4381500" cy="20669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739FDAF-CF27-EAB0-B435-413E84957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116" y="2635488"/>
            <a:ext cx="3048000" cy="2628900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68EC55F-E093-E631-9742-0790F5BC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7468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950E5E-DDED-3176-B08E-596565B3CF7C}"/>
              </a:ext>
            </a:extLst>
          </p:cNvPr>
          <p:cNvSpPr txBox="1"/>
          <p:nvPr/>
        </p:nvSpPr>
        <p:spPr>
          <a:xfrm>
            <a:off x="515380" y="370134"/>
            <a:ext cx="6912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外部条件：外部控制的抢占开关</a:t>
            </a:r>
            <a:r>
              <a:rPr lang="en-US" altLang="zh-CN" sz="3200"/>
              <a:t>(</a:t>
            </a:r>
            <a:r>
              <a:rPr lang="zh-CN" altLang="en-US" sz="3200"/>
              <a:t>示例</a:t>
            </a:r>
            <a:r>
              <a:rPr lang="en-US" altLang="zh-CN" sz="3200"/>
              <a:t>)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14D5336-91BC-1BC2-911D-4A25775A25E1}"/>
              </a:ext>
            </a:extLst>
          </p:cNvPr>
          <p:cNvSpPr txBox="1"/>
          <p:nvPr/>
        </p:nvSpPr>
        <p:spPr>
          <a:xfrm>
            <a:off x="515380" y="1195785"/>
            <a:ext cx="112332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抢占针对的目标就是当前任务，由外部控制的抢占开关是当前任务的</a:t>
            </a:r>
            <a:r>
              <a:rPr lang="en-US" altLang="zh-CN" sz="2000">
                <a:solidFill>
                  <a:srgbClr val="FF0000"/>
                </a:solidFill>
              </a:rPr>
              <a:t>preempt_disable_count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zh-CN" altLang="en-US" sz="2000"/>
              <a:t>作为计数：</a:t>
            </a:r>
            <a:r>
              <a:rPr lang="en-US" altLang="zh-CN" sz="2000"/>
              <a:t>0</a:t>
            </a:r>
            <a:r>
              <a:rPr lang="zh-CN" altLang="en-US" sz="2000"/>
              <a:t>代表开抢占，大于</a:t>
            </a:r>
            <a:r>
              <a:rPr lang="en-US" altLang="zh-CN" sz="2000"/>
              <a:t>0</a:t>
            </a:r>
            <a:r>
              <a:rPr lang="zh-CN" altLang="en-US" sz="2000"/>
              <a:t>则关抢占</a:t>
            </a:r>
            <a:r>
              <a:rPr lang="en-US" altLang="zh-CN" sz="2000"/>
              <a:t>(</a:t>
            </a:r>
            <a:r>
              <a:rPr lang="zh-CN" altLang="en-US" sz="2000"/>
              <a:t>可叠加，所以可能大于</a:t>
            </a:r>
            <a:r>
              <a:rPr lang="en-US" altLang="zh-CN" sz="2000"/>
              <a:t>1)</a:t>
            </a:r>
            <a:endParaRPr lang="zh-CN" altLang="en-US" sz="200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3F03AD8-9C05-ABDC-731F-22C07118EBF1}"/>
              </a:ext>
            </a:extLst>
          </p:cNvPr>
          <p:cNvGrpSpPr/>
          <p:nvPr/>
        </p:nvGrpSpPr>
        <p:grpSpPr>
          <a:xfrm>
            <a:off x="1307468" y="2132856"/>
            <a:ext cx="9937102" cy="4212468"/>
            <a:chOff x="1307468" y="2132856"/>
            <a:chExt cx="9937102" cy="421246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A45D5ED-27CA-1896-CFB9-64B2F3FE4690}"/>
                </a:ext>
              </a:extLst>
            </p:cNvPr>
            <p:cNvSpPr txBox="1"/>
            <p:nvPr/>
          </p:nvSpPr>
          <p:spPr>
            <a:xfrm>
              <a:off x="1503251" y="2962689"/>
              <a:ext cx="25045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当前任务抢占开关</a:t>
              </a:r>
              <a:endParaRPr lang="en-US" altLang="zh-CN"/>
            </a:p>
            <a:p>
              <a:r>
                <a:rPr lang="en-US" altLang="zh-CN" sz="1800">
                  <a:solidFill>
                    <a:srgbClr val="FF0000"/>
                  </a:solidFill>
                </a:rPr>
                <a:t>preempt_disable_count</a:t>
              </a:r>
              <a:endParaRPr lang="zh-CN" alt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54046F4-E478-C5FE-92DF-52B4383BC3A9}"/>
                </a:ext>
              </a:extLst>
            </p:cNvPr>
            <p:cNvCxnSpPr>
              <a:cxnSpLocks/>
            </p:cNvCxnSpPr>
            <p:nvPr/>
          </p:nvCxnSpPr>
          <p:spPr>
            <a:xfrm>
              <a:off x="4835860" y="3222268"/>
              <a:ext cx="75608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6B39CB1E-22D1-42F3-3221-0CC65F1FD9AD}"/>
                </a:ext>
              </a:extLst>
            </p:cNvPr>
            <p:cNvCxnSpPr>
              <a:cxnSpLocks/>
            </p:cNvCxnSpPr>
            <p:nvPr/>
          </p:nvCxnSpPr>
          <p:spPr>
            <a:xfrm>
              <a:off x="5591944" y="2924944"/>
              <a:ext cx="0" cy="324036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AB54EBC-C743-CA08-4FE1-A7CCA3DE6A0B}"/>
                </a:ext>
              </a:extLst>
            </p:cNvPr>
            <p:cNvSpPr txBox="1"/>
            <p:nvPr/>
          </p:nvSpPr>
          <p:spPr>
            <a:xfrm>
              <a:off x="4794887" y="3311290"/>
              <a:ext cx="941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启用</a:t>
              </a:r>
              <a:r>
                <a:rPr lang="en-US" altLang="zh-CN"/>
                <a:t>(0)</a:t>
              </a:r>
            </a:p>
          </p:txBody>
        </p:sp>
        <p:cxnSp>
          <p:nvCxnSpPr>
            <p:cNvPr id="2" name="直接连接符 1">
              <a:extLst>
                <a:ext uri="{FF2B5EF4-FFF2-40B4-BE49-F238E27FC236}">
                  <a16:creationId xmlns:a16="http://schemas.microsoft.com/office/drawing/2014/main" id="{5F91FF3E-F697-5BC2-14F4-22C960D89901}"/>
                </a:ext>
              </a:extLst>
            </p:cNvPr>
            <p:cNvCxnSpPr>
              <a:cxnSpLocks/>
            </p:cNvCxnSpPr>
            <p:nvPr/>
          </p:nvCxnSpPr>
          <p:spPr>
            <a:xfrm>
              <a:off x="5591944" y="2924944"/>
              <a:ext cx="9721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7CD62B-6D61-9CA6-D37A-15EFD4F0E438}"/>
                </a:ext>
              </a:extLst>
            </p:cNvPr>
            <p:cNvSpPr txBox="1"/>
            <p:nvPr/>
          </p:nvSpPr>
          <p:spPr>
            <a:xfrm>
              <a:off x="5555940" y="2555612"/>
              <a:ext cx="112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禁止</a:t>
              </a:r>
              <a:r>
                <a:rPr lang="en-US" altLang="zh-CN"/>
                <a:t>(1)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18A13F8-3A5F-0F0C-A51B-4483212E6B87}"/>
                </a:ext>
              </a:extLst>
            </p:cNvPr>
            <p:cNvCxnSpPr>
              <a:cxnSpLocks/>
            </p:cNvCxnSpPr>
            <p:nvPr/>
          </p:nvCxnSpPr>
          <p:spPr>
            <a:xfrm>
              <a:off x="6564052" y="3215881"/>
              <a:ext cx="75608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0ADBA2E7-4A81-0944-9514-D0C08A44D5CF}"/>
                </a:ext>
              </a:extLst>
            </p:cNvPr>
            <p:cNvCxnSpPr>
              <a:cxnSpLocks/>
            </p:cNvCxnSpPr>
            <p:nvPr/>
          </p:nvCxnSpPr>
          <p:spPr>
            <a:xfrm>
              <a:off x="6564052" y="2924944"/>
              <a:ext cx="0" cy="25493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CBA6BCD-C0D6-7172-0F89-829683C83612}"/>
                </a:ext>
              </a:extLst>
            </p:cNvPr>
            <p:cNvCxnSpPr/>
            <p:nvPr/>
          </p:nvCxnSpPr>
          <p:spPr>
            <a:xfrm>
              <a:off x="7320136" y="2558517"/>
              <a:ext cx="0" cy="684076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B980968-B034-DF1C-C0B5-2D6D5EDBE1DE}"/>
                </a:ext>
              </a:extLst>
            </p:cNvPr>
            <p:cNvSpPr txBox="1"/>
            <p:nvPr/>
          </p:nvSpPr>
          <p:spPr>
            <a:xfrm>
              <a:off x="6487076" y="3304903"/>
              <a:ext cx="941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启用</a:t>
              </a:r>
              <a:r>
                <a:rPr lang="en-US" altLang="zh-CN"/>
                <a:t>(0)</a:t>
              </a: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92D35D85-6284-001D-5342-53C2DE2F25A0}"/>
                </a:ext>
              </a:extLst>
            </p:cNvPr>
            <p:cNvCxnSpPr>
              <a:cxnSpLocks/>
            </p:cNvCxnSpPr>
            <p:nvPr/>
          </p:nvCxnSpPr>
          <p:spPr>
            <a:xfrm>
              <a:off x="7356140" y="2556194"/>
              <a:ext cx="9721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C779321-5867-77BB-F4C0-B9FA36539335}"/>
                </a:ext>
              </a:extLst>
            </p:cNvPr>
            <p:cNvSpPr txBox="1"/>
            <p:nvPr/>
          </p:nvSpPr>
          <p:spPr>
            <a:xfrm>
              <a:off x="7320136" y="2132856"/>
              <a:ext cx="112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禁止</a:t>
              </a:r>
              <a:r>
                <a:rPr lang="en-US" altLang="zh-CN"/>
                <a:t>(2)</a:t>
              </a: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9B419F8-6D9C-E697-16FB-00E582B6812D}"/>
                </a:ext>
              </a:extLst>
            </p:cNvPr>
            <p:cNvCxnSpPr>
              <a:cxnSpLocks/>
            </p:cNvCxnSpPr>
            <p:nvPr/>
          </p:nvCxnSpPr>
          <p:spPr>
            <a:xfrm>
              <a:off x="9048328" y="3212976"/>
              <a:ext cx="75608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8B33D0A-1366-E36B-81F4-3EC211479711}"/>
                </a:ext>
              </a:extLst>
            </p:cNvPr>
            <p:cNvCxnSpPr>
              <a:cxnSpLocks/>
            </p:cNvCxnSpPr>
            <p:nvPr/>
          </p:nvCxnSpPr>
          <p:spPr>
            <a:xfrm>
              <a:off x="8328248" y="2582624"/>
              <a:ext cx="0" cy="380065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6F70E40-2C61-42CB-82EC-5D971360FD28}"/>
                </a:ext>
              </a:extLst>
            </p:cNvPr>
            <p:cNvSpPr txBox="1"/>
            <p:nvPr/>
          </p:nvSpPr>
          <p:spPr>
            <a:xfrm>
              <a:off x="8940316" y="3304903"/>
              <a:ext cx="9721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启用</a:t>
              </a:r>
              <a:r>
                <a:rPr lang="en-US" altLang="zh-CN"/>
                <a:t>(0)</a:t>
              </a: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5377381F-9B29-63C3-C97E-80EF696DD506}"/>
                </a:ext>
              </a:extLst>
            </p:cNvPr>
            <p:cNvCxnSpPr/>
            <p:nvPr/>
          </p:nvCxnSpPr>
          <p:spPr>
            <a:xfrm>
              <a:off x="1307468" y="4221088"/>
              <a:ext cx="9253028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C5C4A53-AC57-2908-D216-7E7E9EA5072A}"/>
                </a:ext>
              </a:extLst>
            </p:cNvPr>
            <p:cNvSpPr txBox="1"/>
            <p:nvPr/>
          </p:nvSpPr>
          <p:spPr>
            <a:xfrm>
              <a:off x="1540063" y="4626145"/>
              <a:ext cx="22516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SpinLock</a:t>
              </a:r>
            </a:p>
            <a:p>
              <a:r>
                <a:rPr lang="en-US" altLang="zh-CN"/>
                <a:t>(NoPreemptIrqSave)</a:t>
              </a:r>
              <a:endParaRPr lang="zh-CN" altLang="en-US"/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5D4F0D6A-9DBB-837F-80B4-39585F3ED811}"/>
                </a:ext>
              </a:extLst>
            </p:cNvPr>
            <p:cNvCxnSpPr>
              <a:cxnSpLocks/>
            </p:cNvCxnSpPr>
            <p:nvPr/>
          </p:nvCxnSpPr>
          <p:spPr>
            <a:xfrm>
              <a:off x="4840829" y="5022468"/>
              <a:ext cx="75608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284C11F3-BB72-9E55-C2E5-80BE1771EFDC}"/>
                </a:ext>
              </a:extLst>
            </p:cNvPr>
            <p:cNvCxnSpPr>
              <a:cxnSpLocks/>
            </p:cNvCxnSpPr>
            <p:nvPr/>
          </p:nvCxnSpPr>
          <p:spPr>
            <a:xfrm>
              <a:off x="5596913" y="4725144"/>
              <a:ext cx="0" cy="324036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B8F6969D-B11A-010C-8211-33A35E34D50A}"/>
                </a:ext>
              </a:extLst>
            </p:cNvPr>
            <p:cNvSpPr txBox="1"/>
            <p:nvPr/>
          </p:nvSpPr>
          <p:spPr>
            <a:xfrm>
              <a:off x="4799857" y="5111490"/>
              <a:ext cx="684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无锁</a:t>
              </a:r>
              <a:endParaRPr lang="en-US" altLang="zh-CN"/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DA07F742-3DC6-D48C-DF1C-FB9E0BAE14CF}"/>
                </a:ext>
              </a:extLst>
            </p:cNvPr>
            <p:cNvCxnSpPr>
              <a:cxnSpLocks/>
            </p:cNvCxnSpPr>
            <p:nvPr/>
          </p:nvCxnSpPr>
          <p:spPr>
            <a:xfrm>
              <a:off x="5596913" y="4725144"/>
              <a:ext cx="9721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A09B04B8-DB85-20FC-38AB-8CF8E66652CB}"/>
                </a:ext>
              </a:extLst>
            </p:cNvPr>
            <p:cNvSpPr txBox="1"/>
            <p:nvPr/>
          </p:nvSpPr>
          <p:spPr>
            <a:xfrm>
              <a:off x="5735966" y="4355812"/>
              <a:ext cx="720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有锁</a:t>
              </a:r>
              <a:endParaRPr lang="en-US" altLang="zh-CN"/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42F93FA2-856D-0D12-4ACF-555868D90622}"/>
                </a:ext>
              </a:extLst>
            </p:cNvPr>
            <p:cNvCxnSpPr>
              <a:cxnSpLocks/>
            </p:cNvCxnSpPr>
            <p:nvPr/>
          </p:nvCxnSpPr>
          <p:spPr>
            <a:xfrm>
              <a:off x="6569021" y="5016081"/>
              <a:ext cx="756084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E3914F8F-7E9D-0800-BB49-65422ED541F3}"/>
                </a:ext>
              </a:extLst>
            </p:cNvPr>
            <p:cNvCxnSpPr>
              <a:cxnSpLocks/>
            </p:cNvCxnSpPr>
            <p:nvPr/>
          </p:nvCxnSpPr>
          <p:spPr>
            <a:xfrm>
              <a:off x="6569021" y="4725144"/>
              <a:ext cx="0" cy="25493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C8CD81A6-1A17-52F0-08F1-6A853334F3A1}"/>
                </a:ext>
              </a:extLst>
            </p:cNvPr>
            <p:cNvCxnSpPr>
              <a:cxnSpLocks/>
            </p:cNvCxnSpPr>
            <p:nvPr/>
          </p:nvCxnSpPr>
          <p:spPr>
            <a:xfrm>
              <a:off x="8333217" y="5016081"/>
              <a:ext cx="1579205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D6E36B3A-70AC-3DC1-AED9-D797F5B86D8C}"/>
                </a:ext>
              </a:extLst>
            </p:cNvPr>
            <p:cNvCxnSpPr>
              <a:cxnSpLocks/>
            </p:cNvCxnSpPr>
            <p:nvPr/>
          </p:nvCxnSpPr>
          <p:spPr>
            <a:xfrm>
              <a:off x="7346202" y="4725144"/>
              <a:ext cx="0" cy="324036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2DA841FF-F5F4-B4F9-283F-6D36E337D4CE}"/>
                </a:ext>
              </a:extLst>
            </p:cNvPr>
            <p:cNvCxnSpPr>
              <a:cxnSpLocks/>
            </p:cNvCxnSpPr>
            <p:nvPr/>
          </p:nvCxnSpPr>
          <p:spPr>
            <a:xfrm>
              <a:off x="7346202" y="4725144"/>
              <a:ext cx="9721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F460EBA7-1437-2294-A8DF-6090FCF97A44}"/>
                </a:ext>
              </a:extLst>
            </p:cNvPr>
            <p:cNvCxnSpPr>
              <a:cxnSpLocks/>
            </p:cNvCxnSpPr>
            <p:nvPr/>
          </p:nvCxnSpPr>
          <p:spPr>
            <a:xfrm>
              <a:off x="8318310" y="4725144"/>
              <a:ext cx="0" cy="25493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61F7D9DB-6B4E-137A-C96A-DB368AEB3E7A}"/>
                </a:ext>
              </a:extLst>
            </p:cNvPr>
            <p:cNvSpPr txBox="1"/>
            <p:nvPr/>
          </p:nvSpPr>
          <p:spPr>
            <a:xfrm>
              <a:off x="8364252" y="5082454"/>
              <a:ext cx="684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无锁</a:t>
              </a:r>
              <a:endParaRPr lang="en-US" altLang="zh-CN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40A54971-D741-BA40-96F1-B71EB88F5A3A}"/>
                </a:ext>
              </a:extLst>
            </p:cNvPr>
            <p:cNvSpPr txBox="1"/>
            <p:nvPr/>
          </p:nvSpPr>
          <p:spPr>
            <a:xfrm>
              <a:off x="6626122" y="5087810"/>
              <a:ext cx="684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无锁</a:t>
              </a:r>
              <a:endParaRPr lang="en-US" altLang="zh-CN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E28231FB-E6D0-7C1C-DC78-039FA2508916}"/>
                </a:ext>
              </a:extLst>
            </p:cNvPr>
            <p:cNvSpPr txBox="1"/>
            <p:nvPr/>
          </p:nvSpPr>
          <p:spPr>
            <a:xfrm>
              <a:off x="7536167" y="4365104"/>
              <a:ext cx="720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有锁</a:t>
              </a:r>
              <a:endParaRPr lang="en-US" altLang="zh-CN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759C0453-452E-74E2-1A90-C80852143C54}"/>
                </a:ext>
              </a:extLst>
            </p:cNvPr>
            <p:cNvSpPr txBox="1"/>
            <p:nvPr/>
          </p:nvSpPr>
          <p:spPr>
            <a:xfrm>
              <a:off x="1559496" y="5698993"/>
              <a:ext cx="22516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NoPreempt</a:t>
              </a:r>
            </a:p>
            <a:p>
              <a:r>
                <a:rPr lang="zh-CN" altLang="en-US"/>
                <a:t>单独控制</a:t>
              </a:r>
              <a:r>
                <a:rPr lang="en-US" altLang="zh-CN"/>
                <a:t>Guard</a:t>
              </a:r>
              <a:endParaRPr lang="zh-CN" altLang="en-US"/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A3B20D16-FC49-DC92-6610-CA8CBF411E37}"/>
                </a:ext>
              </a:extLst>
            </p:cNvPr>
            <p:cNvCxnSpPr>
              <a:cxnSpLocks/>
            </p:cNvCxnSpPr>
            <p:nvPr/>
          </p:nvCxnSpPr>
          <p:spPr>
            <a:xfrm>
              <a:off x="4835860" y="6345324"/>
              <a:ext cx="2510342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7225C489-C9F7-4902-7E1F-490B050D85DE}"/>
                </a:ext>
              </a:extLst>
            </p:cNvPr>
            <p:cNvCxnSpPr>
              <a:cxnSpLocks/>
            </p:cNvCxnSpPr>
            <p:nvPr/>
          </p:nvCxnSpPr>
          <p:spPr>
            <a:xfrm>
              <a:off x="7310198" y="6021288"/>
              <a:ext cx="0" cy="324036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DA86CFDA-84F2-9525-1FB3-CFE792CAB553}"/>
                </a:ext>
              </a:extLst>
            </p:cNvPr>
            <p:cNvCxnSpPr>
              <a:cxnSpLocks/>
            </p:cNvCxnSpPr>
            <p:nvPr/>
          </p:nvCxnSpPr>
          <p:spPr>
            <a:xfrm>
              <a:off x="7320136" y="6021288"/>
              <a:ext cx="17641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7CDD2FC5-5084-8C0B-2B5C-671BEAE7E92A}"/>
                </a:ext>
              </a:extLst>
            </p:cNvPr>
            <p:cNvSpPr txBox="1"/>
            <p:nvPr/>
          </p:nvSpPr>
          <p:spPr>
            <a:xfrm>
              <a:off x="7778250" y="5625244"/>
              <a:ext cx="112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生效</a:t>
              </a:r>
              <a:endParaRPr lang="en-US" altLang="zh-CN"/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464E8682-5927-66E3-F27B-F4A754423619}"/>
                </a:ext>
              </a:extLst>
            </p:cNvPr>
            <p:cNvCxnSpPr>
              <a:cxnSpLocks/>
            </p:cNvCxnSpPr>
            <p:nvPr/>
          </p:nvCxnSpPr>
          <p:spPr>
            <a:xfrm>
              <a:off x="9084332" y="6345324"/>
              <a:ext cx="82809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C0D6E9A3-98BE-B19F-A027-5ECB04C983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2244" y="2924944"/>
              <a:ext cx="792088" cy="92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CCFB6250-A6E8-767D-2E0C-0EC915844E52}"/>
                </a:ext>
              </a:extLst>
            </p:cNvPr>
            <p:cNvSpPr txBox="1"/>
            <p:nvPr/>
          </p:nvSpPr>
          <p:spPr>
            <a:xfrm>
              <a:off x="8318310" y="2528900"/>
              <a:ext cx="946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禁止</a:t>
              </a:r>
              <a:r>
                <a:rPr lang="en-US" altLang="zh-CN"/>
                <a:t>(1)</a:t>
              </a:r>
            </a:p>
          </p:txBody>
        </p: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0343C1AA-D148-17B5-4920-8511F4E65083}"/>
                </a:ext>
              </a:extLst>
            </p:cNvPr>
            <p:cNvCxnSpPr>
              <a:cxnSpLocks/>
            </p:cNvCxnSpPr>
            <p:nvPr/>
          </p:nvCxnSpPr>
          <p:spPr>
            <a:xfrm>
              <a:off x="9048328" y="2934236"/>
              <a:ext cx="0" cy="25493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F47FAE02-CD2D-5C9E-8C45-3FD26C71CE5A}"/>
                </a:ext>
              </a:extLst>
            </p:cNvPr>
            <p:cNvCxnSpPr>
              <a:cxnSpLocks/>
            </p:cNvCxnSpPr>
            <p:nvPr/>
          </p:nvCxnSpPr>
          <p:spPr>
            <a:xfrm>
              <a:off x="9084332" y="6057292"/>
              <a:ext cx="0" cy="25493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箭头: 上 90">
              <a:extLst>
                <a:ext uri="{FF2B5EF4-FFF2-40B4-BE49-F238E27FC236}">
                  <a16:creationId xmlns:a16="http://schemas.microsoft.com/office/drawing/2014/main" id="{9873EE2F-EE0F-0321-B103-C29911E74F73}"/>
                </a:ext>
              </a:extLst>
            </p:cNvPr>
            <p:cNvSpPr/>
            <p:nvPr/>
          </p:nvSpPr>
          <p:spPr>
            <a:xfrm>
              <a:off x="10524493" y="3498133"/>
              <a:ext cx="720077" cy="1345310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叠加产生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FC7F702-B527-35CF-CA65-1B4BA06BE23B}"/>
                </a:ext>
              </a:extLst>
            </p:cNvPr>
            <p:cNvSpPr txBox="1"/>
            <p:nvPr/>
          </p:nvSpPr>
          <p:spPr>
            <a:xfrm>
              <a:off x="5195900" y="4598142"/>
              <a:ext cx="4713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/>
                <a:t>+1</a:t>
              </a:r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41D4787-B846-F91E-FB45-CE572AB6C043}"/>
                </a:ext>
              </a:extLst>
            </p:cNvPr>
            <p:cNvSpPr txBox="1"/>
            <p:nvPr/>
          </p:nvSpPr>
          <p:spPr>
            <a:xfrm>
              <a:off x="6513003" y="4626145"/>
              <a:ext cx="4438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/>
                <a:t>-1</a:t>
              </a:r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6E2D5AC-CE9C-2C85-9F67-EC43F40CA9DF}"/>
                </a:ext>
              </a:extLst>
            </p:cNvPr>
            <p:cNvSpPr txBox="1"/>
            <p:nvPr/>
          </p:nvSpPr>
          <p:spPr>
            <a:xfrm>
              <a:off x="6884830" y="5939988"/>
              <a:ext cx="4713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/>
                <a:t>+1</a:t>
              </a:r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C02832F-0CD6-AF07-9289-762CBDA09C37}"/>
                </a:ext>
              </a:extLst>
            </p:cNvPr>
            <p:cNvSpPr txBox="1"/>
            <p:nvPr/>
          </p:nvSpPr>
          <p:spPr>
            <a:xfrm>
              <a:off x="6956837" y="4644147"/>
              <a:ext cx="4713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/>
                <a:t>+1</a:t>
              </a:r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D16CC38-FBF2-D679-C2F7-9BB138B0286E}"/>
                </a:ext>
              </a:extLst>
            </p:cNvPr>
            <p:cNvSpPr txBox="1"/>
            <p:nvPr/>
          </p:nvSpPr>
          <p:spPr>
            <a:xfrm>
              <a:off x="8262291" y="4629455"/>
              <a:ext cx="4438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/>
                <a:t>-1</a:t>
              </a:r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944FE83-1120-9366-F6B5-7867CE7F07F6}"/>
                </a:ext>
              </a:extLst>
            </p:cNvPr>
            <p:cNvSpPr txBox="1"/>
            <p:nvPr/>
          </p:nvSpPr>
          <p:spPr>
            <a:xfrm>
              <a:off x="9058320" y="5939988"/>
              <a:ext cx="4438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/>
                <a:t>-1</a:t>
              </a: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68770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81FDB11-51AC-7246-0488-256D6E4DCB77}"/>
              </a:ext>
            </a:extLst>
          </p:cNvPr>
          <p:cNvSpPr txBox="1"/>
          <p:nvPr/>
        </p:nvSpPr>
        <p:spPr>
          <a:xfrm>
            <a:off x="515380" y="370134"/>
            <a:ext cx="6912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抢占式调度与协作式在框架上的区别</a:t>
            </a:r>
            <a:endParaRPr lang="en-US" altLang="zh-CN" sz="32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34B9E1-5E80-1C10-746A-DEF3E3AA7C50}"/>
              </a:ext>
            </a:extLst>
          </p:cNvPr>
          <p:cNvSpPr txBox="1"/>
          <p:nvPr/>
        </p:nvSpPr>
        <p:spPr>
          <a:xfrm>
            <a:off x="584452" y="1052736"/>
            <a:ext cx="86799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抢占式调度在协作式自主</a:t>
            </a:r>
            <a:r>
              <a:rPr lang="en-US" altLang="zh-CN" sz="2400"/>
              <a:t>yield</a:t>
            </a:r>
            <a:r>
              <a:rPr lang="zh-CN" altLang="en-US" sz="2400"/>
              <a:t>的基础上，引入抢占控制和时钟中断，动态调整内外条件，触发优先级高的任务及时获得调用机会，避免个别任务长期不合理的占据</a:t>
            </a:r>
            <a:r>
              <a:rPr lang="en-US" altLang="zh-CN" sz="2400"/>
              <a:t>CPU</a:t>
            </a:r>
            <a:r>
              <a:rPr lang="zh-CN" altLang="en-US" sz="2400"/>
              <a:t>。</a:t>
            </a:r>
            <a:endParaRPr lang="en-US" altLang="zh-CN" sz="24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A570445-4E84-08EC-F0D5-59047B479EC3}"/>
              </a:ext>
            </a:extLst>
          </p:cNvPr>
          <p:cNvSpPr/>
          <p:nvPr/>
        </p:nvSpPr>
        <p:spPr>
          <a:xfrm>
            <a:off x="1765981" y="2367653"/>
            <a:ext cx="5230119" cy="68695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err="1">
                <a:solidFill>
                  <a:schemeClr val="tx1"/>
                </a:solidFill>
              </a:rPr>
              <a:t>api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4AFC2C-E0EC-E571-208A-D39E83853032}"/>
              </a:ext>
            </a:extLst>
          </p:cNvPr>
          <p:cNvSpPr/>
          <p:nvPr/>
        </p:nvSpPr>
        <p:spPr>
          <a:xfrm>
            <a:off x="3020571" y="3411766"/>
            <a:ext cx="3975529" cy="161825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>
                <a:solidFill>
                  <a:schemeClr val="tx1"/>
                </a:solidFill>
              </a:rPr>
              <a:t>run</a:t>
            </a:r>
            <a:r>
              <a:rPr lang="en-US" altLang="zh-CN" sz="2000" err="1">
                <a:solidFill>
                  <a:schemeClr val="tx1"/>
                </a:solidFill>
              </a:rPr>
              <a:t>_queue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9224F6-A658-E558-072F-FE99389E487C}"/>
              </a:ext>
            </a:extLst>
          </p:cNvPr>
          <p:cNvSpPr/>
          <p:nvPr/>
        </p:nvSpPr>
        <p:spPr>
          <a:xfrm>
            <a:off x="1765982" y="5461436"/>
            <a:ext cx="5230118" cy="708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chemeClr val="tx1"/>
                </a:solidFill>
              </a:rPr>
              <a:t>scheduler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F011CB-F61A-4D3E-67B4-AAAB56EA48B0}"/>
              </a:ext>
            </a:extLst>
          </p:cNvPr>
          <p:cNvSpPr/>
          <p:nvPr/>
        </p:nvSpPr>
        <p:spPr>
          <a:xfrm>
            <a:off x="3122339" y="5605882"/>
            <a:ext cx="1468000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sched_rr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41FFB1F-2746-EB88-4C5C-898EE3A4C260}"/>
              </a:ext>
            </a:extLst>
          </p:cNvPr>
          <p:cNvSpPr/>
          <p:nvPr/>
        </p:nvSpPr>
        <p:spPr>
          <a:xfrm>
            <a:off x="371364" y="3561027"/>
            <a:ext cx="1044116" cy="7849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CPU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BE60EE-4587-341C-F09A-25934564A994}"/>
              </a:ext>
            </a:extLst>
          </p:cNvPr>
          <p:cNvSpPr/>
          <p:nvPr/>
        </p:nvSpPr>
        <p:spPr>
          <a:xfrm>
            <a:off x="1919537" y="3965590"/>
            <a:ext cx="929597" cy="51920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(running)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AF00BD4-EE8D-6060-588D-7E600245E2BA}"/>
              </a:ext>
            </a:extLst>
          </p:cNvPr>
          <p:cNvCxnSpPr>
            <a:cxnSpLocks/>
          </p:cNvCxnSpPr>
          <p:nvPr/>
        </p:nvCxnSpPr>
        <p:spPr>
          <a:xfrm>
            <a:off x="1451484" y="3985909"/>
            <a:ext cx="468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CC5D3761-BE96-F8B2-BE01-B6C7B3C9AE55}"/>
              </a:ext>
            </a:extLst>
          </p:cNvPr>
          <p:cNvSpPr/>
          <p:nvPr/>
        </p:nvSpPr>
        <p:spPr>
          <a:xfrm>
            <a:off x="3464962" y="3965591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2B8A436-5AB7-54A2-227C-B41275CE4A24}"/>
              </a:ext>
            </a:extLst>
          </p:cNvPr>
          <p:cNvSpPr/>
          <p:nvPr/>
        </p:nvSpPr>
        <p:spPr>
          <a:xfrm>
            <a:off x="4590339" y="3965590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9DA3729-7DA9-FC33-8630-F4985046E5C5}"/>
              </a:ext>
            </a:extLst>
          </p:cNvPr>
          <p:cNvSpPr/>
          <p:nvPr/>
        </p:nvSpPr>
        <p:spPr>
          <a:xfrm>
            <a:off x="5716002" y="3965590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(blocked)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6CEE6C8-ACA5-D73A-EF6E-4107301C8E54}"/>
              </a:ext>
            </a:extLst>
          </p:cNvPr>
          <p:cNvSpPr/>
          <p:nvPr/>
        </p:nvSpPr>
        <p:spPr>
          <a:xfrm>
            <a:off x="3317185" y="3801941"/>
            <a:ext cx="3450440" cy="1120072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scheduler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9C45FD2-3CCC-6065-40CE-2AB70C6DA065}"/>
              </a:ext>
            </a:extLst>
          </p:cNvPr>
          <p:cNvSpPr/>
          <p:nvPr/>
        </p:nvSpPr>
        <p:spPr>
          <a:xfrm>
            <a:off x="3827748" y="2504386"/>
            <a:ext cx="1620180" cy="43496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on_time_tick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CFA2B901-D272-62A9-8E7E-CDF7FB5CC21E}"/>
              </a:ext>
            </a:extLst>
          </p:cNvPr>
          <p:cNvSpPr/>
          <p:nvPr/>
        </p:nvSpPr>
        <p:spPr>
          <a:xfrm>
            <a:off x="4205694" y="4938280"/>
            <a:ext cx="484632" cy="481918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3512977-DFCF-20E3-D997-C34FB75133BF}"/>
              </a:ext>
            </a:extLst>
          </p:cNvPr>
          <p:cNvSpPr txBox="1"/>
          <p:nvPr/>
        </p:nvSpPr>
        <p:spPr>
          <a:xfrm>
            <a:off x="1811524" y="4506437"/>
            <a:ext cx="110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当前任务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453E491-5076-295F-1ED9-F05C4FF03AC8}"/>
              </a:ext>
            </a:extLst>
          </p:cNvPr>
          <p:cNvSpPr/>
          <p:nvPr/>
        </p:nvSpPr>
        <p:spPr>
          <a:xfrm>
            <a:off x="7428045" y="2222866"/>
            <a:ext cx="1629719" cy="11161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平台提供的时钟中断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96885AA-7059-1B39-C311-9C9A91906217}"/>
              </a:ext>
            </a:extLst>
          </p:cNvPr>
          <p:cNvCxnSpPr/>
          <p:nvPr/>
        </p:nvCxnSpPr>
        <p:spPr>
          <a:xfrm flipH="1">
            <a:off x="5754867" y="2780928"/>
            <a:ext cx="16372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1B64DC01-25AC-5D86-B84C-5DFA78EC9F4B}"/>
              </a:ext>
            </a:extLst>
          </p:cNvPr>
          <p:cNvSpPr/>
          <p:nvPr/>
        </p:nvSpPr>
        <p:spPr>
          <a:xfrm>
            <a:off x="4978586" y="5605882"/>
            <a:ext cx="1468000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sched_cfs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E4914CEF-8D66-F6A7-DF06-836EB29DE3F2}"/>
              </a:ext>
            </a:extLst>
          </p:cNvPr>
          <p:cNvSpPr/>
          <p:nvPr/>
        </p:nvSpPr>
        <p:spPr>
          <a:xfrm>
            <a:off x="4240334" y="3095849"/>
            <a:ext cx="484632" cy="658042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6B92996-0302-5488-1D8C-1EF10A07A369}"/>
              </a:ext>
            </a:extLst>
          </p:cNvPr>
          <p:cNvSpPr txBox="1"/>
          <p:nvPr/>
        </p:nvSpPr>
        <p:spPr>
          <a:xfrm>
            <a:off x="4619836" y="3104964"/>
            <a:ext cx="2232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定时触发</a:t>
            </a:r>
            <a:r>
              <a:rPr lang="en-US" altLang="zh-CN" err="1"/>
              <a:t>runqueue</a:t>
            </a:r>
            <a:endParaRPr lang="en-US" altLang="zh-CN"/>
          </a:p>
          <a:p>
            <a:r>
              <a:rPr lang="zh-CN" altLang="en-US"/>
              <a:t>更新当前任务状态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F2AFE0F-6BC9-8E8F-24C1-9965651FD39B}"/>
              </a:ext>
            </a:extLst>
          </p:cNvPr>
          <p:cNvSpPr txBox="1"/>
          <p:nvPr/>
        </p:nvSpPr>
        <p:spPr>
          <a:xfrm>
            <a:off x="4637838" y="4851303"/>
            <a:ext cx="2232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定时触发调度器</a:t>
            </a:r>
            <a:endParaRPr lang="en-US" altLang="zh-CN"/>
          </a:p>
          <a:p>
            <a:r>
              <a:rPr lang="zh-CN" altLang="en-US"/>
              <a:t>确定是否调整队列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C847E40-C6C2-11CE-9364-845F30BCBDE7}"/>
              </a:ext>
            </a:extLst>
          </p:cNvPr>
          <p:cNvSpPr/>
          <p:nvPr/>
        </p:nvSpPr>
        <p:spPr>
          <a:xfrm>
            <a:off x="7428044" y="4002976"/>
            <a:ext cx="1629719" cy="11161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外部抢占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控制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ECE29FE-6A16-168F-715E-CE35E8C204F2}"/>
              </a:ext>
            </a:extLst>
          </p:cNvPr>
          <p:cNvCxnSpPr>
            <a:stCxn id="5" idx="1"/>
          </p:cNvCxnSpPr>
          <p:nvPr/>
        </p:nvCxnSpPr>
        <p:spPr>
          <a:xfrm flipH="1">
            <a:off x="6870087" y="4561038"/>
            <a:ext cx="5579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564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0A1A013-6396-4FB1-916C-B032FB189178}"/>
              </a:ext>
            </a:extLst>
          </p:cNvPr>
          <p:cNvSpPr txBox="1"/>
          <p:nvPr/>
        </p:nvSpPr>
        <p:spPr>
          <a:xfrm>
            <a:off x="515380" y="370134"/>
            <a:ext cx="6912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时钟中断与抢占式调度</a:t>
            </a:r>
            <a:endParaRPr lang="en-US" altLang="zh-CN" sz="32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48EC954-1469-8E64-B9F0-4C08F2209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948" y="434349"/>
            <a:ext cx="3972936" cy="68958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E676597-8090-EDD2-35A7-4A2A61C4E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948" y="1067579"/>
            <a:ext cx="5328592" cy="199822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F95CE5F-7B98-73FE-1EB5-76E6A1855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948" y="3412099"/>
            <a:ext cx="4896544" cy="138344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308938C-9EEF-2E83-2534-7CA7C6F0A3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7948" y="5133587"/>
            <a:ext cx="6552728" cy="1589797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FCE077B8-7534-B583-D816-CD44F70C1FAB}"/>
              </a:ext>
            </a:extLst>
          </p:cNvPr>
          <p:cNvSpPr/>
          <p:nvPr/>
        </p:nvSpPr>
        <p:spPr>
          <a:xfrm>
            <a:off x="6240016" y="1556792"/>
            <a:ext cx="327636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2EEE0C4-E50A-5BF7-5B06-A42490F8EA5E}"/>
              </a:ext>
            </a:extLst>
          </p:cNvPr>
          <p:cNvSpPr/>
          <p:nvPr/>
        </p:nvSpPr>
        <p:spPr>
          <a:xfrm>
            <a:off x="803412" y="1373214"/>
            <a:ext cx="4068452" cy="7596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通过</a:t>
            </a:r>
            <a:r>
              <a:rPr lang="en-US" altLang="zh-CN" err="1">
                <a:solidFill>
                  <a:sysClr val="windowText" lastClr="000000"/>
                </a:solidFill>
              </a:rPr>
              <a:t>axhal</a:t>
            </a:r>
            <a:r>
              <a:rPr lang="en-US" altLang="zh-CN">
                <a:solidFill>
                  <a:sysClr val="windowText" lastClr="000000"/>
                </a:solidFill>
              </a:rPr>
              <a:t> </a:t>
            </a:r>
            <a:r>
              <a:rPr lang="zh-CN" altLang="en-US">
                <a:solidFill>
                  <a:sysClr val="windowText" lastClr="000000"/>
                </a:solidFill>
              </a:rPr>
              <a:t>注册时钟中断，定期触发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en-US" altLang="zh-CN" err="1">
                <a:solidFill>
                  <a:sysClr val="windowText" lastClr="000000"/>
                </a:solidFill>
              </a:rPr>
              <a:t>axtask</a:t>
            </a:r>
            <a:r>
              <a:rPr lang="en-US" altLang="zh-CN">
                <a:solidFill>
                  <a:sysClr val="windowText" lastClr="000000"/>
                </a:solidFill>
              </a:rPr>
              <a:t>::</a:t>
            </a:r>
            <a:r>
              <a:rPr lang="en-US" altLang="zh-CN" err="1">
                <a:solidFill>
                  <a:sysClr val="windowText" lastClr="000000"/>
                </a:solidFill>
              </a:rPr>
              <a:t>on_timer_tick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C9CB10B-B695-393F-BB94-6C09D4AE3A9B}"/>
              </a:ext>
            </a:extLst>
          </p:cNvPr>
          <p:cNvSpPr/>
          <p:nvPr/>
        </p:nvSpPr>
        <p:spPr>
          <a:xfrm>
            <a:off x="806412" y="3560444"/>
            <a:ext cx="4068452" cy="5400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经由</a:t>
            </a:r>
            <a:r>
              <a:rPr lang="en-US" altLang="zh-CN">
                <a:solidFill>
                  <a:sysClr val="windowText" lastClr="000000"/>
                </a:solidFill>
              </a:rPr>
              <a:t>axtask::runqueue</a:t>
            </a:r>
            <a:r>
              <a:rPr lang="zh-CN" altLang="en-US">
                <a:solidFill>
                  <a:sysClr val="windowText" lastClr="000000"/>
                </a:solidFill>
              </a:rPr>
              <a:t>传递定时事件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E9AAD7F-EE38-ADA8-E9F8-E3D687752BCC}"/>
              </a:ext>
            </a:extLst>
          </p:cNvPr>
          <p:cNvSpPr/>
          <p:nvPr/>
        </p:nvSpPr>
        <p:spPr>
          <a:xfrm>
            <a:off x="803412" y="5445224"/>
            <a:ext cx="4068452" cy="9706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触发特定调度器的</a:t>
            </a:r>
            <a:r>
              <a:rPr lang="en-US" altLang="zh-CN" err="1">
                <a:solidFill>
                  <a:sysClr val="windowText" lastClr="000000"/>
                </a:solidFill>
              </a:rPr>
              <a:t>task_tick</a:t>
            </a:r>
            <a:r>
              <a:rPr lang="zh-CN" altLang="en-US">
                <a:solidFill>
                  <a:sysClr val="windowText" lastClr="000000"/>
                </a:solidFill>
              </a:rPr>
              <a:t>，决定是否标记抢占标志，并可能进一步的导致任务队列的重排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A065B8E7-3462-E1B3-0DE7-542DB24A710F}"/>
              </a:ext>
            </a:extLst>
          </p:cNvPr>
          <p:cNvSpPr/>
          <p:nvPr/>
        </p:nvSpPr>
        <p:spPr>
          <a:xfrm>
            <a:off x="2595322" y="2362876"/>
            <a:ext cx="484632" cy="978408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638541F8-5F6F-42BE-2DD3-0EDF9BB68F8B}"/>
              </a:ext>
            </a:extLst>
          </p:cNvPr>
          <p:cNvSpPr/>
          <p:nvPr/>
        </p:nvSpPr>
        <p:spPr>
          <a:xfrm>
            <a:off x="2595322" y="4351822"/>
            <a:ext cx="484632" cy="978408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2117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81FDB11-51AC-7246-0488-256D6E4DCB77}"/>
              </a:ext>
            </a:extLst>
          </p:cNvPr>
          <p:cNvSpPr txBox="1"/>
          <p:nvPr/>
        </p:nvSpPr>
        <p:spPr>
          <a:xfrm>
            <a:off x="515380" y="370134"/>
            <a:ext cx="6912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抢占式调度算法</a:t>
            </a:r>
            <a:r>
              <a:rPr lang="en-US" altLang="zh-CN" sz="3200"/>
              <a:t>ROUND_ROBIN</a:t>
            </a:r>
            <a:r>
              <a:rPr lang="zh-CN" altLang="en-US" sz="3200"/>
              <a:t>机制</a:t>
            </a:r>
            <a:endParaRPr lang="en-US" altLang="zh-CN" sz="32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4405B5-84D1-4D9C-B21F-AD3311244A86}"/>
              </a:ext>
            </a:extLst>
          </p:cNvPr>
          <p:cNvSpPr/>
          <p:nvPr/>
        </p:nvSpPr>
        <p:spPr>
          <a:xfrm>
            <a:off x="3929253" y="3961691"/>
            <a:ext cx="3678915" cy="161825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run_queue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C89CB39-A986-D31A-355C-3278FE14A955}"/>
              </a:ext>
            </a:extLst>
          </p:cNvPr>
          <p:cNvSpPr/>
          <p:nvPr/>
        </p:nvSpPr>
        <p:spPr>
          <a:xfrm>
            <a:off x="983432" y="4364901"/>
            <a:ext cx="1044116" cy="78492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ysClr val="windowText" lastClr="000000"/>
                </a:solidFill>
              </a:rPr>
              <a:t>CPU</a:t>
            </a:r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7F8401-94A9-1112-C29E-4C6EE9CF20C6}"/>
              </a:ext>
            </a:extLst>
          </p:cNvPr>
          <p:cNvSpPr/>
          <p:nvPr/>
        </p:nvSpPr>
        <p:spPr>
          <a:xfrm>
            <a:off x="2891644" y="4515515"/>
            <a:ext cx="929597" cy="51920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(running)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14C8B35-0C29-8A73-4630-5CA67378E9F1}"/>
              </a:ext>
            </a:extLst>
          </p:cNvPr>
          <p:cNvCxnSpPr/>
          <p:nvPr/>
        </p:nvCxnSpPr>
        <p:spPr>
          <a:xfrm>
            <a:off x="2171564" y="4789783"/>
            <a:ext cx="612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A927B42-D4F0-94D1-99B5-7321F49E6A94}"/>
              </a:ext>
            </a:extLst>
          </p:cNvPr>
          <p:cNvSpPr/>
          <p:nvPr/>
        </p:nvSpPr>
        <p:spPr>
          <a:xfrm>
            <a:off x="4077030" y="4515516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D377EFC-42EF-D604-47CD-897E3E20B84D}"/>
              </a:ext>
            </a:extLst>
          </p:cNvPr>
          <p:cNvSpPr/>
          <p:nvPr/>
        </p:nvSpPr>
        <p:spPr>
          <a:xfrm>
            <a:off x="5202407" y="4515515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8425831-DAAD-BB94-AD79-94713AA5E471}"/>
              </a:ext>
            </a:extLst>
          </p:cNvPr>
          <p:cNvSpPr/>
          <p:nvPr/>
        </p:nvSpPr>
        <p:spPr>
          <a:xfrm>
            <a:off x="6328070" y="4515515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DD0AAB-8E0F-E069-F8AE-96F08ABABCF1}"/>
              </a:ext>
            </a:extLst>
          </p:cNvPr>
          <p:cNvSpPr txBox="1"/>
          <p:nvPr/>
        </p:nvSpPr>
        <p:spPr>
          <a:xfrm>
            <a:off x="2783631" y="5056362"/>
            <a:ext cx="110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当前任务</a:t>
            </a: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3532E35E-C9A3-8D52-A5A2-8FEED7E452D5}"/>
              </a:ext>
            </a:extLst>
          </p:cNvPr>
          <p:cNvSpPr/>
          <p:nvPr/>
        </p:nvSpPr>
        <p:spPr>
          <a:xfrm>
            <a:off x="3477730" y="4775121"/>
            <a:ext cx="4632076" cy="1253559"/>
          </a:xfrm>
          <a:custGeom>
            <a:avLst/>
            <a:gdLst>
              <a:gd name="connsiteX0" fmla="*/ 0 w 4632076"/>
              <a:gd name="connsiteY0" fmla="*/ 668594 h 1253559"/>
              <a:gd name="connsiteX1" fmla="*/ 403123 w 4632076"/>
              <a:gd name="connsiteY1" fmla="*/ 1052052 h 1253559"/>
              <a:gd name="connsiteX2" fmla="*/ 1406013 w 4632076"/>
              <a:gd name="connsiteY2" fmla="*/ 1209368 h 1253559"/>
              <a:gd name="connsiteX3" fmla="*/ 3539613 w 4632076"/>
              <a:gd name="connsiteY3" fmla="*/ 1189704 h 1253559"/>
              <a:gd name="connsiteX4" fmla="*/ 4581833 w 4632076"/>
              <a:gd name="connsiteY4" fmla="*/ 511278 h 1253559"/>
              <a:gd name="connsiteX5" fmla="*/ 4404852 w 4632076"/>
              <a:gd name="connsiteY5" fmla="*/ 157316 h 1253559"/>
              <a:gd name="connsiteX6" fmla="*/ 3854246 w 4632076"/>
              <a:gd name="connsiteY6" fmla="*/ 0 h 1253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2076" h="1253559">
                <a:moveTo>
                  <a:pt x="0" y="668594"/>
                </a:moveTo>
                <a:cubicBezTo>
                  <a:pt x="84394" y="815258"/>
                  <a:pt x="168788" y="961923"/>
                  <a:pt x="403123" y="1052052"/>
                </a:cubicBezTo>
                <a:cubicBezTo>
                  <a:pt x="637458" y="1142181"/>
                  <a:pt x="883265" y="1186426"/>
                  <a:pt x="1406013" y="1209368"/>
                </a:cubicBezTo>
                <a:cubicBezTo>
                  <a:pt x="1928761" y="1232310"/>
                  <a:pt x="3010310" y="1306052"/>
                  <a:pt x="3539613" y="1189704"/>
                </a:cubicBezTo>
                <a:cubicBezTo>
                  <a:pt x="4068916" y="1073356"/>
                  <a:pt x="4437627" y="683343"/>
                  <a:pt x="4581833" y="511278"/>
                </a:cubicBezTo>
                <a:cubicBezTo>
                  <a:pt x="4726040" y="339213"/>
                  <a:pt x="4526116" y="242529"/>
                  <a:pt x="4404852" y="157316"/>
                </a:cubicBezTo>
                <a:cubicBezTo>
                  <a:pt x="4283588" y="72103"/>
                  <a:pt x="4068917" y="36051"/>
                  <a:pt x="3854246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70E08EB-2A5E-8AA3-4EDE-94939235A318}"/>
              </a:ext>
            </a:extLst>
          </p:cNvPr>
          <p:cNvSpPr txBox="1"/>
          <p:nvPr/>
        </p:nvSpPr>
        <p:spPr>
          <a:xfrm>
            <a:off x="4610296" y="6120008"/>
            <a:ext cx="527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 </a:t>
            </a:r>
            <a:r>
              <a:rPr lang="zh-CN" altLang="en-US"/>
              <a:t>仍继承协作式：主动执行</a:t>
            </a:r>
            <a:r>
              <a:rPr lang="en-US" altLang="zh-CN"/>
              <a:t>yield</a:t>
            </a:r>
            <a:r>
              <a:rPr lang="zh-CN" altLang="en-US"/>
              <a:t>将会排到队尾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00B636A-516B-1E4E-5D51-9431D5F0CCFD}"/>
              </a:ext>
            </a:extLst>
          </p:cNvPr>
          <p:cNvSpPr txBox="1"/>
          <p:nvPr/>
        </p:nvSpPr>
        <p:spPr>
          <a:xfrm>
            <a:off x="515380" y="1124744"/>
            <a:ext cx="110892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在协作式调度</a:t>
            </a:r>
            <a:r>
              <a:rPr lang="en-US" altLang="zh-CN" sz="2400"/>
              <a:t>FIFO</a:t>
            </a:r>
            <a:r>
              <a:rPr lang="zh-CN" altLang="en-US" sz="2400"/>
              <a:t>的基础上，由定时器定时递减</a:t>
            </a:r>
            <a:r>
              <a:rPr lang="zh-CN" altLang="en-US" sz="2400" b="1">
                <a:solidFill>
                  <a:srgbClr val="FF0000"/>
                </a:solidFill>
              </a:rPr>
              <a:t>当前任务</a:t>
            </a:r>
            <a:r>
              <a:rPr lang="zh-CN" altLang="en-US" sz="2400"/>
              <a:t>的时间片，耗尽时允许调度，一旦外部条件符合，边沿触发抢占，当前任务排到队尾，如此完成各个任务的循环排列。注：核心目标是</a:t>
            </a:r>
            <a:r>
              <a:rPr lang="zh-CN" altLang="en-US" sz="2400" b="1"/>
              <a:t>当前任务</a:t>
            </a:r>
            <a:r>
              <a:rPr lang="zh-CN" altLang="en-US" sz="2400"/>
              <a:t>。</a:t>
            </a:r>
            <a:endParaRPr lang="en-US" altLang="zh-CN" sz="2000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BFD2960C-3CEB-7214-D1B6-826CF0EBB881}"/>
              </a:ext>
            </a:extLst>
          </p:cNvPr>
          <p:cNvSpPr/>
          <p:nvPr/>
        </p:nvSpPr>
        <p:spPr>
          <a:xfrm>
            <a:off x="3252189" y="3269023"/>
            <a:ext cx="5272050" cy="1350996"/>
          </a:xfrm>
          <a:custGeom>
            <a:avLst/>
            <a:gdLst>
              <a:gd name="connsiteX0" fmla="*/ 28896 w 5272050"/>
              <a:gd name="connsiteY0" fmla="*/ 1252673 h 1350996"/>
              <a:gd name="connsiteX1" fmla="*/ 235374 w 5272050"/>
              <a:gd name="connsiteY1" fmla="*/ 328441 h 1350996"/>
              <a:gd name="connsiteX2" fmla="*/ 1759374 w 5272050"/>
              <a:gd name="connsiteY2" fmla="*/ 13808 h 1350996"/>
              <a:gd name="connsiteX3" fmla="*/ 4305929 w 5272050"/>
              <a:gd name="connsiteY3" fmla="*/ 141628 h 1350996"/>
              <a:gd name="connsiteX4" fmla="*/ 5269490 w 5272050"/>
              <a:gd name="connsiteY4" fmla="*/ 888879 h 1350996"/>
              <a:gd name="connsiteX5" fmla="*/ 4069954 w 5272050"/>
              <a:gd name="connsiteY5" fmla="*/ 1350996 h 1350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2050" h="1350996">
                <a:moveTo>
                  <a:pt x="28896" y="1252673"/>
                </a:moveTo>
                <a:cubicBezTo>
                  <a:pt x="-12072" y="893795"/>
                  <a:pt x="-53039" y="534918"/>
                  <a:pt x="235374" y="328441"/>
                </a:cubicBezTo>
                <a:cubicBezTo>
                  <a:pt x="523787" y="121964"/>
                  <a:pt x="1080948" y="44943"/>
                  <a:pt x="1759374" y="13808"/>
                </a:cubicBezTo>
                <a:cubicBezTo>
                  <a:pt x="2437800" y="-17328"/>
                  <a:pt x="3720910" y="-4217"/>
                  <a:pt x="4305929" y="141628"/>
                </a:cubicBezTo>
                <a:cubicBezTo>
                  <a:pt x="4890948" y="287473"/>
                  <a:pt x="5308819" y="687318"/>
                  <a:pt x="5269490" y="888879"/>
                </a:cubicBezTo>
                <a:cubicBezTo>
                  <a:pt x="5230161" y="1090440"/>
                  <a:pt x="4650057" y="1220718"/>
                  <a:pt x="4069954" y="135099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98DED6C-7F85-5B3E-2397-C6F88AE809F4}"/>
              </a:ext>
            </a:extLst>
          </p:cNvPr>
          <p:cNvSpPr txBox="1"/>
          <p:nvPr/>
        </p:nvSpPr>
        <p:spPr>
          <a:xfrm>
            <a:off x="3647728" y="2461702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抢占式：同时满足以下条件</a:t>
            </a:r>
            <a:endParaRPr lang="en-US" altLang="zh-CN"/>
          </a:p>
          <a:p>
            <a:r>
              <a:rPr lang="en-US" altLang="zh-CN"/>
              <a:t>1.1 </a:t>
            </a:r>
            <a:r>
              <a:rPr lang="zh-CN" altLang="en-US"/>
              <a:t>定时器递减当前任务的时间片计数，减到</a:t>
            </a:r>
            <a:r>
              <a:rPr lang="en-US" altLang="zh-CN"/>
              <a:t>0</a:t>
            </a:r>
            <a:r>
              <a:rPr lang="zh-CN" altLang="en-US"/>
              <a:t>时，设</a:t>
            </a:r>
            <a:r>
              <a:rPr lang="en-US" altLang="zh-CN" b="1">
                <a:solidFill>
                  <a:srgbClr val="FF0000"/>
                </a:solidFill>
              </a:rPr>
              <a:t>preempt pending</a:t>
            </a:r>
          </a:p>
          <a:p>
            <a:r>
              <a:rPr lang="en-US" altLang="zh-CN"/>
              <a:t>1.2 </a:t>
            </a:r>
            <a:r>
              <a:rPr lang="zh-CN" altLang="en-US"/>
              <a:t>外部条件允许当前任务被抢占，且处于从禁用到启用的边沿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86F1707-BB1C-A031-E279-DAC7A44B7014}"/>
              </a:ext>
            </a:extLst>
          </p:cNvPr>
          <p:cNvCxnSpPr>
            <a:stCxn id="13" idx="1"/>
            <a:endCxn id="11" idx="3"/>
          </p:cNvCxnSpPr>
          <p:nvPr/>
        </p:nvCxnSpPr>
        <p:spPr>
          <a:xfrm flipH="1">
            <a:off x="3821241" y="4775119"/>
            <a:ext cx="255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5229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81FDB11-51AC-7246-0488-256D6E4DCB77}"/>
              </a:ext>
            </a:extLst>
          </p:cNvPr>
          <p:cNvSpPr txBox="1"/>
          <p:nvPr/>
        </p:nvSpPr>
        <p:spPr>
          <a:xfrm>
            <a:off x="515380" y="370134"/>
            <a:ext cx="6912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抢占式调度算法</a:t>
            </a:r>
            <a:r>
              <a:rPr lang="en-US" altLang="zh-CN" sz="3200"/>
              <a:t>ROUND_ROBIN</a:t>
            </a:r>
            <a:r>
              <a:rPr lang="zh-CN" altLang="en-US" sz="3200"/>
              <a:t>实现</a:t>
            </a:r>
            <a:endParaRPr lang="en-US" altLang="zh-CN" sz="32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194183-510E-0050-8BA6-DF38E7119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96" y="1304764"/>
            <a:ext cx="5292588" cy="8650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13F5A91-3B74-B730-E280-F1DE260B4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11" y="3288568"/>
            <a:ext cx="5912341" cy="29847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239953A-A9E4-3499-2DED-F6ADBB5E5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96" y="2538566"/>
            <a:ext cx="5292588" cy="63840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DCF8D31-F000-5258-D465-A63EA87656A8}"/>
              </a:ext>
            </a:extLst>
          </p:cNvPr>
          <p:cNvSpPr/>
          <p:nvPr/>
        </p:nvSpPr>
        <p:spPr>
          <a:xfrm>
            <a:off x="947428" y="4617132"/>
            <a:ext cx="327636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659B0EE-22AC-7CE7-B040-D20CE90EA1FC}"/>
              </a:ext>
            </a:extLst>
          </p:cNvPr>
          <p:cNvSpPr/>
          <p:nvPr/>
        </p:nvSpPr>
        <p:spPr>
          <a:xfrm>
            <a:off x="6096000" y="1412776"/>
            <a:ext cx="5688632" cy="6805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任务维护时间片作为本轮生命，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耗尽时将</a:t>
            </a:r>
            <a:r>
              <a:rPr lang="zh-CN" altLang="en-US" b="1">
                <a:solidFill>
                  <a:sysClr val="windowText" lastClr="000000"/>
                </a:solidFill>
              </a:rPr>
              <a:t>有可能</a:t>
            </a:r>
            <a:r>
              <a:rPr lang="zh-CN" altLang="en-US">
                <a:solidFill>
                  <a:sysClr val="windowText" lastClr="000000"/>
                </a:solidFill>
              </a:rPr>
              <a:t>被调度出去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68136F3-285E-2BDB-D9F7-D0BF9622B01C}"/>
              </a:ext>
            </a:extLst>
          </p:cNvPr>
          <p:cNvSpPr/>
          <p:nvPr/>
        </p:nvSpPr>
        <p:spPr>
          <a:xfrm>
            <a:off x="6096000" y="2636912"/>
            <a:ext cx="4356484" cy="4275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>
                <a:solidFill>
                  <a:sysClr val="windowText" lastClr="000000"/>
                </a:solidFill>
              </a:rPr>
              <a:t> </a:t>
            </a:r>
            <a:r>
              <a:rPr lang="zh-CN" altLang="en-US">
                <a:solidFill>
                  <a:sysClr val="windowText" lastClr="000000"/>
                </a:solidFill>
              </a:rPr>
              <a:t>调度器队列是一个双端可操作的队列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147B583-912F-BBE6-EDAE-4A596966B085}"/>
              </a:ext>
            </a:extLst>
          </p:cNvPr>
          <p:cNvSpPr/>
          <p:nvPr/>
        </p:nvSpPr>
        <p:spPr>
          <a:xfrm>
            <a:off x="6096000" y="4250492"/>
            <a:ext cx="4356484" cy="8706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时间片耗尽时，放到队尾，即调度出去；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否则，保存队首，即仍是当前任务。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E22F1D1-BB63-892B-83FC-BEC8D6A89011}"/>
              </a:ext>
            </a:extLst>
          </p:cNvPr>
          <p:cNvSpPr/>
          <p:nvPr/>
        </p:nvSpPr>
        <p:spPr>
          <a:xfrm>
            <a:off x="6762074" y="5436498"/>
            <a:ext cx="4356484" cy="10513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b="1">
                <a:solidFill>
                  <a:sysClr val="windowText" lastClr="000000"/>
                </a:solidFill>
              </a:rPr>
              <a:t>关键</a:t>
            </a:r>
            <a:r>
              <a:rPr lang="zh-CN" altLang="en-US">
                <a:solidFill>
                  <a:sysClr val="windowText" lastClr="000000"/>
                </a:solidFill>
              </a:rPr>
              <a:t>：由时钟中断定时触发，每次递减；接近到</a:t>
            </a:r>
            <a:r>
              <a:rPr lang="en-US" altLang="zh-CN">
                <a:solidFill>
                  <a:sysClr val="windowText" lastClr="000000"/>
                </a:solidFill>
              </a:rPr>
              <a:t>0</a:t>
            </a:r>
            <a:r>
              <a:rPr lang="zh-CN" altLang="en-US">
                <a:solidFill>
                  <a:sysClr val="windowText" lastClr="000000"/>
                </a:solidFill>
              </a:rPr>
              <a:t>时，内部被抢占条件具备，返回</a:t>
            </a:r>
            <a:r>
              <a:rPr lang="en-US" altLang="zh-CN">
                <a:solidFill>
                  <a:sysClr val="windowText" lastClr="000000"/>
                </a:solidFill>
              </a:rPr>
              <a:t>true</a:t>
            </a:r>
            <a:r>
              <a:rPr lang="zh-CN" altLang="en-US">
                <a:solidFill>
                  <a:sysClr val="windowText" lastClr="000000"/>
                </a:solidFill>
              </a:rPr>
              <a:t>表示可以被抢占。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2085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CA21E1-91E3-EFB4-0ED4-5FAA0F478343}"/>
              </a:ext>
            </a:extLst>
          </p:cNvPr>
          <p:cNvSpPr txBox="1"/>
          <p:nvPr/>
        </p:nvSpPr>
        <p:spPr>
          <a:xfrm>
            <a:off x="515380" y="370134"/>
            <a:ext cx="96850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抢占式调度算法</a:t>
            </a:r>
            <a:r>
              <a:rPr lang="en-US" altLang="zh-CN" sz="3200"/>
              <a:t>CFS(Completely Fair Scheduler)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3CA067-3907-2AF2-B4E7-BD41B8E84D84}"/>
              </a:ext>
            </a:extLst>
          </p:cNvPr>
          <p:cNvSpPr/>
          <p:nvPr/>
        </p:nvSpPr>
        <p:spPr>
          <a:xfrm>
            <a:off x="623392" y="5553236"/>
            <a:ext cx="6742287" cy="9001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err="1">
                <a:solidFill>
                  <a:schemeClr val="tx1"/>
                </a:solidFill>
              </a:rPr>
              <a:t>run_queue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41BCE7-02DD-4551-AD36-D4419E9950F5}"/>
              </a:ext>
            </a:extLst>
          </p:cNvPr>
          <p:cNvSpPr/>
          <p:nvPr/>
        </p:nvSpPr>
        <p:spPr>
          <a:xfrm>
            <a:off x="2459596" y="5775655"/>
            <a:ext cx="929597" cy="51920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(running)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35BDF1-74FC-AA9C-2136-9204DFA3A404}"/>
              </a:ext>
            </a:extLst>
          </p:cNvPr>
          <p:cNvSpPr/>
          <p:nvPr/>
        </p:nvSpPr>
        <p:spPr>
          <a:xfrm>
            <a:off x="3644982" y="5775656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EE879C-0B58-EBA4-2D7F-855AD06D2770}"/>
              </a:ext>
            </a:extLst>
          </p:cNvPr>
          <p:cNvSpPr/>
          <p:nvPr/>
        </p:nvSpPr>
        <p:spPr>
          <a:xfrm>
            <a:off x="4770359" y="5775655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7649C0-E536-8385-F119-7C29C2ADD1F1}"/>
              </a:ext>
            </a:extLst>
          </p:cNvPr>
          <p:cNvSpPr/>
          <p:nvPr/>
        </p:nvSpPr>
        <p:spPr>
          <a:xfrm>
            <a:off x="5896022" y="5775655"/>
            <a:ext cx="929597" cy="5192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(ready)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E7427E-957C-821E-2F3C-DBBAC8614A41}"/>
              </a:ext>
            </a:extLst>
          </p:cNvPr>
          <p:cNvSpPr/>
          <p:nvPr/>
        </p:nvSpPr>
        <p:spPr>
          <a:xfrm>
            <a:off x="3909295" y="4005064"/>
            <a:ext cx="432048" cy="14041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27C6A0-9D7A-8E41-E8B2-42B89D5A948A}"/>
              </a:ext>
            </a:extLst>
          </p:cNvPr>
          <p:cNvSpPr/>
          <p:nvPr/>
        </p:nvSpPr>
        <p:spPr>
          <a:xfrm>
            <a:off x="2873563" y="4661520"/>
            <a:ext cx="432048" cy="756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07E2FC6-69CD-46C0-E3DE-C8514C5ABB11}"/>
              </a:ext>
            </a:extLst>
          </p:cNvPr>
          <p:cNvSpPr/>
          <p:nvPr/>
        </p:nvSpPr>
        <p:spPr>
          <a:xfrm>
            <a:off x="5019133" y="3861048"/>
            <a:ext cx="432048" cy="15337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3B6A8A4-AD5C-61AF-6544-5B73E8DC5E44}"/>
              </a:ext>
            </a:extLst>
          </p:cNvPr>
          <p:cNvSpPr/>
          <p:nvPr/>
        </p:nvSpPr>
        <p:spPr>
          <a:xfrm>
            <a:off x="6144796" y="3284985"/>
            <a:ext cx="432048" cy="21097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AC77CA6-7CA4-AA5D-F43A-FB9CFFB199AD}"/>
              </a:ext>
            </a:extLst>
          </p:cNvPr>
          <p:cNvSpPr txBox="1"/>
          <p:nvPr/>
        </p:nvSpPr>
        <p:spPr>
          <a:xfrm>
            <a:off x="2603612" y="4221088"/>
            <a:ext cx="1041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err="1"/>
              <a:t>vruntime</a:t>
            </a:r>
            <a:endParaRPr lang="zh-CN" altLang="en-US" sz="16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17234C3-3713-8C0C-717E-E5E846F10652}"/>
              </a:ext>
            </a:extLst>
          </p:cNvPr>
          <p:cNvSpPr txBox="1"/>
          <p:nvPr/>
        </p:nvSpPr>
        <p:spPr>
          <a:xfrm>
            <a:off x="3630956" y="3594502"/>
            <a:ext cx="1041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err="1"/>
              <a:t>vruntime</a:t>
            </a:r>
            <a:endParaRPr lang="zh-CN" altLang="en-US" sz="16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4B26535-1071-B54F-7388-4B75A40217D9}"/>
              </a:ext>
            </a:extLst>
          </p:cNvPr>
          <p:cNvSpPr txBox="1"/>
          <p:nvPr/>
        </p:nvSpPr>
        <p:spPr>
          <a:xfrm>
            <a:off x="4739830" y="3403739"/>
            <a:ext cx="1041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err="1"/>
              <a:t>vruntime</a:t>
            </a:r>
            <a:endParaRPr lang="zh-CN" altLang="en-US" sz="160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68DEA87-7A31-64FD-B339-3B6E71D1EC88}"/>
              </a:ext>
            </a:extLst>
          </p:cNvPr>
          <p:cNvSpPr txBox="1"/>
          <p:nvPr/>
        </p:nvSpPr>
        <p:spPr>
          <a:xfrm>
            <a:off x="5896022" y="2894701"/>
            <a:ext cx="1041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err="1"/>
              <a:t>vruntime</a:t>
            </a:r>
            <a:endParaRPr lang="zh-CN" altLang="en-US" sz="160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1EF6597-D3B7-B338-4342-A2E83EBC0D5C}"/>
              </a:ext>
            </a:extLst>
          </p:cNvPr>
          <p:cNvSpPr/>
          <p:nvPr/>
        </p:nvSpPr>
        <p:spPr>
          <a:xfrm>
            <a:off x="623392" y="3573016"/>
            <a:ext cx="1368152" cy="64807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timer</a:t>
            </a:r>
            <a:endParaRPr lang="zh-CN" altLang="en-US" sz="2000">
              <a:solidFill>
                <a:schemeClr val="tx1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2DBB0A7-C139-E6E6-F4CE-125972D4F838}"/>
              </a:ext>
            </a:extLst>
          </p:cNvPr>
          <p:cNvCxnSpPr>
            <a:cxnSpLocks/>
          </p:cNvCxnSpPr>
          <p:nvPr/>
        </p:nvCxnSpPr>
        <p:spPr>
          <a:xfrm>
            <a:off x="1991544" y="4221088"/>
            <a:ext cx="612068" cy="576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E967563-1A03-F6B4-52FC-BADCE5A99BDD}"/>
              </a:ext>
            </a:extLst>
          </p:cNvPr>
          <p:cNvSpPr txBox="1"/>
          <p:nvPr/>
        </p:nvSpPr>
        <p:spPr>
          <a:xfrm>
            <a:off x="623392" y="4365104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1) </a:t>
            </a:r>
            <a:r>
              <a:rPr lang="zh-CN" altLang="en-US"/>
              <a:t>递增</a:t>
            </a:r>
            <a:r>
              <a:rPr lang="en-US" altLang="zh-CN"/>
              <a:t>delta</a:t>
            </a:r>
          </a:p>
          <a:p>
            <a:r>
              <a:rPr lang="zh-CN" altLang="en-US">
                <a:solidFill>
                  <a:srgbClr val="FF0000"/>
                </a:solidFill>
              </a:rPr>
              <a:t>只针对当前任务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A7E3410-CD91-1153-545A-DC1BA55EC74D}"/>
              </a:ext>
            </a:extLst>
          </p:cNvPr>
          <p:cNvSpPr txBox="1"/>
          <p:nvPr/>
        </p:nvSpPr>
        <p:spPr>
          <a:xfrm>
            <a:off x="515380" y="1124744"/>
            <a:ext cx="80648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/>
              <a:t>vruntime</a:t>
            </a:r>
            <a:r>
              <a:rPr lang="zh-CN" altLang="en-US" sz="2400"/>
              <a:t>最小的任务就是优先权最高任务，即</a:t>
            </a:r>
            <a:r>
              <a:rPr lang="zh-CN" altLang="en-US" sz="2400">
                <a:solidFill>
                  <a:srgbClr val="FF0000"/>
                </a:solidFill>
              </a:rPr>
              <a:t>当前任务</a:t>
            </a:r>
            <a:r>
              <a:rPr lang="zh-CN" altLang="en-US" sz="2400"/>
              <a:t>。</a:t>
            </a:r>
            <a:endParaRPr lang="en-US" altLang="zh-CN" sz="2400"/>
          </a:p>
          <a:p>
            <a:r>
              <a:rPr lang="zh-CN" altLang="en-US" sz="2400"/>
              <a:t>计算公式：</a:t>
            </a:r>
            <a:endParaRPr lang="en-US" altLang="zh-CN" sz="2400"/>
          </a:p>
          <a:p>
            <a:r>
              <a:rPr lang="en-US" altLang="zh-CN" sz="2400" b="1" err="1">
                <a:solidFill>
                  <a:srgbClr val="0070C0"/>
                </a:solidFill>
              </a:rPr>
              <a:t>vruntime</a:t>
            </a:r>
            <a:r>
              <a:rPr lang="en-US" altLang="zh-CN" sz="2400" b="1">
                <a:solidFill>
                  <a:srgbClr val="0070C0"/>
                </a:solidFill>
              </a:rPr>
              <a:t> = </a:t>
            </a:r>
            <a:r>
              <a:rPr lang="en-US" altLang="zh-CN" sz="2400" b="1" err="1">
                <a:solidFill>
                  <a:srgbClr val="0070C0"/>
                </a:solidFill>
              </a:rPr>
              <a:t>init_vruntime</a:t>
            </a:r>
            <a:r>
              <a:rPr lang="en-US" altLang="zh-CN" sz="2400" b="1">
                <a:solidFill>
                  <a:srgbClr val="0070C0"/>
                </a:solidFill>
              </a:rPr>
              <a:t> + (delta / weight(nice))</a:t>
            </a:r>
          </a:p>
          <a:p>
            <a:r>
              <a:rPr lang="zh-CN" altLang="en-US" sz="2400"/>
              <a:t>系统初始化时，</a:t>
            </a:r>
            <a:r>
              <a:rPr lang="en-US" altLang="zh-CN" sz="2400" err="1"/>
              <a:t>init_vruntime</a:t>
            </a:r>
            <a:r>
              <a:rPr lang="en-US" altLang="zh-CN" sz="2400"/>
              <a:t>, delta, nice</a:t>
            </a:r>
            <a:r>
              <a:rPr lang="zh-CN" altLang="en-US" sz="2400"/>
              <a:t>三者都是</a:t>
            </a:r>
            <a:r>
              <a:rPr lang="en-US" altLang="zh-CN" sz="2400"/>
              <a:t>0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FA22A83-996A-0F6E-ED47-A8975BB3F1A1}"/>
              </a:ext>
            </a:extLst>
          </p:cNvPr>
          <p:cNvSpPr/>
          <p:nvPr/>
        </p:nvSpPr>
        <p:spPr>
          <a:xfrm>
            <a:off x="7631008" y="2979784"/>
            <a:ext cx="4351242" cy="11390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新增任务：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新任务的</a:t>
            </a:r>
            <a:r>
              <a:rPr lang="en-US" altLang="zh-CN" err="1">
                <a:solidFill>
                  <a:sysClr val="windowText" lastClr="000000"/>
                </a:solidFill>
              </a:rPr>
              <a:t>init_vruntime</a:t>
            </a:r>
            <a:r>
              <a:rPr lang="zh-CN" altLang="en-US">
                <a:solidFill>
                  <a:sysClr val="windowText" lastClr="000000"/>
                </a:solidFill>
              </a:rPr>
              <a:t>等于</a:t>
            </a:r>
            <a:r>
              <a:rPr lang="en-US" altLang="zh-CN" err="1">
                <a:solidFill>
                  <a:sysClr val="windowText" lastClr="000000"/>
                </a:solidFill>
              </a:rPr>
              <a:t>min_vruntime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即默认情况下新任务能够尽快投入运行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C4C3EDAF-FF36-41A0-7184-68B34ECFDE9D}"/>
              </a:ext>
            </a:extLst>
          </p:cNvPr>
          <p:cNvSpPr/>
          <p:nvPr/>
        </p:nvSpPr>
        <p:spPr>
          <a:xfrm>
            <a:off x="7635276" y="4622893"/>
            <a:ext cx="4351242" cy="16561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设置优先级</a:t>
            </a:r>
            <a:r>
              <a:rPr lang="en-US" altLang="zh-CN" err="1">
                <a:solidFill>
                  <a:sysClr val="windowText" lastClr="000000"/>
                </a:solidFill>
              </a:rPr>
              <a:t>set_priority</a:t>
            </a:r>
            <a:r>
              <a:rPr lang="zh-CN" altLang="en-US">
                <a:solidFill>
                  <a:sysClr val="windowText" lastClr="000000"/>
                </a:solidFill>
              </a:rPr>
              <a:t>：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只有</a:t>
            </a:r>
            <a:r>
              <a:rPr lang="en-US" altLang="zh-CN">
                <a:solidFill>
                  <a:sysClr val="windowText" lastClr="000000"/>
                </a:solidFill>
              </a:rPr>
              <a:t>CFS</a:t>
            </a:r>
            <a:r>
              <a:rPr lang="zh-CN" altLang="en-US">
                <a:solidFill>
                  <a:sysClr val="windowText" lastClr="000000"/>
                </a:solidFill>
              </a:rPr>
              <a:t>支持设置优先级，即</a:t>
            </a:r>
            <a:r>
              <a:rPr lang="en-US" altLang="zh-CN">
                <a:solidFill>
                  <a:sysClr val="windowText" lastClr="000000"/>
                </a:solidFill>
              </a:rPr>
              <a:t>nice</a:t>
            </a:r>
            <a:r>
              <a:rPr lang="zh-CN" altLang="en-US">
                <a:solidFill>
                  <a:sysClr val="windowText" lastClr="000000"/>
                </a:solidFill>
              </a:rPr>
              <a:t>值，会影响</a:t>
            </a:r>
            <a:r>
              <a:rPr lang="en-US" altLang="zh-CN" err="1">
                <a:solidFill>
                  <a:sysClr val="windowText" lastClr="000000"/>
                </a:solidFill>
              </a:rPr>
              <a:t>init_vruntime</a:t>
            </a:r>
            <a:r>
              <a:rPr lang="zh-CN" altLang="en-US">
                <a:solidFill>
                  <a:sysClr val="windowText" lastClr="000000"/>
                </a:solidFill>
              </a:rPr>
              <a:t>以及运行中</a:t>
            </a:r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r>
              <a:rPr lang="zh-CN" altLang="en-US">
                <a:solidFill>
                  <a:sysClr val="windowText" lastClr="000000"/>
                </a:solidFill>
              </a:rPr>
              <a:t>值，该任务会比默认情况获得更多或更少的运行机会。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FA03710-F195-77A5-EE5D-8911E66003D2}"/>
              </a:ext>
            </a:extLst>
          </p:cNvPr>
          <p:cNvSpPr txBox="1"/>
          <p:nvPr/>
        </p:nvSpPr>
        <p:spPr>
          <a:xfrm>
            <a:off x="2351584" y="2677270"/>
            <a:ext cx="2888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2) </a:t>
            </a:r>
            <a:r>
              <a:rPr lang="zh-CN" altLang="en-US"/>
              <a:t>触发调度器总是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把</a:t>
            </a:r>
            <a:r>
              <a:rPr lang="en-US" altLang="zh-CN" err="1">
                <a:solidFill>
                  <a:srgbClr val="FF0000"/>
                </a:solidFill>
              </a:rPr>
              <a:t>vruntime</a:t>
            </a:r>
            <a:r>
              <a:rPr lang="zh-CN" altLang="en-US">
                <a:solidFill>
                  <a:srgbClr val="FF0000"/>
                </a:solidFill>
              </a:rPr>
              <a:t>最小值放在队首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0893F71-8306-96C1-186A-419DFD8996B4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1774942" y="3000436"/>
            <a:ext cx="576642" cy="5661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7188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CA21E1-91E3-EFB4-0ED4-5FAA0F478343}"/>
              </a:ext>
            </a:extLst>
          </p:cNvPr>
          <p:cNvSpPr txBox="1"/>
          <p:nvPr/>
        </p:nvSpPr>
        <p:spPr>
          <a:xfrm>
            <a:off x="515380" y="370134"/>
            <a:ext cx="96850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抢占式调度算法</a:t>
            </a:r>
            <a:r>
              <a:rPr lang="en-US" altLang="zh-CN" sz="3200"/>
              <a:t>CFS(Completely Fair Scheduler)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D702F3-F042-6D07-4A47-90AC04307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77" y="1095408"/>
            <a:ext cx="6534384" cy="12470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16CA988-8FA1-403E-07D7-302E6AAEE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76" y="2482992"/>
            <a:ext cx="9331333" cy="4186368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08EEBC2-BA58-6FE9-3EF0-DB26E91A4F8D}"/>
              </a:ext>
            </a:extLst>
          </p:cNvPr>
          <p:cNvSpPr/>
          <p:nvPr/>
        </p:nvSpPr>
        <p:spPr>
          <a:xfrm>
            <a:off x="7356140" y="1302504"/>
            <a:ext cx="4068452" cy="7223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任务队列基于</a:t>
            </a:r>
            <a:r>
              <a:rPr lang="en-US" altLang="zh-CN" err="1">
                <a:solidFill>
                  <a:sysClr val="windowText" lastClr="000000"/>
                </a:solidFill>
              </a:rPr>
              <a:t>BtreeMap</a:t>
            </a:r>
            <a:r>
              <a:rPr lang="zh-CN" altLang="en-US">
                <a:solidFill>
                  <a:sysClr val="windowText" lastClr="000000"/>
                </a:solidFill>
              </a:rPr>
              <a:t>，即有序队列，排序基于</a:t>
            </a:r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5B075D8-493B-6AE0-6C54-A98BC781809E}"/>
              </a:ext>
            </a:extLst>
          </p:cNvPr>
          <p:cNvSpPr/>
          <p:nvPr/>
        </p:nvSpPr>
        <p:spPr>
          <a:xfrm>
            <a:off x="7356140" y="2708920"/>
            <a:ext cx="4068452" cy="7223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队首永远是</a:t>
            </a:r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r>
              <a:rPr lang="zh-CN" altLang="en-US">
                <a:solidFill>
                  <a:sysClr val="windowText" lastClr="000000"/>
                </a:solidFill>
              </a:rPr>
              <a:t>最小的任务，即当前应该被调度的目标任务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ACC4F27-9D2A-02B7-AC7C-3D23BE16B5C9}"/>
              </a:ext>
            </a:extLst>
          </p:cNvPr>
          <p:cNvSpPr/>
          <p:nvPr/>
        </p:nvSpPr>
        <p:spPr>
          <a:xfrm>
            <a:off x="7369520" y="4471987"/>
            <a:ext cx="4523124" cy="7223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由于当前任务执行后，</a:t>
            </a:r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r>
              <a:rPr lang="zh-CN" altLang="en-US">
                <a:solidFill>
                  <a:sysClr val="windowText" lastClr="000000"/>
                </a:solidFill>
              </a:rPr>
              <a:t>必然会发生变化，必须重新计算插入适当位置。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0EEADC2-F31A-0204-536F-EAE0FD5904C6}"/>
              </a:ext>
            </a:extLst>
          </p:cNvPr>
          <p:cNvSpPr/>
          <p:nvPr/>
        </p:nvSpPr>
        <p:spPr>
          <a:xfrm>
            <a:off x="7356140" y="5445224"/>
            <a:ext cx="4523124" cy="10426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更新</a:t>
            </a:r>
            <a:r>
              <a:rPr lang="zh-CN" altLang="en-US" b="1">
                <a:solidFill>
                  <a:srgbClr val="FF0000"/>
                </a:solidFill>
              </a:rPr>
              <a:t>当前任务</a:t>
            </a:r>
            <a:r>
              <a:rPr lang="zh-CN" altLang="en-US">
                <a:solidFill>
                  <a:sysClr val="windowText" lastClr="000000"/>
                </a:solidFill>
              </a:rPr>
              <a:t>的</a:t>
            </a:r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r>
              <a:rPr lang="zh-CN" altLang="en-US">
                <a:solidFill>
                  <a:sysClr val="windowText" lastClr="000000"/>
                </a:solidFill>
              </a:rPr>
              <a:t>；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zh-CN" altLang="en-US">
                <a:solidFill>
                  <a:sysClr val="windowText" lastClr="000000"/>
                </a:solidFill>
              </a:rPr>
              <a:t>首次运行，或者当前任务</a:t>
            </a:r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r>
              <a:rPr lang="zh-CN" altLang="en-US">
                <a:solidFill>
                  <a:sysClr val="windowText" lastClr="000000"/>
                </a:solidFill>
              </a:rPr>
              <a:t>比</a:t>
            </a:r>
            <a:r>
              <a:rPr lang="en-US" altLang="zh-CN" err="1">
                <a:solidFill>
                  <a:sysClr val="windowText" lastClr="000000"/>
                </a:solidFill>
              </a:rPr>
              <a:t>min_vruntime</a:t>
            </a:r>
            <a:r>
              <a:rPr lang="zh-CN" altLang="en-US">
                <a:solidFill>
                  <a:sysClr val="windowText" lastClr="000000"/>
                </a:solidFill>
              </a:rPr>
              <a:t>大，就会触发</a:t>
            </a:r>
            <a:r>
              <a:rPr lang="en-US" altLang="zh-CN" err="1">
                <a:solidFill>
                  <a:sysClr val="windowText" lastClr="000000"/>
                </a:solidFill>
              </a:rPr>
              <a:t>resched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1496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CA21E1-91E3-EFB4-0ED4-5FAA0F478343}"/>
              </a:ext>
            </a:extLst>
          </p:cNvPr>
          <p:cNvSpPr txBox="1"/>
          <p:nvPr/>
        </p:nvSpPr>
        <p:spPr>
          <a:xfrm>
            <a:off x="515380" y="370134"/>
            <a:ext cx="96850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抢占式调度算法</a:t>
            </a:r>
            <a:r>
              <a:rPr lang="en-US" altLang="zh-CN" sz="3200"/>
              <a:t>CFS(Completely Fair Scheduler)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8DE9F1-9684-1616-6AF3-C6CD2575F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39" y="1146144"/>
            <a:ext cx="3401673" cy="16347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1B5119-6BC6-3AB6-8A3A-7B0839ADB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99" y="3467501"/>
            <a:ext cx="8081383" cy="16176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D80146F-68D1-ACEE-4777-E9C1229A7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1" y="5123684"/>
            <a:ext cx="5976664" cy="161768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C8D37C2-501C-A86F-2CF5-8DD7A73B2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893" y="2780928"/>
            <a:ext cx="4793000" cy="667569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31279E1-4DCA-66D4-6968-8DD6C927490B}"/>
              </a:ext>
            </a:extLst>
          </p:cNvPr>
          <p:cNvSpPr/>
          <p:nvPr/>
        </p:nvSpPr>
        <p:spPr>
          <a:xfrm>
            <a:off x="4511824" y="1163462"/>
            <a:ext cx="4068452" cy="12214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r>
              <a:rPr lang="zh-CN" altLang="en-US">
                <a:solidFill>
                  <a:sysClr val="windowText" lastClr="000000"/>
                </a:solidFill>
              </a:rPr>
              <a:t>计算公式涉及的基础参数：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en-US" altLang="zh-CN" err="1">
                <a:solidFill>
                  <a:sysClr val="windowText" lastClr="000000"/>
                </a:solidFill>
              </a:rPr>
              <a:t>init_vruntime</a:t>
            </a:r>
            <a:r>
              <a:rPr lang="zh-CN" altLang="en-US">
                <a:solidFill>
                  <a:sysClr val="windowText" lastClr="000000"/>
                </a:solidFill>
              </a:rPr>
              <a:t>创建时固定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en-US" altLang="zh-CN">
                <a:solidFill>
                  <a:sysClr val="windowText" lastClr="000000"/>
                </a:solidFill>
              </a:rPr>
              <a:t>delta</a:t>
            </a:r>
            <a:r>
              <a:rPr lang="zh-CN" altLang="en-US">
                <a:solidFill>
                  <a:sysClr val="windowText" lastClr="000000"/>
                </a:solidFill>
              </a:rPr>
              <a:t>由定时器递增</a:t>
            </a:r>
            <a:endParaRPr lang="en-US" altLang="zh-CN">
              <a:solidFill>
                <a:sysClr val="windowText" lastClr="000000"/>
              </a:solidFill>
            </a:endParaRPr>
          </a:p>
          <a:p>
            <a:r>
              <a:rPr lang="en-US" altLang="zh-CN">
                <a:solidFill>
                  <a:sysClr val="windowText" lastClr="000000"/>
                </a:solidFill>
              </a:rPr>
              <a:t>nice</a:t>
            </a:r>
            <a:r>
              <a:rPr lang="zh-CN" altLang="en-US">
                <a:solidFill>
                  <a:sysClr val="windowText" lastClr="000000"/>
                </a:solidFill>
              </a:rPr>
              <a:t>由</a:t>
            </a:r>
            <a:r>
              <a:rPr lang="en-US" altLang="zh-CN" err="1">
                <a:solidFill>
                  <a:sysClr val="windowText" lastClr="000000"/>
                </a:solidFill>
              </a:rPr>
              <a:t>set_priority</a:t>
            </a:r>
            <a:r>
              <a:rPr lang="zh-CN" altLang="en-US">
                <a:solidFill>
                  <a:sysClr val="windowText" lastClr="000000"/>
                </a:solidFill>
              </a:rPr>
              <a:t>设置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B3F8445-1E59-46EE-0226-A48F8A485038}"/>
              </a:ext>
            </a:extLst>
          </p:cNvPr>
          <p:cNvSpPr/>
          <p:nvPr/>
        </p:nvSpPr>
        <p:spPr>
          <a:xfrm>
            <a:off x="5494764" y="2888939"/>
            <a:ext cx="5677800" cy="5015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>
                <a:solidFill>
                  <a:sysClr val="windowText" lastClr="000000"/>
                </a:solidFill>
              </a:rPr>
              <a:t>delta</a:t>
            </a:r>
            <a:r>
              <a:rPr lang="zh-CN" altLang="en-US">
                <a:solidFill>
                  <a:sysClr val="windowText" lastClr="000000"/>
                </a:solidFill>
              </a:rPr>
              <a:t>由定时器递增。如前页，只有当前任务由此机会。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6746FD8-CEFA-74AC-85BB-59E61048A386}"/>
              </a:ext>
            </a:extLst>
          </p:cNvPr>
          <p:cNvSpPr/>
          <p:nvPr/>
        </p:nvSpPr>
        <p:spPr>
          <a:xfrm>
            <a:off x="8904312" y="4039214"/>
            <a:ext cx="2268252" cy="47425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r>
              <a:rPr lang="zh-CN" altLang="en-US">
                <a:solidFill>
                  <a:sysClr val="windowText" lastClr="000000"/>
                </a:solidFill>
              </a:rPr>
              <a:t>计算公式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2BED87F-B760-8245-4517-4D1FAB9A602E}"/>
              </a:ext>
            </a:extLst>
          </p:cNvPr>
          <p:cNvSpPr/>
          <p:nvPr/>
        </p:nvSpPr>
        <p:spPr>
          <a:xfrm>
            <a:off x="6672065" y="5509002"/>
            <a:ext cx="4716523" cy="8363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ysClr val="windowText" lastClr="000000"/>
                </a:solidFill>
              </a:rPr>
              <a:t>设置</a:t>
            </a:r>
            <a:r>
              <a:rPr lang="en-US" altLang="zh-CN">
                <a:solidFill>
                  <a:sysClr val="windowText" lastClr="000000"/>
                </a:solidFill>
              </a:rPr>
              <a:t>nice</a:t>
            </a:r>
            <a:r>
              <a:rPr lang="zh-CN" altLang="en-US">
                <a:solidFill>
                  <a:sysClr val="windowText" lastClr="000000"/>
                </a:solidFill>
              </a:rPr>
              <a:t>不是直接影响当前值，而是影响未来</a:t>
            </a:r>
            <a:r>
              <a:rPr lang="en-US" altLang="zh-CN" err="1">
                <a:solidFill>
                  <a:sysClr val="windowText" lastClr="000000"/>
                </a:solidFill>
              </a:rPr>
              <a:t>vruntime</a:t>
            </a:r>
            <a:r>
              <a:rPr lang="zh-CN" altLang="en-US">
                <a:solidFill>
                  <a:sysClr val="windowText" lastClr="000000"/>
                </a:solidFill>
              </a:rPr>
              <a:t>的计算结果，步进速度会变化。</a:t>
            </a:r>
            <a:endParaRPr lang="en-US" altLang="zh-CN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4005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E6E856E-A3B1-210D-936F-665A55A4B674}"/>
              </a:ext>
            </a:extLst>
          </p:cNvPr>
          <p:cNvSpPr txBox="1"/>
          <p:nvPr/>
        </p:nvSpPr>
        <p:spPr>
          <a:xfrm>
            <a:off x="515380" y="370134"/>
            <a:ext cx="8100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小结</a:t>
            </a:r>
            <a:endParaRPr lang="en-US" altLang="zh-CN" sz="32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56BBDD-9805-F80D-8743-F32DB39DCFDD}"/>
              </a:ext>
            </a:extLst>
          </p:cNvPr>
          <p:cNvSpPr/>
          <p:nvPr/>
        </p:nvSpPr>
        <p:spPr>
          <a:xfrm>
            <a:off x="1055440" y="5124308"/>
            <a:ext cx="6462718" cy="10409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>
                <a:solidFill>
                  <a:schemeClr val="tx1"/>
                </a:solidFill>
              </a:rPr>
              <a:t>算法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E842FB0-3C44-B7C1-E457-C2FCDE76ABB5}"/>
              </a:ext>
            </a:extLst>
          </p:cNvPr>
          <p:cNvSpPr/>
          <p:nvPr/>
        </p:nvSpPr>
        <p:spPr>
          <a:xfrm>
            <a:off x="1055440" y="3788094"/>
            <a:ext cx="6462718" cy="1152128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>
                <a:solidFill>
                  <a:schemeClr val="tx1"/>
                </a:solidFill>
              </a:rPr>
              <a:t>框架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B6DD22C-BC36-815E-E5B4-B11068CADC0E}"/>
              </a:ext>
            </a:extLst>
          </p:cNvPr>
          <p:cNvSpPr txBox="1"/>
          <p:nvPr/>
        </p:nvSpPr>
        <p:spPr>
          <a:xfrm>
            <a:off x="515380" y="1124744"/>
            <a:ext cx="96490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建立了基础的调度框架，引入三个系统任务辅助任务管理。目前可以基于最简单的协作式和抢占式调度算法，支持多任务。</a:t>
            </a:r>
            <a:endParaRPr lang="en-US" altLang="zh-CN" sz="24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E79B92-12DE-E4DB-C1E7-845FADB502DE}"/>
              </a:ext>
            </a:extLst>
          </p:cNvPr>
          <p:cNvSpPr txBox="1"/>
          <p:nvPr/>
        </p:nvSpPr>
        <p:spPr>
          <a:xfrm>
            <a:off x="1959095" y="5733256"/>
            <a:ext cx="20758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协作式调度</a:t>
            </a:r>
            <a:r>
              <a:rPr lang="en-US" altLang="zh-CN" sz="1600" err="1">
                <a:solidFill>
                  <a:schemeClr val="tx1"/>
                </a:solidFill>
              </a:rPr>
              <a:t>sched_fifo</a:t>
            </a:r>
            <a:endParaRPr lang="zh-CN" altLang="en-US" sz="16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B7808DA-1554-96FD-F69B-2BDCDDB45011}"/>
              </a:ext>
            </a:extLst>
          </p:cNvPr>
          <p:cNvSpPr/>
          <p:nvPr/>
        </p:nvSpPr>
        <p:spPr>
          <a:xfrm>
            <a:off x="6474042" y="4522069"/>
            <a:ext cx="869943" cy="3470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idle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D10484B-9081-EABB-EA16-04368B4DD0C4}"/>
              </a:ext>
            </a:extLst>
          </p:cNvPr>
          <p:cNvSpPr/>
          <p:nvPr/>
        </p:nvSpPr>
        <p:spPr>
          <a:xfrm>
            <a:off x="6474044" y="4213216"/>
            <a:ext cx="869943" cy="3470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main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17C39F-D1AE-19D8-F5CE-820540C8D0BE}"/>
              </a:ext>
            </a:extLst>
          </p:cNvPr>
          <p:cNvSpPr/>
          <p:nvPr/>
        </p:nvSpPr>
        <p:spPr>
          <a:xfrm>
            <a:off x="6474043" y="3916070"/>
            <a:ext cx="869943" cy="3470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gc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F3026FE-DB80-BC75-D510-C230207AA3A5}"/>
              </a:ext>
            </a:extLst>
          </p:cNvPr>
          <p:cNvSpPr txBox="1"/>
          <p:nvPr/>
        </p:nvSpPr>
        <p:spPr>
          <a:xfrm>
            <a:off x="1973542" y="5243834"/>
            <a:ext cx="234201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任务切换</a:t>
            </a:r>
            <a:r>
              <a:rPr lang="en-US" altLang="zh-CN" sz="1600" err="1">
                <a:solidFill>
                  <a:schemeClr val="tx1"/>
                </a:solidFill>
              </a:rPr>
              <a:t>context_switch</a:t>
            </a:r>
            <a:endParaRPr lang="zh-CN" altLang="en-US" sz="16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A9D44C3-A8CB-BAFE-208D-543D76CB3133}"/>
              </a:ext>
            </a:extLst>
          </p:cNvPr>
          <p:cNvSpPr/>
          <p:nvPr/>
        </p:nvSpPr>
        <p:spPr>
          <a:xfrm>
            <a:off x="2039704" y="4250213"/>
            <a:ext cx="1332148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runqueue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2376669-34CA-FE5B-3C9E-A3BBB59D2F32}"/>
              </a:ext>
            </a:extLst>
          </p:cNvPr>
          <p:cNvSpPr/>
          <p:nvPr/>
        </p:nvSpPr>
        <p:spPr>
          <a:xfrm>
            <a:off x="3689380" y="4250212"/>
            <a:ext cx="726587" cy="33123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task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4138C59-DDAB-880C-D310-D6F8CD237909}"/>
              </a:ext>
            </a:extLst>
          </p:cNvPr>
          <p:cNvSpPr/>
          <p:nvPr/>
        </p:nvSpPr>
        <p:spPr>
          <a:xfrm>
            <a:off x="4703999" y="4250212"/>
            <a:ext cx="1332147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waitqueue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4C59E12-8348-8E9D-BFB8-B454BC1B36AC}"/>
              </a:ext>
            </a:extLst>
          </p:cNvPr>
          <p:cNvSpPr/>
          <p:nvPr/>
        </p:nvSpPr>
        <p:spPr>
          <a:xfrm>
            <a:off x="1055440" y="2997542"/>
            <a:ext cx="6462718" cy="536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>
                <a:solidFill>
                  <a:schemeClr val="tx1"/>
                </a:solidFill>
              </a:rPr>
              <a:t>接口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B4F31EF-534B-393F-6529-DDA8E66765B0}"/>
              </a:ext>
            </a:extLst>
          </p:cNvPr>
          <p:cNvSpPr/>
          <p:nvPr/>
        </p:nvSpPr>
        <p:spPr>
          <a:xfrm>
            <a:off x="2039704" y="3131778"/>
            <a:ext cx="1332148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spawn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3388210-F297-4EBF-4795-2EDD62267870}"/>
              </a:ext>
            </a:extLst>
          </p:cNvPr>
          <p:cNvSpPr/>
          <p:nvPr/>
        </p:nvSpPr>
        <p:spPr>
          <a:xfrm>
            <a:off x="3620725" y="3129673"/>
            <a:ext cx="1332148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err="1">
                <a:solidFill>
                  <a:schemeClr val="tx1"/>
                </a:solidFill>
              </a:rPr>
              <a:t>yield_now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186CB5A-71A4-957D-7ABB-99EB44B9278E}"/>
              </a:ext>
            </a:extLst>
          </p:cNvPr>
          <p:cNvSpPr/>
          <p:nvPr/>
        </p:nvSpPr>
        <p:spPr>
          <a:xfrm>
            <a:off x="5153726" y="3136815"/>
            <a:ext cx="1050286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sleep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FEE349D-C3A7-FBE4-5541-D69FC5169AFD}"/>
              </a:ext>
            </a:extLst>
          </p:cNvPr>
          <p:cNvSpPr/>
          <p:nvPr/>
        </p:nvSpPr>
        <p:spPr>
          <a:xfrm>
            <a:off x="6404865" y="3129673"/>
            <a:ext cx="1050286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exit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C1CEF2-A97B-4AF3-73C6-9604467CDE3E}"/>
              </a:ext>
            </a:extLst>
          </p:cNvPr>
          <p:cNvSpPr txBox="1"/>
          <p:nvPr/>
        </p:nvSpPr>
        <p:spPr>
          <a:xfrm>
            <a:off x="4300411" y="5720088"/>
            <a:ext cx="304357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</a:rPr>
              <a:t>抢占式调度</a:t>
            </a:r>
            <a:r>
              <a:rPr lang="en-US" altLang="zh-CN" sz="1600" err="1">
                <a:solidFill>
                  <a:schemeClr val="tx1"/>
                </a:solidFill>
              </a:rPr>
              <a:t>sched_rr</a:t>
            </a:r>
            <a:r>
              <a:rPr lang="en-US" altLang="zh-CN" sz="1600">
                <a:solidFill>
                  <a:schemeClr val="tx1"/>
                </a:solidFill>
              </a:rPr>
              <a:t> &amp;</a:t>
            </a:r>
            <a:r>
              <a:rPr lang="en-US" altLang="zh-CN" sz="1600" err="1">
                <a:solidFill>
                  <a:schemeClr val="tx1"/>
                </a:solidFill>
              </a:rPr>
              <a:t>sched_cfs</a:t>
            </a:r>
            <a:endParaRPr lang="zh-CN" altLang="en-US" sz="1600"/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ACD7109E-D906-0B8B-84FD-F809087C3447}"/>
              </a:ext>
            </a:extLst>
          </p:cNvPr>
          <p:cNvSpPr/>
          <p:nvPr/>
        </p:nvSpPr>
        <p:spPr>
          <a:xfrm>
            <a:off x="7752184" y="3036485"/>
            <a:ext cx="338619" cy="19037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05B526-3F25-9F69-9602-E47CEED6FEA9}"/>
              </a:ext>
            </a:extLst>
          </p:cNvPr>
          <p:cNvSpPr txBox="1"/>
          <p:nvPr/>
        </p:nvSpPr>
        <p:spPr>
          <a:xfrm>
            <a:off x="8292244" y="3717032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err="1"/>
              <a:t>axtask</a:t>
            </a:r>
            <a:endParaRPr lang="zh-CN" altLang="en-US" sz="2400" b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D3EDFA-6140-B7E4-6B62-6D04B81CBAFA}"/>
              </a:ext>
            </a:extLst>
          </p:cNvPr>
          <p:cNvSpPr txBox="1"/>
          <p:nvPr/>
        </p:nvSpPr>
        <p:spPr>
          <a:xfrm>
            <a:off x="8292323" y="5227645"/>
            <a:ext cx="1688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scheduler</a:t>
            </a:r>
          </a:p>
          <a:p>
            <a:r>
              <a:rPr lang="en-US" altLang="zh-CN" sz="2400" b="1"/>
              <a:t>&amp; </a:t>
            </a:r>
            <a:r>
              <a:rPr lang="en-US" altLang="zh-CN" sz="2400" b="1" err="1"/>
              <a:t>axhal</a:t>
            </a:r>
            <a:endParaRPr lang="zh-CN" altLang="en-US" sz="2400" b="1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8B0BD4B-3139-7D18-B4E7-7344B181A304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7518158" y="5643144"/>
            <a:ext cx="774165" cy="1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9633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A2054-1689-BA7D-D97F-865ACAFB3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F8A1BC-2707-E315-A8B2-851AAFAA131F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U.7.0 ReadBlock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45CDDA3-B1C7-69AA-BB58-46B467B7BF08}"/>
              </a:ext>
            </a:extLst>
          </p:cNvPr>
          <p:cNvSpPr txBox="1"/>
          <p:nvPr/>
        </p:nvSpPr>
        <p:spPr>
          <a:xfrm>
            <a:off x="515380" y="5418132"/>
            <a:ext cx="88929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本节目标：</a:t>
            </a:r>
            <a:endParaRPr lang="en-US" altLang="zh-CN" sz="2400"/>
          </a:p>
          <a:p>
            <a:r>
              <a:rPr lang="en-US" altLang="zh-CN" sz="2400"/>
              <a:t>1. </a:t>
            </a:r>
            <a:r>
              <a:rPr lang="zh-CN" altLang="en-US" sz="2400"/>
              <a:t>从磁盘块设备读数据，替换</a:t>
            </a:r>
            <a:r>
              <a:rPr lang="en-US" altLang="zh-CN" sz="2400"/>
              <a:t>PFlash</a:t>
            </a:r>
          </a:p>
          <a:p>
            <a:r>
              <a:rPr lang="en-US" altLang="zh-CN" sz="2400"/>
              <a:t>2. </a:t>
            </a:r>
            <a:r>
              <a:rPr lang="zh-CN" altLang="en-US" sz="2400"/>
              <a:t>发现设备关联驱动、块设备、</a:t>
            </a:r>
            <a:r>
              <a:rPr lang="en-US" altLang="zh-CN" sz="2400"/>
              <a:t>VirtIO</a:t>
            </a:r>
            <a:r>
              <a:rPr lang="zh-CN" altLang="en-US" sz="2400"/>
              <a:t>设备</a:t>
            </a:r>
            <a:endParaRPr lang="en-US" altLang="zh-CN" sz="240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FEDDCBEF-59AD-9E8F-10BB-97D9FB6D140D}"/>
              </a:ext>
            </a:extLst>
          </p:cNvPr>
          <p:cNvSpPr/>
          <p:nvPr/>
        </p:nvSpPr>
        <p:spPr>
          <a:xfrm>
            <a:off x="4367808" y="3200517"/>
            <a:ext cx="54006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018E56-A999-04A7-A8A1-7D09CEE7E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34" y="1311278"/>
            <a:ext cx="3750485" cy="37504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634113-8310-887C-82FB-075D64C2B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857" y="1309821"/>
            <a:ext cx="3750485" cy="375048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B184229-0429-7E8A-FC49-05AB0A423F85}"/>
              </a:ext>
            </a:extLst>
          </p:cNvPr>
          <p:cNvSpPr txBox="1"/>
          <p:nvPr/>
        </p:nvSpPr>
        <p:spPr>
          <a:xfrm>
            <a:off x="8350781" y="1369827"/>
            <a:ext cx="38298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实验命令行：</a:t>
            </a:r>
            <a:endParaRPr lang="en-US" altLang="zh-CN" sz="2000" b="1"/>
          </a:p>
          <a:p>
            <a:r>
              <a:rPr lang="en-US" altLang="zh-CN" sz="2000" b="1"/>
              <a:t>make run A=tour/u_7_0 BLK=y 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423612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1A743A-0931-1990-8FE0-3D492E7E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1F53A2-B429-178D-7DD1-7E5C6D4F9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00" y="1232756"/>
            <a:ext cx="10668000" cy="30765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83A90E3-991E-7F96-4CDB-10428973C418}"/>
              </a:ext>
            </a:extLst>
          </p:cNvPr>
          <p:cNvSpPr txBox="1"/>
          <p:nvPr/>
        </p:nvSpPr>
        <p:spPr>
          <a:xfrm>
            <a:off x="515380" y="327273"/>
            <a:ext cx="428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主流内核模式特点对比</a:t>
            </a:r>
            <a:endParaRPr lang="en-US" altLang="zh-CN" sz="320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A6CC239-10FD-12CD-C36A-972AB53D7B52}"/>
              </a:ext>
            </a:extLst>
          </p:cNvPr>
          <p:cNvCxnSpPr>
            <a:cxnSpLocks/>
          </p:cNvCxnSpPr>
          <p:nvPr/>
        </p:nvCxnSpPr>
        <p:spPr>
          <a:xfrm>
            <a:off x="4475820" y="1016732"/>
            <a:ext cx="0" cy="5704743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C86EAF6-6276-E97D-8225-D0CF9726FF31}"/>
              </a:ext>
            </a:extLst>
          </p:cNvPr>
          <p:cNvSpPr txBox="1"/>
          <p:nvPr/>
        </p:nvSpPr>
        <p:spPr>
          <a:xfrm>
            <a:off x="503447" y="4696613"/>
            <a:ext cx="38283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应用与内核：</a:t>
            </a:r>
            <a:endParaRPr lang="en-US" altLang="zh-CN"/>
          </a:p>
          <a:p>
            <a:r>
              <a:rPr lang="en-US" altLang="zh-CN"/>
              <a:t>(1) </a:t>
            </a:r>
            <a:r>
              <a:rPr lang="zh-CN" altLang="en-US"/>
              <a:t>处于</a:t>
            </a:r>
            <a:r>
              <a:rPr lang="zh-CN" altLang="en-US" b="1"/>
              <a:t>同一特权级 </a:t>
            </a:r>
            <a:r>
              <a:rPr lang="en-US" altLang="zh-CN"/>
              <a:t>- </a:t>
            </a:r>
            <a:r>
              <a:rPr lang="zh-CN" altLang="en-US"/>
              <a:t>内核态。</a:t>
            </a:r>
            <a:endParaRPr lang="en-US" altLang="zh-CN"/>
          </a:p>
          <a:p>
            <a:r>
              <a:rPr lang="en-US" altLang="zh-CN"/>
              <a:t>(2) </a:t>
            </a:r>
            <a:r>
              <a:rPr lang="zh-CN" altLang="en-US"/>
              <a:t>共享</a:t>
            </a:r>
            <a:r>
              <a:rPr lang="zh-CN" altLang="en-US" b="1"/>
              <a:t>同一地址空间 </a:t>
            </a:r>
            <a:r>
              <a:rPr lang="en-US" altLang="zh-CN"/>
              <a:t>- </a:t>
            </a:r>
            <a:r>
              <a:rPr lang="zh-CN" altLang="en-US"/>
              <a:t>相互可见。</a:t>
            </a:r>
            <a:endParaRPr lang="en-US" altLang="zh-CN"/>
          </a:p>
          <a:p>
            <a:r>
              <a:rPr lang="en-US" altLang="zh-CN"/>
              <a:t>(3) </a:t>
            </a:r>
            <a:r>
              <a:rPr lang="zh-CN" altLang="en-US"/>
              <a:t>编译形成</a:t>
            </a:r>
            <a:r>
              <a:rPr lang="zh-CN" altLang="en-US" b="1"/>
              <a:t>一个</a:t>
            </a:r>
            <a:r>
              <a:rPr lang="en-US" altLang="zh-CN" b="1"/>
              <a:t>Image</a:t>
            </a:r>
            <a:r>
              <a:rPr lang="zh-CN" altLang="en-US" b="1"/>
              <a:t>，一体运行</a:t>
            </a:r>
            <a:endParaRPr lang="en-US" altLang="zh-CN" b="1"/>
          </a:p>
          <a:p>
            <a:r>
              <a:rPr lang="en-US" altLang="zh-CN"/>
              <a:t>(4)</a:t>
            </a:r>
            <a:r>
              <a:rPr lang="en-US" altLang="zh-CN" b="1"/>
              <a:t> </a:t>
            </a:r>
            <a:r>
              <a:rPr lang="en-US" altLang="zh-CN"/>
              <a:t>Unikernel</a:t>
            </a:r>
            <a:r>
              <a:rPr lang="zh-CN" altLang="en-US"/>
              <a:t>既是应用又是内核</a:t>
            </a:r>
            <a:endParaRPr lang="en-US" altLang="zh-CN"/>
          </a:p>
          <a:p>
            <a:r>
              <a:rPr lang="en-US" altLang="zh-CN"/>
              <a:t>     </a:t>
            </a:r>
            <a:r>
              <a:rPr lang="zh-CN" altLang="en-US"/>
              <a:t>是二者</a:t>
            </a:r>
            <a:r>
              <a:rPr lang="zh-CN" altLang="en-US" b="1"/>
              <a:t>合体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F0D857-D3E8-F8C9-57CB-B100135CDDA7}"/>
              </a:ext>
            </a:extLst>
          </p:cNvPr>
          <p:cNvSpPr txBox="1"/>
          <p:nvPr/>
        </p:nvSpPr>
        <p:spPr>
          <a:xfrm>
            <a:off x="4799856" y="4696613"/>
            <a:ext cx="62646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应用与内核：</a:t>
            </a:r>
            <a:endParaRPr lang="en-US" altLang="zh-CN"/>
          </a:p>
          <a:p>
            <a:r>
              <a:rPr lang="en-US" altLang="zh-CN"/>
              <a:t>(1) </a:t>
            </a:r>
            <a:r>
              <a:rPr lang="zh-CN" altLang="en-US"/>
              <a:t>分别在独立的相互隔离特权级运行</a:t>
            </a:r>
            <a:endParaRPr lang="en-US" altLang="zh-CN"/>
          </a:p>
          <a:p>
            <a:r>
              <a:rPr lang="en-US" altLang="zh-CN"/>
              <a:t>(2) </a:t>
            </a:r>
            <a:r>
              <a:rPr lang="zh-CN" altLang="en-US"/>
              <a:t>分别在用户地址空间和内核地址空间</a:t>
            </a:r>
            <a:r>
              <a:rPr lang="zh-CN" altLang="en-US" b="1"/>
              <a:t> </a:t>
            </a:r>
            <a:r>
              <a:rPr lang="en-US" altLang="zh-CN"/>
              <a:t>- </a:t>
            </a:r>
            <a:r>
              <a:rPr lang="zh-CN" altLang="en-US"/>
              <a:t>相互独立</a:t>
            </a:r>
            <a:endParaRPr lang="en-US" altLang="zh-CN"/>
          </a:p>
          <a:p>
            <a:r>
              <a:rPr lang="en-US" altLang="zh-CN"/>
              <a:t>(3) </a:t>
            </a:r>
            <a:r>
              <a:rPr lang="zh-CN" altLang="en-US"/>
              <a:t>分别是不同的</a:t>
            </a:r>
            <a:r>
              <a:rPr lang="en-US" altLang="zh-CN"/>
              <a:t>Image</a:t>
            </a:r>
            <a:r>
              <a:rPr lang="zh-CN" altLang="en-US"/>
              <a:t>，构造和运行相互独立</a:t>
            </a:r>
            <a:endParaRPr lang="en-US" altLang="zh-CN"/>
          </a:p>
          <a:p>
            <a:r>
              <a:rPr lang="en-US" altLang="zh-CN"/>
              <a:t>(4)</a:t>
            </a:r>
            <a:r>
              <a:rPr lang="en-US" altLang="zh-CN" b="1"/>
              <a:t> </a:t>
            </a:r>
            <a:r>
              <a:rPr lang="zh-CN" altLang="en-US"/>
              <a:t>内核和应用之间的界限分明，以系统调用等</a:t>
            </a:r>
            <a:r>
              <a:rPr lang="en-US" altLang="zh-CN"/>
              <a:t>ABI</a:t>
            </a:r>
            <a:r>
              <a:rPr lang="zh-CN" altLang="en-US"/>
              <a:t>为界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15242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831A85-9694-D9EF-FDB1-EC3056D9143F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设备管理框架</a:t>
            </a:r>
            <a:endParaRPr lang="en-US" altLang="zh-CN" sz="32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4706836-A345-913C-3051-D7AEDA129FEB}"/>
              </a:ext>
            </a:extLst>
          </p:cNvPr>
          <p:cNvSpPr/>
          <p:nvPr/>
        </p:nvSpPr>
        <p:spPr>
          <a:xfrm>
            <a:off x="869112" y="2492896"/>
            <a:ext cx="1440160" cy="18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AllDevices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1566345-BE15-D030-A280-BE7BA2E77382}"/>
              </a:ext>
            </a:extLst>
          </p:cNvPr>
          <p:cNvSpPr/>
          <p:nvPr/>
        </p:nvSpPr>
        <p:spPr>
          <a:xfrm>
            <a:off x="998561" y="2888940"/>
            <a:ext cx="1181262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net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68589D5-3130-C39F-3F38-91E82CA32DA7}"/>
              </a:ext>
            </a:extLst>
          </p:cNvPr>
          <p:cNvSpPr/>
          <p:nvPr/>
        </p:nvSpPr>
        <p:spPr>
          <a:xfrm>
            <a:off x="998561" y="3371587"/>
            <a:ext cx="1181262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block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6B7ED58-9119-BD49-AD15-042964C5350F}"/>
              </a:ext>
            </a:extLst>
          </p:cNvPr>
          <p:cNvSpPr/>
          <p:nvPr/>
        </p:nvSpPr>
        <p:spPr>
          <a:xfrm>
            <a:off x="1003497" y="3830891"/>
            <a:ext cx="1181262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display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C7D9E62-D9E1-D723-7AD6-2D17A3428FC4}"/>
              </a:ext>
            </a:extLst>
          </p:cNvPr>
          <p:cNvSpPr/>
          <p:nvPr/>
        </p:nvSpPr>
        <p:spPr>
          <a:xfrm>
            <a:off x="4403812" y="2910349"/>
            <a:ext cx="972108" cy="3960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NetDev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BD1DE0D-68FC-2128-3724-0369DF411A10}"/>
              </a:ext>
            </a:extLst>
          </p:cNvPr>
          <p:cNvSpPr/>
          <p:nvPr/>
        </p:nvSpPr>
        <p:spPr>
          <a:xfrm>
            <a:off x="4403812" y="3392996"/>
            <a:ext cx="972108" cy="3960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BlkDev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8BE901A-9005-1475-5C0C-E724C072C782}"/>
              </a:ext>
            </a:extLst>
          </p:cNvPr>
          <p:cNvSpPr/>
          <p:nvPr/>
        </p:nvSpPr>
        <p:spPr>
          <a:xfrm>
            <a:off x="4403812" y="3832876"/>
            <a:ext cx="972108" cy="3960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GPU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8794E15-1221-8DEA-FF58-24AA6FFC8645}"/>
              </a:ext>
            </a:extLst>
          </p:cNvPr>
          <p:cNvCxnSpPr/>
          <p:nvPr/>
        </p:nvCxnSpPr>
        <p:spPr>
          <a:xfrm>
            <a:off x="3707146" y="3088947"/>
            <a:ext cx="63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FA8D7F8-5885-CD40-25BB-14BBF4785515}"/>
              </a:ext>
            </a:extLst>
          </p:cNvPr>
          <p:cNvCxnSpPr/>
          <p:nvPr/>
        </p:nvCxnSpPr>
        <p:spPr>
          <a:xfrm>
            <a:off x="3707145" y="3612412"/>
            <a:ext cx="63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10FAB38-DB5F-EFD2-E3B1-66061D15480F}"/>
              </a:ext>
            </a:extLst>
          </p:cNvPr>
          <p:cNvCxnSpPr/>
          <p:nvPr/>
        </p:nvCxnSpPr>
        <p:spPr>
          <a:xfrm>
            <a:off x="3707145" y="4042459"/>
            <a:ext cx="63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C789B80-062F-1B84-DD1B-010B022134FB}"/>
              </a:ext>
            </a:extLst>
          </p:cNvPr>
          <p:cNvCxnSpPr/>
          <p:nvPr/>
        </p:nvCxnSpPr>
        <p:spPr>
          <a:xfrm>
            <a:off x="6059488" y="954909"/>
            <a:ext cx="0" cy="5462423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7DD0A12-71E8-C009-4E8E-1EA9FF2D47DA}"/>
              </a:ext>
            </a:extLst>
          </p:cNvPr>
          <p:cNvSpPr txBox="1"/>
          <p:nvPr/>
        </p:nvSpPr>
        <p:spPr>
          <a:xfrm>
            <a:off x="524743" y="1152931"/>
            <a:ext cx="53542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/>
              <a:t>AllDevices</a:t>
            </a:r>
            <a:r>
              <a:rPr lang="zh-CN" altLang="en-US" sz="2400"/>
              <a:t>管理系统所有的设备，为上层的子系统如文件系统</a:t>
            </a:r>
            <a:r>
              <a:rPr lang="en-US" altLang="zh-CN" sz="2400"/>
              <a:t>FS</a:t>
            </a:r>
            <a:r>
              <a:rPr lang="zh-CN" altLang="en-US" sz="2400"/>
              <a:t>、网络协议栈</a:t>
            </a:r>
            <a:r>
              <a:rPr lang="en-US" altLang="zh-CN" sz="2400"/>
              <a:t>NET</a:t>
            </a:r>
            <a:r>
              <a:rPr lang="zh-CN" altLang="en-US" sz="2400"/>
              <a:t>提供访问服务。三种设备类型：</a:t>
            </a:r>
            <a:endParaRPr lang="en-US" altLang="zh-CN" sz="240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0FC2E8D-DED4-EAEF-63C1-C76E6CBD95BB}"/>
              </a:ext>
            </a:extLst>
          </p:cNvPr>
          <p:cNvCxnSpPr/>
          <p:nvPr/>
        </p:nvCxnSpPr>
        <p:spPr>
          <a:xfrm>
            <a:off x="6096000" y="3645024"/>
            <a:ext cx="5436604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6D23191-CECA-F1C4-129C-BCD1964D7061}"/>
              </a:ext>
            </a:extLst>
          </p:cNvPr>
          <p:cNvCxnSpPr>
            <a:cxnSpLocks/>
          </p:cNvCxnSpPr>
          <p:nvPr/>
        </p:nvCxnSpPr>
        <p:spPr>
          <a:xfrm flipV="1">
            <a:off x="5843972" y="2744924"/>
            <a:ext cx="648072" cy="343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84AAA7A-A95C-DC5C-7CD6-FB5D1DBE0404}"/>
              </a:ext>
            </a:extLst>
          </p:cNvPr>
          <p:cNvCxnSpPr>
            <a:cxnSpLocks/>
          </p:cNvCxnSpPr>
          <p:nvPr/>
        </p:nvCxnSpPr>
        <p:spPr>
          <a:xfrm>
            <a:off x="5843972" y="3930603"/>
            <a:ext cx="576064" cy="29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63F2441-1EF2-EB89-FD77-B28D32AA8691}"/>
              </a:ext>
            </a:extLst>
          </p:cNvPr>
          <p:cNvSpPr txBox="1"/>
          <p:nvPr/>
        </p:nvSpPr>
        <p:spPr>
          <a:xfrm>
            <a:off x="6240016" y="874412"/>
            <a:ext cx="949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static</a:t>
            </a:r>
            <a:endParaRPr lang="zh-CN" altLang="en-US" sz="200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E2F12E7-44DA-7EA5-9749-FBD01588B6BF}"/>
              </a:ext>
            </a:extLst>
          </p:cNvPr>
          <p:cNvSpPr txBox="1"/>
          <p:nvPr/>
        </p:nvSpPr>
        <p:spPr>
          <a:xfrm>
            <a:off x="6240016" y="6015527"/>
            <a:ext cx="949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dyn</a:t>
            </a:r>
            <a:endParaRPr lang="zh-CN" altLang="en-US" sz="2000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E2F658EF-E999-616C-473D-515CC818B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12" y="4545124"/>
            <a:ext cx="4463358" cy="2000366"/>
          </a:xfrm>
          <a:prstGeom prst="rect">
            <a:avLst/>
          </a:prstGeom>
        </p:spPr>
      </p:pic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E7CD321-6DE1-A1E5-ED51-D7ED66DBCD42}"/>
              </a:ext>
            </a:extLst>
          </p:cNvPr>
          <p:cNvCxnSpPr/>
          <p:nvPr/>
        </p:nvCxnSpPr>
        <p:spPr>
          <a:xfrm>
            <a:off x="2309273" y="3088947"/>
            <a:ext cx="63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8519FCF-5B20-E345-3D76-3E7BE3C5CDB8}"/>
              </a:ext>
            </a:extLst>
          </p:cNvPr>
          <p:cNvCxnSpPr/>
          <p:nvPr/>
        </p:nvCxnSpPr>
        <p:spPr>
          <a:xfrm>
            <a:off x="2309272" y="3612412"/>
            <a:ext cx="63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17F9199-2BC4-716E-6064-ACBA8FFB37FB}"/>
              </a:ext>
            </a:extLst>
          </p:cNvPr>
          <p:cNvCxnSpPr/>
          <p:nvPr/>
        </p:nvCxnSpPr>
        <p:spPr>
          <a:xfrm>
            <a:off x="2309272" y="4042459"/>
            <a:ext cx="63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489854C9-9955-9F68-81F2-59903FC953F7}"/>
              </a:ext>
            </a:extLst>
          </p:cNvPr>
          <p:cNvSpPr/>
          <p:nvPr/>
        </p:nvSpPr>
        <p:spPr>
          <a:xfrm>
            <a:off x="2999656" y="2492896"/>
            <a:ext cx="648072" cy="1800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AxDeviceContainer</a:t>
            </a:r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CBB1262-8AB5-095F-F6CE-DC0CC194C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036" y="2003831"/>
            <a:ext cx="5468113" cy="38105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3BD7A5D-4EA6-B961-F4BD-47EACC40316F}"/>
              </a:ext>
            </a:extLst>
          </p:cNvPr>
          <p:cNvSpPr txBox="1"/>
          <p:nvPr/>
        </p:nvSpPr>
        <p:spPr>
          <a:xfrm>
            <a:off x="6753435" y="2483604"/>
            <a:ext cx="4887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以静态方式对 具体</a:t>
            </a:r>
            <a:r>
              <a:rPr lang="zh-CN" altLang="en-US" b="1"/>
              <a:t>设备类型 </a:t>
            </a:r>
            <a:r>
              <a:rPr lang="zh-CN" altLang="en-US"/>
              <a:t>进行简单封装。</a:t>
            </a:r>
            <a:endParaRPr lang="en-US" altLang="zh-CN"/>
          </a:p>
          <a:p>
            <a:r>
              <a:rPr lang="zh-CN" altLang="en-US"/>
              <a:t>但是每种类型只能管理一个设备。</a:t>
            </a:r>
            <a:endParaRPr lang="en-US" altLang="zh-CN"/>
          </a:p>
          <a:p>
            <a:r>
              <a:rPr lang="zh-CN" altLang="en-US" b="1"/>
              <a:t>效率高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8956B27-BF32-559D-B9C1-BB1575794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940" y="4308966"/>
            <a:ext cx="5077534" cy="31436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FCDF676-CA51-B883-1999-29F1A570B59A}"/>
              </a:ext>
            </a:extLst>
          </p:cNvPr>
          <p:cNvSpPr txBox="1"/>
          <p:nvPr/>
        </p:nvSpPr>
        <p:spPr>
          <a:xfrm>
            <a:off x="6786507" y="4834897"/>
            <a:ext cx="4887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包含一个动态可变的</a:t>
            </a:r>
            <a:r>
              <a:rPr lang="en-US" altLang="zh-CN"/>
              <a:t>Vec</a:t>
            </a:r>
            <a:r>
              <a:rPr lang="zh-CN" altLang="en-US"/>
              <a:t>，因而可以为每个类型动态管理多个设备。</a:t>
            </a:r>
            <a:endParaRPr lang="en-US" altLang="zh-CN"/>
          </a:p>
          <a:p>
            <a:r>
              <a:rPr lang="zh-CN" altLang="en-US" b="1"/>
              <a:t>效率相对低</a:t>
            </a:r>
          </a:p>
        </p:txBody>
      </p:sp>
    </p:spTree>
    <p:extLst>
      <p:ext uri="{BB962C8B-B14F-4D97-AF65-F5344CB8AC3E}">
        <p14:creationId xmlns:p14="http://schemas.microsoft.com/office/powerpoint/2010/main" val="3698462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9D07F74-B7F7-6DC7-59BC-ADBA62BD8217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设备发现与初始化过程</a:t>
            </a:r>
            <a:endParaRPr lang="en-US" altLang="zh-CN" sz="32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BE51DDA-7144-E890-1D95-D55292839FA7}"/>
              </a:ext>
            </a:extLst>
          </p:cNvPr>
          <p:cNvSpPr/>
          <p:nvPr/>
        </p:nvSpPr>
        <p:spPr>
          <a:xfrm>
            <a:off x="1048566" y="1934834"/>
            <a:ext cx="2921743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axdriver::init_drivers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24D0A05-7E7D-51A4-52B4-8C46C8C98DF4}"/>
              </a:ext>
            </a:extLst>
          </p:cNvPr>
          <p:cNvSpPr/>
          <p:nvPr/>
        </p:nvSpPr>
        <p:spPr>
          <a:xfrm>
            <a:off x="1055439" y="1196752"/>
            <a:ext cx="2921743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axruntime::rust_main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B6473C4-DDAB-5FD0-17CF-646843C8D884}"/>
              </a:ext>
            </a:extLst>
          </p:cNvPr>
          <p:cNvSpPr/>
          <p:nvPr/>
        </p:nvSpPr>
        <p:spPr>
          <a:xfrm>
            <a:off x="1052074" y="2672916"/>
            <a:ext cx="2921743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AllDevices::probe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DF7908-AA3C-0B7F-1885-22BFA5C34985}"/>
              </a:ext>
            </a:extLst>
          </p:cNvPr>
          <p:cNvSpPr/>
          <p:nvPr/>
        </p:nvSpPr>
        <p:spPr>
          <a:xfrm>
            <a:off x="1055439" y="3410997"/>
            <a:ext cx="2921743" cy="1158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probe_bus_devices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3B3AEC4-B44F-C84A-951F-A61D240D6D1D}"/>
              </a:ext>
            </a:extLst>
          </p:cNvPr>
          <p:cNvCxnSpPr>
            <a:stCxn id="16" idx="2"/>
            <a:endCxn id="13" idx="0"/>
          </p:cNvCxnSpPr>
          <p:nvPr/>
        </p:nvCxnSpPr>
        <p:spPr>
          <a:xfrm flipH="1">
            <a:off x="2509438" y="1592796"/>
            <a:ext cx="6873" cy="34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FC6BB72-5818-2419-460E-4787BD080B5B}"/>
              </a:ext>
            </a:extLst>
          </p:cNvPr>
          <p:cNvCxnSpPr/>
          <p:nvPr/>
        </p:nvCxnSpPr>
        <p:spPr>
          <a:xfrm flipH="1">
            <a:off x="2512873" y="2350487"/>
            <a:ext cx="6873" cy="34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AEC52BF-9783-70E7-7D5B-A5D4791750D4}"/>
              </a:ext>
            </a:extLst>
          </p:cNvPr>
          <p:cNvCxnSpPr/>
          <p:nvPr/>
        </p:nvCxnSpPr>
        <p:spPr>
          <a:xfrm flipH="1">
            <a:off x="2512876" y="3098177"/>
            <a:ext cx="6873" cy="34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BDFE75E-AEC6-2191-DD25-5094463E1853}"/>
              </a:ext>
            </a:extLst>
          </p:cNvPr>
          <p:cNvCxnSpPr/>
          <p:nvPr/>
        </p:nvCxnSpPr>
        <p:spPr>
          <a:xfrm flipH="1">
            <a:off x="1739516" y="3813131"/>
            <a:ext cx="6873" cy="34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3A9E8B3-9160-81D1-21A6-4CBB923AAED5}"/>
              </a:ext>
            </a:extLst>
          </p:cNvPr>
          <p:cNvCxnSpPr>
            <a:cxnSpLocks/>
          </p:cNvCxnSpPr>
          <p:nvPr/>
        </p:nvCxnSpPr>
        <p:spPr>
          <a:xfrm flipH="1">
            <a:off x="3215680" y="3777825"/>
            <a:ext cx="6873" cy="34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A4CB03A6-9870-5063-2172-BA7A61BD7195}"/>
              </a:ext>
            </a:extLst>
          </p:cNvPr>
          <p:cNvSpPr/>
          <p:nvPr/>
        </p:nvSpPr>
        <p:spPr>
          <a:xfrm>
            <a:off x="1048567" y="4149080"/>
            <a:ext cx="1181262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pci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33D9F3F-A81C-0548-2ADF-FA6E2C0ECBF8}"/>
              </a:ext>
            </a:extLst>
          </p:cNvPr>
          <p:cNvSpPr/>
          <p:nvPr/>
        </p:nvSpPr>
        <p:spPr>
          <a:xfrm>
            <a:off x="2795920" y="4173869"/>
            <a:ext cx="1181262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mmio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4286C91-1087-797C-C8E5-D0E32CFDB8A0}"/>
              </a:ext>
            </a:extLst>
          </p:cNvPr>
          <p:cNvSpPr/>
          <p:nvPr/>
        </p:nvSpPr>
        <p:spPr>
          <a:xfrm>
            <a:off x="2831924" y="5132405"/>
            <a:ext cx="1895924" cy="852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for_each_drivers {</a:t>
            </a:r>
          </a:p>
          <a:p>
            <a:r>
              <a:rPr lang="en-US" altLang="zh-CN">
                <a:solidFill>
                  <a:schemeClr val="tx1"/>
                </a:solidFill>
              </a:rPr>
              <a:t>    add_device</a:t>
            </a:r>
          </a:p>
          <a:p>
            <a:r>
              <a:rPr lang="en-US" altLang="zh-CN">
                <a:solidFill>
                  <a:schemeClr val="tx1"/>
                </a:solidFill>
              </a:rPr>
              <a:t>}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AE7CBCF-C2DC-0D73-199B-6482B44B3EE8}"/>
              </a:ext>
            </a:extLst>
          </p:cNvPr>
          <p:cNvCxnSpPr/>
          <p:nvPr/>
        </p:nvCxnSpPr>
        <p:spPr>
          <a:xfrm>
            <a:off x="3215680" y="4569912"/>
            <a:ext cx="6873" cy="562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CDAA9191-3BD9-B39B-9C00-1B6FC33C2893}"/>
              </a:ext>
            </a:extLst>
          </p:cNvPr>
          <p:cNvSpPr/>
          <p:nvPr/>
        </p:nvSpPr>
        <p:spPr>
          <a:xfrm>
            <a:off x="333905" y="5120492"/>
            <a:ext cx="1895924" cy="852879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pci bus</a:t>
            </a:r>
          </a:p>
          <a:p>
            <a:r>
              <a:rPr lang="en-US" altLang="zh-CN">
                <a:solidFill>
                  <a:schemeClr val="tx1"/>
                </a:solidFill>
              </a:rPr>
              <a:t>detect devices</a:t>
            </a:r>
          </a:p>
          <a:p>
            <a:r>
              <a:rPr lang="en-US" altLang="zh-CN">
                <a:solidFill>
                  <a:schemeClr val="tx1"/>
                </a:solidFill>
              </a:rPr>
              <a:t>based on regs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EB69452-AD83-9291-7378-BFC0188A2A9E}"/>
              </a:ext>
            </a:extLst>
          </p:cNvPr>
          <p:cNvCxnSpPr/>
          <p:nvPr/>
        </p:nvCxnSpPr>
        <p:spPr>
          <a:xfrm>
            <a:off x="1732643" y="4575409"/>
            <a:ext cx="6873" cy="562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箭头: 右 34">
            <a:extLst>
              <a:ext uri="{FF2B5EF4-FFF2-40B4-BE49-F238E27FC236}">
                <a16:creationId xmlns:a16="http://schemas.microsoft.com/office/drawing/2014/main" id="{1C0A7EC1-6F7B-37D4-F873-78E7C70E9EB5}"/>
              </a:ext>
            </a:extLst>
          </p:cNvPr>
          <p:cNvSpPr/>
          <p:nvPr/>
        </p:nvSpPr>
        <p:spPr>
          <a:xfrm>
            <a:off x="4871864" y="5304615"/>
            <a:ext cx="736641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0916207-8808-EEBB-1E60-DF90168EBCAD}"/>
              </a:ext>
            </a:extLst>
          </p:cNvPr>
          <p:cNvSpPr/>
          <p:nvPr/>
        </p:nvSpPr>
        <p:spPr>
          <a:xfrm>
            <a:off x="5771964" y="4889147"/>
            <a:ext cx="1440160" cy="1800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AllDevices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39D85B3-A7F2-BA58-DC1C-5CF5666A8EC1}"/>
              </a:ext>
            </a:extLst>
          </p:cNvPr>
          <p:cNvSpPr/>
          <p:nvPr/>
        </p:nvSpPr>
        <p:spPr>
          <a:xfrm>
            <a:off x="5901413" y="5285191"/>
            <a:ext cx="1181262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net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A3F8980-3965-179C-975D-3F48A7367129}"/>
              </a:ext>
            </a:extLst>
          </p:cNvPr>
          <p:cNvSpPr/>
          <p:nvPr/>
        </p:nvSpPr>
        <p:spPr>
          <a:xfrm>
            <a:off x="5901413" y="5767838"/>
            <a:ext cx="1181262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block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4CB70A3-1222-C422-4BD4-B6B1F31052C0}"/>
              </a:ext>
            </a:extLst>
          </p:cNvPr>
          <p:cNvSpPr/>
          <p:nvPr/>
        </p:nvSpPr>
        <p:spPr>
          <a:xfrm>
            <a:off x="5906349" y="6227142"/>
            <a:ext cx="1181262" cy="396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display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5A548671-A8E1-2CE4-CB91-894A9A46D4DE}"/>
              </a:ext>
            </a:extLst>
          </p:cNvPr>
          <p:cNvSpPr/>
          <p:nvPr/>
        </p:nvSpPr>
        <p:spPr>
          <a:xfrm>
            <a:off x="7779341" y="5304615"/>
            <a:ext cx="972108" cy="3960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NetDev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9520E081-84D1-C155-3165-23C174C78AA2}"/>
              </a:ext>
            </a:extLst>
          </p:cNvPr>
          <p:cNvSpPr/>
          <p:nvPr/>
        </p:nvSpPr>
        <p:spPr>
          <a:xfrm>
            <a:off x="7779341" y="5787262"/>
            <a:ext cx="972108" cy="3960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BlkDev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A07B2F4C-F83C-34AC-5561-719CC5620C53}"/>
              </a:ext>
            </a:extLst>
          </p:cNvPr>
          <p:cNvSpPr/>
          <p:nvPr/>
        </p:nvSpPr>
        <p:spPr>
          <a:xfrm>
            <a:off x="7779341" y="6227142"/>
            <a:ext cx="972108" cy="3960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GPU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2AE3277-4562-141F-17DC-F5611A74C298}"/>
              </a:ext>
            </a:extLst>
          </p:cNvPr>
          <p:cNvCxnSpPr/>
          <p:nvPr/>
        </p:nvCxnSpPr>
        <p:spPr>
          <a:xfrm>
            <a:off x="7082675" y="5483213"/>
            <a:ext cx="63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CAF928F-46BC-1CFE-FD84-9A76A1A87EBB}"/>
              </a:ext>
            </a:extLst>
          </p:cNvPr>
          <p:cNvCxnSpPr/>
          <p:nvPr/>
        </p:nvCxnSpPr>
        <p:spPr>
          <a:xfrm>
            <a:off x="7082674" y="6006678"/>
            <a:ext cx="63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1218AB7-2179-EB6C-7240-630F8D5E7D70}"/>
              </a:ext>
            </a:extLst>
          </p:cNvPr>
          <p:cNvCxnSpPr/>
          <p:nvPr/>
        </p:nvCxnSpPr>
        <p:spPr>
          <a:xfrm>
            <a:off x="7082674" y="6436725"/>
            <a:ext cx="63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DB911D7B-BB0A-33FF-7256-0A5BA40ADF21}"/>
              </a:ext>
            </a:extLst>
          </p:cNvPr>
          <p:cNvSpPr/>
          <p:nvPr/>
        </p:nvSpPr>
        <p:spPr>
          <a:xfrm>
            <a:off x="4835860" y="1102386"/>
            <a:ext cx="7018357" cy="5847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主干组件</a:t>
            </a:r>
            <a:r>
              <a:rPr lang="en-US" altLang="zh-CN">
                <a:solidFill>
                  <a:schemeClr val="tx1"/>
                </a:solidFill>
              </a:rPr>
              <a:t>axruntime</a:t>
            </a:r>
            <a:r>
              <a:rPr lang="zh-CN" altLang="en-US">
                <a:solidFill>
                  <a:schemeClr val="tx1"/>
                </a:solidFill>
              </a:rPr>
              <a:t>在启动后期，发现设备并用相应驱动进行初始化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0E786BB-5C40-E1B1-3698-1841DCFA1AF3}"/>
              </a:ext>
            </a:extLst>
          </p:cNvPr>
          <p:cNvSpPr/>
          <p:nvPr/>
        </p:nvSpPr>
        <p:spPr>
          <a:xfrm>
            <a:off x="4833860" y="1872117"/>
            <a:ext cx="7018357" cy="5847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axdriver</a:t>
            </a:r>
            <a:r>
              <a:rPr lang="zh-CN" altLang="en-US">
                <a:solidFill>
                  <a:schemeClr val="tx1"/>
                </a:solidFill>
              </a:rPr>
              <a:t>负责发现设备和对其初始化的过程，核心结构</a:t>
            </a:r>
            <a:r>
              <a:rPr lang="en-US" altLang="zh-CN">
                <a:solidFill>
                  <a:schemeClr val="tx1"/>
                </a:solidFill>
              </a:rPr>
              <a:t>AllDevices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0BEE708-E484-6B9E-C953-4905A6948EFF}"/>
              </a:ext>
            </a:extLst>
          </p:cNvPr>
          <p:cNvSpPr/>
          <p:nvPr/>
        </p:nvSpPr>
        <p:spPr>
          <a:xfrm>
            <a:off x="4833859" y="2619554"/>
            <a:ext cx="7018357" cy="5847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probe</a:t>
            </a:r>
            <a:r>
              <a:rPr lang="zh-CN" altLang="en-US">
                <a:solidFill>
                  <a:schemeClr val="tx1"/>
                </a:solidFill>
              </a:rPr>
              <a:t>基于总线发现设备，逐个匹配驱动并初始化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87AC5DD-DE84-B1AC-63B8-6FE3EFF13055}"/>
              </a:ext>
            </a:extLst>
          </p:cNvPr>
          <p:cNvSpPr/>
          <p:nvPr/>
        </p:nvSpPr>
        <p:spPr>
          <a:xfrm>
            <a:off x="4833859" y="3477172"/>
            <a:ext cx="7018357" cy="10525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按照平台，有两种总线：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1) PCI</a:t>
            </a:r>
            <a:r>
              <a:rPr lang="zh-CN" altLang="en-US">
                <a:solidFill>
                  <a:schemeClr val="tx1"/>
                </a:solidFill>
              </a:rPr>
              <a:t>总线：基于</a:t>
            </a:r>
            <a:r>
              <a:rPr lang="en-US" altLang="zh-CN">
                <a:solidFill>
                  <a:schemeClr val="tx1"/>
                </a:solidFill>
              </a:rPr>
              <a:t>PCI</a:t>
            </a:r>
            <a:r>
              <a:rPr lang="zh-CN" altLang="en-US">
                <a:solidFill>
                  <a:schemeClr val="tx1"/>
                </a:solidFill>
              </a:rPr>
              <a:t>总线协议发现和管理设备，对应</a:t>
            </a:r>
            <a:r>
              <a:rPr lang="en-US" altLang="zh-CN">
                <a:solidFill>
                  <a:schemeClr val="tx1"/>
                </a:solidFill>
              </a:rPr>
              <a:t>PC &amp; Server</a:t>
            </a:r>
          </a:p>
          <a:p>
            <a:r>
              <a:rPr lang="en-US" altLang="zh-CN">
                <a:solidFill>
                  <a:schemeClr val="tx1"/>
                </a:solidFill>
              </a:rPr>
              <a:t>2) MMIO</a:t>
            </a:r>
            <a:r>
              <a:rPr lang="zh-CN" altLang="en-US">
                <a:solidFill>
                  <a:schemeClr val="tx1"/>
                </a:solidFill>
              </a:rPr>
              <a:t>总线：基于</a:t>
            </a:r>
            <a:r>
              <a:rPr lang="en-US" altLang="zh-CN">
                <a:solidFill>
                  <a:schemeClr val="tx1"/>
                </a:solidFill>
              </a:rPr>
              <a:t>FDT</a:t>
            </a:r>
            <a:r>
              <a:rPr lang="zh-CN" altLang="en-US">
                <a:solidFill>
                  <a:schemeClr val="tx1"/>
                </a:solidFill>
              </a:rPr>
              <a:t>解析发现和管理设备，对应嵌入式平台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726ABCB-2FE6-6172-7BF2-B7AF6DFDCBBD}"/>
              </a:ext>
            </a:extLst>
          </p:cNvPr>
          <p:cNvSpPr/>
          <p:nvPr/>
        </p:nvSpPr>
        <p:spPr>
          <a:xfrm>
            <a:off x="9098080" y="4868974"/>
            <a:ext cx="2754136" cy="178519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>
                <a:solidFill>
                  <a:schemeClr val="tx1"/>
                </a:solidFill>
              </a:rPr>
              <a:t>输出结果</a:t>
            </a:r>
            <a:r>
              <a:rPr lang="en-US" altLang="zh-CN">
                <a:solidFill>
                  <a:schemeClr val="tx1"/>
                </a:solidFill>
              </a:rPr>
              <a:t>AllDevices</a:t>
            </a: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static: </a:t>
            </a:r>
            <a:r>
              <a:rPr lang="zh-CN" altLang="en-US">
                <a:solidFill>
                  <a:schemeClr val="tx1"/>
                </a:solidFill>
              </a:rPr>
              <a:t>单映射，效率高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dyn: </a:t>
            </a:r>
            <a:r>
              <a:rPr lang="zh-CN" altLang="en-US">
                <a:solidFill>
                  <a:schemeClr val="tx1"/>
                </a:solidFill>
              </a:rPr>
              <a:t>适用性强，效率低</a:t>
            </a:r>
          </a:p>
        </p:txBody>
      </p:sp>
    </p:spTree>
    <p:extLst>
      <p:ext uri="{BB962C8B-B14F-4D97-AF65-F5344CB8AC3E}">
        <p14:creationId xmlns:p14="http://schemas.microsoft.com/office/powerpoint/2010/main" val="825529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D161273-8CFD-026C-24CE-9F5146606844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基于总线发现设备</a:t>
            </a:r>
            <a:r>
              <a:rPr lang="en-US" altLang="zh-CN" sz="3200"/>
              <a:t>- qemu</a:t>
            </a:r>
            <a:r>
              <a:rPr lang="zh-CN" altLang="en-US" sz="3200"/>
              <a:t>平台示例</a:t>
            </a:r>
            <a:endParaRPr lang="en-US" altLang="zh-CN" sz="32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148CA6-3F58-32EA-A4FB-D80023574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88" y="1568791"/>
            <a:ext cx="5940660" cy="226010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A7180C5-569E-CDA0-6B75-3A711AF69977}"/>
              </a:ext>
            </a:extLst>
          </p:cNvPr>
          <p:cNvSpPr/>
          <p:nvPr/>
        </p:nvSpPr>
        <p:spPr>
          <a:xfrm>
            <a:off x="1271464" y="2276872"/>
            <a:ext cx="1620180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CA0034A-A5C3-80F0-6081-841E78E04942}"/>
              </a:ext>
            </a:extLst>
          </p:cNvPr>
          <p:cNvSpPr txBox="1"/>
          <p:nvPr/>
        </p:nvSpPr>
        <p:spPr>
          <a:xfrm>
            <a:off x="509718" y="1050911"/>
            <a:ext cx="3642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modules/axdriver/src/bus/mmio.rs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FC49C1E-6ADD-AB60-C8DE-C038A4812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88" y="3977449"/>
            <a:ext cx="5940660" cy="2814640"/>
          </a:xfrm>
          <a:prstGeom prst="rect">
            <a:avLst/>
          </a:prstGeom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573DA48-8088-27AC-DC23-89E4ED022B8B}"/>
              </a:ext>
            </a:extLst>
          </p:cNvPr>
          <p:cNvSpPr/>
          <p:nvPr/>
        </p:nvSpPr>
        <p:spPr>
          <a:xfrm>
            <a:off x="6996100" y="1600939"/>
            <a:ext cx="4824536" cy="22601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目前管理设备和驱动数量少，采用简单方式，两级循环探测发现设备：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第一级：遍历所有</a:t>
            </a:r>
            <a:r>
              <a:rPr lang="en-US" altLang="zh-CN">
                <a:solidFill>
                  <a:schemeClr val="tx1"/>
                </a:solidFill>
              </a:rPr>
              <a:t>virtio_mmio</a:t>
            </a:r>
            <a:r>
              <a:rPr lang="zh-CN" altLang="en-US">
                <a:solidFill>
                  <a:schemeClr val="tx1"/>
                </a:solidFill>
              </a:rPr>
              <a:t>地址范围，由平台物理内存布局决定并进行过分页映射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第二级：用</a:t>
            </a:r>
            <a:r>
              <a:rPr lang="en-US" altLang="zh-CN">
                <a:solidFill>
                  <a:schemeClr val="tx1"/>
                </a:solidFill>
              </a:rPr>
              <a:t>for_each_drivers</a:t>
            </a:r>
            <a:r>
              <a:rPr lang="zh-CN" altLang="en-US">
                <a:solidFill>
                  <a:schemeClr val="tx1"/>
                </a:solidFill>
              </a:rPr>
              <a:t>宏枚举设备，然后对每个</a:t>
            </a:r>
            <a:r>
              <a:rPr lang="en-US" altLang="zh-CN">
                <a:solidFill>
                  <a:schemeClr val="tx1"/>
                </a:solidFill>
              </a:rPr>
              <a:t>virtio</a:t>
            </a:r>
            <a:r>
              <a:rPr lang="zh-CN" altLang="en-US">
                <a:solidFill>
                  <a:schemeClr val="tx1"/>
                </a:solidFill>
              </a:rPr>
              <a:t>设备</a:t>
            </a:r>
            <a:r>
              <a:rPr lang="en-US" altLang="zh-CN">
                <a:solidFill>
                  <a:schemeClr val="tx1"/>
                </a:solidFill>
              </a:rPr>
              <a:t>probe_mmio</a:t>
            </a:r>
            <a:r>
              <a:rPr lang="zh-CN" altLang="en-US">
                <a:solidFill>
                  <a:schemeClr val="tx1"/>
                </a:solidFill>
              </a:rPr>
              <a:t>进行探查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F6EEFE6-468F-A57A-A4EE-5E19089E3099}"/>
              </a:ext>
            </a:extLst>
          </p:cNvPr>
          <p:cNvSpPr/>
          <p:nvPr/>
        </p:nvSpPr>
        <p:spPr>
          <a:xfrm>
            <a:off x="7006297" y="4227757"/>
            <a:ext cx="4824536" cy="22601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for_each_drivers</a:t>
            </a:r>
            <a:r>
              <a:rPr lang="zh-CN" altLang="en-US">
                <a:solidFill>
                  <a:schemeClr val="tx1"/>
                </a:solidFill>
              </a:rPr>
              <a:t>宏：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对所有涉及的</a:t>
            </a:r>
            <a:r>
              <a:rPr lang="en-US" altLang="zh-CN">
                <a:solidFill>
                  <a:schemeClr val="tx1"/>
                </a:solidFill>
              </a:rPr>
              <a:t>virtio</a:t>
            </a:r>
            <a:r>
              <a:rPr lang="zh-CN" altLang="en-US">
                <a:solidFill>
                  <a:schemeClr val="tx1"/>
                </a:solidFill>
              </a:rPr>
              <a:t>设备类型，进行枚举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下步会将这个宏及上级循环用通用方式替换</a:t>
            </a:r>
            <a:r>
              <a:rPr lang="en-US" altLang="zh-CN">
                <a:solidFill>
                  <a:schemeClr val="tx1"/>
                </a:solidFill>
              </a:rPr>
              <a:t>:</a:t>
            </a:r>
          </a:p>
          <a:p>
            <a:r>
              <a:rPr lang="en-US" altLang="zh-CN">
                <a:solidFill>
                  <a:schemeClr val="tx1"/>
                </a:solidFill>
              </a:rPr>
              <a:t>parse FDT</a:t>
            </a:r>
            <a:r>
              <a:rPr lang="zh-CN" altLang="en-US">
                <a:solidFill>
                  <a:schemeClr val="tx1"/>
                </a:solidFill>
              </a:rPr>
              <a:t>设备树文件的方式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2D5157E-1058-8F18-73AE-2488B1199B85}"/>
              </a:ext>
            </a:extLst>
          </p:cNvPr>
          <p:cNvSpPr/>
          <p:nvPr/>
        </p:nvSpPr>
        <p:spPr>
          <a:xfrm>
            <a:off x="3341694" y="2446818"/>
            <a:ext cx="1818202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7222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E879B7F-2FD6-67C2-21AF-5B4ECC093F86}"/>
              </a:ext>
            </a:extLst>
          </p:cNvPr>
          <p:cNvSpPr/>
          <p:nvPr/>
        </p:nvSpPr>
        <p:spPr>
          <a:xfrm>
            <a:off x="7176120" y="4512099"/>
            <a:ext cx="3780420" cy="8309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>
                <a:solidFill>
                  <a:schemeClr val="tx1"/>
                </a:solidFill>
              </a:rPr>
              <a:t>qemu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B24311-813B-44A5-E145-AA2D10CCB2CD}"/>
              </a:ext>
            </a:extLst>
          </p:cNvPr>
          <p:cNvSpPr txBox="1"/>
          <p:nvPr/>
        </p:nvSpPr>
        <p:spPr>
          <a:xfrm>
            <a:off x="515380" y="370134"/>
            <a:ext cx="4716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virtio</a:t>
            </a:r>
            <a:r>
              <a:rPr lang="zh-CN" altLang="en-US" sz="3200"/>
              <a:t>设备的</a:t>
            </a:r>
            <a:r>
              <a:rPr lang="en-US" altLang="zh-CN" sz="3200"/>
              <a:t>probe</a:t>
            </a:r>
            <a:r>
              <a:rPr lang="zh-CN" altLang="en-US" sz="3200"/>
              <a:t>过程</a:t>
            </a:r>
            <a:endParaRPr lang="en-US" altLang="zh-CN" sz="32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3A2BF6-FD16-67AD-7237-05EAF18711DB}"/>
              </a:ext>
            </a:extLst>
          </p:cNvPr>
          <p:cNvSpPr txBox="1"/>
          <p:nvPr/>
        </p:nvSpPr>
        <p:spPr>
          <a:xfrm>
            <a:off x="443381" y="1269335"/>
            <a:ext cx="610652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1)</a:t>
            </a:r>
            <a:r>
              <a:rPr lang="zh-CN" altLang="en-US" sz="2000"/>
              <a:t> </a:t>
            </a:r>
            <a:r>
              <a:rPr lang="en-US" altLang="zh-CN" sz="2000"/>
              <a:t>qemu</a:t>
            </a:r>
            <a:r>
              <a:rPr lang="zh-CN" altLang="en-US" sz="2000"/>
              <a:t>模拟器基于命令行产生设备</a:t>
            </a:r>
            <a:endParaRPr lang="en-US" altLang="zh-CN" sz="2000"/>
          </a:p>
          <a:p>
            <a:r>
              <a:rPr lang="en-US" altLang="zh-CN" b="1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zh-CN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device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virtio-blk-device</a:t>
            </a:r>
            <a:r>
              <a:rPr lang="en-US" altLang="zh-CN" b="1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</a:t>
            </a:r>
            <a:r>
              <a:rPr lang="en-US" altLang="zh-CN" b="1">
                <a:solidFill>
                  <a:srgbClr val="804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disk0</a:t>
            </a:r>
          </a:p>
          <a:p>
            <a:r>
              <a:rPr lang="en-US" altLang="zh-CN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zh-CN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drive id</a:t>
            </a:r>
            <a:r>
              <a:rPr lang="en-US" altLang="zh-CN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disk0</a:t>
            </a:r>
            <a:r>
              <a:rPr lang="en-US" altLang="zh-CN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format</a:t>
            </a:r>
            <a:r>
              <a:rPr lang="en-US" altLang="zh-CN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raw</a:t>
            </a:r>
            <a:r>
              <a:rPr lang="en-US" altLang="zh-CN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file</a:t>
            </a:r>
            <a:r>
              <a:rPr lang="en-US" altLang="zh-CN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disk</a:t>
            </a:r>
            <a:r>
              <a:rPr lang="en-US" altLang="zh-CN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</a:t>
            </a:r>
            <a:endParaRPr lang="en-US" altLang="zh-CN">
              <a:effectLst/>
            </a:endParaRPr>
          </a:p>
          <a:p>
            <a:endParaRPr lang="en-US" altLang="zh-CN" sz="2000"/>
          </a:p>
          <a:p>
            <a:r>
              <a:rPr lang="en-US" altLang="zh-CN" sz="2000"/>
              <a:t>2) qemu</a:t>
            </a:r>
            <a:r>
              <a:rPr lang="zh-CN" altLang="en-US" sz="2000"/>
              <a:t>将设备</a:t>
            </a:r>
            <a:r>
              <a:rPr lang="en-US" altLang="zh-CN" sz="2000"/>
              <a:t>mmio</a:t>
            </a:r>
            <a:r>
              <a:rPr lang="zh-CN" altLang="en-US" sz="2000"/>
              <a:t>地址区域映射到</a:t>
            </a:r>
            <a:r>
              <a:rPr lang="en-US" altLang="zh-CN" sz="2000"/>
              <a:t>Guest</a:t>
            </a:r>
            <a:r>
              <a:rPr lang="zh-CN" altLang="en-US" sz="2000"/>
              <a:t>中</a:t>
            </a:r>
            <a:endParaRPr lang="en-US" altLang="zh-CN" sz="2000"/>
          </a:p>
          <a:p>
            <a:r>
              <a:rPr lang="en-US" altLang="zh-CN" sz="2000"/>
              <a:t>qemu-virt</a:t>
            </a:r>
            <a:r>
              <a:rPr lang="zh-CN" altLang="en-US" sz="2000"/>
              <a:t>平台默认有</a:t>
            </a:r>
            <a:r>
              <a:rPr lang="en-US" altLang="zh-CN" sz="2000"/>
              <a:t>8</a:t>
            </a:r>
            <a:r>
              <a:rPr lang="zh-CN" altLang="en-US" sz="2000"/>
              <a:t>个区域槽位，通常只有部分会形成映射，其它处于未映射状态，即表现为空设备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3) virtio-mmio</a:t>
            </a:r>
            <a:r>
              <a:rPr lang="zh-CN" altLang="en-US" sz="2000"/>
              <a:t>驱动逐个发请求区探查</a:t>
            </a:r>
            <a:r>
              <a:rPr lang="en-US" altLang="zh-CN" sz="2000"/>
              <a:t>3</a:t>
            </a:r>
            <a:r>
              <a:rPr lang="zh-CN" altLang="en-US" sz="2000"/>
              <a:t>这些区域槽位</a:t>
            </a:r>
            <a:endParaRPr lang="en-US" altLang="zh-CN" sz="2000"/>
          </a:p>
          <a:p>
            <a:r>
              <a:rPr lang="zh-CN" altLang="en-US" sz="2000"/>
              <a:t>对应映射设备响应请求，返回本设备的类型</a:t>
            </a:r>
            <a:r>
              <a:rPr lang="en-US" altLang="zh-CN" sz="2000"/>
              <a:t>ID</a:t>
            </a:r>
            <a:r>
              <a:rPr lang="zh-CN" altLang="en-US" sz="2000"/>
              <a:t>；</a:t>
            </a:r>
            <a:endParaRPr lang="en-US" altLang="zh-CN" sz="2000"/>
          </a:p>
          <a:p>
            <a:r>
              <a:rPr lang="zh-CN" altLang="en-US" sz="2000"/>
              <a:t>没有映射的槽位返回零，表示空设备。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4) virtio-mmio</a:t>
            </a:r>
            <a:r>
              <a:rPr lang="zh-CN" altLang="en-US" sz="2000"/>
              <a:t>驱动把</a:t>
            </a:r>
            <a:r>
              <a:rPr lang="en-US" altLang="zh-CN" sz="2000"/>
              <a:t>probe</a:t>
            </a:r>
            <a:r>
              <a:rPr lang="zh-CN" altLang="en-US" sz="2000"/>
              <a:t>结果报告上层</a:t>
            </a:r>
            <a:endParaRPr lang="en-US" altLang="zh-CN" sz="200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695462B-9519-5211-F5CE-9356E149C45E}"/>
              </a:ext>
            </a:extLst>
          </p:cNvPr>
          <p:cNvCxnSpPr>
            <a:cxnSpLocks/>
          </p:cNvCxnSpPr>
          <p:nvPr/>
        </p:nvCxnSpPr>
        <p:spPr>
          <a:xfrm>
            <a:off x="7176120" y="3454412"/>
            <a:ext cx="439248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52123A87-02E0-EBDB-6267-09783C8E1891}"/>
              </a:ext>
            </a:extLst>
          </p:cNvPr>
          <p:cNvSpPr/>
          <p:nvPr/>
        </p:nvSpPr>
        <p:spPr>
          <a:xfrm>
            <a:off x="7545276" y="5841268"/>
            <a:ext cx="1034999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对应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磁盘文件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685E96-DA13-05AE-670F-5A0EAC93FCEE}"/>
              </a:ext>
            </a:extLst>
          </p:cNvPr>
          <p:cNvSpPr/>
          <p:nvPr/>
        </p:nvSpPr>
        <p:spPr>
          <a:xfrm>
            <a:off x="7500156" y="3166380"/>
            <a:ext cx="1292871" cy="520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>
                <a:solidFill>
                  <a:schemeClr val="tx1"/>
                </a:solidFill>
              </a:rPr>
              <a:t>virtio-mmio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槽位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200C5D-D78C-BFB7-F3B1-6267190E7A7F}"/>
              </a:ext>
            </a:extLst>
          </p:cNvPr>
          <p:cNvSpPr/>
          <p:nvPr/>
        </p:nvSpPr>
        <p:spPr>
          <a:xfrm>
            <a:off x="7500155" y="4675569"/>
            <a:ext cx="1080121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>
                <a:solidFill>
                  <a:schemeClr val="tx1"/>
                </a:solidFill>
              </a:rPr>
              <a:t>virt</a:t>
            </a:r>
            <a:r>
              <a:rPr lang="en-US" altLang="zh-CN" sz="1600">
                <a:solidFill>
                  <a:schemeClr val="tx1"/>
                </a:solidFill>
              </a:rPr>
              <a:t>-blk</a:t>
            </a: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设备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B2F6556-BA98-5EC4-5B22-E8080B8E2F86}"/>
              </a:ext>
            </a:extLst>
          </p:cNvPr>
          <p:cNvSpPr/>
          <p:nvPr/>
        </p:nvSpPr>
        <p:spPr>
          <a:xfrm>
            <a:off x="9408368" y="3172604"/>
            <a:ext cx="1292871" cy="52026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>
                <a:solidFill>
                  <a:schemeClr val="tx1"/>
                </a:solidFill>
              </a:rPr>
              <a:t>virtio-mmio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槽位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7145CE5-61EC-6788-0830-0CFB79E2C855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8062776" y="5197084"/>
            <a:ext cx="163" cy="644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48C2782-C4D9-2DDA-A5AE-5A7D14C5E9C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040216" y="3869910"/>
            <a:ext cx="0" cy="805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1D37EAC6-160B-32E2-443D-00262A90DF32}"/>
              </a:ext>
            </a:extLst>
          </p:cNvPr>
          <p:cNvSpPr/>
          <p:nvPr/>
        </p:nvSpPr>
        <p:spPr>
          <a:xfrm>
            <a:off x="7221240" y="2010328"/>
            <a:ext cx="186309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>
                <a:solidFill>
                  <a:schemeClr val="tx1"/>
                </a:solidFill>
              </a:rPr>
              <a:t>virtio-mmio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驱动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BC8A3D1-4772-BE00-1D46-404E1C616DD0}"/>
              </a:ext>
            </a:extLst>
          </p:cNvPr>
          <p:cNvCxnSpPr/>
          <p:nvPr/>
        </p:nvCxnSpPr>
        <p:spPr>
          <a:xfrm>
            <a:off x="7791461" y="2514383"/>
            <a:ext cx="0" cy="651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2B0123A-C355-969C-4DEA-E22D102BB271}"/>
              </a:ext>
            </a:extLst>
          </p:cNvPr>
          <p:cNvCxnSpPr>
            <a:endCxn id="16" idx="0"/>
          </p:cNvCxnSpPr>
          <p:nvPr/>
        </p:nvCxnSpPr>
        <p:spPr>
          <a:xfrm>
            <a:off x="9033014" y="2514384"/>
            <a:ext cx="1021790" cy="65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9C346FC-FD81-5A2E-1AEC-D1D1BCDA03B8}"/>
              </a:ext>
            </a:extLst>
          </p:cNvPr>
          <p:cNvSpPr txBox="1"/>
          <p:nvPr/>
        </p:nvSpPr>
        <p:spPr>
          <a:xfrm>
            <a:off x="7434318" y="2566481"/>
            <a:ext cx="2190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err="1"/>
              <a:t>virtio_mmio_probe</a:t>
            </a:r>
            <a:endParaRPr lang="zh-CN" altLang="en-US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7DBA176-2E1E-9BE5-6780-31F8D107E1C1}"/>
              </a:ext>
            </a:extLst>
          </p:cNvPr>
          <p:cNvCxnSpPr/>
          <p:nvPr/>
        </p:nvCxnSpPr>
        <p:spPr>
          <a:xfrm>
            <a:off x="6312024" y="4113076"/>
            <a:ext cx="5691905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2477A58-9608-241A-3A29-20DB19505B46}"/>
              </a:ext>
            </a:extLst>
          </p:cNvPr>
          <p:cNvSpPr txBox="1"/>
          <p:nvPr/>
        </p:nvSpPr>
        <p:spPr>
          <a:xfrm>
            <a:off x="10408222" y="5667635"/>
            <a:ext cx="126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/>
              <a:t>Host</a:t>
            </a:r>
            <a:endParaRPr lang="zh-CN" altLang="en-US" sz="2400" b="1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2E591B1-8B18-0B01-E1E3-0062390178A0}"/>
              </a:ext>
            </a:extLst>
          </p:cNvPr>
          <p:cNvSpPr txBox="1"/>
          <p:nvPr/>
        </p:nvSpPr>
        <p:spPr>
          <a:xfrm>
            <a:off x="10326470" y="2024844"/>
            <a:ext cx="126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/>
              <a:t>Guest</a:t>
            </a:r>
            <a:endParaRPr lang="zh-CN" altLang="en-US" sz="2400" b="1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79B53A-1D1A-46AB-D156-8D0B6AC1925A}"/>
              </a:ext>
            </a:extLst>
          </p:cNvPr>
          <p:cNvSpPr txBox="1"/>
          <p:nvPr/>
        </p:nvSpPr>
        <p:spPr>
          <a:xfrm>
            <a:off x="8226406" y="5363924"/>
            <a:ext cx="2190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由</a:t>
            </a:r>
            <a:r>
              <a:rPr lang="en-US" altLang="zh-CN" sz="1800" err="1"/>
              <a:t>qemu</a:t>
            </a:r>
            <a:r>
              <a:rPr lang="zh-CN" altLang="en-US" sz="1800"/>
              <a:t>命令行指定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2BD9A52-082F-196C-324D-528AE5C1434D}"/>
              </a:ext>
            </a:extLst>
          </p:cNvPr>
          <p:cNvSpPr/>
          <p:nvPr/>
        </p:nvSpPr>
        <p:spPr>
          <a:xfrm>
            <a:off x="9524655" y="4675569"/>
            <a:ext cx="1080121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virt-net</a:t>
            </a: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设备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60D8571-0D21-D1CB-2556-69C471DCF27E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10054803" y="3802110"/>
            <a:ext cx="9913" cy="87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箭头: 下 4">
            <a:extLst>
              <a:ext uri="{FF2B5EF4-FFF2-40B4-BE49-F238E27FC236}">
                <a16:creationId xmlns:a16="http://schemas.microsoft.com/office/drawing/2014/main" id="{98795C50-3C06-C35A-44AE-24FCACA86D02}"/>
              </a:ext>
            </a:extLst>
          </p:cNvPr>
          <p:cNvSpPr/>
          <p:nvPr/>
        </p:nvSpPr>
        <p:spPr>
          <a:xfrm>
            <a:off x="7904275" y="1291583"/>
            <a:ext cx="484632" cy="66682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1E31C53-2328-A1FB-4C02-5CE4850958DA}"/>
              </a:ext>
            </a:extLst>
          </p:cNvPr>
          <p:cNvSpPr txBox="1"/>
          <p:nvPr/>
        </p:nvSpPr>
        <p:spPr>
          <a:xfrm>
            <a:off x="6672064" y="803856"/>
            <a:ext cx="3680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通过</a:t>
            </a:r>
            <a:r>
              <a:rPr lang="en-US" altLang="zh-CN" sz="1800"/>
              <a:t>virtio-mmio</a:t>
            </a:r>
            <a:r>
              <a:rPr lang="zh-CN" altLang="en-US" sz="1800"/>
              <a:t>驱动探查发现设备</a:t>
            </a:r>
            <a:endParaRPr lang="zh-CN" altLang="en-US"/>
          </a:p>
        </p:txBody>
      </p:sp>
      <p:sp>
        <p:nvSpPr>
          <p:cNvPr id="14" name="箭头: 上 13">
            <a:extLst>
              <a:ext uri="{FF2B5EF4-FFF2-40B4-BE49-F238E27FC236}">
                <a16:creationId xmlns:a16="http://schemas.microsoft.com/office/drawing/2014/main" id="{1710D106-00E8-23B4-901D-2E59BFC60D04}"/>
              </a:ext>
            </a:extLst>
          </p:cNvPr>
          <p:cNvSpPr/>
          <p:nvPr/>
        </p:nvSpPr>
        <p:spPr>
          <a:xfrm>
            <a:off x="11610361" y="1557367"/>
            <a:ext cx="246279" cy="4031873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0782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E879B7F-2FD6-67C2-21AF-5B4ECC093F86}"/>
              </a:ext>
            </a:extLst>
          </p:cNvPr>
          <p:cNvSpPr/>
          <p:nvPr/>
        </p:nvSpPr>
        <p:spPr>
          <a:xfrm>
            <a:off x="1019436" y="4051954"/>
            <a:ext cx="4401604" cy="1789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2400" err="1">
                <a:solidFill>
                  <a:schemeClr val="tx1"/>
                </a:solidFill>
              </a:rPr>
              <a:t>qemu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B24311-813B-44A5-E145-AA2D10CCB2CD}"/>
              </a:ext>
            </a:extLst>
          </p:cNvPr>
          <p:cNvSpPr txBox="1"/>
          <p:nvPr/>
        </p:nvSpPr>
        <p:spPr>
          <a:xfrm>
            <a:off x="515380" y="370134"/>
            <a:ext cx="49056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err="1"/>
              <a:t>virtio</a:t>
            </a:r>
            <a:r>
              <a:rPr lang="zh-CN" altLang="en-US" sz="3200"/>
              <a:t>驱动基本模型</a:t>
            </a:r>
            <a:endParaRPr lang="en-US" altLang="zh-CN" sz="32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200C5D-D78C-BFB7-F3B1-6267190E7A7F}"/>
              </a:ext>
            </a:extLst>
          </p:cNvPr>
          <p:cNvSpPr/>
          <p:nvPr/>
        </p:nvSpPr>
        <p:spPr>
          <a:xfrm>
            <a:off x="3832078" y="4381148"/>
            <a:ext cx="1080121" cy="740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>
                <a:solidFill>
                  <a:schemeClr val="tx1"/>
                </a:solidFill>
              </a:rPr>
              <a:t>virtio</a:t>
            </a:r>
            <a:r>
              <a:rPr lang="zh-CN" altLang="en-US" sz="1600">
                <a:solidFill>
                  <a:schemeClr val="tx1"/>
                </a:solidFill>
              </a:rPr>
              <a:t>设备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D37EAC6-160B-32E2-443D-00262A90DF32}"/>
              </a:ext>
            </a:extLst>
          </p:cNvPr>
          <p:cNvSpPr/>
          <p:nvPr/>
        </p:nvSpPr>
        <p:spPr>
          <a:xfrm>
            <a:off x="1331795" y="1293586"/>
            <a:ext cx="3580403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>
                <a:solidFill>
                  <a:schemeClr val="tx1"/>
                </a:solidFill>
              </a:rPr>
              <a:t>virtio</a:t>
            </a:r>
            <a:r>
              <a:rPr lang="zh-CN" altLang="en-US" sz="1600">
                <a:solidFill>
                  <a:schemeClr val="tx1"/>
                </a:solidFill>
              </a:rPr>
              <a:t>驱动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BC8A3D1-4772-BE00-1D46-404E1C616DD0}"/>
              </a:ext>
            </a:extLst>
          </p:cNvPr>
          <p:cNvCxnSpPr>
            <a:cxnSpLocks/>
          </p:cNvCxnSpPr>
          <p:nvPr/>
        </p:nvCxnSpPr>
        <p:spPr>
          <a:xfrm>
            <a:off x="2066825" y="3284984"/>
            <a:ext cx="0" cy="104411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7DBA176-2E1E-9BE5-6780-31F8D107E1C1}"/>
              </a:ext>
            </a:extLst>
          </p:cNvPr>
          <p:cNvCxnSpPr/>
          <p:nvPr/>
        </p:nvCxnSpPr>
        <p:spPr>
          <a:xfrm>
            <a:off x="587388" y="3645024"/>
            <a:ext cx="5691905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2477A58-9608-241A-3A29-20DB19505B46}"/>
              </a:ext>
            </a:extLst>
          </p:cNvPr>
          <p:cNvSpPr txBox="1"/>
          <p:nvPr/>
        </p:nvSpPr>
        <p:spPr>
          <a:xfrm>
            <a:off x="5314603" y="4564556"/>
            <a:ext cx="126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/>
              <a:t>Host</a:t>
            </a:r>
            <a:endParaRPr lang="zh-CN" altLang="en-US" sz="2400" b="1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2E591B1-8B18-0B01-E1E3-0062390178A0}"/>
              </a:ext>
            </a:extLst>
          </p:cNvPr>
          <p:cNvSpPr txBox="1"/>
          <p:nvPr/>
        </p:nvSpPr>
        <p:spPr>
          <a:xfrm>
            <a:off x="5270286" y="2528900"/>
            <a:ext cx="126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/>
              <a:t>Guest</a:t>
            </a:r>
            <a:endParaRPr lang="zh-CN" altLang="en-US" sz="2400" b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B53E99-403E-AD0B-B7E5-BBF8A279BC18}"/>
              </a:ext>
            </a:extLst>
          </p:cNvPr>
          <p:cNvSpPr/>
          <p:nvPr/>
        </p:nvSpPr>
        <p:spPr>
          <a:xfrm>
            <a:off x="1339139" y="4384281"/>
            <a:ext cx="1516500" cy="740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>
                <a:solidFill>
                  <a:schemeClr val="tx1"/>
                </a:solidFill>
              </a:rPr>
              <a:t>vring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物理连续页面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2475FEC-4E9F-268C-195E-1D9BB2B66555}"/>
              </a:ext>
            </a:extLst>
          </p:cNvPr>
          <p:cNvSpPr/>
          <p:nvPr/>
        </p:nvSpPr>
        <p:spPr>
          <a:xfrm>
            <a:off x="1331794" y="2528900"/>
            <a:ext cx="1523845" cy="740847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err="1">
                <a:solidFill>
                  <a:schemeClr val="tx1"/>
                </a:solidFill>
              </a:rPr>
              <a:t>vring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</a:rPr>
              <a:t>Guest</a:t>
            </a:r>
            <a:r>
              <a:rPr lang="zh-CN" altLang="en-US" sz="1600">
                <a:solidFill>
                  <a:schemeClr val="tx1"/>
                </a:solidFill>
              </a:rPr>
              <a:t>空间映射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08FC37C-FD64-45B3-BCE9-257EFC5D4E87}"/>
              </a:ext>
            </a:extLst>
          </p:cNvPr>
          <p:cNvCxnSpPr/>
          <p:nvPr/>
        </p:nvCxnSpPr>
        <p:spPr>
          <a:xfrm>
            <a:off x="2066825" y="1797642"/>
            <a:ext cx="0" cy="58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01FE330-BE4F-5F1E-A47A-E08098C858EB}"/>
              </a:ext>
            </a:extLst>
          </p:cNvPr>
          <p:cNvCxnSpPr>
            <a:cxnSpLocks/>
          </p:cNvCxnSpPr>
          <p:nvPr/>
        </p:nvCxnSpPr>
        <p:spPr>
          <a:xfrm flipH="1">
            <a:off x="2855639" y="4725144"/>
            <a:ext cx="976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0ED08E7-C1B1-B22E-BB6D-88791F1545EE}"/>
              </a:ext>
            </a:extLst>
          </p:cNvPr>
          <p:cNvSpPr/>
          <p:nvPr/>
        </p:nvSpPr>
        <p:spPr>
          <a:xfrm>
            <a:off x="3665075" y="2601076"/>
            <a:ext cx="1414126" cy="6480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中断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</a:rPr>
              <a:t>响应函数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21DC47D-D1AA-D2FF-E65E-3D54DADD1C90}"/>
              </a:ext>
            </a:extLst>
          </p:cNvPr>
          <p:cNvCxnSpPr/>
          <p:nvPr/>
        </p:nvCxnSpPr>
        <p:spPr>
          <a:xfrm>
            <a:off x="4372138" y="1797642"/>
            <a:ext cx="0" cy="73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AC61F3C-9FF6-7E48-B97F-CD4B54140E9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372139" y="3332334"/>
            <a:ext cx="0" cy="104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42919EAD-ED3E-E54B-B22B-E2686C2EEC5B}"/>
              </a:ext>
            </a:extLst>
          </p:cNvPr>
          <p:cNvSpPr txBox="1"/>
          <p:nvPr/>
        </p:nvSpPr>
        <p:spPr>
          <a:xfrm>
            <a:off x="4367808" y="2024844"/>
            <a:ext cx="73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注册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C43EF13-12FA-FA7D-5B28-8720C0DE17DB}"/>
              </a:ext>
            </a:extLst>
          </p:cNvPr>
          <p:cNvSpPr txBox="1"/>
          <p:nvPr/>
        </p:nvSpPr>
        <p:spPr>
          <a:xfrm>
            <a:off x="4367807" y="3573016"/>
            <a:ext cx="730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触发中断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0CFDAC4-3207-25FA-0B5F-076F0E2545A4}"/>
              </a:ext>
            </a:extLst>
          </p:cNvPr>
          <p:cNvSpPr txBox="1"/>
          <p:nvPr/>
        </p:nvSpPr>
        <p:spPr>
          <a:xfrm>
            <a:off x="7112801" y="2208949"/>
            <a:ext cx="48352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virtio</a:t>
            </a:r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驱动和</a:t>
            </a:r>
            <a:r>
              <a:rPr lang="en-US" altLang="zh-CN" sz="20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virtio</a:t>
            </a:r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设备交互的两条路</a:t>
            </a:r>
            <a:r>
              <a:rPr lang="zh-CN" altLang="en-US" sz="2000"/>
              <a:t>：</a:t>
            </a:r>
            <a:endParaRPr lang="en-US" altLang="zh-CN" sz="2000"/>
          </a:p>
          <a:p>
            <a:r>
              <a:rPr lang="en-US" altLang="zh-CN" sz="2000"/>
              <a:t>(1)</a:t>
            </a:r>
            <a:r>
              <a:rPr lang="zh-CN" altLang="en-US" sz="2000"/>
              <a:t>主要基于</a:t>
            </a:r>
            <a:r>
              <a:rPr lang="en-US" altLang="zh-CN" sz="2000" err="1"/>
              <a:t>vring</a:t>
            </a:r>
            <a:r>
              <a:rPr lang="zh-CN" altLang="en-US" sz="2000"/>
              <a:t>环形队列</a:t>
            </a:r>
            <a:r>
              <a:rPr lang="en-US" altLang="zh-CN" sz="2000"/>
              <a:t>:</a:t>
            </a:r>
          </a:p>
          <a:p>
            <a:r>
              <a:rPr lang="zh-CN" altLang="en-US" sz="2000"/>
              <a:t>本质上是连续的</a:t>
            </a:r>
            <a:r>
              <a:rPr lang="en-US" altLang="zh-CN" sz="2000"/>
              <a:t>Page</a:t>
            </a:r>
            <a:r>
              <a:rPr lang="zh-CN" altLang="en-US" sz="2000"/>
              <a:t>页面，在</a:t>
            </a:r>
            <a:r>
              <a:rPr lang="en-US" altLang="zh-CN" sz="2000"/>
              <a:t>Guest</a:t>
            </a:r>
            <a:r>
              <a:rPr lang="zh-CN" altLang="en-US" sz="2000"/>
              <a:t>和</a:t>
            </a:r>
            <a:r>
              <a:rPr lang="en-US" altLang="zh-CN" sz="2000"/>
              <a:t>Host</a:t>
            </a:r>
            <a:r>
              <a:rPr lang="zh-CN" altLang="en-US" sz="2000"/>
              <a:t>都可见可写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(2)</a:t>
            </a:r>
            <a:r>
              <a:rPr lang="zh-CN" altLang="en-US" sz="2000"/>
              <a:t>中断响应的通道</a:t>
            </a:r>
            <a:endParaRPr lang="en-US" altLang="zh-CN" sz="2000"/>
          </a:p>
          <a:p>
            <a:r>
              <a:rPr lang="zh-CN" altLang="en-US" sz="2000"/>
              <a:t>主要对等待读取大块数据时是有用。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16946455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B84368-9D4E-77C6-B8C7-770BB06DC6FA}"/>
              </a:ext>
            </a:extLst>
          </p:cNvPr>
          <p:cNvSpPr txBox="1"/>
          <p:nvPr/>
        </p:nvSpPr>
        <p:spPr>
          <a:xfrm>
            <a:off x="515380" y="370134"/>
            <a:ext cx="6948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中断机制与初始化</a:t>
            </a:r>
            <a:r>
              <a:rPr lang="en-US" altLang="zh-CN" sz="3200"/>
              <a:t>(</a:t>
            </a:r>
            <a:r>
              <a:rPr lang="zh-CN" altLang="en-US" sz="3200"/>
              <a:t>以</a:t>
            </a:r>
            <a:r>
              <a:rPr lang="en-US" altLang="zh-CN" sz="3200"/>
              <a:t>riscv64</a:t>
            </a:r>
            <a:r>
              <a:rPr lang="zh-CN" altLang="en-US" sz="3200"/>
              <a:t>为例</a:t>
            </a:r>
            <a:r>
              <a:rPr lang="en-US" altLang="zh-CN" sz="3200"/>
              <a:t>)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58B0BAD8-6D56-3910-314A-ABCDD5D0B8F4}"/>
              </a:ext>
            </a:extLst>
          </p:cNvPr>
          <p:cNvGrpSpPr/>
          <p:nvPr/>
        </p:nvGrpSpPr>
        <p:grpSpPr>
          <a:xfrm>
            <a:off x="3539716" y="1268760"/>
            <a:ext cx="5616623" cy="5105293"/>
            <a:chOff x="3935760" y="1196752"/>
            <a:chExt cx="5616623" cy="510529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15A4B7B-F832-22CE-D5F7-95F440195685}"/>
                </a:ext>
              </a:extLst>
            </p:cNvPr>
            <p:cNvSpPr/>
            <p:nvPr/>
          </p:nvSpPr>
          <p:spPr>
            <a:xfrm>
              <a:off x="3948435" y="3287441"/>
              <a:ext cx="5063889" cy="936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CPU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2B972EF8-9F84-9A11-B3DF-744A608A29AB}"/>
                </a:ext>
              </a:extLst>
            </p:cNvPr>
            <p:cNvSpPr/>
            <p:nvPr/>
          </p:nvSpPr>
          <p:spPr>
            <a:xfrm>
              <a:off x="4857690" y="3793501"/>
              <a:ext cx="4154634" cy="4198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intc</a:t>
              </a:r>
              <a:r>
                <a:rPr lang="zh-CN" altLang="en-US" sz="2000">
                  <a:solidFill>
                    <a:schemeClr val="tx1"/>
                  </a:solidFill>
                </a:rPr>
                <a:t>中断控制器</a:t>
              </a:r>
              <a:r>
                <a:rPr lang="en-US" altLang="zh-CN" sz="2000">
                  <a:solidFill>
                    <a:schemeClr val="tx1"/>
                  </a:solidFill>
                </a:rPr>
                <a:t>(</a:t>
              </a:r>
              <a:r>
                <a:rPr lang="zh-CN" altLang="en-US" sz="2000">
                  <a:solidFill>
                    <a:schemeClr val="tx1"/>
                  </a:solidFill>
                </a:rPr>
                <a:t>根</a:t>
              </a:r>
              <a:r>
                <a:rPr lang="en-US" altLang="zh-CN" sz="2000">
                  <a:solidFill>
                    <a:schemeClr val="tx1"/>
                  </a:solidFill>
                </a:rPr>
                <a:t>)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51103B20-844B-E264-9098-832F1645D412}"/>
                </a:ext>
              </a:extLst>
            </p:cNvPr>
            <p:cNvSpPr/>
            <p:nvPr/>
          </p:nvSpPr>
          <p:spPr>
            <a:xfrm>
              <a:off x="6848073" y="4876110"/>
              <a:ext cx="2185147" cy="67058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clint</a:t>
              </a:r>
              <a:r>
                <a:rPr lang="zh-CN" altLang="en-US" sz="2000">
                  <a:solidFill>
                    <a:schemeClr val="tx1"/>
                  </a:solidFill>
                </a:rPr>
                <a:t>中断控制器</a:t>
              </a:r>
            </a:p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(core-local)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D4A96B4-DCBC-1725-5C7B-F5A1A6C5D86F}"/>
                </a:ext>
              </a:extLst>
            </p:cNvPr>
            <p:cNvCxnSpPr>
              <a:cxnSpLocks/>
            </p:cNvCxnSpPr>
            <p:nvPr/>
          </p:nvCxnSpPr>
          <p:spPr>
            <a:xfrm>
              <a:off x="8400256" y="4223545"/>
              <a:ext cx="0" cy="633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EFE1CAA-6603-B0E6-B412-3C82FA61E810}"/>
                </a:ext>
              </a:extLst>
            </p:cNvPr>
            <p:cNvSpPr txBox="1"/>
            <p:nvPr/>
          </p:nvSpPr>
          <p:spPr>
            <a:xfrm>
              <a:off x="4946392" y="4362745"/>
              <a:ext cx="18001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/>
                <a:t>外部设备中断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522F0D5-0A5E-0E13-A8A6-1DA4DAB4B64D}"/>
                </a:ext>
              </a:extLst>
            </p:cNvPr>
            <p:cNvSpPr txBox="1"/>
            <p:nvPr/>
          </p:nvSpPr>
          <p:spPr>
            <a:xfrm>
              <a:off x="7076791" y="4376832"/>
              <a:ext cx="12154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/>
                <a:t>时钟中断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41E8DDD-5A36-66CF-5975-DB7F4433DFBB}"/>
                </a:ext>
              </a:extLst>
            </p:cNvPr>
            <p:cNvSpPr txBox="1"/>
            <p:nvPr/>
          </p:nvSpPr>
          <p:spPr>
            <a:xfrm>
              <a:off x="8400256" y="4362745"/>
              <a:ext cx="11521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/>
                <a:t>IPI</a:t>
              </a:r>
              <a:r>
                <a:rPr lang="zh-CN" altLang="en-US" sz="2000"/>
                <a:t>中断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BF51C04-2505-0381-8531-CC43E8264137}"/>
                </a:ext>
              </a:extLst>
            </p:cNvPr>
            <p:cNvSpPr/>
            <p:nvPr/>
          </p:nvSpPr>
          <p:spPr>
            <a:xfrm>
              <a:off x="3935760" y="1196752"/>
              <a:ext cx="5076564" cy="18428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ArceOS</a:t>
              </a:r>
              <a:r>
                <a:rPr lang="zh-CN" altLang="en-US" sz="2000" b="1">
                  <a:solidFill>
                    <a:schemeClr val="tx1"/>
                  </a:solidFill>
                </a:rPr>
                <a:t>内核</a:t>
              </a: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5C31B275-28FF-5EF8-4D62-43282879C9E5}"/>
                </a:ext>
              </a:extLst>
            </p:cNvPr>
            <p:cNvSpPr/>
            <p:nvPr/>
          </p:nvSpPr>
          <p:spPr>
            <a:xfrm>
              <a:off x="3935760" y="3283193"/>
              <a:ext cx="921930" cy="4198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stvec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113FECD-C1C3-7603-A88C-8A38A8FA1D3C}"/>
                </a:ext>
              </a:extLst>
            </p:cNvPr>
            <p:cNvSpPr/>
            <p:nvPr/>
          </p:nvSpPr>
          <p:spPr>
            <a:xfrm>
              <a:off x="4292123" y="1952836"/>
              <a:ext cx="1705064" cy="73571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chemeClr val="tx1"/>
                  </a:solidFill>
                </a:rPr>
                <a:t>异常</a:t>
              </a:r>
              <a:r>
                <a:rPr lang="en-US" altLang="zh-CN" sz="2000">
                  <a:solidFill>
                    <a:schemeClr val="tx1"/>
                  </a:solidFill>
                </a:rPr>
                <a:t>/</a:t>
              </a:r>
              <a:r>
                <a:rPr lang="zh-CN" altLang="en-US" sz="2000">
                  <a:solidFill>
                    <a:schemeClr val="tx1"/>
                  </a:solidFill>
                </a:rPr>
                <a:t>中断</a:t>
              </a:r>
              <a:endParaRPr lang="en-US" altLang="zh-CN" sz="200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000">
                  <a:solidFill>
                    <a:schemeClr val="tx1"/>
                  </a:solidFill>
                </a:rPr>
                <a:t>向量表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FE0D009-E21E-A7CE-A192-202E2A3ADC1F}"/>
                </a:ext>
              </a:extLst>
            </p:cNvPr>
            <p:cNvSpPr/>
            <p:nvPr/>
          </p:nvSpPr>
          <p:spPr>
            <a:xfrm>
              <a:off x="7104111" y="1854519"/>
              <a:ext cx="1436205" cy="350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axhal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A2E4502-9547-FC30-681C-13562D0CE4B6}"/>
                </a:ext>
              </a:extLst>
            </p:cNvPr>
            <p:cNvCxnSpPr/>
            <p:nvPr/>
          </p:nvCxnSpPr>
          <p:spPr>
            <a:xfrm flipH="1">
              <a:off x="6096000" y="2060848"/>
              <a:ext cx="10081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1849887-FEB5-A4F6-5BD7-13024FCE2E29}"/>
                </a:ext>
              </a:extLst>
            </p:cNvPr>
            <p:cNvSpPr txBox="1"/>
            <p:nvPr/>
          </p:nvSpPr>
          <p:spPr>
            <a:xfrm>
              <a:off x="6255123" y="1700808"/>
              <a:ext cx="725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建立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77D182D-6337-9C39-A6DF-A44DD29DDD1F}"/>
                </a:ext>
              </a:extLst>
            </p:cNvPr>
            <p:cNvSpPr/>
            <p:nvPr/>
          </p:nvSpPr>
          <p:spPr>
            <a:xfrm>
              <a:off x="7104111" y="2358575"/>
              <a:ext cx="1436205" cy="350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drivers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6BA53E20-2A4F-652C-03F3-DFB551D5E06A}"/>
                </a:ext>
              </a:extLst>
            </p:cNvPr>
            <p:cNvCxnSpPr/>
            <p:nvPr/>
          </p:nvCxnSpPr>
          <p:spPr>
            <a:xfrm flipH="1">
              <a:off x="6096000" y="2564904"/>
              <a:ext cx="10081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0FCB8AD-5192-DFA6-062E-737B79639FAD}"/>
                </a:ext>
              </a:extLst>
            </p:cNvPr>
            <p:cNvSpPr txBox="1"/>
            <p:nvPr/>
          </p:nvSpPr>
          <p:spPr>
            <a:xfrm>
              <a:off x="6255123" y="2204864"/>
              <a:ext cx="725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注册</a:t>
              </a: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7CBF8B75-06AA-E7FF-E2FD-1E4FAB17BAD5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4396725" y="2708920"/>
              <a:ext cx="0" cy="574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7FC30535-12E4-250A-DC4A-5CAA7B9AC0E2}"/>
                </a:ext>
              </a:extLst>
            </p:cNvPr>
            <p:cNvCxnSpPr>
              <a:cxnSpLocks/>
            </p:cNvCxnSpPr>
            <p:nvPr/>
          </p:nvCxnSpPr>
          <p:spPr>
            <a:xfrm>
              <a:off x="7123373" y="4223545"/>
              <a:ext cx="0" cy="633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FF7468DB-1458-1DFA-9674-899E0EEC591D}"/>
                </a:ext>
              </a:extLst>
            </p:cNvPr>
            <p:cNvSpPr/>
            <p:nvPr/>
          </p:nvSpPr>
          <p:spPr>
            <a:xfrm>
              <a:off x="3947945" y="4856800"/>
              <a:ext cx="2185147" cy="67058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plic</a:t>
              </a:r>
              <a:r>
                <a:rPr lang="zh-CN" altLang="en-US" sz="2000">
                  <a:solidFill>
                    <a:schemeClr val="tx1"/>
                  </a:solidFill>
                </a:rPr>
                <a:t>中断控制器</a:t>
              </a:r>
              <a:endParaRPr lang="en-US" altLang="zh-CN" sz="200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(platform-level)</a:t>
              </a: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90E9E92B-0038-1179-C9C4-6A848DE8D505}"/>
                </a:ext>
              </a:extLst>
            </p:cNvPr>
            <p:cNvCxnSpPr>
              <a:cxnSpLocks/>
            </p:cNvCxnSpPr>
            <p:nvPr/>
          </p:nvCxnSpPr>
          <p:spPr>
            <a:xfrm>
              <a:off x="5051884" y="4244903"/>
              <a:ext cx="0" cy="633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427E43A-8949-B7E3-78AB-E0B2BD0CA352}"/>
                </a:ext>
              </a:extLst>
            </p:cNvPr>
            <p:cNvSpPr/>
            <p:nvPr/>
          </p:nvSpPr>
          <p:spPr>
            <a:xfrm>
              <a:off x="3941419" y="5951700"/>
              <a:ext cx="678418" cy="350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dev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C2F14BB-DD0A-D65E-B783-49A690CA9431}"/>
                </a:ext>
              </a:extLst>
            </p:cNvPr>
            <p:cNvSpPr/>
            <p:nvPr/>
          </p:nvSpPr>
          <p:spPr>
            <a:xfrm>
              <a:off x="5454674" y="5951699"/>
              <a:ext cx="678418" cy="350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dev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B9E61F3-DB28-5A74-4C12-29F4A111DA08}"/>
                </a:ext>
              </a:extLst>
            </p:cNvPr>
            <p:cNvSpPr/>
            <p:nvPr/>
          </p:nvSpPr>
          <p:spPr>
            <a:xfrm>
              <a:off x="4712675" y="5951698"/>
              <a:ext cx="678418" cy="350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</a:rPr>
                <a:t>dev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D98D1810-2F5B-F431-9EA8-B23F66D26A84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4280628" y="5546697"/>
              <a:ext cx="0" cy="4050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56FE5D41-0593-BEE1-5BB7-F92E44CAFEC8}"/>
                </a:ext>
              </a:extLst>
            </p:cNvPr>
            <p:cNvCxnSpPr>
              <a:cxnSpLocks/>
            </p:cNvCxnSpPr>
            <p:nvPr/>
          </p:nvCxnSpPr>
          <p:spPr>
            <a:xfrm>
              <a:off x="5050564" y="5546695"/>
              <a:ext cx="0" cy="4050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5FB5C893-5508-081D-4D0B-C9928D6F880F}"/>
                </a:ext>
              </a:extLst>
            </p:cNvPr>
            <p:cNvCxnSpPr>
              <a:cxnSpLocks/>
            </p:cNvCxnSpPr>
            <p:nvPr/>
          </p:nvCxnSpPr>
          <p:spPr>
            <a:xfrm>
              <a:off x="5807968" y="5546695"/>
              <a:ext cx="0" cy="4050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69018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549A5F-86C5-8873-6429-6CE27C894EB3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块设备驱动 </a:t>
            </a:r>
            <a:r>
              <a:rPr lang="en-US" altLang="zh-CN" sz="3200"/>
              <a:t>- BlockDriver (v0.6)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12C365-CCA4-B545-E2B5-B882124A9898}"/>
              </a:ext>
            </a:extLst>
          </p:cNvPr>
          <p:cNvSpPr/>
          <p:nvPr/>
        </p:nvSpPr>
        <p:spPr>
          <a:xfrm>
            <a:off x="3863752" y="3367177"/>
            <a:ext cx="471652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Trait</a:t>
            </a:r>
            <a:r>
              <a:rPr lang="en-US" altLang="zh-CN">
                <a:solidFill>
                  <a:schemeClr val="tx1"/>
                </a:solidFill>
              </a:rPr>
              <a:t>: BlockDriverOps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D9A541-186B-1E05-B19D-0C1A04F1D8F9}"/>
              </a:ext>
            </a:extLst>
          </p:cNvPr>
          <p:cNvSpPr/>
          <p:nvPr/>
        </p:nvSpPr>
        <p:spPr>
          <a:xfrm>
            <a:off x="3863752" y="4833156"/>
            <a:ext cx="1368152" cy="653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ramdisk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A1E03B-6A59-8BB7-054C-5CF40A69512B}"/>
              </a:ext>
            </a:extLst>
          </p:cNvPr>
          <p:cNvSpPr/>
          <p:nvPr/>
        </p:nvSpPr>
        <p:spPr>
          <a:xfrm>
            <a:off x="6960096" y="4833156"/>
            <a:ext cx="1620178" cy="653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bcm2835sdhci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6C6192-DBB0-955B-3D38-EF7910436345}"/>
              </a:ext>
            </a:extLst>
          </p:cNvPr>
          <p:cNvSpPr/>
          <p:nvPr/>
        </p:nvSpPr>
        <p:spPr>
          <a:xfrm>
            <a:off x="5411924" y="4849220"/>
            <a:ext cx="1368152" cy="653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virtio-blk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0EBFCF7-E17A-5CF7-6CC6-2383AA935635}"/>
              </a:ext>
            </a:extLst>
          </p:cNvPr>
          <p:cNvCxnSpPr>
            <a:stCxn id="10" idx="0"/>
          </p:cNvCxnSpPr>
          <p:nvPr/>
        </p:nvCxnSpPr>
        <p:spPr>
          <a:xfrm flipV="1">
            <a:off x="4547828" y="3799225"/>
            <a:ext cx="0" cy="103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1D39312-0484-828F-8EAF-082F98346B03}"/>
              </a:ext>
            </a:extLst>
          </p:cNvPr>
          <p:cNvCxnSpPr/>
          <p:nvPr/>
        </p:nvCxnSpPr>
        <p:spPr>
          <a:xfrm flipV="1">
            <a:off x="6096000" y="3815289"/>
            <a:ext cx="0" cy="103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78F15DE-A300-2D2D-F7DD-79A31815F935}"/>
              </a:ext>
            </a:extLst>
          </p:cNvPr>
          <p:cNvCxnSpPr/>
          <p:nvPr/>
        </p:nvCxnSpPr>
        <p:spPr>
          <a:xfrm flipV="1">
            <a:off x="7716180" y="3815289"/>
            <a:ext cx="0" cy="103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184A5EBA-4690-02E5-2C5B-7043FAA65D26}"/>
              </a:ext>
            </a:extLst>
          </p:cNvPr>
          <p:cNvSpPr/>
          <p:nvPr/>
        </p:nvSpPr>
        <p:spPr>
          <a:xfrm>
            <a:off x="3863752" y="1990430"/>
            <a:ext cx="4716522" cy="653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FileSystem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A211E6EC-D675-9E05-42A2-BF12E6784336}"/>
              </a:ext>
            </a:extLst>
          </p:cNvPr>
          <p:cNvSpPr/>
          <p:nvPr/>
        </p:nvSpPr>
        <p:spPr>
          <a:xfrm>
            <a:off x="5853684" y="2641665"/>
            <a:ext cx="484632" cy="65350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21153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CF6D43D-B81D-BA47-B109-3860F6BC9F39}"/>
              </a:ext>
            </a:extLst>
          </p:cNvPr>
          <p:cNvSpPr/>
          <p:nvPr/>
        </p:nvSpPr>
        <p:spPr>
          <a:xfrm>
            <a:off x="7032104" y="2564904"/>
            <a:ext cx="4896544" cy="25562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块设备模型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549A5F-86C5-8873-6429-6CE27C894EB3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块设备驱动</a:t>
            </a:r>
            <a:r>
              <a:rPr lang="en-US" altLang="zh-CN" sz="3200"/>
              <a:t>Trait - BlockDriverOps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766B66-2E22-4740-0710-FD359D5C4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56" y="1412776"/>
            <a:ext cx="6408712" cy="484673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6C2B9B6-9BAB-794D-5B6F-9A72C57DC82A}"/>
              </a:ext>
            </a:extLst>
          </p:cNvPr>
          <p:cNvSpPr/>
          <p:nvPr/>
        </p:nvSpPr>
        <p:spPr>
          <a:xfrm>
            <a:off x="7821540" y="3326081"/>
            <a:ext cx="397370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cache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1F530E-C0DC-5A5D-17D4-E62A823B63F7}"/>
              </a:ext>
            </a:extLst>
          </p:cNvPr>
          <p:cNvSpPr/>
          <p:nvPr/>
        </p:nvSpPr>
        <p:spPr>
          <a:xfrm>
            <a:off x="7821540" y="3980168"/>
            <a:ext cx="794740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block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1DA75C-71DE-D0AD-5AAE-CE62F33F9E55}"/>
              </a:ext>
            </a:extLst>
          </p:cNvPr>
          <p:cNvSpPr/>
          <p:nvPr/>
        </p:nvSpPr>
        <p:spPr>
          <a:xfrm>
            <a:off x="8616280" y="3980168"/>
            <a:ext cx="794740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block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56C4BFA-2BCD-6E0E-D2B7-F4BBEA6B210F}"/>
              </a:ext>
            </a:extLst>
          </p:cNvPr>
          <p:cNvSpPr/>
          <p:nvPr/>
        </p:nvSpPr>
        <p:spPr>
          <a:xfrm>
            <a:off x="9411020" y="3980168"/>
            <a:ext cx="794740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block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8BC27FA-643E-AE12-F908-E32A6CDB1CBE}"/>
              </a:ext>
            </a:extLst>
          </p:cNvPr>
          <p:cNvSpPr/>
          <p:nvPr/>
        </p:nvSpPr>
        <p:spPr>
          <a:xfrm>
            <a:off x="10205760" y="3980168"/>
            <a:ext cx="794740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block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F2B3B34-3801-8AEA-D25F-9A05652D8732}"/>
              </a:ext>
            </a:extLst>
          </p:cNvPr>
          <p:cNvSpPr/>
          <p:nvPr/>
        </p:nvSpPr>
        <p:spPr>
          <a:xfrm>
            <a:off x="11000500" y="3969060"/>
            <a:ext cx="794740" cy="540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block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21AA44-8835-1283-C1AE-FE7CAEB4FE2D}"/>
              </a:ext>
            </a:extLst>
          </p:cNvPr>
          <p:cNvSpPr txBox="1"/>
          <p:nvPr/>
        </p:nvSpPr>
        <p:spPr>
          <a:xfrm>
            <a:off x="7032104" y="4557601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索引</a:t>
            </a:r>
            <a:r>
              <a:rPr lang="en-US" altLang="zh-CN"/>
              <a:t>ID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2B84BB-F6EA-6AA7-ADDB-8AD0CF8EC73E}"/>
              </a:ext>
            </a:extLst>
          </p:cNvPr>
          <p:cNvSpPr txBox="1"/>
          <p:nvPr/>
        </p:nvSpPr>
        <p:spPr>
          <a:xfrm>
            <a:off x="8076220" y="4566300"/>
            <a:ext cx="36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0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10011D-59AB-4A87-995E-657C79ABBE2B}"/>
              </a:ext>
            </a:extLst>
          </p:cNvPr>
          <p:cNvSpPr txBox="1"/>
          <p:nvPr/>
        </p:nvSpPr>
        <p:spPr>
          <a:xfrm>
            <a:off x="8867511" y="4557601"/>
            <a:ext cx="36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2CB910-5FF2-0D47-D454-5A4A6D2BD61D}"/>
              </a:ext>
            </a:extLst>
          </p:cNvPr>
          <p:cNvSpPr txBox="1"/>
          <p:nvPr/>
        </p:nvSpPr>
        <p:spPr>
          <a:xfrm>
            <a:off x="9658802" y="4566300"/>
            <a:ext cx="36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4CDA369-7EA5-96DD-0D2C-E5BD82F88EC0}"/>
              </a:ext>
            </a:extLst>
          </p:cNvPr>
          <p:cNvSpPr txBox="1"/>
          <p:nvPr/>
        </p:nvSpPr>
        <p:spPr>
          <a:xfrm>
            <a:off x="10485637" y="4566300"/>
            <a:ext cx="36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2EC36F0-68DB-0341-DC25-2AAFE93EBC70}"/>
              </a:ext>
            </a:extLst>
          </p:cNvPr>
          <p:cNvSpPr txBox="1"/>
          <p:nvPr/>
        </p:nvSpPr>
        <p:spPr>
          <a:xfrm>
            <a:off x="11312472" y="4557601"/>
            <a:ext cx="36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6051C1B-4B8F-AA5A-1DA5-DD49BC3A5E24}"/>
              </a:ext>
            </a:extLst>
          </p:cNvPr>
          <p:cNvSpPr txBox="1"/>
          <p:nvPr/>
        </p:nvSpPr>
        <p:spPr>
          <a:xfrm>
            <a:off x="7020853" y="4046542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块数组</a:t>
            </a:r>
            <a:endParaRPr lang="en-US" altLang="zh-CN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ACB90B-5541-1E5C-C552-63F549BDFB90}"/>
              </a:ext>
            </a:extLst>
          </p:cNvPr>
          <p:cNvSpPr txBox="1"/>
          <p:nvPr/>
        </p:nvSpPr>
        <p:spPr>
          <a:xfrm>
            <a:off x="7019102" y="3379208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读</a:t>
            </a:r>
            <a:r>
              <a:rPr lang="en-US" altLang="zh-CN"/>
              <a:t>/</a:t>
            </a:r>
            <a:r>
              <a:rPr lang="zh-CN" altLang="en-US"/>
              <a:t>写</a:t>
            </a:r>
            <a:r>
              <a:rPr lang="en-US" altLang="zh-CN"/>
              <a:t>?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F975437-446A-041F-A884-9240AF8A66E9}"/>
              </a:ext>
            </a:extLst>
          </p:cNvPr>
          <p:cNvSpPr txBox="1"/>
          <p:nvPr/>
        </p:nvSpPr>
        <p:spPr>
          <a:xfrm>
            <a:off x="6996100" y="5373216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块设备：连续空间按指定尺寸划分为数组形式</a:t>
            </a:r>
            <a:endParaRPr lang="en-US" altLang="zh-CN"/>
          </a:p>
          <a:p>
            <a:r>
              <a:rPr lang="zh-CN" altLang="en-US"/>
              <a:t>关键属性：</a:t>
            </a:r>
            <a:r>
              <a:rPr lang="zh-CN" altLang="en-US" b="1"/>
              <a:t>块大小 </a:t>
            </a:r>
            <a:r>
              <a:rPr lang="zh-CN" altLang="en-US"/>
              <a:t>和 </a:t>
            </a:r>
            <a:r>
              <a:rPr lang="zh-CN" altLang="en-US" b="1"/>
              <a:t>总块数</a:t>
            </a:r>
          </a:p>
        </p:txBody>
      </p:sp>
      <p:sp>
        <p:nvSpPr>
          <p:cNvPr id="20" name="箭头: 上 19">
            <a:extLst>
              <a:ext uri="{FF2B5EF4-FFF2-40B4-BE49-F238E27FC236}">
                <a16:creationId xmlns:a16="http://schemas.microsoft.com/office/drawing/2014/main" id="{FDEC03A6-12E7-8A6F-5EA2-BC3A887C2EDD}"/>
              </a:ext>
            </a:extLst>
          </p:cNvPr>
          <p:cNvSpPr/>
          <p:nvPr/>
        </p:nvSpPr>
        <p:spPr>
          <a:xfrm>
            <a:off x="7718407" y="1859590"/>
            <a:ext cx="484632" cy="593544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9A7A64B7-D2CE-0626-FB9B-2CABCDCF9D3B}"/>
              </a:ext>
            </a:extLst>
          </p:cNvPr>
          <p:cNvSpPr/>
          <p:nvPr/>
        </p:nvSpPr>
        <p:spPr>
          <a:xfrm>
            <a:off x="9262882" y="1873338"/>
            <a:ext cx="484632" cy="62212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BD928A70-FD1E-6141-230B-A372FD780D4F}"/>
              </a:ext>
            </a:extLst>
          </p:cNvPr>
          <p:cNvSpPr/>
          <p:nvPr/>
        </p:nvSpPr>
        <p:spPr>
          <a:xfrm>
            <a:off x="11001950" y="1845384"/>
            <a:ext cx="484632" cy="622126"/>
          </a:xfrm>
          <a:prstGeom prst="downArrow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FA78C29-807D-B75C-6FA8-3E22D8B609CE}"/>
              </a:ext>
            </a:extLst>
          </p:cNvPr>
          <p:cNvSpPr txBox="1"/>
          <p:nvPr/>
        </p:nvSpPr>
        <p:spPr>
          <a:xfrm>
            <a:off x="7392144" y="1126485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按索引</a:t>
            </a:r>
            <a:endParaRPr lang="en-US" altLang="zh-CN"/>
          </a:p>
          <a:p>
            <a:r>
              <a:rPr lang="zh-CN" altLang="en-US"/>
              <a:t>读出一块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1D34257-64C3-8942-1757-C7EB8F0208C4}"/>
              </a:ext>
            </a:extLst>
          </p:cNvPr>
          <p:cNvSpPr txBox="1"/>
          <p:nvPr/>
        </p:nvSpPr>
        <p:spPr>
          <a:xfrm>
            <a:off x="8904312" y="1151120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按索引</a:t>
            </a:r>
            <a:endParaRPr lang="en-US" altLang="zh-CN"/>
          </a:p>
          <a:p>
            <a:r>
              <a:rPr lang="zh-CN" altLang="en-US"/>
              <a:t>写入一块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843481C-8070-3323-13D5-8E9B8D0EB13D}"/>
              </a:ext>
            </a:extLst>
          </p:cNvPr>
          <p:cNvSpPr txBox="1"/>
          <p:nvPr/>
        </p:nvSpPr>
        <p:spPr>
          <a:xfrm>
            <a:off x="10660816" y="1164333"/>
            <a:ext cx="123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刷缓存</a:t>
            </a:r>
            <a:endParaRPr lang="en-US" altLang="zh-CN"/>
          </a:p>
          <a:p>
            <a:r>
              <a:rPr lang="en-US" altLang="zh-CN"/>
              <a:t>(</a:t>
            </a:r>
            <a:r>
              <a:rPr lang="zh-CN" altLang="en-US"/>
              <a:t>回写模式</a:t>
            </a:r>
            <a:r>
              <a:rPr lang="en-US" altLang="zh-CN"/>
              <a:t>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4802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F62B4-93BF-D1D2-5D68-469B4F1BC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C4283D-D542-E663-1FFF-5E215E0921F4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U.8.0 LoadApp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F1BCC2-1168-B7F6-3453-A6E4EA3A0524}"/>
              </a:ext>
            </a:extLst>
          </p:cNvPr>
          <p:cNvSpPr txBox="1"/>
          <p:nvPr/>
        </p:nvSpPr>
        <p:spPr>
          <a:xfrm>
            <a:off x="515380" y="5418132"/>
            <a:ext cx="46445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本节目标：</a:t>
            </a:r>
            <a:endParaRPr lang="en-US" altLang="zh-CN" sz="2400"/>
          </a:p>
          <a:p>
            <a:r>
              <a:rPr lang="en-US" altLang="zh-CN" sz="2400"/>
              <a:t>1. </a:t>
            </a:r>
            <a:r>
              <a:rPr lang="zh-CN" altLang="en-US" sz="2400"/>
              <a:t>从文件系统加载应用和数据</a:t>
            </a:r>
            <a:endParaRPr lang="en-US" altLang="zh-CN" sz="2400"/>
          </a:p>
          <a:p>
            <a:r>
              <a:rPr lang="en-US" altLang="zh-CN" sz="2400"/>
              <a:t>2. </a:t>
            </a:r>
            <a:r>
              <a:rPr lang="zh-CN" altLang="en-US" sz="2400"/>
              <a:t>文件系统的初始化和文件操作</a:t>
            </a:r>
            <a:endParaRPr lang="en-US" altLang="zh-CN" sz="240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8EFB77F9-E2CD-3D29-D7E1-B9E4BB863A4A}"/>
              </a:ext>
            </a:extLst>
          </p:cNvPr>
          <p:cNvSpPr/>
          <p:nvPr/>
        </p:nvSpPr>
        <p:spPr>
          <a:xfrm>
            <a:off x="4403812" y="3186684"/>
            <a:ext cx="504056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816BCC-CAD7-4ABD-5157-D854C67A8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76" y="1155192"/>
            <a:ext cx="3750485" cy="37504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88596C3-11CC-9E8A-B081-E125CE3E4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890" y="1161089"/>
            <a:ext cx="4091438" cy="375048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4275254-CAF3-F4D3-25C9-928C6029A784}"/>
              </a:ext>
            </a:extLst>
          </p:cNvPr>
          <p:cNvSpPr txBox="1"/>
          <p:nvPr/>
        </p:nvSpPr>
        <p:spPr>
          <a:xfrm>
            <a:off x="8205366" y="1268760"/>
            <a:ext cx="3975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实验命令行：</a:t>
            </a:r>
            <a:endParaRPr lang="en-US" altLang="zh-CN" sz="2000" b="1"/>
          </a:p>
          <a:p>
            <a:r>
              <a:rPr lang="en-US" altLang="zh-CN" sz="2000" b="1"/>
              <a:t>make run A=tour/u_8_0 BLK=y 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863496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549A5F-86C5-8873-6429-6CE27C894EB3}"/>
              </a:ext>
            </a:extLst>
          </p:cNvPr>
          <p:cNvSpPr txBox="1"/>
          <p:nvPr/>
        </p:nvSpPr>
        <p:spPr>
          <a:xfrm>
            <a:off x="515380" y="370134"/>
            <a:ext cx="65527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文件系统 </a:t>
            </a:r>
            <a:r>
              <a:rPr lang="en-US" altLang="zh-CN" sz="3200"/>
              <a:t>- FileSystem (v0.7)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A65D36-28AB-3EFC-7D7B-A3270E29CE24}"/>
              </a:ext>
            </a:extLst>
          </p:cNvPr>
          <p:cNvSpPr/>
          <p:nvPr/>
        </p:nvSpPr>
        <p:spPr>
          <a:xfrm>
            <a:off x="1455056" y="2984023"/>
            <a:ext cx="3903377" cy="14532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>
                <a:solidFill>
                  <a:schemeClr val="tx1"/>
                </a:solidFill>
              </a:rPr>
              <a:t>modules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DE1CD3-36EE-6B45-65C2-48985A42BB8D}"/>
              </a:ext>
            </a:extLst>
          </p:cNvPr>
          <p:cNvSpPr/>
          <p:nvPr/>
        </p:nvSpPr>
        <p:spPr>
          <a:xfrm>
            <a:off x="1775520" y="3428815"/>
            <a:ext cx="3114861" cy="71136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chemeClr val="tx1"/>
                </a:solidFill>
              </a:rPr>
              <a:t>axfs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9DC85E0-79E3-6103-5F15-B30E81E7C6D4}"/>
              </a:ext>
            </a:extLst>
          </p:cNvPr>
          <p:cNvSpPr/>
          <p:nvPr/>
        </p:nvSpPr>
        <p:spPr>
          <a:xfrm>
            <a:off x="1451484" y="4833310"/>
            <a:ext cx="3903377" cy="1637615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>
                <a:solidFill>
                  <a:schemeClr val="tx1"/>
                </a:solidFill>
              </a:rPr>
              <a:t>crates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E16DB0C-0E70-DA2A-9624-AE7EC90BB5CC}"/>
              </a:ext>
            </a:extLst>
          </p:cNvPr>
          <p:cNvSpPr/>
          <p:nvPr/>
        </p:nvSpPr>
        <p:spPr>
          <a:xfrm>
            <a:off x="2819636" y="5194252"/>
            <a:ext cx="1368350" cy="33123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axfs_vfs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995E34C-54AD-0B67-A4AA-FF98978B478F}"/>
              </a:ext>
            </a:extLst>
          </p:cNvPr>
          <p:cNvSpPr/>
          <p:nvPr/>
        </p:nvSpPr>
        <p:spPr>
          <a:xfrm>
            <a:off x="1866045" y="5878195"/>
            <a:ext cx="1368350" cy="33123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axfs_ramfs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3A60C2C-C45B-DB83-092D-807A08628E3C}"/>
              </a:ext>
            </a:extLst>
          </p:cNvPr>
          <p:cNvSpPr/>
          <p:nvPr/>
        </p:nvSpPr>
        <p:spPr>
          <a:xfrm>
            <a:off x="3757484" y="5878195"/>
            <a:ext cx="1368350" cy="33123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axfs_devfs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1160478-70F2-2D87-827D-974B83353877}"/>
              </a:ext>
            </a:extLst>
          </p:cNvPr>
          <p:cNvSpPr txBox="1"/>
          <p:nvPr/>
        </p:nvSpPr>
        <p:spPr>
          <a:xfrm>
            <a:off x="2601466" y="3610784"/>
            <a:ext cx="71717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fatfs</a:t>
            </a:r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61825CD-21C9-33AB-283C-ABFE03C131A0}"/>
              </a:ext>
            </a:extLst>
          </p:cNvPr>
          <p:cNvSpPr txBox="1"/>
          <p:nvPr/>
        </p:nvSpPr>
        <p:spPr>
          <a:xfrm>
            <a:off x="3575719" y="3598818"/>
            <a:ext cx="1209101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myfs-IF</a:t>
            </a:r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BFC92DA-82B4-EDC7-6B0B-B7FF0882AAD3}"/>
              </a:ext>
            </a:extLst>
          </p:cNvPr>
          <p:cNvSpPr/>
          <p:nvPr/>
        </p:nvSpPr>
        <p:spPr>
          <a:xfrm>
            <a:off x="1451484" y="1453285"/>
            <a:ext cx="3903377" cy="11346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>
                <a:solidFill>
                  <a:schemeClr val="tx1"/>
                </a:solidFill>
              </a:rPr>
              <a:t>apps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0FA8417-DA83-80AF-9E44-A90D656A502E}"/>
              </a:ext>
            </a:extLst>
          </p:cNvPr>
          <p:cNvSpPr/>
          <p:nvPr/>
        </p:nvSpPr>
        <p:spPr>
          <a:xfrm>
            <a:off x="1775520" y="1885333"/>
            <a:ext cx="3116861" cy="61206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chemeClr val="tx1"/>
                </a:solidFill>
              </a:rPr>
              <a:t>fs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F8E646B-F7DD-CCCD-111D-D990E754CD7F}"/>
              </a:ext>
            </a:extLst>
          </p:cNvPr>
          <p:cNvSpPr txBox="1"/>
          <p:nvPr/>
        </p:nvSpPr>
        <p:spPr>
          <a:xfrm>
            <a:off x="3575719" y="2020487"/>
            <a:ext cx="1187751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myfs-impl</a:t>
            </a:r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1D6AE61-BC71-0CD8-DBED-74FFAACA49A5}"/>
              </a:ext>
            </a:extLst>
          </p:cNvPr>
          <p:cNvSpPr txBox="1"/>
          <p:nvPr/>
        </p:nvSpPr>
        <p:spPr>
          <a:xfrm>
            <a:off x="2603612" y="2014598"/>
            <a:ext cx="715032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shell</a:t>
            </a:r>
            <a:endParaRPr lang="zh-CN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BBB0151B-8D53-3C70-BFD8-12C8F59C991B}"/>
              </a:ext>
            </a:extLst>
          </p:cNvPr>
          <p:cNvSpPr/>
          <p:nvPr/>
        </p:nvSpPr>
        <p:spPr>
          <a:xfrm>
            <a:off x="4768645" y="2186071"/>
            <a:ext cx="521199" cy="1619013"/>
          </a:xfrm>
          <a:custGeom>
            <a:avLst/>
            <a:gdLst>
              <a:gd name="connsiteX0" fmla="*/ 0 w 521199"/>
              <a:gd name="connsiteY0" fmla="*/ 1619013 h 1619013"/>
              <a:gd name="connsiteX1" fmla="*/ 422787 w 521199"/>
              <a:gd name="connsiteY1" fmla="*/ 979916 h 1619013"/>
              <a:gd name="connsiteX2" fmla="*/ 491613 w 521199"/>
              <a:gd name="connsiteY2" fmla="*/ 144174 h 1619013"/>
              <a:gd name="connsiteX3" fmla="*/ 29497 w 521199"/>
              <a:gd name="connsiteY3" fmla="*/ 6523 h 1619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199" h="1619013">
                <a:moveTo>
                  <a:pt x="0" y="1619013"/>
                </a:moveTo>
                <a:cubicBezTo>
                  <a:pt x="170426" y="1422367"/>
                  <a:pt x="340852" y="1225722"/>
                  <a:pt x="422787" y="979916"/>
                </a:cubicBezTo>
                <a:cubicBezTo>
                  <a:pt x="504722" y="734110"/>
                  <a:pt x="557161" y="306406"/>
                  <a:pt x="491613" y="144174"/>
                </a:cubicBezTo>
                <a:cubicBezTo>
                  <a:pt x="426065" y="-18058"/>
                  <a:pt x="227781" y="-5768"/>
                  <a:pt x="29497" y="6523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9F845B4-97D1-0678-0D65-57DDC4AAAE17}"/>
              </a:ext>
            </a:extLst>
          </p:cNvPr>
          <p:cNvSpPr txBox="1"/>
          <p:nvPr/>
        </p:nvSpPr>
        <p:spPr>
          <a:xfrm>
            <a:off x="502425" y="1873040"/>
            <a:ext cx="78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应用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9D7900A-A233-9222-ED89-4775A8B26B2E}"/>
              </a:ext>
            </a:extLst>
          </p:cNvPr>
          <p:cNvSpPr txBox="1"/>
          <p:nvPr/>
        </p:nvSpPr>
        <p:spPr>
          <a:xfrm>
            <a:off x="500481" y="3609020"/>
            <a:ext cx="78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框架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3C58B26-2992-7420-B711-73D8C6AA1EF5}"/>
              </a:ext>
            </a:extLst>
          </p:cNvPr>
          <p:cNvSpPr txBox="1"/>
          <p:nvPr/>
        </p:nvSpPr>
        <p:spPr>
          <a:xfrm>
            <a:off x="191344" y="5335926"/>
            <a:ext cx="1296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基础设施</a:t>
            </a:r>
            <a:endParaRPr lang="en-US" altLang="zh-CN" sz="2000"/>
          </a:p>
          <a:p>
            <a:r>
              <a:rPr lang="zh-CN" altLang="en-US" sz="2000"/>
              <a:t>具体类型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FA97C9F8-7DFB-FDCE-16E2-BD616D51B963}"/>
              </a:ext>
            </a:extLst>
          </p:cNvPr>
          <p:cNvSpPr/>
          <p:nvPr/>
        </p:nvSpPr>
        <p:spPr>
          <a:xfrm>
            <a:off x="6081633" y="2984023"/>
            <a:ext cx="4824536" cy="14532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框架负责在启动时建立类似</a:t>
            </a:r>
            <a:r>
              <a:rPr lang="en-US" altLang="zh-CN">
                <a:solidFill>
                  <a:schemeClr val="tx1"/>
                </a:solidFill>
              </a:rPr>
              <a:t>linux</a:t>
            </a:r>
            <a:r>
              <a:rPr lang="zh-CN" altLang="en-US">
                <a:solidFill>
                  <a:schemeClr val="tx1"/>
                </a:solidFill>
              </a:rPr>
              <a:t>文件系统，在根目录下包含普通目录与文件，及</a:t>
            </a:r>
            <a:r>
              <a:rPr lang="en-US" altLang="zh-CN">
                <a:solidFill>
                  <a:schemeClr val="tx1"/>
                </a:solidFill>
              </a:rPr>
              <a:t>dev</a:t>
            </a:r>
            <a:r>
              <a:rPr lang="zh-CN" altLang="en-US">
                <a:solidFill>
                  <a:schemeClr val="tx1"/>
                </a:solidFill>
              </a:rPr>
              <a:t>目录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两个选择：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fatfs</a:t>
            </a:r>
            <a:r>
              <a:rPr lang="zh-CN" altLang="en-US">
                <a:solidFill>
                  <a:schemeClr val="tx1"/>
                </a:solidFill>
              </a:rPr>
              <a:t>：引入外部</a:t>
            </a:r>
            <a:r>
              <a:rPr lang="en-US" altLang="zh-CN">
                <a:solidFill>
                  <a:schemeClr val="tx1"/>
                </a:solidFill>
              </a:rPr>
              <a:t>fatfs</a:t>
            </a:r>
            <a:r>
              <a:rPr lang="zh-CN" altLang="en-US">
                <a:solidFill>
                  <a:schemeClr val="tx1"/>
                </a:solidFill>
              </a:rPr>
              <a:t>的适配接口，不是实现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myfs-IF</a:t>
            </a:r>
            <a:r>
              <a:rPr lang="zh-CN" altLang="en-US">
                <a:solidFill>
                  <a:schemeClr val="tx1"/>
                </a:solidFill>
              </a:rPr>
              <a:t>：应用自定义</a:t>
            </a:r>
            <a:r>
              <a:rPr lang="en-US" altLang="zh-CN">
                <a:solidFill>
                  <a:schemeClr val="tx1"/>
                </a:solidFill>
              </a:rPr>
              <a:t>FS</a:t>
            </a:r>
            <a:r>
              <a:rPr lang="zh-CN" altLang="en-US">
                <a:solidFill>
                  <a:schemeClr val="tx1"/>
                </a:solidFill>
              </a:rPr>
              <a:t>的接口，见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2FDA72B-6A10-31C8-9CD3-5993D95616B0}"/>
              </a:ext>
            </a:extLst>
          </p:cNvPr>
          <p:cNvSpPr/>
          <p:nvPr/>
        </p:nvSpPr>
        <p:spPr>
          <a:xfrm>
            <a:off x="6081633" y="1453285"/>
            <a:ext cx="4824536" cy="11346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应用</a:t>
            </a:r>
            <a:r>
              <a:rPr lang="en-US" altLang="zh-CN">
                <a:solidFill>
                  <a:schemeClr val="tx1"/>
                </a:solidFill>
              </a:rPr>
              <a:t>shell</a:t>
            </a:r>
            <a:r>
              <a:rPr lang="zh-CN" altLang="en-US">
                <a:solidFill>
                  <a:schemeClr val="tx1"/>
                </a:solidFill>
              </a:rPr>
              <a:t>本身模拟</a:t>
            </a:r>
            <a:r>
              <a:rPr lang="en-US" altLang="zh-CN">
                <a:solidFill>
                  <a:schemeClr val="tx1"/>
                </a:solidFill>
              </a:rPr>
              <a:t>linux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en-US" altLang="zh-CN">
                <a:solidFill>
                  <a:schemeClr val="tx1"/>
                </a:solidFill>
              </a:rPr>
              <a:t>shell</a:t>
            </a:r>
            <a:r>
              <a:rPr lang="zh-CN" altLang="en-US">
                <a:solidFill>
                  <a:schemeClr val="tx1"/>
                </a:solidFill>
              </a:rPr>
              <a:t>，同时包含一个自定义</a:t>
            </a:r>
            <a:r>
              <a:rPr lang="en-US" altLang="zh-CN">
                <a:solidFill>
                  <a:schemeClr val="tx1"/>
                </a:solidFill>
              </a:rPr>
              <a:t>FS</a:t>
            </a:r>
            <a:r>
              <a:rPr lang="zh-CN" altLang="en-US">
                <a:solidFill>
                  <a:schemeClr val="tx1"/>
                </a:solidFill>
              </a:rPr>
              <a:t>可以启用，类似于</a:t>
            </a:r>
            <a:r>
              <a:rPr lang="en-US" altLang="zh-CN">
                <a:solidFill>
                  <a:schemeClr val="tx1"/>
                </a:solidFill>
              </a:rPr>
              <a:t>FUSE</a:t>
            </a:r>
            <a:r>
              <a:rPr lang="zh-CN" altLang="en-US">
                <a:solidFill>
                  <a:schemeClr val="tx1"/>
                </a:solidFill>
              </a:rPr>
              <a:t>，只是没有</a:t>
            </a:r>
            <a:r>
              <a:rPr lang="en-US" altLang="zh-CN">
                <a:solidFill>
                  <a:schemeClr val="tx1"/>
                </a:solidFill>
              </a:rPr>
              <a:t>privilege</a:t>
            </a:r>
            <a:r>
              <a:rPr lang="zh-CN" altLang="en-US">
                <a:solidFill>
                  <a:schemeClr val="tx1"/>
                </a:solidFill>
              </a:rPr>
              <a:t>的划分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9" name="箭头: 下 48">
            <a:extLst>
              <a:ext uri="{FF2B5EF4-FFF2-40B4-BE49-F238E27FC236}">
                <a16:creationId xmlns:a16="http://schemas.microsoft.com/office/drawing/2014/main" id="{97A6BA10-F3CE-0728-5A3C-3EB15B4A4FB0}"/>
              </a:ext>
            </a:extLst>
          </p:cNvPr>
          <p:cNvSpPr/>
          <p:nvPr/>
        </p:nvSpPr>
        <p:spPr>
          <a:xfrm>
            <a:off x="2749763" y="2587978"/>
            <a:ext cx="484632" cy="51186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箭头: 下 49">
            <a:extLst>
              <a:ext uri="{FF2B5EF4-FFF2-40B4-BE49-F238E27FC236}">
                <a16:creationId xmlns:a16="http://schemas.microsoft.com/office/drawing/2014/main" id="{09F5AE39-15E2-0FD5-2193-1626928FA326}"/>
              </a:ext>
            </a:extLst>
          </p:cNvPr>
          <p:cNvSpPr/>
          <p:nvPr/>
        </p:nvSpPr>
        <p:spPr>
          <a:xfrm>
            <a:off x="2749763" y="4453252"/>
            <a:ext cx="484632" cy="51186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DCC8721-DABD-42AA-EF4B-73F6BB677508}"/>
              </a:ext>
            </a:extLst>
          </p:cNvPr>
          <p:cNvSpPr/>
          <p:nvPr/>
        </p:nvSpPr>
        <p:spPr>
          <a:xfrm>
            <a:off x="6100119" y="4833310"/>
            <a:ext cx="4824536" cy="16545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VFS</a:t>
            </a:r>
            <a:r>
              <a:rPr lang="zh-CN" altLang="en-US">
                <a:solidFill>
                  <a:schemeClr val="tx1"/>
                </a:solidFill>
              </a:rPr>
              <a:t>定义文件系统的抽象层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系统无关的两个</a:t>
            </a:r>
            <a:r>
              <a:rPr lang="en-US" altLang="zh-CN">
                <a:solidFill>
                  <a:schemeClr val="tx1"/>
                </a:solidFill>
              </a:rPr>
              <a:t>FS</a:t>
            </a:r>
            <a:r>
              <a:rPr lang="zh-CN" altLang="en-US">
                <a:solidFill>
                  <a:schemeClr val="tx1"/>
                </a:solidFill>
              </a:rPr>
              <a:t>实现：</a:t>
            </a:r>
            <a:r>
              <a:rPr lang="en-US" altLang="zh-CN">
                <a:solidFill>
                  <a:schemeClr val="tx1"/>
                </a:solidFill>
              </a:rPr>
              <a:t>ramfs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devfs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13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F06C5DAF-B707-7F89-4636-2131DD4FF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399" y="16075"/>
            <a:ext cx="9892261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EC2593A-9B8F-6F89-AD0D-DA24885EB41F}"/>
              </a:ext>
            </a:extLst>
          </p:cNvPr>
          <p:cNvSpPr txBox="1"/>
          <p:nvPr/>
        </p:nvSpPr>
        <p:spPr>
          <a:xfrm>
            <a:off x="515380" y="327273"/>
            <a:ext cx="428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组件化内核实验思路</a:t>
            </a:r>
            <a:endParaRPr lang="en-US" altLang="zh-CN" sz="32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048DC75-03E6-0409-A311-DC78B1401AF3}"/>
              </a:ext>
            </a:extLst>
          </p:cNvPr>
          <p:cNvSpPr txBox="1"/>
          <p:nvPr/>
        </p:nvSpPr>
        <p:spPr>
          <a:xfrm>
            <a:off x="193454" y="4977172"/>
            <a:ext cx="737573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课程由一系列实验构成：</a:t>
            </a:r>
            <a:endParaRPr lang="en-US" altLang="zh-CN" sz="1600"/>
          </a:p>
          <a:p>
            <a:r>
              <a:rPr lang="zh-CN" altLang="en-US" sz="1600"/>
              <a:t>每实验一个独立内核，每内核增量构建</a:t>
            </a:r>
            <a:r>
              <a:rPr lang="en-US" altLang="zh-CN" sz="1600"/>
              <a:t>(</a:t>
            </a:r>
            <a:r>
              <a:rPr lang="zh-CN" altLang="en-US" sz="1600"/>
              <a:t>增加或扩展组件</a:t>
            </a:r>
            <a:r>
              <a:rPr lang="en-US" altLang="zh-CN" sz="1600"/>
              <a:t>)</a:t>
            </a:r>
            <a:r>
              <a:rPr lang="zh-CN" altLang="en-US" sz="1600"/>
              <a:t> </a:t>
            </a:r>
            <a:endParaRPr lang="en-US" altLang="zh-CN" sz="1600"/>
          </a:p>
          <a:p>
            <a:r>
              <a:rPr lang="zh-CN" altLang="en-US" sz="1600"/>
              <a:t>初始阶段</a:t>
            </a:r>
            <a:r>
              <a:rPr lang="en-US" altLang="zh-CN" sz="1600"/>
              <a:t>Unikernel</a:t>
            </a:r>
            <a:r>
              <a:rPr lang="zh-CN" altLang="en-US" sz="1600"/>
              <a:t>，增量积累跨过边界形成复杂模式内核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/>
          </a:p>
          <a:p>
            <a:r>
              <a:rPr lang="zh-CN" altLang="en-US" sz="1600"/>
              <a:t>在组件化内核领域：</a:t>
            </a:r>
            <a:endParaRPr lang="en-US" altLang="zh-CN" sz="1600"/>
          </a:p>
          <a:p>
            <a:r>
              <a:rPr lang="zh-CN" altLang="en-US" sz="1600"/>
              <a:t>所有内核实例都可以基于组合组件的方式，从简单到复杂逐级迭代的进行构建。</a:t>
            </a:r>
            <a:endParaRPr lang="en-US" altLang="zh-CN" sz="1600"/>
          </a:p>
          <a:p>
            <a:r>
              <a:rPr lang="zh-CN" altLang="en-US" sz="1600"/>
              <a:t>所有内核模式都可以看作以</a:t>
            </a:r>
            <a:r>
              <a:rPr lang="en-US" altLang="zh-CN" sz="1600"/>
              <a:t>Unikernel</a:t>
            </a:r>
            <a:r>
              <a:rPr lang="zh-CN" altLang="en-US" sz="1600"/>
              <a:t>模式为基础，朝向特定方向的组件化扩展。</a:t>
            </a:r>
          </a:p>
        </p:txBody>
      </p:sp>
    </p:spTree>
    <p:extLst>
      <p:ext uri="{BB962C8B-B14F-4D97-AF65-F5344CB8AC3E}">
        <p14:creationId xmlns:p14="http://schemas.microsoft.com/office/powerpoint/2010/main" val="163620161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2D7DC7-CBBD-AFB6-6557-79A953E5BB12}"/>
              </a:ext>
            </a:extLst>
          </p:cNvPr>
          <p:cNvSpPr/>
          <p:nvPr/>
        </p:nvSpPr>
        <p:spPr>
          <a:xfrm>
            <a:off x="7555490" y="4283559"/>
            <a:ext cx="3600400" cy="958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axfs_vfs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118D186-F53C-0C34-6EE6-90CC387BA64F}"/>
              </a:ext>
            </a:extLst>
          </p:cNvPr>
          <p:cNvSpPr/>
          <p:nvPr/>
        </p:nvSpPr>
        <p:spPr>
          <a:xfrm>
            <a:off x="9527887" y="4684173"/>
            <a:ext cx="143996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VfsOps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A62B11-581D-FA05-CAA5-F7A8B1E8AE7D}"/>
              </a:ext>
            </a:extLst>
          </p:cNvPr>
          <p:cNvSpPr/>
          <p:nvPr/>
        </p:nvSpPr>
        <p:spPr>
          <a:xfrm>
            <a:off x="7727687" y="4666110"/>
            <a:ext cx="143996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VfsNodeOps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605A0EA-EAD4-E3EF-2FBD-DB808E9A91D8}"/>
              </a:ext>
            </a:extLst>
          </p:cNvPr>
          <p:cNvSpPr/>
          <p:nvPr/>
        </p:nvSpPr>
        <p:spPr>
          <a:xfrm>
            <a:off x="623392" y="4834086"/>
            <a:ext cx="3168352" cy="1656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filesystem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E2BA558-A0AE-49F0-08F1-7BBD46D8869E}"/>
              </a:ext>
            </a:extLst>
          </p:cNvPr>
          <p:cNvSpPr/>
          <p:nvPr/>
        </p:nvSpPr>
        <p:spPr>
          <a:xfrm>
            <a:off x="911425" y="5290450"/>
            <a:ext cx="254715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dir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1D46D5-A2DB-68FE-B790-250D1152859E}"/>
              </a:ext>
            </a:extLst>
          </p:cNvPr>
          <p:cNvSpPr/>
          <p:nvPr/>
        </p:nvSpPr>
        <p:spPr>
          <a:xfrm>
            <a:off x="1991544" y="5877271"/>
            <a:ext cx="68407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file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FDA4A28-7814-7071-ADAE-D2962F432DE9}"/>
              </a:ext>
            </a:extLst>
          </p:cNvPr>
          <p:cNvSpPr/>
          <p:nvPr/>
        </p:nvSpPr>
        <p:spPr>
          <a:xfrm>
            <a:off x="928098" y="5877271"/>
            <a:ext cx="828093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dir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719A61-FE4A-E822-9F9E-D96494BF73DE}"/>
              </a:ext>
            </a:extLst>
          </p:cNvPr>
          <p:cNvSpPr/>
          <p:nvPr/>
        </p:nvSpPr>
        <p:spPr>
          <a:xfrm>
            <a:off x="2774506" y="5883387"/>
            <a:ext cx="68407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file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4C3C05-1739-15DA-F065-8624ECF5D989}"/>
              </a:ext>
            </a:extLst>
          </p:cNvPr>
          <p:cNvSpPr txBox="1"/>
          <p:nvPr/>
        </p:nvSpPr>
        <p:spPr>
          <a:xfrm>
            <a:off x="515380" y="370134"/>
            <a:ext cx="65527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文件系统的抽象与对应数据结构</a:t>
            </a:r>
            <a:endParaRPr lang="en-US" altLang="zh-CN" sz="32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828412-91E6-FFB8-E315-7BBFB4E442B2}"/>
              </a:ext>
            </a:extLst>
          </p:cNvPr>
          <p:cNvSpPr/>
          <p:nvPr/>
        </p:nvSpPr>
        <p:spPr>
          <a:xfrm>
            <a:off x="1756191" y="1736812"/>
            <a:ext cx="3168352" cy="2377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filesystem(root)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AB0D98-3750-DDA6-E6DD-E11689E897CB}"/>
              </a:ext>
            </a:extLst>
          </p:cNvPr>
          <p:cNvSpPr/>
          <p:nvPr/>
        </p:nvSpPr>
        <p:spPr>
          <a:xfrm>
            <a:off x="2044224" y="2204864"/>
            <a:ext cx="254715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dir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7E57C9-BE8C-4868-BE11-85E43279F614}"/>
              </a:ext>
            </a:extLst>
          </p:cNvPr>
          <p:cNvSpPr/>
          <p:nvPr/>
        </p:nvSpPr>
        <p:spPr>
          <a:xfrm>
            <a:off x="3035660" y="2882824"/>
            <a:ext cx="68407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file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DB8416-E730-E024-D66A-C1FC87133036}"/>
              </a:ext>
            </a:extLst>
          </p:cNvPr>
          <p:cNvSpPr/>
          <p:nvPr/>
        </p:nvSpPr>
        <p:spPr>
          <a:xfrm>
            <a:off x="2060897" y="2882824"/>
            <a:ext cx="828093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dir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10A3E6B-C9BD-C568-86D0-7BAA7AB34C62}"/>
              </a:ext>
            </a:extLst>
          </p:cNvPr>
          <p:cNvSpPr/>
          <p:nvPr/>
        </p:nvSpPr>
        <p:spPr>
          <a:xfrm>
            <a:off x="3907305" y="2888940"/>
            <a:ext cx="68407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dir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51C5C0A-383C-2845-221D-7F1834B157F0}"/>
              </a:ext>
            </a:extLst>
          </p:cNvPr>
          <p:cNvCxnSpPr>
            <a:cxnSpLocks/>
          </p:cNvCxnSpPr>
          <p:nvPr/>
        </p:nvCxnSpPr>
        <p:spPr>
          <a:xfrm flipV="1">
            <a:off x="963522" y="3173577"/>
            <a:ext cx="1097375" cy="2116873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C0A59956-0C73-4561-82B6-FE146D7F14A0}"/>
              </a:ext>
            </a:extLst>
          </p:cNvPr>
          <p:cNvSpPr txBox="1"/>
          <p:nvPr/>
        </p:nvSpPr>
        <p:spPr>
          <a:xfrm>
            <a:off x="1127448" y="4274789"/>
            <a:ext cx="933449" cy="37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mount</a:t>
            </a:r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3B60434-8886-7AA2-F18D-733E743B6FD1}"/>
              </a:ext>
            </a:extLst>
          </p:cNvPr>
          <p:cNvSpPr/>
          <p:nvPr/>
        </p:nvSpPr>
        <p:spPr>
          <a:xfrm>
            <a:off x="3910590" y="3537012"/>
            <a:ext cx="68407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file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0C944A8-7881-F65C-56D1-734FCFA28D38}"/>
              </a:ext>
            </a:extLst>
          </p:cNvPr>
          <p:cNvCxnSpPr>
            <a:cxnSpLocks/>
          </p:cNvCxnSpPr>
          <p:nvPr/>
        </p:nvCxnSpPr>
        <p:spPr>
          <a:xfrm flipV="1">
            <a:off x="2474943" y="2640307"/>
            <a:ext cx="0" cy="248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CCDA371-79FD-B642-A90B-8DBA71BE6981}"/>
              </a:ext>
            </a:extLst>
          </p:cNvPr>
          <p:cNvCxnSpPr>
            <a:cxnSpLocks/>
          </p:cNvCxnSpPr>
          <p:nvPr/>
        </p:nvCxnSpPr>
        <p:spPr>
          <a:xfrm flipV="1">
            <a:off x="3395700" y="2636912"/>
            <a:ext cx="0" cy="248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39F0D07-6CF4-0BB5-8F72-8883BD5968F8}"/>
              </a:ext>
            </a:extLst>
          </p:cNvPr>
          <p:cNvCxnSpPr>
            <a:cxnSpLocks/>
          </p:cNvCxnSpPr>
          <p:nvPr/>
        </p:nvCxnSpPr>
        <p:spPr>
          <a:xfrm flipV="1">
            <a:off x="4259796" y="2636912"/>
            <a:ext cx="0" cy="248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4D3DC30-04B2-39FA-0F63-E54FE99554C3}"/>
              </a:ext>
            </a:extLst>
          </p:cNvPr>
          <p:cNvCxnSpPr>
            <a:cxnSpLocks/>
          </p:cNvCxnSpPr>
          <p:nvPr/>
        </p:nvCxnSpPr>
        <p:spPr>
          <a:xfrm flipV="1">
            <a:off x="4259796" y="3324383"/>
            <a:ext cx="0" cy="248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2F4B43D-49A8-3E84-807F-1289F59C6914}"/>
              </a:ext>
            </a:extLst>
          </p:cNvPr>
          <p:cNvCxnSpPr>
            <a:cxnSpLocks/>
          </p:cNvCxnSpPr>
          <p:nvPr/>
        </p:nvCxnSpPr>
        <p:spPr>
          <a:xfrm flipV="1">
            <a:off x="3107668" y="5700647"/>
            <a:ext cx="0" cy="248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2D47985-ABBC-C1D2-B574-D722C56B9A97}"/>
              </a:ext>
            </a:extLst>
          </p:cNvPr>
          <p:cNvCxnSpPr>
            <a:stCxn id="14" idx="0"/>
          </p:cNvCxnSpPr>
          <p:nvPr/>
        </p:nvCxnSpPr>
        <p:spPr>
          <a:xfrm flipV="1">
            <a:off x="2333582" y="5722498"/>
            <a:ext cx="0" cy="15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836CF93-ADC7-BBF8-7027-A4B96B396E81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1342144" y="5722498"/>
            <a:ext cx="1" cy="15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1FC4192-6309-C486-FC7D-140BF4A19C56}"/>
              </a:ext>
            </a:extLst>
          </p:cNvPr>
          <p:cNvSpPr txBox="1"/>
          <p:nvPr/>
        </p:nvSpPr>
        <p:spPr>
          <a:xfrm>
            <a:off x="1235460" y="1152274"/>
            <a:ext cx="46711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抽象对象：</a:t>
            </a:r>
            <a:r>
              <a:rPr lang="en-US" altLang="zh-CN" sz="2400"/>
              <a:t>filesystem, dir</a:t>
            </a:r>
            <a:r>
              <a:rPr lang="zh-CN" altLang="en-US" sz="2400"/>
              <a:t>和</a:t>
            </a:r>
            <a:r>
              <a:rPr lang="en-US" altLang="zh-CN" sz="2400"/>
              <a:t>file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12A1899-91B8-25D3-4B28-DBC8B7F66FEC}"/>
              </a:ext>
            </a:extLst>
          </p:cNvPr>
          <p:cNvCxnSpPr/>
          <p:nvPr/>
        </p:nvCxnSpPr>
        <p:spPr>
          <a:xfrm>
            <a:off x="6240016" y="1152274"/>
            <a:ext cx="0" cy="548108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B5507854-3A7A-C880-197B-DA39A7DB9635}"/>
              </a:ext>
            </a:extLst>
          </p:cNvPr>
          <p:cNvSpPr/>
          <p:nvPr/>
        </p:nvSpPr>
        <p:spPr>
          <a:xfrm>
            <a:off x="7548418" y="1736812"/>
            <a:ext cx="3600400" cy="2377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axfs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AEA6A9A-AE5C-A056-8947-7C9536E484F1}"/>
              </a:ext>
            </a:extLst>
          </p:cNvPr>
          <p:cNvSpPr/>
          <p:nvPr/>
        </p:nvSpPr>
        <p:spPr>
          <a:xfrm>
            <a:off x="7888650" y="2168860"/>
            <a:ext cx="2923873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>
                <a:solidFill>
                  <a:schemeClr val="tx1"/>
                </a:solidFill>
              </a:rPr>
              <a:t>mounts</a:t>
            </a:r>
            <a:r>
              <a:rPr lang="en-US" altLang="zh-CN">
                <a:solidFill>
                  <a:schemeClr val="tx1"/>
                </a:solidFill>
              </a:rPr>
              <a:t>: devfs ramfs ……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6D3D9BD-589D-BC59-C55C-98FE4143BC9A}"/>
              </a:ext>
            </a:extLst>
          </p:cNvPr>
          <p:cNvSpPr/>
          <p:nvPr/>
        </p:nvSpPr>
        <p:spPr>
          <a:xfrm>
            <a:off x="7909012" y="2879228"/>
            <a:ext cx="1247129" cy="435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Directory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8274AC8-2E09-0B5B-7466-49CBEDE62C07}"/>
              </a:ext>
            </a:extLst>
          </p:cNvPr>
          <p:cNvCxnSpPr>
            <a:stCxn id="11" idx="3"/>
          </p:cNvCxnSpPr>
          <p:nvPr/>
        </p:nvCxnSpPr>
        <p:spPr>
          <a:xfrm>
            <a:off x="4591381" y="3104964"/>
            <a:ext cx="3196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13EC157-A430-EFA8-5024-2C4F561FBE63}"/>
              </a:ext>
            </a:extLst>
          </p:cNvPr>
          <p:cNvCxnSpPr>
            <a:cxnSpLocks/>
          </p:cNvCxnSpPr>
          <p:nvPr/>
        </p:nvCxnSpPr>
        <p:spPr>
          <a:xfrm>
            <a:off x="8292244" y="3324383"/>
            <a:ext cx="0" cy="135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04D9F0C3-3666-0621-5E7B-BEB955509554}"/>
              </a:ext>
            </a:extLst>
          </p:cNvPr>
          <p:cNvSpPr/>
          <p:nvPr/>
        </p:nvSpPr>
        <p:spPr>
          <a:xfrm>
            <a:off x="7909012" y="3494042"/>
            <a:ext cx="1247129" cy="435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File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21FBFED-4830-2B06-2685-01DA5D31CF01}"/>
              </a:ext>
            </a:extLst>
          </p:cNvPr>
          <p:cNvCxnSpPr>
            <a:cxnSpLocks/>
          </p:cNvCxnSpPr>
          <p:nvPr/>
        </p:nvCxnSpPr>
        <p:spPr>
          <a:xfrm>
            <a:off x="8796300" y="3929686"/>
            <a:ext cx="0" cy="75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0F350111-A79B-08B7-5738-12B2160B9302}"/>
              </a:ext>
            </a:extLst>
          </p:cNvPr>
          <p:cNvCxnSpPr>
            <a:cxnSpLocks/>
          </p:cNvCxnSpPr>
          <p:nvPr/>
        </p:nvCxnSpPr>
        <p:spPr>
          <a:xfrm>
            <a:off x="10416480" y="2600908"/>
            <a:ext cx="0" cy="208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78E7ACC8-CEA4-D969-22F2-DCC12AD9058C}"/>
              </a:ext>
            </a:extLst>
          </p:cNvPr>
          <p:cNvSpPr/>
          <p:nvPr/>
        </p:nvSpPr>
        <p:spPr>
          <a:xfrm>
            <a:off x="7548418" y="5369486"/>
            <a:ext cx="3600400" cy="11207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axfs_XXX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EC566634-DCDF-D915-22AE-0BCE91C08620}"/>
              </a:ext>
            </a:extLst>
          </p:cNvPr>
          <p:cNvCxnSpPr/>
          <p:nvPr/>
        </p:nvCxnSpPr>
        <p:spPr>
          <a:xfrm>
            <a:off x="4591381" y="3753036"/>
            <a:ext cx="3196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箭头: 右 44">
            <a:extLst>
              <a:ext uri="{FF2B5EF4-FFF2-40B4-BE49-F238E27FC236}">
                <a16:creationId xmlns:a16="http://schemas.microsoft.com/office/drawing/2014/main" id="{9D66E32B-3EDF-EDB4-BA41-8FB2118ABD05}"/>
              </a:ext>
            </a:extLst>
          </p:cNvPr>
          <p:cNvSpPr/>
          <p:nvPr/>
        </p:nvSpPr>
        <p:spPr>
          <a:xfrm>
            <a:off x="5568197" y="2188285"/>
            <a:ext cx="2219989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filesystems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14F1FA8-6DD5-474C-55C9-C33CDA3E3F7E}"/>
              </a:ext>
            </a:extLst>
          </p:cNvPr>
          <p:cNvSpPr/>
          <p:nvPr/>
        </p:nvSpPr>
        <p:spPr>
          <a:xfrm>
            <a:off x="7748496" y="6127092"/>
            <a:ext cx="1419153" cy="333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DirNode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1B933A0A-EE55-0269-3835-FA805ABEB083}"/>
              </a:ext>
            </a:extLst>
          </p:cNvPr>
          <p:cNvCxnSpPr/>
          <p:nvPr/>
        </p:nvCxnSpPr>
        <p:spPr>
          <a:xfrm flipV="1">
            <a:off x="8273048" y="5098158"/>
            <a:ext cx="0" cy="60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EF32B20C-B8FD-B522-8B46-4D62178AC710}"/>
              </a:ext>
            </a:extLst>
          </p:cNvPr>
          <p:cNvCxnSpPr/>
          <p:nvPr/>
        </p:nvCxnSpPr>
        <p:spPr>
          <a:xfrm flipV="1">
            <a:off x="8796300" y="5116221"/>
            <a:ext cx="0" cy="1010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D694C08D-5D35-E1FD-74FF-315D749BD6FE}"/>
              </a:ext>
            </a:extLst>
          </p:cNvPr>
          <p:cNvSpPr/>
          <p:nvPr/>
        </p:nvSpPr>
        <p:spPr>
          <a:xfrm>
            <a:off x="7736988" y="5722498"/>
            <a:ext cx="1419153" cy="333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FileNode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3436704-E6F8-DE91-131B-1DC15BEF97D5}"/>
              </a:ext>
            </a:extLst>
          </p:cNvPr>
          <p:cNvSpPr/>
          <p:nvPr/>
        </p:nvSpPr>
        <p:spPr>
          <a:xfrm>
            <a:off x="9527887" y="5840793"/>
            <a:ext cx="1439962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FS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E4E860FE-81A8-9A7F-453F-84ED05385D74}"/>
              </a:ext>
            </a:extLst>
          </p:cNvPr>
          <p:cNvCxnSpPr/>
          <p:nvPr/>
        </p:nvCxnSpPr>
        <p:spPr>
          <a:xfrm flipV="1">
            <a:off x="10560496" y="5116221"/>
            <a:ext cx="0" cy="76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6084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D4C3C05-1739-15DA-F065-8624ECF5D989}"/>
              </a:ext>
            </a:extLst>
          </p:cNvPr>
          <p:cNvSpPr txBox="1"/>
          <p:nvPr/>
        </p:nvSpPr>
        <p:spPr>
          <a:xfrm>
            <a:off x="515380" y="370134"/>
            <a:ext cx="65527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文件系统节点的操作流程</a:t>
            </a:r>
            <a:endParaRPr lang="en-US" altLang="zh-CN" sz="32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B04875-D46C-CE6F-0673-5BBF323CE756}"/>
              </a:ext>
            </a:extLst>
          </p:cNvPr>
          <p:cNvSpPr txBox="1"/>
          <p:nvPr/>
        </p:nvSpPr>
        <p:spPr>
          <a:xfrm>
            <a:off x="655340" y="1340768"/>
            <a:ext cx="59087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第一步：获得</a:t>
            </a:r>
            <a:r>
              <a:rPr lang="en-US" altLang="zh-CN" sz="2400"/>
              <a:t>Root </a:t>
            </a:r>
            <a:r>
              <a:rPr lang="zh-CN" altLang="en-US" sz="2400"/>
              <a:t>目录节点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第二步：解析路径，逐级通过</a:t>
            </a:r>
            <a:r>
              <a:rPr lang="en-US" altLang="zh-CN" sz="2400"/>
              <a:t>lookup</a:t>
            </a:r>
            <a:r>
              <a:rPr lang="zh-CN" altLang="en-US" sz="2400"/>
              <a:t>方法找到对应节点，直至目标节点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第三步：对目标节点执行操作</a:t>
            </a:r>
            <a:endParaRPr lang="en-US" altLang="zh-CN" sz="240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40AC9D6-B936-BBB1-5872-21951FEE6953}"/>
              </a:ext>
            </a:extLst>
          </p:cNvPr>
          <p:cNvSpPr/>
          <p:nvPr/>
        </p:nvSpPr>
        <p:spPr>
          <a:xfrm>
            <a:off x="7391946" y="1232755"/>
            <a:ext cx="3780618" cy="6393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>
                <a:solidFill>
                  <a:schemeClr val="tx1"/>
                </a:solidFill>
              </a:rPr>
              <a:t>VfsOps</a:t>
            </a:r>
            <a:r>
              <a:rPr lang="en-US" altLang="zh-CN" sz="2400">
                <a:solidFill>
                  <a:schemeClr val="tx1"/>
                </a:solidFill>
              </a:rPr>
              <a:t>::root_dir()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EACD433-8286-7BA4-9EF6-A4C42FB2364D}"/>
              </a:ext>
            </a:extLst>
          </p:cNvPr>
          <p:cNvSpPr/>
          <p:nvPr/>
        </p:nvSpPr>
        <p:spPr>
          <a:xfrm>
            <a:off x="7391946" y="2544580"/>
            <a:ext cx="3780618" cy="6393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>
                <a:solidFill>
                  <a:schemeClr val="tx1"/>
                </a:solidFill>
              </a:rPr>
              <a:t>VfsNodeOps</a:t>
            </a:r>
            <a:r>
              <a:rPr lang="en-US" altLang="zh-CN" sz="2400">
                <a:solidFill>
                  <a:schemeClr val="tx1"/>
                </a:solidFill>
              </a:rPr>
              <a:t>::lookup()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F170A99-96E4-A8C9-58E2-394839B43905}"/>
              </a:ext>
            </a:extLst>
          </p:cNvPr>
          <p:cNvSpPr/>
          <p:nvPr/>
        </p:nvSpPr>
        <p:spPr>
          <a:xfrm>
            <a:off x="7399390" y="3856405"/>
            <a:ext cx="3780618" cy="6393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>
                <a:solidFill>
                  <a:schemeClr val="tx1"/>
                </a:solidFill>
              </a:rPr>
              <a:t>VfsNodeOps</a:t>
            </a:r>
            <a:r>
              <a:rPr lang="en-US" altLang="zh-CN" sz="2400">
                <a:solidFill>
                  <a:schemeClr val="tx1"/>
                </a:solidFill>
              </a:rPr>
              <a:t>::op_xxx()</a:t>
            </a: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32CE86C7-3188-FB8D-326A-65CB08490A8D}"/>
              </a:ext>
            </a:extLst>
          </p:cNvPr>
          <p:cNvSpPr/>
          <p:nvPr/>
        </p:nvSpPr>
        <p:spPr>
          <a:xfrm>
            <a:off x="9039939" y="1938319"/>
            <a:ext cx="484632" cy="54006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869F770E-4078-0203-3FCA-7B8BD5E2ECF2}"/>
              </a:ext>
            </a:extLst>
          </p:cNvPr>
          <p:cNvSpPr/>
          <p:nvPr/>
        </p:nvSpPr>
        <p:spPr>
          <a:xfrm>
            <a:off x="9039939" y="3311990"/>
            <a:ext cx="484632" cy="54006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2996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99C4A0-CB2C-E2C8-F472-334F49DC0311}"/>
              </a:ext>
            </a:extLst>
          </p:cNvPr>
          <p:cNvSpPr txBox="1"/>
          <p:nvPr/>
        </p:nvSpPr>
        <p:spPr>
          <a:xfrm>
            <a:off x="515380" y="370134"/>
            <a:ext cx="56886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文件系统的</a:t>
            </a:r>
            <a:r>
              <a:rPr lang="en-US" altLang="zh-CN" sz="3200"/>
              <a:t>mount - </a:t>
            </a:r>
            <a:r>
              <a:rPr lang="zh-CN" altLang="en-US" sz="3200"/>
              <a:t>意义</a:t>
            </a:r>
            <a:r>
              <a:rPr lang="en-US" altLang="zh-CN" sz="3200"/>
              <a:t>1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9B2FFF-9F02-620E-AC12-A3249ABE5834}"/>
              </a:ext>
            </a:extLst>
          </p:cNvPr>
          <p:cNvSpPr txBox="1"/>
          <p:nvPr/>
        </p:nvSpPr>
        <p:spPr>
          <a:xfrm>
            <a:off x="532249" y="1305210"/>
            <a:ext cx="275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文件系统的展开</a:t>
            </a:r>
            <a:r>
              <a:rPr lang="en-US" altLang="zh-CN"/>
              <a:t>unflatten</a:t>
            </a: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46AED49-90B5-83C7-F367-611EC708B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053" y="1412776"/>
            <a:ext cx="6553200" cy="21240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5EFF5C0-4E01-3F7B-9C51-93BA5C8C9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4369289"/>
            <a:ext cx="10278909" cy="235300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0A590C2-BD20-BFE9-9B1A-3D6872EC3270}"/>
              </a:ext>
            </a:extLst>
          </p:cNvPr>
          <p:cNvSpPr txBox="1"/>
          <p:nvPr/>
        </p:nvSpPr>
        <p:spPr>
          <a:xfrm>
            <a:off x="1667508" y="4041068"/>
            <a:ext cx="174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EXT2</a:t>
            </a:r>
            <a:r>
              <a:rPr lang="zh-CN" altLang="en-US"/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222815201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1487CD7-D89F-182D-DDA3-7175F5FE9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62" y="2874801"/>
            <a:ext cx="5934075" cy="30384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A99C4A0-CB2C-E2C8-F472-334F49DC0311}"/>
              </a:ext>
            </a:extLst>
          </p:cNvPr>
          <p:cNvSpPr txBox="1"/>
          <p:nvPr/>
        </p:nvSpPr>
        <p:spPr>
          <a:xfrm>
            <a:off x="515380" y="370134"/>
            <a:ext cx="53645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文件系统的</a:t>
            </a:r>
            <a:r>
              <a:rPr lang="en-US" altLang="zh-CN" sz="3200"/>
              <a:t>mount - </a:t>
            </a:r>
            <a:r>
              <a:rPr lang="zh-CN" altLang="en-US" sz="3200"/>
              <a:t>意义</a:t>
            </a:r>
            <a:r>
              <a:rPr lang="en-US" altLang="zh-CN" sz="3200"/>
              <a:t>2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9B2FFF-9F02-620E-AC12-A3249ABE5834}"/>
              </a:ext>
            </a:extLst>
          </p:cNvPr>
          <p:cNvSpPr txBox="1"/>
          <p:nvPr/>
        </p:nvSpPr>
        <p:spPr>
          <a:xfrm>
            <a:off x="532249" y="1305210"/>
            <a:ext cx="79640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把一棵目录树的“根” </a:t>
            </a:r>
            <a:r>
              <a:rPr lang="en-US" altLang="zh-CN"/>
              <a:t>"</a:t>
            </a:r>
            <a:r>
              <a:rPr lang="zh-CN" altLang="en-US"/>
              <a:t>嫁接</a:t>
            </a:r>
            <a:r>
              <a:rPr lang="en-US" altLang="zh-CN"/>
              <a:t>"</a:t>
            </a:r>
            <a:r>
              <a:rPr lang="zh-CN" altLang="en-US"/>
              <a:t>到另一棵树的某个结点，两棵树就形成了一棵树。</a:t>
            </a:r>
            <a:endParaRPr lang="en-US" altLang="zh-CN"/>
          </a:p>
          <a:p>
            <a:r>
              <a:rPr lang="zh-CN" altLang="en-US"/>
              <a:t>两棵目录树基于的文件系统可以相同也可以不同。</a:t>
            </a:r>
            <a:endParaRPr lang="en-US" altLang="zh-CN"/>
          </a:p>
          <a:p>
            <a:r>
              <a:rPr lang="zh-CN" altLang="en-US"/>
              <a:t>另外，被</a:t>
            </a:r>
            <a:r>
              <a:rPr lang="en-US" altLang="zh-CN"/>
              <a:t>mount</a:t>
            </a:r>
            <a:r>
              <a:rPr lang="zh-CN" altLang="en-US"/>
              <a:t>的结点及其子孙结点都会被遮蔽，直至</a:t>
            </a:r>
            <a:r>
              <a:rPr lang="en-US" altLang="zh-CN"/>
              <a:t>unmount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lookup</a:t>
            </a:r>
            <a:r>
              <a:rPr lang="zh-CN" altLang="en-US"/>
              <a:t>操作到达</a:t>
            </a:r>
            <a:r>
              <a:rPr lang="en-US" altLang="zh-CN"/>
              <a:t>mount</a:t>
            </a:r>
            <a:r>
              <a:rPr lang="zh-CN" altLang="en-US"/>
              <a:t>点时，将会发生访问目录树的切换。</a:t>
            </a:r>
          </a:p>
        </p:txBody>
      </p:sp>
    </p:spTree>
    <p:extLst>
      <p:ext uri="{BB962C8B-B14F-4D97-AF65-F5344CB8AC3E}">
        <p14:creationId xmlns:p14="http://schemas.microsoft.com/office/powerpoint/2010/main" val="25079772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99C4A0-CB2C-E2C8-F472-334F49DC0311}"/>
              </a:ext>
            </a:extLst>
          </p:cNvPr>
          <p:cNvSpPr txBox="1"/>
          <p:nvPr/>
        </p:nvSpPr>
        <p:spPr>
          <a:xfrm>
            <a:off x="515380" y="370134"/>
            <a:ext cx="66967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在</a:t>
            </a:r>
            <a:r>
              <a:rPr lang="en-US" altLang="zh-CN" sz="3200"/>
              <a:t>mount</a:t>
            </a:r>
            <a:r>
              <a:rPr lang="zh-CN" altLang="en-US" sz="3200"/>
              <a:t>点上</a:t>
            </a:r>
            <a:r>
              <a:rPr lang="en-US" altLang="zh-CN" sz="3200"/>
              <a:t>lookup</a:t>
            </a:r>
            <a:r>
              <a:rPr lang="zh-CN" altLang="en-US" sz="3200"/>
              <a:t>的特殊处理</a:t>
            </a:r>
            <a:endParaRPr lang="en-US" altLang="zh-CN" sz="32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6553269-4E85-71AA-A356-3576EA9AD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628800"/>
            <a:ext cx="3000375" cy="26765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109DC4A-776A-EC27-EAEB-BCE7FF283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842" y="1232756"/>
            <a:ext cx="3677163" cy="105742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3A9C784-AA08-A15F-BA8F-AE56EA7F7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767" y="2784225"/>
            <a:ext cx="8540139" cy="356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1217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99C4A0-CB2C-E2C8-F472-334F49DC0311}"/>
              </a:ext>
            </a:extLst>
          </p:cNvPr>
          <p:cNvSpPr txBox="1"/>
          <p:nvPr/>
        </p:nvSpPr>
        <p:spPr>
          <a:xfrm>
            <a:off x="515380" y="370134"/>
            <a:ext cx="66967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在</a:t>
            </a:r>
            <a:r>
              <a:rPr lang="en-US" altLang="zh-CN" sz="3200"/>
              <a:t>mount</a:t>
            </a:r>
            <a:r>
              <a:rPr lang="zh-CN" altLang="en-US" sz="3200"/>
              <a:t>点上</a:t>
            </a:r>
            <a:r>
              <a:rPr lang="en-US" altLang="zh-CN" sz="3200"/>
              <a:t>lookup</a:t>
            </a:r>
            <a:r>
              <a:rPr lang="zh-CN" altLang="en-US" sz="3200"/>
              <a:t>的特殊处理</a:t>
            </a:r>
            <a:endParaRPr lang="en-US" altLang="zh-CN" sz="320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9E4F54B-8000-AAE8-6CE4-7177616AD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12" y="1304764"/>
            <a:ext cx="9401710" cy="112939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485F093-821C-19C4-8BFF-A75212D7A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2434158"/>
            <a:ext cx="7391116" cy="394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8706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549A5F-86C5-8873-6429-6CE27C894EB3}"/>
              </a:ext>
            </a:extLst>
          </p:cNvPr>
          <p:cNvSpPr txBox="1"/>
          <p:nvPr/>
        </p:nvSpPr>
        <p:spPr>
          <a:xfrm>
            <a:off x="515380" y="370134"/>
            <a:ext cx="64447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设备与驱动</a:t>
            </a:r>
            <a:endParaRPr lang="en-US" altLang="zh-CN" sz="320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52096E0-C1EB-2450-78F3-5783AA76B1E5}"/>
              </a:ext>
            </a:extLst>
          </p:cNvPr>
          <p:cNvSpPr txBox="1"/>
          <p:nvPr/>
        </p:nvSpPr>
        <p:spPr>
          <a:xfrm>
            <a:off x="667780" y="1460237"/>
            <a:ext cx="38800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/>
              <a:t>1) </a:t>
            </a:r>
            <a:r>
              <a:rPr lang="zh-CN" altLang="en-US" sz="2400"/>
              <a:t>设备管理结构</a:t>
            </a:r>
            <a:endParaRPr lang="en-US" altLang="zh-CN" sz="2400"/>
          </a:p>
          <a:p>
            <a:r>
              <a:rPr lang="en-US" altLang="zh-CN" sz="2400"/>
              <a:t>2) </a:t>
            </a:r>
            <a:r>
              <a:rPr lang="zh-CN" altLang="en-US" sz="2400"/>
              <a:t>设备发现与初始化</a:t>
            </a:r>
            <a:endParaRPr lang="en-US" altLang="zh-CN" sz="2400"/>
          </a:p>
          <a:p>
            <a:r>
              <a:rPr lang="en-US" altLang="zh-CN" sz="2400"/>
              <a:t>3) </a:t>
            </a:r>
            <a:r>
              <a:rPr lang="zh-CN" altLang="en-US" sz="2400"/>
              <a:t>中断机制与初始化</a:t>
            </a:r>
            <a:endParaRPr lang="en-US" altLang="zh-CN" sz="24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F15D32B-8330-AAFD-8865-5368D10CCE50}"/>
              </a:ext>
            </a:extLst>
          </p:cNvPr>
          <p:cNvSpPr/>
          <p:nvPr/>
        </p:nvSpPr>
        <p:spPr>
          <a:xfrm>
            <a:off x="6780076" y="2583473"/>
            <a:ext cx="4500500" cy="1745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modules::axdriver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7AACC6B-926C-EAE5-F192-8C306967DE95}"/>
              </a:ext>
            </a:extLst>
          </p:cNvPr>
          <p:cNvSpPr/>
          <p:nvPr/>
        </p:nvSpPr>
        <p:spPr>
          <a:xfrm>
            <a:off x="7032103" y="3142842"/>
            <a:ext cx="3996443" cy="33123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AllDevices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C3D968-FB4B-08A5-C8F3-F0DCB986CFE3}"/>
              </a:ext>
            </a:extLst>
          </p:cNvPr>
          <p:cNvSpPr/>
          <p:nvPr/>
        </p:nvSpPr>
        <p:spPr>
          <a:xfrm>
            <a:off x="7032105" y="3697521"/>
            <a:ext cx="1076545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net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03421E-B1E6-28A2-04D9-A2CED87B023F}"/>
              </a:ext>
            </a:extLst>
          </p:cNvPr>
          <p:cNvSpPr/>
          <p:nvPr/>
        </p:nvSpPr>
        <p:spPr>
          <a:xfrm>
            <a:off x="6776504" y="4671705"/>
            <a:ext cx="4500500" cy="1637615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crates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376DDB-9CFF-EC28-65C7-6104934BCF2E}"/>
              </a:ext>
            </a:extLst>
          </p:cNvPr>
          <p:cNvSpPr/>
          <p:nvPr/>
        </p:nvSpPr>
        <p:spPr>
          <a:xfrm>
            <a:off x="9952001" y="3697520"/>
            <a:ext cx="1076546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display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0E34740-06BF-4686-7E0C-A4854FDAB089}"/>
              </a:ext>
            </a:extLst>
          </p:cNvPr>
          <p:cNvSpPr/>
          <p:nvPr/>
        </p:nvSpPr>
        <p:spPr>
          <a:xfrm>
            <a:off x="7032103" y="1805899"/>
            <a:ext cx="1649678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文件系统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023C5B0-0FD2-F47C-CAC1-79243CDFFA85}"/>
              </a:ext>
            </a:extLst>
          </p:cNvPr>
          <p:cNvSpPr/>
          <p:nvPr/>
        </p:nvSpPr>
        <p:spPr>
          <a:xfrm>
            <a:off x="9306864" y="1805897"/>
            <a:ext cx="1649677" cy="434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网络协议栈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2FFF34E-7229-2684-C1CE-10FA39822C5A}"/>
              </a:ext>
            </a:extLst>
          </p:cNvPr>
          <p:cNvSpPr/>
          <p:nvPr/>
        </p:nvSpPr>
        <p:spPr>
          <a:xfrm>
            <a:off x="8533419" y="3697519"/>
            <a:ext cx="1076544" cy="331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block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801775D-6044-6EBB-658B-F97972BC3F3B}"/>
              </a:ext>
            </a:extLst>
          </p:cNvPr>
          <p:cNvSpPr txBox="1"/>
          <p:nvPr/>
        </p:nvSpPr>
        <p:spPr>
          <a:xfrm>
            <a:off x="8304584" y="5142802"/>
            <a:ext cx="1391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driver_block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C65935B-2F7C-9D7C-CB0D-2D8DC8187DDF}"/>
              </a:ext>
            </a:extLst>
          </p:cNvPr>
          <p:cNvSpPr txBox="1"/>
          <p:nvPr/>
        </p:nvSpPr>
        <p:spPr>
          <a:xfrm>
            <a:off x="7068108" y="5142802"/>
            <a:ext cx="1247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driver_net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A9E2275-9E76-BE19-C6A0-0CF38BFBD018}"/>
              </a:ext>
            </a:extLst>
          </p:cNvPr>
          <p:cNvSpPr txBox="1"/>
          <p:nvPr/>
        </p:nvSpPr>
        <p:spPr>
          <a:xfrm>
            <a:off x="9711064" y="5142802"/>
            <a:ext cx="1571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driver_display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376076F-4EF5-6D40-9EA8-5B9472B79006}"/>
              </a:ext>
            </a:extLst>
          </p:cNvPr>
          <p:cNvSpPr txBox="1"/>
          <p:nvPr/>
        </p:nvSpPr>
        <p:spPr>
          <a:xfrm>
            <a:off x="7570377" y="5772998"/>
            <a:ext cx="1499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driver_virtio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CA06367-2A0A-A071-4E23-B93301CC4C0D}"/>
              </a:ext>
            </a:extLst>
          </p:cNvPr>
          <p:cNvSpPr txBox="1"/>
          <p:nvPr/>
        </p:nvSpPr>
        <p:spPr>
          <a:xfrm>
            <a:off x="9346103" y="5772998"/>
            <a:ext cx="1211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driver_pci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DD46C1-40A0-3002-F739-856F12AF9843}"/>
              </a:ext>
            </a:extLst>
          </p:cNvPr>
          <p:cNvSpPr/>
          <p:nvPr/>
        </p:nvSpPr>
        <p:spPr>
          <a:xfrm>
            <a:off x="1275036" y="3883520"/>
            <a:ext cx="1080120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bus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938E63-EA6C-6CC6-37BD-4F1880D17D44}"/>
              </a:ext>
            </a:extLst>
          </p:cNvPr>
          <p:cNvSpPr/>
          <p:nvPr/>
        </p:nvSpPr>
        <p:spPr>
          <a:xfrm>
            <a:off x="1275036" y="5733256"/>
            <a:ext cx="1080120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device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B9FC0A3-8007-CC20-1D6F-C17DC793D148}"/>
              </a:ext>
            </a:extLst>
          </p:cNvPr>
          <p:cNvSpPr/>
          <p:nvPr/>
        </p:nvSpPr>
        <p:spPr>
          <a:xfrm>
            <a:off x="3431704" y="4842083"/>
            <a:ext cx="1080120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driver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20D0A1C-6E87-E23E-1B1E-30738103F971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815096" y="4459584"/>
            <a:ext cx="0" cy="127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17BAB9F-AF1D-EDA3-CDEC-29A84569B345}"/>
              </a:ext>
            </a:extLst>
          </p:cNvPr>
          <p:cNvCxnSpPr>
            <a:stCxn id="7" idx="3"/>
            <a:endCxn id="10" idx="0"/>
          </p:cNvCxnSpPr>
          <p:nvPr/>
        </p:nvCxnSpPr>
        <p:spPr>
          <a:xfrm>
            <a:off x="2355156" y="4171552"/>
            <a:ext cx="1616608" cy="670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5934314-062E-93C5-87B6-9C7ED609ADED}"/>
              </a:ext>
            </a:extLst>
          </p:cNvPr>
          <p:cNvSpPr txBox="1"/>
          <p:nvPr/>
        </p:nvSpPr>
        <p:spPr>
          <a:xfrm>
            <a:off x="1207840" y="4925548"/>
            <a:ext cx="7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 : N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1ABE38E-4798-13A1-C833-A336B9381119}"/>
              </a:ext>
            </a:extLst>
          </p:cNvPr>
          <p:cNvSpPr txBox="1"/>
          <p:nvPr/>
        </p:nvSpPr>
        <p:spPr>
          <a:xfrm>
            <a:off x="3023637" y="4171552"/>
            <a:ext cx="7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 : N</a:t>
            </a:r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44B0CEF-338A-AE0A-70E4-A1F01ABCC2DD}"/>
              </a:ext>
            </a:extLst>
          </p:cNvPr>
          <p:cNvCxnSpPr>
            <a:endCxn id="10" idx="1"/>
          </p:cNvCxnSpPr>
          <p:nvPr/>
        </p:nvCxnSpPr>
        <p:spPr>
          <a:xfrm flipV="1">
            <a:off x="2279576" y="5130115"/>
            <a:ext cx="1152128" cy="60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896ECDB-E3EB-091B-7C40-3D7A2AF8C0B9}"/>
              </a:ext>
            </a:extLst>
          </p:cNvPr>
          <p:cNvCxnSpPr>
            <a:cxnSpLocks/>
          </p:cNvCxnSpPr>
          <p:nvPr/>
        </p:nvCxnSpPr>
        <p:spPr>
          <a:xfrm flipH="1">
            <a:off x="2345745" y="5445224"/>
            <a:ext cx="1161539" cy="64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AAC0F5D-D576-5ECB-223C-20FE84ED076D}"/>
              </a:ext>
            </a:extLst>
          </p:cNvPr>
          <p:cNvSpPr txBox="1"/>
          <p:nvPr/>
        </p:nvSpPr>
        <p:spPr>
          <a:xfrm>
            <a:off x="2799474" y="5696261"/>
            <a:ext cx="7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 : N</a:t>
            </a:r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2C30570-FC8C-12DE-DE27-9EA3920C874C}"/>
              </a:ext>
            </a:extLst>
          </p:cNvPr>
          <p:cNvSpPr txBox="1"/>
          <p:nvPr/>
        </p:nvSpPr>
        <p:spPr>
          <a:xfrm>
            <a:off x="2351584" y="4997556"/>
            <a:ext cx="7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 : N?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66790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549A5F-86C5-8873-6429-6CE27C894EB3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网卡驱动</a:t>
            </a:r>
            <a:endParaRPr lang="en-US" altLang="zh-CN" sz="32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40D405-513A-F4AC-223C-F3FFC0804980}"/>
              </a:ext>
            </a:extLst>
          </p:cNvPr>
          <p:cNvSpPr/>
          <p:nvPr/>
        </p:nvSpPr>
        <p:spPr>
          <a:xfrm>
            <a:off x="3846458" y="3331173"/>
            <a:ext cx="3672405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Trait</a:t>
            </a:r>
            <a:r>
              <a:rPr lang="en-US" altLang="zh-CN">
                <a:solidFill>
                  <a:schemeClr val="tx1"/>
                </a:solidFill>
              </a:rPr>
              <a:t>: NetDriverOps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4E07569-1FFA-0C32-E790-37BF325293A1}"/>
              </a:ext>
            </a:extLst>
          </p:cNvPr>
          <p:cNvSpPr/>
          <p:nvPr/>
        </p:nvSpPr>
        <p:spPr>
          <a:xfrm>
            <a:off x="5898686" y="4797152"/>
            <a:ext cx="1620178" cy="653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ixgbe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E4C95D-7B93-CD42-CA98-E70A590C2187}"/>
              </a:ext>
            </a:extLst>
          </p:cNvPr>
          <p:cNvSpPr/>
          <p:nvPr/>
        </p:nvSpPr>
        <p:spPr>
          <a:xfrm>
            <a:off x="3846458" y="4797152"/>
            <a:ext cx="1368152" cy="653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virtio-net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C8757D9-8AC9-04F3-9EC5-DA35DC00D174}"/>
              </a:ext>
            </a:extLst>
          </p:cNvPr>
          <p:cNvCxnSpPr/>
          <p:nvPr/>
        </p:nvCxnSpPr>
        <p:spPr>
          <a:xfrm flipV="1">
            <a:off x="4530534" y="3763221"/>
            <a:ext cx="0" cy="103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46235F9-18D4-F86C-3655-8DB5C40CFF93}"/>
              </a:ext>
            </a:extLst>
          </p:cNvPr>
          <p:cNvCxnSpPr/>
          <p:nvPr/>
        </p:nvCxnSpPr>
        <p:spPr>
          <a:xfrm flipV="1">
            <a:off x="6654770" y="3779285"/>
            <a:ext cx="0" cy="103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0C56F1E7-C50B-9704-96F9-85CA26139670}"/>
              </a:ext>
            </a:extLst>
          </p:cNvPr>
          <p:cNvSpPr/>
          <p:nvPr/>
        </p:nvSpPr>
        <p:spPr>
          <a:xfrm>
            <a:off x="3846458" y="1954426"/>
            <a:ext cx="3672405" cy="653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Net Stack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B797A60E-1DF4-4D26-A46E-0B81D25E0CB3}"/>
              </a:ext>
            </a:extLst>
          </p:cNvPr>
          <p:cNvSpPr/>
          <p:nvPr/>
        </p:nvSpPr>
        <p:spPr>
          <a:xfrm>
            <a:off x="5414054" y="2642799"/>
            <a:ext cx="484632" cy="65350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907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5B06369C-4873-95AA-E81D-E78E6F188FA4}"/>
              </a:ext>
            </a:extLst>
          </p:cNvPr>
          <p:cNvSpPr/>
          <p:nvPr/>
        </p:nvSpPr>
        <p:spPr>
          <a:xfrm>
            <a:off x="6636061" y="4028294"/>
            <a:ext cx="3060341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网卡驱动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7807A56-1A76-8922-913F-2112F5EA5A59}"/>
              </a:ext>
            </a:extLst>
          </p:cNvPr>
          <p:cNvSpPr/>
          <p:nvPr/>
        </p:nvSpPr>
        <p:spPr>
          <a:xfrm>
            <a:off x="6636060" y="4833156"/>
            <a:ext cx="3060341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网卡设备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F38B9F-0C63-451F-4BF9-094A51B2949A}"/>
              </a:ext>
            </a:extLst>
          </p:cNvPr>
          <p:cNvSpPr/>
          <p:nvPr/>
        </p:nvSpPr>
        <p:spPr>
          <a:xfrm>
            <a:off x="6636059" y="3223432"/>
            <a:ext cx="3060341" cy="432048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过滤驱动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透明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AEADF7-39B0-D934-2FDD-91209B09BDA8}"/>
              </a:ext>
            </a:extLst>
          </p:cNvPr>
          <p:cNvSpPr/>
          <p:nvPr/>
        </p:nvSpPr>
        <p:spPr>
          <a:xfrm>
            <a:off x="6636059" y="2415458"/>
            <a:ext cx="3060341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网络协议栈</a:t>
            </a: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5DEFD4D5-8B2B-6CE4-4FB9-70F76E7FCA41}"/>
              </a:ext>
            </a:extLst>
          </p:cNvPr>
          <p:cNvSpPr/>
          <p:nvPr/>
        </p:nvSpPr>
        <p:spPr>
          <a:xfrm>
            <a:off x="9734918" y="3223936"/>
            <a:ext cx="386839" cy="865238"/>
          </a:xfrm>
          <a:custGeom>
            <a:avLst/>
            <a:gdLst>
              <a:gd name="connsiteX0" fmla="*/ 0 w 386839"/>
              <a:gd name="connsiteY0" fmla="*/ 865238 h 865238"/>
              <a:gd name="connsiteX1" fmla="*/ 304800 w 386839"/>
              <a:gd name="connsiteY1" fmla="*/ 580103 h 865238"/>
              <a:gd name="connsiteX2" fmla="*/ 373625 w 386839"/>
              <a:gd name="connsiteY2" fmla="*/ 157316 h 865238"/>
              <a:gd name="connsiteX3" fmla="*/ 88490 w 386839"/>
              <a:gd name="connsiteY3" fmla="*/ 0 h 86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839" h="865238">
                <a:moveTo>
                  <a:pt x="0" y="865238"/>
                </a:moveTo>
                <a:cubicBezTo>
                  <a:pt x="121264" y="781664"/>
                  <a:pt x="242529" y="698090"/>
                  <a:pt x="304800" y="580103"/>
                </a:cubicBezTo>
                <a:cubicBezTo>
                  <a:pt x="367071" y="462116"/>
                  <a:pt x="409677" y="254000"/>
                  <a:pt x="373625" y="157316"/>
                </a:cubicBezTo>
                <a:cubicBezTo>
                  <a:pt x="337573" y="60632"/>
                  <a:pt x="213031" y="30316"/>
                  <a:pt x="8849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14BA5EF-1802-BAEE-EBC0-542A68BA1649}"/>
              </a:ext>
            </a:extLst>
          </p:cNvPr>
          <p:cNvCxnSpPr/>
          <p:nvPr/>
        </p:nvCxnSpPr>
        <p:spPr>
          <a:xfrm>
            <a:off x="7429376" y="2847506"/>
            <a:ext cx="0" cy="37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2BF1674-F502-9ECB-052B-C63046A49944}"/>
              </a:ext>
            </a:extLst>
          </p:cNvPr>
          <p:cNvCxnSpPr/>
          <p:nvPr/>
        </p:nvCxnSpPr>
        <p:spPr>
          <a:xfrm>
            <a:off x="7429376" y="3655480"/>
            <a:ext cx="0" cy="37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E227B9C-942A-60D0-1910-9E39E8A0F604}"/>
              </a:ext>
            </a:extLst>
          </p:cNvPr>
          <p:cNvCxnSpPr/>
          <p:nvPr/>
        </p:nvCxnSpPr>
        <p:spPr>
          <a:xfrm>
            <a:off x="7429376" y="4460342"/>
            <a:ext cx="0" cy="37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84011A19-446C-329F-F105-4420459000DF}"/>
              </a:ext>
            </a:extLst>
          </p:cNvPr>
          <p:cNvSpPr/>
          <p:nvPr/>
        </p:nvSpPr>
        <p:spPr>
          <a:xfrm>
            <a:off x="1319317" y="4028294"/>
            <a:ext cx="3060341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网卡驱动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0F0D0E6-4BDC-D726-7434-647E08BA899E}"/>
              </a:ext>
            </a:extLst>
          </p:cNvPr>
          <p:cNvSpPr/>
          <p:nvPr/>
        </p:nvSpPr>
        <p:spPr>
          <a:xfrm>
            <a:off x="1319316" y="4833156"/>
            <a:ext cx="3060341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网卡设备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928CB1B-E718-84BE-555E-B4DCB26403D3}"/>
              </a:ext>
            </a:extLst>
          </p:cNvPr>
          <p:cNvSpPr/>
          <p:nvPr/>
        </p:nvSpPr>
        <p:spPr>
          <a:xfrm>
            <a:off x="1319315" y="2415458"/>
            <a:ext cx="3060341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网络协议栈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777893C-6FFF-0BAA-A85D-7A4306DFB883}"/>
              </a:ext>
            </a:extLst>
          </p:cNvPr>
          <p:cNvCxnSpPr>
            <a:cxnSpLocks/>
          </p:cNvCxnSpPr>
          <p:nvPr/>
        </p:nvCxnSpPr>
        <p:spPr>
          <a:xfrm>
            <a:off x="2112632" y="2847506"/>
            <a:ext cx="0" cy="118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B454CA5-5672-EE5F-C7B2-AB3C4885B88E}"/>
              </a:ext>
            </a:extLst>
          </p:cNvPr>
          <p:cNvCxnSpPr/>
          <p:nvPr/>
        </p:nvCxnSpPr>
        <p:spPr>
          <a:xfrm>
            <a:off x="2112632" y="4460342"/>
            <a:ext cx="0" cy="37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箭头: 右 1">
            <a:extLst>
              <a:ext uri="{FF2B5EF4-FFF2-40B4-BE49-F238E27FC236}">
                <a16:creationId xmlns:a16="http://schemas.microsoft.com/office/drawing/2014/main" id="{0B5D9234-5AA9-BDC6-55FB-A648280279B6}"/>
              </a:ext>
            </a:extLst>
          </p:cNvPr>
          <p:cNvSpPr/>
          <p:nvPr/>
        </p:nvSpPr>
        <p:spPr>
          <a:xfrm>
            <a:off x="5055667" y="3390678"/>
            <a:ext cx="978408" cy="106966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16FA26-84E4-2033-839B-D3C2BCD95802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网卡过滤驱动</a:t>
            </a:r>
            <a:endParaRPr lang="en-US" altLang="zh-CN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6E9719-3F2A-8B6D-9474-B5C61FEA8BDD}"/>
              </a:ext>
            </a:extLst>
          </p:cNvPr>
          <p:cNvSpPr txBox="1"/>
          <p:nvPr/>
        </p:nvSpPr>
        <p:spPr>
          <a:xfrm>
            <a:off x="587388" y="1052736"/>
            <a:ext cx="11017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在驱动链中插入一级驱动，向上提供与下层一致的接口，向下为上层传递请求。</a:t>
            </a:r>
            <a:endParaRPr lang="en-US" altLang="zh-CN" sz="2400"/>
          </a:p>
          <a:p>
            <a:r>
              <a:rPr lang="zh-CN" altLang="en-US" sz="2400"/>
              <a:t>通常作为安全用途：监控、审计甚至阻断。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417094522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1EE8D288-C850-0DA3-D1B4-61CFC605F228}"/>
              </a:ext>
            </a:extLst>
          </p:cNvPr>
          <p:cNvSpPr/>
          <p:nvPr/>
        </p:nvSpPr>
        <p:spPr>
          <a:xfrm>
            <a:off x="2290982" y="2636912"/>
            <a:ext cx="3805018" cy="2558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axnet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549A5F-86C5-8873-6429-6CE27C894EB3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网络协议栈</a:t>
            </a:r>
            <a:endParaRPr lang="en-US" altLang="zh-CN" sz="32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E8B8A47-A9BA-7264-A3A9-A4E2D8B79078}"/>
              </a:ext>
            </a:extLst>
          </p:cNvPr>
          <p:cNvSpPr/>
          <p:nvPr/>
        </p:nvSpPr>
        <p:spPr>
          <a:xfrm>
            <a:off x="2672147" y="5433652"/>
            <a:ext cx="3060341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网卡设备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F25B0B6-8063-0441-A1C7-0F4145CA351E}"/>
              </a:ext>
            </a:extLst>
          </p:cNvPr>
          <p:cNvSpPr/>
          <p:nvPr/>
        </p:nvSpPr>
        <p:spPr>
          <a:xfrm>
            <a:off x="2664069" y="4038324"/>
            <a:ext cx="3060341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ETH0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1E8DDF-A4E2-004A-F0DC-DD09B2CBE64F}"/>
              </a:ext>
            </a:extLst>
          </p:cNvPr>
          <p:cNvSpPr/>
          <p:nvPr/>
        </p:nvSpPr>
        <p:spPr>
          <a:xfrm>
            <a:off x="2664068" y="3147052"/>
            <a:ext cx="3060341" cy="6530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SOCKET_SET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EA6DC7-08B6-0B0F-2851-B328100517E8}"/>
              </a:ext>
            </a:extLst>
          </p:cNvPr>
          <p:cNvSpPr txBox="1"/>
          <p:nvPr/>
        </p:nvSpPr>
        <p:spPr>
          <a:xfrm>
            <a:off x="2795235" y="4538020"/>
            <a:ext cx="1332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ether_addr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2F2AC2E-DCE5-88FA-AF95-1A938D5E0587}"/>
              </a:ext>
            </a:extLst>
          </p:cNvPr>
          <p:cNvSpPr txBox="1"/>
          <p:nvPr/>
        </p:nvSpPr>
        <p:spPr>
          <a:xfrm>
            <a:off x="4748713" y="4610028"/>
            <a:ext cx="9756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/>
              <a:t>net_dev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235F1C6-DAE0-DD27-33C7-306BC3079A58}"/>
              </a:ext>
            </a:extLst>
          </p:cNvPr>
          <p:cNvCxnSpPr>
            <a:cxnSpLocks/>
          </p:cNvCxnSpPr>
          <p:nvPr/>
        </p:nvCxnSpPr>
        <p:spPr>
          <a:xfrm>
            <a:off x="5300605" y="4974428"/>
            <a:ext cx="0" cy="459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F1FB48B4-C572-391A-F714-1B07B8A0292B}"/>
              </a:ext>
            </a:extLst>
          </p:cNvPr>
          <p:cNvSpPr/>
          <p:nvPr/>
        </p:nvSpPr>
        <p:spPr>
          <a:xfrm>
            <a:off x="2658744" y="1955016"/>
            <a:ext cx="3060341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网络应用和库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51F8F2-FFE5-FB6C-B24B-465D10F960B1}"/>
              </a:ext>
            </a:extLst>
          </p:cNvPr>
          <p:cNvSpPr txBox="1"/>
          <p:nvPr/>
        </p:nvSpPr>
        <p:spPr>
          <a:xfrm>
            <a:off x="2789745" y="3335898"/>
            <a:ext cx="5455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/>
              <a:t>tcp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753A5CD-6015-535E-CA2B-EF2DD5C04FC6}"/>
              </a:ext>
            </a:extLst>
          </p:cNvPr>
          <p:cNvSpPr txBox="1"/>
          <p:nvPr/>
        </p:nvSpPr>
        <p:spPr>
          <a:xfrm>
            <a:off x="4991480" y="3333697"/>
            <a:ext cx="6347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/>
              <a:t>udp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7BDFA0-ADE8-DF74-EA9B-42C6E549F898}"/>
              </a:ext>
            </a:extLst>
          </p:cNvPr>
          <p:cNvSpPr txBox="1"/>
          <p:nvPr/>
        </p:nvSpPr>
        <p:spPr>
          <a:xfrm>
            <a:off x="587388" y="1052736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目前基于对</a:t>
            </a:r>
            <a:r>
              <a:rPr lang="en-US" altLang="zh-CN" sz="2400"/>
              <a:t>smoltcp</a:t>
            </a:r>
            <a:r>
              <a:rPr lang="zh-CN" altLang="en-US" sz="2400"/>
              <a:t>的封装。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4078525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30936932-A228-8DF4-D440-26D879E88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92" y="4004481"/>
            <a:ext cx="6286500" cy="82867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D88E03-C9A5-F356-D8DF-8BFC33879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FC8844-280B-C407-726E-B3DDC6D3ABC2}"/>
              </a:ext>
            </a:extLst>
          </p:cNvPr>
          <p:cNvSpPr txBox="1"/>
          <p:nvPr/>
        </p:nvSpPr>
        <p:spPr>
          <a:xfrm>
            <a:off x="515380" y="327273"/>
            <a:ext cx="428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组件化内核实验路线</a:t>
            </a:r>
            <a:endParaRPr lang="en-US" altLang="zh-CN" sz="3200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FC0C2982-52B9-0AF3-7B42-8F56C9DEE3DB}"/>
              </a:ext>
            </a:extLst>
          </p:cNvPr>
          <p:cNvGrpSpPr/>
          <p:nvPr/>
        </p:nvGrpSpPr>
        <p:grpSpPr>
          <a:xfrm>
            <a:off x="227348" y="327273"/>
            <a:ext cx="11629292" cy="6477000"/>
            <a:chOff x="227348" y="327273"/>
            <a:chExt cx="11629292" cy="647700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31818FC-3D71-41D8-34B7-408C96790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94140" y="327273"/>
              <a:ext cx="4762500" cy="6477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2F8BE4A-B2AE-C0B7-24DB-E755075CA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348" y="5913276"/>
              <a:ext cx="2095500" cy="800100"/>
            </a:xfrm>
            <a:prstGeom prst="rect">
              <a:avLst/>
            </a:prstGeom>
          </p:spPr>
        </p:pic>
      </p:grpSp>
      <p:pic>
        <p:nvPicPr>
          <p:cNvPr id="31" name="图片 30">
            <a:extLst>
              <a:ext uri="{FF2B5EF4-FFF2-40B4-BE49-F238E27FC236}">
                <a16:creationId xmlns:a16="http://schemas.microsoft.com/office/drawing/2014/main" id="{BA33AA2D-0B5C-3213-9C99-62C1A0643F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416" y="1160748"/>
            <a:ext cx="2095500" cy="266700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F00B3C9C-B6FB-0878-147C-9A346E87F7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9796" y="1160748"/>
            <a:ext cx="2105025" cy="2667000"/>
          </a:xfrm>
          <a:prstGeom prst="rect">
            <a:avLst/>
          </a:prstGeom>
        </p:spPr>
      </p:pic>
      <p:grpSp>
        <p:nvGrpSpPr>
          <p:cNvPr id="72" name="组合 71">
            <a:extLst>
              <a:ext uri="{FF2B5EF4-FFF2-40B4-BE49-F238E27FC236}">
                <a16:creationId xmlns:a16="http://schemas.microsoft.com/office/drawing/2014/main" id="{A4057007-0F33-DBFE-F42D-D2095D20CED6}"/>
              </a:ext>
            </a:extLst>
          </p:cNvPr>
          <p:cNvGrpSpPr/>
          <p:nvPr/>
        </p:nvGrpSpPr>
        <p:grpSpPr>
          <a:xfrm>
            <a:off x="2202328" y="481612"/>
            <a:ext cx="9486422" cy="6231764"/>
            <a:chOff x="2202328" y="481612"/>
            <a:chExt cx="9486422" cy="6231764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3D3F0F5-B3A6-62D0-8B07-73D91ECC5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02328" y="5913276"/>
              <a:ext cx="2286000" cy="800100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DE4CD555-BE5C-02A4-C3DF-0A74FED5B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39100" y="5303448"/>
              <a:ext cx="1143000" cy="571500"/>
            </a:xfrm>
            <a:prstGeom prst="rect">
              <a:avLst/>
            </a:prstGeom>
          </p:spPr>
        </p:pic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170EB7DA-D0EC-EB7F-8868-3837C4601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07250" y="481612"/>
              <a:ext cx="4381500" cy="571500"/>
            </a:xfrm>
            <a:prstGeom prst="rect">
              <a:avLst/>
            </a:prstGeom>
          </p:spPr>
        </p:pic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409D8740-E8BA-2283-43D7-47E56FCD57F2}"/>
              </a:ext>
            </a:extLst>
          </p:cNvPr>
          <p:cNvGrpSpPr/>
          <p:nvPr/>
        </p:nvGrpSpPr>
        <p:grpSpPr>
          <a:xfrm>
            <a:off x="4367808" y="481612"/>
            <a:ext cx="7331818" cy="6231764"/>
            <a:chOff x="4367808" y="481612"/>
            <a:chExt cx="7331818" cy="6231764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2897194-F1D5-565D-217D-B61604CBA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367808" y="5913276"/>
              <a:ext cx="2286000" cy="800100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AEEE7136-4C93-0881-5552-B1588CA2D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156340" y="5305772"/>
              <a:ext cx="2476500" cy="571500"/>
            </a:xfrm>
            <a:prstGeom prst="rect">
              <a:avLst/>
            </a:prstGeom>
          </p:spPr>
        </p:pic>
        <p:pic>
          <p:nvPicPr>
            <p:cNvPr id="74" name="图片 73">
              <a:extLst>
                <a:ext uri="{FF2B5EF4-FFF2-40B4-BE49-F238E27FC236}">
                  <a16:creationId xmlns:a16="http://schemas.microsoft.com/office/drawing/2014/main" id="{699EEF66-5406-FA0B-DC23-77FC416E0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318126" y="481612"/>
              <a:ext cx="4381500" cy="571500"/>
            </a:xfrm>
            <a:prstGeom prst="rect">
              <a:avLst/>
            </a:prstGeom>
          </p:spPr>
        </p:pic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654D01B-6FD0-FC93-E602-6AE88FA502B7}"/>
              </a:ext>
            </a:extLst>
          </p:cNvPr>
          <p:cNvGrpSpPr/>
          <p:nvPr/>
        </p:nvGrpSpPr>
        <p:grpSpPr>
          <a:xfrm>
            <a:off x="4566425" y="496782"/>
            <a:ext cx="7110195" cy="5541722"/>
            <a:chOff x="4566425" y="496782"/>
            <a:chExt cx="7110195" cy="5541722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23C6DB4B-E6F8-CC57-232C-7E93728B0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566425" y="5086004"/>
              <a:ext cx="2095500" cy="952500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9A054EEC-1701-B6BB-0B01-63A8E7477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030984" y="4362967"/>
              <a:ext cx="1143000" cy="571500"/>
            </a:xfrm>
            <a:prstGeom prst="rect">
              <a:avLst/>
            </a:prstGeom>
          </p:spPr>
        </p:pic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E0D2BB7E-8A65-341F-BC5B-D69F1DDB8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295120" y="496782"/>
              <a:ext cx="4381500" cy="571500"/>
            </a:xfrm>
            <a:prstGeom prst="rect">
              <a:avLst/>
            </a:prstGeom>
          </p:spPr>
        </p:pic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1341E68B-8706-C343-81BC-527168E844FF}"/>
              </a:ext>
            </a:extLst>
          </p:cNvPr>
          <p:cNvGrpSpPr/>
          <p:nvPr/>
        </p:nvGrpSpPr>
        <p:grpSpPr>
          <a:xfrm>
            <a:off x="2396886" y="523011"/>
            <a:ext cx="9269254" cy="5363093"/>
            <a:chOff x="2396886" y="523011"/>
            <a:chExt cx="9269254" cy="5363093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BFF43E63-C8DD-F542-F444-AC7F6D1C1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396886" y="5086004"/>
              <a:ext cx="2286000" cy="800100"/>
            </a:xfrm>
            <a:prstGeom prst="rect">
              <a:avLst/>
            </a:prstGeom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0F437234-8634-D1C3-983E-30E0F423B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182100" y="4362967"/>
              <a:ext cx="1143000" cy="571500"/>
            </a:xfrm>
            <a:prstGeom prst="rect">
              <a:avLst/>
            </a:prstGeom>
          </p:spPr>
        </p:pic>
        <p:pic>
          <p:nvPicPr>
            <p:cNvPr id="80" name="图片 79">
              <a:extLst>
                <a:ext uri="{FF2B5EF4-FFF2-40B4-BE49-F238E27FC236}">
                  <a16:creationId xmlns:a16="http://schemas.microsoft.com/office/drawing/2014/main" id="{61F5139E-2B95-1EFF-BC78-ACD34AD7C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284640" y="523011"/>
              <a:ext cx="4381500" cy="571500"/>
            </a:xfrm>
            <a:prstGeom prst="rect">
              <a:avLst/>
            </a:prstGeom>
          </p:spPr>
        </p:pic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CAFCBC4E-14DD-3046-CDEB-04098E3F6F88}"/>
              </a:ext>
            </a:extLst>
          </p:cNvPr>
          <p:cNvGrpSpPr/>
          <p:nvPr/>
        </p:nvGrpSpPr>
        <p:grpSpPr>
          <a:xfrm>
            <a:off x="227348" y="538181"/>
            <a:ext cx="11471237" cy="5347923"/>
            <a:chOff x="227348" y="538181"/>
            <a:chExt cx="11471237" cy="5347923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DB64683C-057F-54E7-55B2-F9E728823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27348" y="5086004"/>
              <a:ext cx="2286000" cy="800100"/>
            </a:xfrm>
            <a:prstGeom prst="rect">
              <a:avLst/>
            </a:prstGeom>
          </p:spPr>
        </p:pic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585DE471-C4D3-8A2C-BF0F-A4144B7C2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0489840" y="4362967"/>
              <a:ext cx="1143000" cy="571500"/>
            </a:xfrm>
            <a:prstGeom prst="rect">
              <a:avLst/>
            </a:prstGeom>
          </p:spPr>
        </p:pic>
        <p:pic>
          <p:nvPicPr>
            <p:cNvPr id="83" name="图片 82">
              <a:extLst>
                <a:ext uri="{FF2B5EF4-FFF2-40B4-BE49-F238E27FC236}">
                  <a16:creationId xmlns:a16="http://schemas.microsoft.com/office/drawing/2014/main" id="{996DC040-6E74-7E74-8C09-C4CE394C1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7317085" y="538181"/>
              <a:ext cx="4381500" cy="571500"/>
            </a:xfrm>
            <a:prstGeom prst="rect">
              <a:avLst/>
            </a:prstGeom>
          </p:spPr>
        </p:pic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4D1F6117-BDC5-34AF-B219-B9B8E469BA56}"/>
              </a:ext>
            </a:extLst>
          </p:cNvPr>
          <p:cNvGrpSpPr/>
          <p:nvPr/>
        </p:nvGrpSpPr>
        <p:grpSpPr>
          <a:xfrm>
            <a:off x="227348" y="530596"/>
            <a:ext cx="11466840" cy="4678996"/>
            <a:chOff x="227348" y="530596"/>
            <a:chExt cx="11466840" cy="4678996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6AD9C420-1292-E380-5372-247C1BAEB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27348" y="4257092"/>
              <a:ext cx="2095500" cy="952500"/>
            </a:xfrm>
            <a:prstGeom prst="rect">
              <a:avLst/>
            </a:prstGeom>
          </p:spPr>
        </p:pic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400F3E02-4BEA-8319-12EB-0F867A39F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8038272" y="3357563"/>
              <a:ext cx="1143000" cy="571500"/>
            </a:xfrm>
            <a:prstGeom prst="rect">
              <a:avLst/>
            </a:prstGeom>
          </p:spPr>
        </p:pic>
        <p:pic>
          <p:nvPicPr>
            <p:cNvPr id="86" name="图片 85">
              <a:extLst>
                <a:ext uri="{FF2B5EF4-FFF2-40B4-BE49-F238E27FC236}">
                  <a16:creationId xmlns:a16="http://schemas.microsoft.com/office/drawing/2014/main" id="{FA3BE44C-8460-8587-DD00-FEE6F66C4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7312688" y="530596"/>
              <a:ext cx="4381500" cy="571500"/>
            </a:xfrm>
            <a:prstGeom prst="rect">
              <a:avLst/>
            </a:prstGeom>
          </p:spPr>
        </p:pic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895DA8FD-0356-1CA4-8604-B14CD20CA1B0}"/>
              </a:ext>
            </a:extLst>
          </p:cNvPr>
          <p:cNvGrpSpPr/>
          <p:nvPr/>
        </p:nvGrpSpPr>
        <p:grpSpPr>
          <a:xfrm>
            <a:off x="2207568" y="567653"/>
            <a:ext cx="9476785" cy="4489539"/>
            <a:chOff x="2207568" y="567653"/>
            <a:chExt cx="9476785" cy="4489539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346A2C3E-CBEA-910F-1650-1D7E66E15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2207568" y="4257092"/>
              <a:ext cx="2286000" cy="800100"/>
            </a:xfrm>
            <a:prstGeom prst="rect">
              <a:avLst/>
            </a:prstGeom>
          </p:spPr>
        </p:pic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97C06139-6624-0AEC-CE54-981FC4DFD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9182100" y="3355239"/>
              <a:ext cx="1143000" cy="571500"/>
            </a:xfrm>
            <a:prstGeom prst="rect">
              <a:avLst/>
            </a:prstGeom>
          </p:spPr>
        </p:pic>
        <p:pic>
          <p:nvPicPr>
            <p:cNvPr id="89" name="图片 88">
              <a:extLst>
                <a:ext uri="{FF2B5EF4-FFF2-40B4-BE49-F238E27FC236}">
                  <a16:creationId xmlns:a16="http://schemas.microsoft.com/office/drawing/2014/main" id="{B46154D1-E987-45C2-83BB-974A76B5D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302853" y="567653"/>
              <a:ext cx="4381500" cy="571500"/>
            </a:xfrm>
            <a:prstGeom prst="rect">
              <a:avLst/>
            </a:prstGeom>
          </p:spPr>
        </p:pic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6993BE8A-D0A4-4B52-5DCA-D8D16E6CE325}"/>
              </a:ext>
            </a:extLst>
          </p:cNvPr>
          <p:cNvGrpSpPr/>
          <p:nvPr/>
        </p:nvGrpSpPr>
        <p:grpSpPr>
          <a:xfrm>
            <a:off x="256084" y="565329"/>
            <a:ext cx="11399180" cy="3835779"/>
            <a:chOff x="256084" y="565329"/>
            <a:chExt cx="11399180" cy="3835779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393A4090-F3AB-1E8A-6892-D27DCE261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256084" y="3067608"/>
              <a:ext cx="2286000" cy="1333500"/>
            </a:xfrm>
            <a:prstGeom prst="rect">
              <a:avLst/>
            </a:prstGeom>
          </p:spPr>
        </p:pic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7FF2937C-D3D0-B230-4394-8ECA30AF2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8039100" y="2437459"/>
              <a:ext cx="2286000" cy="571500"/>
            </a:xfrm>
            <a:prstGeom prst="rect">
              <a:avLst/>
            </a:prstGeom>
          </p:spPr>
        </p:pic>
        <p:pic>
          <p:nvPicPr>
            <p:cNvPr id="92" name="图片 91">
              <a:extLst>
                <a:ext uri="{FF2B5EF4-FFF2-40B4-BE49-F238E27FC236}">
                  <a16:creationId xmlns:a16="http://schemas.microsoft.com/office/drawing/2014/main" id="{E14CE329-3595-5E16-DEC0-8B0878042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7273764" y="565329"/>
              <a:ext cx="4381500" cy="571500"/>
            </a:xfrm>
            <a:prstGeom prst="rect">
              <a:avLst/>
            </a:prstGeom>
          </p:spPr>
        </p:pic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6EBF2F25-917D-7AAC-FF48-00400B6E54CC}"/>
              </a:ext>
            </a:extLst>
          </p:cNvPr>
          <p:cNvGrpSpPr/>
          <p:nvPr/>
        </p:nvGrpSpPr>
        <p:grpSpPr>
          <a:xfrm>
            <a:off x="256084" y="538181"/>
            <a:ext cx="11448980" cy="2710799"/>
            <a:chOff x="256084" y="538181"/>
            <a:chExt cx="11448980" cy="2710799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8A658E91-3741-B30D-AD8B-E78F47B34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256084" y="2296480"/>
              <a:ext cx="2095500" cy="952500"/>
            </a:xfrm>
            <a:prstGeom prst="rect">
              <a:avLst/>
            </a:prstGeom>
          </p:spPr>
        </p:pic>
        <p:pic>
          <p:nvPicPr>
            <p:cNvPr id="95" name="图片 94">
              <a:extLst>
                <a:ext uri="{FF2B5EF4-FFF2-40B4-BE49-F238E27FC236}">
                  <a16:creationId xmlns:a16="http://schemas.microsoft.com/office/drawing/2014/main" id="{304120F8-B0F8-A101-EE21-62979648B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7323564" y="538181"/>
              <a:ext cx="4381500" cy="571500"/>
            </a:xfrm>
            <a:prstGeom prst="rect">
              <a:avLst/>
            </a:prstGeom>
          </p:spPr>
        </p:pic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C157E49E-8C4A-E2BC-58A0-CB53A4A1A2C6}"/>
              </a:ext>
            </a:extLst>
          </p:cNvPr>
          <p:cNvGrpSpPr/>
          <p:nvPr/>
        </p:nvGrpSpPr>
        <p:grpSpPr>
          <a:xfrm>
            <a:off x="256084" y="572111"/>
            <a:ext cx="11428878" cy="1921368"/>
            <a:chOff x="256084" y="572111"/>
            <a:chExt cx="11428878" cy="1921368"/>
          </a:xfrm>
        </p:grpSpPr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E82D4093-D1C3-8BF6-DF24-CB8625194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256084" y="1540979"/>
              <a:ext cx="2095500" cy="952500"/>
            </a:xfrm>
            <a:prstGeom prst="rect">
              <a:avLst/>
            </a:prstGeom>
          </p:spPr>
        </p:pic>
        <p:pic>
          <p:nvPicPr>
            <p:cNvPr id="98" name="图片 97">
              <a:extLst>
                <a:ext uri="{FF2B5EF4-FFF2-40B4-BE49-F238E27FC236}">
                  <a16:creationId xmlns:a16="http://schemas.microsoft.com/office/drawing/2014/main" id="{82967270-1158-838D-3970-2C9921FE8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7303462" y="572111"/>
              <a:ext cx="4381500" cy="571500"/>
            </a:xfrm>
            <a:prstGeom prst="rect">
              <a:avLst/>
            </a:prstGeom>
          </p:spPr>
        </p:pic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CA10E468-32D6-385F-387A-63C692DDFDE4}"/>
              </a:ext>
            </a:extLst>
          </p:cNvPr>
          <p:cNvGrpSpPr/>
          <p:nvPr/>
        </p:nvGrpSpPr>
        <p:grpSpPr>
          <a:xfrm>
            <a:off x="4350479" y="572111"/>
            <a:ext cx="7354585" cy="3828997"/>
            <a:chOff x="4350479" y="572111"/>
            <a:chExt cx="7354585" cy="3828997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0F3C77DB-709C-E71F-560C-E34A25C86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4350479" y="3067608"/>
              <a:ext cx="2286000" cy="1333500"/>
            </a:xfrm>
            <a:prstGeom prst="rect">
              <a:avLst/>
            </a:prstGeom>
          </p:spPr>
        </p:pic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B68756EB-5B09-88A9-908D-4DA8172AE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10482919" y="2437459"/>
              <a:ext cx="1143000" cy="571500"/>
            </a:xfrm>
            <a:prstGeom prst="rect">
              <a:avLst/>
            </a:prstGeom>
          </p:spPr>
        </p:pic>
        <p:pic>
          <p:nvPicPr>
            <p:cNvPr id="101" name="图片 100">
              <a:extLst>
                <a:ext uri="{FF2B5EF4-FFF2-40B4-BE49-F238E27FC236}">
                  <a16:creationId xmlns:a16="http://schemas.microsoft.com/office/drawing/2014/main" id="{15A4182B-C93B-EC35-BDE1-92EDF557A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7323564" y="572111"/>
              <a:ext cx="4381500" cy="571500"/>
            </a:xfrm>
            <a:prstGeom prst="rect">
              <a:avLst/>
            </a:prstGeom>
          </p:spPr>
        </p:pic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416E3376-B0C3-66B1-96BC-DA01BD1F433A}"/>
              </a:ext>
            </a:extLst>
          </p:cNvPr>
          <p:cNvGrpSpPr/>
          <p:nvPr/>
        </p:nvGrpSpPr>
        <p:grpSpPr>
          <a:xfrm>
            <a:off x="4547828" y="549240"/>
            <a:ext cx="7136525" cy="2735744"/>
            <a:chOff x="4547828" y="549240"/>
            <a:chExt cx="7136525" cy="2735744"/>
          </a:xfrm>
        </p:grpSpPr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E6DE0FFD-6D9C-5155-A1D5-A93918D7D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4547828" y="2332484"/>
              <a:ext cx="2095500" cy="952500"/>
            </a:xfrm>
            <a:prstGeom prst="rect">
              <a:avLst/>
            </a:prstGeom>
          </p:spPr>
        </p:pic>
        <p:pic>
          <p:nvPicPr>
            <p:cNvPr id="104" name="图片 103">
              <a:extLst>
                <a:ext uri="{FF2B5EF4-FFF2-40B4-BE49-F238E27FC236}">
                  <a16:creationId xmlns:a16="http://schemas.microsoft.com/office/drawing/2014/main" id="{AA79E903-1D89-C25D-7C16-A893ACC52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7302853" y="549240"/>
              <a:ext cx="4381500" cy="571500"/>
            </a:xfrm>
            <a:prstGeom prst="rect">
              <a:avLst/>
            </a:prstGeom>
          </p:spPr>
        </p:pic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4C28E38A-EDF0-86B4-250D-322581C14974}"/>
              </a:ext>
            </a:extLst>
          </p:cNvPr>
          <p:cNvGrpSpPr/>
          <p:nvPr/>
        </p:nvGrpSpPr>
        <p:grpSpPr>
          <a:xfrm>
            <a:off x="4547828" y="546303"/>
            <a:ext cx="7121031" cy="1962989"/>
            <a:chOff x="4547828" y="546303"/>
            <a:chExt cx="7121031" cy="1962989"/>
          </a:xfrm>
        </p:grpSpPr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BF8C7576-8C7B-8A08-FD90-9373DE8F1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4547828" y="1556792"/>
              <a:ext cx="2095500" cy="952500"/>
            </a:xfrm>
            <a:prstGeom prst="rect">
              <a:avLst/>
            </a:prstGeom>
          </p:spPr>
        </p:pic>
        <p:pic>
          <p:nvPicPr>
            <p:cNvPr id="107" name="图片 106">
              <a:extLst>
                <a:ext uri="{FF2B5EF4-FFF2-40B4-BE49-F238E27FC236}">
                  <a16:creationId xmlns:a16="http://schemas.microsoft.com/office/drawing/2014/main" id="{B3E5C3DD-301A-F427-14F8-8E62D91DF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7287359" y="546303"/>
              <a:ext cx="4381500" cy="571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91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t"/>
      <a:lstStyle>
        <a:defPPr algn="ctr">
          <a:defRPr sz="1600" b="1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22040</TotalTime>
  <Words>7795</Words>
  <Application>Microsoft Office PowerPoint</Application>
  <PresentationFormat>宽屏</PresentationFormat>
  <Paragraphs>1486</Paragraphs>
  <Slides>89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95" baseType="lpstr">
      <vt:lpstr>-apple-system</vt:lpstr>
      <vt:lpstr>等线</vt:lpstr>
      <vt:lpstr>等线 Light</vt:lpstr>
      <vt:lpstr>Arial</vt:lpstr>
      <vt:lpstr>Courier New</vt:lpstr>
      <vt:lpstr>Office 主题​​</vt:lpstr>
      <vt:lpstr>秋冬季训练营三阶段 组件化内核设计与实践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磊</dc:creator>
  <cp:lastModifiedBy>磊 石</cp:lastModifiedBy>
  <cp:revision>963</cp:revision>
  <dcterms:created xsi:type="dcterms:W3CDTF">2023-02-06T11:51:16Z</dcterms:created>
  <dcterms:modified xsi:type="dcterms:W3CDTF">2024-11-08T01:03:48Z</dcterms:modified>
</cp:coreProperties>
</file>