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682" r:id="rId3"/>
    <p:sldId id="627" r:id="rId4"/>
    <p:sldId id="681" r:id="rId5"/>
    <p:sldId id="684" r:id="rId6"/>
    <p:sldId id="673" r:id="rId7"/>
    <p:sldId id="683" r:id="rId8"/>
    <p:sldId id="685" r:id="rId9"/>
    <p:sldId id="686" r:id="rId10"/>
    <p:sldId id="687" r:id="rId11"/>
    <p:sldId id="690" r:id="rId12"/>
    <p:sldId id="688" r:id="rId13"/>
    <p:sldId id="691" r:id="rId14"/>
    <p:sldId id="692" r:id="rId15"/>
    <p:sldId id="689" r:id="rId16"/>
    <p:sldId id="570" r:id="rId17"/>
    <p:sldId id="63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48"/>
      </p:cViewPr>
      <p:guideLst>
        <p:guide orient="horz" pos="5"/>
        <p:guide pos="3863"/>
        <p:guide orient="horz" pos="211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2703-DE7C-3D13-DDC1-627E4CC1F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9FFE2A-584B-4B90-DB14-DB17BC63E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15F0C0-B1D5-36CD-1C8C-BF6B0E1A9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4E0F5-31AE-3168-F830-623E70E49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548680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r>
              <a:rPr lang="en-US" altLang="zh-CN" sz="4800"/>
              <a:t>(8)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zh-CN" altLang="en-US"/>
              <a:t>清华大学 </a:t>
            </a:r>
            <a:r>
              <a:rPr lang="en-US" altLang="zh-CN"/>
              <a:t>&amp; </a:t>
            </a:r>
            <a:r>
              <a:rPr lang="zh-CN" altLang="en-US"/>
              <a:t>山东乾云启创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2024.11.27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8F11F-8EFD-AF26-3A01-ED1610F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05122-9119-23AE-8959-6D1511F7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A8EECF-571B-4A2D-FC97-19623B0355F1}"/>
              </a:ext>
            </a:extLst>
          </p:cNvPr>
          <p:cNvSpPr txBox="1"/>
          <p:nvPr/>
        </p:nvSpPr>
        <p:spPr>
          <a:xfrm>
            <a:off x="515380" y="370134"/>
            <a:ext cx="4536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VCPU</a:t>
            </a:r>
            <a:r>
              <a:rPr lang="zh-CN" altLang="en-US" sz="3200"/>
              <a:t>的准备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BA590E-FDE9-C0E4-7102-82166EFA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5" y="1928642"/>
            <a:ext cx="7643255" cy="16021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711350-F54F-9708-CE72-FC559DF0FFD8}"/>
              </a:ext>
            </a:extLst>
          </p:cNvPr>
          <p:cNvSpPr txBox="1"/>
          <p:nvPr/>
        </p:nvSpPr>
        <p:spPr>
          <a:xfrm>
            <a:off x="516500" y="1118610"/>
            <a:ext cx="971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VCPU</a:t>
            </a:r>
            <a:r>
              <a:rPr lang="zh-CN" altLang="en-US" sz="2000"/>
              <a:t>的实现与体系结构紧密相关，但操作上类似。</a:t>
            </a:r>
            <a:endParaRPr lang="en-US" altLang="zh-CN" sz="2000"/>
          </a:p>
          <a:p>
            <a:r>
              <a:rPr lang="zh-CN" altLang="en-US" sz="2000"/>
              <a:t>在准备进入虚拟化模式之前，设置</a:t>
            </a:r>
            <a:r>
              <a:rPr lang="en-US" altLang="zh-CN" sz="2000"/>
              <a:t>GuestOS</a:t>
            </a:r>
            <a:r>
              <a:rPr lang="zh-CN" altLang="en-US" sz="2000"/>
              <a:t>内核启动入口地址和</a:t>
            </a:r>
            <a:r>
              <a:rPr lang="en-US" altLang="zh-CN" sz="2000"/>
              <a:t>Guest</a:t>
            </a:r>
            <a:r>
              <a:rPr lang="zh-CN" altLang="en-US" sz="2000"/>
              <a:t>页表地址。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47CC00-ADAC-685D-F07B-A0489586C0A8}"/>
              </a:ext>
            </a:extLst>
          </p:cNvPr>
          <p:cNvSpPr txBox="1"/>
          <p:nvPr/>
        </p:nvSpPr>
        <p:spPr>
          <a:xfrm>
            <a:off x="6204012" y="2924944"/>
            <a:ext cx="412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VM_ENTRY</a:t>
            </a:r>
            <a:r>
              <a:rPr lang="zh-CN" altLang="en-US">
                <a:solidFill>
                  <a:srgbClr val="FF0000"/>
                </a:solidFill>
              </a:rPr>
              <a:t>入口地址就是0x8020_0000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BCBBF87-F324-2BCE-BCB6-719EE0A7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20" y="4160583"/>
            <a:ext cx="5241726" cy="21957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7B675C4-CB9D-8EF5-71CA-FD45BE85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1" y="4211210"/>
            <a:ext cx="4824536" cy="105701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18F7284-02B3-0754-24C0-FDD9B23B4ED1}"/>
              </a:ext>
            </a:extLst>
          </p:cNvPr>
          <p:cNvSpPr txBox="1"/>
          <p:nvPr/>
        </p:nvSpPr>
        <p:spPr>
          <a:xfrm>
            <a:off x="504974" y="3841878"/>
            <a:ext cx="3322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modules/riscv_vcpu/src/vcpu.rs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67EB22-53C1-624C-CECB-E28E08F112C4}"/>
              </a:ext>
            </a:extLst>
          </p:cNvPr>
          <p:cNvSpPr txBox="1"/>
          <p:nvPr/>
        </p:nvSpPr>
        <p:spPr>
          <a:xfrm>
            <a:off x="6204012" y="3779243"/>
            <a:ext cx="3322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modules/riscv_vcpu/src/vcpu.rs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BFC4D4-ED68-EEC8-43DD-53B7691FE240}"/>
              </a:ext>
            </a:extLst>
          </p:cNvPr>
          <p:cNvSpPr txBox="1"/>
          <p:nvPr/>
        </p:nvSpPr>
        <p:spPr>
          <a:xfrm>
            <a:off x="479937" y="5426650"/>
            <a:ext cx="4679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当通过</a:t>
            </a:r>
            <a:r>
              <a:rPr lang="en-US" altLang="zh-CN"/>
              <a:t>run_guest</a:t>
            </a:r>
            <a:r>
              <a:rPr lang="zh-CN" altLang="en-US"/>
              <a:t>进入</a:t>
            </a:r>
            <a:r>
              <a:rPr lang="en-US" altLang="zh-CN"/>
              <a:t>Guest</a:t>
            </a:r>
            <a:r>
              <a:rPr lang="zh-CN" altLang="en-US"/>
              <a:t>虚拟机前，设置的</a:t>
            </a:r>
            <a:r>
              <a:rPr lang="en-US" altLang="zh-CN"/>
              <a:t>regs.guest_regs.spec</a:t>
            </a:r>
            <a:r>
              <a:rPr lang="zh-CN" altLang="en-US"/>
              <a:t>会进一步被写入</a:t>
            </a:r>
            <a:r>
              <a:rPr lang="en-US" altLang="zh-CN">
                <a:solidFill>
                  <a:srgbClr val="FF0000"/>
                </a:solidFill>
              </a:rPr>
              <a:t>sepc</a:t>
            </a:r>
            <a:r>
              <a:rPr lang="zh-CN" altLang="en-US">
                <a:solidFill>
                  <a:srgbClr val="FF0000"/>
                </a:solidFill>
              </a:rPr>
              <a:t>寄存器</a:t>
            </a:r>
            <a:r>
              <a:rPr lang="zh-CN" altLang="en-US"/>
              <a:t>。那么进入</a:t>
            </a:r>
            <a:r>
              <a:rPr lang="en-US" altLang="zh-CN"/>
              <a:t>Guest</a:t>
            </a:r>
            <a:r>
              <a:rPr lang="zh-CN" altLang="en-US"/>
              <a:t>之后，就从该地址启动内核。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22984A-3BF9-BB27-D6CF-024BA450A0C1}"/>
              </a:ext>
            </a:extLst>
          </p:cNvPr>
          <p:cNvSpPr txBox="1"/>
          <p:nvPr/>
        </p:nvSpPr>
        <p:spPr>
          <a:xfrm>
            <a:off x="8610600" y="4647062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向</a:t>
            </a:r>
            <a:r>
              <a:rPr lang="en-US" altLang="zh-CN">
                <a:solidFill>
                  <a:srgbClr val="FF0000"/>
                </a:solidFill>
              </a:rPr>
              <a:t>hgatp</a:t>
            </a:r>
            <a:r>
              <a:rPr lang="zh-CN" altLang="en-US">
                <a:solidFill>
                  <a:srgbClr val="FF0000"/>
                </a:solidFill>
              </a:rPr>
              <a:t>设置模式和根页表的页帧</a:t>
            </a:r>
          </a:p>
        </p:txBody>
      </p:sp>
    </p:spTree>
    <p:extLst>
      <p:ext uri="{BB962C8B-B14F-4D97-AF65-F5344CB8AC3E}">
        <p14:creationId xmlns:p14="http://schemas.microsoft.com/office/powerpoint/2010/main" val="428299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E1E82-50B5-94D6-5DBA-B32C099CE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43926-A5AE-B9AB-B212-49488FA6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231A9C-EA12-1284-54ED-3C51FE3932BE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Host</a:t>
            </a:r>
            <a:r>
              <a:rPr lang="zh-CN" altLang="en-US" sz="3200"/>
              <a:t>与</a:t>
            </a:r>
            <a:r>
              <a:rPr lang="en-US" altLang="zh-CN" sz="3200"/>
              <a:t>Guest</a:t>
            </a:r>
            <a:r>
              <a:rPr lang="zh-CN" altLang="en-US" sz="3200"/>
              <a:t>环境之间切换的框架</a:t>
            </a:r>
            <a:endParaRPr lang="en-US" altLang="zh-CN" sz="32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7D2C5B-2031-1E22-F0DA-F98D2BBE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83" y="1125273"/>
            <a:ext cx="2340260" cy="26637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061678-DB60-E398-F127-8A436BAE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192" y="4194222"/>
            <a:ext cx="2214641" cy="252078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C66445-3E2B-166A-D6DC-7D96CEEAE18F}"/>
              </a:ext>
            </a:extLst>
          </p:cNvPr>
          <p:cNvSpPr/>
          <p:nvPr/>
        </p:nvSpPr>
        <p:spPr>
          <a:xfrm>
            <a:off x="8256240" y="2996952"/>
            <a:ext cx="1620180" cy="140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Hypervisor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处理逻辑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7B67965-08D2-3F2C-3BC2-938921F22E77}"/>
              </a:ext>
            </a:extLst>
          </p:cNvPr>
          <p:cNvSpPr/>
          <p:nvPr/>
        </p:nvSpPr>
        <p:spPr>
          <a:xfrm>
            <a:off x="2388605" y="2996952"/>
            <a:ext cx="1620180" cy="140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Guest OS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处理逻辑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FA5E66-917C-7BE9-431E-7B31D53CDB90}"/>
              </a:ext>
            </a:extLst>
          </p:cNvPr>
          <p:cNvCxnSpPr/>
          <p:nvPr/>
        </p:nvCxnSpPr>
        <p:spPr>
          <a:xfrm flipH="1" flipV="1">
            <a:off x="7644172" y="2240868"/>
            <a:ext cx="1224136" cy="540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A42B57-43DB-8B9B-5737-36A06FD31C58}"/>
              </a:ext>
            </a:extLst>
          </p:cNvPr>
          <p:cNvCxnSpPr>
            <a:cxnSpLocks/>
          </p:cNvCxnSpPr>
          <p:nvPr/>
        </p:nvCxnSpPr>
        <p:spPr>
          <a:xfrm flipH="1">
            <a:off x="3292853" y="2132856"/>
            <a:ext cx="1182967" cy="724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346E171-2E58-E9F0-EB93-8BE9F69CE144}"/>
              </a:ext>
            </a:extLst>
          </p:cNvPr>
          <p:cNvCxnSpPr>
            <a:cxnSpLocks/>
          </p:cNvCxnSpPr>
          <p:nvPr/>
        </p:nvCxnSpPr>
        <p:spPr>
          <a:xfrm>
            <a:off x="3357494" y="4617132"/>
            <a:ext cx="1190334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996086-A529-769C-85BE-0E6A9F2B71A9}"/>
              </a:ext>
            </a:extLst>
          </p:cNvPr>
          <p:cNvCxnSpPr>
            <a:cxnSpLocks/>
          </p:cNvCxnSpPr>
          <p:nvPr/>
        </p:nvCxnSpPr>
        <p:spPr>
          <a:xfrm flipV="1">
            <a:off x="7456913" y="4617132"/>
            <a:ext cx="1411395" cy="985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A198A51-3671-39E6-C853-CF2E6F361159}"/>
              </a:ext>
            </a:extLst>
          </p:cNvPr>
          <p:cNvSpPr txBox="1"/>
          <p:nvPr/>
        </p:nvSpPr>
        <p:spPr>
          <a:xfrm>
            <a:off x="10044502" y="3514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起点</a:t>
            </a:r>
          </a:p>
        </p:txBody>
      </p:sp>
    </p:spTree>
    <p:extLst>
      <p:ext uri="{BB962C8B-B14F-4D97-AF65-F5344CB8AC3E}">
        <p14:creationId xmlns:p14="http://schemas.microsoft.com/office/powerpoint/2010/main" val="41037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4A38-E0F7-36D7-3B44-F956C9442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38D5C5-B0F0-A834-451B-684F04D0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34BEA1-DC4F-927D-ED10-A2B58C54F90D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Host</a:t>
            </a:r>
            <a:r>
              <a:rPr lang="zh-CN" altLang="en-US" sz="3200"/>
              <a:t>与</a:t>
            </a:r>
            <a:r>
              <a:rPr lang="en-US" altLang="zh-CN" sz="3200"/>
              <a:t>Guest</a:t>
            </a:r>
            <a:r>
              <a:rPr lang="zh-CN" altLang="en-US" sz="3200"/>
              <a:t>环境之间切换的框架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9EB94E-4645-B596-13AD-B920C57D2A13}"/>
              </a:ext>
            </a:extLst>
          </p:cNvPr>
          <p:cNvSpPr txBox="1"/>
          <p:nvPr/>
        </p:nvSpPr>
        <p:spPr>
          <a:xfrm>
            <a:off x="515380" y="2296475"/>
            <a:ext cx="57966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match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vcpu_run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(&amp;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mut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arch_vcpu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Ok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exit_reason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match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exit_reason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808080"/>
                </a:solidFill>
                <a:latin typeface="Courier New" panose="02070309020205020404" pitchFamily="49" charset="0"/>
              </a:rPr>
              <a:t>	   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...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urier New" panose="02070309020205020404" pitchFamily="49" charset="0"/>
              </a:rPr>
              <a:t>	    </a:t>
            </a:r>
            <a:r>
              <a:rPr lang="en-US" altLang="zh-CN" sz="1400">
                <a:solidFill>
                  <a:srgbClr val="7F7F00"/>
                </a:solidFill>
                <a:effectLst/>
                <a:latin typeface="Courier New" panose="02070309020205020404" pitchFamily="49" charset="0"/>
              </a:rPr>
              <a:t>panic!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"run VCpu get error {:?}"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CN" sz="140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CN" sz="140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E5A232-7D04-0837-2847-8326E01DFBF8}"/>
              </a:ext>
            </a:extLst>
          </p:cNvPr>
          <p:cNvSpPr txBox="1"/>
          <p:nvPr/>
        </p:nvSpPr>
        <p:spPr>
          <a:xfrm>
            <a:off x="529959" y="1922633"/>
            <a:ext cx="383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tour/h_2_0/src/main.rs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3DF639-0D94-B6E4-0F1D-B05E4E994F47}"/>
              </a:ext>
            </a:extLst>
          </p:cNvPr>
          <p:cNvSpPr txBox="1"/>
          <p:nvPr/>
        </p:nvSpPr>
        <p:spPr>
          <a:xfrm>
            <a:off x="587388" y="4521894"/>
            <a:ext cx="5508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无限循环执行</a:t>
            </a:r>
            <a:r>
              <a:rPr lang="en-US" altLang="zh-CN"/>
              <a:t>vcpu_run</a:t>
            </a:r>
            <a:r>
              <a:rPr lang="zh-CN" altLang="en-US"/>
              <a:t>和处理</a:t>
            </a:r>
            <a:r>
              <a:rPr lang="en-US" altLang="zh-CN"/>
              <a:t>vm_exit</a:t>
            </a:r>
            <a:r>
              <a:rPr lang="zh-CN" altLang="en-US"/>
              <a:t>情况：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vcpu_run</a:t>
            </a:r>
            <a:r>
              <a:rPr lang="zh-CN" altLang="en-US"/>
              <a:t>在关中断情况下调用</a:t>
            </a:r>
            <a:r>
              <a:rPr lang="en-US" altLang="zh-CN"/>
              <a:t>riscv_vcpu.run()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本层处理体系结构无关的</a:t>
            </a:r>
            <a:r>
              <a:rPr lang="en-US" altLang="zh-CN"/>
              <a:t>exit_reason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BE3C724-BDB5-7612-A0E9-24C356AE834D}"/>
              </a:ext>
            </a:extLst>
          </p:cNvPr>
          <p:cNvSpPr/>
          <p:nvPr/>
        </p:nvSpPr>
        <p:spPr>
          <a:xfrm>
            <a:off x="1595500" y="2492577"/>
            <a:ext cx="1044116" cy="3169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87D9E9-45BA-AE33-1E13-77272119AECD}"/>
              </a:ext>
            </a:extLst>
          </p:cNvPr>
          <p:cNvSpPr txBox="1"/>
          <p:nvPr/>
        </p:nvSpPr>
        <p:spPr>
          <a:xfrm>
            <a:off x="551384" y="112474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框架达到的目的：无论是首次还是将来进入</a:t>
            </a:r>
            <a:r>
              <a:rPr lang="en-US" altLang="zh-CN" sz="2000"/>
              <a:t>Guest</a:t>
            </a:r>
            <a:r>
              <a:rPr lang="zh-CN" altLang="en-US" sz="2000"/>
              <a:t>，都经由同一个入口</a:t>
            </a:r>
            <a:r>
              <a:rPr lang="en-US" altLang="zh-CN" sz="2000"/>
              <a:t>vcpu_run</a:t>
            </a:r>
            <a:r>
              <a:rPr lang="zh-CN" altLang="en-US" sz="200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915D98-59A2-81E4-C01F-D6B7D1C4FC16}"/>
              </a:ext>
            </a:extLst>
          </p:cNvPr>
          <p:cNvSpPr txBox="1"/>
          <p:nvPr/>
        </p:nvSpPr>
        <p:spPr>
          <a:xfrm>
            <a:off x="6960096" y="2465601"/>
            <a:ext cx="4463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(&amp;</a:t>
            </a:r>
            <a:r>
              <a:rPr lang="en-US" altLang="zh-CN" sz="16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mut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AxResult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16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altLang="zh-CN" sz="16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regs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altLang="zh-CN" sz="16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mut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regs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zh-CN" sz="16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unsafe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_run_guest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regs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16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CN" sz="16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6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vmexit_handler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CN" sz="16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CN" sz="1600">
              <a:effectLst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BB8906-752C-0053-13B4-AFC6697272D3}"/>
              </a:ext>
            </a:extLst>
          </p:cNvPr>
          <p:cNvCxnSpPr/>
          <p:nvPr/>
        </p:nvCxnSpPr>
        <p:spPr>
          <a:xfrm>
            <a:off x="6132513" y="1922633"/>
            <a:ext cx="0" cy="467471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2315061-7147-1A6E-67D5-B113BBF7D613}"/>
              </a:ext>
            </a:extLst>
          </p:cNvPr>
          <p:cNvSpPr txBox="1"/>
          <p:nvPr/>
        </p:nvSpPr>
        <p:spPr>
          <a:xfrm>
            <a:off x="6965032" y="1972149"/>
            <a:ext cx="348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modules/riscv_vcpu/src/vcpu.rs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A8EA236-D3AD-BE44-21E8-3F1DA29D5B57}"/>
              </a:ext>
            </a:extLst>
          </p:cNvPr>
          <p:cNvSpPr/>
          <p:nvPr/>
        </p:nvSpPr>
        <p:spPr>
          <a:xfrm>
            <a:off x="5643309" y="2398952"/>
            <a:ext cx="978408" cy="3293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A011A6-BC8D-0FEE-0060-7A63647C5B26}"/>
              </a:ext>
            </a:extLst>
          </p:cNvPr>
          <p:cNvSpPr txBox="1"/>
          <p:nvPr/>
        </p:nvSpPr>
        <p:spPr>
          <a:xfrm>
            <a:off x="6585204" y="4530487"/>
            <a:ext cx="5508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riscv_vcpu</a:t>
            </a:r>
            <a:r>
              <a:rPr lang="zh-CN" altLang="en-US"/>
              <a:t>的</a:t>
            </a:r>
            <a:r>
              <a:rPr lang="en-US" altLang="zh-CN"/>
              <a:t>run</a:t>
            </a:r>
            <a:r>
              <a:rPr lang="zh-CN" altLang="en-US"/>
              <a:t>包含两部分：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00000"/>
                </a:solidFill>
              </a:rPr>
              <a:t>_run_guest</a:t>
            </a:r>
            <a:r>
              <a:rPr lang="en-US" altLang="zh-CN"/>
              <a:t>()</a:t>
            </a:r>
            <a:r>
              <a:rPr lang="zh-CN" altLang="en-US"/>
              <a:t>负责切换进入</a:t>
            </a:r>
            <a:r>
              <a:rPr lang="en-US" altLang="zh-CN"/>
              <a:t>Guest</a:t>
            </a:r>
            <a:r>
              <a:rPr lang="zh-CN" altLang="en-US"/>
              <a:t>环境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vmexit_handler()</a:t>
            </a:r>
            <a:r>
              <a:rPr lang="zh-CN" altLang="en-US"/>
              <a:t>处理体系结构相关的</a:t>
            </a:r>
            <a:r>
              <a:rPr lang="en-US" altLang="zh-CN"/>
              <a:t>exit_reason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20CCD87-3F5F-F48E-DACC-3FFFF8B548BF}"/>
              </a:ext>
            </a:extLst>
          </p:cNvPr>
          <p:cNvSpPr/>
          <p:nvPr/>
        </p:nvSpPr>
        <p:spPr>
          <a:xfrm>
            <a:off x="8581294" y="2996952"/>
            <a:ext cx="1439141" cy="28527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5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A045B-1BD6-67EF-3DD6-29BAEF3F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22D83-2BC7-CE2F-9689-DEC2D2E0772D}"/>
              </a:ext>
            </a:extLst>
          </p:cNvPr>
          <p:cNvSpPr txBox="1"/>
          <p:nvPr/>
        </p:nvSpPr>
        <p:spPr>
          <a:xfrm>
            <a:off x="515380" y="370134"/>
            <a:ext cx="809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虚拟模式切换的关键</a:t>
            </a:r>
            <a:r>
              <a:rPr lang="en-US" altLang="zh-CN" sz="3200"/>
              <a:t>run_guest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B16867-E6DF-DDD1-88DA-496604BFE37E}"/>
              </a:ext>
            </a:extLst>
          </p:cNvPr>
          <p:cNvSpPr txBox="1"/>
          <p:nvPr/>
        </p:nvSpPr>
        <p:spPr>
          <a:xfrm>
            <a:off x="623392" y="1088740"/>
            <a:ext cx="809522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run_guest</a:t>
            </a:r>
            <a:r>
              <a:rPr lang="zh-CN" altLang="en-US" sz="2000"/>
              <a:t>负责进入</a:t>
            </a:r>
            <a:r>
              <a:rPr lang="en-US" altLang="zh-CN" sz="2000"/>
              <a:t>Guest</a:t>
            </a:r>
            <a:r>
              <a:rPr lang="zh-CN" altLang="en-US" sz="2000"/>
              <a:t>，定义在</a:t>
            </a:r>
            <a:r>
              <a:rPr lang="en-US" altLang="zh-CN" b="1"/>
              <a:t>modules/riscv_vcpu/src/guest.S</a:t>
            </a:r>
          </a:p>
          <a:p>
            <a:r>
              <a:rPr lang="zh-CN" altLang="en-US"/>
              <a:t>详细信息可以参考其注释，总体流程主要分为</a:t>
            </a:r>
            <a:r>
              <a:rPr lang="en-US" altLang="zh-CN"/>
              <a:t>5</a:t>
            </a:r>
            <a:r>
              <a:rPr lang="zh-CN" altLang="en-US"/>
              <a:t>步：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2F7735-F0BA-0A1D-3875-4BC0AB4F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0" y="1943122"/>
            <a:ext cx="3060440" cy="14322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BC2AC2-3694-5002-AD40-1987A683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0" y="3573016"/>
            <a:ext cx="3060440" cy="5710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E3503F-4231-28F8-73CF-01CB6735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01" y="4367893"/>
            <a:ext cx="3060440" cy="7172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94A30E5-2A95-9A1F-92EF-383B906B9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1" y="5240594"/>
            <a:ext cx="3132170" cy="8166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2D15492-2CB1-B1D2-9EE2-1174225C6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39" y="6195182"/>
            <a:ext cx="3149701" cy="41915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B86276D-EA99-DAFE-41F0-7177651420BF}"/>
              </a:ext>
            </a:extLst>
          </p:cNvPr>
          <p:cNvSpPr txBox="1"/>
          <p:nvPr/>
        </p:nvSpPr>
        <p:spPr>
          <a:xfrm>
            <a:off x="3971764" y="237263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步：保存</a:t>
            </a:r>
            <a:r>
              <a:rPr lang="en-US" altLang="zh-CN"/>
              <a:t>Host</a:t>
            </a:r>
            <a:r>
              <a:rPr lang="zh-CN" altLang="en-US"/>
              <a:t>状态，</a:t>
            </a:r>
            <a:endParaRPr lang="en-US" altLang="zh-CN"/>
          </a:p>
          <a:p>
            <a:r>
              <a:rPr lang="zh-CN" altLang="en-US"/>
              <a:t>以备从</a:t>
            </a:r>
            <a:r>
              <a:rPr lang="en-US" altLang="zh-CN"/>
              <a:t>Guest</a:t>
            </a:r>
            <a:r>
              <a:rPr lang="zh-CN" altLang="en-US"/>
              <a:t>返回时恢复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F84784-2435-1A2E-8E42-850305C1F64B}"/>
              </a:ext>
            </a:extLst>
          </p:cNvPr>
          <p:cNvSpPr txBox="1"/>
          <p:nvPr/>
        </p:nvSpPr>
        <p:spPr>
          <a:xfrm>
            <a:off x="3971764" y="3501008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步：设置</a:t>
            </a:r>
            <a:r>
              <a:rPr lang="en-US" altLang="zh-CN"/>
              <a:t>sepc</a:t>
            </a:r>
            <a:r>
              <a:rPr lang="zh-CN" altLang="en-US"/>
              <a:t>等寄存器，</a:t>
            </a:r>
            <a:endParaRPr lang="en-US" altLang="zh-CN"/>
          </a:p>
          <a:p>
            <a:r>
              <a:rPr lang="zh-CN" altLang="en-US"/>
              <a:t>指示</a:t>
            </a:r>
            <a:r>
              <a:rPr lang="en-US" altLang="zh-CN"/>
              <a:t>Guest</a:t>
            </a:r>
            <a:r>
              <a:rPr lang="zh-CN" altLang="en-US"/>
              <a:t>从断点处继续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首次设置是</a:t>
            </a:r>
            <a:r>
              <a:rPr lang="en-US" altLang="zh-CN"/>
              <a:t>0x8020_0000)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981872-197B-7EF5-30F3-D88EEAB8DD94}"/>
              </a:ext>
            </a:extLst>
          </p:cNvPr>
          <p:cNvSpPr txBox="1"/>
          <p:nvPr/>
        </p:nvSpPr>
        <p:spPr>
          <a:xfrm>
            <a:off x="3971764" y="4438853"/>
            <a:ext cx="313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步：设置</a:t>
            </a:r>
            <a:r>
              <a:rPr lang="en-US" altLang="zh-CN"/>
              <a:t>stvec</a:t>
            </a:r>
            <a:r>
              <a:rPr lang="zh-CN" altLang="en-US"/>
              <a:t>寄存器，让</a:t>
            </a:r>
            <a:endParaRPr lang="en-US" altLang="zh-CN"/>
          </a:p>
          <a:p>
            <a:r>
              <a:rPr lang="en-US" altLang="zh-CN"/>
              <a:t>Guest</a:t>
            </a:r>
            <a:r>
              <a:rPr lang="zh-CN" altLang="en-US"/>
              <a:t>返回时进入</a:t>
            </a:r>
            <a:r>
              <a:rPr lang="en-US" altLang="zh-CN"/>
              <a:t>_guest_exit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4A096C-5501-3FAD-2A2B-677B5D18967A}"/>
              </a:ext>
            </a:extLst>
          </p:cNvPr>
          <p:cNvSpPr txBox="1"/>
          <p:nvPr/>
        </p:nvSpPr>
        <p:spPr>
          <a:xfrm>
            <a:off x="3965174" y="532577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步：恢复</a:t>
            </a:r>
            <a:r>
              <a:rPr lang="en-US" altLang="zh-CN"/>
              <a:t>Guest</a:t>
            </a:r>
            <a:r>
              <a:rPr lang="zh-CN" altLang="en-US"/>
              <a:t>的通用寄存器组状态</a:t>
            </a:r>
            <a:endParaRPr lang="en-US" altLang="zh-CN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B20176-57B6-700D-1968-BCD959DAD5DA}"/>
              </a:ext>
            </a:extLst>
          </p:cNvPr>
          <p:cNvSpPr txBox="1"/>
          <p:nvPr/>
        </p:nvSpPr>
        <p:spPr>
          <a:xfrm>
            <a:off x="3976292" y="6075144"/>
            <a:ext cx="391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步：之前设置</a:t>
            </a:r>
            <a:r>
              <a:rPr lang="en-US" altLang="zh-CN"/>
              <a:t>hstatus</a:t>
            </a:r>
            <a:r>
              <a:rPr lang="zh-CN" altLang="en-US"/>
              <a:t>指示是从</a:t>
            </a:r>
            <a:r>
              <a:rPr lang="en-US" altLang="zh-CN"/>
              <a:t>Guest</a:t>
            </a:r>
            <a:r>
              <a:rPr lang="zh-CN" altLang="en-US"/>
              <a:t>进入，执行</a:t>
            </a:r>
            <a:r>
              <a:rPr lang="en-US" altLang="zh-CN"/>
              <a:t>sret</a:t>
            </a:r>
            <a:r>
              <a:rPr lang="zh-CN" altLang="en-US"/>
              <a:t>切换到</a:t>
            </a:r>
            <a:r>
              <a:rPr lang="en-US" altLang="zh-CN"/>
              <a:t>Guest</a:t>
            </a:r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527E93A-B664-90EE-3A4C-96B13343F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2404" y="2372637"/>
            <a:ext cx="2340260" cy="266376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C8559DD-7825-8DCE-49DA-126BFD4B1FFE}"/>
              </a:ext>
            </a:extLst>
          </p:cNvPr>
          <p:cNvSpPr txBox="1"/>
          <p:nvPr/>
        </p:nvSpPr>
        <p:spPr>
          <a:xfrm>
            <a:off x="8725125" y="1947834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除了第</a:t>
            </a:r>
            <a:r>
              <a:rPr lang="en-US" altLang="zh-CN"/>
              <a:t>3</a:t>
            </a:r>
            <a:r>
              <a:rPr lang="zh-CN" altLang="en-US"/>
              <a:t>步之外对应下图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BB3C82D-D6A7-BEDD-FE4B-E42036357F8E}"/>
              </a:ext>
            </a:extLst>
          </p:cNvPr>
          <p:cNvCxnSpPr/>
          <p:nvPr/>
        </p:nvCxnSpPr>
        <p:spPr>
          <a:xfrm>
            <a:off x="8184232" y="1943122"/>
            <a:ext cx="0" cy="477835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EBCBB46-8A45-0F5A-0260-A77F3451F569}"/>
              </a:ext>
            </a:extLst>
          </p:cNvPr>
          <p:cNvSpPr txBox="1"/>
          <p:nvPr/>
        </p:nvSpPr>
        <p:spPr>
          <a:xfrm>
            <a:off x="8750106" y="5553236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步为</a:t>
            </a:r>
            <a:r>
              <a:rPr lang="en-US" altLang="zh-CN"/>
              <a:t>Guest</a:t>
            </a:r>
            <a:r>
              <a:rPr lang="zh-CN" altLang="en-US"/>
              <a:t>退出时</a:t>
            </a:r>
            <a:endParaRPr lang="en-US" altLang="zh-CN"/>
          </a:p>
          <a:p>
            <a:r>
              <a:rPr lang="zh-CN" altLang="en-US"/>
              <a:t>进入</a:t>
            </a:r>
            <a:r>
              <a:rPr lang="en-US" altLang="zh-CN"/>
              <a:t>_guest_exit</a:t>
            </a:r>
            <a:r>
              <a:rPr lang="zh-CN" altLang="en-US"/>
              <a:t>作准备</a:t>
            </a:r>
          </a:p>
        </p:txBody>
      </p:sp>
    </p:spTree>
    <p:extLst>
      <p:ext uri="{BB962C8B-B14F-4D97-AF65-F5344CB8AC3E}">
        <p14:creationId xmlns:p14="http://schemas.microsoft.com/office/powerpoint/2010/main" val="163874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8AEDF-1753-00FF-0538-F0C7C17C1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0962D-BD69-FE14-3B86-A19CD00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DFA51E-95D5-8950-ECBA-F5D1D2859A8E}"/>
              </a:ext>
            </a:extLst>
          </p:cNvPr>
          <p:cNvSpPr txBox="1"/>
          <p:nvPr/>
        </p:nvSpPr>
        <p:spPr>
          <a:xfrm>
            <a:off x="515380" y="370134"/>
            <a:ext cx="809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虚拟模式切换的关键</a:t>
            </a:r>
            <a:r>
              <a:rPr lang="en-US" altLang="zh-CN" sz="3200"/>
              <a:t>guest_exit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5F100B-D1ED-560F-D91C-55615C4F090D}"/>
              </a:ext>
            </a:extLst>
          </p:cNvPr>
          <p:cNvSpPr txBox="1"/>
          <p:nvPr/>
        </p:nvSpPr>
        <p:spPr>
          <a:xfrm>
            <a:off x="587388" y="1196752"/>
            <a:ext cx="10945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由于</a:t>
            </a:r>
            <a:r>
              <a:rPr lang="en-US" altLang="zh-CN" sz="2000"/>
              <a:t>run_guest</a:t>
            </a:r>
            <a:r>
              <a:rPr lang="zh-CN" altLang="en-US" sz="2000"/>
              <a:t>进入</a:t>
            </a:r>
            <a:r>
              <a:rPr lang="en-US" altLang="zh-CN" sz="2000"/>
              <a:t>Guest</a:t>
            </a:r>
            <a:r>
              <a:rPr lang="zh-CN" altLang="en-US" sz="2000"/>
              <a:t>时设置</a:t>
            </a:r>
            <a:r>
              <a:rPr lang="en-US" altLang="zh-CN" sz="2000"/>
              <a:t>stvec</a:t>
            </a:r>
            <a:r>
              <a:rPr lang="zh-CN" altLang="en-US" sz="2000"/>
              <a:t>为</a:t>
            </a:r>
            <a:r>
              <a:rPr lang="en-US" altLang="zh-CN" sz="2000"/>
              <a:t>guest_exit</a:t>
            </a:r>
            <a:r>
              <a:rPr lang="zh-CN" altLang="en-US" sz="2000"/>
              <a:t>，所以退出</a:t>
            </a:r>
            <a:r>
              <a:rPr lang="en-US" altLang="zh-CN" sz="2000"/>
              <a:t>Guest</a:t>
            </a:r>
            <a:r>
              <a:rPr lang="zh-CN" altLang="en-US" sz="2000"/>
              <a:t>时进入此处。</a:t>
            </a:r>
            <a:endParaRPr lang="zh-CN" altLang="en-US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4E33BF-A5B8-D9B0-7E0A-32742D2D54E7}"/>
              </a:ext>
            </a:extLst>
          </p:cNvPr>
          <p:cNvSpPr txBox="1"/>
          <p:nvPr/>
        </p:nvSpPr>
        <p:spPr>
          <a:xfrm>
            <a:off x="515380" y="1849759"/>
            <a:ext cx="3648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modules/riscv_vcpu/src/guest.S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944188-1A69-289F-59B4-95822EAA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6085506"/>
            <a:ext cx="3315163" cy="4953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63F843-2E05-93FD-823C-39ABCBE3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4833156"/>
            <a:ext cx="3315163" cy="107404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743356-F271-E022-276A-ADA9FA414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39" y="2491712"/>
            <a:ext cx="3310812" cy="168154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E391023-027E-7B77-622F-8970AEEE2D72}"/>
              </a:ext>
            </a:extLst>
          </p:cNvPr>
          <p:cNvSpPr txBox="1"/>
          <p:nvPr/>
        </p:nvSpPr>
        <p:spPr>
          <a:xfrm>
            <a:off x="4043772" y="2556627"/>
            <a:ext cx="2844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_guest_exit</a:t>
            </a:r>
            <a:r>
              <a:rPr lang="zh-CN" altLang="en-US"/>
              <a:t>的流程基本是</a:t>
            </a:r>
            <a:r>
              <a:rPr lang="en-US" altLang="zh-CN"/>
              <a:t>_run_guest</a:t>
            </a:r>
            <a:r>
              <a:rPr lang="zh-CN" altLang="en-US"/>
              <a:t>流程的逆过程。此处略。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需要注意以下两点</a:t>
            </a:r>
            <a:r>
              <a:rPr lang="zh-CN" altLang="en-US"/>
              <a:t>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C79EB2-4786-D599-A466-E71AD3903FB3}"/>
              </a:ext>
            </a:extLst>
          </p:cNvPr>
          <p:cNvSpPr txBox="1"/>
          <p:nvPr/>
        </p:nvSpPr>
        <p:spPr>
          <a:xfrm>
            <a:off x="4043772" y="483315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点：</a:t>
            </a:r>
            <a:r>
              <a:rPr lang="en-US" altLang="zh-CN"/>
              <a:t>hyp_ra</a:t>
            </a:r>
            <a:r>
              <a:rPr lang="zh-CN" altLang="en-US"/>
              <a:t>保存着进入</a:t>
            </a:r>
            <a:r>
              <a:rPr lang="en-US" altLang="zh-CN"/>
              <a:t>Guest</a:t>
            </a:r>
            <a:r>
              <a:rPr lang="zh-CN" altLang="en-US"/>
              <a:t>前</a:t>
            </a:r>
            <a:r>
              <a:rPr lang="en-US" altLang="zh-CN"/>
              <a:t>run_guest</a:t>
            </a:r>
            <a:r>
              <a:rPr lang="zh-CN" altLang="en-US"/>
              <a:t>函数的返回地址，此处恢复</a:t>
            </a:r>
            <a:r>
              <a:rPr lang="en-US" altLang="zh-CN"/>
              <a:t>ra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F18AF-D03E-5CBC-80CB-41D9A030B7D9}"/>
              </a:ext>
            </a:extLst>
          </p:cNvPr>
          <p:cNvSpPr txBox="1"/>
          <p:nvPr/>
        </p:nvSpPr>
        <p:spPr>
          <a:xfrm>
            <a:off x="4043772" y="6026201"/>
            <a:ext cx="262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点：此处</a:t>
            </a:r>
            <a:r>
              <a:rPr lang="en-US" altLang="zh-CN"/>
              <a:t>ret</a:t>
            </a:r>
            <a:r>
              <a:rPr lang="zh-CN" altLang="en-US"/>
              <a:t>，基于</a:t>
            </a:r>
            <a:r>
              <a:rPr lang="en-US" altLang="zh-CN"/>
              <a:t>ra</a:t>
            </a:r>
          </a:p>
          <a:p>
            <a:r>
              <a:rPr lang="zh-CN" altLang="en-US"/>
              <a:t>会从</a:t>
            </a:r>
            <a:r>
              <a:rPr lang="en-US" altLang="zh-CN"/>
              <a:t>run_guest</a:t>
            </a:r>
            <a:r>
              <a:rPr lang="zh-CN" altLang="en-US"/>
              <a:t>函数返回。</a:t>
            </a:r>
            <a:endParaRPr lang="en-US" altLang="zh-CN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BBEF313-51EF-BE8D-7609-288F711B8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451" y="2132856"/>
            <a:ext cx="1942182" cy="221066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B60D01E8-22C6-754F-63EB-13DDB3A8C23C}"/>
              </a:ext>
            </a:extLst>
          </p:cNvPr>
          <p:cNvSpPr/>
          <p:nvPr/>
        </p:nvSpPr>
        <p:spPr>
          <a:xfrm>
            <a:off x="6888088" y="2734488"/>
            <a:ext cx="978408" cy="400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420730-EF7E-1FCC-FAB6-211874FD7E77}"/>
              </a:ext>
            </a:extLst>
          </p:cNvPr>
          <p:cNvSpPr txBox="1"/>
          <p:nvPr/>
        </p:nvSpPr>
        <p:spPr>
          <a:xfrm>
            <a:off x="7104112" y="5076472"/>
            <a:ext cx="39244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(&amp;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mut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AxResult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regs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mut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regs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unsafe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_run_guest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regs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14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vmexit_handler</a:t>
            </a:r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zh-CN" sz="140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CN" sz="1400">
              <a:effectLst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EE0410D-CF13-C70C-E80C-5AD5A4DB9DAF}"/>
              </a:ext>
            </a:extLst>
          </p:cNvPr>
          <p:cNvCxnSpPr/>
          <p:nvPr/>
        </p:nvCxnSpPr>
        <p:spPr>
          <a:xfrm>
            <a:off x="6996100" y="4545124"/>
            <a:ext cx="0" cy="217635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07EFD7D-E58F-B288-BAAD-F0C3724A5DB2}"/>
              </a:ext>
            </a:extLst>
          </p:cNvPr>
          <p:cNvSpPr/>
          <p:nvPr/>
        </p:nvSpPr>
        <p:spPr>
          <a:xfrm>
            <a:off x="10153787" y="5643418"/>
            <a:ext cx="982773" cy="310787"/>
          </a:xfrm>
          <a:custGeom>
            <a:avLst/>
            <a:gdLst>
              <a:gd name="connsiteX0" fmla="*/ 517236 w 982773"/>
              <a:gd name="connsiteY0" fmla="*/ 0 h 310787"/>
              <a:gd name="connsiteX1" fmla="*/ 905163 w 982773"/>
              <a:gd name="connsiteY1" fmla="*/ 83127 h 310787"/>
              <a:gd name="connsiteX2" fmla="*/ 895927 w 982773"/>
              <a:gd name="connsiteY2" fmla="*/ 295564 h 310787"/>
              <a:gd name="connsiteX3" fmla="*/ 0 w 982773"/>
              <a:gd name="connsiteY3" fmla="*/ 277091 h 31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773" h="310787">
                <a:moveTo>
                  <a:pt x="517236" y="0"/>
                </a:moveTo>
                <a:cubicBezTo>
                  <a:pt x="679642" y="16933"/>
                  <a:pt x="842048" y="33866"/>
                  <a:pt x="905163" y="83127"/>
                </a:cubicBezTo>
                <a:cubicBezTo>
                  <a:pt x="968278" y="132388"/>
                  <a:pt x="1046787" y="263237"/>
                  <a:pt x="895927" y="295564"/>
                </a:cubicBezTo>
                <a:cubicBezTo>
                  <a:pt x="745067" y="327891"/>
                  <a:pt x="372533" y="302491"/>
                  <a:pt x="0" y="27709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F92823-A9D5-ADA4-052B-DD0354F7FA57}"/>
              </a:ext>
            </a:extLst>
          </p:cNvPr>
          <p:cNvSpPr txBox="1"/>
          <p:nvPr/>
        </p:nvSpPr>
        <p:spPr>
          <a:xfrm>
            <a:off x="9372364" y="5998730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进入</a:t>
            </a:r>
            <a:r>
              <a:rPr lang="en-US" altLang="zh-CN">
                <a:solidFill>
                  <a:srgbClr val="C00000"/>
                </a:solidFill>
              </a:rPr>
              <a:t>Guest</a:t>
            </a:r>
            <a:r>
              <a:rPr lang="zh-CN" altLang="en-US">
                <a:solidFill>
                  <a:srgbClr val="C00000"/>
                </a:solidFill>
              </a:rPr>
              <a:t>，退出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返回时到下行</a:t>
            </a:r>
          </a:p>
        </p:txBody>
      </p:sp>
    </p:spTree>
    <p:extLst>
      <p:ext uri="{BB962C8B-B14F-4D97-AF65-F5344CB8AC3E}">
        <p14:creationId xmlns:p14="http://schemas.microsoft.com/office/powerpoint/2010/main" val="163988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9E3DF-4500-CD0D-906A-80FE1677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F0F40-1728-0A07-7A87-FFBDF7AD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18871E-2C0C-9557-CD0F-4A711D04D711}"/>
              </a:ext>
            </a:extLst>
          </p:cNvPr>
          <p:cNvSpPr txBox="1"/>
          <p:nvPr/>
        </p:nvSpPr>
        <p:spPr>
          <a:xfrm>
            <a:off x="515380" y="370134"/>
            <a:ext cx="777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设备模拟和透传</a:t>
            </a:r>
            <a:r>
              <a:rPr lang="en-US" altLang="zh-CN" sz="3200"/>
              <a:t>(</a:t>
            </a:r>
            <a:r>
              <a:rPr lang="zh-CN" altLang="en-US" sz="3200"/>
              <a:t>默认</a:t>
            </a:r>
            <a:r>
              <a:rPr lang="en-US" altLang="zh-CN" sz="3200"/>
              <a:t>)</a:t>
            </a:r>
            <a:r>
              <a:rPr lang="zh-CN" altLang="en-US" sz="3200"/>
              <a:t>两种模式的实现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B58A49-89AB-DC93-5F77-A495ECA1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48" y="1196752"/>
            <a:ext cx="3212788" cy="3204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E8089F-ADB3-8CEB-3098-6D4B84882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64" y="1196752"/>
            <a:ext cx="2968155" cy="34641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69892C-C1E1-264F-E002-1B81CBC3F0C1}"/>
              </a:ext>
            </a:extLst>
          </p:cNvPr>
          <p:cNvSpPr txBox="1"/>
          <p:nvPr/>
        </p:nvSpPr>
        <p:spPr>
          <a:xfrm>
            <a:off x="7428148" y="4726885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map_alloc</a:t>
            </a:r>
            <a:r>
              <a:rPr lang="zh-CN" altLang="en-US"/>
              <a:t>申请页帧完成映射</a:t>
            </a:r>
            <a:endParaRPr lang="en-US" altLang="zh-CN"/>
          </a:p>
          <a:p>
            <a:r>
              <a:rPr lang="zh-CN" altLang="en-US"/>
              <a:t>从</a:t>
            </a:r>
            <a:r>
              <a:rPr lang="en-US" altLang="zh-CN"/>
              <a:t>file1</a:t>
            </a:r>
            <a:r>
              <a:rPr lang="zh-CN" altLang="en-US"/>
              <a:t>中加载内容填充页帧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7B476B-DE77-BC59-5B50-8EAF944F1E21}"/>
              </a:ext>
            </a:extLst>
          </p:cNvPr>
          <p:cNvSpPr txBox="1"/>
          <p:nvPr/>
        </p:nvSpPr>
        <p:spPr>
          <a:xfrm>
            <a:off x="1407131" y="4804928"/>
            <a:ext cx="404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map_linear</a:t>
            </a:r>
            <a:r>
              <a:rPr lang="zh-CN" altLang="en-US"/>
              <a:t>直接映射</a:t>
            </a:r>
            <a:endParaRPr lang="en-US" altLang="zh-CN"/>
          </a:p>
          <a:p>
            <a:r>
              <a:rPr lang="en-US" altLang="zh-CN"/>
              <a:t>qemu(</a:t>
            </a:r>
            <a:r>
              <a:rPr lang="zh-CN" altLang="en-US"/>
              <a:t>宿主平台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/>
              <a:t>pflash#2</a:t>
            </a:r>
            <a:r>
              <a:rPr lang="zh-CN" altLang="en-US"/>
              <a:t>的地址区域</a:t>
            </a: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47D2E4E-9146-EEF8-0D26-5747F207B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25" y="5553236"/>
            <a:ext cx="5584038" cy="7445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39326A6-058E-0880-5CFD-1EE074ECC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094" y="5507940"/>
            <a:ext cx="5236684" cy="10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97AA02-FE13-0AE5-CB54-03DA7DC1C3C6}"/>
              </a:ext>
            </a:extLst>
          </p:cNvPr>
          <p:cNvSpPr txBox="1"/>
          <p:nvPr/>
        </p:nvSpPr>
        <p:spPr>
          <a:xfrm>
            <a:off x="515380" y="327273"/>
            <a:ext cx="4968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hypervisor</a:t>
            </a:r>
            <a:r>
              <a:rPr lang="zh-CN" altLang="en-US" sz="3200"/>
              <a:t>与宏内核对比</a:t>
            </a:r>
            <a:endParaRPr lang="en-US" altLang="zh-CN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3F9862-6CB7-B6FB-03AD-D4FCE542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88" y="2135231"/>
            <a:ext cx="8588424" cy="25875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1F61754-62BC-B5F1-028C-9194477C0DBB}"/>
              </a:ext>
            </a:extLst>
          </p:cNvPr>
          <p:cNvSpPr txBox="1"/>
          <p:nvPr/>
        </p:nvSpPr>
        <p:spPr>
          <a:xfrm>
            <a:off x="9912424" y="2276872"/>
            <a:ext cx="782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HS</a:t>
            </a:r>
            <a:endParaRPr lang="zh-CN" altLang="en-US" sz="3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AD5FA6-1FD6-0503-E5B4-B6D4D870284E}"/>
              </a:ext>
            </a:extLst>
          </p:cNvPr>
          <p:cNvSpPr txBox="1"/>
          <p:nvPr/>
        </p:nvSpPr>
        <p:spPr>
          <a:xfrm>
            <a:off x="9912424" y="3921807"/>
            <a:ext cx="782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VS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76799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98BFB-83D1-3181-2135-DE493F47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633C32-C2E7-EDB3-012B-13A0A28C7A09}"/>
              </a:ext>
            </a:extLst>
          </p:cNvPr>
          <p:cNvSpPr txBox="1"/>
          <p:nvPr/>
        </p:nvSpPr>
        <p:spPr>
          <a:xfrm>
            <a:off x="515380" y="370134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47A190-6E0B-805C-E049-F235B0EB0C83}"/>
              </a:ext>
            </a:extLst>
          </p:cNvPr>
          <p:cNvSpPr txBox="1"/>
          <p:nvPr/>
        </p:nvSpPr>
        <p:spPr>
          <a:xfrm>
            <a:off x="623392" y="980728"/>
            <a:ext cx="11125236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h_2_0</a:t>
            </a:r>
            <a:r>
              <a:rPr lang="zh-CN" altLang="en-US" sz="2000"/>
              <a:t>的基础上，把</a:t>
            </a:r>
            <a:r>
              <a:rPr lang="en-US" altLang="zh-CN" sz="2000"/>
              <a:t>pflash</a:t>
            </a:r>
            <a:r>
              <a:rPr lang="zh-CN" altLang="en-US" sz="2000"/>
              <a:t>设备模拟方式补充完整。目前实现并未真正加载外部文件，要求让</a:t>
            </a:r>
            <a:r>
              <a:rPr lang="en-US" altLang="zh-CN" sz="2000"/>
              <a:t>Hypervisor</a:t>
            </a:r>
            <a:r>
              <a:rPr lang="zh-CN" altLang="en-US" sz="2000"/>
              <a:t>能够从</a:t>
            </a:r>
            <a:r>
              <a:rPr lang="en-US" altLang="zh-CN" sz="2000"/>
              <a:t>disk.img</a:t>
            </a:r>
            <a:r>
              <a:rPr lang="zh-CN" altLang="en-US" sz="2000"/>
              <a:t>中读</a:t>
            </a:r>
            <a:r>
              <a:rPr lang="en-US" altLang="zh-CN" sz="2000"/>
              <a:t>pflash</a:t>
            </a:r>
            <a:r>
              <a:rPr lang="zh-CN" altLang="en-US" sz="2000"/>
              <a:t>后备文件填充映射页帧。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预备：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创建一个单独分支进行练习。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删除</a:t>
            </a:r>
            <a:r>
              <a:rPr lang="en-US" altLang="zh-CN" sz="2000"/>
              <a:t>Passthrough-Mode</a:t>
            </a:r>
            <a:r>
              <a:rPr lang="zh-CN" altLang="en-US" sz="2000"/>
              <a:t>的代码，放开</a:t>
            </a:r>
            <a:r>
              <a:rPr lang="en-US" altLang="zh-CN" sz="2000"/>
              <a:t>Emulator-Mode</a:t>
            </a:r>
            <a:r>
              <a:rPr lang="zh-CN" altLang="en-US" sz="2000"/>
              <a:t>的代码。如图。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编译执行</a:t>
            </a:r>
            <a:r>
              <a:rPr lang="en-US" altLang="zh-CN" sz="2000"/>
              <a:t>h_2_0</a:t>
            </a:r>
            <a:r>
              <a:rPr lang="zh-CN" altLang="en-US" sz="2000"/>
              <a:t>，输出与之前相同。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要求：</a:t>
            </a:r>
            <a:r>
              <a:rPr lang="en-US" altLang="zh-CN" sz="2000"/>
              <a:t>Hypervisor</a:t>
            </a:r>
            <a:r>
              <a:rPr lang="zh-CN" altLang="en-US" sz="2000"/>
              <a:t>能够从</a:t>
            </a:r>
            <a:r>
              <a:rPr lang="en-US" altLang="zh-CN" sz="2000"/>
              <a:t>disk.img</a:t>
            </a:r>
            <a:r>
              <a:rPr lang="zh-CN" altLang="en-US" sz="2000"/>
              <a:t>中读</a:t>
            </a:r>
            <a:r>
              <a:rPr lang="en-US" altLang="zh-CN" sz="2000"/>
              <a:t>pflash</a:t>
            </a:r>
            <a:r>
              <a:rPr lang="zh-CN" altLang="en-US" sz="2000"/>
              <a:t>后备文件填充映射页帧。使得测例通过。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提示：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可以利用</a:t>
            </a:r>
            <a:r>
              <a:rPr lang="en-US" altLang="zh-CN" sz="2000"/>
              <a:t>update_disk.sh</a:t>
            </a:r>
            <a:r>
              <a:rPr lang="zh-CN" altLang="en-US" sz="2000"/>
              <a:t>把制造的</a:t>
            </a:r>
            <a:r>
              <a:rPr lang="en-US" altLang="zh-CN" sz="2000"/>
              <a:t>pflash</a:t>
            </a:r>
            <a:r>
              <a:rPr lang="zh-CN" altLang="en-US" sz="2000"/>
              <a:t>后备文件写入</a:t>
            </a:r>
            <a:r>
              <a:rPr lang="en-US" altLang="zh-CN" sz="2000"/>
              <a:t>disk.img</a:t>
            </a:r>
          </a:p>
          <a:p>
            <a:r>
              <a:rPr lang="en-US" altLang="zh-CN" sz="2000"/>
              <a:t>2. </a:t>
            </a:r>
            <a:r>
              <a:rPr lang="zh-CN" altLang="en-US" sz="2000"/>
              <a:t>注意：我们的实验类似嵌套虚拟化，</a:t>
            </a:r>
            <a:r>
              <a:rPr lang="en-US" altLang="zh-CN" sz="2000"/>
              <a:t>Hypervisor</a:t>
            </a:r>
            <a:r>
              <a:rPr lang="zh-CN" altLang="en-US" sz="2000"/>
              <a:t>在</a:t>
            </a:r>
            <a:r>
              <a:rPr lang="en-US" altLang="zh-CN" sz="2000"/>
              <a:t>qemu</a:t>
            </a:r>
            <a:r>
              <a:rPr lang="zh-CN" altLang="en-US" sz="2000"/>
              <a:t>中运行，无法直接读真实物理机文件。</a:t>
            </a:r>
            <a:endParaRPr lang="en-US" altLang="zh-CN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C98F86-5716-53B3-9813-692E805A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03988"/>
            <a:ext cx="4293234" cy="14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B57C1-255A-2630-66E4-6FFDD7B7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EEA71A-6446-30F2-54AC-0502982E84C5}"/>
              </a:ext>
            </a:extLst>
          </p:cNvPr>
          <p:cNvSpPr txBox="1"/>
          <p:nvPr/>
        </p:nvSpPr>
        <p:spPr>
          <a:xfrm>
            <a:off x="515380" y="370134"/>
            <a:ext cx="5724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Hypervisor</a:t>
            </a:r>
            <a:r>
              <a:rPr lang="zh-CN" altLang="en-US" sz="3200"/>
              <a:t>阶段的简化实验模型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5D88CC-D4EE-5754-12DC-9EF53668D4F1}"/>
              </a:ext>
            </a:extLst>
          </p:cNvPr>
          <p:cNvSpPr txBox="1"/>
          <p:nvPr/>
        </p:nvSpPr>
        <p:spPr>
          <a:xfrm>
            <a:off x="525685" y="1064930"/>
            <a:ext cx="10610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模拟器</a:t>
            </a:r>
            <a:r>
              <a:rPr lang="en-US" altLang="zh-CN" sz="2000"/>
              <a:t>qemu</a:t>
            </a:r>
            <a:r>
              <a:rPr lang="zh-CN" altLang="en-US" sz="2000"/>
              <a:t>视为物理环境，仅包含单核</a:t>
            </a:r>
            <a:r>
              <a:rPr lang="en-US" altLang="zh-CN" sz="2000"/>
              <a:t>CPU</a:t>
            </a:r>
          </a:p>
          <a:p>
            <a:r>
              <a:rPr lang="en-US" altLang="zh-CN" sz="2000"/>
              <a:t>2. Hypervisor</a:t>
            </a:r>
            <a:r>
              <a:rPr lang="zh-CN" altLang="en-US" sz="2000"/>
              <a:t>和虚拟机仅在单任务环境下运行，无并发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省略</a:t>
            </a:r>
            <a:r>
              <a:rPr lang="en-US" altLang="zh-CN" sz="2000"/>
              <a:t>VM</a:t>
            </a:r>
            <a:r>
              <a:rPr lang="zh-CN" altLang="en-US" sz="2000"/>
              <a:t>虚拟机这一级对象，只有虚拟地址空间</a:t>
            </a:r>
            <a:r>
              <a:rPr lang="en-US" altLang="zh-CN" sz="2000"/>
              <a:t>(aspace)</a:t>
            </a:r>
            <a:r>
              <a:rPr lang="zh-CN" altLang="en-US" sz="2000"/>
              <a:t>和</a:t>
            </a:r>
            <a:r>
              <a:rPr lang="en-US" altLang="zh-CN" sz="2000"/>
              <a:t>VCpu(</a:t>
            </a:r>
            <a:r>
              <a:rPr lang="zh-CN" altLang="en-US" sz="2000"/>
              <a:t>上下文状态</a:t>
            </a:r>
            <a:r>
              <a:rPr lang="en-US" altLang="zh-CN" sz="2000"/>
              <a:t>)</a:t>
            </a:r>
            <a:r>
              <a:rPr lang="zh-CN" altLang="en-US" sz="2000"/>
              <a:t>两个对象，</a:t>
            </a:r>
            <a:endParaRPr lang="en-US" altLang="zh-CN" sz="2000"/>
          </a:p>
          <a:p>
            <a:r>
              <a:rPr lang="zh-CN" altLang="en-US" sz="2000"/>
              <a:t>虚拟地址空间负责定位虚拟机资源，</a:t>
            </a:r>
            <a:r>
              <a:rPr lang="en-US" altLang="zh-CN" sz="2000"/>
              <a:t>VCpu</a:t>
            </a:r>
            <a:r>
              <a:rPr lang="zh-CN" altLang="en-US" sz="2000"/>
              <a:t>负责运行状态的跟踪和切换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F14388B-7C06-9B66-8AEB-6895E5D150F1}"/>
              </a:ext>
            </a:extLst>
          </p:cNvPr>
          <p:cNvSpPr/>
          <p:nvPr/>
        </p:nvSpPr>
        <p:spPr>
          <a:xfrm>
            <a:off x="8076220" y="2672916"/>
            <a:ext cx="360040" cy="2988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在单任务中运行和切换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F59266-4A97-EEE2-61AD-18CB84A4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63" y="3096344"/>
            <a:ext cx="4000500" cy="3429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31E56F5-A3F9-7D2F-2221-D8DAC1BBA7E9}"/>
              </a:ext>
            </a:extLst>
          </p:cNvPr>
          <p:cNvSpPr txBox="1"/>
          <p:nvPr/>
        </p:nvSpPr>
        <p:spPr>
          <a:xfrm>
            <a:off x="4254778" y="637853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我们的实验相当于模拟器嵌套虚拟化</a:t>
            </a:r>
          </a:p>
        </p:txBody>
      </p:sp>
    </p:spTree>
    <p:extLst>
      <p:ext uri="{BB962C8B-B14F-4D97-AF65-F5344CB8AC3E}">
        <p14:creationId xmlns:p14="http://schemas.microsoft.com/office/powerpoint/2010/main" val="19546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43C6F-C49A-8830-D445-385488FB6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B326A-BD68-5170-A875-F23167BC75FC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H.2.0 GuestAspace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89ED7A-F6A8-312E-D8FD-A31964995611}"/>
              </a:ext>
            </a:extLst>
          </p:cNvPr>
          <p:cNvSpPr txBox="1"/>
          <p:nvPr/>
        </p:nvSpPr>
        <p:spPr>
          <a:xfrm>
            <a:off x="515380" y="5469031"/>
            <a:ext cx="5256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两阶段地址映射的原理和机制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为</a:t>
            </a:r>
            <a:r>
              <a:rPr lang="en-US" altLang="zh-CN" sz="2400"/>
              <a:t>Guest</a:t>
            </a:r>
            <a:r>
              <a:rPr lang="zh-CN" altLang="en-US" sz="2400"/>
              <a:t>映射</a:t>
            </a:r>
            <a:r>
              <a:rPr lang="en-US" altLang="zh-CN" sz="2400"/>
              <a:t>PFlash</a:t>
            </a:r>
            <a:r>
              <a:rPr lang="zh-CN" altLang="en-US" sz="2400"/>
              <a:t>扩展内存示例</a:t>
            </a:r>
            <a:endParaRPr lang="en-US" altLang="zh-CN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555EA-49EC-B6FA-2D5C-ACF1B65080C7}"/>
              </a:ext>
            </a:extLst>
          </p:cNvPr>
          <p:cNvSpPr txBox="1"/>
          <p:nvPr/>
        </p:nvSpPr>
        <p:spPr>
          <a:xfrm>
            <a:off x="5688632" y="4905164"/>
            <a:ext cx="6420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实验命令行：</a:t>
            </a:r>
            <a:r>
              <a:rPr lang="en-US" altLang="zh-CN" b="1"/>
              <a:t> [</a:t>
            </a:r>
            <a:r>
              <a:rPr lang="zh-CN" altLang="en-US" b="1"/>
              <a:t>下面第三行生成</a:t>
            </a:r>
            <a:r>
              <a:rPr lang="en-US" altLang="zh-CN" b="1"/>
              <a:t>u_3_0</a:t>
            </a:r>
            <a:r>
              <a:rPr lang="zh-CN" altLang="en-US" b="1"/>
              <a:t>的示例内核作为实验内核</a:t>
            </a:r>
            <a:r>
              <a:rPr lang="en-US" altLang="zh-CN" b="1"/>
              <a:t>]</a:t>
            </a:r>
          </a:p>
          <a:p>
            <a:r>
              <a:rPr lang="en-US" altLang="zh-CN" b="1"/>
              <a:t>make pflash_img</a:t>
            </a:r>
          </a:p>
          <a:p>
            <a:r>
              <a:rPr lang="en-US" altLang="zh-CN" b="1"/>
              <a:t>make disk_img </a:t>
            </a:r>
            <a:r>
              <a:rPr lang="zh-CN" altLang="en-US" b="1"/>
              <a:t>（在</a:t>
            </a:r>
            <a:r>
              <a:rPr lang="en-US" altLang="zh-CN" b="1"/>
              <a:t>disk.img</a:t>
            </a:r>
            <a:r>
              <a:rPr lang="zh-CN" altLang="en-US" b="1"/>
              <a:t>不存在时执行）</a:t>
            </a:r>
            <a:endParaRPr lang="en-US" altLang="zh-CN" b="1"/>
          </a:p>
          <a:p>
            <a:r>
              <a:rPr lang="en-US" altLang="zh-CN" b="1"/>
              <a:t>make A=tour/u_3_0/</a:t>
            </a:r>
          </a:p>
          <a:p>
            <a:r>
              <a:rPr lang="fr-FR" altLang="zh-CN" b="1"/>
              <a:t>./update_disk.sh tour/u_3_0/u_3_0_riscv64-qemu-virt.bin</a:t>
            </a:r>
            <a:endParaRPr lang="en-US" altLang="zh-CN" b="1"/>
          </a:p>
          <a:p>
            <a:r>
              <a:rPr lang="en-US" altLang="zh-CN" b="1"/>
              <a:t>make run A=tour/h_2_0/ BLK=y</a:t>
            </a:r>
            <a:endParaRPr lang="zh-CN" altLang="en-US" b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84D234-9BA3-0CF5-2064-D4868E740520}"/>
              </a:ext>
            </a:extLst>
          </p:cNvPr>
          <p:cNvGrpSpPr/>
          <p:nvPr/>
        </p:nvGrpSpPr>
        <p:grpSpPr>
          <a:xfrm>
            <a:off x="2331092" y="944724"/>
            <a:ext cx="6717236" cy="3695171"/>
            <a:chOff x="2262893" y="1347864"/>
            <a:chExt cx="6717236" cy="3695171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BA0255A5-F29F-0876-9CE2-02EE2A8B48A0}"/>
                </a:ext>
              </a:extLst>
            </p:cNvPr>
            <p:cNvSpPr/>
            <p:nvPr/>
          </p:nvSpPr>
          <p:spPr>
            <a:xfrm>
              <a:off x="5375412" y="3235580"/>
              <a:ext cx="648581" cy="3868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2F1E06D-ED78-2E2D-C2AD-30EF8A736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2893" y="1347864"/>
              <a:ext cx="2956137" cy="369517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A6A21CC-AB63-2B50-FB49-D5B36F9B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3992" y="1347864"/>
              <a:ext cx="2956137" cy="3695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75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3856B-1118-6726-FC5B-42A54742E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A0F65-339F-9603-B924-97B5744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854B60-AF63-7716-AF87-63C12604F1FB}"/>
              </a:ext>
            </a:extLst>
          </p:cNvPr>
          <p:cNvSpPr txBox="1"/>
          <p:nvPr/>
        </p:nvSpPr>
        <p:spPr>
          <a:xfrm>
            <a:off x="515380" y="370134"/>
            <a:ext cx="7380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h_2_0</a:t>
            </a:r>
            <a:r>
              <a:rPr lang="zh-CN" altLang="en-US" sz="3200"/>
              <a:t>实验目标和需要解决的问题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2B1090-E1E4-9592-125B-1C122959B803}"/>
              </a:ext>
            </a:extLst>
          </p:cNvPr>
          <p:cNvSpPr txBox="1"/>
          <p:nvPr/>
        </p:nvSpPr>
        <p:spPr>
          <a:xfrm>
            <a:off x="587388" y="1124744"/>
            <a:ext cx="630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通过实验</a:t>
            </a:r>
            <a:r>
              <a:rPr lang="en-US" altLang="zh-CN" sz="2000"/>
              <a:t>h_2_0</a:t>
            </a:r>
            <a:r>
              <a:rPr lang="zh-CN" altLang="en-US" sz="2000"/>
              <a:t>分析两阶段地址映射原理和具体实现。</a:t>
            </a:r>
            <a:endParaRPr lang="en-US" altLang="zh-CN" sz="2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0FC060-5034-1D66-CAA8-9BB801193B5A}"/>
              </a:ext>
            </a:extLst>
          </p:cNvPr>
          <p:cNvSpPr txBox="1"/>
          <p:nvPr/>
        </p:nvSpPr>
        <p:spPr>
          <a:xfrm>
            <a:off x="5375920" y="1916832"/>
            <a:ext cx="65167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虚拟机运行的实验内核是第一周的</a:t>
            </a:r>
            <a:r>
              <a:rPr lang="en-US" altLang="zh-CN" sz="2000"/>
              <a:t>u_3_0</a:t>
            </a:r>
            <a:r>
              <a:rPr lang="zh-CN" altLang="en-US" sz="2000"/>
              <a:t>：从</a:t>
            </a:r>
            <a:r>
              <a:rPr lang="en-US" altLang="zh-CN" sz="2000"/>
              <a:t>pflash</a:t>
            </a:r>
            <a:r>
              <a:rPr lang="zh-CN" altLang="en-US" sz="2000"/>
              <a:t>设备读出数据，验证开头部分。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有两种处理方式：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模拟模式 </a:t>
            </a:r>
            <a:r>
              <a:rPr lang="en-US" altLang="zh-CN" sz="2000"/>
              <a:t>- </a:t>
            </a:r>
            <a:r>
              <a:rPr lang="zh-CN" altLang="en-US" sz="2000"/>
              <a:t>为虚拟机模拟一个</a:t>
            </a:r>
            <a:r>
              <a:rPr lang="en-US" altLang="zh-CN" sz="2000"/>
              <a:t>pflash</a:t>
            </a:r>
            <a:r>
              <a:rPr lang="zh-CN" altLang="en-US" sz="2000"/>
              <a:t>，以</a:t>
            </a:r>
            <a:r>
              <a:rPr lang="en-US" altLang="zh-CN" sz="2000"/>
              <a:t>file1</a:t>
            </a:r>
            <a:r>
              <a:rPr lang="zh-CN" altLang="en-US" sz="2000"/>
              <a:t>为后备文件。当</a:t>
            </a:r>
            <a:r>
              <a:rPr lang="en-US" altLang="zh-CN" sz="2000"/>
              <a:t>Guest</a:t>
            </a:r>
            <a:r>
              <a:rPr lang="zh-CN" altLang="en-US" sz="2000"/>
              <a:t>读该设备时，提供</a:t>
            </a:r>
            <a:r>
              <a:rPr lang="en-US" altLang="zh-CN" sz="2000"/>
              <a:t>file1</a:t>
            </a:r>
            <a:r>
              <a:rPr lang="zh-CN" altLang="en-US" sz="2000"/>
              <a:t>文件的内容。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透传模式 </a:t>
            </a:r>
            <a:r>
              <a:rPr lang="en-US" altLang="zh-CN" sz="2000"/>
              <a:t>- </a:t>
            </a:r>
            <a:r>
              <a:rPr lang="zh-CN" altLang="en-US" sz="2000"/>
              <a:t>直接把宿主物理机</a:t>
            </a:r>
            <a:r>
              <a:rPr lang="en-US" altLang="zh-CN" sz="2000"/>
              <a:t>(</a:t>
            </a:r>
            <a:r>
              <a:rPr lang="zh-CN" altLang="en-US" sz="2000"/>
              <a:t>即</a:t>
            </a:r>
            <a:r>
              <a:rPr lang="en-US" altLang="zh-CN" sz="2000"/>
              <a:t>qemu)</a:t>
            </a:r>
            <a:r>
              <a:rPr lang="zh-CN" altLang="en-US" sz="2000"/>
              <a:t>的</a:t>
            </a:r>
            <a:r>
              <a:rPr lang="en-US" altLang="zh-CN" sz="2000"/>
              <a:t>pflash</a:t>
            </a:r>
            <a:r>
              <a:rPr lang="zh-CN" altLang="en-US" sz="2000"/>
              <a:t>透传给虚拟机。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优劣势：模拟模式可为不同虚拟机提供不同的</a:t>
            </a:r>
            <a:r>
              <a:rPr lang="en-US" altLang="zh-CN" sz="2000"/>
              <a:t>pflash</a:t>
            </a:r>
            <a:r>
              <a:rPr lang="zh-CN" altLang="en-US" sz="2000"/>
              <a:t>内容，但效率低；透传模式效率高，但是捆绑了设备。</a:t>
            </a:r>
            <a:endParaRPr lang="en-US" altLang="zh-CN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7ED8E3-03D1-5B2E-3D6A-12ABB7163242}"/>
              </a:ext>
            </a:extLst>
          </p:cNvPr>
          <p:cNvSpPr txBox="1"/>
          <p:nvPr/>
        </p:nvSpPr>
        <p:spPr>
          <a:xfrm>
            <a:off x="5375920" y="5625244"/>
            <a:ext cx="630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需要解决的问题：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两种模式都涉及两阶段映射的问题。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对两种模式的具体处理方法。</a:t>
            </a: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252E68-1075-D0C9-7585-29969218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2" y="2538412"/>
            <a:ext cx="4467225" cy="4000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8074EA-B264-74E5-DA83-530C0A3D18BC}"/>
              </a:ext>
            </a:extLst>
          </p:cNvPr>
          <p:cNvSpPr txBox="1"/>
          <p:nvPr/>
        </p:nvSpPr>
        <p:spPr>
          <a:xfrm>
            <a:off x="1523492" y="206549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实验</a:t>
            </a:r>
            <a:r>
              <a:rPr lang="en-US" altLang="zh-CN" sz="2000"/>
              <a:t>h_2_0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970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1C4C6-026E-A8CE-8A48-FD4781C8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5BEA26-CB54-7CFB-204A-C6D7B453A0D0}"/>
              </a:ext>
            </a:extLst>
          </p:cNvPr>
          <p:cNvSpPr txBox="1"/>
          <p:nvPr/>
        </p:nvSpPr>
        <p:spPr>
          <a:xfrm>
            <a:off x="515380" y="370134"/>
            <a:ext cx="5580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Guest</a:t>
            </a:r>
            <a:r>
              <a:rPr lang="zh-CN" altLang="en-US" sz="3200"/>
              <a:t>与</a:t>
            </a:r>
            <a:r>
              <a:rPr lang="en-US" altLang="zh-CN" sz="3200"/>
              <a:t>Host</a:t>
            </a:r>
            <a:r>
              <a:rPr lang="zh-CN" altLang="en-US" sz="3200"/>
              <a:t>的地址空间关系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912CFB-59D6-8DF0-9243-6A2A63E09092}"/>
              </a:ext>
            </a:extLst>
          </p:cNvPr>
          <p:cNvSpPr txBox="1"/>
          <p:nvPr/>
        </p:nvSpPr>
        <p:spPr>
          <a:xfrm>
            <a:off x="659396" y="1124744"/>
            <a:ext cx="993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Guest</a:t>
            </a:r>
            <a:r>
              <a:rPr lang="zh-CN" altLang="en-US" sz="2000"/>
              <a:t>是指虚拟机所在的执行环境；</a:t>
            </a:r>
            <a:r>
              <a:rPr lang="en-US" altLang="zh-CN" sz="2000"/>
              <a:t>Host</a:t>
            </a:r>
            <a:r>
              <a:rPr lang="zh-CN" altLang="en-US" sz="2000"/>
              <a:t>指</a:t>
            </a:r>
            <a:r>
              <a:rPr lang="en-US" altLang="zh-CN" sz="2000"/>
              <a:t>Hypervisor</a:t>
            </a:r>
            <a:r>
              <a:rPr lang="zh-CN" altLang="en-US" sz="2000"/>
              <a:t>所处的执行环境。</a:t>
            </a:r>
            <a:endParaRPr lang="en-US" altLang="zh-CN" sz="2000"/>
          </a:p>
          <a:p>
            <a:r>
              <a:rPr lang="en-US" altLang="zh-CN" sz="2000"/>
              <a:t>Hypervisor</a:t>
            </a:r>
            <a:r>
              <a:rPr lang="zh-CN" altLang="en-US" sz="2000"/>
              <a:t>负责基于</a:t>
            </a:r>
            <a:r>
              <a:rPr lang="en-US" altLang="zh-CN" sz="2000"/>
              <a:t>HPA</a:t>
            </a:r>
            <a:r>
              <a:rPr lang="zh-CN" altLang="en-US" sz="2000"/>
              <a:t>面向</a:t>
            </a:r>
            <a:r>
              <a:rPr lang="en-US" altLang="zh-CN" sz="2000"/>
              <a:t>Guest</a:t>
            </a:r>
            <a:r>
              <a:rPr lang="zh-CN" altLang="en-US" sz="2000"/>
              <a:t>映射</a:t>
            </a:r>
            <a:r>
              <a:rPr lang="en-US" altLang="zh-CN" sz="2000"/>
              <a:t>GPA</a:t>
            </a:r>
            <a:r>
              <a:rPr lang="zh-CN" altLang="en-US" sz="2000"/>
              <a:t>，基本寄存器是</a:t>
            </a:r>
            <a:r>
              <a:rPr lang="en-US" altLang="zh-CN" sz="2000"/>
              <a:t>hgatp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en-US" altLang="zh-CN" sz="2000"/>
              <a:t>Guest</a:t>
            </a:r>
            <a:r>
              <a:rPr lang="zh-CN" altLang="en-US" sz="2000"/>
              <a:t>认为看到的</a:t>
            </a:r>
            <a:r>
              <a:rPr lang="en-US" altLang="zh-CN" sz="2000"/>
              <a:t>GPA</a:t>
            </a:r>
            <a:r>
              <a:rPr lang="zh-CN" altLang="en-US" sz="2000"/>
              <a:t>是“实际”的物理空间，它基于</a:t>
            </a:r>
            <a:r>
              <a:rPr lang="en-US" altLang="zh-CN" sz="2000"/>
              <a:t>satp</a:t>
            </a:r>
            <a:r>
              <a:rPr lang="zh-CN" altLang="en-US" sz="2000"/>
              <a:t>映射内部的</a:t>
            </a:r>
            <a:r>
              <a:rPr lang="en-US" altLang="zh-CN" sz="2000"/>
              <a:t>GVA</a:t>
            </a:r>
            <a:r>
              <a:rPr lang="zh-CN" altLang="en-US" sz="2000"/>
              <a:t>虚拟空间。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EC3C5F-0EF5-86E3-44B0-DBFF9342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13" y="2960948"/>
            <a:ext cx="3429000" cy="3048000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3AF01C9-9708-0AA9-D6C3-467780D17587}"/>
              </a:ext>
            </a:extLst>
          </p:cNvPr>
          <p:cNvSpPr/>
          <p:nvPr/>
        </p:nvSpPr>
        <p:spPr>
          <a:xfrm>
            <a:off x="3451755" y="3269673"/>
            <a:ext cx="672899" cy="1193569"/>
          </a:xfrm>
          <a:custGeom>
            <a:avLst/>
            <a:gdLst>
              <a:gd name="connsiteX0" fmla="*/ 30354 w 672899"/>
              <a:gd name="connsiteY0" fmla="*/ 0 h 1193569"/>
              <a:gd name="connsiteX1" fmla="*/ 39590 w 672899"/>
              <a:gd name="connsiteY1" fmla="*/ 895927 h 1193569"/>
              <a:gd name="connsiteX2" fmla="*/ 418281 w 672899"/>
              <a:gd name="connsiteY2" fmla="*/ 1191491 h 1193569"/>
              <a:gd name="connsiteX3" fmla="*/ 639954 w 672899"/>
              <a:gd name="connsiteY3" fmla="*/ 969818 h 1193569"/>
              <a:gd name="connsiteX4" fmla="*/ 667663 w 672899"/>
              <a:gd name="connsiteY4" fmla="*/ 18472 h 119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99" h="1193569">
                <a:moveTo>
                  <a:pt x="30354" y="0"/>
                </a:moveTo>
                <a:cubicBezTo>
                  <a:pt x="2644" y="348672"/>
                  <a:pt x="-25065" y="697345"/>
                  <a:pt x="39590" y="895927"/>
                </a:cubicBezTo>
                <a:cubicBezTo>
                  <a:pt x="104245" y="1094509"/>
                  <a:pt x="318220" y="1179176"/>
                  <a:pt x="418281" y="1191491"/>
                </a:cubicBezTo>
                <a:cubicBezTo>
                  <a:pt x="518342" y="1203806"/>
                  <a:pt x="598390" y="1165321"/>
                  <a:pt x="639954" y="969818"/>
                </a:cubicBezTo>
                <a:cubicBezTo>
                  <a:pt x="681518" y="774315"/>
                  <a:pt x="674590" y="396393"/>
                  <a:pt x="667663" y="1847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B2E9366-8791-4799-4FF5-439DBAA22506}"/>
              </a:ext>
            </a:extLst>
          </p:cNvPr>
          <p:cNvSpPr/>
          <p:nvPr/>
        </p:nvSpPr>
        <p:spPr>
          <a:xfrm>
            <a:off x="8015389" y="3376375"/>
            <a:ext cx="672899" cy="2356881"/>
          </a:xfrm>
          <a:custGeom>
            <a:avLst/>
            <a:gdLst>
              <a:gd name="connsiteX0" fmla="*/ 30354 w 672899"/>
              <a:gd name="connsiteY0" fmla="*/ 0 h 1193569"/>
              <a:gd name="connsiteX1" fmla="*/ 39590 w 672899"/>
              <a:gd name="connsiteY1" fmla="*/ 895927 h 1193569"/>
              <a:gd name="connsiteX2" fmla="*/ 418281 w 672899"/>
              <a:gd name="connsiteY2" fmla="*/ 1191491 h 1193569"/>
              <a:gd name="connsiteX3" fmla="*/ 639954 w 672899"/>
              <a:gd name="connsiteY3" fmla="*/ 969818 h 1193569"/>
              <a:gd name="connsiteX4" fmla="*/ 667663 w 672899"/>
              <a:gd name="connsiteY4" fmla="*/ 18472 h 119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99" h="1193569">
                <a:moveTo>
                  <a:pt x="30354" y="0"/>
                </a:moveTo>
                <a:cubicBezTo>
                  <a:pt x="2644" y="348672"/>
                  <a:pt x="-25065" y="697345"/>
                  <a:pt x="39590" y="895927"/>
                </a:cubicBezTo>
                <a:cubicBezTo>
                  <a:pt x="104245" y="1094509"/>
                  <a:pt x="318220" y="1179176"/>
                  <a:pt x="418281" y="1191491"/>
                </a:cubicBezTo>
                <a:cubicBezTo>
                  <a:pt x="518342" y="1203806"/>
                  <a:pt x="598390" y="1165321"/>
                  <a:pt x="639954" y="969818"/>
                </a:cubicBezTo>
                <a:cubicBezTo>
                  <a:pt x="681518" y="774315"/>
                  <a:pt x="674590" y="396393"/>
                  <a:pt x="667663" y="1847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3CAFB5-0C44-7646-5EE9-602C935DA81A}"/>
              </a:ext>
            </a:extLst>
          </p:cNvPr>
          <p:cNvSpPr txBox="1"/>
          <p:nvPr/>
        </p:nvSpPr>
        <p:spPr>
          <a:xfrm>
            <a:off x="1703512" y="4161782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“小循环“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Guest</a:t>
            </a:r>
            <a:r>
              <a:rPr lang="zh-CN" altLang="en-US"/>
              <a:t>内部完成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3081A4-2AC3-495E-F20B-5C8633025D1D}"/>
              </a:ext>
            </a:extLst>
          </p:cNvPr>
          <p:cNvSpPr txBox="1"/>
          <p:nvPr/>
        </p:nvSpPr>
        <p:spPr>
          <a:xfrm>
            <a:off x="9120336" y="415961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“大循环“</a:t>
            </a:r>
            <a:endParaRPr lang="en-US" altLang="zh-CN"/>
          </a:p>
          <a:p>
            <a:r>
              <a:rPr lang="zh-CN" altLang="en-US"/>
              <a:t>需要</a:t>
            </a:r>
            <a:r>
              <a:rPr lang="en-US" altLang="zh-CN"/>
              <a:t>Hypervisor</a:t>
            </a:r>
            <a:r>
              <a:rPr lang="zh-CN" altLang="en-US"/>
              <a:t>参与</a:t>
            </a:r>
            <a:endParaRPr lang="en-US" altLang="zh-CN"/>
          </a:p>
          <a:p>
            <a:r>
              <a:rPr lang="zh-CN" altLang="en-US"/>
              <a:t>补齐映射或响应请求</a:t>
            </a:r>
          </a:p>
        </p:txBody>
      </p:sp>
    </p:spTree>
    <p:extLst>
      <p:ext uri="{BB962C8B-B14F-4D97-AF65-F5344CB8AC3E}">
        <p14:creationId xmlns:p14="http://schemas.microsoft.com/office/powerpoint/2010/main" val="42951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FE080-365D-E95D-9FC5-88888FBC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A9864F-1FC7-DFC5-C7D0-05C8D149A98D}"/>
              </a:ext>
            </a:extLst>
          </p:cNvPr>
          <p:cNvSpPr txBox="1"/>
          <p:nvPr/>
        </p:nvSpPr>
        <p:spPr>
          <a:xfrm>
            <a:off x="515380" y="370134"/>
            <a:ext cx="8892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体系结构</a:t>
            </a:r>
            <a:r>
              <a:rPr lang="en-US" altLang="zh-CN" sz="3200"/>
              <a:t>riscv64</a:t>
            </a:r>
            <a:r>
              <a:rPr lang="zh-CN" altLang="en-US" sz="3200"/>
              <a:t>对</a:t>
            </a:r>
            <a:r>
              <a:rPr lang="en-US" altLang="zh-CN" sz="3200"/>
              <a:t>Guest</a:t>
            </a:r>
            <a:r>
              <a:rPr lang="zh-CN" altLang="en-US" sz="3200"/>
              <a:t>地址映射支持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827844-2E72-615E-507E-4CB1C36D9FB3}"/>
              </a:ext>
            </a:extLst>
          </p:cNvPr>
          <p:cNvSpPr txBox="1"/>
          <p:nvPr/>
        </p:nvSpPr>
        <p:spPr>
          <a:xfrm>
            <a:off x="659396" y="1124744"/>
            <a:ext cx="103691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RISC-V G Stage</a:t>
            </a:r>
          </a:p>
          <a:p>
            <a:r>
              <a:rPr lang="en-US" altLang="zh-CN" sz="2000"/>
              <a:t> • vsatp: Virtual Supervisor Address Translation and Protection Register</a:t>
            </a:r>
            <a:r>
              <a:rPr lang="zh-CN" altLang="en-US" sz="2000"/>
              <a:t>，</a:t>
            </a:r>
            <a:endParaRPr lang="en-US" altLang="zh-CN" sz="2000"/>
          </a:p>
          <a:p>
            <a:r>
              <a:rPr lang="zh-CN" altLang="en-US" sz="2000"/>
              <a:t>用于第一阶段页表翻译。</a:t>
            </a:r>
          </a:p>
          <a:p>
            <a:r>
              <a:rPr lang="en-US" altLang="zh-CN" sz="2000"/>
              <a:t>• hgatp: Hypervisor Guest Address Translation and Protection Register</a:t>
            </a:r>
            <a:r>
              <a:rPr lang="zh-CN" altLang="en-US" sz="2000"/>
              <a:t>，</a:t>
            </a:r>
            <a:endParaRPr lang="en-US" altLang="zh-CN" sz="2000"/>
          </a:p>
          <a:p>
            <a:r>
              <a:rPr lang="zh-CN" altLang="en-US" sz="2000"/>
              <a:t>用于第二阶段页表翻译。</a:t>
            </a:r>
          </a:p>
          <a:p>
            <a:r>
              <a:rPr lang="en-US" altLang="zh-CN" sz="2000"/>
              <a:t>• GVA–&gt; (vsatp)-&gt;GPA–&gt; (hgatp) -&gt;HPA</a:t>
            </a:r>
            <a:endParaRPr lang="zh-CN" altLang="en-US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5023C9-2DE0-2E30-B81B-50D85260C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3550365"/>
            <a:ext cx="4920547" cy="29523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1ED891-F811-27D8-C60F-FF5FF8B3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3" y="4935041"/>
            <a:ext cx="5714188" cy="14057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66293D-EF5D-A2D0-AA95-73E3A6AF3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191" y="3792596"/>
            <a:ext cx="7338449" cy="10045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642751D-19A7-FA75-8D24-F1C4DA5D9285}"/>
              </a:ext>
            </a:extLst>
          </p:cNvPr>
          <p:cNvSpPr txBox="1"/>
          <p:nvPr/>
        </p:nvSpPr>
        <p:spPr>
          <a:xfrm>
            <a:off x="5987988" y="3048905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hgatp</a:t>
            </a:r>
            <a:r>
              <a:rPr lang="zh-CN" altLang="en-US">
                <a:solidFill>
                  <a:srgbClr val="FF0000"/>
                </a:solidFill>
              </a:rPr>
              <a:t>相对于</a:t>
            </a:r>
            <a:r>
              <a:rPr lang="en-US" altLang="zh-CN">
                <a:solidFill>
                  <a:srgbClr val="FF0000"/>
                </a:solidFill>
              </a:rPr>
              <a:t>satp</a:t>
            </a:r>
            <a:r>
              <a:rPr lang="zh-CN" altLang="en-US">
                <a:solidFill>
                  <a:srgbClr val="FF0000"/>
                </a:solidFill>
              </a:rPr>
              <a:t>在根页表级扩展了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位，总数达到</a:t>
            </a:r>
            <a:r>
              <a:rPr lang="en-US" altLang="zh-CN">
                <a:solidFill>
                  <a:srgbClr val="FF0000"/>
                </a:solidFill>
              </a:rPr>
              <a:t>41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A59CFFB-54D4-6E09-4D61-AAC9E4161778}"/>
              </a:ext>
            </a:extLst>
          </p:cNvPr>
          <p:cNvSpPr/>
          <p:nvPr/>
        </p:nvSpPr>
        <p:spPr>
          <a:xfrm>
            <a:off x="2351584" y="5902250"/>
            <a:ext cx="1620180" cy="4385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962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195AD-9C19-D9B5-7B7B-9DA92B867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AA0EF-DB37-5F00-439B-0104CE6E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878130-63D6-A03A-5052-ADE793C27719}"/>
              </a:ext>
            </a:extLst>
          </p:cNvPr>
          <p:cNvSpPr txBox="1"/>
          <p:nvPr/>
        </p:nvSpPr>
        <p:spPr>
          <a:xfrm>
            <a:off x="515380" y="370134"/>
            <a:ext cx="5580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虚拟机物理地址空间布局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CF6DDE-C58B-B671-270C-ECDACE9D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2157412"/>
            <a:ext cx="2476500" cy="438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4159B5-DD3B-9894-CA69-4D3FF488EE8C}"/>
              </a:ext>
            </a:extLst>
          </p:cNvPr>
          <p:cNvSpPr txBox="1"/>
          <p:nvPr/>
        </p:nvSpPr>
        <p:spPr>
          <a:xfrm>
            <a:off x="3251684" y="5445224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低端区域留给</a:t>
            </a:r>
            <a:endParaRPr lang="en-US" altLang="zh-CN"/>
          </a:p>
          <a:p>
            <a:r>
              <a:rPr lang="zh-CN" altLang="en-US"/>
              <a:t>设备空间和</a:t>
            </a:r>
            <a:r>
              <a:rPr lang="en-US" altLang="zh-CN"/>
              <a:t>DMA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BAD98A-4C4B-B63A-6D16-4DBD89D2B66C}"/>
              </a:ext>
            </a:extLst>
          </p:cNvPr>
          <p:cNvSpPr txBox="1"/>
          <p:nvPr/>
        </p:nvSpPr>
        <p:spPr>
          <a:xfrm>
            <a:off x="3249507" y="411307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0x8020_0000 - </a:t>
            </a:r>
            <a:r>
              <a:rPr lang="zh-CN" altLang="en-US"/>
              <a:t>内核</a:t>
            </a:r>
          </a:p>
          <a:p>
            <a:r>
              <a:rPr lang="en-US" altLang="zh-CN"/>
              <a:t>0x8000_0000 - SBI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3D7C83-AEE5-4CF8-711D-2382E3A8973C}"/>
              </a:ext>
            </a:extLst>
          </p:cNvPr>
          <p:cNvSpPr txBox="1"/>
          <p:nvPr/>
        </p:nvSpPr>
        <p:spPr>
          <a:xfrm>
            <a:off x="3251684" y="3123836"/>
            <a:ext cx="206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高于内核加载区域</a:t>
            </a:r>
            <a:endParaRPr lang="en-US" altLang="zh-CN"/>
          </a:p>
          <a:p>
            <a:r>
              <a:rPr lang="zh-CN" altLang="en-US"/>
              <a:t>之后的物理内存区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35CD7-0D78-2755-CB31-F5E2621D1824}"/>
              </a:ext>
            </a:extLst>
          </p:cNvPr>
          <p:cNvSpPr txBox="1"/>
          <p:nvPr/>
        </p:nvSpPr>
        <p:spPr>
          <a:xfrm>
            <a:off x="7687911" y="561595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模拟和透传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AC6F97-197C-3CCF-1E35-28D785014125}"/>
              </a:ext>
            </a:extLst>
          </p:cNvPr>
          <p:cNvSpPr txBox="1"/>
          <p:nvPr/>
        </p:nvSpPr>
        <p:spPr>
          <a:xfrm>
            <a:off x="7687910" y="4283804"/>
            <a:ext cx="32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直接映射或结合部分</a:t>
            </a:r>
            <a:r>
              <a:rPr lang="en-US" altLang="zh-CN"/>
              <a:t>Lazy</a:t>
            </a:r>
            <a:r>
              <a:rPr lang="zh-CN" altLang="en-US"/>
              <a:t>映射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C5EC8E-1E77-4DDB-9E1C-92649C87AA7D}"/>
              </a:ext>
            </a:extLst>
          </p:cNvPr>
          <p:cNvSpPr txBox="1"/>
          <p:nvPr/>
        </p:nvSpPr>
        <p:spPr>
          <a:xfrm>
            <a:off x="7687910" y="3262335"/>
            <a:ext cx="218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通常都是</a:t>
            </a:r>
            <a:r>
              <a:rPr lang="en-US" altLang="zh-CN"/>
              <a:t>Lazy</a:t>
            </a:r>
            <a:r>
              <a:rPr lang="zh-CN" altLang="en-US"/>
              <a:t>映射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F891B-A11A-2133-7D23-1523960C12CA}"/>
              </a:ext>
            </a:extLst>
          </p:cNvPr>
          <p:cNvSpPr txBox="1"/>
          <p:nvPr/>
        </p:nvSpPr>
        <p:spPr>
          <a:xfrm>
            <a:off x="623392" y="1196752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为虚拟机呈现与所模拟的物理平台相同的物理地址空间布局。</a:t>
            </a:r>
          </a:p>
        </p:txBody>
      </p:sp>
    </p:spTree>
    <p:extLst>
      <p:ext uri="{BB962C8B-B14F-4D97-AF65-F5344CB8AC3E}">
        <p14:creationId xmlns:p14="http://schemas.microsoft.com/office/powerpoint/2010/main" val="226959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87358-5F8C-42BC-8A0C-A8E6F9D1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25BFAB-A263-8B74-76DF-0114847F1996}"/>
              </a:ext>
            </a:extLst>
          </p:cNvPr>
          <p:cNvSpPr txBox="1"/>
          <p:nvPr/>
        </p:nvSpPr>
        <p:spPr>
          <a:xfrm>
            <a:off x="515380" y="370134"/>
            <a:ext cx="809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实验</a:t>
            </a:r>
            <a:r>
              <a:rPr lang="en-US" altLang="zh-CN" sz="3200"/>
              <a:t>H_2_0</a:t>
            </a:r>
            <a:r>
              <a:rPr lang="zh-CN" altLang="en-US" sz="3200"/>
              <a:t>的结构</a:t>
            </a:r>
            <a:endParaRPr lang="en-US" altLang="zh-CN" sz="32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6CD307-F9F4-478A-E5FC-6102198C82DF}"/>
              </a:ext>
            </a:extLst>
          </p:cNvPr>
          <p:cNvGrpSpPr/>
          <p:nvPr/>
        </p:nvGrpSpPr>
        <p:grpSpPr>
          <a:xfrm>
            <a:off x="6636060" y="3851139"/>
            <a:ext cx="2844316" cy="2484276"/>
            <a:chOff x="4727848" y="2132856"/>
            <a:chExt cx="2844316" cy="2484276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0930CD0-024D-1CA7-FE72-D60FED2963A6}"/>
                </a:ext>
              </a:extLst>
            </p:cNvPr>
            <p:cNvSpPr/>
            <p:nvPr/>
          </p:nvSpPr>
          <p:spPr>
            <a:xfrm>
              <a:off x="4727848" y="2132856"/>
              <a:ext cx="2844316" cy="2484276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VM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C1AE198-51DE-3CB4-4A97-993A3148C6B5}"/>
                </a:ext>
              </a:extLst>
            </p:cNvPr>
            <p:cNvSpPr/>
            <p:nvPr/>
          </p:nvSpPr>
          <p:spPr>
            <a:xfrm>
              <a:off x="5015880" y="2939314"/>
              <a:ext cx="2268252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地址空间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00DC3F1-B280-8B60-937C-5792706E256C}"/>
                </a:ext>
              </a:extLst>
            </p:cNvPr>
            <p:cNvSpPr/>
            <p:nvPr/>
          </p:nvSpPr>
          <p:spPr>
            <a:xfrm>
              <a:off x="5015880" y="3755435"/>
              <a:ext cx="2268252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VCPU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6F4B796-FD37-E7B2-8931-71ABAFA39DF7}"/>
              </a:ext>
            </a:extLst>
          </p:cNvPr>
          <p:cNvSpPr/>
          <p:nvPr/>
        </p:nvSpPr>
        <p:spPr>
          <a:xfrm>
            <a:off x="2855641" y="3221069"/>
            <a:ext cx="2844316" cy="3132348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Hypervisor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3AE961E-0E58-B8D7-25F7-9CE6ACC31299}"/>
              </a:ext>
            </a:extLst>
          </p:cNvPr>
          <p:cNvSpPr/>
          <p:nvPr/>
        </p:nvSpPr>
        <p:spPr>
          <a:xfrm>
            <a:off x="3143673" y="4675599"/>
            <a:ext cx="2268252" cy="504056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切换进入</a:t>
            </a:r>
            <a:r>
              <a:rPr lang="en-US" altLang="zh-CN" sz="2000" b="1">
                <a:solidFill>
                  <a:schemeClr val="tx1"/>
                </a:solidFill>
              </a:rPr>
              <a:t>Guest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C9B5A2-5683-9BFA-AFDA-F6CE66A3230E}"/>
              </a:ext>
            </a:extLst>
          </p:cNvPr>
          <p:cNvSpPr/>
          <p:nvPr/>
        </p:nvSpPr>
        <p:spPr>
          <a:xfrm>
            <a:off x="3143673" y="5491720"/>
            <a:ext cx="2268252" cy="504056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VMExit</a:t>
            </a:r>
            <a:r>
              <a:rPr lang="zh-CN" altLang="en-US" sz="2000" b="1">
                <a:solidFill>
                  <a:schemeClr val="tx1"/>
                </a:solidFill>
              </a:rPr>
              <a:t>响应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0E371F6-D7C2-E931-5216-7B85BAC71FD1}"/>
              </a:ext>
            </a:extLst>
          </p:cNvPr>
          <p:cNvSpPr/>
          <p:nvPr/>
        </p:nvSpPr>
        <p:spPr>
          <a:xfrm>
            <a:off x="3144208" y="3897052"/>
            <a:ext cx="2268252" cy="504056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VM</a:t>
            </a:r>
            <a:r>
              <a:rPr lang="zh-CN" altLang="en-US" sz="2000" b="1">
                <a:solidFill>
                  <a:schemeClr val="tx1"/>
                </a:solidFill>
              </a:rPr>
              <a:t>资源准备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3B4C1F6-86DD-19F5-D44D-2F5173E3ECB6}"/>
              </a:ext>
            </a:extLst>
          </p:cNvPr>
          <p:cNvCxnSpPr/>
          <p:nvPr/>
        </p:nvCxnSpPr>
        <p:spPr>
          <a:xfrm>
            <a:off x="5411925" y="4149080"/>
            <a:ext cx="1224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7D2A780-3D0F-F652-D41D-5C35E15990B8}"/>
              </a:ext>
            </a:extLst>
          </p:cNvPr>
          <p:cNvSpPr txBox="1"/>
          <p:nvPr/>
        </p:nvSpPr>
        <p:spPr>
          <a:xfrm>
            <a:off x="5411925" y="37123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创建和初始化资源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7EFDCD3-1A0C-9145-5680-993ECC728FB5}"/>
              </a:ext>
            </a:extLst>
          </p:cNvPr>
          <p:cNvCxnSpPr/>
          <p:nvPr/>
        </p:nvCxnSpPr>
        <p:spPr>
          <a:xfrm>
            <a:off x="5411925" y="4927627"/>
            <a:ext cx="1224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610956-F01F-6BF9-A172-C6DC18779D15}"/>
              </a:ext>
            </a:extLst>
          </p:cNvPr>
          <p:cNvCxnSpPr/>
          <p:nvPr/>
        </p:nvCxnSpPr>
        <p:spPr>
          <a:xfrm flipH="1">
            <a:off x="5411925" y="5743748"/>
            <a:ext cx="1224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22B0BD4-1E04-48A8-D8A8-B119F770741F}"/>
              </a:ext>
            </a:extLst>
          </p:cNvPr>
          <p:cNvSpPr txBox="1"/>
          <p:nvPr/>
        </p:nvSpPr>
        <p:spPr>
          <a:xfrm>
            <a:off x="5411924" y="450187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VM-Entry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B24DE5-9193-1CAE-CA26-FD4AEF3D5E94}"/>
              </a:ext>
            </a:extLst>
          </p:cNvPr>
          <p:cNvSpPr txBox="1"/>
          <p:nvPr/>
        </p:nvSpPr>
        <p:spPr>
          <a:xfrm>
            <a:off x="5440385" y="537441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VM-Exit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70DBCFF-2F51-BFC1-381E-33576A83FA56}"/>
              </a:ext>
            </a:extLst>
          </p:cNvPr>
          <p:cNvSpPr txBox="1"/>
          <p:nvPr/>
        </p:nvSpPr>
        <p:spPr>
          <a:xfrm>
            <a:off x="623392" y="1196752"/>
            <a:ext cx="6718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按照简化实验模型，实验只有一个</a:t>
            </a:r>
            <a:r>
              <a:rPr lang="en-US" altLang="zh-CN" sz="2000"/>
              <a:t>VM</a:t>
            </a:r>
            <a:r>
              <a:rPr lang="zh-CN" altLang="en-US" sz="2000"/>
              <a:t>，所以忽略该对象。</a:t>
            </a:r>
            <a:endParaRPr lang="en-US" altLang="zh-CN" sz="2000"/>
          </a:p>
          <a:p>
            <a:r>
              <a:rPr lang="en-US" altLang="zh-CN" sz="2000"/>
              <a:t>Hypervisor</a:t>
            </a:r>
            <a:r>
              <a:rPr lang="zh-CN" altLang="en-US" sz="2000"/>
              <a:t>的主逻辑包含三个部分：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准备</a:t>
            </a:r>
            <a:r>
              <a:rPr lang="en-US" altLang="zh-CN" sz="2000"/>
              <a:t>VM</a:t>
            </a:r>
            <a:r>
              <a:rPr lang="zh-CN" altLang="en-US" sz="2000"/>
              <a:t>的资源：</a:t>
            </a:r>
            <a:r>
              <a:rPr lang="en-US" altLang="zh-CN" sz="2000"/>
              <a:t>VM</a:t>
            </a:r>
            <a:r>
              <a:rPr lang="zh-CN" altLang="en-US" sz="2000"/>
              <a:t>地址空间和单个</a:t>
            </a:r>
            <a:r>
              <a:rPr lang="en-US" altLang="zh-CN" sz="2000"/>
              <a:t>vCPU</a:t>
            </a:r>
          </a:p>
          <a:p>
            <a:r>
              <a:rPr lang="en-US" altLang="zh-CN" sz="2000"/>
              <a:t>2. </a:t>
            </a:r>
            <a:r>
              <a:rPr lang="zh-CN" altLang="en-US" sz="2000"/>
              <a:t>切换进入</a:t>
            </a:r>
            <a:r>
              <a:rPr lang="en-US" altLang="zh-CN" sz="2000"/>
              <a:t>Guest</a:t>
            </a:r>
            <a:r>
              <a:rPr lang="zh-CN" altLang="en-US" sz="2000"/>
              <a:t>的代码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响应</a:t>
            </a:r>
            <a:r>
              <a:rPr lang="en-US" altLang="zh-CN" sz="2000"/>
              <a:t>VMExit</a:t>
            </a:r>
            <a:r>
              <a:rPr lang="zh-CN" altLang="en-US" sz="2000"/>
              <a:t>各种原因的代码</a:t>
            </a:r>
          </a:p>
        </p:txBody>
      </p:sp>
    </p:spTree>
    <p:extLst>
      <p:ext uri="{BB962C8B-B14F-4D97-AF65-F5344CB8AC3E}">
        <p14:creationId xmlns:p14="http://schemas.microsoft.com/office/powerpoint/2010/main" val="36572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91FA-101F-E1C0-3EE6-6AE506A1A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DABB3-9257-DA5E-B4B3-51ADFAC2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EDAEFB-34A4-4BB6-7E33-C9337719EA68}"/>
              </a:ext>
            </a:extLst>
          </p:cNvPr>
          <p:cNvSpPr txBox="1"/>
          <p:nvPr/>
        </p:nvSpPr>
        <p:spPr>
          <a:xfrm>
            <a:off x="515380" y="370134"/>
            <a:ext cx="4536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实验</a:t>
            </a:r>
            <a:r>
              <a:rPr lang="en-US" altLang="zh-CN" sz="3200"/>
              <a:t>H_2_0</a:t>
            </a:r>
            <a:r>
              <a:rPr lang="zh-CN" altLang="en-US" sz="3200"/>
              <a:t>的实现流程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06FDFB-2AE1-0D1F-58B3-A7952815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204912"/>
            <a:ext cx="2095500" cy="5334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B7926C2-6589-ECD2-5D75-9AE7FD0E3931}"/>
              </a:ext>
            </a:extLst>
          </p:cNvPr>
          <p:cNvSpPr txBox="1"/>
          <p:nvPr/>
        </p:nvSpPr>
        <p:spPr>
          <a:xfrm>
            <a:off x="4403812" y="1340768"/>
            <a:ext cx="6734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为目标虚拟机建立物理地址空间                       </a:t>
            </a:r>
            <a:r>
              <a:rPr lang="en-US" altLang="zh-CN" sz="2000"/>
              <a:t>(</a:t>
            </a:r>
            <a:r>
              <a:rPr lang="zh-CN" altLang="en-US" sz="2000"/>
              <a:t>组件</a:t>
            </a:r>
            <a:r>
              <a:rPr lang="en-US" altLang="zh-CN" sz="2000"/>
              <a:t>axmm)</a:t>
            </a:r>
            <a:endParaRPr lang="zh-CN" altLang="en-US" sz="2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EE49D7-8FD8-159A-4C8C-2E9DAE7E5C60}"/>
              </a:ext>
            </a:extLst>
          </p:cNvPr>
          <p:cNvSpPr txBox="1"/>
          <p:nvPr/>
        </p:nvSpPr>
        <p:spPr>
          <a:xfrm>
            <a:off x="4468924" y="2312876"/>
            <a:ext cx="668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在地址空间中为</a:t>
            </a:r>
            <a:r>
              <a:rPr lang="en-US" altLang="zh-CN" sz="2000"/>
              <a:t>Guest</a:t>
            </a:r>
            <a:r>
              <a:rPr lang="zh-CN" altLang="en-US" sz="2000"/>
              <a:t>内核和设备建立区域      </a:t>
            </a:r>
            <a:r>
              <a:rPr lang="en-US" altLang="zh-CN" sz="2000"/>
              <a:t>(</a:t>
            </a:r>
            <a:r>
              <a:rPr lang="zh-CN" altLang="en-US" sz="2000"/>
              <a:t>组件</a:t>
            </a:r>
            <a:r>
              <a:rPr lang="en-US" altLang="zh-CN" sz="2000"/>
              <a:t>axmm)</a:t>
            </a:r>
            <a:endParaRPr lang="zh-CN" altLang="en-US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D3D2CF-C2B1-B60D-0595-E0355771A9D8}"/>
              </a:ext>
            </a:extLst>
          </p:cNvPr>
          <p:cNvSpPr txBox="1"/>
          <p:nvPr/>
        </p:nvSpPr>
        <p:spPr>
          <a:xfrm>
            <a:off x="4462120" y="3284984"/>
            <a:ext cx="6787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把</a:t>
            </a:r>
            <a:r>
              <a:rPr lang="en-US" altLang="zh-CN" sz="2000"/>
              <a:t>Guest</a:t>
            </a:r>
            <a:r>
              <a:rPr lang="zh-CN" altLang="en-US" sz="2000"/>
              <a:t>内核</a:t>
            </a:r>
            <a:r>
              <a:rPr lang="en-US" altLang="zh-CN" sz="2000"/>
              <a:t>Image</a:t>
            </a:r>
            <a:r>
              <a:rPr lang="zh-CN" altLang="en-US" sz="2000"/>
              <a:t>加载到内核区域          </a:t>
            </a:r>
            <a:r>
              <a:rPr lang="en-US" altLang="zh-CN" sz="2000"/>
              <a:t>(</a:t>
            </a:r>
            <a:r>
              <a:rPr lang="zh-CN" altLang="en-US" sz="2000"/>
              <a:t>组件</a:t>
            </a:r>
            <a:r>
              <a:rPr lang="en-US" altLang="zh-CN" sz="2000"/>
              <a:t>axmm</a:t>
            </a:r>
            <a:r>
              <a:rPr lang="zh-CN" altLang="en-US" sz="2000"/>
              <a:t>和</a:t>
            </a:r>
            <a:r>
              <a:rPr lang="en-US" altLang="zh-CN" sz="2000"/>
              <a:t>axfs)</a:t>
            </a:r>
            <a:endParaRPr lang="zh-CN" altLang="en-US" sz="2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8D5D27-2E93-8C10-D4A8-B9ED556AC976}"/>
              </a:ext>
            </a:extLst>
          </p:cNvPr>
          <p:cNvSpPr txBox="1"/>
          <p:nvPr/>
        </p:nvSpPr>
        <p:spPr>
          <a:xfrm>
            <a:off x="4462119" y="4149080"/>
            <a:ext cx="4742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把</a:t>
            </a:r>
            <a:r>
              <a:rPr lang="en-US" altLang="zh-CN" sz="2000"/>
              <a:t>vCPU</a:t>
            </a:r>
            <a:r>
              <a:rPr lang="zh-CN" altLang="en-US" sz="2000"/>
              <a:t>的启动入口设置为</a:t>
            </a:r>
            <a:r>
              <a:rPr lang="en-US" altLang="zh-CN" sz="2000"/>
              <a:t>Guest</a:t>
            </a:r>
            <a:r>
              <a:rPr lang="zh-CN" altLang="en-US" sz="2000"/>
              <a:t>内核入口</a:t>
            </a:r>
            <a:endParaRPr lang="en-US" altLang="zh-CN" sz="2000"/>
          </a:p>
          <a:p>
            <a:r>
              <a:rPr lang="zh-CN" altLang="en-US" sz="2000"/>
              <a:t>同时设置</a:t>
            </a:r>
            <a:r>
              <a:rPr lang="en-US" altLang="zh-CN" sz="2000"/>
              <a:t>EPT</a:t>
            </a:r>
            <a:r>
              <a:rPr lang="zh-CN" altLang="en-US" sz="2000"/>
              <a:t>页表的地址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F4BB1C-890B-5305-ACC6-252F254FD8A7}"/>
              </a:ext>
            </a:extLst>
          </p:cNvPr>
          <p:cNvSpPr txBox="1"/>
          <p:nvPr/>
        </p:nvSpPr>
        <p:spPr>
          <a:xfrm>
            <a:off x="9260458" y="4293096"/>
            <a:ext cx="1948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(</a:t>
            </a:r>
            <a:r>
              <a:rPr lang="zh-CN" altLang="en-US" sz="2000"/>
              <a:t>组件</a:t>
            </a:r>
            <a:r>
              <a:rPr lang="en-US" altLang="zh-CN" sz="2000"/>
              <a:t>riscv_vcpu)</a:t>
            </a:r>
            <a:endParaRPr lang="zh-CN" altLang="en-US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3F794-3387-758C-75AD-246B8ABB0BE4}"/>
              </a:ext>
            </a:extLst>
          </p:cNvPr>
          <p:cNvSpPr txBox="1"/>
          <p:nvPr/>
        </p:nvSpPr>
        <p:spPr>
          <a:xfrm>
            <a:off x="4468924" y="5560680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Host</a:t>
            </a:r>
            <a:r>
              <a:rPr lang="zh-CN" altLang="en-US" sz="2000"/>
              <a:t>和</a:t>
            </a:r>
            <a:r>
              <a:rPr lang="en-US" altLang="zh-CN" sz="2000"/>
              <a:t>Guest</a:t>
            </a:r>
            <a:r>
              <a:rPr lang="zh-CN" altLang="en-US" sz="2000"/>
              <a:t>环境之间循环切换</a:t>
            </a:r>
            <a:endParaRPr lang="en-US" altLang="zh-CN" sz="2000"/>
          </a:p>
          <a:p>
            <a:r>
              <a:rPr lang="zh-CN" altLang="en-US" sz="2000"/>
              <a:t>支持虚拟机持续运行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7FDF24-256E-D34E-8A21-B92C0CBA3F81}"/>
              </a:ext>
            </a:extLst>
          </p:cNvPr>
          <p:cNvSpPr txBox="1"/>
          <p:nvPr/>
        </p:nvSpPr>
        <p:spPr>
          <a:xfrm>
            <a:off x="9260457" y="5680398"/>
            <a:ext cx="1948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(</a:t>
            </a:r>
            <a:r>
              <a:rPr lang="zh-CN" altLang="en-US" sz="2000"/>
              <a:t>组件</a:t>
            </a:r>
            <a:r>
              <a:rPr lang="en-US" altLang="zh-CN" sz="2000"/>
              <a:t>riscv_vcpu)</a:t>
            </a:r>
            <a:endParaRPr lang="zh-CN" altLang="en-US" sz="2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C19BDB-4FD2-570D-2305-62DAAB708AE1}"/>
              </a:ext>
            </a:extLst>
          </p:cNvPr>
          <p:cNvSpPr txBox="1"/>
          <p:nvPr/>
        </p:nvSpPr>
        <p:spPr>
          <a:xfrm>
            <a:off x="2810443" y="46723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重点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910DD7-1834-B505-75EF-414C8C34B0BF}"/>
              </a:ext>
            </a:extLst>
          </p:cNvPr>
          <p:cNvSpPr txBox="1"/>
          <p:nvPr/>
        </p:nvSpPr>
        <p:spPr>
          <a:xfrm>
            <a:off x="4022554" y="60805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4437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26007</TotalTime>
  <Words>1629</Words>
  <Application>Microsoft Office PowerPoint</Application>
  <PresentationFormat>宽屏</PresentationFormat>
  <Paragraphs>204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Courier New</vt:lpstr>
      <vt:lpstr>Office 主题​​</vt:lpstr>
      <vt:lpstr>秋冬季训练营三阶段 组件化内核设计与实践(8)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1088</cp:revision>
  <dcterms:created xsi:type="dcterms:W3CDTF">2023-02-06T11:51:16Z</dcterms:created>
  <dcterms:modified xsi:type="dcterms:W3CDTF">2024-11-27T13:14:11Z</dcterms:modified>
</cp:coreProperties>
</file>