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4" r:id="rId2"/>
    <p:sldId id="258" r:id="rId3"/>
    <p:sldId id="289" r:id="rId4"/>
    <p:sldId id="267" r:id="rId5"/>
    <p:sldId id="305" r:id="rId6"/>
    <p:sldId id="306" r:id="rId7"/>
    <p:sldId id="263" r:id="rId8"/>
    <p:sldId id="266" r:id="rId9"/>
    <p:sldId id="307" r:id="rId10"/>
    <p:sldId id="290" r:id="rId11"/>
    <p:sldId id="265" r:id="rId12"/>
    <p:sldId id="270" r:id="rId13"/>
    <p:sldId id="308" r:id="rId14"/>
    <p:sldId id="309" r:id="rId15"/>
    <p:sldId id="269" r:id="rId16"/>
    <p:sldId id="300" r:id="rId17"/>
    <p:sldId id="310" r:id="rId18"/>
    <p:sldId id="273" r:id="rId19"/>
    <p:sldId id="295" r:id="rId20"/>
    <p:sldId id="271" r:id="rId21"/>
    <p:sldId id="298" r:id="rId22"/>
    <p:sldId id="302" r:id="rId23"/>
    <p:sldId id="301" r:id="rId24"/>
    <p:sldId id="299" r:id="rId25"/>
    <p:sldId id="303" r:id="rId26"/>
    <p:sldId id="28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晨琪" initials="李" lastIdx="1" clrIdx="0">
    <p:extLst>
      <p:ext uri="{19B8F6BF-5375-455C-9EA6-DF929625EA0E}">
        <p15:presenceInfo xmlns:p15="http://schemas.microsoft.com/office/powerpoint/2012/main" userId="bca728a5f036c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872A2-3F6E-478C-B5C2-642A6E7D431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DF947-1F34-49C3-9DCB-9B3F5C201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6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16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51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17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96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4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62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12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6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612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08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495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17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65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75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264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56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08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8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07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76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1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3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61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89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77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4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0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0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4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007436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9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5" y="322662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7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5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12192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3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121914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E679124-1CD5-4FC8-BBBB-DC5DA0F38E48}"/>
              </a:ext>
            </a:extLst>
          </p:cNvPr>
          <p:cNvSpPr/>
          <p:nvPr/>
        </p:nvSpPr>
        <p:spPr>
          <a:xfrm>
            <a:off x="1731078" y="2461974"/>
            <a:ext cx="9808975" cy="189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1DF816-BDCA-4F07-83D3-B61A04C19F56}"/>
              </a:ext>
            </a:extLst>
          </p:cNvPr>
          <p:cNvSpPr txBox="1"/>
          <p:nvPr/>
        </p:nvSpPr>
        <p:spPr>
          <a:xfrm>
            <a:off x="3380255" y="2644170"/>
            <a:ext cx="815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VexRiscv</a:t>
            </a: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SM4Plugin</a:t>
            </a: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4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ZUCPlugin</a:t>
            </a:r>
            <a:r>
              <a:rPr lang="zh-CN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en-GB" altLang="zh-CN" sz="4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136182-C0C7-44F5-873B-3538513B7600}"/>
              </a:ext>
            </a:extLst>
          </p:cNvPr>
          <p:cNvGrpSpPr/>
          <p:nvPr/>
        </p:nvGrpSpPr>
        <p:grpSpPr>
          <a:xfrm>
            <a:off x="680190" y="2453912"/>
            <a:ext cx="2127545" cy="1780869"/>
            <a:chOff x="1072586" y="730321"/>
            <a:chExt cx="5273250" cy="45716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26B10B0-52C8-45EF-88B5-65D5BE46A00F}"/>
                </a:ext>
              </a:extLst>
            </p:cNvPr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E69162C-EDED-4946-9212-92050730D9CC}"/>
                </a:ext>
              </a:extLst>
            </p:cNvPr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5092923-917E-4F13-84A6-6241B2B7DFB1}"/>
              </a:ext>
            </a:extLst>
          </p:cNvPr>
          <p:cNvSpPr txBox="1"/>
          <p:nvPr/>
        </p:nvSpPr>
        <p:spPr>
          <a:xfrm>
            <a:off x="7169871" y="4432278"/>
            <a:ext cx="450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叶根友毛笔行书简体" panose="02010601030101010101" pitchFamily="2" charset="-122"/>
                <a:ea typeface="叶根友毛笔行书简体" panose="02010601030101010101" pitchFamily="2" charset="-122"/>
                <a:sym typeface="叶根友毛笔行书简体" panose="02010601030101010101" pitchFamily="2" charset="-122"/>
              </a:rPr>
              <a:t>	 2021-12 	    </a:t>
            </a:r>
            <a:r>
              <a:rPr lang="zh-CN" altLang="en-US" dirty="0">
                <a:solidFill>
                  <a:srgbClr val="262626"/>
                </a:solidFill>
                <a:latin typeface="叶根友毛笔行书简体" panose="02010601030101010101" pitchFamily="2" charset="-122"/>
                <a:ea typeface="叶根友毛笔行书简体" panose="02010601030101010101" pitchFamily="2" charset="-122"/>
                <a:sym typeface="叶根友毛笔行书简体" panose="02010601030101010101" pitchFamily="2" charset="-122"/>
              </a:rPr>
              <a:t>李晨琪</a:t>
            </a:r>
            <a:r>
              <a:rPr lang="en-US" altLang="zh-CN" dirty="0">
                <a:solidFill>
                  <a:srgbClr val="262626"/>
                </a:solidFill>
                <a:latin typeface="叶根友毛笔行书简体" panose="02010601030101010101" pitchFamily="2" charset="-122"/>
                <a:ea typeface="叶根友毛笔行书简体" panose="02010601030101010101" pitchFamily="2" charset="-122"/>
                <a:sym typeface="叶根友毛笔行书简体" panose="02010601030101010101" pitchFamily="2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9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44218C-C73A-4C9F-A785-ABC0932A11A3}"/>
                  </a:ext>
                </a:extLst>
              </p:cNvPr>
              <p:cNvSpPr txBox="1"/>
              <p:nvPr/>
            </p:nvSpPr>
            <p:spPr>
              <a:xfrm>
                <a:off x="1036435" y="1310132"/>
                <a:ext cx="9791197" cy="194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err="1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ZUCPlugin</a:t>
                </a:r>
                <a:endPara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密钥装入  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𝑧𝑢𝑐𝑠𝑒𝑡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(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0,1,2,3);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初始化阶段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𝑧𝑢𝑐𝑖𝑛𝑖𝑡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();</m:t>
                    </m:r>
                  </m:oMath>
                </a14:m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工作阶段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𝑧𝑢𝑐𝑤𝑜𝑟𝑘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44218C-C73A-4C9F-A785-ABC0932A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35" y="1310132"/>
                <a:ext cx="9791197" cy="1941685"/>
              </a:xfrm>
              <a:prstGeom prst="rect">
                <a:avLst/>
              </a:prstGeom>
              <a:blipFill>
                <a:blip r:embed="rId3"/>
                <a:stretch>
                  <a:fillRect l="-498" b="-4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030130E-B261-4264-860D-858D4B79A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68" y="3359199"/>
            <a:ext cx="6315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1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067058" y="1637940"/>
            <a:ext cx="9351917" cy="397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流水线确定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·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Pipelined from 2 to 5+ stages ([Fetch*X], Decode, Execute, [Memory], [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WriteBack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])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·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冲突冒险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·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Decode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   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Execute    (-&gt;    Memory    -&gt;    </a:t>
            </a:r>
            <a:r>
              <a:rPr lang="en-US" altLang="zh-CN" sz="1600" dirty="0" err="1">
                <a:solidFill>
                  <a:srgbClr val="24292F"/>
                </a:solidFill>
                <a:latin typeface="-apple-system"/>
              </a:rPr>
              <a:t>WriteBack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Decode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   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Execute    -&gt;    Memory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560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AFB14BB-4753-43F9-B803-0FABE03A97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1021" b="2164"/>
          <a:stretch/>
        </p:blipFill>
        <p:spPr bwMode="auto">
          <a:xfrm>
            <a:off x="5824573" y="2179789"/>
            <a:ext cx="5770876" cy="4111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245CF1-A8BF-4BA1-B4D8-69F46EFBD62E}"/>
              </a:ext>
            </a:extLst>
          </p:cNvPr>
          <p:cNvSpPr txBox="1"/>
          <p:nvPr/>
        </p:nvSpPr>
        <p:spPr>
          <a:xfrm>
            <a:off x="975816" y="1458852"/>
            <a:ext cx="642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SM4Plugin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流水线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Decode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   </a:t>
            </a:r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Execute    (-&gt;    Memory    -&gt;    </a:t>
            </a:r>
            <a:r>
              <a:rPr lang="en-US" altLang="zh-CN" sz="1800" dirty="0" err="1">
                <a:solidFill>
                  <a:srgbClr val="24292F"/>
                </a:solidFill>
                <a:latin typeface="-apple-system"/>
              </a:rPr>
              <a:t>WriteBack</a:t>
            </a:r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1377FD-9675-42D5-948F-453028E9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1" y="3362252"/>
            <a:ext cx="5047232" cy="14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13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245CF1-A8BF-4BA1-B4D8-69F46EFBD62E}"/>
              </a:ext>
            </a:extLst>
          </p:cNvPr>
          <p:cNvSpPr txBox="1"/>
          <p:nvPr/>
        </p:nvSpPr>
        <p:spPr>
          <a:xfrm>
            <a:off x="975816" y="1458852"/>
            <a:ext cx="642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ZUCPlugin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流水线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Decode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   </a:t>
            </a:r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Execute    -&gt;    Memory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D9B3F2-EC5D-4291-8396-047645B403F7}"/>
                  </a:ext>
                </a:extLst>
              </p:cNvPr>
              <p:cNvSpPr txBox="1"/>
              <p:nvPr/>
            </p:nvSpPr>
            <p:spPr>
              <a:xfrm>
                <a:off x="905518" y="2261117"/>
                <a:ext cx="4648782" cy="375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初始化阶段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密钥装入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重复执行下述操作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次：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𝐵𝑖𝑡𝑅𝑒𝑐𝑜𝑛𝑠𝑡𝑟𝑢𝑐𝑡𝑖𝑜𝑛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6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6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6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3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𝐿𝐹𝑆𝑅𝑊𝑖𝑡h𝐼𝑛𝑖𝑡𝑖𝑎𝑙𝑖𝑠𝑎𝑡𝑖𝑜𝑛𝑀𝑜𝑑𝑒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&gt;&gt;1)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工作阶段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执行下列过程一次，并将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的输出舍弃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𝐵𝑖𝑡𝑅𝑒𝑐𝑜𝑛𝑠𝑡𝑟𝑢𝑐𝑡𝑖𝑜𝑛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3) 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𝐿𝐹𝑆𝑅𝑊𝑖𝑡h𝑊𝑜𝑟𝑘𝑀𝑜𝑑𝑒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密钥输出，每运行一个节拍，执行一次下列过程并获取一个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比特密钥字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Z: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1)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𝐵𝑖𝑡𝑅𝑒𝑐𝑜𝑛𝑠𝑡𝑟𝑢𝑐𝑡𝑖𝑜𝑛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)⊕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zh-CN" altLang="en-US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3)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𝐿𝐹𝑆𝑅𝑊𝑖𝑡h𝑊𝑜𝑟𝑘𝑀𝑜𝑑𝑒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D9B3F2-EC5D-4291-8396-047645B40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18" y="2261117"/>
                <a:ext cx="4648782" cy="3755772"/>
              </a:xfrm>
              <a:prstGeom prst="rect">
                <a:avLst/>
              </a:prstGeom>
              <a:blipFill>
                <a:blip r:embed="rId3"/>
                <a:stretch>
                  <a:fillRect l="-394" t="-325" b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1A27C6-5C31-4DC7-A30B-87FDAE91BBDE}"/>
                  </a:ext>
                </a:extLst>
              </p:cNvPr>
              <p:cNvSpPr txBox="1"/>
              <p:nvPr/>
            </p:nvSpPr>
            <p:spPr>
              <a:xfrm>
                <a:off x="5353778" y="2300413"/>
                <a:ext cx="358081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𝑧𝑢𝑐𝑖𝑛𝑖𝑡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𝑧𝑢𝑐𝑖𝑛𝑖𝑡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···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𝑧𝑢𝑐𝑖𝑛𝑖𝑡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𝑧𝑢𝑐𝑖𝑛𝑖𝑡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1A27C6-5C31-4DC7-A30B-87FDAE91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78" y="2300413"/>
                <a:ext cx="3580818" cy="1323439"/>
              </a:xfrm>
              <a:prstGeom prst="rect">
                <a:avLst/>
              </a:prstGeom>
              <a:blipFill>
                <a:blip r:embed="rId4"/>
                <a:stretch>
                  <a:fillRect b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334921-6F95-4C07-A532-E54B05A9204D}"/>
                  </a:ext>
                </a:extLst>
              </p:cNvPr>
              <p:cNvSpPr txBox="1"/>
              <p:nvPr/>
            </p:nvSpPr>
            <p:spPr>
              <a:xfrm>
                <a:off x="5800508" y="4557587"/>
                <a:ext cx="268735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</m:t>
                      </m:r>
                      <m:r>
                        <m:rPr>
                          <m:sty m:val="p"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work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</m:t>
                      </m:r>
                      <m:r>
                        <m:rPr>
                          <m:sty m:val="p"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work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···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</m:t>
                      </m:r>
                      <m:r>
                        <m:rPr>
                          <m:sty m:val="p"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work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𝑧𝑢𝑐</m:t>
                      </m:r>
                      <m:r>
                        <m:rPr>
                          <m:sty m:val="p"/>
                        </m:rP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work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();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334921-6F95-4C07-A532-E54B05A9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508" y="4557587"/>
                <a:ext cx="2687359" cy="1323439"/>
              </a:xfrm>
              <a:prstGeom prst="rect">
                <a:avLst/>
              </a:prstGeom>
              <a:blipFill>
                <a:blip r:embed="rId5"/>
                <a:stretch>
                  <a:fillRect b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711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7" grpId="0"/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245CF1-A8BF-4BA1-B4D8-69F46EFBD62E}"/>
              </a:ext>
            </a:extLst>
          </p:cNvPr>
          <p:cNvSpPr txBox="1"/>
          <p:nvPr/>
        </p:nvSpPr>
        <p:spPr>
          <a:xfrm>
            <a:off x="975816" y="1308970"/>
            <a:ext cx="642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ZUCPlugin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流水线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Decode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   </a:t>
            </a:r>
            <a:r>
              <a:rPr lang="en-US" altLang="zh-CN" sz="1800" dirty="0">
                <a:solidFill>
                  <a:srgbClr val="24292F"/>
                </a:solidFill>
                <a:latin typeface="-apple-system"/>
              </a:rPr>
              <a:t>Execute    -&gt;    Memory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B32976-114C-4230-9F63-BED7A720B674}"/>
                  </a:ext>
                </a:extLst>
              </p:cNvPr>
              <p:cNvSpPr txBox="1"/>
              <p:nvPr/>
            </p:nvSpPr>
            <p:spPr>
              <a:xfrm>
                <a:off x="-405553" y="2307430"/>
                <a:ext cx="918588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𝑉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215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17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13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21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10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20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4 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 (1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(231 −1)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16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15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17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13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21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10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20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4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(1 + 2</m:t>
                      </m:r>
                      <m:r>
                        <a:rPr lang="en-US" altLang="zh-CN" sz="1600" i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8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600" i="1" baseline="-25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0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en-US" altLang="zh-CN" sz="16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(231 – 1)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B32976-114C-4230-9F63-BED7A720B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5553" y="2307430"/>
                <a:ext cx="9185881" cy="76944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518152-D87C-4C1D-809E-02D528B5A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20" b="69755"/>
          <a:stretch/>
        </p:blipFill>
        <p:spPr>
          <a:xfrm>
            <a:off x="975816" y="3429000"/>
            <a:ext cx="7146208" cy="17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81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26">
            <a:extLst>
              <a:ext uri="{FF2B5EF4-FFF2-40B4-BE49-F238E27FC236}">
                <a16:creationId xmlns:a16="http://schemas.microsoft.com/office/drawing/2014/main" id="{1962304E-554A-42F2-9F26-834B696BCE61}"/>
              </a:ext>
            </a:extLst>
          </p:cNvPr>
          <p:cNvSpPr/>
          <p:nvPr/>
        </p:nvSpPr>
        <p:spPr>
          <a:xfrm>
            <a:off x="1008380" y="1105416"/>
            <a:ext cx="10497820" cy="53080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矩形 93">
            <a:extLst>
              <a:ext uri="{FF2B5EF4-FFF2-40B4-BE49-F238E27FC236}">
                <a16:creationId xmlns:a16="http://schemas.microsoft.com/office/drawing/2014/main" id="{23029F23-7A79-4DCC-BD28-AE898E4C083A}"/>
              </a:ext>
            </a:extLst>
          </p:cNvPr>
          <p:cNvSpPr/>
          <p:nvPr/>
        </p:nvSpPr>
        <p:spPr>
          <a:xfrm>
            <a:off x="958157" y="10459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93">
            <a:extLst>
              <a:ext uri="{FF2B5EF4-FFF2-40B4-BE49-F238E27FC236}">
                <a16:creationId xmlns:a16="http://schemas.microsoft.com/office/drawing/2014/main" id="{06BB0D71-5FDD-4EB7-86A7-AF8036121712}"/>
              </a:ext>
            </a:extLst>
          </p:cNvPr>
          <p:cNvSpPr/>
          <p:nvPr/>
        </p:nvSpPr>
        <p:spPr>
          <a:xfrm rot="10800000">
            <a:off x="11183620" y="60888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07E9B3-1B33-4ED3-B6C8-31750441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03" y="2487641"/>
            <a:ext cx="3880427" cy="2865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9A63F5-6B8F-4020-8AEF-0877400F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16" y="1764603"/>
            <a:ext cx="4060760" cy="390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5B96C7-5DF2-4B89-B356-3A2D663FE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300" y="1736028"/>
            <a:ext cx="3921830" cy="419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AE6F61-EDC7-4426-8DD8-3B2B9C488425}"/>
              </a:ext>
            </a:extLst>
          </p:cNvPr>
          <p:cNvSpPr txBox="1"/>
          <p:nvPr/>
        </p:nvSpPr>
        <p:spPr>
          <a:xfrm>
            <a:off x="1577515" y="1256427"/>
            <a:ext cx="381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A16B66-7B4D-4C18-A59A-B0AC59A57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116" y="2487641"/>
            <a:ext cx="4031774" cy="28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2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 animBg="1"/>
      <p:bldP spid="13" grpId="0" animBg="1"/>
      <p:bldP spid="14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26">
            <a:extLst>
              <a:ext uri="{FF2B5EF4-FFF2-40B4-BE49-F238E27FC236}">
                <a16:creationId xmlns:a16="http://schemas.microsoft.com/office/drawing/2014/main" id="{1962304E-554A-42F2-9F26-834B696BCE61}"/>
              </a:ext>
            </a:extLst>
          </p:cNvPr>
          <p:cNvSpPr/>
          <p:nvPr/>
        </p:nvSpPr>
        <p:spPr>
          <a:xfrm>
            <a:off x="1008380" y="1105416"/>
            <a:ext cx="10497820" cy="53080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矩形 93">
            <a:extLst>
              <a:ext uri="{FF2B5EF4-FFF2-40B4-BE49-F238E27FC236}">
                <a16:creationId xmlns:a16="http://schemas.microsoft.com/office/drawing/2014/main" id="{23029F23-7A79-4DCC-BD28-AE898E4C083A}"/>
              </a:ext>
            </a:extLst>
          </p:cNvPr>
          <p:cNvSpPr/>
          <p:nvPr/>
        </p:nvSpPr>
        <p:spPr>
          <a:xfrm>
            <a:off x="958157" y="10459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93">
            <a:extLst>
              <a:ext uri="{FF2B5EF4-FFF2-40B4-BE49-F238E27FC236}">
                <a16:creationId xmlns:a16="http://schemas.microsoft.com/office/drawing/2014/main" id="{06BB0D71-5FDD-4EB7-86A7-AF8036121712}"/>
              </a:ext>
            </a:extLst>
          </p:cNvPr>
          <p:cNvSpPr/>
          <p:nvPr/>
        </p:nvSpPr>
        <p:spPr>
          <a:xfrm rot="10800000">
            <a:off x="11183620" y="60888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EE0023-913A-4567-90B2-A76FBE517C38}"/>
              </a:ext>
            </a:extLst>
          </p:cNvPr>
          <p:cNvSpPr txBox="1"/>
          <p:nvPr/>
        </p:nvSpPr>
        <p:spPr>
          <a:xfrm>
            <a:off x="1342200" y="1326229"/>
            <a:ext cx="9891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</a:p>
          <a:p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-SM4Plugin</a:t>
            </a:r>
          </a:p>
          <a:p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D3D80-777D-4577-9066-75EC4E97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79" y="1302848"/>
            <a:ext cx="8617887" cy="49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53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 animBg="1"/>
      <p:bldP spid="13" grpId="0" animBg="1"/>
      <p:bldP spid="1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26">
            <a:extLst>
              <a:ext uri="{FF2B5EF4-FFF2-40B4-BE49-F238E27FC236}">
                <a16:creationId xmlns:a16="http://schemas.microsoft.com/office/drawing/2014/main" id="{1962304E-554A-42F2-9F26-834B696BCE61}"/>
              </a:ext>
            </a:extLst>
          </p:cNvPr>
          <p:cNvSpPr/>
          <p:nvPr/>
        </p:nvSpPr>
        <p:spPr>
          <a:xfrm>
            <a:off x="1008380" y="1105416"/>
            <a:ext cx="10497820" cy="53080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矩形 93">
            <a:extLst>
              <a:ext uri="{FF2B5EF4-FFF2-40B4-BE49-F238E27FC236}">
                <a16:creationId xmlns:a16="http://schemas.microsoft.com/office/drawing/2014/main" id="{23029F23-7A79-4DCC-BD28-AE898E4C083A}"/>
              </a:ext>
            </a:extLst>
          </p:cNvPr>
          <p:cNvSpPr/>
          <p:nvPr/>
        </p:nvSpPr>
        <p:spPr>
          <a:xfrm>
            <a:off x="958157" y="10459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93">
            <a:extLst>
              <a:ext uri="{FF2B5EF4-FFF2-40B4-BE49-F238E27FC236}">
                <a16:creationId xmlns:a16="http://schemas.microsoft.com/office/drawing/2014/main" id="{06BB0D71-5FDD-4EB7-86A7-AF8036121712}"/>
              </a:ext>
            </a:extLst>
          </p:cNvPr>
          <p:cNvSpPr/>
          <p:nvPr/>
        </p:nvSpPr>
        <p:spPr>
          <a:xfrm rot="10800000">
            <a:off x="11183620" y="60888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EE0023-913A-4567-90B2-A76FBE517C38}"/>
              </a:ext>
            </a:extLst>
          </p:cNvPr>
          <p:cNvSpPr txBox="1"/>
          <p:nvPr/>
        </p:nvSpPr>
        <p:spPr>
          <a:xfrm>
            <a:off x="1342200" y="1326229"/>
            <a:ext cx="9891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</a:p>
          <a:p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ZUCPlugin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D8619-3BBF-45E5-932A-36089396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41" y="1903513"/>
            <a:ext cx="7922474" cy="42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3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 animBg="1"/>
      <p:bldP spid="13" grpId="0" animBg="1"/>
      <p:bldP spid="1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26">
            <a:extLst>
              <a:ext uri="{FF2B5EF4-FFF2-40B4-BE49-F238E27FC236}">
                <a16:creationId xmlns:a16="http://schemas.microsoft.com/office/drawing/2014/main" id="{1962304E-554A-42F2-9F26-834B696BCE61}"/>
              </a:ext>
            </a:extLst>
          </p:cNvPr>
          <p:cNvSpPr/>
          <p:nvPr/>
        </p:nvSpPr>
        <p:spPr>
          <a:xfrm>
            <a:off x="1008380" y="1105416"/>
            <a:ext cx="10497820" cy="53080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矩形 93">
            <a:extLst>
              <a:ext uri="{FF2B5EF4-FFF2-40B4-BE49-F238E27FC236}">
                <a16:creationId xmlns:a16="http://schemas.microsoft.com/office/drawing/2014/main" id="{23029F23-7A79-4DCC-BD28-AE898E4C083A}"/>
              </a:ext>
            </a:extLst>
          </p:cNvPr>
          <p:cNvSpPr/>
          <p:nvPr/>
        </p:nvSpPr>
        <p:spPr>
          <a:xfrm>
            <a:off x="958157" y="10459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93">
            <a:extLst>
              <a:ext uri="{FF2B5EF4-FFF2-40B4-BE49-F238E27FC236}">
                <a16:creationId xmlns:a16="http://schemas.microsoft.com/office/drawing/2014/main" id="{06BB0D71-5FDD-4EB7-86A7-AF8036121712}"/>
              </a:ext>
            </a:extLst>
          </p:cNvPr>
          <p:cNvSpPr/>
          <p:nvPr/>
        </p:nvSpPr>
        <p:spPr>
          <a:xfrm rot="10800000">
            <a:off x="11183620" y="60888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zh-CN" altLang="en-US" sz="2400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E4AB2B-25FC-4945-8E82-65A38A34DB2C}"/>
              </a:ext>
            </a:extLst>
          </p:cNvPr>
          <p:cNvSpPr txBox="1"/>
          <p:nvPr/>
        </p:nvSpPr>
        <p:spPr>
          <a:xfrm>
            <a:off x="1342200" y="1430040"/>
            <a:ext cx="984142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9F556-D06B-4E79-A8E2-1474E8C4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00" y="2302435"/>
            <a:ext cx="9995334" cy="25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68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 animBg="1"/>
      <p:bldP spid="13" grpId="0" animBg="1"/>
      <p:bldP spid="14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355441" y="1993928"/>
            <a:ext cx="93519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硬件资源开销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Xilinx Artix-7 FPGA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XC7A50T-1FTG256C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9DD11-2A77-4FD2-ACEA-7C62A70B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26" y="3429000"/>
            <a:ext cx="5618966" cy="1574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8F99E1-42A3-40C9-A129-38FCBD439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 t="16082"/>
          <a:stretch/>
        </p:blipFill>
        <p:spPr>
          <a:xfrm>
            <a:off x="1031966" y="2647061"/>
            <a:ext cx="3408999" cy="38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85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815415" y="57262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267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4267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4764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22929" y="2105745"/>
            <a:ext cx="1192345" cy="666786"/>
            <a:chOff x="2215144" y="927951"/>
            <a:chExt cx="1244730" cy="916846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22929" y="3486593"/>
            <a:ext cx="1192345" cy="672219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22929" y="4940683"/>
            <a:ext cx="1192345" cy="666786"/>
            <a:chOff x="2215144" y="3018134"/>
            <a:chExt cx="1244730" cy="916848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28597" y="212349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总体介绍</a:t>
              </a:r>
              <a:endParaRPr kumimoji="0" lang="en-GB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728597" y="3523728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主要实现内容</a:t>
              </a:r>
              <a:endParaRPr kumimoji="0" lang="en-GB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728597" y="496756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02E3BC-47D8-4555-9508-2B6EA72BFBD4}"/>
              </a:ext>
            </a:extLst>
          </p:cNvPr>
          <p:cNvSpPr txBox="1"/>
          <p:nvPr/>
        </p:nvSpPr>
        <p:spPr>
          <a:xfrm>
            <a:off x="7090237" y="3269949"/>
            <a:ext cx="427883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2D9C39-5CC8-4EDC-BCB5-D4284AF878CB}"/>
              </a:ext>
            </a:extLst>
          </p:cNvPr>
          <p:cNvSpPr txBox="1"/>
          <p:nvPr/>
        </p:nvSpPr>
        <p:spPr>
          <a:xfrm>
            <a:off x="7034396" y="1985008"/>
            <a:ext cx="42788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扩展指令与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VexRiscv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993832" y="1043848"/>
            <a:ext cx="9351917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SM4Plugin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，我们的两条扩展指令内容如下：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ZUCPlugin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我们的三条扩展指令内容如下：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opcode_R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61EDEC-7EA6-42D6-A770-85B424B8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94" y="1516511"/>
            <a:ext cx="7096125" cy="581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D47685-5160-4F43-8849-4BAE7B226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994" y="2570199"/>
            <a:ext cx="7942635" cy="7177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9894FC-7DBF-442E-8687-94100E3EB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94" y="3775410"/>
            <a:ext cx="9416140" cy="19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6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000813" y="1516239"/>
            <a:ext cx="9351917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算法，我们在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100MHz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的时钟频率下有以下测试结果（单位：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Mbit/s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6AA718-BAA3-4250-AAB5-F15E70177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35" t="38409" r="39388" b="35316"/>
          <a:stretch/>
        </p:blipFill>
        <p:spPr bwMode="auto">
          <a:xfrm>
            <a:off x="2826961" y="2164989"/>
            <a:ext cx="6015298" cy="3511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5967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370761" y="1641882"/>
            <a:ext cx="935191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同时，为了验证我们之前提出的使用五级流水线完成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指令并不会产生数据冒险，我们对相关信号进行了抓取，结果如下：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2CB9C-D931-492E-B08E-7AD7A63E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61" y="2702111"/>
            <a:ext cx="9159384" cy="28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9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370761" y="1742577"/>
            <a:ext cx="9351917" cy="411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算法，结合实际应用场景，同时人为规避掉数据冒险，我们选择使用的测试代码部分内容如下图，图中所示为进行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次（共获取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bytes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数据）工作模式下的指令执行，并将指令结果存入指定地址。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则，我们在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150MHz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的时钟频率下的测试结果（单位：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Mbit/s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）如下，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4990A6-E1AF-45B8-AEDC-DDD77595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22" y="3018067"/>
            <a:ext cx="2281868" cy="2834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B890FD-6374-4715-B1B6-CCAB32F85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33" y="3700789"/>
            <a:ext cx="6284801" cy="5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3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420041" y="1843119"/>
            <a:ext cx="9351917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基于以上代码，我们抓取信号对流水线进行分析，如下图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D71845-B6F4-42E1-AAB6-DC4E40FB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40" y="2673767"/>
            <a:ext cx="9528862" cy="2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09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1156299" y="1032292"/>
            <a:ext cx="3008380" cy="6720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40">
              <a:buNone/>
            </a:pPr>
            <a:r>
              <a:rPr lang="zh-CN" altLang="en-US" sz="4267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sz="24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126" y="2258430"/>
            <a:ext cx="7208768" cy="263418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marL="342900" indent="-342900" algn="just" defTabSz="121914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以最小的代价换取最大的性能。天之道，损有余而补不足。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just" defTabSz="121914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让每次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数字逻辑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翻转都有意义。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just" defTabSz="121914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一个硬币的两面：软硬结合，要想做好软件，一定要理解硬件。同样要做好硬件，一定要了解软件。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just" defTabSz="121914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算法，算法，算法重要的事情说三遍。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 algn="just" defTabSz="121914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语言其实很重要，麻烦的事情让计算机去做。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defTabSz="1219140" eaLnBrk="0" hangingPunct="0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9514760" y="-3819"/>
            <a:ext cx="2211840" cy="4808977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Parallelogram 22"/>
          <p:cNvSpPr/>
          <p:nvPr/>
        </p:nvSpPr>
        <p:spPr>
          <a:xfrm>
            <a:off x="10128448" y="2049025"/>
            <a:ext cx="2211840" cy="4808977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12083" y="1849314"/>
            <a:ext cx="7296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88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46396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301057" y="3040030"/>
            <a:ext cx="35523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3965967"/>
            <a:ext cx="4466367" cy="83112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356CC15-D88B-4877-8A1C-2618EE6D3D7E}"/>
              </a:ext>
            </a:extLst>
          </p:cNvPr>
          <p:cNvSpPr txBox="1"/>
          <p:nvPr/>
        </p:nvSpPr>
        <p:spPr>
          <a:xfrm>
            <a:off x="7853452" y="5551080"/>
            <a:ext cx="447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aaaaachen12138@gmail.com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8EB2B-6089-468E-9EFA-928AB0050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8" t="36508" r="13374" b="29634"/>
          <a:stretch/>
        </p:blipFill>
        <p:spPr>
          <a:xfrm>
            <a:off x="5947234" y="4931362"/>
            <a:ext cx="1601417" cy="16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4A6BE9-9189-43BB-A586-DF9E3ECFF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87" b="3491"/>
          <a:stretch/>
        </p:blipFill>
        <p:spPr bwMode="auto">
          <a:xfrm>
            <a:off x="5209399" y="1828974"/>
            <a:ext cx="5806115" cy="4230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8FAA2D-7FDC-40C3-A13C-D714FD44875A}"/>
                  </a:ext>
                </a:extLst>
              </p:cNvPr>
              <p:cNvSpPr txBox="1"/>
              <p:nvPr/>
            </p:nvSpPr>
            <p:spPr>
              <a:xfrm>
                <a:off x="900440" y="2616497"/>
                <a:ext cx="4692868" cy="218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d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d>
                      <m:dPr>
                        <m:ctrlP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32</m:t>
                            </m:r>
                          </m:sup>
                        </m:sSubSup>
                      </m:e>
                    </m:d>
                    <m:r>
                      <a:rPr lang="en-US" altLang="zh-CN" sz="1400" i="1" baseline="30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</m:oMath>
                </a14:m>
                <a:endParaRPr lang="en-US" altLang="zh-CN" sz="14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d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d>
                      <m:dPr>
                        <m:ctrlP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32</m:t>
                            </m:r>
                          </m:sup>
                        </m:sSubSup>
                      </m:e>
                    </m:d>
                    <m:r>
                      <a:rPr lang="en-US" altLang="zh-CN" sz="1400" i="1" baseline="30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</m:oMath>
                </a14:m>
                <a:endParaRPr lang="en-US" altLang="zh-CN" sz="14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轮密钥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𝑟𝑘</m:t>
                    </m:r>
                    <m:r>
                      <a:rPr lang="en-US" altLang="zh-CN" sz="1400" i="1" baseline="-25000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∈</m:t>
                    </m:r>
                    <m:sSubSup>
                      <m:sSubSupPr>
                        <m:ctrl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32</m:t>
                        </m:r>
                      </m:sup>
                    </m:sSubSup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0, 1, 2, …,31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4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(1)32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次迭代运算：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+4</m:t>
                        </m:r>
                      </m:sub>
                    </m:sSub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ctrl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+3</m:t>
                            </m:r>
                          </m:sub>
                        </m:sSub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𝑟𝑘𝑖</m:t>
                        </m:r>
                      </m:e>
                    </m:d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0, 1, 2, …,31</m:t>
                    </m:r>
                  </m:oMath>
                </a14:m>
                <a:endParaRPr lang="en-US" altLang="zh-C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反序变换：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sz="14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R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32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33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34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35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35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34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33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sz="1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1400" b="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32</m:t>
                        </m:r>
                      </m:e>
                    </m:d>
                  </m:oMath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8FAA2D-7FDC-40C3-A13C-D714FD44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40" y="2616497"/>
                <a:ext cx="4692868" cy="2186689"/>
              </a:xfrm>
              <a:prstGeom prst="rect">
                <a:avLst/>
              </a:prstGeom>
              <a:blipFill>
                <a:blip r:embed="rId4"/>
                <a:stretch>
                  <a:fillRect l="-390" t="-279" b="-1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39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F7F0EE-B5A8-4D19-A382-3F7DBA47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49" y="1434855"/>
            <a:ext cx="5657582" cy="4484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F63D2C-0BB8-49A9-A6FD-5BF79AF7A9BB}"/>
                  </a:ext>
                </a:extLst>
              </p:cNvPr>
              <p:cNvSpPr txBox="1"/>
              <p:nvPr/>
            </p:nvSpPr>
            <p:spPr>
              <a:xfrm>
                <a:off x="751954" y="1799125"/>
                <a:ext cx="4648782" cy="375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初始化阶段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密钥装入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重复执行下述操作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次：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𝐵𝑖𝑡𝑅𝑒𝑐𝑜𝑛𝑠𝑡𝑟𝑢𝑐𝑡𝑖𝑜𝑛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6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6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6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3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𝐿𝐹𝑆𝑅𝑊𝑖𝑡h𝐼𝑛𝑖𝑡𝑖𝑎𝑙𝑖𝑠𝑎𝑡𝑖𝑜𝑛𝑀𝑜𝑑𝑒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&gt;&gt;1)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工作阶段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执行下列过程一次，并将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的输出舍弃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𝐵𝑖𝑡𝑅𝑒𝑐𝑜𝑛𝑠𝑡𝑟𝑢𝑐𝑡𝑖𝑜𝑛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3) 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𝐿𝐹𝑆𝑅𝑊𝑖𝑡h𝑊𝑜𝑟𝑘𝑀𝑜𝑑𝑒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·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密钥输出，每运行一个节拍，执行一次下列过程并获取一个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比特密钥字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Z:</a:t>
                </a: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1)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𝐵𝑖𝑡𝑅𝑒𝑐𝑜𝑛𝑠𝑡𝑟𝑢𝑐𝑡𝑖𝑜𝑛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)⊕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400" i="1" baseline="-25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zh-CN" altLang="en-US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3)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𝐿𝐹𝑆𝑅𝑊𝑖𝑡h𝑊𝑜𝑟𝑘𝑀𝑜𝑑𝑒</m:t>
                    </m:r>
                    <m:r>
                      <a:rPr lang="en-US" altLang="zh-CN" sz="1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F63D2C-0BB8-49A9-A6FD-5BF79AF7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54" y="1799125"/>
                <a:ext cx="4648782" cy="3755772"/>
              </a:xfrm>
              <a:prstGeom prst="rect">
                <a:avLst/>
              </a:prstGeom>
              <a:blipFill>
                <a:blip r:embed="rId4"/>
                <a:stretch>
                  <a:fillRect l="-393" t="-325" b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24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3839989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扩展指令与</a:t>
            </a:r>
            <a:r>
              <a:rPr lang="en-US" altLang="zh-CN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VexRiscv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 3883">
            <a:extLst>
              <a:ext uri="{FF2B5EF4-FFF2-40B4-BE49-F238E27FC236}">
                <a16:creationId xmlns:a16="http://schemas.microsoft.com/office/drawing/2014/main" id="{D199BD2D-DF26-4CB3-927D-27E4C9E1E812}"/>
              </a:ext>
            </a:extLst>
          </p:cNvPr>
          <p:cNvSpPr/>
          <p:nvPr/>
        </p:nvSpPr>
        <p:spPr>
          <a:xfrm>
            <a:off x="806606" y="5962240"/>
            <a:ext cx="9852851" cy="6288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algn="ctr" defTabSz="121914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https://github.com/SpinalHDL/VexRiscv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8A9FA-E0AC-4E76-B2EC-F196B1533DB6}"/>
              </a:ext>
            </a:extLst>
          </p:cNvPr>
          <p:cNvSpPr txBox="1"/>
          <p:nvPr/>
        </p:nvSpPr>
        <p:spPr>
          <a:xfrm>
            <a:off x="806606" y="1360226"/>
            <a:ext cx="98528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扩展指令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24292F"/>
                </a:solidFill>
                <a:latin typeface="-apple-system"/>
              </a:rPr>
              <a:t>· ISA Extension for</a:t>
            </a:r>
            <a:r>
              <a:rPr lang="zh-CN" altLang="en-US" sz="20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24292F"/>
                </a:solidFill>
                <a:latin typeface="-apple-system"/>
              </a:rPr>
              <a:t>SM4</a:t>
            </a:r>
            <a:r>
              <a:rPr lang="zh-CN" altLang="en-US" sz="20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24292F"/>
                </a:solidFill>
                <a:latin typeface="-apple-system"/>
              </a:rPr>
              <a:t>and</a:t>
            </a:r>
            <a:r>
              <a:rPr lang="zh-CN" altLang="en-US" sz="20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24292F"/>
                </a:solidFill>
                <a:latin typeface="-apple-system"/>
              </a:rPr>
              <a:t>ZUC</a:t>
            </a:r>
          </a:p>
          <a:p>
            <a:endParaRPr lang="en-US" altLang="zh-CN" sz="2000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VexRiscv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24292F"/>
                </a:solidFill>
                <a:latin typeface="-apple-system"/>
              </a:rPr>
              <a:t>SpinalHDL</a:t>
            </a:r>
            <a:endParaRPr lang="en-US" altLang="zh-CN" sz="2000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· 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Pipelined from 2 to 5+ stages ([Fetch*X], Decode, Execute, [Memory], [</a:t>
            </a:r>
            <a:r>
              <a:rPr lang="en-US" altLang="zh-CN" sz="2000" b="0" i="0" dirty="0" err="1">
                <a:solidFill>
                  <a:srgbClr val="24292F"/>
                </a:solidFill>
                <a:effectLst/>
                <a:latin typeface="-apple-system"/>
              </a:rPr>
              <a:t>WriteBack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])</a:t>
            </a:r>
          </a:p>
          <a:p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· </a:t>
            </a:r>
            <a:r>
              <a:rPr lang="en-US" altLang="zh-CN" sz="2000" dirty="0">
                <a:solidFill>
                  <a:srgbClr val="24292F"/>
                </a:solidFill>
                <a:latin typeface="-apple-system"/>
              </a:rPr>
              <a:t>Add a custom instruction to the CPU via the plugin system</a:t>
            </a:r>
          </a:p>
          <a:p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467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815415" y="57262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267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4267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4764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822929" y="2105745"/>
            <a:ext cx="1192345" cy="666786"/>
            <a:chOff x="2215144" y="927951"/>
            <a:chExt cx="1244730" cy="916846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22929" y="3486593"/>
            <a:ext cx="1192345" cy="672219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22929" y="4940683"/>
            <a:ext cx="1192345" cy="666786"/>
            <a:chOff x="2215144" y="3018134"/>
            <a:chExt cx="1244730" cy="916848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7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28597" y="212349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总体介绍</a:t>
              </a:r>
              <a:endParaRPr kumimoji="0" lang="en-GB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728597" y="3523728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主要实现内容</a:t>
              </a:r>
              <a:endParaRPr kumimoji="0" lang="en-GB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728597" y="496756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3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02E3BC-47D8-4555-9508-2B6EA72BFBD4}"/>
              </a:ext>
            </a:extLst>
          </p:cNvPr>
          <p:cNvSpPr txBox="1"/>
          <p:nvPr/>
        </p:nvSpPr>
        <p:spPr>
          <a:xfrm>
            <a:off x="7090237" y="3269949"/>
            <a:ext cx="4278834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功能验证与性能测试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2D9C39-5CC8-4EDC-BCB5-D4284AF878CB}"/>
              </a:ext>
            </a:extLst>
          </p:cNvPr>
          <p:cNvSpPr txBox="1"/>
          <p:nvPr/>
        </p:nvSpPr>
        <p:spPr>
          <a:xfrm>
            <a:off x="7034396" y="1985008"/>
            <a:ext cx="427883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SM4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ZUC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扩展指令与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VexRiscv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4952160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44218C-C73A-4C9F-A785-ABC0932A11A3}"/>
              </a:ext>
            </a:extLst>
          </p:cNvPr>
          <p:cNvSpPr txBox="1"/>
          <p:nvPr/>
        </p:nvSpPr>
        <p:spPr>
          <a:xfrm>
            <a:off x="1143840" y="1671581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确定指令格式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27D7A-FEA6-46DB-B860-AB0F5874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88" y="2271258"/>
            <a:ext cx="8098159" cy="33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1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44218C-C73A-4C9F-A785-ABC0932A11A3}"/>
                  </a:ext>
                </a:extLst>
              </p:cNvPr>
              <p:cNvSpPr txBox="1"/>
              <p:nvPr/>
            </p:nvSpPr>
            <p:spPr>
              <a:xfrm>
                <a:off x="959652" y="1150973"/>
                <a:ext cx="9791197" cy="157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SM4Plugin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密钥扩展 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𝑠𝑚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𝑘𝑠</m:t>
                    </m:r>
                    <m:d>
                      <m:dPr>
                        <m:ctrlP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1, </m:t>
                        </m:r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密码算法  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𝑠𝑚</m:t>
                    </m:r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ed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1, 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44218C-C73A-4C9F-A785-ABC0932A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2" y="1150973"/>
                <a:ext cx="9791197" cy="1572354"/>
              </a:xfrm>
              <a:prstGeom prst="rect">
                <a:avLst/>
              </a:prstGeom>
              <a:blipFill>
                <a:blip r:embed="rId3"/>
                <a:stretch>
                  <a:fillRect l="-498" b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19C9A44-AAAA-4E9F-904D-F8428FA4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43" y="3429000"/>
            <a:ext cx="5838875" cy="2256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B497ED-133C-4A30-91AF-F1F46F148D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87" b="3491"/>
          <a:stretch/>
        </p:blipFill>
        <p:spPr bwMode="auto">
          <a:xfrm>
            <a:off x="6151719" y="1313525"/>
            <a:ext cx="5806115" cy="4230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34413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4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40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指令内容分析设计</a:t>
            </a:r>
            <a:endParaRPr lang="en-GB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44218C-C73A-4C9F-A785-ABC0932A11A3}"/>
                  </a:ext>
                </a:extLst>
              </p:cNvPr>
              <p:cNvSpPr txBox="1"/>
              <p:nvPr/>
            </p:nvSpPr>
            <p:spPr>
              <a:xfrm>
                <a:off x="959652" y="1150973"/>
                <a:ext cx="9791197" cy="1572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SM4Plugin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密钥扩展 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𝑠𝑚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𝑘𝑠</m:t>
                    </m:r>
                    <m:d>
                      <m:dPr>
                        <m:ctrlP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1, </m:t>
                        </m:r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密码算法  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𝑟𝑑</m:t>
                    </m:r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𝑠𝑚</m:t>
                    </m:r>
                    <m:r>
                      <a:rPr lang="en-US" altLang="zh-CN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ed</m:t>
                    </m:r>
                    <m:d>
                      <m:dPr>
                        <m:ctrlP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1, 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44218C-C73A-4C9F-A785-ABC0932A1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2" y="1150973"/>
                <a:ext cx="9791197" cy="1572354"/>
              </a:xfrm>
              <a:prstGeom prst="rect">
                <a:avLst/>
              </a:prstGeom>
              <a:blipFill>
                <a:blip r:embed="rId3"/>
                <a:stretch>
                  <a:fillRect l="-498" b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19C9A44-AAAA-4E9F-904D-F8428FA4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43" y="3429000"/>
            <a:ext cx="5838875" cy="2256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C6EAA6-8726-4F19-9790-C8AB71B8D4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1021" b="2164"/>
          <a:stretch/>
        </p:blipFill>
        <p:spPr bwMode="auto">
          <a:xfrm>
            <a:off x="6096000" y="1574427"/>
            <a:ext cx="5770876" cy="4111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0770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1122</Words>
  <Application>Microsoft Office PowerPoint</Application>
  <PresentationFormat>宽屏</PresentationFormat>
  <Paragraphs>214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-apple-system</vt:lpstr>
      <vt:lpstr>等线</vt:lpstr>
      <vt:lpstr>微软雅黑</vt:lpstr>
      <vt:lpstr>微软雅黑 Light</vt:lpstr>
      <vt:lpstr>叶根友毛笔行书简体</vt:lpstr>
      <vt:lpstr>字魂105号-简雅黑</vt:lpstr>
      <vt:lpstr>Arial</vt:lpstr>
      <vt:lpstr>Calibri</vt:lpstr>
      <vt:lpstr>Cambria Math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晨琪</dc:creator>
  <cp:lastModifiedBy>李 晨琪</cp:lastModifiedBy>
  <cp:revision>102</cp:revision>
  <dcterms:created xsi:type="dcterms:W3CDTF">2021-12-11T01:08:46Z</dcterms:created>
  <dcterms:modified xsi:type="dcterms:W3CDTF">2021-12-29T00:13:07Z</dcterms:modified>
</cp:coreProperties>
</file>