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Helvetica World" charset="1" panose="020B0500040000020004"/>
      <p:regular r:id="rId20"/>
    </p:embeddedFont>
    <p:embeddedFont>
      <p:font typeface="Source Sans Pro" charset="1" panose="020B0503030403020204"/>
      <p:regular r:id="rId21"/>
    </p:embeddedFont>
    <p:embeddedFont>
      <p:font typeface="Source Sans Pro Bold" charset="1" panose="020B0703030403020204"/>
      <p:regular r:id="rId22"/>
    </p:embeddedFont>
    <p:embeddedFont>
      <p:font typeface="Helvetica World Bold" charset="1" panose="020B080004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060" y="639487"/>
            <a:ext cx="13306533" cy="9008027"/>
            <a:chOff x="0" y="0"/>
            <a:chExt cx="3504601" cy="2372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04601" cy="2372484"/>
            </a:xfrm>
            <a:custGeom>
              <a:avLst/>
              <a:gdLst/>
              <a:ahLst/>
              <a:cxnLst/>
              <a:rect r="r" b="b" t="t" l="l"/>
              <a:pathLst>
                <a:path h="2372484" w="3504601">
                  <a:moveTo>
                    <a:pt x="29672" y="0"/>
                  </a:moveTo>
                  <a:lnTo>
                    <a:pt x="3474929" y="0"/>
                  </a:lnTo>
                  <a:cubicBezTo>
                    <a:pt x="3482798" y="0"/>
                    <a:pt x="3490345" y="3126"/>
                    <a:pt x="3495910" y="8691"/>
                  </a:cubicBezTo>
                  <a:cubicBezTo>
                    <a:pt x="3501475" y="14256"/>
                    <a:pt x="3504601" y="21803"/>
                    <a:pt x="3504601" y="29672"/>
                  </a:cubicBezTo>
                  <a:lnTo>
                    <a:pt x="3504601" y="2342812"/>
                  </a:lnTo>
                  <a:cubicBezTo>
                    <a:pt x="3504601" y="2350682"/>
                    <a:pt x="3501475" y="2358229"/>
                    <a:pt x="3495910" y="2363794"/>
                  </a:cubicBezTo>
                  <a:cubicBezTo>
                    <a:pt x="3490345" y="2369358"/>
                    <a:pt x="3482798" y="2372484"/>
                    <a:pt x="3474929" y="2372484"/>
                  </a:cubicBezTo>
                  <a:lnTo>
                    <a:pt x="29672" y="2372484"/>
                  </a:lnTo>
                  <a:cubicBezTo>
                    <a:pt x="21803" y="2372484"/>
                    <a:pt x="14256" y="2369358"/>
                    <a:pt x="8691" y="2363794"/>
                  </a:cubicBezTo>
                  <a:cubicBezTo>
                    <a:pt x="3126" y="2358229"/>
                    <a:pt x="0" y="2350682"/>
                    <a:pt x="0" y="2342812"/>
                  </a:cubicBezTo>
                  <a:lnTo>
                    <a:pt x="0" y="29672"/>
                  </a:lnTo>
                  <a:cubicBezTo>
                    <a:pt x="0" y="21803"/>
                    <a:pt x="3126" y="14256"/>
                    <a:pt x="8691" y="8691"/>
                  </a:cubicBezTo>
                  <a:cubicBezTo>
                    <a:pt x="14256" y="3126"/>
                    <a:pt x="21803" y="0"/>
                    <a:pt x="29672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04601" cy="2420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502577" y="1205968"/>
            <a:ext cx="2156956" cy="1027496"/>
          </a:xfrm>
          <a:custGeom>
            <a:avLst/>
            <a:gdLst/>
            <a:ahLst/>
            <a:cxnLst/>
            <a:rect r="r" b="b" t="t" l="l"/>
            <a:pathLst>
              <a:path h="1027496" w="2156956">
                <a:moveTo>
                  <a:pt x="2156956" y="0"/>
                </a:moveTo>
                <a:lnTo>
                  <a:pt x="0" y="0"/>
                </a:lnTo>
                <a:lnTo>
                  <a:pt x="0" y="1027495"/>
                </a:lnTo>
                <a:lnTo>
                  <a:pt x="2156956" y="1027495"/>
                </a:lnTo>
                <a:lnTo>
                  <a:pt x="21569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592759"/>
            <a:ext cx="10044733" cy="999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5"/>
              </a:lnSpc>
            </a:pPr>
            <a:r>
              <a:rPr lang="en-US" sz="85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Business Inteligence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22165"/>
            <a:ext cx="7973129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Fondo de Poblaciones de las Naciones Unidas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Proyecto 1 Etapa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68197" y="8197512"/>
            <a:ext cx="2068916" cy="4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Presented By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68197" y="8581880"/>
            <a:ext cx="812650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Santiago Cabra, Tatiana Vera, Andrés Cárdenas Layton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071" y="0"/>
            <a:ext cx="18672141" cy="2094521"/>
            <a:chOff x="0" y="0"/>
            <a:chExt cx="4917766" cy="551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7766" cy="551643"/>
            </a:xfrm>
            <a:custGeom>
              <a:avLst/>
              <a:gdLst/>
              <a:ahLst/>
              <a:cxnLst/>
              <a:rect r="r" b="b" t="t" l="l"/>
              <a:pathLst>
                <a:path h="551643" w="4917766">
                  <a:moveTo>
                    <a:pt x="0" y="0"/>
                  </a:moveTo>
                  <a:lnTo>
                    <a:pt x="4917766" y="0"/>
                  </a:lnTo>
                  <a:lnTo>
                    <a:pt x="4917766" y="551643"/>
                  </a:lnTo>
                  <a:lnTo>
                    <a:pt x="0" y="551643"/>
                  </a:ln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17766" cy="599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429555" y="2192038"/>
            <a:ext cx="4514559" cy="786227"/>
            <a:chOff x="0" y="0"/>
            <a:chExt cx="1189020" cy="2070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9020" cy="207072"/>
            </a:xfrm>
            <a:custGeom>
              <a:avLst/>
              <a:gdLst/>
              <a:ahLst/>
              <a:cxnLst/>
              <a:rect r="r" b="b" t="t" l="l"/>
              <a:pathLst>
                <a:path h="207072" w="1189020">
                  <a:moveTo>
                    <a:pt x="39442" y="0"/>
                  </a:moveTo>
                  <a:lnTo>
                    <a:pt x="1149578" y="0"/>
                  </a:lnTo>
                  <a:cubicBezTo>
                    <a:pt x="1160038" y="0"/>
                    <a:pt x="1170071" y="4156"/>
                    <a:pt x="1177467" y="11552"/>
                  </a:cubicBezTo>
                  <a:cubicBezTo>
                    <a:pt x="1184864" y="18949"/>
                    <a:pt x="1189020" y="28981"/>
                    <a:pt x="1189020" y="39442"/>
                  </a:cubicBezTo>
                  <a:lnTo>
                    <a:pt x="1189020" y="167630"/>
                  </a:lnTo>
                  <a:cubicBezTo>
                    <a:pt x="1189020" y="178091"/>
                    <a:pt x="1184864" y="188123"/>
                    <a:pt x="1177467" y="195520"/>
                  </a:cubicBezTo>
                  <a:cubicBezTo>
                    <a:pt x="1170071" y="202917"/>
                    <a:pt x="1160038" y="207072"/>
                    <a:pt x="1149578" y="207072"/>
                  </a:cubicBezTo>
                  <a:lnTo>
                    <a:pt x="39442" y="207072"/>
                  </a:lnTo>
                  <a:cubicBezTo>
                    <a:pt x="28981" y="207072"/>
                    <a:pt x="18949" y="202917"/>
                    <a:pt x="11552" y="195520"/>
                  </a:cubicBezTo>
                  <a:cubicBezTo>
                    <a:pt x="4156" y="188123"/>
                    <a:pt x="0" y="178091"/>
                    <a:pt x="0" y="167630"/>
                  </a:cubicBezTo>
                  <a:lnTo>
                    <a:pt x="0" y="39442"/>
                  </a:lnTo>
                  <a:cubicBezTo>
                    <a:pt x="0" y="28981"/>
                    <a:pt x="4156" y="18949"/>
                    <a:pt x="11552" y="11552"/>
                  </a:cubicBezTo>
                  <a:cubicBezTo>
                    <a:pt x="18949" y="4156"/>
                    <a:pt x="28981" y="0"/>
                    <a:pt x="39442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89020" cy="254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29555" y="9600143"/>
            <a:ext cx="9274800" cy="2083136"/>
            <a:chOff x="0" y="0"/>
            <a:chExt cx="2442746" cy="5486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42746" cy="548645"/>
            </a:xfrm>
            <a:custGeom>
              <a:avLst/>
              <a:gdLst/>
              <a:ahLst/>
              <a:cxnLst/>
              <a:rect r="r" b="b" t="t" l="l"/>
              <a:pathLst>
                <a:path h="548645" w="2442746">
                  <a:moveTo>
                    <a:pt x="25042" y="0"/>
                  </a:moveTo>
                  <a:lnTo>
                    <a:pt x="2417704" y="0"/>
                  </a:lnTo>
                  <a:cubicBezTo>
                    <a:pt x="2431534" y="0"/>
                    <a:pt x="2442746" y="11212"/>
                    <a:pt x="2442746" y="25042"/>
                  </a:cubicBezTo>
                  <a:lnTo>
                    <a:pt x="2442746" y="523603"/>
                  </a:lnTo>
                  <a:cubicBezTo>
                    <a:pt x="2442746" y="530244"/>
                    <a:pt x="2440107" y="536614"/>
                    <a:pt x="2435411" y="541310"/>
                  </a:cubicBezTo>
                  <a:cubicBezTo>
                    <a:pt x="2430715" y="546006"/>
                    <a:pt x="2424345" y="548645"/>
                    <a:pt x="2417704" y="548645"/>
                  </a:cubicBezTo>
                  <a:lnTo>
                    <a:pt x="25042" y="548645"/>
                  </a:lnTo>
                  <a:cubicBezTo>
                    <a:pt x="18400" y="548645"/>
                    <a:pt x="12031" y="546006"/>
                    <a:pt x="7335" y="541310"/>
                  </a:cubicBezTo>
                  <a:cubicBezTo>
                    <a:pt x="2638" y="536614"/>
                    <a:pt x="0" y="530244"/>
                    <a:pt x="0" y="523603"/>
                  </a:cubicBezTo>
                  <a:lnTo>
                    <a:pt x="0" y="25042"/>
                  </a:lnTo>
                  <a:cubicBezTo>
                    <a:pt x="0" y="18400"/>
                    <a:pt x="2638" y="12031"/>
                    <a:pt x="7335" y="7335"/>
                  </a:cubicBezTo>
                  <a:cubicBezTo>
                    <a:pt x="12031" y="2638"/>
                    <a:pt x="18400" y="0"/>
                    <a:pt x="25042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442746" cy="596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674336" y="0"/>
            <a:ext cx="2613664" cy="2585152"/>
          </a:xfrm>
          <a:custGeom>
            <a:avLst/>
            <a:gdLst/>
            <a:ahLst/>
            <a:cxnLst/>
            <a:rect r="r" b="b" t="t" l="l"/>
            <a:pathLst>
              <a:path h="2585152" w="2613664">
                <a:moveTo>
                  <a:pt x="0" y="0"/>
                </a:moveTo>
                <a:lnTo>
                  <a:pt x="2613664" y="0"/>
                </a:lnTo>
                <a:lnTo>
                  <a:pt x="2613664" y="2585152"/>
                </a:lnTo>
                <a:lnTo>
                  <a:pt x="0" y="258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4428" y="2599030"/>
            <a:ext cx="7949030" cy="6868142"/>
          </a:xfrm>
          <a:custGeom>
            <a:avLst/>
            <a:gdLst/>
            <a:ahLst/>
            <a:cxnLst/>
            <a:rect r="r" b="b" t="t" l="l"/>
            <a:pathLst>
              <a:path h="6868142" w="7949030">
                <a:moveTo>
                  <a:pt x="0" y="0"/>
                </a:moveTo>
                <a:lnTo>
                  <a:pt x="7949029" y="0"/>
                </a:lnTo>
                <a:lnTo>
                  <a:pt x="7949029" y="6868142"/>
                </a:lnTo>
                <a:lnTo>
                  <a:pt x="0" y="6868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216586" y="5617162"/>
            <a:ext cx="8545193" cy="3641138"/>
          </a:xfrm>
          <a:custGeom>
            <a:avLst/>
            <a:gdLst/>
            <a:ahLst/>
            <a:cxnLst/>
            <a:rect r="r" b="b" t="t" l="l"/>
            <a:pathLst>
              <a:path h="3641138" w="8545193">
                <a:moveTo>
                  <a:pt x="0" y="0"/>
                </a:moveTo>
                <a:lnTo>
                  <a:pt x="8545194" y="0"/>
                </a:lnTo>
                <a:lnTo>
                  <a:pt x="8545194" y="3641138"/>
                </a:lnTo>
                <a:lnTo>
                  <a:pt x="0" y="3641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01165" y="499098"/>
            <a:ext cx="9085670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b="true" sz="6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RESULTADOS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30401" y="2341329"/>
            <a:ext cx="3712867" cy="4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SVM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3469461"/>
            <a:ext cx="8690366" cy="195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205"/>
              </a:lnSpc>
              <a:buFont typeface="Arial"/>
              <a:buChar char="•"/>
            </a:pPr>
            <a:r>
              <a:rPr lang="en-US" sz="2100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matriz de confusión evidencia el mejor desempeño global: la mayoría de los textos de cada clase fueron clasificados con precisión y recall entre 94% y 97%.</a:t>
            </a:r>
          </a:p>
          <a:p>
            <a:pPr algn="l">
              <a:lnSpc>
                <a:spcPts val="2205"/>
              </a:lnSpc>
            </a:pPr>
          </a:p>
          <a:p>
            <a:pPr algn="l" marL="453390" indent="-226695" lvl="1">
              <a:lnSpc>
                <a:spcPts val="2205"/>
              </a:lnSpc>
              <a:buFont typeface="Arial"/>
              <a:buChar char="•"/>
            </a:pPr>
            <a:r>
              <a:rPr lang="en-US" sz="2100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separación óptima entre clases asegura generalización y consistencia en distintos subconjuntos de datos.</a:t>
            </a:r>
          </a:p>
          <a:p>
            <a:pPr algn="l">
              <a:lnSpc>
                <a:spcPts val="220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071" y="-916526"/>
            <a:ext cx="18672141" cy="2342353"/>
            <a:chOff x="0" y="0"/>
            <a:chExt cx="4917766" cy="6169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7766" cy="616916"/>
            </a:xfrm>
            <a:custGeom>
              <a:avLst/>
              <a:gdLst/>
              <a:ahLst/>
              <a:cxnLst/>
              <a:rect r="r" b="b" t="t" l="l"/>
              <a:pathLst>
                <a:path h="616916" w="4917766">
                  <a:moveTo>
                    <a:pt x="0" y="0"/>
                  </a:moveTo>
                  <a:lnTo>
                    <a:pt x="4917766" y="0"/>
                  </a:lnTo>
                  <a:lnTo>
                    <a:pt x="4917766" y="616916"/>
                  </a:lnTo>
                  <a:lnTo>
                    <a:pt x="0" y="616916"/>
                  </a:ln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17766" cy="664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674336" y="0"/>
            <a:ext cx="2613664" cy="2585152"/>
          </a:xfrm>
          <a:custGeom>
            <a:avLst/>
            <a:gdLst/>
            <a:ahLst/>
            <a:cxnLst/>
            <a:rect r="r" b="b" t="t" l="l"/>
            <a:pathLst>
              <a:path h="2585152" w="2613664">
                <a:moveTo>
                  <a:pt x="0" y="0"/>
                </a:moveTo>
                <a:lnTo>
                  <a:pt x="2613664" y="0"/>
                </a:lnTo>
                <a:lnTo>
                  <a:pt x="2613664" y="2585152"/>
                </a:lnTo>
                <a:lnTo>
                  <a:pt x="0" y="258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1577287"/>
            <a:ext cx="12376146" cy="8709713"/>
          </a:xfrm>
          <a:custGeom>
            <a:avLst/>
            <a:gdLst/>
            <a:ahLst/>
            <a:cxnLst/>
            <a:rect r="r" b="b" t="t" l="l"/>
            <a:pathLst>
              <a:path h="8709713" w="12376146">
                <a:moveTo>
                  <a:pt x="0" y="0"/>
                </a:moveTo>
                <a:lnTo>
                  <a:pt x="12376146" y="0"/>
                </a:lnTo>
                <a:lnTo>
                  <a:pt x="12376146" y="8709713"/>
                </a:lnTo>
                <a:lnTo>
                  <a:pt x="0" y="8709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76146" y="3529013"/>
            <a:ext cx="5699165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curva ROC (Receiver Operating Characteristic) permite evaluar la capacidad de los modelos para distinguir entre clases</a:t>
            </a:r>
          </a:p>
          <a:p>
            <a:pPr algn="l">
              <a:lnSpc>
                <a:spcPts val="2624"/>
              </a:lnSpc>
            </a:pPr>
          </a:p>
          <a:p>
            <a:pPr algn="l">
              <a:lnSpc>
                <a:spcPts val="2624"/>
              </a:lnSpc>
            </a:pPr>
          </a:p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Analizando la relación entre la Tasa de Verdaderos Positivos (TPR) y la Tasa de Falsos Positivos (FPR). </a:t>
            </a:r>
          </a:p>
          <a:p>
            <a:pPr algn="l">
              <a:lnSpc>
                <a:spcPts val="262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796182" y="115933"/>
            <a:ext cx="9085670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b="true" sz="6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RESULTADOS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071" y="-916526"/>
            <a:ext cx="18672141" cy="2342353"/>
            <a:chOff x="0" y="0"/>
            <a:chExt cx="4917766" cy="6169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7766" cy="616916"/>
            </a:xfrm>
            <a:custGeom>
              <a:avLst/>
              <a:gdLst/>
              <a:ahLst/>
              <a:cxnLst/>
              <a:rect r="r" b="b" t="t" l="l"/>
              <a:pathLst>
                <a:path h="616916" w="4917766">
                  <a:moveTo>
                    <a:pt x="0" y="0"/>
                  </a:moveTo>
                  <a:lnTo>
                    <a:pt x="4917766" y="0"/>
                  </a:lnTo>
                  <a:lnTo>
                    <a:pt x="4917766" y="616916"/>
                  </a:lnTo>
                  <a:lnTo>
                    <a:pt x="0" y="616916"/>
                  </a:ln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17766" cy="664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674336" y="0"/>
            <a:ext cx="2613664" cy="2585152"/>
          </a:xfrm>
          <a:custGeom>
            <a:avLst/>
            <a:gdLst/>
            <a:ahLst/>
            <a:cxnLst/>
            <a:rect r="r" b="b" t="t" l="l"/>
            <a:pathLst>
              <a:path h="2585152" w="2613664">
                <a:moveTo>
                  <a:pt x="0" y="0"/>
                </a:moveTo>
                <a:lnTo>
                  <a:pt x="2613664" y="0"/>
                </a:lnTo>
                <a:lnTo>
                  <a:pt x="2613664" y="2585152"/>
                </a:lnTo>
                <a:lnTo>
                  <a:pt x="0" y="258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738" y="1565542"/>
            <a:ext cx="6182951" cy="4243050"/>
          </a:xfrm>
          <a:custGeom>
            <a:avLst/>
            <a:gdLst/>
            <a:ahLst/>
            <a:cxnLst/>
            <a:rect r="r" b="b" t="t" l="l"/>
            <a:pathLst>
              <a:path h="4243050" w="6182951">
                <a:moveTo>
                  <a:pt x="0" y="0"/>
                </a:moveTo>
                <a:lnTo>
                  <a:pt x="6182951" y="0"/>
                </a:lnTo>
                <a:lnTo>
                  <a:pt x="6182951" y="4243050"/>
                </a:lnTo>
                <a:lnTo>
                  <a:pt x="0" y="42430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76940" y="5808592"/>
            <a:ext cx="6072344" cy="4243050"/>
          </a:xfrm>
          <a:custGeom>
            <a:avLst/>
            <a:gdLst/>
            <a:ahLst/>
            <a:cxnLst/>
            <a:rect r="r" b="b" t="t" l="l"/>
            <a:pathLst>
              <a:path h="4243050" w="6072344">
                <a:moveTo>
                  <a:pt x="0" y="0"/>
                </a:moveTo>
                <a:lnTo>
                  <a:pt x="6072344" y="0"/>
                </a:lnTo>
                <a:lnTo>
                  <a:pt x="6072344" y="4243050"/>
                </a:lnTo>
                <a:lnTo>
                  <a:pt x="0" y="4243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49284" y="1565542"/>
            <a:ext cx="5832371" cy="4243050"/>
          </a:xfrm>
          <a:custGeom>
            <a:avLst/>
            <a:gdLst/>
            <a:ahLst/>
            <a:cxnLst/>
            <a:rect r="r" b="b" t="t" l="l"/>
            <a:pathLst>
              <a:path h="4243050" w="5832371">
                <a:moveTo>
                  <a:pt x="0" y="0"/>
                </a:moveTo>
                <a:lnTo>
                  <a:pt x="5832371" y="0"/>
                </a:lnTo>
                <a:lnTo>
                  <a:pt x="5832371" y="4243050"/>
                </a:lnTo>
                <a:lnTo>
                  <a:pt x="0" y="424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7083" y="6153705"/>
            <a:ext cx="5699165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AUC Aprox 0.99</a:t>
            </a:r>
          </a:p>
          <a:p>
            <a:pPr algn="l">
              <a:lnSpc>
                <a:spcPts val="2624"/>
              </a:lnSpc>
            </a:pPr>
          </a:p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Refleja que el uso de distancia coseno en Bag of Words captura muy bien las similitudes.</a:t>
            </a:r>
          </a:p>
          <a:p>
            <a:pPr algn="l">
              <a:lnSpc>
                <a:spcPts val="2624"/>
              </a:lnSpc>
            </a:pPr>
          </a:p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Aporta al negocio ofreciendo una solución sencilla y confiable como baseline.</a:t>
            </a:r>
          </a:p>
          <a:p>
            <a:pPr algn="l">
              <a:lnSpc>
                <a:spcPts val="262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601165" y="115933"/>
            <a:ext cx="9085670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b="true" sz="6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RESULTADOS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50119" y="1885950"/>
            <a:ext cx="5699165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AUC Aprox 0.99</a:t>
            </a:r>
          </a:p>
          <a:p>
            <a:pPr algn="l">
              <a:lnSpc>
                <a:spcPts val="2624"/>
              </a:lnSpc>
            </a:pPr>
          </a:p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Robusto frente a ruido y adaptable a textos de alta dimensionalidad.</a:t>
            </a:r>
          </a:p>
          <a:p>
            <a:pPr algn="l">
              <a:lnSpc>
                <a:spcPts val="2624"/>
              </a:lnSpc>
            </a:pPr>
          </a:p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la organización, garantiza estabilidad y precisión en escenarios complejos.</a:t>
            </a:r>
          </a:p>
          <a:p>
            <a:pPr algn="l">
              <a:lnSpc>
                <a:spcPts val="262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288713" y="6153705"/>
            <a:ext cx="5699165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AUC = 1.00 </a:t>
            </a:r>
          </a:p>
          <a:p>
            <a:pPr algn="l">
              <a:lnSpc>
                <a:spcPts val="2624"/>
              </a:lnSpc>
            </a:pPr>
          </a:p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Excelente desempeño con kernel lineal en datos textuales dispersos.</a:t>
            </a:r>
          </a:p>
          <a:p>
            <a:pPr algn="l">
              <a:lnSpc>
                <a:spcPts val="2624"/>
              </a:lnSpc>
            </a:pPr>
          </a:p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el negocio, significa máxima confiabilidad en asignar textos a la categoría correcta.</a:t>
            </a:r>
          </a:p>
          <a:p>
            <a:pPr algn="l">
              <a:lnSpc>
                <a:spcPts val="262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060" y="639487"/>
            <a:ext cx="16841211" cy="9008027"/>
            <a:chOff x="0" y="0"/>
            <a:chExt cx="4435545" cy="2372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35546" cy="2372484"/>
            </a:xfrm>
            <a:custGeom>
              <a:avLst/>
              <a:gdLst/>
              <a:ahLst/>
              <a:cxnLst/>
              <a:rect r="r" b="b" t="t" l="l"/>
              <a:pathLst>
                <a:path h="2372484" w="4435546">
                  <a:moveTo>
                    <a:pt x="23445" y="0"/>
                  </a:moveTo>
                  <a:lnTo>
                    <a:pt x="4412101" y="0"/>
                  </a:lnTo>
                  <a:cubicBezTo>
                    <a:pt x="4418319" y="0"/>
                    <a:pt x="4424282" y="2470"/>
                    <a:pt x="4428679" y="6867"/>
                  </a:cubicBezTo>
                  <a:cubicBezTo>
                    <a:pt x="4433076" y="11264"/>
                    <a:pt x="4435546" y="17227"/>
                    <a:pt x="4435546" y="23445"/>
                  </a:cubicBezTo>
                  <a:lnTo>
                    <a:pt x="4435546" y="2349040"/>
                  </a:lnTo>
                  <a:cubicBezTo>
                    <a:pt x="4435546" y="2361988"/>
                    <a:pt x="4425049" y="2372484"/>
                    <a:pt x="4412101" y="2372484"/>
                  </a:cubicBezTo>
                  <a:lnTo>
                    <a:pt x="23445" y="2372484"/>
                  </a:lnTo>
                  <a:cubicBezTo>
                    <a:pt x="17227" y="2372484"/>
                    <a:pt x="11264" y="2370014"/>
                    <a:pt x="6867" y="2365618"/>
                  </a:cubicBezTo>
                  <a:cubicBezTo>
                    <a:pt x="2470" y="2361221"/>
                    <a:pt x="0" y="2355258"/>
                    <a:pt x="0" y="2349040"/>
                  </a:cubicBezTo>
                  <a:lnTo>
                    <a:pt x="0" y="23445"/>
                  </a:lnTo>
                  <a:cubicBezTo>
                    <a:pt x="0" y="17227"/>
                    <a:pt x="2470" y="11264"/>
                    <a:pt x="6867" y="6867"/>
                  </a:cubicBezTo>
                  <a:cubicBezTo>
                    <a:pt x="11264" y="2470"/>
                    <a:pt x="17227" y="0"/>
                    <a:pt x="23445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35545" cy="2420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703" y="2306960"/>
            <a:ext cx="12053041" cy="759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ODS : Salud y Bienestar</a:t>
            </a:r>
          </a:p>
          <a:p>
            <a:pPr algn="l">
              <a:lnSpc>
                <a:spcPts val="3779"/>
              </a:lnSpc>
            </a:pP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palabras destacadas incluyen: 'salud', 'atención', 'servicios', 'pacientes', 'mental', 'médicos'.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ODS:  Fin de la Pobreza</a:t>
            </a:r>
          </a:p>
          <a:p>
            <a:pPr algn="l">
              <a:lnSpc>
                <a:spcPts val="3779"/>
              </a:lnSpc>
            </a:pP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palabras más representativas incluyen términos como: 'pobreza', 'ingresos', 'hogares', 'niños', 'social'.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ODS 4 – Educación de Calidad</a:t>
            </a:r>
          </a:p>
          <a:p>
            <a:pPr algn="l">
              <a:lnSpc>
                <a:spcPts val="3779"/>
              </a:lnSpc>
            </a:pPr>
          </a:p>
          <a:p>
            <a:pPr algn="l" marL="1165857" indent="-388619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palabras más representativas son: 'educación', 'estudiantes', 'escuelas', 'aprendizaje', 'docentes', 'alumnos'.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995124" y="914400"/>
            <a:ext cx="15301828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b="true" sz="6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PALABRAS REPRESENTATIVAS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060" y="639487"/>
            <a:ext cx="18279460" cy="9422437"/>
            <a:chOff x="0" y="0"/>
            <a:chExt cx="4814343" cy="2481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4343" cy="2481630"/>
            </a:xfrm>
            <a:custGeom>
              <a:avLst/>
              <a:gdLst/>
              <a:ahLst/>
              <a:cxnLst/>
              <a:rect r="r" b="b" t="t" l="l"/>
              <a:pathLst>
                <a:path h="2481630" w="4814343">
                  <a:moveTo>
                    <a:pt x="21600" y="0"/>
                  </a:moveTo>
                  <a:lnTo>
                    <a:pt x="4792743" y="0"/>
                  </a:lnTo>
                  <a:cubicBezTo>
                    <a:pt x="4798472" y="0"/>
                    <a:pt x="4803966" y="2276"/>
                    <a:pt x="4808017" y="6327"/>
                  </a:cubicBezTo>
                  <a:cubicBezTo>
                    <a:pt x="4812068" y="10377"/>
                    <a:pt x="4814343" y="15871"/>
                    <a:pt x="4814343" y="21600"/>
                  </a:cubicBezTo>
                  <a:lnTo>
                    <a:pt x="4814343" y="2460029"/>
                  </a:lnTo>
                  <a:cubicBezTo>
                    <a:pt x="4814343" y="2465758"/>
                    <a:pt x="4812068" y="2471252"/>
                    <a:pt x="4808017" y="2475303"/>
                  </a:cubicBezTo>
                  <a:cubicBezTo>
                    <a:pt x="4803966" y="2479354"/>
                    <a:pt x="4798472" y="2481630"/>
                    <a:pt x="4792743" y="2481630"/>
                  </a:cubicBezTo>
                  <a:lnTo>
                    <a:pt x="21600" y="2481630"/>
                  </a:lnTo>
                  <a:cubicBezTo>
                    <a:pt x="15871" y="2481630"/>
                    <a:pt x="10377" y="2479354"/>
                    <a:pt x="6327" y="2475303"/>
                  </a:cubicBezTo>
                  <a:cubicBezTo>
                    <a:pt x="2276" y="2471252"/>
                    <a:pt x="0" y="2465758"/>
                    <a:pt x="0" y="2460029"/>
                  </a:cubicBezTo>
                  <a:lnTo>
                    <a:pt x="0" y="21600"/>
                  </a:lnTo>
                  <a:cubicBezTo>
                    <a:pt x="0" y="15871"/>
                    <a:pt x="2276" y="10377"/>
                    <a:pt x="6327" y="6327"/>
                  </a:cubicBezTo>
                  <a:cubicBezTo>
                    <a:pt x="10377" y="2276"/>
                    <a:pt x="15871" y="0"/>
                    <a:pt x="21600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4343" cy="2529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2251465"/>
            <a:ext cx="17949400" cy="759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tres modelos alcanzaron desempeños sobresalientes en términos de los resultados de AUC, accuracy y ROC</a:t>
            </a:r>
            <a:r>
              <a:rPr lang="en-US" sz="2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Por lo que la organización puede confiar en </a:t>
            </a:r>
            <a:r>
              <a:rPr lang="en-US" sz="2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 los modelos son altamente efectivos en identificar el ODS al que corresponde cada texto.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k-NN se perfila como un modelo simple y rápido para casos de uso iniciales.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Random Forest aporta robustez y escalabilidad en ambientes con mayor variabilidad.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SVM es el modelo más preciso, logrando una separación perfecta en los datos.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582930" indent="-291465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análisis de palabras representativas permite a la organización identificar las áreas clave de preocupación social vinculadas a los ODS. Estos resultados aportan valor estratégico porque conectan directamente las percepciones de la gente con los objetivos globales, facilitando la formulación de proyectos, políticas y comunicaciones alineadas a pobreza, salud y educación.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1054320" y="700983"/>
            <a:ext cx="9085670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b="true" sz="6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CONCLUSIONES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6243" y="-638997"/>
            <a:ext cx="14185030" cy="3209092"/>
            <a:chOff x="0" y="0"/>
            <a:chExt cx="3735975" cy="8451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35975" cy="845193"/>
            </a:xfrm>
            <a:custGeom>
              <a:avLst/>
              <a:gdLst/>
              <a:ahLst/>
              <a:cxnLst/>
              <a:rect r="r" b="b" t="t" l="l"/>
              <a:pathLst>
                <a:path h="845193" w="3735975">
                  <a:moveTo>
                    <a:pt x="0" y="0"/>
                  </a:moveTo>
                  <a:lnTo>
                    <a:pt x="3735975" y="0"/>
                  </a:lnTo>
                  <a:lnTo>
                    <a:pt x="3735975" y="845193"/>
                  </a:lnTo>
                  <a:lnTo>
                    <a:pt x="0" y="845193"/>
                  </a:ln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35975" cy="892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18274" y="1691283"/>
            <a:ext cx="6341026" cy="7503318"/>
            <a:chOff x="0" y="0"/>
            <a:chExt cx="812800" cy="9617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961784"/>
            </a:xfrm>
            <a:custGeom>
              <a:avLst/>
              <a:gdLst/>
              <a:ahLst/>
              <a:cxnLst/>
              <a:rect r="r" b="b" t="t" l="l"/>
              <a:pathLst>
                <a:path h="961784" w="812800">
                  <a:moveTo>
                    <a:pt x="28081" y="0"/>
                  </a:moveTo>
                  <a:lnTo>
                    <a:pt x="784719" y="0"/>
                  </a:lnTo>
                  <a:cubicBezTo>
                    <a:pt x="800228" y="0"/>
                    <a:pt x="812800" y="12572"/>
                    <a:pt x="812800" y="28081"/>
                  </a:cubicBezTo>
                  <a:lnTo>
                    <a:pt x="812800" y="933703"/>
                  </a:lnTo>
                  <a:cubicBezTo>
                    <a:pt x="812800" y="949212"/>
                    <a:pt x="800228" y="961784"/>
                    <a:pt x="784719" y="961784"/>
                  </a:cubicBezTo>
                  <a:lnTo>
                    <a:pt x="28081" y="961784"/>
                  </a:lnTo>
                  <a:cubicBezTo>
                    <a:pt x="12572" y="961784"/>
                    <a:pt x="0" y="949212"/>
                    <a:pt x="0" y="933703"/>
                  </a:cubicBezTo>
                  <a:lnTo>
                    <a:pt x="0" y="28081"/>
                  </a:lnTo>
                  <a:cubicBezTo>
                    <a:pt x="0" y="12572"/>
                    <a:pt x="12572" y="0"/>
                    <a:pt x="28081" y="0"/>
                  </a:cubicBezTo>
                  <a:close/>
                </a:path>
              </a:pathLst>
            </a:custGeom>
            <a:blipFill>
              <a:blip r:embed="rId2"/>
              <a:stretch>
                <a:fillRect l="-39813" t="0" r="-39813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6628090" y="8980893"/>
            <a:ext cx="12450765" cy="2083136"/>
            <a:chOff x="0" y="0"/>
            <a:chExt cx="3279214" cy="5486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79214" cy="548645"/>
            </a:xfrm>
            <a:custGeom>
              <a:avLst/>
              <a:gdLst/>
              <a:ahLst/>
              <a:cxnLst/>
              <a:rect r="r" b="b" t="t" l="l"/>
              <a:pathLst>
                <a:path h="548645" w="3279214">
                  <a:moveTo>
                    <a:pt x="18654" y="0"/>
                  </a:moveTo>
                  <a:lnTo>
                    <a:pt x="3260560" y="0"/>
                  </a:lnTo>
                  <a:cubicBezTo>
                    <a:pt x="3265507" y="0"/>
                    <a:pt x="3270252" y="1965"/>
                    <a:pt x="3273750" y="5464"/>
                  </a:cubicBezTo>
                  <a:cubicBezTo>
                    <a:pt x="3277248" y="8962"/>
                    <a:pt x="3279214" y="13707"/>
                    <a:pt x="3279214" y="18654"/>
                  </a:cubicBezTo>
                  <a:lnTo>
                    <a:pt x="3279214" y="529991"/>
                  </a:lnTo>
                  <a:cubicBezTo>
                    <a:pt x="3279214" y="540293"/>
                    <a:pt x="3270862" y="548645"/>
                    <a:pt x="3260560" y="548645"/>
                  </a:cubicBezTo>
                  <a:lnTo>
                    <a:pt x="18654" y="548645"/>
                  </a:lnTo>
                  <a:cubicBezTo>
                    <a:pt x="13707" y="548645"/>
                    <a:pt x="8962" y="546679"/>
                    <a:pt x="5464" y="543181"/>
                  </a:cubicBezTo>
                  <a:cubicBezTo>
                    <a:pt x="1965" y="539683"/>
                    <a:pt x="0" y="534938"/>
                    <a:pt x="0" y="529991"/>
                  </a:cubicBezTo>
                  <a:lnTo>
                    <a:pt x="0" y="18654"/>
                  </a:lnTo>
                  <a:cubicBezTo>
                    <a:pt x="0" y="8352"/>
                    <a:pt x="8352" y="0"/>
                    <a:pt x="18654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279214" cy="596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0"/>
            <a:ext cx="1329272" cy="727474"/>
          </a:xfrm>
          <a:custGeom>
            <a:avLst/>
            <a:gdLst/>
            <a:ahLst/>
            <a:cxnLst/>
            <a:rect r="r" b="b" t="t" l="l"/>
            <a:pathLst>
              <a:path h="727474" w="1329272">
                <a:moveTo>
                  <a:pt x="0" y="0"/>
                </a:moveTo>
                <a:lnTo>
                  <a:pt x="1329272" y="0"/>
                </a:lnTo>
                <a:lnTo>
                  <a:pt x="1329272" y="727474"/>
                </a:lnTo>
                <a:lnTo>
                  <a:pt x="0" y="727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130107" y="9194602"/>
            <a:ext cx="1157893" cy="1157893"/>
          </a:xfrm>
          <a:custGeom>
            <a:avLst/>
            <a:gdLst/>
            <a:ahLst/>
            <a:cxnLst/>
            <a:rect r="r" b="b" t="t" l="l"/>
            <a:pathLst>
              <a:path h="1157893" w="1157893">
                <a:moveTo>
                  <a:pt x="0" y="0"/>
                </a:moveTo>
                <a:lnTo>
                  <a:pt x="1157893" y="0"/>
                </a:lnTo>
                <a:lnTo>
                  <a:pt x="1157893" y="1157893"/>
                </a:lnTo>
                <a:lnTo>
                  <a:pt x="0" y="11578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73941" y="1049231"/>
            <a:ext cx="5870059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CONTENIDO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73941" y="4103620"/>
            <a:ext cx="372233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01D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01. PROJECT CONTEXT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73941" y="4824208"/>
            <a:ext cx="195717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01D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02. DATA SET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73941" y="5541825"/>
            <a:ext cx="310413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01D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03. TRAINING MODELS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73941" y="6259441"/>
            <a:ext cx="335415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01D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04. SELECTED MODEL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73941" y="6977058"/>
            <a:ext cx="235474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01D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05. 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73941" y="7694674"/>
            <a:ext cx="281443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01D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06. KEY WORDS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273941" y="8412291"/>
            <a:ext cx="254222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101D5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07. CONCLUSIONS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06915" y="5555706"/>
            <a:ext cx="9550915" cy="3086100"/>
            <a:chOff x="0" y="0"/>
            <a:chExt cx="2515467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5467" cy="812800"/>
            </a:xfrm>
            <a:custGeom>
              <a:avLst/>
              <a:gdLst/>
              <a:ahLst/>
              <a:cxnLst/>
              <a:rect r="r" b="b" t="t" l="l"/>
              <a:pathLst>
                <a:path h="812800" w="2515467">
                  <a:moveTo>
                    <a:pt x="23507" y="0"/>
                  </a:moveTo>
                  <a:lnTo>
                    <a:pt x="2491960" y="0"/>
                  </a:lnTo>
                  <a:cubicBezTo>
                    <a:pt x="2504943" y="0"/>
                    <a:pt x="2515467" y="10525"/>
                    <a:pt x="2515467" y="23507"/>
                  </a:cubicBezTo>
                  <a:lnTo>
                    <a:pt x="2515467" y="789293"/>
                  </a:lnTo>
                  <a:cubicBezTo>
                    <a:pt x="2515467" y="795527"/>
                    <a:pt x="2512991" y="801506"/>
                    <a:pt x="2508582" y="805915"/>
                  </a:cubicBezTo>
                  <a:cubicBezTo>
                    <a:pt x="2504174" y="810323"/>
                    <a:pt x="2498194" y="812800"/>
                    <a:pt x="2491960" y="812800"/>
                  </a:cubicBezTo>
                  <a:lnTo>
                    <a:pt x="23507" y="812800"/>
                  </a:lnTo>
                  <a:cubicBezTo>
                    <a:pt x="10525" y="812800"/>
                    <a:pt x="0" y="802275"/>
                    <a:pt x="0" y="789293"/>
                  </a:cubicBezTo>
                  <a:lnTo>
                    <a:pt x="0" y="23507"/>
                  </a:lnTo>
                  <a:cubicBezTo>
                    <a:pt x="0" y="10525"/>
                    <a:pt x="10525" y="0"/>
                    <a:pt x="23507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15467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9258300"/>
            <a:ext cx="9550915" cy="3086100"/>
            <a:chOff x="0" y="0"/>
            <a:chExt cx="2515467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15467" cy="812800"/>
            </a:xfrm>
            <a:custGeom>
              <a:avLst/>
              <a:gdLst/>
              <a:ahLst/>
              <a:cxnLst/>
              <a:rect r="r" b="b" t="t" l="l"/>
              <a:pathLst>
                <a:path h="812800" w="2515467">
                  <a:moveTo>
                    <a:pt x="23507" y="0"/>
                  </a:moveTo>
                  <a:lnTo>
                    <a:pt x="2491960" y="0"/>
                  </a:lnTo>
                  <a:cubicBezTo>
                    <a:pt x="2504943" y="0"/>
                    <a:pt x="2515467" y="10525"/>
                    <a:pt x="2515467" y="23507"/>
                  </a:cubicBezTo>
                  <a:lnTo>
                    <a:pt x="2515467" y="789293"/>
                  </a:lnTo>
                  <a:cubicBezTo>
                    <a:pt x="2515467" y="795527"/>
                    <a:pt x="2512991" y="801506"/>
                    <a:pt x="2508582" y="805915"/>
                  </a:cubicBezTo>
                  <a:cubicBezTo>
                    <a:pt x="2504174" y="810323"/>
                    <a:pt x="2498194" y="812800"/>
                    <a:pt x="2491960" y="812800"/>
                  </a:cubicBezTo>
                  <a:lnTo>
                    <a:pt x="23507" y="812800"/>
                  </a:lnTo>
                  <a:cubicBezTo>
                    <a:pt x="10525" y="812800"/>
                    <a:pt x="0" y="802275"/>
                    <a:pt x="0" y="789293"/>
                  </a:cubicBezTo>
                  <a:lnTo>
                    <a:pt x="0" y="23507"/>
                  </a:lnTo>
                  <a:cubicBezTo>
                    <a:pt x="0" y="10525"/>
                    <a:pt x="10525" y="0"/>
                    <a:pt x="23507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515467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9377" y="1716440"/>
            <a:ext cx="10576876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true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CONTEXTO DE 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994303"/>
            <a:ext cx="4338857" cy="4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MISSION STATEMENT: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63161" y="3638646"/>
            <a:ext cx="3691119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ODS: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9377" y="2904680"/>
            <a:ext cx="703539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Construcción de modelos de analítica de textos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660026"/>
            <a:ext cx="7724925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Aplicar la metodología de analítica de textos para la construcción de soluciones de analítica alineadas con los ODS de la ONU con el fondo de poblaciones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803482" y="5017303"/>
            <a:ext cx="6231950" cy="3380696"/>
            <a:chOff x="0" y="0"/>
            <a:chExt cx="8309267" cy="450759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8309267" cy="698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0874" indent="-345437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3A6B9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Erradicar la pobreza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598665"/>
              <a:ext cx="8309267" cy="1447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0874" indent="-345437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3A6B9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Garantizar el acceso a la salud y la educación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809516"/>
              <a:ext cx="8309267" cy="698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0874" indent="-345437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3A6B9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reducir el impacto ambienta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2402" y="0"/>
            <a:ext cx="12799117" cy="5488400"/>
            <a:chOff x="0" y="0"/>
            <a:chExt cx="3370961" cy="14455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70961" cy="1445505"/>
            </a:xfrm>
            <a:custGeom>
              <a:avLst/>
              <a:gdLst/>
              <a:ahLst/>
              <a:cxnLst/>
              <a:rect r="r" b="b" t="t" l="l"/>
              <a:pathLst>
                <a:path h="1445505" w="3370961">
                  <a:moveTo>
                    <a:pt x="35083" y="0"/>
                  </a:moveTo>
                  <a:lnTo>
                    <a:pt x="3335878" y="0"/>
                  </a:lnTo>
                  <a:cubicBezTo>
                    <a:pt x="3355254" y="0"/>
                    <a:pt x="3370961" y="15707"/>
                    <a:pt x="3370961" y="35083"/>
                  </a:cubicBezTo>
                  <a:lnTo>
                    <a:pt x="3370961" y="1410421"/>
                  </a:lnTo>
                  <a:cubicBezTo>
                    <a:pt x="3370961" y="1429797"/>
                    <a:pt x="3355254" y="1445505"/>
                    <a:pt x="3335878" y="1445505"/>
                  </a:cubicBezTo>
                  <a:lnTo>
                    <a:pt x="35083" y="1445505"/>
                  </a:lnTo>
                  <a:cubicBezTo>
                    <a:pt x="15707" y="1445505"/>
                    <a:pt x="0" y="1429797"/>
                    <a:pt x="0" y="1410421"/>
                  </a:cubicBezTo>
                  <a:lnTo>
                    <a:pt x="0" y="35083"/>
                  </a:lnTo>
                  <a:cubicBezTo>
                    <a:pt x="0" y="15707"/>
                    <a:pt x="15707" y="0"/>
                    <a:pt x="35083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370961" cy="149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409157"/>
            <a:ext cx="6542402" cy="4734343"/>
            <a:chOff x="0" y="0"/>
            <a:chExt cx="1052876" cy="7619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52876" cy="761903"/>
            </a:xfrm>
            <a:custGeom>
              <a:avLst/>
              <a:gdLst/>
              <a:ahLst/>
              <a:cxnLst/>
              <a:rect r="r" b="b" t="t" l="l"/>
              <a:pathLst>
                <a:path h="761903" w="1052876">
                  <a:moveTo>
                    <a:pt x="27217" y="0"/>
                  </a:moveTo>
                  <a:lnTo>
                    <a:pt x="1025659" y="0"/>
                  </a:lnTo>
                  <a:cubicBezTo>
                    <a:pt x="1032878" y="0"/>
                    <a:pt x="1039800" y="2867"/>
                    <a:pt x="1044905" y="7972"/>
                  </a:cubicBezTo>
                  <a:cubicBezTo>
                    <a:pt x="1050009" y="13076"/>
                    <a:pt x="1052876" y="19999"/>
                    <a:pt x="1052876" y="27217"/>
                  </a:cubicBezTo>
                  <a:lnTo>
                    <a:pt x="1052876" y="734686"/>
                  </a:lnTo>
                  <a:cubicBezTo>
                    <a:pt x="1052876" y="749718"/>
                    <a:pt x="1040691" y="761903"/>
                    <a:pt x="1025659" y="761903"/>
                  </a:cubicBezTo>
                  <a:lnTo>
                    <a:pt x="27217" y="761903"/>
                  </a:lnTo>
                  <a:cubicBezTo>
                    <a:pt x="12185" y="761903"/>
                    <a:pt x="0" y="749718"/>
                    <a:pt x="0" y="734686"/>
                  </a:cubicBezTo>
                  <a:lnTo>
                    <a:pt x="0" y="27217"/>
                  </a:lnTo>
                  <a:cubicBezTo>
                    <a:pt x="0" y="12185"/>
                    <a:pt x="12185" y="0"/>
                    <a:pt x="27217" y="0"/>
                  </a:cubicBezTo>
                  <a:close/>
                </a:path>
              </a:pathLst>
            </a:custGeom>
            <a:blipFill>
              <a:blip r:embed="rId2"/>
              <a:stretch>
                <a:fillRect l="-10303" t="0" r="-10303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674336" y="0"/>
            <a:ext cx="2613664" cy="2585152"/>
          </a:xfrm>
          <a:custGeom>
            <a:avLst/>
            <a:gdLst/>
            <a:ahLst/>
            <a:cxnLst/>
            <a:rect r="r" b="b" t="t" l="l"/>
            <a:pathLst>
              <a:path h="2585152" w="2613664">
                <a:moveTo>
                  <a:pt x="0" y="0"/>
                </a:moveTo>
                <a:lnTo>
                  <a:pt x="2613664" y="0"/>
                </a:lnTo>
                <a:lnTo>
                  <a:pt x="2613664" y="2585152"/>
                </a:lnTo>
                <a:lnTo>
                  <a:pt x="0" y="2585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627090" y="8765686"/>
            <a:ext cx="9274800" cy="2083136"/>
            <a:chOff x="0" y="0"/>
            <a:chExt cx="2442746" cy="5486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42746" cy="548645"/>
            </a:xfrm>
            <a:custGeom>
              <a:avLst/>
              <a:gdLst/>
              <a:ahLst/>
              <a:cxnLst/>
              <a:rect r="r" b="b" t="t" l="l"/>
              <a:pathLst>
                <a:path h="548645" w="2442746">
                  <a:moveTo>
                    <a:pt x="25042" y="0"/>
                  </a:moveTo>
                  <a:lnTo>
                    <a:pt x="2417704" y="0"/>
                  </a:lnTo>
                  <a:cubicBezTo>
                    <a:pt x="2431534" y="0"/>
                    <a:pt x="2442746" y="11212"/>
                    <a:pt x="2442746" y="25042"/>
                  </a:cubicBezTo>
                  <a:lnTo>
                    <a:pt x="2442746" y="523603"/>
                  </a:lnTo>
                  <a:cubicBezTo>
                    <a:pt x="2442746" y="530244"/>
                    <a:pt x="2440107" y="536614"/>
                    <a:pt x="2435411" y="541310"/>
                  </a:cubicBezTo>
                  <a:cubicBezTo>
                    <a:pt x="2430715" y="546006"/>
                    <a:pt x="2424345" y="548645"/>
                    <a:pt x="2417704" y="548645"/>
                  </a:cubicBezTo>
                  <a:lnTo>
                    <a:pt x="25042" y="548645"/>
                  </a:lnTo>
                  <a:cubicBezTo>
                    <a:pt x="18400" y="548645"/>
                    <a:pt x="12031" y="546006"/>
                    <a:pt x="7335" y="541310"/>
                  </a:cubicBezTo>
                  <a:cubicBezTo>
                    <a:pt x="2638" y="536614"/>
                    <a:pt x="0" y="530244"/>
                    <a:pt x="0" y="523603"/>
                  </a:cubicBezTo>
                  <a:lnTo>
                    <a:pt x="0" y="25042"/>
                  </a:lnTo>
                  <a:cubicBezTo>
                    <a:pt x="0" y="18400"/>
                    <a:pt x="2638" y="12031"/>
                    <a:pt x="7335" y="7335"/>
                  </a:cubicBezTo>
                  <a:cubicBezTo>
                    <a:pt x="12031" y="2638"/>
                    <a:pt x="18400" y="0"/>
                    <a:pt x="25042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442746" cy="596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542402" y="1567557"/>
            <a:ext cx="11517187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60"/>
              </a:lnSpc>
            </a:pPr>
            <a:r>
              <a:rPr lang="en-US" b="true" sz="6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DEFINICIÓN DEL PROBLEMA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50662" y="3265196"/>
            <a:ext cx="8382598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Entrenar un modelo de Machine Learning que clasifique nuevos textos en su ODS correspondiente.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504129"/>
            <a:ext cx="3636047" cy="535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CHALLENGE: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66930" y="6155150"/>
            <a:ext cx="3385171" cy="535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KEY METRICS: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71527" y="6155150"/>
            <a:ext cx="3822406" cy="535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KEY OBJECTIVE: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499320"/>
            <a:ext cx="6248085" cy="124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4"/>
              </a:lnSpc>
            </a:pPr>
            <a:r>
              <a:rPr lang="en-US" sz="30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clasificar textos en español dentro de los Objetivos de Desarrollo Sostenible (ODS)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66930" y="6875055"/>
            <a:ext cx="3712867" cy="205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4"/>
              </a:lnSpc>
            </a:pPr>
            <a:r>
              <a:rPr lang="en-US" sz="30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métrica principal de evaluación es el F1-score, que mide el balance entre precisión y recall.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71527" y="6875055"/>
            <a:ext cx="3712867" cy="205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4"/>
              </a:lnSpc>
            </a:pPr>
            <a:r>
              <a:rPr lang="en-US" sz="3099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objetivo es que, dado un nuevo texto, el modelo sea capaz de predecir a qué ODS corresponde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071" y="-916526"/>
            <a:ext cx="18672141" cy="3702444"/>
            <a:chOff x="0" y="0"/>
            <a:chExt cx="4917766" cy="9751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7766" cy="975129"/>
            </a:xfrm>
            <a:custGeom>
              <a:avLst/>
              <a:gdLst/>
              <a:ahLst/>
              <a:cxnLst/>
              <a:rect r="r" b="b" t="t" l="l"/>
              <a:pathLst>
                <a:path h="975129" w="4917766">
                  <a:moveTo>
                    <a:pt x="0" y="0"/>
                  </a:moveTo>
                  <a:lnTo>
                    <a:pt x="4917766" y="0"/>
                  </a:lnTo>
                  <a:lnTo>
                    <a:pt x="4917766" y="975129"/>
                  </a:lnTo>
                  <a:lnTo>
                    <a:pt x="0" y="975129"/>
                  </a:ln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17766" cy="1022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674336" y="0"/>
            <a:ext cx="2613664" cy="2585152"/>
          </a:xfrm>
          <a:custGeom>
            <a:avLst/>
            <a:gdLst/>
            <a:ahLst/>
            <a:cxnLst/>
            <a:rect r="r" b="b" t="t" l="l"/>
            <a:pathLst>
              <a:path h="2585152" w="2613664">
                <a:moveTo>
                  <a:pt x="0" y="0"/>
                </a:moveTo>
                <a:lnTo>
                  <a:pt x="2613664" y="0"/>
                </a:lnTo>
                <a:lnTo>
                  <a:pt x="2613664" y="2585152"/>
                </a:lnTo>
                <a:lnTo>
                  <a:pt x="0" y="258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42457" y="3006977"/>
            <a:ext cx="10738711" cy="3449811"/>
          </a:xfrm>
          <a:custGeom>
            <a:avLst/>
            <a:gdLst/>
            <a:ahLst/>
            <a:cxnLst/>
            <a:rect r="r" b="b" t="t" l="l"/>
            <a:pathLst>
              <a:path h="3449811" w="10738711">
                <a:moveTo>
                  <a:pt x="0" y="0"/>
                </a:moveTo>
                <a:lnTo>
                  <a:pt x="10738711" y="0"/>
                </a:lnTo>
                <a:lnTo>
                  <a:pt x="10738711" y="3449811"/>
                </a:lnTo>
                <a:lnTo>
                  <a:pt x="0" y="3449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42457" y="6456788"/>
            <a:ext cx="10738711" cy="3637738"/>
          </a:xfrm>
          <a:custGeom>
            <a:avLst/>
            <a:gdLst/>
            <a:ahLst/>
            <a:cxnLst/>
            <a:rect r="r" b="b" t="t" l="l"/>
            <a:pathLst>
              <a:path h="3637738" w="10738711">
                <a:moveTo>
                  <a:pt x="0" y="0"/>
                </a:moveTo>
                <a:lnTo>
                  <a:pt x="10738711" y="0"/>
                </a:lnTo>
                <a:lnTo>
                  <a:pt x="10738711" y="3637738"/>
                </a:lnTo>
                <a:lnTo>
                  <a:pt x="0" y="36377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33956" y="1222077"/>
            <a:ext cx="6620087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b="true" sz="6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 SET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6253" y="5409673"/>
            <a:ext cx="3681266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TOKENIZACIÓN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8353" y="6693371"/>
            <a:ext cx="403706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VECTORIZACIÓN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6253" y="4319287"/>
            <a:ext cx="4482363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LIMPIEZA DE TEXTO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6902" y="7977069"/>
            <a:ext cx="5367646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DIVISIÓN DE DATOS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24115" y="7159753"/>
            <a:ext cx="20136229" cy="4209941"/>
            <a:chOff x="0" y="0"/>
            <a:chExt cx="5303369" cy="11087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03369" cy="1108791"/>
            </a:xfrm>
            <a:custGeom>
              <a:avLst/>
              <a:gdLst/>
              <a:ahLst/>
              <a:cxnLst/>
              <a:rect r="r" b="b" t="t" l="l"/>
              <a:pathLst>
                <a:path h="1108791" w="5303369">
                  <a:moveTo>
                    <a:pt x="0" y="0"/>
                  </a:moveTo>
                  <a:lnTo>
                    <a:pt x="5303369" y="0"/>
                  </a:lnTo>
                  <a:lnTo>
                    <a:pt x="5303369" y="1108791"/>
                  </a:lnTo>
                  <a:lnTo>
                    <a:pt x="0" y="1108791"/>
                  </a:ln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03369" cy="1156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691" y="2381312"/>
            <a:ext cx="4592930" cy="2380523"/>
            <a:chOff x="0" y="0"/>
            <a:chExt cx="1209661" cy="6269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9661" cy="626969"/>
            </a:xfrm>
            <a:custGeom>
              <a:avLst/>
              <a:gdLst/>
              <a:ahLst/>
              <a:cxnLst/>
              <a:rect r="r" b="b" t="t" l="l"/>
              <a:pathLst>
                <a:path h="626969" w="1209661">
                  <a:moveTo>
                    <a:pt x="37084" y="0"/>
                  </a:moveTo>
                  <a:lnTo>
                    <a:pt x="1172577" y="0"/>
                  </a:lnTo>
                  <a:cubicBezTo>
                    <a:pt x="1193058" y="0"/>
                    <a:pt x="1209661" y="16603"/>
                    <a:pt x="1209661" y="37084"/>
                  </a:cubicBezTo>
                  <a:lnTo>
                    <a:pt x="1209661" y="589885"/>
                  </a:lnTo>
                  <a:cubicBezTo>
                    <a:pt x="1209661" y="610366"/>
                    <a:pt x="1193058" y="626969"/>
                    <a:pt x="1172577" y="626969"/>
                  </a:cubicBezTo>
                  <a:lnTo>
                    <a:pt x="37084" y="626969"/>
                  </a:lnTo>
                  <a:cubicBezTo>
                    <a:pt x="16603" y="626969"/>
                    <a:pt x="0" y="610366"/>
                    <a:pt x="0" y="589885"/>
                  </a:cubicBezTo>
                  <a:lnTo>
                    <a:pt x="0" y="37084"/>
                  </a:lnTo>
                  <a:cubicBezTo>
                    <a:pt x="0" y="16603"/>
                    <a:pt x="16603" y="0"/>
                    <a:pt x="37084" y="0"/>
                  </a:cubicBezTo>
                  <a:close/>
                </a:path>
              </a:pathLst>
            </a:custGeom>
            <a:solidFill>
              <a:srgbClr val="3A6B9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09661" cy="674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-827543"/>
            <a:ext cx="8459043" cy="2628828"/>
            <a:chOff x="0" y="0"/>
            <a:chExt cx="2227896" cy="6923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27896" cy="692366"/>
            </a:xfrm>
            <a:custGeom>
              <a:avLst/>
              <a:gdLst/>
              <a:ahLst/>
              <a:cxnLst/>
              <a:rect r="r" b="b" t="t" l="l"/>
              <a:pathLst>
                <a:path h="692366" w="2227896">
                  <a:moveTo>
                    <a:pt x="27457" y="0"/>
                  </a:moveTo>
                  <a:lnTo>
                    <a:pt x="2200440" y="0"/>
                  </a:lnTo>
                  <a:cubicBezTo>
                    <a:pt x="2215603" y="0"/>
                    <a:pt x="2227896" y="12293"/>
                    <a:pt x="2227896" y="27457"/>
                  </a:cubicBezTo>
                  <a:lnTo>
                    <a:pt x="2227896" y="664910"/>
                  </a:lnTo>
                  <a:cubicBezTo>
                    <a:pt x="2227896" y="680073"/>
                    <a:pt x="2215603" y="692366"/>
                    <a:pt x="2200440" y="692366"/>
                  </a:cubicBezTo>
                  <a:lnTo>
                    <a:pt x="27457" y="692366"/>
                  </a:lnTo>
                  <a:cubicBezTo>
                    <a:pt x="12293" y="692366"/>
                    <a:pt x="0" y="680073"/>
                    <a:pt x="0" y="664910"/>
                  </a:cubicBezTo>
                  <a:lnTo>
                    <a:pt x="0" y="27457"/>
                  </a:lnTo>
                  <a:cubicBezTo>
                    <a:pt x="0" y="12293"/>
                    <a:pt x="12293" y="0"/>
                    <a:pt x="27457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227896" cy="739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554283" y="8460857"/>
            <a:ext cx="1733717" cy="1733717"/>
          </a:xfrm>
          <a:custGeom>
            <a:avLst/>
            <a:gdLst/>
            <a:ahLst/>
            <a:cxnLst/>
            <a:rect r="r" b="b" t="t" l="l"/>
            <a:pathLst>
              <a:path h="1733717" w="1733717">
                <a:moveTo>
                  <a:pt x="0" y="0"/>
                </a:moveTo>
                <a:lnTo>
                  <a:pt x="1733717" y="0"/>
                </a:lnTo>
                <a:lnTo>
                  <a:pt x="1733717" y="1733716"/>
                </a:lnTo>
                <a:lnTo>
                  <a:pt x="0" y="1733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0" y="8460857"/>
            <a:ext cx="1733717" cy="1733717"/>
          </a:xfrm>
          <a:custGeom>
            <a:avLst/>
            <a:gdLst/>
            <a:ahLst/>
            <a:cxnLst/>
            <a:rect r="r" b="b" t="t" l="l"/>
            <a:pathLst>
              <a:path h="1733717" w="1733717">
                <a:moveTo>
                  <a:pt x="1733717" y="0"/>
                </a:moveTo>
                <a:lnTo>
                  <a:pt x="0" y="0"/>
                </a:lnTo>
                <a:lnTo>
                  <a:pt x="0" y="1733716"/>
                </a:lnTo>
                <a:lnTo>
                  <a:pt x="1733717" y="1733716"/>
                </a:lnTo>
                <a:lnTo>
                  <a:pt x="1733717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847535" y="5951463"/>
            <a:ext cx="4592930" cy="2380523"/>
            <a:chOff x="0" y="0"/>
            <a:chExt cx="1209661" cy="6269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09661" cy="626969"/>
            </a:xfrm>
            <a:custGeom>
              <a:avLst/>
              <a:gdLst/>
              <a:ahLst/>
              <a:cxnLst/>
              <a:rect r="r" b="b" t="t" l="l"/>
              <a:pathLst>
                <a:path h="626969" w="1209661">
                  <a:moveTo>
                    <a:pt x="37084" y="0"/>
                  </a:moveTo>
                  <a:lnTo>
                    <a:pt x="1172577" y="0"/>
                  </a:lnTo>
                  <a:cubicBezTo>
                    <a:pt x="1193058" y="0"/>
                    <a:pt x="1209661" y="16603"/>
                    <a:pt x="1209661" y="37084"/>
                  </a:cubicBezTo>
                  <a:lnTo>
                    <a:pt x="1209661" y="589885"/>
                  </a:lnTo>
                  <a:cubicBezTo>
                    <a:pt x="1209661" y="610366"/>
                    <a:pt x="1193058" y="626969"/>
                    <a:pt x="1172577" y="626969"/>
                  </a:cubicBezTo>
                  <a:lnTo>
                    <a:pt x="37084" y="626969"/>
                  </a:lnTo>
                  <a:cubicBezTo>
                    <a:pt x="16603" y="626969"/>
                    <a:pt x="0" y="610366"/>
                    <a:pt x="0" y="589885"/>
                  </a:cubicBezTo>
                  <a:lnTo>
                    <a:pt x="0" y="37084"/>
                  </a:lnTo>
                  <a:cubicBezTo>
                    <a:pt x="0" y="16603"/>
                    <a:pt x="16603" y="0"/>
                    <a:pt x="37084" y="0"/>
                  </a:cubicBezTo>
                  <a:close/>
                </a:path>
              </a:pathLst>
            </a:custGeom>
            <a:solidFill>
              <a:srgbClr val="3A6B9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09661" cy="674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102220" y="2381312"/>
            <a:ext cx="4592930" cy="2380523"/>
            <a:chOff x="0" y="0"/>
            <a:chExt cx="1209661" cy="6269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09661" cy="626969"/>
            </a:xfrm>
            <a:custGeom>
              <a:avLst/>
              <a:gdLst/>
              <a:ahLst/>
              <a:cxnLst/>
              <a:rect r="r" b="b" t="t" l="l"/>
              <a:pathLst>
                <a:path h="626969" w="1209661">
                  <a:moveTo>
                    <a:pt x="37084" y="0"/>
                  </a:moveTo>
                  <a:lnTo>
                    <a:pt x="1172577" y="0"/>
                  </a:lnTo>
                  <a:cubicBezTo>
                    <a:pt x="1193058" y="0"/>
                    <a:pt x="1209661" y="16603"/>
                    <a:pt x="1209661" y="37084"/>
                  </a:cubicBezTo>
                  <a:lnTo>
                    <a:pt x="1209661" y="589885"/>
                  </a:lnTo>
                  <a:cubicBezTo>
                    <a:pt x="1209661" y="610366"/>
                    <a:pt x="1193058" y="626969"/>
                    <a:pt x="1172577" y="626969"/>
                  </a:cubicBezTo>
                  <a:lnTo>
                    <a:pt x="37084" y="626969"/>
                  </a:lnTo>
                  <a:cubicBezTo>
                    <a:pt x="16603" y="626969"/>
                    <a:pt x="0" y="610366"/>
                    <a:pt x="0" y="589885"/>
                  </a:cubicBezTo>
                  <a:lnTo>
                    <a:pt x="0" y="37084"/>
                  </a:lnTo>
                  <a:cubicBezTo>
                    <a:pt x="0" y="16603"/>
                    <a:pt x="16603" y="0"/>
                    <a:pt x="37084" y="0"/>
                  </a:cubicBezTo>
                  <a:close/>
                </a:path>
              </a:pathLst>
            </a:custGeom>
            <a:solidFill>
              <a:srgbClr val="3A6B9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209661" cy="674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0" y="5143500"/>
            <a:ext cx="6437057" cy="3174782"/>
          </a:xfrm>
          <a:custGeom>
            <a:avLst/>
            <a:gdLst/>
            <a:ahLst/>
            <a:cxnLst/>
            <a:rect r="r" b="b" t="t" l="l"/>
            <a:pathLst>
              <a:path h="3174782" w="6437057">
                <a:moveTo>
                  <a:pt x="0" y="0"/>
                </a:moveTo>
                <a:lnTo>
                  <a:pt x="6437057" y="0"/>
                </a:lnTo>
                <a:lnTo>
                  <a:pt x="6437057" y="3174782"/>
                </a:lnTo>
                <a:lnTo>
                  <a:pt x="0" y="3174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827919" y="1963210"/>
            <a:ext cx="6407723" cy="3216729"/>
          </a:xfrm>
          <a:custGeom>
            <a:avLst/>
            <a:gdLst/>
            <a:ahLst/>
            <a:cxnLst/>
            <a:rect r="r" b="b" t="t" l="l"/>
            <a:pathLst>
              <a:path h="3216729" w="6407723">
                <a:moveTo>
                  <a:pt x="0" y="0"/>
                </a:moveTo>
                <a:lnTo>
                  <a:pt x="6407723" y="0"/>
                </a:lnTo>
                <a:lnTo>
                  <a:pt x="6407723" y="3216728"/>
                </a:lnTo>
                <a:lnTo>
                  <a:pt x="0" y="32167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939417" y="5224305"/>
            <a:ext cx="6348583" cy="3072714"/>
          </a:xfrm>
          <a:custGeom>
            <a:avLst/>
            <a:gdLst/>
            <a:ahLst/>
            <a:cxnLst/>
            <a:rect r="r" b="b" t="t" l="l"/>
            <a:pathLst>
              <a:path h="3072714" w="6348583">
                <a:moveTo>
                  <a:pt x="0" y="0"/>
                </a:moveTo>
                <a:lnTo>
                  <a:pt x="6348583" y="0"/>
                </a:lnTo>
                <a:lnTo>
                  <a:pt x="6348583" y="3072714"/>
                </a:lnTo>
                <a:lnTo>
                  <a:pt x="0" y="30727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1174" y="444019"/>
            <a:ext cx="10032664" cy="1715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8"/>
              </a:lnSpc>
            </a:pPr>
            <a:r>
              <a:rPr lang="en-US" sz="6400" b="true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ENTRENAMIENTO DE MODELOS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6089" y="2655518"/>
            <a:ext cx="2780134" cy="859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K-NN (K-NEAREST NEIGHBORS)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50970" y="3710016"/>
            <a:ext cx="3910371" cy="798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Clasificación basada en proximidad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103838" y="229871"/>
            <a:ext cx="7591312" cy="798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Todos los modelos fueron entrenados sobre los textos representados con Bag of Words (BoW)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53933" y="6225669"/>
            <a:ext cx="2780134" cy="4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RANDOM FOREST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45043" y="7233068"/>
            <a:ext cx="4397913" cy="798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Conjunto de múltiples árboles de decisión.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008618" y="2400871"/>
            <a:ext cx="2780134" cy="859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SVM (SUPPORT VECTOR MACHINE)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99729" y="3551781"/>
            <a:ext cx="4397913" cy="798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Encuentra el hiperplano óptimo de separación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071" y="0"/>
            <a:ext cx="18672141" cy="2125242"/>
            <a:chOff x="0" y="0"/>
            <a:chExt cx="4917766" cy="5597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7766" cy="559735"/>
            </a:xfrm>
            <a:custGeom>
              <a:avLst/>
              <a:gdLst/>
              <a:ahLst/>
              <a:cxnLst/>
              <a:rect r="r" b="b" t="t" l="l"/>
              <a:pathLst>
                <a:path h="559735" w="4917766">
                  <a:moveTo>
                    <a:pt x="0" y="0"/>
                  </a:moveTo>
                  <a:lnTo>
                    <a:pt x="4917766" y="0"/>
                  </a:lnTo>
                  <a:lnTo>
                    <a:pt x="4917766" y="559735"/>
                  </a:lnTo>
                  <a:lnTo>
                    <a:pt x="0" y="559735"/>
                  </a:ln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17766" cy="607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40337" y="9600143"/>
            <a:ext cx="9274800" cy="2083136"/>
            <a:chOff x="0" y="0"/>
            <a:chExt cx="2442746" cy="5486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42746" cy="548645"/>
            </a:xfrm>
            <a:custGeom>
              <a:avLst/>
              <a:gdLst/>
              <a:ahLst/>
              <a:cxnLst/>
              <a:rect r="r" b="b" t="t" l="l"/>
              <a:pathLst>
                <a:path h="548645" w="2442746">
                  <a:moveTo>
                    <a:pt x="25042" y="0"/>
                  </a:moveTo>
                  <a:lnTo>
                    <a:pt x="2417704" y="0"/>
                  </a:lnTo>
                  <a:cubicBezTo>
                    <a:pt x="2431534" y="0"/>
                    <a:pt x="2442746" y="11212"/>
                    <a:pt x="2442746" y="25042"/>
                  </a:cubicBezTo>
                  <a:lnTo>
                    <a:pt x="2442746" y="523603"/>
                  </a:lnTo>
                  <a:cubicBezTo>
                    <a:pt x="2442746" y="530244"/>
                    <a:pt x="2440107" y="536614"/>
                    <a:pt x="2435411" y="541310"/>
                  </a:cubicBezTo>
                  <a:cubicBezTo>
                    <a:pt x="2430715" y="546006"/>
                    <a:pt x="2424345" y="548645"/>
                    <a:pt x="2417704" y="548645"/>
                  </a:cubicBezTo>
                  <a:lnTo>
                    <a:pt x="25042" y="548645"/>
                  </a:lnTo>
                  <a:cubicBezTo>
                    <a:pt x="18400" y="548645"/>
                    <a:pt x="12031" y="546006"/>
                    <a:pt x="7335" y="541310"/>
                  </a:cubicBezTo>
                  <a:cubicBezTo>
                    <a:pt x="2638" y="536614"/>
                    <a:pt x="0" y="530244"/>
                    <a:pt x="0" y="523603"/>
                  </a:cubicBezTo>
                  <a:lnTo>
                    <a:pt x="0" y="25042"/>
                  </a:lnTo>
                  <a:cubicBezTo>
                    <a:pt x="0" y="18400"/>
                    <a:pt x="2638" y="12031"/>
                    <a:pt x="7335" y="7335"/>
                  </a:cubicBezTo>
                  <a:cubicBezTo>
                    <a:pt x="12031" y="2638"/>
                    <a:pt x="18400" y="0"/>
                    <a:pt x="25042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442746" cy="596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74336" y="0"/>
            <a:ext cx="2613664" cy="2585152"/>
          </a:xfrm>
          <a:custGeom>
            <a:avLst/>
            <a:gdLst/>
            <a:ahLst/>
            <a:cxnLst/>
            <a:rect r="r" b="b" t="t" l="l"/>
            <a:pathLst>
              <a:path h="2585152" w="2613664">
                <a:moveTo>
                  <a:pt x="0" y="0"/>
                </a:moveTo>
                <a:lnTo>
                  <a:pt x="2613664" y="0"/>
                </a:lnTo>
                <a:lnTo>
                  <a:pt x="2613664" y="2585152"/>
                </a:lnTo>
                <a:lnTo>
                  <a:pt x="0" y="258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9031" y="3038729"/>
            <a:ext cx="8604969" cy="4729448"/>
          </a:xfrm>
          <a:custGeom>
            <a:avLst/>
            <a:gdLst/>
            <a:ahLst/>
            <a:cxnLst/>
            <a:rect r="r" b="b" t="t" l="l"/>
            <a:pathLst>
              <a:path h="4729448" w="8604969">
                <a:moveTo>
                  <a:pt x="0" y="0"/>
                </a:moveTo>
                <a:lnTo>
                  <a:pt x="8604969" y="0"/>
                </a:lnTo>
                <a:lnTo>
                  <a:pt x="8604969" y="4729448"/>
                </a:lnTo>
                <a:lnTo>
                  <a:pt x="0" y="47294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97063" y="383229"/>
            <a:ext cx="10523918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b="true" sz="6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MODELO SELECCIONADO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56585" y="3076829"/>
            <a:ext cx="3455125" cy="482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8"/>
              </a:lnSpc>
            </a:pPr>
            <a:r>
              <a:rPr lang="en-US" sz="3200" b="true">
                <a:solidFill>
                  <a:srgbClr val="101D5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SVM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42828" y="4029329"/>
            <a:ext cx="5560765" cy="419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3818" indent="-306909" lvl="1">
              <a:lnSpc>
                <a:spcPts val="3013"/>
              </a:lnSpc>
              <a:buFont typeface="Arial"/>
              <a:buChar char="•"/>
            </a:pPr>
            <a:r>
              <a:rPr lang="en-US" sz="2843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Excelente para espacios de alta dimensionalidad</a:t>
            </a:r>
          </a:p>
          <a:p>
            <a:pPr algn="l">
              <a:lnSpc>
                <a:spcPts val="3013"/>
              </a:lnSpc>
            </a:pPr>
          </a:p>
          <a:p>
            <a:pPr algn="l" marL="613818" indent="-306909" lvl="1">
              <a:lnSpc>
                <a:spcPts val="3013"/>
              </a:lnSpc>
              <a:buFont typeface="Arial"/>
              <a:buChar char="•"/>
            </a:pPr>
            <a:r>
              <a:rPr lang="en-US" sz="2843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Eficiente con datos dispersos como texto</a:t>
            </a:r>
          </a:p>
          <a:p>
            <a:pPr algn="l">
              <a:lnSpc>
                <a:spcPts val="3013"/>
              </a:lnSpc>
            </a:pPr>
          </a:p>
          <a:p>
            <a:pPr algn="l" marL="613818" indent="-306909" lvl="1">
              <a:lnSpc>
                <a:spcPts val="3013"/>
              </a:lnSpc>
              <a:buFont typeface="Arial"/>
              <a:buChar char="•"/>
            </a:pPr>
            <a:r>
              <a:rPr lang="en-US" sz="2843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Buena generalización con kernel lineal</a:t>
            </a:r>
          </a:p>
          <a:p>
            <a:pPr algn="l">
              <a:lnSpc>
                <a:spcPts val="3013"/>
              </a:lnSpc>
            </a:pPr>
          </a:p>
          <a:p>
            <a:pPr algn="l" marL="613818" indent="-306909" lvl="1">
              <a:lnSpc>
                <a:spcPts val="3013"/>
              </a:lnSpc>
              <a:buFont typeface="Arial"/>
              <a:buChar char="•"/>
            </a:pPr>
            <a:r>
              <a:rPr lang="en-US" sz="2843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Separación óptima entre clases</a:t>
            </a:r>
          </a:p>
          <a:p>
            <a:pPr algn="l">
              <a:lnSpc>
                <a:spcPts val="301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071" y="0"/>
            <a:ext cx="18672141" cy="2094521"/>
            <a:chOff x="0" y="0"/>
            <a:chExt cx="4917766" cy="551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7766" cy="551643"/>
            </a:xfrm>
            <a:custGeom>
              <a:avLst/>
              <a:gdLst/>
              <a:ahLst/>
              <a:cxnLst/>
              <a:rect r="r" b="b" t="t" l="l"/>
              <a:pathLst>
                <a:path h="551643" w="4917766">
                  <a:moveTo>
                    <a:pt x="0" y="0"/>
                  </a:moveTo>
                  <a:lnTo>
                    <a:pt x="4917766" y="0"/>
                  </a:lnTo>
                  <a:lnTo>
                    <a:pt x="4917766" y="551643"/>
                  </a:lnTo>
                  <a:lnTo>
                    <a:pt x="0" y="551643"/>
                  </a:ln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17766" cy="599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429555" y="2192038"/>
            <a:ext cx="4514559" cy="786227"/>
            <a:chOff x="0" y="0"/>
            <a:chExt cx="1189020" cy="2070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9020" cy="207072"/>
            </a:xfrm>
            <a:custGeom>
              <a:avLst/>
              <a:gdLst/>
              <a:ahLst/>
              <a:cxnLst/>
              <a:rect r="r" b="b" t="t" l="l"/>
              <a:pathLst>
                <a:path h="207072" w="1189020">
                  <a:moveTo>
                    <a:pt x="39442" y="0"/>
                  </a:moveTo>
                  <a:lnTo>
                    <a:pt x="1149578" y="0"/>
                  </a:lnTo>
                  <a:cubicBezTo>
                    <a:pt x="1160038" y="0"/>
                    <a:pt x="1170071" y="4156"/>
                    <a:pt x="1177467" y="11552"/>
                  </a:cubicBezTo>
                  <a:cubicBezTo>
                    <a:pt x="1184864" y="18949"/>
                    <a:pt x="1189020" y="28981"/>
                    <a:pt x="1189020" y="39442"/>
                  </a:cubicBezTo>
                  <a:lnTo>
                    <a:pt x="1189020" y="167630"/>
                  </a:lnTo>
                  <a:cubicBezTo>
                    <a:pt x="1189020" y="178091"/>
                    <a:pt x="1184864" y="188123"/>
                    <a:pt x="1177467" y="195520"/>
                  </a:cubicBezTo>
                  <a:cubicBezTo>
                    <a:pt x="1170071" y="202917"/>
                    <a:pt x="1160038" y="207072"/>
                    <a:pt x="1149578" y="207072"/>
                  </a:cubicBezTo>
                  <a:lnTo>
                    <a:pt x="39442" y="207072"/>
                  </a:lnTo>
                  <a:cubicBezTo>
                    <a:pt x="28981" y="207072"/>
                    <a:pt x="18949" y="202917"/>
                    <a:pt x="11552" y="195520"/>
                  </a:cubicBezTo>
                  <a:cubicBezTo>
                    <a:pt x="4156" y="188123"/>
                    <a:pt x="0" y="178091"/>
                    <a:pt x="0" y="167630"/>
                  </a:cubicBezTo>
                  <a:lnTo>
                    <a:pt x="0" y="39442"/>
                  </a:lnTo>
                  <a:cubicBezTo>
                    <a:pt x="0" y="28981"/>
                    <a:pt x="4156" y="18949"/>
                    <a:pt x="11552" y="11552"/>
                  </a:cubicBezTo>
                  <a:cubicBezTo>
                    <a:pt x="18949" y="4156"/>
                    <a:pt x="28981" y="0"/>
                    <a:pt x="39442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89020" cy="254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29555" y="9600143"/>
            <a:ext cx="9274800" cy="2083136"/>
            <a:chOff x="0" y="0"/>
            <a:chExt cx="2442746" cy="5486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42746" cy="548645"/>
            </a:xfrm>
            <a:custGeom>
              <a:avLst/>
              <a:gdLst/>
              <a:ahLst/>
              <a:cxnLst/>
              <a:rect r="r" b="b" t="t" l="l"/>
              <a:pathLst>
                <a:path h="548645" w="2442746">
                  <a:moveTo>
                    <a:pt x="25042" y="0"/>
                  </a:moveTo>
                  <a:lnTo>
                    <a:pt x="2417704" y="0"/>
                  </a:lnTo>
                  <a:cubicBezTo>
                    <a:pt x="2431534" y="0"/>
                    <a:pt x="2442746" y="11212"/>
                    <a:pt x="2442746" y="25042"/>
                  </a:cubicBezTo>
                  <a:lnTo>
                    <a:pt x="2442746" y="523603"/>
                  </a:lnTo>
                  <a:cubicBezTo>
                    <a:pt x="2442746" y="530244"/>
                    <a:pt x="2440107" y="536614"/>
                    <a:pt x="2435411" y="541310"/>
                  </a:cubicBezTo>
                  <a:cubicBezTo>
                    <a:pt x="2430715" y="546006"/>
                    <a:pt x="2424345" y="548645"/>
                    <a:pt x="2417704" y="548645"/>
                  </a:cubicBezTo>
                  <a:lnTo>
                    <a:pt x="25042" y="548645"/>
                  </a:lnTo>
                  <a:cubicBezTo>
                    <a:pt x="18400" y="548645"/>
                    <a:pt x="12031" y="546006"/>
                    <a:pt x="7335" y="541310"/>
                  </a:cubicBezTo>
                  <a:cubicBezTo>
                    <a:pt x="2638" y="536614"/>
                    <a:pt x="0" y="530244"/>
                    <a:pt x="0" y="523603"/>
                  </a:cubicBezTo>
                  <a:lnTo>
                    <a:pt x="0" y="25042"/>
                  </a:lnTo>
                  <a:cubicBezTo>
                    <a:pt x="0" y="18400"/>
                    <a:pt x="2638" y="12031"/>
                    <a:pt x="7335" y="7335"/>
                  </a:cubicBezTo>
                  <a:cubicBezTo>
                    <a:pt x="12031" y="2638"/>
                    <a:pt x="18400" y="0"/>
                    <a:pt x="25042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442746" cy="596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674336" y="0"/>
            <a:ext cx="2613664" cy="2585152"/>
          </a:xfrm>
          <a:custGeom>
            <a:avLst/>
            <a:gdLst/>
            <a:ahLst/>
            <a:cxnLst/>
            <a:rect r="r" b="b" t="t" l="l"/>
            <a:pathLst>
              <a:path h="2585152" w="2613664">
                <a:moveTo>
                  <a:pt x="0" y="0"/>
                </a:moveTo>
                <a:lnTo>
                  <a:pt x="2613664" y="0"/>
                </a:lnTo>
                <a:lnTo>
                  <a:pt x="2613664" y="2585152"/>
                </a:lnTo>
                <a:lnTo>
                  <a:pt x="0" y="258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33683" y="2770588"/>
            <a:ext cx="7961856" cy="6511272"/>
          </a:xfrm>
          <a:custGeom>
            <a:avLst/>
            <a:gdLst/>
            <a:ahLst/>
            <a:cxnLst/>
            <a:rect r="r" b="b" t="t" l="l"/>
            <a:pathLst>
              <a:path h="6511272" w="7961856">
                <a:moveTo>
                  <a:pt x="0" y="0"/>
                </a:moveTo>
                <a:lnTo>
                  <a:pt x="7961857" y="0"/>
                </a:lnTo>
                <a:lnTo>
                  <a:pt x="7961857" y="6511272"/>
                </a:lnTo>
                <a:lnTo>
                  <a:pt x="0" y="6511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5259927"/>
            <a:ext cx="8247459" cy="3611220"/>
          </a:xfrm>
          <a:custGeom>
            <a:avLst/>
            <a:gdLst/>
            <a:ahLst/>
            <a:cxnLst/>
            <a:rect r="r" b="b" t="t" l="l"/>
            <a:pathLst>
              <a:path h="3611220" w="8247459">
                <a:moveTo>
                  <a:pt x="0" y="0"/>
                </a:moveTo>
                <a:lnTo>
                  <a:pt x="8247459" y="0"/>
                </a:lnTo>
                <a:lnTo>
                  <a:pt x="8247459" y="3611220"/>
                </a:lnTo>
                <a:lnTo>
                  <a:pt x="0" y="36112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01165" y="499098"/>
            <a:ext cx="9085670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b="true" sz="6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RESULTADOS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30401" y="2341329"/>
            <a:ext cx="3712867" cy="4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K-NN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3469461"/>
            <a:ext cx="7837168" cy="195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205"/>
              </a:lnSpc>
              <a:buFont typeface="Arial"/>
              <a:buChar char="•"/>
            </a:pPr>
            <a:r>
              <a:rPr lang="en-US" sz="2100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el conjunto de prueba había 101 textos de ODS 1, 179 de ODS 3 y 205 de ODS 4.</a:t>
            </a:r>
          </a:p>
          <a:p>
            <a:pPr algn="l">
              <a:lnSpc>
                <a:spcPts val="2205"/>
              </a:lnSpc>
            </a:pPr>
          </a:p>
          <a:p>
            <a:pPr algn="l" marL="453390" indent="-226695" lvl="1">
              <a:lnSpc>
                <a:spcPts val="2205"/>
              </a:lnSpc>
              <a:buFont typeface="Arial"/>
              <a:buChar char="•"/>
            </a:pPr>
            <a:r>
              <a:rPr lang="en-US" sz="2100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 fortaleza es la simplicidad, pero puede perder precisión en datasets grandes o de alta dimensionalidad.</a:t>
            </a:r>
          </a:p>
          <a:p>
            <a:pPr algn="l">
              <a:lnSpc>
                <a:spcPts val="2205"/>
              </a:lnSpc>
            </a:pPr>
          </a:p>
          <a:p>
            <a:pPr algn="l">
              <a:lnSpc>
                <a:spcPts val="220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071" y="0"/>
            <a:ext cx="18672141" cy="2094521"/>
            <a:chOff x="0" y="0"/>
            <a:chExt cx="4917766" cy="551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7766" cy="551643"/>
            </a:xfrm>
            <a:custGeom>
              <a:avLst/>
              <a:gdLst/>
              <a:ahLst/>
              <a:cxnLst/>
              <a:rect r="r" b="b" t="t" l="l"/>
              <a:pathLst>
                <a:path h="551643" w="4917766">
                  <a:moveTo>
                    <a:pt x="0" y="0"/>
                  </a:moveTo>
                  <a:lnTo>
                    <a:pt x="4917766" y="0"/>
                  </a:lnTo>
                  <a:lnTo>
                    <a:pt x="4917766" y="551643"/>
                  </a:lnTo>
                  <a:lnTo>
                    <a:pt x="0" y="551643"/>
                  </a:ln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17766" cy="599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429555" y="2192038"/>
            <a:ext cx="4514559" cy="786227"/>
            <a:chOff x="0" y="0"/>
            <a:chExt cx="1189020" cy="2070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9020" cy="207072"/>
            </a:xfrm>
            <a:custGeom>
              <a:avLst/>
              <a:gdLst/>
              <a:ahLst/>
              <a:cxnLst/>
              <a:rect r="r" b="b" t="t" l="l"/>
              <a:pathLst>
                <a:path h="207072" w="1189020">
                  <a:moveTo>
                    <a:pt x="39442" y="0"/>
                  </a:moveTo>
                  <a:lnTo>
                    <a:pt x="1149578" y="0"/>
                  </a:lnTo>
                  <a:cubicBezTo>
                    <a:pt x="1160038" y="0"/>
                    <a:pt x="1170071" y="4156"/>
                    <a:pt x="1177467" y="11552"/>
                  </a:cubicBezTo>
                  <a:cubicBezTo>
                    <a:pt x="1184864" y="18949"/>
                    <a:pt x="1189020" y="28981"/>
                    <a:pt x="1189020" y="39442"/>
                  </a:cubicBezTo>
                  <a:lnTo>
                    <a:pt x="1189020" y="167630"/>
                  </a:lnTo>
                  <a:cubicBezTo>
                    <a:pt x="1189020" y="178091"/>
                    <a:pt x="1184864" y="188123"/>
                    <a:pt x="1177467" y="195520"/>
                  </a:cubicBezTo>
                  <a:cubicBezTo>
                    <a:pt x="1170071" y="202917"/>
                    <a:pt x="1160038" y="207072"/>
                    <a:pt x="1149578" y="207072"/>
                  </a:cubicBezTo>
                  <a:lnTo>
                    <a:pt x="39442" y="207072"/>
                  </a:lnTo>
                  <a:cubicBezTo>
                    <a:pt x="28981" y="207072"/>
                    <a:pt x="18949" y="202917"/>
                    <a:pt x="11552" y="195520"/>
                  </a:cubicBezTo>
                  <a:cubicBezTo>
                    <a:pt x="4156" y="188123"/>
                    <a:pt x="0" y="178091"/>
                    <a:pt x="0" y="167630"/>
                  </a:cubicBezTo>
                  <a:lnTo>
                    <a:pt x="0" y="39442"/>
                  </a:lnTo>
                  <a:cubicBezTo>
                    <a:pt x="0" y="28981"/>
                    <a:pt x="4156" y="18949"/>
                    <a:pt x="11552" y="11552"/>
                  </a:cubicBezTo>
                  <a:cubicBezTo>
                    <a:pt x="18949" y="4156"/>
                    <a:pt x="28981" y="0"/>
                    <a:pt x="39442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89020" cy="254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29555" y="9600143"/>
            <a:ext cx="9274800" cy="2083136"/>
            <a:chOff x="0" y="0"/>
            <a:chExt cx="2442746" cy="5486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42746" cy="548645"/>
            </a:xfrm>
            <a:custGeom>
              <a:avLst/>
              <a:gdLst/>
              <a:ahLst/>
              <a:cxnLst/>
              <a:rect r="r" b="b" t="t" l="l"/>
              <a:pathLst>
                <a:path h="548645" w="2442746">
                  <a:moveTo>
                    <a:pt x="25042" y="0"/>
                  </a:moveTo>
                  <a:lnTo>
                    <a:pt x="2417704" y="0"/>
                  </a:lnTo>
                  <a:cubicBezTo>
                    <a:pt x="2431534" y="0"/>
                    <a:pt x="2442746" y="11212"/>
                    <a:pt x="2442746" y="25042"/>
                  </a:cubicBezTo>
                  <a:lnTo>
                    <a:pt x="2442746" y="523603"/>
                  </a:lnTo>
                  <a:cubicBezTo>
                    <a:pt x="2442746" y="530244"/>
                    <a:pt x="2440107" y="536614"/>
                    <a:pt x="2435411" y="541310"/>
                  </a:cubicBezTo>
                  <a:cubicBezTo>
                    <a:pt x="2430715" y="546006"/>
                    <a:pt x="2424345" y="548645"/>
                    <a:pt x="2417704" y="548645"/>
                  </a:cubicBezTo>
                  <a:lnTo>
                    <a:pt x="25042" y="548645"/>
                  </a:lnTo>
                  <a:cubicBezTo>
                    <a:pt x="18400" y="548645"/>
                    <a:pt x="12031" y="546006"/>
                    <a:pt x="7335" y="541310"/>
                  </a:cubicBezTo>
                  <a:cubicBezTo>
                    <a:pt x="2638" y="536614"/>
                    <a:pt x="0" y="530244"/>
                    <a:pt x="0" y="523603"/>
                  </a:cubicBezTo>
                  <a:lnTo>
                    <a:pt x="0" y="25042"/>
                  </a:lnTo>
                  <a:cubicBezTo>
                    <a:pt x="0" y="18400"/>
                    <a:pt x="2638" y="12031"/>
                    <a:pt x="7335" y="7335"/>
                  </a:cubicBezTo>
                  <a:cubicBezTo>
                    <a:pt x="12031" y="2638"/>
                    <a:pt x="18400" y="0"/>
                    <a:pt x="25042" y="0"/>
                  </a:cubicBezTo>
                  <a:close/>
                </a:path>
              </a:pathLst>
            </a:custGeom>
            <a:solidFill>
              <a:srgbClr val="101D5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442746" cy="596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674336" y="0"/>
            <a:ext cx="2613664" cy="2585152"/>
          </a:xfrm>
          <a:custGeom>
            <a:avLst/>
            <a:gdLst/>
            <a:ahLst/>
            <a:cxnLst/>
            <a:rect r="r" b="b" t="t" l="l"/>
            <a:pathLst>
              <a:path h="2585152" w="2613664">
                <a:moveTo>
                  <a:pt x="0" y="0"/>
                </a:moveTo>
                <a:lnTo>
                  <a:pt x="2613664" y="0"/>
                </a:lnTo>
                <a:lnTo>
                  <a:pt x="2613664" y="2585152"/>
                </a:lnTo>
                <a:lnTo>
                  <a:pt x="0" y="258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250179" y="5633861"/>
            <a:ext cx="8397696" cy="3624439"/>
          </a:xfrm>
          <a:custGeom>
            <a:avLst/>
            <a:gdLst/>
            <a:ahLst/>
            <a:cxnLst/>
            <a:rect r="r" b="b" t="t" l="l"/>
            <a:pathLst>
              <a:path h="3624439" w="8397696">
                <a:moveTo>
                  <a:pt x="0" y="0"/>
                </a:moveTo>
                <a:lnTo>
                  <a:pt x="8397696" y="0"/>
                </a:lnTo>
                <a:lnTo>
                  <a:pt x="8397696" y="3624439"/>
                </a:lnTo>
                <a:lnTo>
                  <a:pt x="0" y="36244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1262" y="2398479"/>
            <a:ext cx="8209295" cy="6859821"/>
          </a:xfrm>
          <a:custGeom>
            <a:avLst/>
            <a:gdLst/>
            <a:ahLst/>
            <a:cxnLst/>
            <a:rect r="r" b="b" t="t" l="l"/>
            <a:pathLst>
              <a:path h="6859821" w="8209295">
                <a:moveTo>
                  <a:pt x="0" y="0"/>
                </a:moveTo>
                <a:lnTo>
                  <a:pt x="8209294" y="0"/>
                </a:lnTo>
                <a:lnTo>
                  <a:pt x="8209294" y="6859821"/>
                </a:lnTo>
                <a:lnTo>
                  <a:pt x="0" y="68598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01165" y="499098"/>
            <a:ext cx="9085670" cy="117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b="true" sz="64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RESULTADOS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30401" y="2341329"/>
            <a:ext cx="3712867" cy="4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RANDOM FOREST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90556" y="3469461"/>
            <a:ext cx="8916941" cy="223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205"/>
              </a:lnSpc>
              <a:buFont typeface="Arial"/>
              <a:buChar char="•"/>
            </a:pPr>
            <a:r>
              <a:rPr lang="en-US" sz="2100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la matriz de confusión, los textos de ODS 3 y ODS 4 son clasificados con alta precisión, pero ODS 1 presenta algunos errores, con confusión hacia ODS 3.</a:t>
            </a:r>
          </a:p>
          <a:p>
            <a:pPr algn="l">
              <a:lnSpc>
                <a:spcPts val="2205"/>
              </a:lnSpc>
            </a:pPr>
          </a:p>
          <a:p>
            <a:pPr algn="l" marL="453390" indent="-226695" lvl="1">
              <a:lnSpc>
                <a:spcPts val="2205"/>
              </a:lnSpc>
              <a:buFont typeface="Arial"/>
              <a:buChar char="•"/>
            </a:pPr>
            <a:r>
              <a:rPr lang="en-US" sz="2100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Maneja bien</a:t>
            </a:r>
            <a:r>
              <a:rPr lang="en-US" sz="2100">
                <a:solidFill>
                  <a:srgbClr val="3A6B9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datos textuales de alta dimensionalidad y reduce el overfitting mediante el bagging.</a:t>
            </a:r>
          </a:p>
          <a:p>
            <a:pPr algn="l">
              <a:lnSpc>
                <a:spcPts val="2205"/>
              </a:lnSpc>
            </a:pPr>
          </a:p>
          <a:p>
            <a:pPr algn="l">
              <a:lnSpc>
                <a:spcPts val="220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DAGythy3Hsw</dc:identifier>
  <dcterms:modified xsi:type="dcterms:W3CDTF">2011-08-01T06:04:30Z</dcterms:modified>
  <cp:revision>1</cp:revision>
  <dc:title>Business Proposal Presentation</dc:title>
</cp:coreProperties>
</file>