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8" r:id="rId2"/>
    <p:sldId id="289" r:id="rId3"/>
    <p:sldId id="283" r:id="rId4"/>
    <p:sldId id="293" r:id="rId5"/>
    <p:sldId id="282" r:id="rId6"/>
    <p:sldId id="295" r:id="rId7"/>
    <p:sldId id="299" r:id="rId8"/>
    <p:sldId id="300" r:id="rId9"/>
    <p:sldId id="301" r:id="rId10"/>
    <p:sldId id="302" r:id="rId11"/>
    <p:sldId id="304" r:id="rId12"/>
    <p:sldId id="305" r:id="rId13"/>
    <p:sldId id="296" r:id="rId14"/>
    <p:sldId id="297" r:id="rId15"/>
    <p:sldId id="298" r:id="rId16"/>
    <p:sldId id="27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4660"/>
  </p:normalViewPr>
  <p:slideViewPr>
    <p:cSldViewPr>
      <p:cViewPr varScale="1">
        <p:scale>
          <a:sx n="109" d="100"/>
          <a:sy n="109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DEDD6-7045-4C5D-BB06-2FA8595CEDAB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FF9C-02BE-4E6D-8C51-B6F136F92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9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A54939-CDB0-4C1B-9DBF-1E8E01BE571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0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157BF2-5E0A-4CDD-8D69-8259B72D5F6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3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923508-50F5-4F75-8763-A2B4E0A6F3C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1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pPr algn="l"/>
            <a:r>
              <a:rPr lang="en-US" altLang="zh-CN" b="1" dirty="0" smtClean="0"/>
              <a:t>《</a:t>
            </a:r>
            <a:r>
              <a:rPr lang="zh-CN" altLang="en-US" b="1" dirty="0" smtClean="0"/>
              <a:t>球球大作战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r>
              <a:rPr lang="en-US" altLang="zh-CN" b="1" dirty="0" smtClean="0"/>
              <a:t>               </a:t>
            </a:r>
            <a:r>
              <a:rPr lang="zh-CN" altLang="en-US" b="1" dirty="0" smtClean="0"/>
              <a:t>全球同服技术变革之路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8224" y="4509120"/>
            <a:ext cx="1202392" cy="40689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李登明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5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多级调度系统 </a:t>
            </a:r>
            <a:r>
              <a:rPr lang="en-US" altLang="zh-CN" sz="1800" dirty="0">
                <a:solidFill>
                  <a:schemeClr val="bg1"/>
                </a:solidFill>
              </a:rPr>
              <a:t>/ Load Balance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540"/>
            <a:ext cx="9144000" cy="28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球球大作战架构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0634"/>
            <a:ext cx="7344816" cy="5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同步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623025" cy="57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37" y="-166926"/>
            <a:ext cx="2364071" cy="101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1475656" y="1268760"/>
            <a:ext cx="6558317" cy="5230225"/>
            <a:chOff x="3006999" y="1474763"/>
            <a:chExt cx="4833067" cy="4150105"/>
          </a:xfrm>
        </p:grpSpPr>
        <p:pic>
          <p:nvPicPr>
            <p:cNvPr id="5123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111" y="1508100"/>
              <a:ext cx="403622" cy="40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0" y="1795041"/>
              <a:ext cx="403622" cy="40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067" y="4985916"/>
              <a:ext cx="403622" cy="40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99" y="4731122"/>
              <a:ext cx="404813" cy="40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7" name="文本框 63"/>
            <p:cNvSpPr txBox="1">
              <a:spLocks noChangeArrowheads="1"/>
            </p:cNvSpPr>
            <p:nvPr/>
          </p:nvSpPr>
          <p:spPr bwMode="auto">
            <a:xfrm>
              <a:off x="3823768" y="1474763"/>
              <a:ext cx="12234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sz="1350"/>
                <a:t>北京融合专网</a:t>
              </a:r>
              <a:endParaRPr kumimoji="1" lang="en-US" altLang="zh-CN" sz="1350"/>
            </a:p>
            <a:p>
              <a:pPr eaLnBrk="1" hangingPunct="1"/>
              <a:r>
                <a:rPr kumimoji="1" lang="en-US" altLang="zh-CN" sz="900"/>
                <a:t>(100G</a:t>
              </a:r>
              <a:r>
                <a:rPr kumimoji="1" lang="zh-CN" altLang="en-US" sz="900"/>
                <a:t>互联</a:t>
              </a:r>
              <a:r>
                <a:rPr kumimoji="1" lang="en-US" altLang="zh-CN" sz="900"/>
                <a:t>)</a:t>
              </a:r>
              <a:endParaRPr kumimoji="1" lang="zh-CN" altLang="en-US" sz="900"/>
            </a:p>
            <a:p>
              <a:pPr eaLnBrk="1" hangingPunct="1"/>
              <a:endParaRPr kumimoji="1" lang="zh-CN" altLang="en-US" sz="1350"/>
            </a:p>
          </p:txBody>
        </p:sp>
        <p:sp>
          <p:nvSpPr>
            <p:cNvPr id="5128" name="文本框 64"/>
            <p:cNvSpPr txBox="1">
              <a:spLocks noChangeArrowheads="1"/>
            </p:cNvSpPr>
            <p:nvPr/>
          </p:nvSpPr>
          <p:spPr bwMode="auto">
            <a:xfrm>
              <a:off x="6616653" y="1781945"/>
              <a:ext cx="1223413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1350"/>
                <a:t>上海融合专网</a:t>
              </a:r>
              <a:endParaRPr kumimoji="1" lang="en-US" altLang="zh-CN" sz="1350"/>
            </a:p>
            <a:p>
              <a:pPr algn="ctr" eaLnBrk="1" hangingPunct="1"/>
              <a:r>
                <a:rPr kumimoji="1" lang="zh-CN" altLang="en-US" sz="1350"/>
                <a:t> </a:t>
              </a:r>
              <a:r>
                <a:rPr kumimoji="1" lang="en-US" altLang="zh-CN" sz="900"/>
                <a:t>(100G</a:t>
              </a:r>
              <a:r>
                <a:rPr kumimoji="1" lang="zh-CN" altLang="en-US" sz="900"/>
                <a:t>互联</a:t>
              </a:r>
              <a:r>
                <a:rPr kumimoji="1" lang="en-US" altLang="zh-CN" sz="900"/>
                <a:t>)</a:t>
              </a:r>
              <a:endParaRPr kumimoji="1" lang="zh-CN" altLang="en-US" sz="900"/>
            </a:p>
          </p:txBody>
        </p:sp>
        <p:sp>
          <p:nvSpPr>
            <p:cNvPr id="5129" name="文本框 65"/>
            <p:cNvSpPr txBox="1">
              <a:spLocks noChangeArrowheads="1"/>
            </p:cNvSpPr>
            <p:nvPr/>
          </p:nvSpPr>
          <p:spPr bwMode="auto">
            <a:xfrm>
              <a:off x="6495649" y="4978537"/>
              <a:ext cx="12234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sz="1350" dirty="0"/>
                <a:t>广州融合专网</a:t>
              </a:r>
              <a:endParaRPr kumimoji="1" lang="en-US" altLang="zh-CN" sz="1350" dirty="0"/>
            </a:p>
            <a:p>
              <a:pPr eaLnBrk="1" hangingPunct="1"/>
              <a:r>
                <a:rPr kumimoji="1" lang="en-US" altLang="zh-CN" sz="900" dirty="0"/>
                <a:t>(100G</a:t>
              </a:r>
              <a:r>
                <a:rPr kumimoji="1" lang="zh-CN" altLang="en-US" sz="900" dirty="0"/>
                <a:t>互联</a:t>
              </a:r>
              <a:r>
                <a:rPr kumimoji="1" lang="en-US" altLang="zh-CN" sz="900" dirty="0"/>
                <a:t>)</a:t>
              </a:r>
              <a:endParaRPr kumimoji="1" lang="zh-CN" altLang="en-US" sz="900" dirty="0"/>
            </a:p>
            <a:p>
              <a:pPr eaLnBrk="1" hangingPunct="1"/>
              <a:endParaRPr kumimoji="1" lang="zh-CN" altLang="en-US" sz="1350" dirty="0"/>
            </a:p>
          </p:txBody>
        </p:sp>
        <p:sp>
          <p:nvSpPr>
            <p:cNvPr id="5130" name="文本框 66"/>
            <p:cNvSpPr txBox="1">
              <a:spLocks noChangeArrowheads="1"/>
            </p:cNvSpPr>
            <p:nvPr/>
          </p:nvSpPr>
          <p:spPr bwMode="auto">
            <a:xfrm>
              <a:off x="3323705" y="4764460"/>
              <a:ext cx="12234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sz="1350" dirty="0"/>
                <a:t>深圳融合专网</a:t>
              </a:r>
              <a:endParaRPr kumimoji="1" lang="en-US" altLang="zh-CN" sz="1350" dirty="0"/>
            </a:p>
            <a:p>
              <a:pPr eaLnBrk="1" hangingPunct="1"/>
              <a:r>
                <a:rPr kumimoji="1" lang="en-US" altLang="zh-CN" sz="900" dirty="0"/>
                <a:t>(100G</a:t>
              </a:r>
              <a:r>
                <a:rPr kumimoji="1" lang="zh-CN" altLang="en-US" sz="900" dirty="0"/>
                <a:t>互联</a:t>
              </a:r>
              <a:r>
                <a:rPr kumimoji="1" lang="en-US" altLang="zh-CN" sz="900" dirty="0"/>
                <a:t>)</a:t>
              </a:r>
              <a:endParaRPr kumimoji="1" lang="zh-CN" altLang="en-US" sz="900" dirty="0"/>
            </a:p>
            <a:p>
              <a:pPr eaLnBrk="1" hangingPunct="1"/>
              <a:endParaRPr kumimoji="1" lang="zh-CN" altLang="en-US" sz="1350" dirty="0"/>
            </a:p>
          </p:txBody>
        </p:sp>
        <p:grpSp>
          <p:nvGrpSpPr>
            <p:cNvPr id="5131" name="组 136"/>
            <p:cNvGrpSpPr>
              <a:grpSpLocks/>
            </p:cNvGrpSpPr>
            <p:nvPr/>
          </p:nvGrpSpPr>
          <p:grpSpPr bwMode="auto">
            <a:xfrm>
              <a:off x="3766617" y="1910532"/>
              <a:ext cx="679847" cy="625078"/>
              <a:chOff x="6657975" y="1101345"/>
              <a:chExt cx="905963" cy="832840"/>
            </a:xfrm>
          </p:grpSpPr>
          <p:grpSp>
            <p:nvGrpSpPr>
              <p:cNvPr id="5174" name="组 135"/>
              <p:cNvGrpSpPr>
                <a:grpSpLocks/>
              </p:cNvGrpSpPr>
              <p:nvPr/>
            </p:nvGrpSpPr>
            <p:grpSpPr bwMode="auto">
              <a:xfrm>
                <a:off x="6659341" y="1101345"/>
                <a:ext cx="904597" cy="793250"/>
                <a:chOff x="6659341" y="1101345"/>
                <a:chExt cx="904597" cy="793250"/>
              </a:xfrm>
            </p:grpSpPr>
            <p:pic>
              <p:nvPicPr>
                <p:cNvPr id="5178" name="图片 10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364" y="1138296"/>
                  <a:ext cx="383742" cy="335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9" name="图片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4338" y="1556268"/>
                  <a:ext cx="377409" cy="329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0" name="图片 10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5681" y="1129560"/>
                  <a:ext cx="386910" cy="337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1" name="图片 10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1623" y="1547557"/>
                  <a:ext cx="397358" cy="347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8" name="直线连接符 17"/>
                <p:cNvCxnSpPr/>
                <p:nvPr/>
              </p:nvCxnSpPr>
              <p:spPr>
                <a:xfrm>
                  <a:off x="7056218" y="1488417"/>
                  <a:ext cx="126930" cy="1173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连接符 112"/>
                <p:cNvCxnSpPr/>
                <p:nvPr/>
              </p:nvCxnSpPr>
              <p:spPr>
                <a:xfrm flipV="1">
                  <a:off x="7064151" y="1485245"/>
                  <a:ext cx="118996" cy="1237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/>
                <p:cNvCxnSpPr/>
                <p:nvPr/>
              </p:nvCxnSpPr>
              <p:spPr>
                <a:xfrm>
                  <a:off x="6659561" y="1101345"/>
                  <a:ext cx="904377" cy="317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直线连接符 122"/>
              <p:cNvCxnSpPr/>
              <p:nvPr/>
            </p:nvCxnSpPr>
            <p:spPr>
              <a:xfrm flipV="1">
                <a:off x="6657975" y="1924667"/>
                <a:ext cx="904377" cy="95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/>
              <p:cNvCxnSpPr/>
              <p:nvPr/>
            </p:nvCxnSpPr>
            <p:spPr>
              <a:xfrm>
                <a:off x="7562352" y="1101345"/>
                <a:ext cx="0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/>
              <p:cNvCxnSpPr/>
              <p:nvPr/>
            </p:nvCxnSpPr>
            <p:spPr>
              <a:xfrm flipH="1">
                <a:off x="6657975" y="1101345"/>
                <a:ext cx="6347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2" name="组 137"/>
            <p:cNvGrpSpPr>
              <a:grpSpLocks/>
            </p:cNvGrpSpPr>
            <p:nvPr/>
          </p:nvGrpSpPr>
          <p:grpSpPr bwMode="auto">
            <a:xfrm>
              <a:off x="6425283" y="2299865"/>
              <a:ext cx="679847" cy="625079"/>
              <a:chOff x="6657975" y="1101345"/>
              <a:chExt cx="905963" cy="832840"/>
            </a:xfrm>
          </p:grpSpPr>
          <p:grpSp>
            <p:nvGrpSpPr>
              <p:cNvPr id="5163" name="组 138"/>
              <p:cNvGrpSpPr>
                <a:grpSpLocks/>
              </p:cNvGrpSpPr>
              <p:nvPr/>
            </p:nvGrpSpPr>
            <p:grpSpPr bwMode="auto">
              <a:xfrm>
                <a:off x="6659341" y="1101345"/>
                <a:ext cx="904597" cy="793250"/>
                <a:chOff x="6659341" y="1101345"/>
                <a:chExt cx="904597" cy="793250"/>
              </a:xfrm>
            </p:grpSpPr>
            <p:pic>
              <p:nvPicPr>
                <p:cNvPr id="5167" name="图片 14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364" y="1138296"/>
                  <a:ext cx="383742" cy="335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68" name="图片 14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4338" y="1556268"/>
                  <a:ext cx="377409" cy="329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69" name="图片 14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5681" y="1129560"/>
                  <a:ext cx="386910" cy="337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0" name="图片 14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1623" y="1547557"/>
                  <a:ext cx="397358" cy="347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47" name="直线连接符 146"/>
                <p:cNvCxnSpPr/>
                <p:nvPr/>
              </p:nvCxnSpPr>
              <p:spPr>
                <a:xfrm>
                  <a:off x="7056218" y="1488417"/>
                  <a:ext cx="126930" cy="1173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线连接符 147"/>
                <p:cNvCxnSpPr/>
                <p:nvPr/>
              </p:nvCxnSpPr>
              <p:spPr>
                <a:xfrm flipV="1">
                  <a:off x="7064151" y="1485244"/>
                  <a:ext cx="118997" cy="1237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连接符 148"/>
                <p:cNvCxnSpPr/>
                <p:nvPr/>
              </p:nvCxnSpPr>
              <p:spPr>
                <a:xfrm>
                  <a:off x="6659562" y="1101345"/>
                  <a:ext cx="904376" cy="317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线连接符 139"/>
              <p:cNvCxnSpPr/>
              <p:nvPr/>
            </p:nvCxnSpPr>
            <p:spPr>
              <a:xfrm flipV="1">
                <a:off x="6657975" y="1924667"/>
                <a:ext cx="904376" cy="95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/>
              <p:cNvCxnSpPr/>
              <p:nvPr/>
            </p:nvCxnSpPr>
            <p:spPr>
              <a:xfrm>
                <a:off x="7562351" y="1101345"/>
                <a:ext cx="0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/>
              <p:cNvCxnSpPr/>
              <p:nvPr/>
            </p:nvCxnSpPr>
            <p:spPr>
              <a:xfrm flipH="1">
                <a:off x="6657975" y="1101345"/>
                <a:ext cx="6346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3" name="组 149"/>
            <p:cNvGrpSpPr>
              <a:grpSpLocks/>
            </p:cNvGrpSpPr>
            <p:nvPr/>
          </p:nvGrpSpPr>
          <p:grpSpPr bwMode="auto">
            <a:xfrm>
              <a:off x="6308602" y="4291782"/>
              <a:ext cx="679847" cy="625078"/>
              <a:chOff x="6657975" y="1101345"/>
              <a:chExt cx="905963" cy="832840"/>
            </a:xfrm>
          </p:grpSpPr>
          <p:grpSp>
            <p:nvGrpSpPr>
              <p:cNvPr id="5152" name="组 150"/>
              <p:cNvGrpSpPr>
                <a:grpSpLocks/>
              </p:cNvGrpSpPr>
              <p:nvPr/>
            </p:nvGrpSpPr>
            <p:grpSpPr bwMode="auto">
              <a:xfrm>
                <a:off x="6659341" y="1101345"/>
                <a:ext cx="904597" cy="793250"/>
                <a:chOff x="6659341" y="1101345"/>
                <a:chExt cx="904597" cy="793250"/>
              </a:xfrm>
            </p:grpSpPr>
            <p:pic>
              <p:nvPicPr>
                <p:cNvPr id="5156" name="图片 15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364" y="1138296"/>
                  <a:ext cx="383742" cy="335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57" name="图片 15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4338" y="1556268"/>
                  <a:ext cx="377409" cy="329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58" name="图片 15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5681" y="1129560"/>
                  <a:ext cx="386910" cy="337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59" name="图片 15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1623" y="1547557"/>
                  <a:ext cx="397358" cy="347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59" name="直线连接符 158"/>
                <p:cNvCxnSpPr/>
                <p:nvPr/>
              </p:nvCxnSpPr>
              <p:spPr>
                <a:xfrm>
                  <a:off x="7056218" y="1488417"/>
                  <a:ext cx="126930" cy="1173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连接符 159"/>
                <p:cNvCxnSpPr/>
                <p:nvPr/>
              </p:nvCxnSpPr>
              <p:spPr>
                <a:xfrm flipV="1">
                  <a:off x="7064151" y="1485245"/>
                  <a:ext cx="118997" cy="1237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线连接符 160"/>
                <p:cNvCxnSpPr/>
                <p:nvPr/>
              </p:nvCxnSpPr>
              <p:spPr>
                <a:xfrm>
                  <a:off x="6659562" y="1101345"/>
                  <a:ext cx="904376" cy="317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线连接符 151"/>
              <p:cNvCxnSpPr/>
              <p:nvPr/>
            </p:nvCxnSpPr>
            <p:spPr>
              <a:xfrm flipV="1">
                <a:off x="6657975" y="1924667"/>
                <a:ext cx="904376" cy="95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/>
              <p:cNvCxnSpPr/>
              <p:nvPr/>
            </p:nvCxnSpPr>
            <p:spPr>
              <a:xfrm>
                <a:off x="7562351" y="1101345"/>
                <a:ext cx="0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 flipH="1">
                <a:off x="6657975" y="1101345"/>
                <a:ext cx="6346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4" name="组 161"/>
            <p:cNvGrpSpPr>
              <a:grpSpLocks/>
            </p:cNvGrpSpPr>
            <p:nvPr/>
          </p:nvGrpSpPr>
          <p:grpSpPr bwMode="auto">
            <a:xfrm>
              <a:off x="3651127" y="3995315"/>
              <a:ext cx="679847" cy="625079"/>
              <a:chOff x="6657975" y="1101345"/>
              <a:chExt cx="905963" cy="832840"/>
            </a:xfrm>
          </p:grpSpPr>
          <p:grpSp>
            <p:nvGrpSpPr>
              <p:cNvPr id="5141" name="组 162"/>
              <p:cNvGrpSpPr>
                <a:grpSpLocks/>
              </p:cNvGrpSpPr>
              <p:nvPr/>
            </p:nvGrpSpPr>
            <p:grpSpPr bwMode="auto">
              <a:xfrm>
                <a:off x="6659341" y="1101345"/>
                <a:ext cx="904597" cy="793250"/>
                <a:chOff x="6659341" y="1101345"/>
                <a:chExt cx="904597" cy="793250"/>
              </a:xfrm>
            </p:grpSpPr>
            <p:pic>
              <p:nvPicPr>
                <p:cNvPr id="5145" name="图片 1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5364" y="1138296"/>
                  <a:ext cx="383742" cy="335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6" name="图片 16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4338" y="1556268"/>
                  <a:ext cx="377409" cy="329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图片 16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5681" y="1129560"/>
                  <a:ext cx="386910" cy="337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8" name="图片 16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1623" y="1547557"/>
                  <a:ext cx="397358" cy="347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71" name="直线连接符 170"/>
                <p:cNvCxnSpPr/>
                <p:nvPr/>
              </p:nvCxnSpPr>
              <p:spPr>
                <a:xfrm>
                  <a:off x="7056218" y="1488417"/>
                  <a:ext cx="126930" cy="1173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线连接符 171"/>
                <p:cNvCxnSpPr/>
                <p:nvPr/>
              </p:nvCxnSpPr>
              <p:spPr>
                <a:xfrm flipV="1">
                  <a:off x="7064151" y="1485244"/>
                  <a:ext cx="118997" cy="1237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线连接符 172"/>
                <p:cNvCxnSpPr/>
                <p:nvPr/>
              </p:nvCxnSpPr>
              <p:spPr>
                <a:xfrm>
                  <a:off x="6659562" y="1101345"/>
                  <a:ext cx="904376" cy="317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线连接符 163"/>
              <p:cNvCxnSpPr/>
              <p:nvPr/>
            </p:nvCxnSpPr>
            <p:spPr>
              <a:xfrm flipV="1">
                <a:off x="6657975" y="1924667"/>
                <a:ext cx="904376" cy="95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/>
              <p:cNvCxnSpPr/>
              <p:nvPr/>
            </p:nvCxnSpPr>
            <p:spPr>
              <a:xfrm>
                <a:off x="7562351" y="1101345"/>
                <a:ext cx="0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线连接符 165"/>
              <p:cNvCxnSpPr/>
              <p:nvPr/>
            </p:nvCxnSpPr>
            <p:spPr>
              <a:xfrm flipH="1">
                <a:off x="6657975" y="1101345"/>
                <a:ext cx="6346" cy="82332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线连接符 2"/>
            <p:cNvCxnSpPr/>
            <p:nvPr/>
          </p:nvCxnSpPr>
          <p:spPr>
            <a:xfrm>
              <a:off x="4460751" y="2248669"/>
              <a:ext cx="1957388" cy="3393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/>
            <p:cNvCxnSpPr/>
            <p:nvPr/>
          </p:nvCxnSpPr>
          <p:spPr>
            <a:xfrm flipV="1">
              <a:off x="6655074" y="2953520"/>
              <a:ext cx="150019" cy="1315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/>
            <p:nvPr/>
          </p:nvCxnSpPr>
          <p:spPr>
            <a:xfrm>
              <a:off x="4397649" y="4344169"/>
              <a:ext cx="1843088" cy="2464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/>
            <p:cNvCxnSpPr/>
            <p:nvPr/>
          </p:nvCxnSpPr>
          <p:spPr>
            <a:xfrm flipH="1">
              <a:off x="3997599" y="2535610"/>
              <a:ext cx="67865" cy="1440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4438130" y="2558232"/>
              <a:ext cx="1826419" cy="17109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/>
            <p:cNvCxnSpPr/>
            <p:nvPr/>
          </p:nvCxnSpPr>
          <p:spPr>
            <a:xfrm flipV="1">
              <a:off x="4355976" y="2924944"/>
              <a:ext cx="2025254" cy="1070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85745" y="1623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AFAFA"/>
                </a:solidFill>
                <a:latin typeface="+mj-ea"/>
                <a:ea typeface="+mj-ea"/>
              </a:rPr>
              <a:t>多地数据接入，构筑融合网络</a:t>
            </a:r>
            <a:endParaRPr kumimoji="1" lang="zh-CN" altLang="en-US" dirty="0">
              <a:solidFill>
                <a:srgbClr val="FAFAF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504358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619672" y="1219061"/>
            <a:ext cx="6408712" cy="5209132"/>
            <a:chOff x="2250480" y="1882475"/>
            <a:chExt cx="4755356" cy="3891741"/>
          </a:xfrm>
        </p:grpSpPr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5461595" y="2970709"/>
              <a:ext cx="1544241" cy="1525190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70" name="文本框 8"/>
            <p:cNvSpPr txBox="1">
              <a:spLocks noChangeArrowheads="1"/>
            </p:cNvSpPr>
            <p:nvPr/>
          </p:nvSpPr>
          <p:spPr bwMode="auto">
            <a:xfrm>
              <a:off x="5862854" y="3591365"/>
              <a:ext cx="761747" cy="323165"/>
            </a:xfrm>
            <a:prstGeom prst="rect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  <a:extLst/>
          </p:spPr>
          <p:txBody>
            <a:bodyPr anchor="ctr"/>
            <a:lstStyle>
              <a:defPPr>
                <a:defRPr lang="zh-CN"/>
              </a:defPPr>
              <a:lvl1pPr algn="ctr">
                <a:defRPr sz="1500" b="1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1800" b="0" dirty="0">
                  <a:latin typeface="Microsoft YaHei" charset="-122"/>
                  <a:ea typeface="Microsoft YaHei" charset="-122"/>
                  <a:cs typeface="Microsoft YaHei" charset="-122"/>
                </a:rPr>
                <a:t>阿里云</a:t>
              </a: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gray">
            <a:xfrm>
              <a:off x="3890643" y="4647885"/>
              <a:ext cx="1159844" cy="1126331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72" name="文本框 25"/>
            <p:cNvSpPr txBox="1">
              <a:spLocks noChangeArrowheads="1"/>
            </p:cNvSpPr>
            <p:nvPr/>
          </p:nvSpPr>
          <p:spPr bwMode="auto">
            <a:xfrm>
              <a:off x="4155479" y="5073086"/>
              <a:ext cx="650867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bg1"/>
                  </a:solidFill>
                </a:rPr>
                <a:t>金山云</a:t>
              </a:r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gray">
            <a:xfrm>
              <a:off x="2250480" y="2482552"/>
              <a:ext cx="1544240" cy="1524000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74" name="文本框 29"/>
            <p:cNvSpPr txBox="1">
              <a:spLocks noChangeArrowheads="1"/>
            </p:cNvSpPr>
            <p:nvPr/>
          </p:nvSpPr>
          <p:spPr bwMode="auto">
            <a:xfrm>
              <a:off x="2660055" y="3169052"/>
              <a:ext cx="650867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bg1"/>
                  </a:solidFill>
                </a:rPr>
                <a:t>腾讯云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gray">
            <a:xfrm>
              <a:off x="3747498" y="1937073"/>
              <a:ext cx="1158479" cy="111204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76" name="文本框 34"/>
            <p:cNvSpPr txBox="1">
              <a:spLocks noChangeArrowheads="1"/>
            </p:cNvSpPr>
            <p:nvPr/>
          </p:nvSpPr>
          <p:spPr bwMode="auto">
            <a:xfrm>
              <a:off x="3920243" y="2365573"/>
              <a:ext cx="860211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bg1"/>
                  </a:solidFill>
                </a:rPr>
                <a:t>UCLOUD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2660055" y="4205387"/>
              <a:ext cx="1134665" cy="1126331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80" name="文本框 59"/>
            <p:cNvSpPr txBox="1">
              <a:spLocks noChangeArrowheads="1"/>
            </p:cNvSpPr>
            <p:nvPr/>
          </p:nvSpPr>
          <p:spPr bwMode="auto">
            <a:xfrm>
              <a:off x="2901954" y="4645579"/>
              <a:ext cx="650867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bg1"/>
                  </a:solidFill>
                </a:rPr>
                <a:t>华为云</a:t>
              </a:r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gray">
            <a:xfrm>
              <a:off x="5283000" y="4591149"/>
              <a:ext cx="1131943" cy="1126331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82" name="文本框 61"/>
            <p:cNvSpPr txBox="1">
              <a:spLocks noChangeArrowheads="1"/>
            </p:cNvSpPr>
            <p:nvPr/>
          </p:nvSpPr>
          <p:spPr bwMode="auto">
            <a:xfrm>
              <a:off x="5537421" y="5055791"/>
              <a:ext cx="650867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bg1"/>
                  </a:solidFill>
                </a:rPr>
                <a:t>美团云</a:t>
              </a:r>
            </a:p>
          </p:txBody>
        </p:sp>
        <p:pic>
          <p:nvPicPr>
            <p:cNvPr id="7183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3140968"/>
              <a:ext cx="1287065" cy="1365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Oval 16"/>
            <p:cNvSpPr>
              <a:spLocks noChangeArrowheads="1"/>
            </p:cNvSpPr>
            <p:nvPr/>
          </p:nvSpPr>
          <p:spPr bwMode="gray">
            <a:xfrm>
              <a:off x="5045287" y="1882475"/>
              <a:ext cx="1143000" cy="1127522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7185" name="文本框 63"/>
            <p:cNvSpPr txBox="1">
              <a:spLocks noChangeArrowheads="1"/>
            </p:cNvSpPr>
            <p:nvPr/>
          </p:nvSpPr>
          <p:spPr bwMode="auto">
            <a:xfrm>
              <a:off x="5234980" y="2338390"/>
              <a:ext cx="650867" cy="27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bg1"/>
                  </a:solidFill>
                </a:rPr>
                <a:t>百度云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 flipV="1">
              <a:off x="3787576" y="4139903"/>
              <a:ext cx="367904" cy="277415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/>
            <p:nvPr/>
          </p:nvCxnSpPr>
          <p:spPr>
            <a:xfrm flipH="1" flipV="1">
              <a:off x="5072261" y="4278014"/>
              <a:ext cx="330994" cy="376238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/>
            <p:cNvCxnSpPr/>
            <p:nvPr/>
          </p:nvCxnSpPr>
          <p:spPr>
            <a:xfrm flipV="1">
              <a:off x="4640063" y="4353024"/>
              <a:ext cx="23813" cy="238125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 flipH="1" flipV="1">
              <a:off x="3836392" y="3551734"/>
              <a:ext cx="319088" cy="130969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H="1">
              <a:off x="5166320" y="3823196"/>
              <a:ext cx="236935" cy="29765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 flipH="1" flipV="1">
              <a:off x="4554339" y="3065958"/>
              <a:ext cx="47104" cy="178594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 flipH="1">
              <a:off x="5000823" y="3001664"/>
              <a:ext cx="282178" cy="385763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48" y="-180343"/>
            <a:ext cx="2364071" cy="101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/>
          <p:cNvSpPr txBox="1"/>
          <p:nvPr/>
        </p:nvSpPr>
        <p:spPr>
          <a:xfrm>
            <a:off x="85745" y="1623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AFAFA"/>
                </a:solidFill>
                <a:latin typeface="+mj-ea"/>
                <a:ea typeface="+mj-ea"/>
              </a:rPr>
              <a:t>多云互联，打造混合云生态</a:t>
            </a:r>
            <a:endParaRPr kumimoji="1" lang="zh-CN" altLang="en-US" dirty="0">
              <a:solidFill>
                <a:srgbClr val="FAFAF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428907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37" y="-166926"/>
            <a:ext cx="2364071" cy="101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745" y="162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AFAFA"/>
                </a:solidFill>
                <a:latin typeface="+mj-ea"/>
                <a:ea typeface="+mj-ea"/>
              </a:rPr>
              <a:t>监控系统</a:t>
            </a:r>
            <a:endParaRPr kumimoji="1" lang="zh-CN" altLang="en-US" dirty="0">
              <a:solidFill>
                <a:srgbClr val="FAFAF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1006565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6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 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同步 ？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259424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主题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端游  </a:t>
            </a:r>
            <a:r>
              <a:rPr lang="en-US" altLang="zh-CN" sz="2800" dirty="0" smtClean="0"/>
              <a:t>-&gt;  </a:t>
            </a:r>
            <a:r>
              <a:rPr lang="zh-CN" altLang="en-US" sz="2800" dirty="0" smtClean="0"/>
              <a:t>页游  </a:t>
            </a:r>
            <a:r>
              <a:rPr lang="en-US" altLang="zh-CN" sz="2800" dirty="0" smtClean="0"/>
              <a:t>-&gt;  </a:t>
            </a:r>
            <a:r>
              <a:rPr lang="zh-CN" altLang="en-US" sz="2800" dirty="0" smtClean="0"/>
              <a:t>手游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单服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跨服  </a:t>
            </a:r>
            <a:r>
              <a:rPr lang="en-US" altLang="zh-CN" sz="2800" dirty="0" smtClean="0"/>
              <a:t>-&gt; </a:t>
            </a:r>
            <a:r>
              <a:rPr lang="zh-CN" altLang="en-US" sz="2800" dirty="0" smtClean="0"/>
              <a:t>全服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259424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游戏服务器发展变化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8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结构单一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模块化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灾备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259424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目标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259424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传统游戏服务器结构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lidengming\Downloads\zt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0199"/>
            <a:ext cx="9144000" cy="54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8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清晰简单的服务器层级结构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无状态进程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便捷的服务器间调用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多级调度系统 </a:t>
            </a:r>
            <a:r>
              <a:rPr lang="en-US" altLang="zh-CN" dirty="0" smtClean="0"/>
              <a:t>/ Load Balance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服务</a:t>
            </a:r>
            <a:r>
              <a:rPr lang="zh-CN" altLang="en-US" dirty="0"/>
              <a:t>发现及</a:t>
            </a:r>
            <a:r>
              <a:rPr lang="zh-CN" altLang="en-US" dirty="0" smtClean="0"/>
              <a:t>健康检查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259424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bg1"/>
                </a:solidFill>
              </a:rPr>
              <a:t>核心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清晰简单的服务器层级结构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无状态进程设计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69841" cy="4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116632"/>
            <a:ext cx="547260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</a:rPr>
              <a:t>便捷的服务器间调用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253968" cy="4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8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167</Words>
  <Application>Microsoft Office PowerPoint</Application>
  <PresentationFormat>全屏显示(4:3)</PresentationFormat>
  <Paragraphs>51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《球球大作战》                全球同服技术变革之路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李登明</dc:creator>
  <cp:lastModifiedBy>lidengming</cp:lastModifiedBy>
  <cp:revision>233</cp:revision>
  <dcterms:created xsi:type="dcterms:W3CDTF">2015-04-24T04:23:51Z</dcterms:created>
  <dcterms:modified xsi:type="dcterms:W3CDTF">2017-12-07T15:51:18Z</dcterms:modified>
</cp:coreProperties>
</file>