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79" r:id="rId2"/>
    <p:sldId id="257" r:id="rId3"/>
    <p:sldId id="270" r:id="rId4"/>
    <p:sldId id="271" r:id="rId5"/>
    <p:sldId id="272" r:id="rId6"/>
    <p:sldId id="274" r:id="rId7"/>
    <p:sldId id="282" r:id="rId8"/>
    <p:sldId id="283" r:id="rId9"/>
    <p:sldId id="284" r:id="rId10"/>
    <p:sldId id="277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4" r:id="rId20"/>
    <p:sldId id="293" r:id="rId21"/>
    <p:sldId id="28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0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5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88837" y="304800"/>
            <a:ext cx="396826" cy="4064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Image"/>
          <p:cNvSpPr>
            <a:spLocks noGrp="1"/>
          </p:cNvSpPr>
          <p:nvPr>
            <p:ph type="pic" sz="quarter" idx="13"/>
          </p:nvPr>
        </p:nvSpPr>
        <p:spPr>
          <a:xfrm>
            <a:off x="7124700" y="1968500"/>
            <a:ext cx="4216400" cy="5626100"/>
          </a:xfrm>
          <a:prstGeom prst="rect">
            <a:avLst/>
          </a:prstGeom>
          <a:ln w="25400"/>
          <a:effectLst>
            <a:reflection stA="50000" endPos="40000" dir="5400000" sy="-100000" algn="bl" rotWithShape="0"/>
          </a:effectLst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07" name="Title Text"/>
          <p:cNvSpPr txBox="1"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r>
              <a:t>Title Text</a:t>
            </a:r>
          </a:p>
        </p:txBody>
      </p:sp>
      <p:sp>
        <p:nvSpPr>
          <p:cNvPr id="10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>
            <a:spLocks noGrp="1"/>
          </p:cNvSpPr>
          <p:nvPr>
            <p:ph type="pic" sz="quarter" idx="13"/>
          </p:nvPr>
        </p:nvSpPr>
        <p:spPr>
          <a:xfrm>
            <a:off x="7175500" y="2882900"/>
            <a:ext cx="4102100" cy="54737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 anchor="ctr"/>
          <a:lstStyle>
            <a:lvl1pPr marL="812120" indent="-494620">
              <a:spcBef>
                <a:spcPts val="3800"/>
              </a:spcBef>
              <a:buSzPct val="171000"/>
              <a:buChar char="•"/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 anchor="ctr"/>
          <a:lstStyle>
            <a:lvl1pPr marL="812120" indent="-494620">
              <a:spcBef>
                <a:spcPts val="3800"/>
              </a:spcBef>
              <a:buSzPct val="171000"/>
              <a:buChar char="•"/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 anchor="ctr"/>
          <a:lstStyle>
            <a:lvl1pPr marL="812120" indent="-494620">
              <a:spcBef>
                <a:spcPts val="3800"/>
              </a:spcBef>
              <a:buSzPct val="171000"/>
              <a:buChar char="•"/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Text"/>
          <p:cNvSpPr txBox="1"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Title Text</a:t>
            </a:r>
          </a:p>
        </p:txBody>
      </p:sp>
      <p:sp>
        <p:nvSpPr>
          <p:cNvPr id="145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 marL="889000" indent="-571500">
              <a:buSzPct val="171000"/>
              <a:buChar char="•"/>
              <a:defRPr sz="3000"/>
            </a:lvl1pPr>
            <a:lvl2pPr>
              <a:defRPr sz="2500"/>
            </a:lvl2pPr>
            <a:lvl3pPr>
              <a:spcBef>
                <a:spcPts val="2400"/>
              </a:spcBef>
              <a:defRPr sz="2500"/>
            </a:lvl3pPr>
            <a:lvl4pPr>
              <a:spcBef>
                <a:spcPts val="2400"/>
              </a:spcBef>
              <a:defRPr sz="2500"/>
            </a:lvl4pPr>
            <a:lvl5pPr>
              <a:spcBef>
                <a:spcPts val="2400"/>
              </a:spcBef>
              <a:defRPr sz="2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Text"/>
          <p:cNvSpPr txBox="1"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Title Text</a:t>
            </a:r>
          </a:p>
        </p:txBody>
      </p:sp>
      <p:sp>
        <p:nvSpPr>
          <p:cNvPr id="154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 marL="889000" indent="-571500">
              <a:buSzPct val="171000"/>
              <a:buChar char="•"/>
              <a:defRPr sz="3000"/>
            </a:lvl1pPr>
            <a:lvl2pPr>
              <a:defRPr sz="2500"/>
            </a:lvl2pPr>
            <a:lvl3pPr>
              <a:spcBef>
                <a:spcPts val="2400"/>
              </a:spcBef>
              <a:defRPr sz="2500"/>
            </a:lvl3pPr>
            <a:lvl4pPr>
              <a:spcBef>
                <a:spcPts val="2400"/>
              </a:spcBef>
              <a:defRPr sz="2500"/>
            </a:lvl4pPr>
            <a:lvl5pPr>
              <a:spcBef>
                <a:spcPts val="2400"/>
              </a:spcBef>
              <a:defRPr sz="2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Text"/>
          <p:cNvSpPr txBox="1"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163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anchor="ctr"/>
          <a:lstStyle>
            <a:lvl1pPr marL="889000" indent="-571500">
              <a:buSzPct val="171000"/>
              <a:buChar char="•"/>
              <a:defRPr sz="4200"/>
            </a:lvl1pPr>
            <a:lvl2pPr>
              <a:defRPr sz="4200"/>
            </a:lvl2pPr>
            <a:lvl3pPr>
              <a:spcBef>
                <a:spcPts val="2400"/>
              </a:spcBef>
              <a:defRPr sz="4200"/>
            </a:lvl3pPr>
            <a:lvl4pPr>
              <a:spcBef>
                <a:spcPts val="2400"/>
              </a:spcBef>
              <a:defRPr sz="4200"/>
            </a:lvl4pPr>
            <a:lvl5pPr>
              <a:spcBef>
                <a:spcPts val="2400"/>
              </a:spcBef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Text"/>
          <p:cNvSpPr txBox="1"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2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 marL="889000" indent="-571500">
              <a:buSzPct val="171000"/>
              <a:buChar char="•"/>
            </a:lvl1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RU_SIG_ST_PMS186_100K.eps" descr="RU_SIG_ST_PMS186_100K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44" y="501226"/>
            <a:ext cx="4027876" cy="1426917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50719" y="5527040"/>
            <a:ext cx="9103361" cy="2492587"/>
          </a:xfrm>
          <a:prstGeom prst="rect">
            <a:avLst/>
          </a:prstGeom>
        </p:spPr>
        <p:txBody>
          <a:bodyPr lIns="65023" tIns="65023" rIns="65023" bIns="65023">
            <a:normAutofit/>
          </a:bodyPr>
          <a:lstStyle>
            <a:lvl1pPr algn="ctr" defTabSz="1300480">
              <a:spcBef>
                <a:spcPts val="700"/>
              </a:spcBef>
              <a:defRPr sz="3000">
                <a:latin typeface="Arial"/>
                <a:ea typeface="Arial"/>
                <a:cs typeface="Arial"/>
                <a:sym typeface="Arial"/>
              </a:defRPr>
            </a:lvl1pPr>
            <a:lvl2pPr marL="933450" indent="-476250" algn="ctr" defTabSz="1300480">
              <a:spcBef>
                <a:spcPts val="700"/>
              </a:spcBef>
              <a:buSzPct val="100000"/>
              <a:buChar char="–"/>
              <a:defRPr sz="3000">
                <a:latin typeface="Arial"/>
                <a:ea typeface="Arial"/>
                <a:cs typeface="Arial"/>
                <a:sym typeface="Arial"/>
              </a:defRPr>
            </a:lvl2pPr>
            <a:lvl3pPr marL="1343025" indent="-428625" algn="ctr" defTabSz="1300480">
              <a:spcBef>
                <a:spcPts val="700"/>
              </a:spcBef>
              <a:buSzPct val="100000"/>
              <a:defRPr sz="3000">
                <a:latin typeface="Arial"/>
                <a:ea typeface="Arial"/>
                <a:cs typeface="Arial"/>
                <a:sym typeface="Arial"/>
              </a:defRPr>
            </a:lvl3pPr>
            <a:lvl4pPr marL="1861457" indent="-489857" algn="ctr" defTabSz="1300480">
              <a:spcBef>
                <a:spcPts val="700"/>
              </a:spcBef>
              <a:buSzPct val="100000"/>
              <a:buChar char="–"/>
              <a:defRPr sz="3000">
                <a:latin typeface="Arial"/>
                <a:ea typeface="Arial"/>
                <a:cs typeface="Arial"/>
                <a:sym typeface="Arial"/>
              </a:defRPr>
            </a:lvl4pPr>
            <a:lvl5pPr marL="2318657" indent="-489857" algn="ctr" defTabSz="1300480">
              <a:spcBef>
                <a:spcPts val="700"/>
              </a:spcBef>
              <a:buSzPct val="100000"/>
              <a:buChar char="»"/>
              <a:defRPr sz="3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1" name="Title Text"/>
          <p:cNvSpPr txBox="1">
            <a:spLocks noGrp="1"/>
          </p:cNvSpPr>
          <p:nvPr>
            <p:ph type="title"/>
          </p:nvPr>
        </p:nvSpPr>
        <p:spPr>
          <a:xfrm>
            <a:off x="975359" y="3029937"/>
            <a:ext cx="11054082" cy="2090703"/>
          </a:xfrm>
          <a:prstGeom prst="rect">
            <a:avLst/>
          </a:prstGeom>
        </p:spPr>
        <p:txBody>
          <a:bodyPr lIns="65023" tIns="65023" rIns="65023" bIns="65023">
            <a:normAutofit/>
          </a:bodyPr>
          <a:lstStyle>
            <a:lvl1pPr defTabSz="1300480">
              <a:defRPr sz="4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85653" y="9040141"/>
            <a:ext cx="3034455" cy="520701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1300480">
              <a:defRPr sz="18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 marL="889000" indent="-571500">
              <a:buSzPct val="171000"/>
              <a:buChar char="•"/>
            </a:lvl1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RU_LOGOTYPE_PMS186.eps" descr="RU_LOGOTYPE_PMS186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97" y="203199"/>
            <a:ext cx="2034260" cy="548642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Line"/>
          <p:cNvSpPr/>
          <p:nvPr/>
        </p:nvSpPr>
        <p:spPr>
          <a:xfrm>
            <a:off x="-1" y="794736"/>
            <a:ext cx="13004802" cy="9034"/>
          </a:xfrm>
          <a:prstGeom prst="line">
            <a:avLst/>
          </a:prstGeom>
          <a:ln w="3175">
            <a:solidFill>
              <a:srgbClr val="BFBFBF"/>
            </a:solidFill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65023" tIns="65023" rIns="65023" bIns="65023"/>
          <a:lstStyle/>
          <a:p>
            <a:pPr algn="l" defTabSz="1300480">
              <a:defRPr sz="3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1" name="Title Text"/>
          <p:cNvSpPr txBox="1">
            <a:spLocks noGrp="1"/>
          </p:cNvSpPr>
          <p:nvPr>
            <p:ph type="title"/>
          </p:nvPr>
        </p:nvSpPr>
        <p:spPr>
          <a:xfrm>
            <a:off x="650239" y="866986"/>
            <a:ext cx="11704322" cy="1149211"/>
          </a:xfrm>
          <a:prstGeom prst="rect">
            <a:avLst/>
          </a:prstGeom>
        </p:spPr>
        <p:txBody>
          <a:bodyPr lIns="65023" tIns="65023" rIns="65023" bIns="65023">
            <a:normAutofit/>
          </a:bodyPr>
          <a:lstStyle>
            <a:lvl1pPr algn="l" defTabSz="1300480">
              <a:defRPr sz="4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202" name="Body Level One…"/>
          <p:cNvSpPr txBox="1">
            <a:spLocks noGrp="1"/>
          </p:cNvSpPr>
          <p:nvPr>
            <p:ph type="body" idx="1"/>
          </p:nvPr>
        </p:nvSpPr>
        <p:spPr>
          <a:xfrm>
            <a:off x="650239" y="2167466"/>
            <a:ext cx="11704322" cy="6448214"/>
          </a:xfrm>
          <a:prstGeom prst="rect">
            <a:avLst/>
          </a:prstGeom>
        </p:spPr>
        <p:txBody>
          <a:bodyPr lIns="65023" tIns="65023" rIns="65023" bIns="65023">
            <a:normAutofit/>
          </a:bodyPr>
          <a:lstStyle>
            <a:lvl1pPr marL="467590" indent="-467590" defTabSz="1300480">
              <a:spcBef>
                <a:spcPts val="700"/>
              </a:spcBef>
              <a:buSzPct val="100000"/>
              <a:buChar char="•"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marL="933450" indent="-476250" defTabSz="1300480">
              <a:spcBef>
                <a:spcPts val="700"/>
              </a:spcBef>
              <a:buSzPct val="100000"/>
              <a:buChar char="–"/>
              <a:defRPr sz="3000">
                <a:latin typeface="Arial"/>
                <a:ea typeface="Arial"/>
                <a:cs typeface="Arial"/>
                <a:sym typeface="Arial"/>
              </a:defRPr>
            </a:lvl2pPr>
            <a:lvl3pPr marL="1343025" indent="-428625" defTabSz="1300480">
              <a:spcBef>
                <a:spcPts val="700"/>
              </a:spcBef>
              <a:buSzPct val="100000"/>
              <a:defRPr sz="3000">
                <a:latin typeface="Arial"/>
                <a:ea typeface="Arial"/>
                <a:cs typeface="Arial"/>
                <a:sym typeface="Arial"/>
              </a:defRPr>
            </a:lvl3pPr>
            <a:lvl4pPr marL="1861457" indent="-489857" defTabSz="1300480">
              <a:spcBef>
                <a:spcPts val="700"/>
              </a:spcBef>
              <a:buSzPct val="100000"/>
              <a:buChar char="–"/>
              <a:defRPr sz="3000">
                <a:latin typeface="Arial"/>
                <a:ea typeface="Arial"/>
                <a:cs typeface="Arial"/>
                <a:sym typeface="Arial"/>
              </a:defRPr>
            </a:lvl4pPr>
            <a:lvl5pPr marL="2318657" indent="-489857" defTabSz="1300480">
              <a:spcBef>
                <a:spcPts val="700"/>
              </a:spcBef>
              <a:buSzPct val="100000"/>
              <a:buChar char="»"/>
              <a:defRPr sz="3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7539" y="8882098"/>
            <a:ext cx="397021" cy="389270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1300480">
              <a:defRPr sz="180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itle Text"/>
          <p:cNvSpPr txBox="1">
            <a:spLocks noGrp="1"/>
          </p:cNvSpPr>
          <p:nvPr>
            <p:ph type="title"/>
          </p:nvPr>
        </p:nvSpPr>
        <p:spPr>
          <a:xfrm>
            <a:off x="355599" y="253999"/>
            <a:ext cx="12293601" cy="2438401"/>
          </a:xfrm>
          <a:prstGeom prst="rect">
            <a:avLst/>
          </a:prstGeom>
        </p:spPr>
        <p:txBody>
          <a:bodyPr/>
          <a:lstStyle>
            <a:lvl1pPr>
              <a:defRPr sz="6200"/>
            </a:lvl1pPr>
          </a:lstStyle>
          <a:p>
            <a:r>
              <a:t>Title Text</a:t>
            </a:r>
          </a:p>
        </p:txBody>
      </p:sp>
      <p:sp>
        <p:nvSpPr>
          <p:cNvPr id="211" name="Body Level One…"/>
          <p:cNvSpPr txBox="1">
            <a:spLocks noGrp="1"/>
          </p:cNvSpPr>
          <p:nvPr>
            <p:ph type="body" idx="1"/>
          </p:nvPr>
        </p:nvSpPr>
        <p:spPr>
          <a:xfrm>
            <a:off x="355599" y="2768600"/>
            <a:ext cx="12293601" cy="66675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1229590" indent="-467590">
              <a:defRPr sz="1800"/>
            </a:lvl2pPr>
            <a:lvl3pPr marL="1714500" indent="-508000">
              <a:defRPr sz="1600"/>
            </a:lvl3pPr>
            <a:lvl4pPr marL="2159000" indent="-508000">
              <a:defRPr sz="1600"/>
            </a:lvl4pPr>
            <a:lvl5pPr marL="2603500" indent="-508000"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37300" y="9258300"/>
            <a:ext cx="317501" cy="3429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1" name="RU_SHIELD_LOGOTYPE_CMYK_K.pdf" descr="RU_SHIELD_LOGOTYPE_CMYK_K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41" y="226861"/>
            <a:ext cx="1710522" cy="464543"/>
          </a:xfrm>
          <a:prstGeom prst="rect">
            <a:avLst/>
          </a:prstGeom>
          <a:ln w="25400">
            <a:miter lim="400000"/>
          </a:ln>
          <a:effectLst>
            <a:outerShdw blurRad="50800" dist="63500" dir="2700000" rotWithShape="0">
              <a:srgbClr val="000000">
                <a:alpha val="50000"/>
              </a:srgbClr>
            </a:outerShdw>
          </a:effectLst>
        </p:spPr>
      </p:pic>
      <p:sp>
        <p:nvSpPr>
          <p:cNvPr id="222" name="Line"/>
          <p:cNvSpPr/>
          <p:nvPr/>
        </p:nvSpPr>
        <p:spPr>
          <a:xfrm>
            <a:off x="414728" y="736790"/>
            <a:ext cx="12175344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  <a:effectLst>
            <a:outerShdw blurRad="50800" dist="63500" dir="27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496050" y="9258300"/>
            <a:ext cx="342900" cy="368300"/>
          </a:xfrm>
          <a:prstGeom prst="rect">
            <a:avLst/>
          </a:prstGeom>
        </p:spPr>
        <p:txBody>
          <a:bodyPr/>
          <a:lstStyle>
            <a:lvl1pPr algn="l">
              <a:spcBef>
                <a:spcPts val="2400"/>
              </a:spcBef>
              <a:defRPr sz="1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 numCol="2" spcCol="523240"/>
          <a:lstStyle>
            <a:lvl1pPr marL="812120" indent="-494620">
              <a:spcBef>
                <a:spcPts val="3800"/>
              </a:spcBef>
              <a:buSzPct val="171000"/>
              <a:buChar char="•"/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 anchor="ctr"/>
          <a:lstStyle>
            <a:lvl1pPr marL="889000" indent="-571500">
              <a:spcBef>
                <a:spcPts val="4800"/>
              </a:spcBef>
              <a:buSzPct val="171000"/>
              <a:buChar char="•"/>
              <a:defRPr sz="4200"/>
            </a:lvl1pPr>
            <a:lvl2pPr>
              <a:spcBef>
                <a:spcPts val="4800"/>
              </a:spcBef>
              <a:defRPr sz="4200"/>
            </a:lvl2pPr>
            <a:lvl3pPr>
              <a:spcBef>
                <a:spcPts val="4800"/>
              </a:spcBef>
              <a:defRPr sz="4200"/>
            </a:lvl3pPr>
            <a:lvl4pPr>
              <a:spcBef>
                <a:spcPts val="4800"/>
              </a:spcBef>
              <a:defRPr sz="4200"/>
            </a:lvl4pPr>
            <a:lvl5pPr>
              <a:spcBef>
                <a:spcPts val="4800"/>
              </a:spcBef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Image"/>
          <p:cNvSpPr>
            <a:spLocks noGrp="1"/>
          </p:cNvSpPr>
          <p:nvPr>
            <p:ph type="pic" sz="half" idx="13"/>
          </p:nvPr>
        </p:nvSpPr>
        <p:spPr>
          <a:xfrm>
            <a:off x="2438400" y="1638300"/>
            <a:ext cx="8128000" cy="45593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79" name="Title Text"/>
          <p:cNvSpPr txBox="1"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8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Image"/>
          <p:cNvSpPr>
            <a:spLocks noGrp="1"/>
          </p:cNvSpPr>
          <p:nvPr>
            <p:ph type="pic" sz="half" idx="13"/>
          </p:nvPr>
        </p:nvSpPr>
        <p:spPr>
          <a:xfrm>
            <a:off x="2438400" y="1638300"/>
            <a:ext cx="8128000" cy="4559300"/>
          </a:xfrm>
          <a:prstGeom prst="rect">
            <a:avLst/>
          </a:prstGeom>
          <a:ln w="25400"/>
          <a:effectLst>
            <a:reflection stA="50000" endPos="40000" dir="5400000" sy="-100000" algn="bl" rotWithShape="0"/>
          </a:effectLst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Image"/>
          <p:cNvSpPr>
            <a:spLocks noGrp="1"/>
          </p:cNvSpPr>
          <p:nvPr>
            <p:ph type="pic" sz="quarter" idx="13"/>
          </p:nvPr>
        </p:nvSpPr>
        <p:spPr>
          <a:xfrm>
            <a:off x="7124700" y="1968500"/>
            <a:ext cx="4216400" cy="56261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97" name="Title Text"/>
          <p:cNvSpPr txBox="1"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r>
              <a:t>Title Text</a:t>
            </a:r>
          </a:p>
        </p:txBody>
      </p:sp>
      <p:sp>
        <p:nvSpPr>
          <p:cNvPr id="9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lt"/>
                <a:ea typeface="+mn-ea"/>
                <a:cs typeface="+mn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F9B1EFE-ECA5-4225-B8F6-9AC809A37802}"/>
              </a:ext>
            </a:extLst>
          </p:cNvPr>
          <p:cNvSpPr/>
          <p:nvPr userDrawn="1"/>
        </p:nvSpPr>
        <p:spPr>
          <a:xfrm>
            <a:off x="0" y="0"/>
            <a:ext cx="13004800" cy="931025"/>
          </a:xfrm>
          <a:prstGeom prst="rect">
            <a:avLst/>
          </a:prstGeom>
          <a:solidFill>
            <a:srgbClr val="57068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355600" y="1097280"/>
            <a:ext cx="12293600" cy="1595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355600" y="2768600"/>
            <a:ext cx="12293600" cy="666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2pPr marL="1333500" indent="-571500">
              <a:buSzPct val="171000"/>
              <a:buChar char="•"/>
              <a:defRPr sz="2200"/>
            </a:lvl2pPr>
            <a:lvl3pPr marL="1778000" indent="-571500">
              <a:spcBef>
                <a:spcPts val="1400"/>
              </a:spcBef>
              <a:buSzPct val="171000"/>
              <a:buChar char="•"/>
              <a:defRPr sz="1800"/>
            </a:lvl3pPr>
            <a:lvl4pPr marL="2222500" indent="-571500">
              <a:spcBef>
                <a:spcPts val="1400"/>
              </a:spcBef>
              <a:buSzPct val="171000"/>
              <a:buChar char="•"/>
              <a:defRPr sz="1800"/>
            </a:lvl4pPr>
            <a:lvl5pPr marL="2667000" indent="-571500">
              <a:spcBef>
                <a:spcPts val="1400"/>
              </a:spcBef>
              <a:buSzPct val="171000"/>
              <a:buChar char="•"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9" name="Picture 8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09F8BE65-528A-460E-A0C5-26DF853E1929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294823"/>
            <a:ext cx="1005842" cy="34137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7620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1206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16510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2095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24511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28067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31623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35179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User_icon_2.svg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User_icon_2.svg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0F776E5-149C-4875-8A68-9168A0CFDCD3}"/>
              </a:ext>
            </a:extLst>
          </p:cNvPr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3" name="Picture 2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51C22998-851E-421D-B6F5-AAAE9B201D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858" y="8651140"/>
            <a:ext cx="919680" cy="452443"/>
          </a:xfrm>
          <a:prstGeom prst="rect">
            <a:avLst/>
          </a:prstGeom>
        </p:spPr>
      </p:pic>
      <p:pic>
        <p:nvPicPr>
          <p:cNvPr id="7" name="Picture 6" descr="A screen shot of a clock&#10;&#10;Description automatically generated">
            <a:extLst>
              <a:ext uri="{FF2B5EF4-FFF2-40B4-BE49-F238E27FC236}">
                <a16:creationId xmlns:a16="http://schemas.microsoft.com/office/drawing/2014/main" id="{F72E8B54-E9B6-42D9-B836-F4379FC652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349" y="8721846"/>
            <a:ext cx="2216102" cy="381737"/>
          </a:xfrm>
          <a:prstGeom prst="rect">
            <a:avLst/>
          </a:prstGeom>
        </p:spPr>
      </p:pic>
      <p:sp>
        <p:nvSpPr>
          <p:cNvPr id="9" name="Reproducible Benchmarks…">
            <a:extLst>
              <a:ext uri="{FF2B5EF4-FFF2-40B4-BE49-F238E27FC236}">
                <a16:creationId xmlns:a16="http://schemas.microsoft.com/office/drawing/2014/main" id="{DAA9E19C-2862-4B7D-B240-5C644C0D522A}"/>
              </a:ext>
            </a:extLst>
          </p:cNvPr>
          <p:cNvSpPr txBox="1"/>
          <p:nvPr/>
        </p:nvSpPr>
        <p:spPr>
          <a:xfrm>
            <a:off x="571500" y="1979936"/>
            <a:ext cx="11861800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 sz="48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sz="5400" dirty="0"/>
              <a:t>Reproducible </a:t>
            </a:r>
            <a:r>
              <a:rPr lang="en-US" sz="5400" dirty="0"/>
              <a:t>Open </a:t>
            </a:r>
            <a:r>
              <a:rPr sz="5400" dirty="0"/>
              <a:t>Benchmarks </a:t>
            </a:r>
          </a:p>
          <a:p>
            <a:pPr>
              <a:defRPr sz="48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sz="5400" dirty="0"/>
              <a:t>for Data Analysis</a:t>
            </a:r>
            <a:r>
              <a:rPr lang="en-US" sz="5400" dirty="0"/>
              <a:t> Platform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C37CEA-A9F6-42E1-9DBA-65CD019E864E}"/>
              </a:ext>
            </a:extLst>
          </p:cNvPr>
          <p:cNvSpPr txBox="1"/>
          <p:nvPr/>
        </p:nvSpPr>
        <p:spPr>
          <a:xfrm>
            <a:off x="2261036" y="4807823"/>
            <a:ext cx="8327292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/>
              <a:t>Kyle Cranmer, Irina Espejo,</a:t>
            </a:r>
          </a:p>
          <a:p>
            <a:r>
              <a:rPr lang="en-US" sz="3200" b="1" dirty="0"/>
              <a:t>Sebastian Macaluso</a:t>
            </a:r>
            <a:r>
              <a:rPr lang="en-US" sz="3200" dirty="0"/>
              <a:t>, </a:t>
            </a:r>
            <a:r>
              <a:rPr lang="en-US" sz="3200" b="1" dirty="0"/>
              <a:t>Heiko Mueller</a:t>
            </a:r>
          </a:p>
          <a:p>
            <a:r>
              <a:rPr lang="en-US" sz="2400" i="1" dirty="0"/>
              <a:t>New York University</a:t>
            </a:r>
            <a:endParaRPr kumimoji="0" lang="en-US" sz="240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5E68E9-5566-410A-9E8A-F0673E9EFDBF}"/>
              </a:ext>
            </a:extLst>
          </p:cNvPr>
          <p:cNvSpPr txBox="1"/>
          <p:nvPr/>
        </p:nvSpPr>
        <p:spPr>
          <a:xfrm>
            <a:off x="2261036" y="6553822"/>
            <a:ext cx="8327292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3200" dirty="0"/>
              <a:t>Shih-</a:t>
            </a:r>
            <a:r>
              <a:rPr lang="en-US" sz="3200" dirty="0" err="1"/>
              <a:t>Chieh</a:t>
            </a:r>
            <a:r>
              <a:rPr lang="en-US" sz="3200" dirty="0"/>
              <a:t> Hsu, Aaron Maritz,</a:t>
            </a:r>
          </a:p>
          <a:p>
            <a:r>
              <a:rPr lang="en-US" sz="3200" dirty="0"/>
              <a:t>Ajay Rawat, Cha </a:t>
            </a:r>
            <a:r>
              <a:rPr lang="en-US" sz="3200" dirty="0" err="1"/>
              <a:t>Suaysom</a:t>
            </a:r>
            <a:endParaRPr lang="en-US" sz="3200" dirty="0"/>
          </a:p>
          <a:p>
            <a:r>
              <a:rPr lang="en-US" sz="2400" i="1" dirty="0"/>
              <a:t>University of Washington</a:t>
            </a:r>
            <a:endParaRPr kumimoji="0" lang="en-US" sz="240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AE6D063E-7514-40E5-8368-D0640064A5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621" y="8651140"/>
            <a:ext cx="859839" cy="64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060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enchmarks &amp; Challenges:">
            <a:extLst>
              <a:ext uri="{FF2B5EF4-FFF2-40B4-BE49-F238E27FC236}">
                <a16:creationId xmlns:a16="http://schemas.microsoft.com/office/drawing/2014/main" id="{FEC00B83-52E6-4C1C-86A2-9F9982CE6288}"/>
              </a:ext>
            </a:extLst>
          </p:cNvPr>
          <p:cNvSpPr txBox="1"/>
          <p:nvPr/>
        </p:nvSpPr>
        <p:spPr>
          <a:xfrm>
            <a:off x="163067" y="156707"/>
            <a:ext cx="1263853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/>
          </a:lstStyle>
          <a:p>
            <a:pPr algn="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 Templates (cont.)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496DE35-3387-4D71-81F6-0CA5547BC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05" y="3318760"/>
            <a:ext cx="11594391" cy="5592244"/>
          </a:xfrm>
          <a:prstGeom prst="rect">
            <a:avLst/>
          </a:prstGeom>
        </p:spPr>
      </p:pic>
      <p:sp>
        <p:nvSpPr>
          <p:cNvPr id="34" name="Exploratory work for enabling such community benchmarks.">
            <a:extLst>
              <a:ext uri="{FF2B5EF4-FFF2-40B4-BE49-F238E27FC236}">
                <a16:creationId xmlns:a16="http://schemas.microsoft.com/office/drawing/2014/main" id="{AEF624C9-B74A-4E4B-9C1F-D2134920C2EA}"/>
              </a:ext>
            </a:extLst>
          </p:cNvPr>
          <p:cNvSpPr txBox="1"/>
          <p:nvPr/>
        </p:nvSpPr>
        <p:spPr>
          <a:xfrm>
            <a:off x="469443" y="1732449"/>
            <a:ext cx="7135903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900"/>
            </a:lvl1pPr>
          </a:lstStyle>
          <a:p>
            <a:r>
              <a:rPr lang="en-US" sz="3200" dirty="0">
                <a:solidFill>
                  <a:schemeClr val="tx1"/>
                </a:solidFill>
              </a:rPr>
              <a:t>Post-processing workflow to summarize overall results (e.g., generate plots)</a:t>
            </a:r>
            <a:endParaRPr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33025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xploratory work for enabling such community benchmarks.">
            <a:extLst>
              <a:ext uri="{FF2B5EF4-FFF2-40B4-BE49-F238E27FC236}">
                <a16:creationId xmlns:a16="http://schemas.microsoft.com/office/drawing/2014/main" id="{DFD134B2-1FF8-4E3F-B7C8-FCF57D08E849}"/>
              </a:ext>
            </a:extLst>
          </p:cNvPr>
          <p:cNvSpPr txBox="1"/>
          <p:nvPr/>
        </p:nvSpPr>
        <p:spPr>
          <a:xfrm>
            <a:off x="469443" y="1732449"/>
            <a:ext cx="7135903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900"/>
            </a:lvl1pPr>
          </a:lstStyle>
          <a:p>
            <a:r>
              <a:rPr lang="en-US" sz="3200" dirty="0">
                <a:solidFill>
                  <a:schemeClr val="tx1"/>
                </a:solidFill>
              </a:rPr>
              <a:t>Result schema to store benchmark results in database and to generate ranking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CD58056-09F6-4DAE-A35B-472B82B29209}"/>
              </a:ext>
            </a:extLst>
          </p:cNvPr>
          <p:cNvSpPr/>
          <p:nvPr/>
        </p:nvSpPr>
        <p:spPr>
          <a:xfrm>
            <a:off x="4914900" y="4536831"/>
            <a:ext cx="3411415" cy="3613638"/>
          </a:xfrm>
          <a:custGeom>
            <a:avLst/>
            <a:gdLst>
              <a:gd name="connsiteX0" fmla="*/ 0 w 3411415"/>
              <a:gd name="connsiteY0" fmla="*/ 0 h 3613638"/>
              <a:gd name="connsiteX1" fmla="*/ 1837592 w 3411415"/>
              <a:gd name="connsiteY1" fmla="*/ 1784838 h 3613638"/>
              <a:gd name="connsiteX2" fmla="*/ 1362808 w 3411415"/>
              <a:gd name="connsiteY2" fmla="*/ 2329961 h 3613638"/>
              <a:gd name="connsiteX3" fmla="*/ 3411415 w 3411415"/>
              <a:gd name="connsiteY3" fmla="*/ 3613638 h 361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1415" h="3613638">
                <a:moveTo>
                  <a:pt x="0" y="0"/>
                </a:moveTo>
                <a:cubicBezTo>
                  <a:pt x="805228" y="698255"/>
                  <a:pt x="1610457" y="1396511"/>
                  <a:pt x="1837592" y="1784838"/>
                </a:cubicBezTo>
                <a:cubicBezTo>
                  <a:pt x="2064727" y="2173165"/>
                  <a:pt x="1100504" y="2025161"/>
                  <a:pt x="1362808" y="2329961"/>
                </a:cubicBezTo>
                <a:cubicBezTo>
                  <a:pt x="1625112" y="2634761"/>
                  <a:pt x="2518263" y="3124199"/>
                  <a:pt x="3411415" y="3613638"/>
                </a:cubicBezTo>
              </a:path>
            </a:pathLst>
          </a:custGeom>
          <a:noFill/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2" name="Benchmarks &amp; Challenges:">
            <a:extLst>
              <a:ext uri="{FF2B5EF4-FFF2-40B4-BE49-F238E27FC236}">
                <a16:creationId xmlns:a16="http://schemas.microsoft.com/office/drawing/2014/main" id="{FEC00B83-52E6-4C1C-86A2-9F9982CE6288}"/>
              </a:ext>
            </a:extLst>
          </p:cNvPr>
          <p:cNvSpPr txBox="1"/>
          <p:nvPr/>
        </p:nvSpPr>
        <p:spPr>
          <a:xfrm>
            <a:off x="163067" y="156707"/>
            <a:ext cx="1263853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/>
          </a:lstStyle>
          <a:p>
            <a:pPr algn="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 Templates (cont.)</a:t>
            </a:r>
          </a:p>
        </p:txBody>
      </p:sp>
      <p:pic>
        <p:nvPicPr>
          <p:cNvPr id="33" name="Picture 3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43E586-69A0-4BA5-A80F-AB3E1C928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1" y="3800635"/>
            <a:ext cx="5592290" cy="511036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FC7E180-410D-42DB-9F1D-6DBC754D9C6E}"/>
              </a:ext>
            </a:extLst>
          </p:cNvPr>
          <p:cNvGrpSpPr/>
          <p:nvPr/>
        </p:nvGrpSpPr>
        <p:grpSpPr>
          <a:xfrm>
            <a:off x="7526215" y="3250214"/>
            <a:ext cx="4617427" cy="3776832"/>
            <a:chOff x="1015544" y="295175"/>
            <a:chExt cx="11005006" cy="9143903"/>
          </a:xfrm>
        </p:grpSpPr>
        <p:pic>
          <p:nvPicPr>
            <p:cNvPr id="7" name="Screen Shot 2019-06-18 at 6.44.08 PM.png" descr="Screen Shot 2019-06-18 at 6.44.08 PM.png">
              <a:extLst>
                <a:ext uri="{FF2B5EF4-FFF2-40B4-BE49-F238E27FC236}">
                  <a16:creationId xmlns:a16="http://schemas.microsoft.com/office/drawing/2014/main" id="{48C5614F-DC46-41AF-AC18-B93974470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5544" y="295175"/>
              <a:ext cx="11005006" cy="327110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8" name="Screen Shot 2019-06-18 at 6.48.45 PM.png" descr="Screen Shot 2019-06-18 at 6.48.45 PM.png">
              <a:extLst>
                <a:ext uri="{FF2B5EF4-FFF2-40B4-BE49-F238E27FC236}">
                  <a16:creationId xmlns:a16="http://schemas.microsoft.com/office/drawing/2014/main" id="{33636375-AA40-4A19-863B-EC007DB02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5545" y="3566277"/>
              <a:ext cx="11005005" cy="587280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81C13CF-0DEB-4B76-AD48-41479AA67FB3}"/>
              </a:ext>
            </a:extLst>
          </p:cNvPr>
          <p:cNvSpPr/>
          <p:nvPr/>
        </p:nvSpPr>
        <p:spPr>
          <a:xfrm>
            <a:off x="5073162" y="7165731"/>
            <a:ext cx="4404946" cy="1416752"/>
          </a:xfrm>
          <a:custGeom>
            <a:avLst/>
            <a:gdLst>
              <a:gd name="connsiteX0" fmla="*/ 0 w 4404946"/>
              <a:gd name="connsiteY0" fmla="*/ 0 h 1416752"/>
              <a:gd name="connsiteX1" fmla="*/ 1995853 w 4404946"/>
              <a:gd name="connsiteY1" fmla="*/ 1415561 h 1416752"/>
              <a:gd name="connsiteX2" fmla="*/ 4404946 w 4404946"/>
              <a:gd name="connsiteY2" fmla="*/ 193431 h 1416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4946" h="1416752">
                <a:moveTo>
                  <a:pt x="0" y="0"/>
                </a:moveTo>
                <a:cubicBezTo>
                  <a:pt x="630847" y="691661"/>
                  <a:pt x="1261695" y="1383323"/>
                  <a:pt x="1995853" y="1415561"/>
                </a:cubicBezTo>
                <a:cubicBezTo>
                  <a:pt x="2730011" y="1447799"/>
                  <a:pt x="3567478" y="820615"/>
                  <a:pt x="4404946" y="193431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miter lim="400000"/>
            <a:headEnd type="none" w="med" len="med"/>
            <a:tailEnd type="triangle" w="med" len="med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3163675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FE67820-CF87-4F70-9FCB-D30B63FD6673}"/>
              </a:ext>
            </a:extLst>
          </p:cNvPr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57068C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401284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8DD76BA-19C6-40C1-AE20-10D5F1314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72" y="653461"/>
            <a:ext cx="12248055" cy="8446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332587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D8CB984-1D4B-4519-9F7A-A02431364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72" y="653462"/>
            <a:ext cx="12248055" cy="8451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489269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558B7AA-CE1B-444A-B0E0-77A9E4B66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71" y="648307"/>
            <a:ext cx="12248055" cy="85194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775122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7F2983-792A-4FE9-A625-D48C77D1A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71" y="654789"/>
            <a:ext cx="12246131" cy="84505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162410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889BC3-8BD4-4D5D-8E54-2F07DC310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71" y="648308"/>
            <a:ext cx="12266368" cy="8456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532290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EDB28C2-B3C4-4E2A-AB37-3DBB9692C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71" y="648308"/>
            <a:ext cx="12248058" cy="8456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444623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FE67820-CF87-4F70-9FCB-D30B63FD6673}"/>
              </a:ext>
            </a:extLst>
          </p:cNvPr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rgbClr val="57068C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rPr>
              <a:t>Continue …</a:t>
            </a:r>
          </a:p>
        </p:txBody>
      </p:sp>
    </p:spTree>
    <p:extLst>
      <p:ext uri="{BB962C8B-B14F-4D97-AF65-F5344CB8AC3E}">
        <p14:creationId xmlns:p14="http://schemas.microsoft.com/office/powerpoint/2010/main" val="113273972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67" y="1032783"/>
            <a:ext cx="7645583" cy="6049510"/>
          </a:xfrm>
          <a:prstGeom prst="rect">
            <a:avLst/>
          </a:prstGeom>
          <a:ln w="12700">
            <a:solidFill>
              <a:schemeClr val="bg2">
                <a:lumMod val="75000"/>
              </a:schemeClr>
            </a:solidFill>
            <a:miter lim="400000"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81A5267-E4D7-49FB-9E97-C792542FD4F8}"/>
              </a:ext>
            </a:extLst>
          </p:cNvPr>
          <p:cNvSpPr/>
          <p:nvPr/>
        </p:nvSpPr>
        <p:spPr>
          <a:xfrm>
            <a:off x="3305908" y="1916723"/>
            <a:ext cx="9311054" cy="7614139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250" name="Benchmarks &amp; Challenges:"/>
          <p:cNvSpPr txBox="1"/>
          <p:nvPr/>
        </p:nvSpPr>
        <p:spPr>
          <a:xfrm>
            <a:off x="163067" y="156707"/>
            <a:ext cx="1263853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/>
          </a:lstStyle>
          <a:p>
            <a:pPr algn="r"/>
            <a:r>
              <a:rPr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Benchmarks &amp; Challenges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57DCEF3-A63D-4BE2-A388-92C85B40E8BD}"/>
              </a:ext>
            </a:extLst>
          </p:cNvPr>
          <p:cNvGrpSpPr/>
          <p:nvPr/>
        </p:nvGrpSpPr>
        <p:grpSpPr>
          <a:xfrm>
            <a:off x="3385039" y="2004646"/>
            <a:ext cx="9136673" cy="7434432"/>
            <a:chOff x="1015544" y="295175"/>
            <a:chExt cx="11005006" cy="9143903"/>
          </a:xfrm>
        </p:grpSpPr>
        <p:pic>
          <p:nvPicPr>
            <p:cNvPr id="7" name="Screen Shot 2019-06-18 at 6.44.08 PM.png" descr="Screen Shot 2019-06-18 at 6.44.08 PM.png">
              <a:extLst>
                <a:ext uri="{FF2B5EF4-FFF2-40B4-BE49-F238E27FC236}">
                  <a16:creationId xmlns:a16="http://schemas.microsoft.com/office/drawing/2014/main" id="{8F9EA670-C244-4054-9215-3D8DF5F29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5544" y="295175"/>
              <a:ext cx="11005006" cy="3271102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8" name="Screen Shot 2019-06-18 at 6.48.45 PM.png" descr="Screen Shot 2019-06-18 at 6.48.45 PM.png">
              <a:extLst>
                <a:ext uri="{FF2B5EF4-FFF2-40B4-BE49-F238E27FC236}">
                  <a16:creationId xmlns:a16="http://schemas.microsoft.com/office/drawing/2014/main" id="{F774E4A7-48BF-45D6-9D4F-3AACDFA9C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5545" y="3566277"/>
              <a:ext cx="11005005" cy="5872801"/>
            </a:xfrm>
            <a:prstGeom prst="rect">
              <a:avLst/>
            </a:prstGeom>
            <a:ln w="12700">
              <a:miter lim="400000"/>
            </a:ln>
          </p:spPr>
        </p:pic>
      </p:grp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Exploratory work for enabling such community benchmarks."/>
          <p:cNvSpPr txBox="1"/>
          <p:nvPr/>
        </p:nvSpPr>
        <p:spPr>
          <a:xfrm>
            <a:off x="432116" y="1261351"/>
            <a:ext cx="12140567" cy="4042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900"/>
            </a:lvl1pPr>
          </a:lstStyle>
          <a:p>
            <a:r>
              <a:rPr lang="en-US" sz="4000" b="1" dirty="0">
                <a:solidFill>
                  <a:schemeClr val="tx1"/>
                </a:solidFill>
              </a:rPr>
              <a:t>(Re-)run competition using REANA as the backend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Full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</a:rPr>
              <a:t>Yadage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 Workflow for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</a:rPr>
              <a:t>TreeNiN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https://github.com/cha-suaysom/reana-demo-treenin</a:t>
            </a:r>
          </a:p>
          <a:p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Docker Container</a:t>
            </a:r>
          </a:p>
          <a:p>
            <a:r>
              <a:rPr lang="en-US" sz="3200" dirty="0">
                <a:solidFill>
                  <a:schemeClr val="tx1"/>
                </a:solidFill>
              </a:rPr>
              <a:t>https://github.com/diana-hep/TreeNiN</a:t>
            </a:r>
          </a:p>
          <a:p>
            <a:r>
              <a:rPr lang="en-US" sz="3200" dirty="0">
                <a:solidFill>
                  <a:schemeClr val="tx1"/>
                </a:solidFill>
              </a:rPr>
              <a:t>https://hub.docker.com/r/smacaluso/treenin</a:t>
            </a:r>
          </a:p>
        </p:txBody>
      </p:sp>
      <p:sp>
        <p:nvSpPr>
          <p:cNvPr id="51" name="Benchmarks &amp; Challenges:">
            <a:extLst>
              <a:ext uri="{FF2B5EF4-FFF2-40B4-BE49-F238E27FC236}">
                <a16:creationId xmlns:a16="http://schemas.microsoft.com/office/drawing/2014/main" id="{FB09249D-6F7D-4530-9ED4-124F686252CF}"/>
              </a:ext>
            </a:extLst>
          </p:cNvPr>
          <p:cNvSpPr txBox="1"/>
          <p:nvPr/>
        </p:nvSpPr>
        <p:spPr>
          <a:xfrm>
            <a:off x="163067" y="156707"/>
            <a:ext cx="1263853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/>
          </a:lstStyle>
          <a:p>
            <a:pPr algn="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Ongoing and Future Work</a:t>
            </a:r>
            <a:endParaRPr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Exploratory work for enabling such community benchmarks.">
            <a:extLst>
              <a:ext uri="{FF2B5EF4-FFF2-40B4-BE49-F238E27FC236}">
                <a16:creationId xmlns:a16="http://schemas.microsoft.com/office/drawing/2014/main" id="{48A11212-FE59-459D-9800-59E2DA40B5C7}"/>
              </a:ext>
            </a:extLst>
          </p:cNvPr>
          <p:cNvSpPr txBox="1"/>
          <p:nvPr/>
        </p:nvSpPr>
        <p:spPr>
          <a:xfrm>
            <a:off x="432116" y="7000341"/>
            <a:ext cx="12140567" cy="2195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900"/>
            </a:lvl1pPr>
          </a:lstStyle>
          <a:p>
            <a:r>
              <a:rPr lang="en-US" sz="4000" b="1" dirty="0">
                <a:solidFill>
                  <a:schemeClr val="tx1"/>
                </a:solidFill>
              </a:rPr>
              <a:t>Code Repositories for ROB</a:t>
            </a:r>
          </a:p>
          <a:p>
            <a:r>
              <a:rPr lang="en-US" sz="3200" dirty="0">
                <a:solidFill>
                  <a:schemeClr val="tx1"/>
                </a:solidFill>
              </a:rPr>
              <a:t>https://github.com/scailfin/rob-core</a:t>
            </a:r>
          </a:p>
          <a:p>
            <a:r>
              <a:rPr lang="en-US" sz="3200" dirty="0">
                <a:solidFill>
                  <a:schemeClr val="tx1"/>
                </a:solidFill>
              </a:rPr>
              <a:t>https://github.com/scailfin/rob-webapi-flask</a:t>
            </a:r>
          </a:p>
          <a:p>
            <a:r>
              <a:rPr lang="en-US" sz="3200" dirty="0">
                <a:solidFill>
                  <a:schemeClr val="tx1"/>
                </a:solidFill>
              </a:rPr>
              <a:t>https://github.com/scailfin/rob-ui</a:t>
            </a:r>
          </a:p>
        </p:txBody>
      </p:sp>
      <p:pic>
        <p:nvPicPr>
          <p:cNvPr id="5" name="Screen Shot 2019-06-18 at 7.25.30 PM.png" descr="Screen Shot 2019-06-18 at 7.25.30 PM.png">
            <a:extLst>
              <a:ext uri="{FF2B5EF4-FFF2-40B4-BE49-F238E27FC236}">
                <a16:creationId xmlns:a16="http://schemas.microsoft.com/office/drawing/2014/main" id="{2861F8FF-715D-4D82-876B-576D7370C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072" y="4189681"/>
            <a:ext cx="4349611" cy="196223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47836A-EEC0-4E74-8A5D-49675979F9D6}"/>
              </a:ext>
            </a:extLst>
          </p:cNvPr>
          <p:cNvSpPr txBox="1"/>
          <p:nvPr/>
        </p:nvSpPr>
        <p:spPr>
          <a:xfrm>
            <a:off x="1704548" y="5777450"/>
            <a:ext cx="5506316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200" b="1" i="1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Anyone else interested?</a:t>
            </a:r>
          </a:p>
        </p:txBody>
      </p:sp>
    </p:spTree>
    <p:extLst>
      <p:ext uri="{BB962C8B-B14F-4D97-AF65-F5344CB8AC3E}">
        <p14:creationId xmlns:p14="http://schemas.microsoft.com/office/powerpoint/2010/main" val="335091889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3CFA6E91-AF5B-4672-9C6C-20EAE74E74F9}"/>
              </a:ext>
            </a:extLst>
          </p:cNvPr>
          <p:cNvSpPr/>
          <p:nvPr/>
        </p:nvSpPr>
        <p:spPr>
          <a:xfrm>
            <a:off x="2754868" y="6201696"/>
            <a:ext cx="1664791" cy="11843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34E102F-EE3B-486E-9B6F-1A00FB71B90C}"/>
              </a:ext>
            </a:extLst>
          </p:cNvPr>
          <p:cNvSpPr/>
          <p:nvPr/>
        </p:nvSpPr>
        <p:spPr>
          <a:xfrm>
            <a:off x="366985" y="4741536"/>
            <a:ext cx="1664791" cy="118436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sym typeface="Gill Sans"/>
              </a:rPr>
              <a:t>Tagger 1</a:t>
            </a:r>
          </a:p>
        </p:txBody>
      </p: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A791FC0A-A236-4FF0-BF1A-CEA254C3FDAD}"/>
              </a:ext>
            </a:extLst>
          </p:cNvPr>
          <p:cNvCxnSpPr>
            <a:cxnSpLocks/>
            <a:stCxn id="25" idx="2"/>
            <a:endCxn id="64" idx="0"/>
          </p:cNvCxnSpPr>
          <p:nvPr/>
        </p:nvCxnSpPr>
        <p:spPr>
          <a:xfrm flipH="1">
            <a:off x="1199381" y="4465742"/>
            <a:ext cx="1139289" cy="27579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F9FE39BF-385E-4C92-B6A8-0D504AAFE892}"/>
              </a:ext>
            </a:extLst>
          </p:cNvPr>
          <p:cNvCxnSpPr>
            <a:cxnSpLocks/>
            <a:stCxn id="64" idx="2"/>
            <a:endCxn id="28" idx="0"/>
          </p:cNvCxnSpPr>
          <p:nvPr/>
        </p:nvCxnSpPr>
        <p:spPr>
          <a:xfrm>
            <a:off x="1199381" y="5925902"/>
            <a:ext cx="2387883" cy="27579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FABB8EC1-2009-46DF-B3D2-6CA20E38A4BF}"/>
              </a:ext>
            </a:extLst>
          </p:cNvPr>
          <p:cNvGrpSpPr/>
          <p:nvPr/>
        </p:nvGrpSpPr>
        <p:grpSpPr>
          <a:xfrm>
            <a:off x="976553" y="1322009"/>
            <a:ext cx="792472" cy="998414"/>
            <a:chOff x="8395066" y="4952280"/>
            <a:chExt cx="792472" cy="99841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7471446-C99C-428F-A9F7-619C18D3E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8395066" y="4952280"/>
              <a:ext cx="792472" cy="79247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1C0C455-CBB3-4114-BA0C-84177601DEC2}"/>
                </a:ext>
              </a:extLst>
            </p:cNvPr>
            <p:cNvSpPr txBox="1"/>
            <p:nvPr/>
          </p:nvSpPr>
          <p:spPr>
            <a:xfrm>
              <a:off x="8465892" y="5632658"/>
              <a:ext cx="650820" cy="3180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Gill Sans"/>
                </a:rPr>
                <a:t>User 1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A3FFD130-40A2-4234-BC5C-398C6885569F}"/>
              </a:ext>
            </a:extLst>
          </p:cNvPr>
          <p:cNvSpPr/>
          <p:nvPr/>
        </p:nvSpPr>
        <p:spPr>
          <a:xfrm>
            <a:off x="1506274" y="3281376"/>
            <a:ext cx="1664791" cy="118436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sym typeface="Gill Sans"/>
              </a:rPr>
              <a:t>Default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sym typeface="Gill Sans"/>
              </a:rPr>
              <a:t>Preprocessor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58313D7-CEE4-4F73-8572-F2C15A002282}"/>
              </a:ext>
            </a:extLst>
          </p:cNvPr>
          <p:cNvSpPr/>
          <p:nvPr/>
        </p:nvSpPr>
        <p:spPr>
          <a:xfrm>
            <a:off x="2995080" y="1821216"/>
            <a:ext cx="1184366" cy="1184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i="0" strike="noStrike" cap="none" spc="0" normalizeH="0" baseline="0" dirty="0">
                <a:ln>
                  <a:noFill/>
                </a:ln>
                <a:solidFill>
                  <a:srgbClr val="FFFFFF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sym typeface="Gill Sans"/>
              </a:rPr>
              <a:t>Input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kumimoji="0" lang="en-US" sz="1800" i="0" strike="noStrike" cap="none" spc="0" normalizeH="0" baseline="0" dirty="0">
              <a:ln>
                <a:noFill/>
              </a:ln>
              <a:solidFill>
                <a:srgbClr val="FFFFFF"/>
              </a:solidFill>
              <a:uFillTx/>
              <a:latin typeface="Arial" panose="020B0604020202020204" pitchFamily="34" charset="0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97949A-95B2-4264-9AC5-E84E5C55FE69}"/>
              </a:ext>
            </a:extLst>
          </p:cNvPr>
          <p:cNvSpPr/>
          <p:nvPr/>
        </p:nvSpPr>
        <p:spPr>
          <a:xfrm>
            <a:off x="2754868" y="4741536"/>
            <a:ext cx="1664791" cy="118436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sym typeface="Gill Sans"/>
              </a:rPr>
              <a:t>Tagger 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4B5048-0ED6-4F1D-ADE0-A7E547EE52D6}"/>
              </a:ext>
            </a:extLst>
          </p:cNvPr>
          <p:cNvSpPr/>
          <p:nvPr/>
        </p:nvSpPr>
        <p:spPr>
          <a:xfrm>
            <a:off x="2754868" y="7661856"/>
            <a:ext cx="1664791" cy="11843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sym typeface="Gill Sans"/>
              </a:rPr>
              <a:t>Overall Evaluation</a:t>
            </a:r>
            <a:endParaRPr lang="en-US" sz="1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sym typeface="Gill Sans"/>
              </a:rPr>
              <a:t>Task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3CAC049-21E5-4B3A-9813-F59AF5B0D7FA}"/>
              </a:ext>
            </a:extLst>
          </p:cNvPr>
          <p:cNvCxnSpPr>
            <a:stCxn id="26" idx="4"/>
            <a:endCxn id="25" idx="0"/>
          </p:cNvCxnSpPr>
          <p:nvPr/>
        </p:nvCxnSpPr>
        <p:spPr>
          <a:xfrm flipH="1">
            <a:off x="2338670" y="3005582"/>
            <a:ext cx="1248593" cy="27579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B62AA7E-0E0E-4AB3-A79C-33AFB4F15AD0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>
            <a:off x="2338670" y="4465742"/>
            <a:ext cx="1248594" cy="27579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D60BD71-9B94-4262-95C9-A26EC5EC6AE3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3587264" y="5925902"/>
            <a:ext cx="0" cy="27579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8A1D401-3D5D-4F1C-8CA9-11A45A984781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>
            <a:off x="3587264" y="7386062"/>
            <a:ext cx="0" cy="27579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E2F0BB0-B1BB-4F17-B86D-614C83B4A1F7}"/>
              </a:ext>
            </a:extLst>
          </p:cNvPr>
          <p:cNvGrpSpPr/>
          <p:nvPr/>
        </p:nvGrpSpPr>
        <p:grpSpPr>
          <a:xfrm>
            <a:off x="1841896" y="1934198"/>
            <a:ext cx="792472" cy="998414"/>
            <a:chOff x="8395066" y="4952280"/>
            <a:chExt cx="792472" cy="998414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112E1360-89C8-4893-89FD-422A7FC3C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8395066" y="4952280"/>
              <a:ext cx="792472" cy="792472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386C22F-E017-43BE-8203-26D412BDCB92}"/>
                </a:ext>
              </a:extLst>
            </p:cNvPr>
            <p:cNvSpPr txBox="1"/>
            <p:nvPr/>
          </p:nvSpPr>
          <p:spPr>
            <a:xfrm>
              <a:off x="8465892" y="5632658"/>
              <a:ext cx="650820" cy="3180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Gill Sans"/>
                </a:rPr>
                <a:t>User 2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B89C34E-58F5-4662-8AA8-ABE5035F6CD6}"/>
              </a:ext>
            </a:extLst>
          </p:cNvPr>
          <p:cNvSpPr/>
          <p:nvPr/>
        </p:nvSpPr>
        <p:spPr>
          <a:xfrm>
            <a:off x="5013206" y="3281376"/>
            <a:ext cx="1664791" cy="118436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sym typeface="Gill Sans"/>
              </a:rPr>
              <a:t>Preprocessor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A5121B-654C-4074-B8FE-565241162471}"/>
              </a:ext>
            </a:extLst>
          </p:cNvPr>
          <p:cNvSpPr/>
          <p:nvPr/>
        </p:nvSpPr>
        <p:spPr>
          <a:xfrm>
            <a:off x="5013205" y="4741536"/>
            <a:ext cx="1664791" cy="118436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sym typeface="Gill Sans"/>
              </a:rPr>
              <a:t>Tagger 3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3343728-6F8E-4A89-A7D6-AC26F2E3D476}"/>
              </a:ext>
            </a:extLst>
          </p:cNvPr>
          <p:cNvCxnSpPr>
            <a:cxnSpLocks/>
            <a:stCxn id="26" idx="4"/>
            <a:endCxn id="35" idx="0"/>
          </p:cNvCxnSpPr>
          <p:nvPr/>
        </p:nvCxnSpPr>
        <p:spPr>
          <a:xfrm>
            <a:off x="3587263" y="3005582"/>
            <a:ext cx="2258339" cy="27579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B20192A-61F4-4D09-8ED1-1F0E41436616}"/>
              </a:ext>
            </a:extLst>
          </p:cNvPr>
          <p:cNvCxnSpPr>
            <a:stCxn id="35" idx="2"/>
            <a:endCxn id="37" idx="0"/>
          </p:cNvCxnSpPr>
          <p:nvPr/>
        </p:nvCxnSpPr>
        <p:spPr>
          <a:xfrm flipH="1">
            <a:off x="5845601" y="4465742"/>
            <a:ext cx="1" cy="27579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A1175C-D70D-466B-B9AA-0F56AFE805F2}"/>
              </a:ext>
            </a:extLst>
          </p:cNvPr>
          <p:cNvCxnSpPr>
            <a:cxnSpLocks/>
            <a:stCxn id="37" idx="2"/>
            <a:endCxn id="28" idx="0"/>
          </p:cNvCxnSpPr>
          <p:nvPr/>
        </p:nvCxnSpPr>
        <p:spPr>
          <a:xfrm flipH="1">
            <a:off x="3587264" y="5925902"/>
            <a:ext cx="2258337" cy="27579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FF4AAB5-DC9A-486A-A30A-B45197379F89}"/>
              </a:ext>
            </a:extLst>
          </p:cNvPr>
          <p:cNvGrpSpPr/>
          <p:nvPr/>
        </p:nvGrpSpPr>
        <p:grpSpPr>
          <a:xfrm>
            <a:off x="2338669" y="1018248"/>
            <a:ext cx="792472" cy="998414"/>
            <a:chOff x="8395066" y="4952280"/>
            <a:chExt cx="792472" cy="998414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992115B2-079A-4EA6-A096-2B6490AE0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8395066" y="4952280"/>
              <a:ext cx="792472" cy="792472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3329B38-DBC2-41B1-94BF-AC0D5E85A9BC}"/>
                </a:ext>
              </a:extLst>
            </p:cNvPr>
            <p:cNvSpPr txBox="1"/>
            <p:nvPr/>
          </p:nvSpPr>
          <p:spPr>
            <a:xfrm>
              <a:off x="8465892" y="5632658"/>
              <a:ext cx="650820" cy="3180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Gill Sans"/>
                </a:rPr>
                <a:t>User 3</a:t>
              </a:r>
            </a:p>
          </p:txBody>
        </p:sp>
      </p:grpSp>
      <p:sp>
        <p:nvSpPr>
          <p:cNvPr id="58" name="Exploratory work for enabling such community benchmarks.">
            <a:extLst>
              <a:ext uri="{FF2B5EF4-FFF2-40B4-BE49-F238E27FC236}">
                <a16:creationId xmlns:a16="http://schemas.microsoft.com/office/drawing/2014/main" id="{CA3C4FEE-4DCE-48EA-97EA-268BBC5B4CCA}"/>
              </a:ext>
            </a:extLst>
          </p:cNvPr>
          <p:cNvSpPr txBox="1"/>
          <p:nvPr/>
        </p:nvSpPr>
        <p:spPr>
          <a:xfrm>
            <a:off x="7401087" y="1810720"/>
            <a:ext cx="5127424" cy="4750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900"/>
            </a:lvl1pPr>
          </a:lstStyle>
          <a:p>
            <a:pPr>
              <a:spcAft>
                <a:spcPts val="1200"/>
              </a:spcAft>
            </a:pPr>
            <a:r>
              <a:rPr lang="en-US" sz="2800" b="1" i="1" dirty="0">
                <a:solidFill>
                  <a:schemeClr val="tx1"/>
                </a:solidFill>
              </a:rPr>
              <a:t>Other applications …</a:t>
            </a:r>
          </a:p>
          <a:p>
            <a:pPr>
              <a:spcAft>
                <a:spcPts val="2400"/>
              </a:spcAft>
            </a:pPr>
            <a:r>
              <a:rPr lang="en-US" sz="2800" dirty="0">
                <a:solidFill>
                  <a:schemeClr val="tx1"/>
                </a:solidFill>
              </a:rPr>
              <a:t>Run provided model with different input data.</a:t>
            </a:r>
          </a:p>
          <a:p>
            <a:pPr>
              <a:spcAft>
                <a:spcPts val="2400"/>
              </a:spcAft>
            </a:pPr>
            <a:r>
              <a:rPr lang="en-US" sz="2800" dirty="0">
                <a:solidFill>
                  <a:schemeClr val="tx1"/>
                </a:solidFill>
              </a:rPr>
              <a:t>Compare different input dataset and models against each other  (e.g. </a:t>
            </a:r>
            <a:r>
              <a:rPr lang="en-US" sz="2800" b="1" dirty="0">
                <a:solidFill>
                  <a:schemeClr val="tx1"/>
                </a:solidFill>
              </a:rPr>
              <a:t>Standard Cortical Observer</a:t>
            </a:r>
            <a:r>
              <a:rPr lang="en-US" sz="2800" dirty="0">
                <a:solidFill>
                  <a:schemeClr val="tx1"/>
                </a:solidFill>
              </a:rPr>
              <a:t>).</a:t>
            </a:r>
          </a:p>
          <a:p>
            <a:pPr>
              <a:spcAft>
                <a:spcPts val="2400"/>
              </a:spcAft>
            </a:pPr>
            <a:r>
              <a:rPr lang="en-US" sz="2800" dirty="0">
                <a:solidFill>
                  <a:schemeClr val="tx1"/>
                </a:solidFill>
              </a:rPr>
              <a:t>Apply different/additional downstream processing tasks to the model results.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Benchmarks &amp; Challenges:">
            <a:extLst>
              <a:ext uri="{FF2B5EF4-FFF2-40B4-BE49-F238E27FC236}">
                <a16:creationId xmlns:a16="http://schemas.microsoft.com/office/drawing/2014/main" id="{21469EA8-DBEF-43B1-96E7-23A05DC54E5A}"/>
              </a:ext>
            </a:extLst>
          </p:cNvPr>
          <p:cNvSpPr txBox="1"/>
          <p:nvPr/>
        </p:nvSpPr>
        <p:spPr>
          <a:xfrm>
            <a:off x="163067" y="156707"/>
            <a:ext cx="1263853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/>
          </a:lstStyle>
          <a:p>
            <a:pPr algn="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Ongoing and Future Work (cont.)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B6930D9-7D04-420F-803E-6096BAB50C9E}"/>
              </a:ext>
            </a:extLst>
          </p:cNvPr>
          <p:cNvSpPr/>
          <p:nvPr/>
        </p:nvSpPr>
        <p:spPr>
          <a:xfrm>
            <a:off x="5253417" y="1810720"/>
            <a:ext cx="1184366" cy="11843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strike="noStrike" cap="none" spc="0" normalizeH="0" baseline="0" dirty="0">
                <a:ln>
                  <a:noFill/>
                </a:ln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sym typeface="Gill Sans"/>
              </a:rPr>
              <a:t>New Data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22F7D7D-A206-44E1-8D4B-809D4F34B8C8}"/>
              </a:ext>
            </a:extLst>
          </p:cNvPr>
          <p:cNvSpPr/>
          <p:nvPr/>
        </p:nvSpPr>
        <p:spPr>
          <a:xfrm>
            <a:off x="5013204" y="6201696"/>
            <a:ext cx="1664791" cy="11843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Downstream</a:t>
            </a:r>
          </a:p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</a:p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27FC83-35D8-4210-8C2B-8954749FCA2F}"/>
              </a:ext>
            </a:extLst>
          </p:cNvPr>
          <p:cNvCxnSpPr>
            <a:stCxn id="36" idx="4"/>
            <a:endCxn id="25" idx="0"/>
          </p:cNvCxnSpPr>
          <p:nvPr/>
        </p:nvCxnSpPr>
        <p:spPr>
          <a:xfrm flipH="1">
            <a:off x="2338670" y="2995086"/>
            <a:ext cx="3506930" cy="28629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0E0787-A4D7-483D-AFD8-91B8CCFA84D2}"/>
              </a:ext>
            </a:extLst>
          </p:cNvPr>
          <p:cNvCxnSpPr>
            <a:stCxn id="36" idx="4"/>
            <a:endCxn id="35" idx="0"/>
          </p:cNvCxnSpPr>
          <p:nvPr/>
        </p:nvCxnSpPr>
        <p:spPr>
          <a:xfrm>
            <a:off x="5845600" y="2995086"/>
            <a:ext cx="2" cy="286290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1FC824-4DF4-4AA2-A03F-64C238E3DABF}"/>
              </a:ext>
            </a:extLst>
          </p:cNvPr>
          <p:cNvCxnSpPr>
            <a:stCxn id="64" idx="2"/>
            <a:endCxn id="38" idx="0"/>
          </p:cNvCxnSpPr>
          <p:nvPr/>
        </p:nvCxnSpPr>
        <p:spPr>
          <a:xfrm>
            <a:off x="1199381" y="5925902"/>
            <a:ext cx="4646219" cy="275794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94E428-6687-4540-B1EE-4698F4D332E7}"/>
              </a:ext>
            </a:extLst>
          </p:cNvPr>
          <p:cNvCxnSpPr>
            <a:stCxn id="27" idx="2"/>
            <a:endCxn id="38" idx="0"/>
          </p:cNvCxnSpPr>
          <p:nvPr/>
        </p:nvCxnSpPr>
        <p:spPr>
          <a:xfrm>
            <a:off x="3587264" y="5925902"/>
            <a:ext cx="2258336" cy="275794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066E4C-1D75-4CD3-A8A7-B3F98BEA0204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 flipH="1">
            <a:off x="5845600" y="5925902"/>
            <a:ext cx="1" cy="275794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B337BD-26F6-49AC-9FB5-389FE88DBD44}"/>
              </a:ext>
            </a:extLst>
          </p:cNvPr>
          <p:cNvCxnSpPr>
            <a:stCxn id="38" idx="2"/>
            <a:endCxn id="30" idx="0"/>
          </p:cNvCxnSpPr>
          <p:nvPr/>
        </p:nvCxnSpPr>
        <p:spPr>
          <a:xfrm flipH="1">
            <a:off x="3587264" y="7386062"/>
            <a:ext cx="2258336" cy="275794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5713590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Exploratory work for enabling such community benchmarks."/>
          <p:cNvSpPr txBox="1"/>
          <p:nvPr/>
        </p:nvSpPr>
        <p:spPr>
          <a:xfrm>
            <a:off x="469444" y="1256150"/>
            <a:ext cx="121405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900"/>
            </a:lvl1pPr>
          </a:lstStyle>
          <a:p>
            <a:r>
              <a:rPr sz="3200" dirty="0">
                <a:solidFill>
                  <a:schemeClr val="tx1"/>
                </a:solidFill>
              </a:rPr>
              <a:t>Exploratory work for enabling such community benchmarks.</a:t>
            </a:r>
          </a:p>
        </p:txBody>
      </p:sp>
      <p:sp>
        <p:nvSpPr>
          <p:cNvPr id="6" name="Exploratory work for enabling such community benchmarks.">
            <a:extLst>
              <a:ext uri="{FF2B5EF4-FFF2-40B4-BE49-F238E27FC236}">
                <a16:creationId xmlns:a16="http://schemas.microsoft.com/office/drawing/2014/main" id="{B45EAE7F-135C-474B-BB57-CA22155B66BF}"/>
              </a:ext>
            </a:extLst>
          </p:cNvPr>
          <p:cNvSpPr txBox="1"/>
          <p:nvPr/>
        </p:nvSpPr>
        <p:spPr>
          <a:xfrm>
            <a:off x="469444" y="1926026"/>
            <a:ext cx="12140567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900"/>
            </a:lvl1pPr>
          </a:lstStyle>
          <a:p>
            <a:r>
              <a:rPr lang="en-US" sz="3200" b="1" i="1" dirty="0">
                <a:solidFill>
                  <a:schemeClr val="tx1"/>
                </a:solidFill>
              </a:rPr>
              <a:t>Components and Actors in ROB</a:t>
            </a:r>
            <a:endParaRPr sz="3200" b="1" i="1" dirty="0">
              <a:solidFill>
                <a:schemeClr val="tx1"/>
              </a:solidFill>
            </a:endParaRPr>
          </a:p>
        </p:txBody>
      </p:sp>
      <p:sp>
        <p:nvSpPr>
          <p:cNvPr id="7" name="Exploratory work for enabling such community benchmarks.">
            <a:extLst>
              <a:ext uri="{FF2B5EF4-FFF2-40B4-BE49-F238E27FC236}">
                <a16:creationId xmlns:a16="http://schemas.microsoft.com/office/drawing/2014/main" id="{A62DCA40-F400-4E08-9882-B4052F8474FF}"/>
              </a:ext>
            </a:extLst>
          </p:cNvPr>
          <p:cNvSpPr txBox="1"/>
          <p:nvPr/>
        </p:nvSpPr>
        <p:spPr>
          <a:xfrm>
            <a:off x="469444" y="2602108"/>
            <a:ext cx="6032956" cy="5488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900"/>
            </a:lvl1pPr>
          </a:lstStyle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2800" dirty="0">
                <a:solidFill>
                  <a:schemeClr val="accent2"/>
                </a:solidFill>
              </a:rPr>
              <a:t>Benchmark workflow defined by </a:t>
            </a:r>
            <a:r>
              <a:rPr lang="en-US" sz="2800" b="1" dirty="0">
                <a:solidFill>
                  <a:schemeClr val="accent2"/>
                </a:solidFill>
              </a:rPr>
              <a:t>coordinator</a:t>
            </a:r>
            <a:r>
              <a:rPr lang="en-US" sz="2800" dirty="0">
                <a:solidFill>
                  <a:schemeClr val="accent2"/>
                </a:solidFill>
              </a:rPr>
              <a:t> along with input data.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2800" b="1" dirty="0">
                <a:solidFill>
                  <a:schemeClr val="accent1"/>
                </a:solidFill>
              </a:rPr>
              <a:t>Users</a:t>
            </a:r>
            <a:r>
              <a:rPr lang="en-US" sz="2800" dirty="0">
                <a:solidFill>
                  <a:schemeClr val="accent1"/>
                </a:solidFill>
              </a:rPr>
              <a:t> provide </a:t>
            </a:r>
            <a:r>
              <a:rPr lang="en-US" sz="3100" dirty="0">
                <a:solidFill>
                  <a:schemeClr val="accent1"/>
                </a:solidFill>
              </a:rPr>
              <a:t>code (e.g. docker containers) that satisfy workflow stages, input parameters, and input data (file upload).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2800" b="1" dirty="0">
                <a:solidFill>
                  <a:srgbClr val="C00000"/>
                </a:solidFill>
              </a:rPr>
              <a:t>Back-end</a:t>
            </a:r>
            <a:r>
              <a:rPr lang="en-US" sz="2800" dirty="0">
                <a:solidFill>
                  <a:srgbClr val="C00000"/>
                </a:solidFill>
              </a:rPr>
              <a:t> processes workflows and evaluates metrics (powered for example by REANA).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2800" b="1" dirty="0">
                <a:solidFill>
                  <a:srgbClr val="C00000"/>
                </a:solidFill>
              </a:rPr>
              <a:t>Front-end</a:t>
            </a:r>
            <a:r>
              <a:rPr lang="en-US" sz="2800" dirty="0">
                <a:solidFill>
                  <a:srgbClr val="C00000"/>
                </a:solidFill>
              </a:rPr>
              <a:t> to collect input and display results.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44ACD1D-1FD4-4A5A-B45E-A12D40BF5A6A}"/>
              </a:ext>
            </a:extLst>
          </p:cNvPr>
          <p:cNvSpPr/>
          <p:nvPr/>
        </p:nvSpPr>
        <p:spPr>
          <a:xfrm>
            <a:off x="7306493" y="2962505"/>
            <a:ext cx="3509554" cy="141949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C382DB-0D4B-42AE-8E4E-BB0E2099A26B}"/>
              </a:ext>
            </a:extLst>
          </p:cNvPr>
          <p:cNvSpPr/>
          <p:nvPr/>
        </p:nvSpPr>
        <p:spPr>
          <a:xfrm>
            <a:off x="7306493" y="4534403"/>
            <a:ext cx="3509554" cy="14194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B4C24C5-2613-48F0-BD7A-17C569951C6E}"/>
              </a:ext>
            </a:extLst>
          </p:cNvPr>
          <p:cNvSpPr/>
          <p:nvPr/>
        </p:nvSpPr>
        <p:spPr>
          <a:xfrm>
            <a:off x="7306493" y="6106301"/>
            <a:ext cx="3509554" cy="141949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397A45C-8337-4F2C-9D07-40149C0119B5}"/>
              </a:ext>
            </a:extLst>
          </p:cNvPr>
          <p:cNvGrpSpPr/>
          <p:nvPr/>
        </p:nvGrpSpPr>
        <p:grpSpPr>
          <a:xfrm>
            <a:off x="7585167" y="4687486"/>
            <a:ext cx="717007" cy="1113332"/>
            <a:chOff x="6662057" y="6066204"/>
            <a:chExt cx="717007" cy="11133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24B0D2-B353-4B69-89F8-580DA70FFE80}"/>
                </a:ext>
              </a:extLst>
            </p:cNvPr>
            <p:cNvSpPr/>
            <p:nvPr/>
          </p:nvSpPr>
          <p:spPr>
            <a:xfrm>
              <a:off x="6662057" y="6066204"/>
              <a:ext cx="304800" cy="30480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4CCA5E2-1F31-41DA-A11E-EC0DA6CBBB8A}"/>
                </a:ext>
              </a:extLst>
            </p:cNvPr>
            <p:cNvSpPr/>
            <p:nvPr/>
          </p:nvSpPr>
          <p:spPr>
            <a:xfrm>
              <a:off x="6662057" y="6470470"/>
              <a:ext cx="304800" cy="304800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06F57CE-F81D-465A-AF8A-58E83B7BACF8}"/>
                </a:ext>
              </a:extLst>
            </p:cNvPr>
            <p:cNvSpPr/>
            <p:nvPr/>
          </p:nvSpPr>
          <p:spPr>
            <a:xfrm>
              <a:off x="6662057" y="6874736"/>
              <a:ext cx="304800" cy="30480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A8FA89-77D0-405E-B7F9-4625C0182513}"/>
                </a:ext>
              </a:extLst>
            </p:cNvPr>
            <p:cNvCxnSpPr>
              <a:stCxn id="4" idx="2"/>
              <a:endCxn id="15" idx="0"/>
            </p:cNvCxnSpPr>
            <p:nvPr/>
          </p:nvCxnSpPr>
          <p:spPr>
            <a:xfrm>
              <a:off x="6814457" y="6371004"/>
              <a:ext cx="0" cy="99466"/>
            </a:xfrm>
            <a:prstGeom prst="line">
              <a:avLst/>
            </a:prstGeom>
            <a:noFill/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0176B72-C06B-49F5-8707-FDDCD385A32A}"/>
                </a:ext>
              </a:extLst>
            </p:cNvPr>
            <p:cNvCxnSpPr>
              <a:stCxn id="15" idx="2"/>
              <a:endCxn id="16" idx="0"/>
            </p:cNvCxnSpPr>
            <p:nvPr/>
          </p:nvCxnSpPr>
          <p:spPr>
            <a:xfrm>
              <a:off x="6814457" y="6775270"/>
              <a:ext cx="0" cy="99466"/>
            </a:xfrm>
            <a:prstGeom prst="line">
              <a:avLst/>
            </a:prstGeom>
            <a:noFill/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50C6D3F-9C9F-4E7A-BD2A-5644767D7A69}"/>
                </a:ext>
              </a:extLst>
            </p:cNvPr>
            <p:cNvSpPr/>
            <p:nvPr/>
          </p:nvSpPr>
          <p:spPr>
            <a:xfrm>
              <a:off x="7069183" y="6066204"/>
              <a:ext cx="304800" cy="3048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24A9E93-E7AE-4BA2-A553-7C6098CB8B6D}"/>
                </a:ext>
              </a:extLst>
            </p:cNvPr>
            <p:cNvSpPr/>
            <p:nvPr/>
          </p:nvSpPr>
          <p:spPr>
            <a:xfrm>
              <a:off x="7069183" y="6874736"/>
              <a:ext cx="304800" cy="3048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096786-1A8D-42E5-B37A-75F8442852C9}"/>
                </a:ext>
              </a:extLst>
            </p:cNvPr>
            <p:cNvSpPr/>
            <p:nvPr/>
          </p:nvSpPr>
          <p:spPr>
            <a:xfrm>
              <a:off x="7074264" y="6470470"/>
              <a:ext cx="304800" cy="304800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37E8327-7A6E-4B75-8E72-9222AF1AB0EA}"/>
                </a:ext>
              </a:extLst>
            </p:cNvPr>
            <p:cNvCxnSpPr>
              <a:stCxn id="17" idx="2"/>
              <a:endCxn id="4" idx="3"/>
            </p:cNvCxnSpPr>
            <p:nvPr/>
          </p:nvCxnSpPr>
          <p:spPr>
            <a:xfrm flipH="1">
              <a:off x="6966857" y="6218604"/>
              <a:ext cx="102326" cy="0"/>
            </a:xfrm>
            <a:prstGeom prst="line">
              <a:avLst/>
            </a:prstGeom>
            <a:noFill/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AEE779C-99A2-4875-A00B-24790A7761CF}"/>
                </a:ext>
              </a:extLst>
            </p:cNvPr>
            <p:cNvCxnSpPr>
              <a:stCxn id="23" idx="2"/>
              <a:endCxn id="15" idx="3"/>
            </p:cNvCxnSpPr>
            <p:nvPr/>
          </p:nvCxnSpPr>
          <p:spPr>
            <a:xfrm flipH="1">
              <a:off x="6966857" y="6622870"/>
              <a:ext cx="107407" cy="0"/>
            </a:xfrm>
            <a:prstGeom prst="line">
              <a:avLst/>
            </a:prstGeom>
            <a:noFill/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60D458E-3C8F-4695-A4CD-9F7E36E5EEA6}"/>
                </a:ext>
              </a:extLst>
            </p:cNvPr>
            <p:cNvCxnSpPr>
              <a:stCxn id="22" idx="2"/>
              <a:endCxn id="16" idx="3"/>
            </p:cNvCxnSpPr>
            <p:nvPr/>
          </p:nvCxnSpPr>
          <p:spPr>
            <a:xfrm flipH="1">
              <a:off x="6966857" y="7027136"/>
              <a:ext cx="102326" cy="0"/>
            </a:xfrm>
            <a:prstGeom prst="line">
              <a:avLst/>
            </a:prstGeom>
            <a:noFill/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493885-00D1-4687-BB6A-41DF8CFE2BD6}"/>
              </a:ext>
            </a:extLst>
          </p:cNvPr>
          <p:cNvGrpSpPr/>
          <p:nvPr/>
        </p:nvGrpSpPr>
        <p:grpSpPr>
          <a:xfrm>
            <a:off x="8702766" y="6259384"/>
            <a:ext cx="717007" cy="1113332"/>
            <a:chOff x="6662057" y="6066204"/>
            <a:chExt cx="717007" cy="111333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0913352-25C0-40C2-AA44-05A60AE2DA65}"/>
                </a:ext>
              </a:extLst>
            </p:cNvPr>
            <p:cNvSpPr/>
            <p:nvPr/>
          </p:nvSpPr>
          <p:spPr>
            <a:xfrm>
              <a:off x="6662057" y="6066204"/>
              <a:ext cx="304800" cy="30480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8FE4418-51B8-4995-87CE-B2DA61EB1E00}"/>
                </a:ext>
              </a:extLst>
            </p:cNvPr>
            <p:cNvSpPr/>
            <p:nvPr/>
          </p:nvSpPr>
          <p:spPr>
            <a:xfrm>
              <a:off x="6662057" y="6470470"/>
              <a:ext cx="304800" cy="3048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EC71AAF-01CB-4A22-8F23-19A127C8BCC8}"/>
                </a:ext>
              </a:extLst>
            </p:cNvPr>
            <p:cNvSpPr/>
            <p:nvPr/>
          </p:nvSpPr>
          <p:spPr>
            <a:xfrm>
              <a:off x="6662057" y="6874736"/>
              <a:ext cx="304800" cy="30480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E10C955-E498-4DA6-98A5-87D1954D7A0B}"/>
                </a:ext>
              </a:extLst>
            </p:cNvPr>
            <p:cNvCxnSpPr>
              <a:stCxn id="32" idx="2"/>
              <a:endCxn id="33" idx="0"/>
            </p:cNvCxnSpPr>
            <p:nvPr/>
          </p:nvCxnSpPr>
          <p:spPr>
            <a:xfrm>
              <a:off x="6814457" y="6371004"/>
              <a:ext cx="0" cy="99466"/>
            </a:xfrm>
            <a:prstGeom prst="line">
              <a:avLst/>
            </a:prstGeom>
            <a:noFill/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658B860-F030-4EB5-AB0E-D32261D2ED86}"/>
                </a:ext>
              </a:extLst>
            </p:cNvPr>
            <p:cNvCxnSpPr>
              <a:stCxn id="33" idx="2"/>
              <a:endCxn id="34" idx="0"/>
            </p:cNvCxnSpPr>
            <p:nvPr/>
          </p:nvCxnSpPr>
          <p:spPr>
            <a:xfrm>
              <a:off x="6814457" y="6775270"/>
              <a:ext cx="0" cy="99466"/>
            </a:xfrm>
            <a:prstGeom prst="line">
              <a:avLst/>
            </a:prstGeom>
            <a:noFill/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6BC7A27-2E70-42ED-9776-D856B44E4BD5}"/>
                </a:ext>
              </a:extLst>
            </p:cNvPr>
            <p:cNvSpPr/>
            <p:nvPr/>
          </p:nvSpPr>
          <p:spPr>
            <a:xfrm>
              <a:off x="7069183" y="6066204"/>
              <a:ext cx="304800" cy="3048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D53B070-A9FA-4019-8C52-C9724856770F}"/>
                </a:ext>
              </a:extLst>
            </p:cNvPr>
            <p:cNvSpPr/>
            <p:nvPr/>
          </p:nvSpPr>
          <p:spPr>
            <a:xfrm>
              <a:off x="7069183" y="6874736"/>
              <a:ext cx="304800" cy="3048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2EC3FB8-147A-47DE-89B8-36BA05EE31F7}"/>
                </a:ext>
              </a:extLst>
            </p:cNvPr>
            <p:cNvSpPr/>
            <p:nvPr/>
          </p:nvSpPr>
          <p:spPr>
            <a:xfrm>
              <a:off x="7074264" y="6470470"/>
              <a:ext cx="304800" cy="30480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8E88DAE-D462-492F-86AA-DEE98981A587}"/>
                </a:ext>
              </a:extLst>
            </p:cNvPr>
            <p:cNvCxnSpPr>
              <a:stCxn id="37" idx="2"/>
              <a:endCxn id="32" idx="3"/>
            </p:cNvCxnSpPr>
            <p:nvPr/>
          </p:nvCxnSpPr>
          <p:spPr>
            <a:xfrm flipH="1">
              <a:off x="6966857" y="6218604"/>
              <a:ext cx="102326" cy="0"/>
            </a:xfrm>
            <a:prstGeom prst="line">
              <a:avLst/>
            </a:prstGeom>
            <a:noFill/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A61E210-4540-48A3-A3CE-1E2EDA947751}"/>
                </a:ext>
              </a:extLst>
            </p:cNvPr>
            <p:cNvCxnSpPr>
              <a:stCxn id="39" idx="2"/>
              <a:endCxn id="33" idx="3"/>
            </p:cNvCxnSpPr>
            <p:nvPr/>
          </p:nvCxnSpPr>
          <p:spPr>
            <a:xfrm flipH="1">
              <a:off x="6966857" y="6622870"/>
              <a:ext cx="107407" cy="0"/>
            </a:xfrm>
            <a:prstGeom prst="line">
              <a:avLst/>
            </a:prstGeom>
            <a:noFill/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80D7D01-AEB2-4796-9CC7-07B5BB473227}"/>
                </a:ext>
              </a:extLst>
            </p:cNvPr>
            <p:cNvCxnSpPr>
              <a:stCxn id="38" idx="2"/>
              <a:endCxn id="34" idx="3"/>
            </p:cNvCxnSpPr>
            <p:nvPr/>
          </p:nvCxnSpPr>
          <p:spPr>
            <a:xfrm flipH="1">
              <a:off x="6966857" y="7027136"/>
              <a:ext cx="102326" cy="0"/>
            </a:xfrm>
            <a:prstGeom prst="line">
              <a:avLst/>
            </a:prstGeom>
            <a:noFill/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5F2BD17F-3700-4E9B-810F-2BD59E66CF5E}"/>
              </a:ext>
            </a:extLst>
          </p:cNvPr>
          <p:cNvGrpSpPr/>
          <p:nvPr/>
        </p:nvGrpSpPr>
        <p:grpSpPr>
          <a:xfrm>
            <a:off x="8697685" y="3501610"/>
            <a:ext cx="717007" cy="304800"/>
            <a:chOff x="9220198" y="4706156"/>
            <a:chExt cx="717007" cy="3048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C48ED35-F211-4D68-9006-9E3EA4D7B9C5}"/>
                </a:ext>
              </a:extLst>
            </p:cNvPr>
            <p:cNvSpPr/>
            <p:nvPr/>
          </p:nvSpPr>
          <p:spPr>
            <a:xfrm>
              <a:off x="9220198" y="4706156"/>
              <a:ext cx="304800" cy="3048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7054248-830A-40AA-8231-4C9D548F8EE4}"/>
                </a:ext>
              </a:extLst>
            </p:cNvPr>
            <p:cNvSpPr/>
            <p:nvPr/>
          </p:nvSpPr>
          <p:spPr>
            <a:xfrm>
              <a:off x="9632405" y="4706156"/>
              <a:ext cx="304800" cy="30480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313617F1-A223-44D1-89EA-9EE89883F038}"/>
              </a:ext>
            </a:extLst>
          </p:cNvPr>
          <p:cNvSpPr/>
          <p:nvPr/>
        </p:nvSpPr>
        <p:spPr>
          <a:xfrm>
            <a:off x="9797145" y="4900983"/>
            <a:ext cx="627017" cy="595035"/>
          </a:xfrm>
          <a:prstGeom prst="flowChartMagneticDis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3AE7B144-7874-4BAA-89E0-FE629D72455C}"/>
              </a:ext>
            </a:extLst>
          </p:cNvPr>
          <p:cNvGrpSpPr/>
          <p:nvPr/>
        </p:nvGrpSpPr>
        <p:grpSpPr>
          <a:xfrm>
            <a:off x="9797145" y="3346287"/>
            <a:ext cx="627003" cy="620221"/>
            <a:chOff x="10319658" y="4550833"/>
            <a:chExt cx="627003" cy="62022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299527C-110B-4097-9014-E74F7533AC89}"/>
                </a:ext>
              </a:extLst>
            </p:cNvPr>
            <p:cNvSpPr/>
            <p:nvPr/>
          </p:nvSpPr>
          <p:spPr>
            <a:xfrm>
              <a:off x="10319658" y="4576019"/>
              <a:ext cx="627003" cy="595035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8424457-595B-4F16-8360-051C70C12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19658" y="4550833"/>
              <a:ext cx="0" cy="620221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C051F7B4-8C96-44A3-87E7-1DC35DCFA337}"/>
                </a:ext>
              </a:extLst>
            </p:cNvPr>
            <p:cNvCxnSpPr>
              <a:cxnSpLocks/>
            </p:cNvCxnSpPr>
            <p:nvPr/>
          </p:nvCxnSpPr>
          <p:spPr>
            <a:xfrm>
              <a:off x="10319658" y="5171054"/>
              <a:ext cx="627003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04CA955-FA63-46B0-B686-37C14324E0A0}"/>
                </a:ext>
              </a:extLst>
            </p:cNvPr>
            <p:cNvSpPr/>
            <p:nvPr/>
          </p:nvSpPr>
          <p:spPr>
            <a:xfrm>
              <a:off x="10389326" y="4727604"/>
              <a:ext cx="496388" cy="297242"/>
            </a:xfrm>
            <a:custGeom>
              <a:avLst/>
              <a:gdLst>
                <a:gd name="connsiteX0" fmla="*/ 0 w 496388"/>
                <a:gd name="connsiteY0" fmla="*/ 297242 h 297242"/>
                <a:gd name="connsiteX1" fmla="*/ 130628 w 496388"/>
                <a:gd name="connsiteY1" fmla="*/ 1150 h 297242"/>
                <a:gd name="connsiteX2" fmla="*/ 200297 w 496388"/>
                <a:gd name="connsiteY2" fmla="*/ 192739 h 297242"/>
                <a:gd name="connsiteX3" fmla="*/ 322217 w 496388"/>
                <a:gd name="connsiteY3" fmla="*/ 140487 h 297242"/>
                <a:gd name="connsiteX4" fmla="*/ 374468 w 496388"/>
                <a:gd name="connsiteY4" fmla="*/ 192739 h 297242"/>
                <a:gd name="connsiteX5" fmla="*/ 496388 w 496388"/>
                <a:gd name="connsiteY5" fmla="*/ 35985 h 2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388" h="297242">
                  <a:moveTo>
                    <a:pt x="0" y="297242"/>
                  </a:moveTo>
                  <a:cubicBezTo>
                    <a:pt x="48622" y="157904"/>
                    <a:pt x="97245" y="18567"/>
                    <a:pt x="130628" y="1150"/>
                  </a:cubicBezTo>
                  <a:cubicBezTo>
                    <a:pt x="164011" y="-16267"/>
                    <a:pt x="168365" y="169516"/>
                    <a:pt x="200297" y="192739"/>
                  </a:cubicBezTo>
                  <a:cubicBezTo>
                    <a:pt x="232229" y="215962"/>
                    <a:pt x="293189" y="140487"/>
                    <a:pt x="322217" y="140487"/>
                  </a:cubicBezTo>
                  <a:cubicBezTo>
                    <a:pt x="351245" y="140487"/>
                    <a:pt x="345439" y="210156"/>
                    <a:pt x="374468" y="192739"/>
                  </a:cubicBezTo>
                  <a:cubicBezTo>
                    <a:pt x="403497" y="175322"/>
                    <a:pt x="481874" y="53402"/>
                    <a:pt x="496388" y="35985"/>
                  </a:cubicBezTo>
                </a:path>
              </a:pathLst>
            </a:custGeom>
            <a:noFill/>
            <a:ln w="12700" cap="flat">
              <a:solidFill>
                <a:srgbClr val="FF0000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</p:grp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34E3A2D4-EB03-4688-B8CD-A1327790AFBC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9058729" y="3865265"/>
            <a:ext cx="2541" cy="224103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29299198-A1A7-41F8-8A99-45B9FACF025B}"/>
              </a:ext>
            </a:extLst>
          </p:cNvPr>
          <p:cNvCxnSpPr>
            <a:cxnSpLocks/>
          </p:cNvCxnSpPr>
          <p:nvPr/>
        </p:nvCxnSpPr>
        <p:spPr>
          <a:xfrm>
            <a:off x="8421190" y="5198500"/>
            <a:ext cx="637539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4574A965-652F-49B5-9654-99293067428C}"/>
              </a:ext>
            </a:extLst>
          </p:cNvPr>
          <p:cNvCxnSpPr/>
          <p:nvPr/>
        </p:nvCxnSpPr>
        <p:spPr>
          <a:xfrm>
            <a:off x="9509761" y="7220316"/>
            <a:ext cx="600885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5075989E-DCA6-47FB-9D6D-2D2DA555F634}"/>
              </a:ext>
            </a:extLst>
          </p:cNvPr>
          <p:cNvCxnSpPr/>
          <p:nvPr/>
        </p:nvCxnSpPr>
        <p:spPr>
          <a:xfrm flipV="1">
            <a:off x="10110646" y="5648418"/>
            <a:ext cx="0" cy="157189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31C423B3-FE01-4731-B368-744F70A2A450}"/>
              </a:ext>
            </a:extLst>
          </p:cNvPr>
          <p:cNvCxnSpPr/>
          <p:nvPr/>
        </p:nvCxnSpPr>
        <p:spPr>
          <a:xfrm flipV="1">
            <a:off x="10110646" y="4081557"/>
            <a:ext cx="0" cy="67926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5" name="Rectangle 284">
            <a:extLst>
              <a:ext uri="{FF2B5EF4-FFF2-40B4-BE49-F238E27FC236}">
                <a16:creationId xmlns:a16="http://schemas.microsoft.com/office/drawing/2014/main" id="{F1EA958D-545F-4BE7-AA29-9114E82B2A6A}"/>
              </a:ext>
            </a:extLst>
          </p:cNvPr>
          <p:cNvSpPr/>
          <p:nvPr/>
        </p:nvSpPr>
        <p:spPr>
          <a:xfrm>
            <a:off x="10970985" y="3473304"/>
            <a:ext cx="1639026" cy="4719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sym typeface="Gill Sans"/>
              </a:rPr>
              <a:t>Front-End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8D603FD-B5ED-4FBB-AB53-457635987EDA}"/>
              </a:ext>
            </a:extLst>
          </p:cNvPr>
          <p:cNvSpPr/>
          <p:nvPr/>
        </p:nvSpPr>
        <p:spPr>
          <a:xfrm>
            <a:off x="10970985" y="4958311"/>
            <a:ext cx="1639026" cy="4719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sym typeface="Gill Sans"/>
              </a:rPr>
              <a:t>ROB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A5D3E5F-13BA-41B5-A9D1-3E0F6E15AC65}"/>
              </a:ext>
            </a:extLst>
          </p:cNvPr>
          <p:cNvSpPr/>
          <p:nvPr/>
        </p:nvSpPr>
        <p:spPr>
          <a:xfrm>
            <a:off x="10970985" y="6443318"/>
            <a:ext cx="1639026" cy="4719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i="1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sym typeface="Gill Sans"/>
              </a:rPr>
              <a:t>Back-End</a:t>
            </a:r>
          </a:p>
        </p:txBody>
      </p:sp>
      <p:sp>
        <p:nvSpPr>
          <p:cNvPr id="51" name="Benchmarks &amp; Challenges:">
            <a:extLst>
              <a:ext uri="{FF2B5EF4-FFF2-40B4-BE49-F238E27FC236}">
                <a16:creationId xmlns:a16="http://schemas.microsoft.com/office/drawing/2014/main" id="{FB09249D-6F7D-4530-9ED4-124F686252CF}"/>
              </a:ext>
            </a:extLst>
          </p:cNvPr>
          <p:cNvSpPr txBox="1"/>
          <p:nvPr/>
        </p:nvSpPr>
        <p:spPr>
          <a:xfrm>
            <a:off x="163067" y="156707"/>
            <a:ext cx="1263853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/>
          </a:lstStyle>
          <a:p>
            <a:pPr algn="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Reproducible Open Benchmarks Platform</a:t>
            </a:r>
            <a:endParaRPr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4DF253-FA0F-4277-ABDE-DF50FB3BE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1190" y="8116656"/>
            <a:ext cx="42481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9702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Reproducible Open Benchmarks for Data Analysis Platform (ROB)"/>
          <p:cNvSpPr txBox="1"/>
          <p:nvPr/>
        </p:nvSpPr>
        <p:spPr>
          <a:xfrm>
            <a:off x="469444" y="1118004"/>
            <a:ext cx="12140567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457200">
              <a:defRPr sz="4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endParaRPr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A44BEBB-D4F8-491E-8B9A-B002A73E9624}"/>
              </a:ext>
            </a:extLst>
          </p:cNvPr>
          <p:cNvSpPr/>
          <p:nvPr/>
        </p:nvSpPr>
        <p:spPr>
          <a:xfrm>
            <a:off x="1120356" y="2410939"/>
            <a:ext cx="1664791" cy="118436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sym typeface="Gill Sans"/>
              </a:rPr>
              <a:t>Preprocessing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accent2"/>
              </a:solidFill>
              <a:uFillTx/>
              <a:latin typeface="Arial" panose="020B0604020202020204" pitchFamily="34" charset="0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FF29705-4B42-4B41-A914-6CA7F3E2D87D}"/>
              </a:ext>
            </a:extLst>
          </p:cNvPr>
          <p:cNvSpPr/>
          <p:nvPr/>
        </p:nvSpPr>
        <p:spPr>
          <a:xfrm>
            <a:off x="1360567" y="1029913"/>
            <a:ext cx="1184366" cy="1184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i="0" strike="noStrike" cap="none" spc="0" normalizeH="0" baseline="0" dirty="0">
                <a:ln>
                  <a:noFill/>
                </a:ln>
                <a:solidFill>
                  <a:srgbClr val="FFFFFF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sym typeface="Gill Sans"/>
              </a:rPr>
              <a:t>Input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kumimoji="0" lang="en-US" sz="1800" i="0" strike="noStrike" cap="none" spc="0" normalizeH="0" baseline="0" dirty="0">
              <a:ln>
                <a:noFill/>
              </a:ln>
              <a:solidFill>
                <a:srgbClr val="FFFFFF"/>
              </a:solidFill>
              <a:uFillTx/>
              <a:latin typeface="Arial" panose="020B0604020202020204" pitchFamily="34" charset="0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34E102F-EE3B-486E-9B6F-1A00FB71B90C}"/>
              </a:ext>
            </a:extLst>
          </p:cNvPr>
          <p:cNvSpPr/>
          <p:nvPr/>
        </p:nvSpPr>
        <p:spPr>
          <a:xfrm>
            <a:off x="1120352" y="4379684"/>
            <a:ext cx="1664791" cy="118436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sym typeface="Gill Sans"/>
              </a:rPr>
              <a:t>Tagger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5A4B41-AE30-4644-B202-9862D786A3BD}"/>
              </a:ext>
            </a:extLst>
          </p:cNvPr>
          <p:cNvSpPr/>
          <p:nvPr/>
        </p:nvSpPr>
        <p:spPr>
          <a:xfrm>
            <a:off x="1120351" y="6354955"/>
            <a:ext cx="1664791" cy="1184366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sym typeface="Gill Sans"/>
              </a:rPr>
              <a:t>Result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sym typeface="Gill Sans"/>
              </a:rPr>
              <a:t>Task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EEC3F96-3C00-4F66-8FE1-9C50A2C343FD}"/>
              </a:ext>
            </a:extLst>
          </p:cNvPr>
          <p:cNvSpPr/>
          <p:nvPr/>
        </p:nvSpPr>
        <p:spPr>
          <a:xfrm>
            <a:off x="1120355" y="8314280"/>
            <a:ext cx="1664791" cy="11843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sym typeface="Gill Sans"/>
              </a:rPr>
              <a:t>Overall Evaluation</a:t>
            </a:r>
            <a:endParaRPr lang="en-US" sz="1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sym typeface="Gill Sans"/>
              </a:rPr>
              <a:t>Task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2C8C54A-D49E-4A7E-B6A7-7C0DF9C001F6}"/>
              </a:ext>
            </a:extLst>
          </p:cNvPr>
          <p:cNvSpPr/>
          <p:nvPr/>
        </p:nvSpPr>
        <p:spPr>
          <a:xfrm>
            <a:off x="3171225" y="2410939"/>
            <a:ext cx="1664791" cy="118436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sym typeface="Gill Sans"/>
              </a:rPr>
              <a:t>Default Preprocessor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E840AF8-6F2B-4C91-802D-2B42BC78B0D7}"/>
              </a:ext>
            </a:extLst>
          </p:cNvPr>
          <p:cNvCxnSpPr>
            <a:stCxn id="60" idx="3"/>
            <a:endCxn id="68" idx="1"/>
          </p:cNvCxnSpPr>
          <p:nvPr/>
        </p:nvCxnSpPr>
        <p:spPr>
          <a:xfrm>
            <a:off x="2785147" y="3003122"/>
            <a:ext cx="386078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24D4A04C-E7EA-486E-B5D2-E294EBB051B1}"/>
              </a:ext>
            </a:extLst>
          </p:cNvPr>
          <p:cNvCxnSpPr>
            <a:stCxn id="62" idx="4"/>
            <a:endCxn id="60" idx="0"/>
          </p:cNvCxnSpPr>
          <p:nvPr/>
        </p:nvCxnSpPr>
        <p:spPr>
          <a:xfrm>
            <a:off x="1952750" y="2214279"/>
            <a:ext cx="2" cy="19666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A791FC0A-A236-4FF0-BF1A-CEA254C3FDAD}"/>
              </a:ext>
            </a:extLst>
          </p:cNvPr>
          <p:cNvCxnSpPr>
            <a:stCxn id="60" idx="2"/>
            <a:endCxn id="64" idx="0"/>
          </p:cNvCxnSpPr>
          <p:nvPr/>
        </p:nvCxnSpPr>
        <p:spPr>
          <a:xfrm flipH="1">
            <a:off x="1952748" y="3595305"/>
            <a:ext cx="4" cy="78437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F9FE39BF-385E-4C92-B6A8-0D504AAFE892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 flipH="1">
            <a:off x="1952747" y="5564050"/>
            <a:ext cx="1" cy="79090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58789B44-A848-4358-BBF8-BB34AB61C522}"/>
              </a:ext>
            </a:extLst>
          </p:cNvPr>
          <p:cNvCxnSpPr>
            <a:stCxn id="65" idx="2"/>
            <a:endCxn id="67" idx="0"/>
          </p:cNvCxnSpPr>
          <p:nvPr/>
        </p:nvCxnSpPr>
        <p:spPr>
          <a:xfrm>
            <a:off x="1952747" y="7539321"/>
            <a:ext cx="4" cy="77495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Benchmarks &amp; Challenges:">
            <a:extLst>
              <a:ext uri="{FF2B5EF4-FFF2-40B4-BE49-F238E27FC236}">
                <a16:creationId xmlns:a16="http://schemas.microsoft.com/office/drawing/2014/main" id="{62DCCA5C-26FC-4674-86CD-DB4A9E47E67A}"/>
              </a:ext>
            </a:extLst>
          </p:cNvPr>
          <p:cNvSpPr txBox="1"/>
          <p:nvPr/>
        </p:nvSpPr>
        <p:spPr>
          <a:xfrm>
            <a:off x="163067" y="156707"/>
            <a:ext cx="1263853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/>
          </a:lstStyle>
          <a:p>
            <a:pPr algn="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 Workflow Example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C8E6ADE-C863-41B3-96F9-D0B84DA88E92}"/>
              </a:ext>
            </a:extLst>
          </p:cNvPr>
          <p:cNvSpPr/>
          <p:nvPr/>
        </p:nvSpPr>
        <p:spPr>
          <a:xfrm>
            <a:off x="1696426" y="3690697"/>
            <a:ext cx="512645" cy="512645"/>
          </a:xfrm>
          <a:prstGeom prst="ellipse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5AC4F5E-72EF-4301-B32D-74834CE1678E}"/>
              </a:ext>
            </a:extLst>
          </p:cNvPr>
          <p:cNvSpPr/>
          <p:nvPr/>
        </p:nvSpPr>
        <p:spPr>
          <a:xfrm>
            <a:off x="1696423" y="5671361"/>
            <a:ext cx="512645" cy="512645"/>
          </a:xfrm>
          <a:prstGeom prst="ellipse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CAB70-4BBF-4F7D-856B-17DC9BE90CC1}"/>
              </a:ext>
            </a:extLst>
          </p:cNvPr>
          <p:cNvSpPr/>
          <p:nvPr/>
        </p:nvSpPr>
        <p:spPr>
          <a:xfrm>
            <a:off x="1689829" y="7638116"/>
            <a:ext cx="512645" cy="512645"/>
          </a:xfrm>
          <a:prstGeom prst="ellipse">
            <a:avLst/>
          </a:prstGeom>
          <a:ln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66E929-92DB-4625-A003-7EEA55EA5E16}"/>
              </a:ext>
            </a:extLst>
          </p:cNvPr>
          <p:cNvGrpSpPr/>
          <p:nvPr/>
        </p:nvGrpSpPr>
        <p:grpSpPr>
          <a:xfrm>
            <a:off x="6140949" y="1746531"/>
            <a:ext cx="6593924" cy="6889065"/>
            <a:chOff x="5941432" y="1757305"/>
            <a:chExt cx="6593924" cy="6889065"/>
          </a:xfrm>
        </p:grpSpPr>
        <p:sp>
          <p:nvSpPr>
            <p:cNvPr id="83" name="Exploratory work for enabling such community benchmarks.">
              <a:extLst>
                <a:ext uri="{FF2B5EF4-FFF2-40B4-BE49-F238E27FC236}">
                  <a16:creationId xmlns:a16="http://schemas.microsoft.com/office/drawing/2014/main" id="{168D79DE-0250-4288-99C8-616303942064}"/>
                </a:ext>
              </a:extLst>
            </p:cNvPr>
            <p:cNvSpPr txBox="1"/>
            <p:nvPr/>
          </p:nvSpPr>
          <p:spPr>
            <a:xfrm>
              <a:off x="5941432" y="1757305"/>
              <a:ext cx="6593924" cy="688906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 algn="l">
                <a:defRPr sz="3900"/>
              </a:lvl1pPr>
            </a:lstStyle>
            <a:p>
              <a:pPr>
                <a:spcAft>
                  <a:spcPts val="1200"/>
                </a:spcAft>
              </a:pPr>
              <a:r>
                <a:rPr lang="en-US" sz="2800" b="1" i="1" dirty="0">
                  <a:solidFill>
                    <a:schemeClr val="tx1"/>
                  </a:solidFill>
                </a:rPr>
                <a:t>Workflow Templates</a:t>
              </a:r>
            </a:p>
            <a:p>
              <a:pPr>
                <a:spcAft>
                  <a:spcPts val="2400"/>
                </a:spcAft>
              </a:pPr>
              <a:r>
                <a:rPr lang="en-US" sz="2800" dirty="0">
                  <a:solidFill>
                    <a:schemeClr val="tx1"/>
                  </a:solidFill>
                </a:rPr>
                <a:t>Coordinator defines structure of the workflow:</a:t>
              </a:r>
            </a:p>
            <a:p>
              <a:pPr marL="914400">
                <a:spcAft>
                  <a:spcPts val="1800"/>
                </a:spcAft>
              </a:pPr>
              <a:r>
                <a:rPr lang="en-US" sz="2800" dirty="0">
                  <a:solidFill>
                    <a:schemeClr val="tx1"/>
                  </a:solidFill>
                </a:rPr>
                <a:t>Static input data</a:t>
              </a:r>
            </a:p>
            <a:p>
              <a:pPr marL="914400">
                <a:spcAft>
                  <a:spcPts val="1800"/>
                </a:spcAft>
              </a:pPr>
              <a:r>
                <a:rPr lang="en-US" sz="2800" dirty="0">
                  <a:solidFill>
                    <a:schemeClr val="bg1">
                      <a:lumMod val="50000"/>
                    </a:schemeClr>
                  </a:solidFill>
                </a:rPr>
                <a:t>User-provided input data</a:t>
              </a:r>
            </a:p>
            <a:p>
              <a:pPr marL="914400">
                <a:spcAft>
                  <a:spcPts val="1800"/>
                </a:spcAft>
              </a:pPr>
              <a:r>
                <a:rPr lang="en-US" sz="2800" dirty="0">
                  <a:solidFill>
                    <a:schemeClr val="tx1"/>
                  </a:solidFill>
                </a:rPr>
                <a:t>Intermediate output data</a:t>
              </a:r>
            </a:p>
            <a:p>
              <a:pPr marL="914400">
                <a:spcAft>
                  <a:spcPts val="1800"/>
                </a:spcAft>
              </a:pPr>
              <a:r>
                <a:rPr lang="en-US" sz="2800" dirty="0">
                  <a:solidFill>
                    <a:schemeClr val="tx1"/>
                  </a:solidFill>
                </a:rPr>
                <a:t>Implementation for static workflow stages</a:t>
              </a:r>
            </a:p>
            <a:p>
              <a:pPr marL="914400">
                <a:spcAft>
                  <a:spcPts val="1800"/>
                </a:spcAft>
              </a:pPr>
              <a:r>
                <a:rPr lang="en-US" sz="2800" dirty="0">
                  <a:solidFill>
                    <a:schemeClr val="tx1"/>
                  </a:solidFill>
                </a:rPr>
                <a:t>Default implementation for variable workflow stages</a:t>
              </a:r>
            </a:p>
            <a:p>
              <a:pPr marL="914400">
                <a:spcAft>
                  <a:spcPts val="1800"/>
                </a:spcAft>
              </a:pPr>
              <a:r>
                <a:rPr lang="en-US" sz="2800" dirty="0">
                  <a:solidFill>
                    <a:schemeClr val="tx1"/>
                  </a:solidFill>
                </a:rPr>
                <a:t>Variable (user-provided) workflow stages</a:t>
              </a:r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3F83321D-CFBC-4F6D-985F-3569FE3673D8}"/>
                </a:ext>
              </a:extLst>
            </p:cNvPr>
            <p:cNvSpPr/>
            <p:nvPr/>
          </p:nvSpPr>
          <p:spPr>
            <a:xfrm>
              <a:off x="6078259" y="3545919"/>
              <a:ext cx="512645" cy="51264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858EF5BB-04FB-4F1F-8161-D3AACFC71651}"/>
                </a:ext>
              </a:extLst>
            </p:cNvPr>
            <p:cNvSpPr/>
            <p:nvPr/>
          </p:nvSpPr>
          <p:spPr>
            <a:xfrm>
              <a:off x="6078260" y="5664806"/>
              <a:ext cx="512645" cy="5126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8811AA6-B8E3-414D-A62A-2E6772785686}"/>
                </a:ext>
              </a:extLst>
            </p:cNvPr>
            <p:cNvSpPr/>
            <p:nvPr/>
          </p:nvSpPr>
          <p:spPr>
            <a:xfrm>
              <a:off x="6074486" y="6818257"/>
              <a:ext cx="512645" cy="512645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4EE542F-AD88-4B35-88A2-F1C692A6059E}"/>
                </a:ext>
              </a:extLst>
            </p:cNvPr>
            <p:cNvSpPr/>
            <p:nvPr/>
          </p:nvSpPr>
          <p:spPr>
            <a:xfrm>
              <a:off x="6074487" y="7868063"/>
              <a:ext cx="512645" cy="512645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39364BDD-5368-4498-8925-79761B411D52}"/>
                </a:ext>
              </a:extLst>
            </p:cNvPr>
            <p:cNvSpPr/>
            <p:nvPr/>
          </p:nvSpPr>
          <p:spPr>
            <a:xfrm>
              <a:off x="6074486" y="4198519"/>
              <a:ext cx="512645" cy="512645"/>
            </a:xfrm>
            <a:prstGeom prst="ellips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466B3CB-45D2-4067-B538-47B20D154BE2}"/>
                </a:ext>
              </a:extLst>
            </p:cNvPr>
            <p:cNvSpPr/>
            <p:nvPr/>
          </p:nvSpPr>
          <p:spPr>
            <a:xfrm>
              <a:off x="6074484" y="4904082"/>
              <a:ext cx="512645" cy="512645"/>
            </a:xfrm>
            <a:prstGeom prst="ellipse">
              <a:avLst/>
            </a:prstGeom>
            <a:ln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7786516-1E9E-4EA6-B13A-33A034C3BE31}"/>
                </a:ext>
              </a:extLst>
            </p:cNvPr>
            <p:cNvSpPr/>
            <p:nvPr/>
          </p:nvSpPr>
          <p:spPr>
            <a:xfrm>
              <a:off x="6230660" y="5817206"/>
              <a:ext cx="512645" cy="5126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Gill Sans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DABB909-9062-4BE5-96DB-03C3D3C2504F}"/>
              </a:ext>
            </a:extLst>
          </p:cNvPr>
          <p:cNvSpPr txBox="1"/>
          <p:nvPr/>
        </p:nvSpPr>
        <p:spPr>
          <a:xfrm>
            <a:off x="3410509" y="1447689"/>
            <a:ext cx="118622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test_jets.pkl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791CEB-31DD-4962-B4A1-61B7A4C7217B}"/>
              </a:ext>
            </a:extLst>
          </p:cNvPr>
          <p:cNvCxnSpPr>
            <a:stCxn id="62" idx="6"/>
            <a:endCxn id="18" idx="1"/>
          </p:cNvCxnSpPr>
          <p:nvPr/>
        </p:nvCxnSpPr>
        <p:spPr>
          <a:xfrm>
            <a:off x="2544933" y="1622096"/>
            <a:ext cx="865576" cy="0"/>
          </a:xfrm>
          <a:prstGeom prst="line">
            <a:avLst/>
          </a:prstGeom>
          <a:noFill/>
          <a:ln w="3175" cap="flat">
            <a:solidFill>
              <a:schemeClr val="bg1">
                <a:lumMod val="65000"/>
              </a:schemeClr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39AD937-EBDA-4C85-8957-6AEBBB3328BF}"/>
              </a:ext>
            </a:extLst>
          </p:cNvPr>
          <p:cNvSpPr txBox="1"/>
          <p:nvPr/>
        </p:nvSpPr>
        <p:spPr>
          <a:xfrm>
            <a:off x="3053259" y="3771874"/>
            <a:ext cx="1900721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processed_jets.pkl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633C2A1-EFD2-4576-A198-7601CAA24467}"/>
              </a:ext>
            </a:extLst>
          </p:cNvPr>
          <p:cNvCxnSpPr>
            <a:cxnSpLocks/>
            <a:stCxn id="27" idx="6"/>
            <a:endCxn id="54" idx="1"/>
          </p:cNvCxnSpPr>
          <p:nvPr/>
        </p:nvCxnSpPr>
        <p:spPr>
          <a:xfrm flipV="1">
            <a:off x="2209071" y="3946281"/>
            <a:ext cx="844188" cy="739"/>
          </a:xfrm>
          <a:prstGeom prst="line">
            <a:avLst/>
          </a:prstGeom>
          <a:noFill/>
          <a:ln w="3175" cap="flat">
            <a:solidFill>
              <a:schemeClr val="bg1">
                <a:lumMod val="65000"/>
              </a:schemeClr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37F97F8-3C6D-48E0-9572-0126130B8DCE}"/>
              </a:ext>
            </a:extLst>
          </p:cNvPr>
          <p:cNvSpPr txBox="1"/>
          <p:nvPr/>
        </p:nvSpPr>
        <p:spPr>
          <a:xfrm>
            <a:off x="3373908" y="5753276"/>
            <a:ext cx="1345879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yProbTrue.pkl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CD006E-9F87-4104-89CE-9FBC13C7BA87}"/>
              </a:ext>
            </a:extLst>
          </p:cNvPr>
          <p:cNvCxnSpPr>
            <a:cxnSpLocks/>
            <a:stCxn id="45" idx="6"/>
            <a:endCxn id="59" idx="1"/>
          </p:cNvCxnSpPr>
          <p:nvPr/>
        </p:nvCxnSpPr>
        <p:spPr>
          <a:xfrm flipV="1">
            <a:off x="2209068" y="5927683"/>
            <a:ext cx="1164840" cy="1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D98B6DA-8138-4A63-9D2C-ED73461BFD04}"/>
              </a:ext>
            </a:extLst>
          </p:cNvPr>
          <p:cNvSpPr txBox="1"/>
          <p:nvPr/>
        </p:nvSpPr>
        <p:spPr>
          <a:xfrm>
            <a:off x="3410508" y="7720031"/>
            <a:ext cx="1186222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results.json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159A7D73-A90C-4C53-8942-5B595FF85611}"/>
              </a:ext>
            </a:extLst>
          </p:cNvPr>
          <p:cNvCxnSpPr>
            <a:stCxn id="47" idx="6"/>
            <a:endCxn id="66" idx="1"/>
          </p:cNvCxnSpPr>
          <p:nvPr/>
        </p:nvCxnSpPr>
        <p:spPr>
          <a:xfrm flipV="1">
            <a:off x="2202474" y="7894438"/>
            <a:ext cx="1208034" cy="1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70323560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DA44BEBB-D4F8-491E-8B9A-B002A73E9624}"/>
              </a:ext>
            </a:extLst>
          </p:cNvPr>
          <p:cNvSpPr/>
          <p:nvPr/>
        </p:nvSpPr>
        <p:spPr>
          <a:xfrm>
            <a:off x="1149501" y="3281376"/>
            <a:ext cx="1664791" cy="118436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sym typeface="Gill Sans"/>
              </a:rPr>
              <a:t>Default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sym typeface="Gill Sans"/>
              </a:rPr>
              <a:t>Preprocessor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FF29705-4B42-4B41-A914-6CA7F3E2D87D}"/>
              </a:ext>
            </a:extLst>
          </p:cNvPr>
          <p:cNvSpPr/>
          <p:nvPr/>
        </p:nvSpPr>
        <p:spPr>
          <a:xfrm>
            <a:off x="1389712" y="1821216"/>
            <a:ext cx="1184366" cy="1184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i="0" strike="noStrike" cap="none" spc="0" normalizeH="0" baseline="0" dirty="0">
                <a:ln>
                  <a:noFill/>
                </a:ln>
                <a:solidFill>
                  <a:srgbClr val="FFFFFF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sym typeface="Gill Sans"/>
              </a:rPr>
              <a:t>Input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kumimoji="0" lang="en-US" sz="1800" i="0" strike="noStrike" cap="none" spc="0" normalizeH="0" baseline="0" dirty="0">
              <a:ln>
                <a:noFill/>
              </a:ln>
              <a:solidFill>
                <a:srgbClr val="FFFFFF"/>
              </a:solidFill>
              <a:uFillTx/>
              <a:latin typeface="Arial" panose="020B0604020202020204" pitchFamily="34" charset="0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34E102F-EE3B-486E-9B6F-1A00FB71B90C}"/>
              </a:ext>
            </a:extLst>
          </p:cNvPr>
          <p:cNvSpPr/>
          <p:nvPr/>
        </p:nvSpPr>
        <p:spPr>
          <a:xfrm>
            <a:off x="1149500" y="4741536"/>
            <a:ext cx="1664791" cy="118436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sym typeface="Gill Sans"/>
              </a:rPr>
              <a:t>Tagger 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D5A4B41-AE30-4644-B202-9862D786A3BD}"/>
              </a:ext>
            </a:extLst>
          </p:cNvPr>
          <p:cNvSpPr/>
          <p:nvPr/>
        </p:nvSpPr>
        <p:spPr>
          <a:xfrm>
            <a:off x="1149500" y="6201696"/>
            <a:ext cx="1664791" cy="11843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EEC3F96-3C00-4F66-8FE1-9C50A2C343FD}"/>
              </a:ext>
            </a:extLst>
          </p:cNvPr>
          <p:cNvSpPr/>
          <p:nvPr/>
        </p:nvSpPr>
        <p:spPr>
          <a:xfrm>
            <a:off x="1149500" y="7661856"/>
            <a:ext cx="1664791" cy="11843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sym typeface="Gill Sans"/>
              </a:rPr>
              <a:t>Overall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sym typeface="Gill Sans"/>
              </a:rPr>
              <a:t>Evaluation</a:t>
            </a:r>
            <a:endParaRPr lang="en-US" sz="1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sym typeface="Gill Sans"/>
              </a:rPr>
              <a:t>Task</a:t>
            </a:r>
          </a:p>
        </p:txBody>
      </p: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24D4A04C-E7EA-486E-B5D2-E294EBB051B1}"/>
              </a:ext>
            </a:extLst>
          </p:cNvPr>
          <p:cNvCxnSpPr>
            <a:cxnSpLocks/>
            <a:stCxn id="62" idx="4"/>
            <a:endCxn id="60" idx="0"/>
          </p:cNvCxnSpPr>
          <p:nvPr/>
        </p:nvCxnSpPr>
        <p:spPr>
          <a:xfrm>
            <a:off x="1981895" y="3005582"/>
            <a:ext cx="2" cy="27579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A791FC0A-A236-4FF0-BF1A-CEA254C3FDAD}"/>
              </a:ext>
            </a:extLst>
          </p:cNvPr>
          <p:cNvCxnSpPr>
            <a:stCxn id="60" idx="2"/>
            <a:endCxn id="64" idx="0"/>
          </p:cNvCxnSpPr>
          <p:nvPr/>
        </p:nvCxnSpPr>
        <p:spPr>
          <a:xfrm flipH="1">
            <a:off x="1981896" y="4465742"/>
            <a:ext cx="1" cy="27579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F9FE39BF-385E-4C92-B6A8-0D504AAFE892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>
            <a:off x="1981896" y="5925902"/>
            <a:ext cx="0" cy="27579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58789B44-A848-4358-BBF8-BB34AB61C522}"/>
              </a:ext>
            </a:extLst>
          </p:cNvPr>
          <p:cNvCxnSpPr>
            <a:cxnSpLocks/>
            <a:stCxn id="65" idx="2"/>
            <a:endCxn id="67" idx="0"/>
          </p:cNvCxnSpPr>
          <p:nvPr/>
        </p:nvCxnSpPr>
        <p:spPr>
          <a:xfrm>
            <a:off x="1981896" y="7386062"/>
            <a:ext cx="0" cy="27579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FABB8EC1-2009-46DF-B3D2-6CA20E38A4BF}"/>
              </a:ext>
            </a:extLst>
          </p:cNvPr>
          <p:cNvGrpSpPr/>
          <p:nvPr/>
        </p:nvGrpSpPr>
        <p:grpSpPr>
          <a:xfrm>
            <a:off x="497096" y="2007168"/>
            <a:ext cx="792472" cy="998414"/>
            <a:chOff x="8395066" y="4952280"/>
            <a:chExt cx="792472" cy="99841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7471446-C99C-428F-A9F7-619C18D3E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8395066" y="4952280"/>
              <a:ext cx="792472" cy="79247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1C0C455-CBB3-4114-BA0C-84177601DEC2}"/>
                </a:ext>
              </a:extLst>
            </p:cNvPr>
            <p:cNvSpPr txBox="1"/>
            <p:nvPr/>
          </p:nvSpPr>
          <p:spPr>
            <a:xfrm>
              <a:off x="8465892" y="5632658"/>
              <a:ext cx="650820" cy="3180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Gill Sans"/>
                </a:rPr>
                <a:t>User 1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A3FFD130-40A2-4234-BC5C-398C6885569F}"/>
              </a:ext>
            </a:extLst>
          </p:cNvPr>
          <p:cNvSpPr/>
          <p:nvPr/>
        </p:nvSpPr>
        <p:spPr>
          <a:xfrm>
            <a:off x="3537384" y="3281376"/>
            <a:ext cx="1664791" cy="118436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sym typeface="Gill Sans"/>
              </a:rPr>
              <a:t>Default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sym typeface="Gill Sans"/>
              </a:rPr>
              <a:t>Preprocessor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58313D7-CEE4-4F73-8572-F2C15A002282}"/>
              </a:ext>
            </a:extLst>
          </p:cNvPr>
          <p:cNvSpPr/>
          <p:nvPr/>
        </p:nvSpPr>
        <p:spPr>
          <a:xfrm>
            <a:off x="3777595" y="1821216"/>
            <a:ext cx="1184366" cy="1184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i="0" strike="noStrike" cap="none" spc="0" normalizeH="0" baseline="0" dirty="0">
                <a:ln>
                  <a:noFill/>
                </a:ln>
                <a:solidFill>
                  <a:srgbClr val="FFFFFF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sym typeface="Gill Sans"/>
              </a:rPr>
              <a:t>Input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kumimoji="0" lang="en-US" sz="1800" i="0" strike="noStrike" cap="none" spc="0" normalizeH="0" baseline="0" dirty="0">
              <a:ln>
                <a:noFill/>
              </a:ln>
              <a:solidFill>
                <a:srgbClr val="FFFFFF"/>
              </a:solidFill>
              <a:uFillTx/>
              <a:latin typeface="Arial" panose="020B0604020202020204" pitchFamily="34" charset="0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97949A-95B2-4264-9AC5-E84E5C55FE69}"/>
              </a:ext>
            </a:extLst>
          </p:cNvPr>
          <p:cNvSpPr/>
          <p:nvPr/>
        </p:nvSpPr>
        <p:spPr>
          <a:xfrm>
            <a:off x="3537383" y="4741536"/>
            <a:ext cx="1664791" cy="118436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sym typeface="Gill Sans"/>
              </a:rPr>
              <a:t>Tagger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FA6E91-AF5B-4672-9C6C-20EAE74E74F9}"/>
              </a:ext>
            </a:extLst>
          </p:cNvPr>
          <p:cNvSpPr/>
          <p:nvPr/>
        </p:nvSpPr>
        <p:spPr>
          <a:xfrm>
            <a:off x="3537383" y="6201696"/>
            <a:ext cx="1664791" cy="11843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4B5048-0ED6-4F1D-ADE0-A7E547EE52D6}"/>
              </a:ext>
            </a:extLst>
          </p:cNvPr>
          <p:cNvSpPr/>
          <p:nvPr/>
        </p:nvSpPr>
        <p:spPr>
          <a:xfrm>
            <a:off x="3537383" y="7661856"/>
            <a:ext cx="1664791" cy="11843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sym typeface="Gill Sans"/>
              </a:rPr>
              <a:t>Overall Evaluation</a:t>
            </a:r>
            <a:endParaRPr lang="en-US" sz="1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sym typeface="Gill Sans"/>
              </a:rPr>
              <a:t>Task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3CAC049-21E5-4B3A-9813-F59AF5B0D7FA}"/>
              </a:ext>
            </a:extLst>
          </p:cNvPr>
          <p:cNvCxnSpPr>
            <a:stCxn id="26" idx="4"/>
            <a:endCxn id="25" idx="0"/>
          </p:cNvCxnSpPr>
          <p:nvPr/>
        </p:nvCxnSpPr>
        <p:spPr>
          <a:xfrm>
            <a:off x="4369778" y="3005582"/>
            <a:ext cx="2" cy="27579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B62AA7E-0E0E-4AB3-A79C-33AFB4F15AD0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369779" y="4465742"/>
            <a:ext cx="1" cy="27579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D60BD71-9B94-4262-95C9-A26EC5EC6AE3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4369779" y="5925902"/>
            <a:ext cx="0" cy="27579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8A1D401-3D5D-4F1C-8CA9-11A45A984781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>
            <a:off x="4369779" y="7386062"/>
            <a:ext cx="0" cy="27579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E2F0BB0-B1BB-4F17-B86D-614C83B4A1F7}"/>
              </a:ext>
            </a:extLst>
          </p:cNvPr>
          <p:cNvGrpSpPr/>
          <p:nvPr/>
        </p:nvGrpSpPr>
        <p:grpSpPr>
          <a:xfrm>
            <a:off x="2988756" y="2005570"/>
            <a:ext cx="792472" cy="998414"/>
            <a:chOff x="8395066" y="4952280"/>
            <a:chExt cx="792472" cy="998414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112E1360-89C8-4893-89FD-422A7FC3C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8395066" y="4952280"/>
              <a:ext cx="792472" cy="792472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386C22F-E017-43BE-8203-26D412BDCB92}"/>
                </a:ext>
              </a:extLst>
            </p:cNvPr>
            <p:cNvSpPr txBox="1"/>
            <p:nvPr/>
          </p:nvSpPr>
          <p:spPr>
            <a:xfrm>
              <a:off x="8465892" y="5632658"/>
              <a:ext cx="650820" cy="3180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Gill Sans"/>
                </a:rPr>
                <a:t>User 2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B89C34E-58F5-4662-8AA8-ABE5035F6CD6}"/>
              </a:ext>
            </a:extLst>
          </p:cNvPr>
          <p:cNvSpPr/>
          <p:nvPr/>
        </p:nvSpPr>
        <p:spPr>
          <a:xfrm>
            <a:off x="5795721" y="3281376"/>
            <a:ext cx="1664791" cy="118436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sym typeface="Gill Sans"/>
              </a:rPr>
              <a:t>Preprocessor 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FCB2CB9-95E7-4AC2-9E2D-0DAAAA87B81D}"/>
              </a:ext>
            </a:extLst>
          </p:cNvPr>
          <p:cNvSpPr/>
          <p:nvPr/>
        </p:nvSpPr>
        <p:spPr>
          <a:xfrm>
            <a:off x="6035932" y="1821216"/>
            <a:ext cx="1184366" cy="1184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i="0" strike="noStrike" cap="none" spc="0" normalizeH="0" baseline="0" dirty="0">
                <a:ln>
                  <a:noFill/>
                </a:ln>
                <a:solidFill>
                  <a:srgbClr val="FFFFFF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sym typeface="Gill Sans"/>
              </a:rPr>
              <a:t>Input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kumimoji="0" lang="en-US" sz="1800" i="0" strike="noStrike" cap="none" spc="0" normalizeH="0" baseline="0" dirty="0">
              <a:ln>
                <a:noFill/>
              </a:ln>
              <a:solidFill>
                <a:srgbClr val="FFFFFF"/>
              </a:solidFill>
              <a:uFillTx/>
              <a:latin typeface="Arial" panose="020B0604020202020204" pitchFamily="34" charset="0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A5121B-654C-4074-B8FE-565241162471}"/>
              </a:ext>
            </a:extLst>
          </p:cNvPr>
          <p:cNvSpPr/>
          <p:nvPr/>
        </p:nvSpPr>
        <p:spPr>
          <a:xfrm>
            <a:off x="5795720" y="4741536"/>
            <a:ext cx="1664791" cy="118436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sym typeface="Gill Sans"/>
              </a:rPr>
              <a:t>Tagger 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91DD5AD-E384-49D9-A4E5-F61989D42A66}"/>
              </a:ext>
            </a:extLst>
          </p:cNvPr>
          <p:cNvSpPr/>
          <p:nvPr/>
        </p:nvSpPr>
        <p:spPr>
          <a:xfrm>
            <a:off x="5795720" y="6201696"/>
            <a:ext cx="1664791" cy="11843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0C57982-6496-4D45-8DA3-3E825B81DE0F}"/>
              </a:ext>
            </a:extLst>
          </p:cNvPr>
          <p:cNvSpPr/>
          <p:nvPr/>
        </p:nvSpPr>
        <p:spPr>
          <a:xfrm>
            <a:off x="5795720" y="7661856"/>
            <a:ext cx="1664791" cy="11843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sym typeface="Gill Sans"/>
              </a:rPr>
              <a:t>Overall Evaluation</a:t>
            </a:r>
            <a:endParaRPr lang="en-US" sz="18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sym typeface="Gill Sans"/>
              </a:rPr>
              <a:t>Task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3343728-6F8E-4A89-A7D6-AC26F2E3D476}"/>
              </a:ext>
            </a:extLst>
          </p:cNvPr>
          <p:cNvCxnSpPr>
            <a:cxnSpLocks/>
            <a:stCxn id="36" idx="4"/>
            <a:endCxn id="35" idx="0"/>
          </p:cNvCxnSpPr>
          <p:nvPr/>
        </p:nvCxnSpPr>
        <p:spPr>
          <a:xfrm>
            <a:off x="6628115" y="3005582"/>
            <a:ext cx="2" cy="27579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B20192A-61F4-4D09-8ED1-1F0E41436616}"/>
              </a:ext>
            </a:extLst>
          </p:cNvPr>
          <p:cNvCxnSpPr>
            <a:stCxn id="35" idx="2"/>
            <a:endCxn id="37" idx="0"/>
          </p:cNvCxnSpPr>
          <p:nvPr/>
        </p:nvCxnSpPr>
        <p:spPr>
          <a:xfrm flipH="1">
            <a:off x="6628116" y="4465742"/>
            <a:ext cx="1" cy="27579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A1175C-D70D-466B-B9AA-0F56AFE805F2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6628116" y="5925902"/>
            <a:ext cx="0" cy="27579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C80229C-73AE-4976-9B35-3BFEB0122A81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6628116" y="7386062"/>
            <a:ext cx="0" cy="27579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FF4AAB5-DC9A-486A-A30A-B45197379F89}"/>
              </a:ext>
            </a:extLst>
          </p:cNvPr>
          <p:cNvGrpSpPr/>
          <p:nvPr/>
        </p:nvGrpSpPr>
        <p:grpSpPr>
          <a:xfrm>
            <a:off x="5350870" y="2003972"/>
            <a:ext cx="792472" cy="998414"/>
            <a:chOff x="8395066" y="4952280"/>
            <a:chExt cx="792472" cy="998414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992115B2-079A-4EA6-A096-2B6490AE0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8395066" y="4952280"/>
              <a:ext cx="792472" cy="792472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3329B38-DBC2-41B1-94BF-AC0D5E85A9BC}"/>
                </a:ext>
              </a:extLst>
            </p:cNvPr>
            <p:cNvSpPr txBox="1"/>
            <p:nvPr/>
          </p:nvSpPr>
          <p:spPr>
            <a:xfrm>
              <a:off x="8465892" y="5632658"/>
              <a:ext cx="650820" cy="3180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Gill Sans"/>
                </a:rPr>
                <a:t>User 3</a:t>
              </a:r>
            </a:p>
          </p:txBody>
        </p:sp>
      </p:grpSp>
      <p:sp>
        <p:nvSpPr>
          <p:cNvPr id="58" name="Exploratory work for enabling such community benchmarks.">
            <a:extLst>
              <a:ext uri="{FF2B5EF4-FFF2-40B4-BE49-F238E27FC236}">
                <a16:creationId xmlns:a16="http://schemas.microsoft.com/office/drawing/2014/main" id="{CA3C4FEE-4DCE-48EA-97EA-268BBC5B4CCA}"/>
              </a:ext>
            </a:extLst>
          </p:cNvPr>
          <p:cNvSpPr txBox="1"/>
          <p:nvPr/>
        </p:nvSpPr>
        <p:spPr>
          <a:xfrm>
            <a:off x="8016111" y="1821216"/>
            <a:ext cx="4781000" cy="2841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900"/>
            </a:lvl1pPr>
          </a:lstStyle>
          <a:p>
            <a:pPr>
              <a:spcAft>
                <a:spcPts val="1200"/>
              </a:spcAft>
            </a:pPr>
            <a:r>
              <a:rPr lang="en-US" sz="2800" b="1" i="1" dirty="0">
                <a:solidFill>
                  <a:schemeClr val="tx1"/>
                </a:solidFill>
              </a:rPr>
              <a:t>Benchmark Participants</a:t>
            </a:r>
          </a:p>
          <a:p>
            <a:pPr>
              <a:spcAft>
                <a:spcPts val="2400"/>
              </a:spcAft>
            </a:pPr>
            <a:r>
              <a:rPr lang="en-US" sz="2800" dirty="0">
                <a:solidFill>
                  <a:schemeClr val="tx1"/>
                </a:solidFill>
              </a:rPr>
              <a:t>Users create different instances of the workflow by providing </a:t>
            </a:r>
            <a:r>
              <a:rPr lang="en-US" sz="2800" b="1" dirty="0">
                <a:solidFill>
                  <a:schemeClr val="accent1"/>
                </a:solidFill>
              </a:rPr>
              <a:t>implementation for variable workflow stages </a:t>
            </a:r>
            <a:r>
              <a:rPr lang="en-US" sz="2800" dirty="0">
                <a:solidFill>
                  <a:schemeClr val="tx1"/>
                </a:solidFill>
              </a:rPr>
              <a:t>(and variable input data).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Benchmarks &amp; Challenges:">
            <a:extLst>
              <a:ext uri="{FF2B5EF4-FFF2-40B4-BE49-F238E27FC236}">
                <a16:creationId xmlns:a16="http://schemas.microsoft.com/office/drawing/2014/main" id="{21469EA8-DBEF-43B1-96E7-23A05DC54E5A}"/>
              </a:ext>
            </a:extLst>
          </p:cNvPr>
          <p:cNvSpPr txBox="1"/>
          <p:nvPr/>
        </p:nvSpPr>
        <p:spPr>
          <a:xfrm>
            <a:off x="163067" y="156707"/>
            <a:ext cx="1263853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/>
          </a:lstStyle>
          <a:p>
            <a:pPr algn="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 Workflow Example (cont.)</a:t>
            </a:r>
          </a:p>
        </p:txBody>
      </p:sp>
    </p:spTree>
    <p:extLst>
      <p:ext uri="{BB962C8B-B14F-4D97-AF65-F5344CB8AC3E}">
        <p14:creationId xmlns:p14="http://schemas.microsoft.com/office/powerpoint/2010/main" val="123390682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xploratory work for enabling such community benchmarks.">
            <a:extLst>
              <a:ext uri="{FF2B5EF4-FFF2-40B4-BE49-F238E27FC236}">
                <a16:creationId xmlns:a16="http://schemas.microsoft.com/office/drawing/2014/main" id="{DCA2521F-3994-4DDD-92CD-D7A084EECEE3}"/>
              </a:ext>
            </a:extLst>
          </p:cNvPr>
          <p:cNvSpPr txBox="1"/>
          <p:nvPr/>
        </p:nvSpPr>
        <p:spPr>
          <a:xfrm>
            <a:off x="862435" y="2055515"/>
            <a:ext cx="7661283" cy="5642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900"/>
            </a:lvl1pPr>
          </a:lstStyle>
          <a:p>
            <a:pPr>
              <a:spcAft>
                <a:spcPts val="2400"/>
              </a:spcAft>
            </a:pPr>
            <a:r>
              <a:rPr lang="en-US" sz="2800" b="1" i="1" dirty="0">
                <a:solidFill>
                  <a:schemeClr val="tx1"/>
                </a:solidFill>
              </a:rPr>
              <a:t>Components of Workflow Templates</a:t>
            </a:r>
          </a:p>
          <a:p>
            <a:pPr marL="514350" indent="-514350">
              <a:spcAft>
                <a:spcPts val="2400"/>
              </a:spcAft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Workflow specification (e.g. REANA serial workflow) with optional references to template parameters</a:t>
            </a:r>
          </a:p>
          <a:p>
            <a:pPr marL="514350" indent="-514350">
              <a:spcAft>
                <a:spcPts val="2400"/>
              </a:spcAft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Post-processing steps to evaluate overall performance (e.g. REANA serial workflow)</a:t>
            </a:r>
          </a:p>
          <a:p>
            <a:pPr marL="514350" indent="-514350">
              <a:spcAft>
                <a:spcPts val="2400"/>
              </a:spcAft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Declaration of template parameters (used by front-end for data input)</a:t>
            </a:r>
          </a:p>
          <a:p>
            <a:pPr marL="514350" indent="-514350">
              <a:spcAft>
                <a:spcPts val="2400"/>
              </a:spcAft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Specification of result schema to generate ‘</a:t>
            </a:r>
            <a:r>
              <a:rPr lang="en-US" sz="2800" i="1" dirty="0">
                <a:solidFill>
                  <a:schemeClr val="tx1"/>
                </a:solidFill>
              </a:rPr>
              <a:t>leader board</a:t>
            </a:r>
            <a:r>
              <a:rPr lang="en-US" sz="2800" dirty="0">
                <a:solidFill>
                  <a:schemeClr val="tx1"/>
                </a:solidFill>
              </a:rPr>
              <a:t>’.</a:t>
            </a:r>
          </a:p>
        </p:txBody>
      </p:sp>
      <p:sp>
        <p:nvSpPr>
          <p:cNvPr id="14" name="Benchmarks &amp; Challenges:">
            <a:extLst>
              <a:ext uri="{FF2B5EF4-FFF2-40B4-BE49-F238E27FC236}">
                <a16:creationId xmlns:a16="http://schemas.microsoft.com/office/drawing/2014/main" id="{C33061E6-0975-4288-801B-A5617D68FB35}"/>
              </a:ext>
            </a:extLst>
          </p:cNvPr>
          <p:cNvSpPr txBox="1"/>
          <p:nvPr/>
        </p:nvSpPr>
        <p:spPr>
          <a:xfrm>
            <a:off x="163067" y="156707"/>
            <a:ext cx="1263853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/>
          </a:lstStyle>
          <a:p>
            <a:pPr algn="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 Templates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46ABC5-41C7-4052-9C77-B86A60255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307" y="1052446"/>
            <a:ext cx="3034712" cy="84432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720870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Benchmarks &amp; Challenges:">
            <a:extLst>
              <a:ext uri="{FF2B5EF4-FFF2-40B4-BE49-F238E27FC236}">
                <a16:creationId xmlns:a16="http://schemas.microsoft.com/office/drawing/2014/main" id="{11B8E449-3E89-4D0F-B6E8-5A269980303B}"/>
              </a:ext>
            </a:extLst>
          </p:cNvPr>
          <p:cNvSpPr txBox="1"/>
          <p:nvPr/>
        </p:nvSpPr>
        <p:spPr>
          <a:xfrm>
            <a:off x="163067" y="156707"/>
            <a:ext cx="1263853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/>
          </a:lstStyle>
          <a:p>
            <a:pPr algn="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 Templates (cont.)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28F01D-769B-4768-B31D-1F8FBE22D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15" y="1169377"/>
            <a:ext cx="8053113" cy="8115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36E6C5-2B7C-4F95-939E-55DB519178D7}"/>
              </a:ext>
            </a:extLst>
          </p:cNvPr>
          <p:cNvSpPr/>
          <p:nvPr/>
        </p:nvSpPr>
        <p:spPr>
          <a:xfrm>
            <a:off x="3648497" y="4252895"/>
            <a:ext cx="1943411" cy="334978"/>
          </a:xfrm>
          <a:prstGeom prst="rect">
            <a:avLst/>
          </a:prstGeom>
          <a:noFill/>
          <a:ln w="1905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413D9E-2A2A-4097-B49F-18D6ED1BB35F}"/>
              </a:ext>
            </a:extLst>
          </p:cNvPr>
          <p:cNvSpPr/>
          <p:nvPr/>
        </p:nvSpPr>
        <p:spPr>
          <a:xfrm>
            <a:off x="2719444" y="4876800"/>
            <a:ext cx="1943411" cy="334978"/>
          </a:xfrm>
          <a:prstGeom prst="rect">
            <a:avLst/>
          </a:prstGeom>
          <a:noFill/>
          <a:ln w="1905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59451382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Benchmarks &amp; Challenges:">
            <a:extLst>
              <a:ext uri="{FF2B5EF4-FFF2-40B4-BE49-F238E27FC236}">
                <a16:creationId xmlns:a16="http://schemas.microsoft.com/office/drawing/2014/main" id="{11B8E449-3E89-4D0F-B6E8-5A269980303B}"/>
              </a:ext>
            </a:extLst>
          </p:cNvPr>
          <p:cNvSpPr txBox="1"/>
          <p:nvPr/>
        </p:nvSpPr>
        <p:spPr>
          <a:xfrm>
            <a:off x="163067" y="156707"/>
            <a:ext cx="1263853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/>
          </a:lstStyle>
          <a:p>
            <a:pPr algn="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 Templates (cont.)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28F01D-769B-4768-B31D-1F8FBE22D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15" y="1169377"/>
            <a:ext cx="8053113" cy="8115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36E6C5-2B7C-4F95-939E-55DB519178D7}"/>
              </a:ext>
            </a:extLst>
          </p:cNvPr>
          <p:cNvSpPr/>
          <p:nvPr/>
        </p:nvSpPr>
        <p:spPr>
          <a:xfrm>
            <a:off x="3648497" y="4252895"/>
            <a:ext cx="1943411" cy="334978"/>
          </a:xfrm>
          <a:prstGeom prst="rect">
            <a:avLst/>
          </a:prstGeom>
          <a:noFill/>
          <a:ln w="1905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413D9E-2A2A-4097-B49F-18D6ED1BB35F}"/>
              </a:ext>
            </a:extLst>
          </p:cNvPr>
          <p:cNvSpPr/>
          <p:nvPr/>
        </p:nvSpPr>
        <p:spPr>
          <a:xfrm>
            <a:off x="2719444" y="4876800"/>
            <a:ext cx="1943411" cy="334978"/>
          </a:xfrm>
          <a:prstGeom prst="rect">
            <a:avLst/>
          </a:prstGeom>
          <a:noFill/>
          <a:ln w="1905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6A210B-D3FF-4D3E-AF09-14E3B1B8A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718" y="1169377"/>
            <a:ext cx="6431467" cy="4821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Left Brace 1">
            <a:extLst>
              <a:ext uri="{FF2B5EF4-FFF2-40B4-BE49-F238E27FC236}">
                <a16:creationId xmlns:a16="http://schemas.microsoft.com/office/drawing/2014/main" id="{2111AAD7-87AB-476E-8861-FAF43F39E0D6}"/>
              </a:ext>
            </a:extLst>
          </p:cNvPr>
          <p:cNvSpPr/>
          <p:nvPr/>
        </p:nvSpPr>
        <p:spPr>
          <a:xfrm>
            <a:off x="6743700" y="1582615"/>
            <a:ext cx="211015" cy="1679331"/>
          </a:xfrm>
          <a:prstGeom prst="leftBrace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BCEEBE0-9F95-4FEC-A969-99B9912A5A22}"/>
              </a:ext>
            </a:extLst>
          </p:cNvPr>
          <p:cNvSpPr/>
          <p:nvPr/>
        </p:nvSpPr>
        <p:spPr>
          <a:xfrm>
            <a:off x="6731669" y="3364958"/>
            <a:ext cx="223046" cy="2517096"/>
          </a:xfrm>
          <a:prstGeom prst="leftBrace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B51041F-3F52-4A30-8841-122FE6949A33}"/>
              </a:ext>
            </a:extLst>
          </p:cNvPr>
          <p:cNvSpPr/>
          <p:nvPr/>
        </p:nvSpPr>
        <p:spPr>
          <a:xfrm>
            <a:off x="4422534" y="2425401"/>
            <a:ext cx="2171700" cy="1812491"/>
          </a:xfrm>
          <a:custGeom>
            <a:avLst/>
            <a:gdLst>
              <a:gd name="connsiteX0" fmla="*/ 0 w 2171700"/>
              <a:gd name="connsiteY0" fmla="*/ 1812491 h 1812491"/>
              <a:gd name="connsiteX1" fmla="*/ 580293 w 2171700"/>
              <a:gd name="connsiteY1" fmla="*/ 423307 h 1812491"/>
              <a:gd name="connsiteX2" fmla="*/ 2171700 w 2171700"/>
              <a:gd name="connsiteY2" fmla="*/ 1276 h 18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1700" h="1812491">
                <a:moveTo>
                  <a:pt x="0" y="1812491"/>
                </a:moveTo>
                <a:cubicBezTo>
                  <a:pt x="109171" y="1268833"/>
                  <a:pt x="218343" y="725176"/>
                  <a:pt x="580293" y="423307"/>
                </a:cubicBezTo>
                <a:cubicBezTo>
                  <a:pt x="942243" y="121438"/>
                  <a:pt x="1950427" y="-14843"/>
                  <a:pt x="2171700" y="1276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miter lim="400000"/>
            <a:headEnd type="none" w="med" len="med"/>
            <a:tailEnd type="triangle" w="med" len="med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C15A92-F920-416B-A463-5B13A179B661}"/>
              </a:ext>
            </a:extLst>
          </p:cNvPr>
          <p:cNvSpPr/>
          <p:nvPr/>
        </p:nvSpPr>
        <p:spPr>
          <a:xfrm>
            <a:off x="4659923" y="4632411"/>
            <a:ext cx="1907931" cy="431958"/>
          </a:xfrm>
          <a:custGeom>
            <a:avLst/>
            <a:gdLst>
              <a:gd name="connsiteX0" fmla="*/ 0 w 1907931"/>
              <a:gd name="connsiteY0" fmla="*/ 431958 h 431958"/>
              <a:gd name="connsiteX1" fmla="*/ 448408 w 1907931"/>
              <a:gd name="connsiteY1" fmla="*/ 185774 h 431958"/>
              <a:gd name="connsiteX2" fmla="*/ 1230923 w 1907931"/>
              <a:gd name="connsiteY2" fmla="*/ 27512 h 431958"/>
              <a:gd name="connsiteX3" fmla="*/ 1907931 w 1907931"/>
              <a:gd name="connsiteY3" fmla="*/ 1135 h 431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7931" h="431958">
                <a:moveTo>
                  <a:pt x="0" y="431958"/>
                </a:moveTo>
                <a:cubicBezTo>
                  <a:pt x="121627" y="342570"/>
                  <a:pt x="243254" y="253182"/>
                  <a:pt x="448408" y="185774"/>
                </a:cubicBezTo>
                <a:cubicBezTo>
                  <a:pt x="653562" y="118366"/>
                  <a:pt x="987669" y="58285"/>
                  <a:pt x="1230923" y="27512"/>
                </a:cubicBezTo>
                <a:cubicBezTo>
                  <a:pt x="1474177" y="-3261"/>
                  <a:pt x="1691054" y="-1063"/>
                  <a:pt x="1907931" y="1135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miter lim="400000"/>
            <a:headEnd type="none" w="med" len="med"/>
            <a:tailEnd type="triangle" w="med" len="med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1518193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Benchmarks &amp; Challenges:">
            <a:extLst>
              <a:ext uri="{FF2B5EF4-FFF2-40B4-BE49-F238E27FC236}">
                <a16:creationId xmlns:a16="http://schemas.microsoft.com/office/drawing/2014/main" id="{11B8E449-3E89-4D0F-B6E8-5A269980303B}"/>
              </a:ext>
            </a:extLst>
          </p:cNvPr>
          <p:cNvSpPr txBox="1"/>
          <p:nvPr/>
        </p:nvSpPr>
        <p:spPr>
          <a:xfrm>
            <a:off x="163067" y="156707"/>
            <a:ext cx="12638533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/>
          </a:lstStyle>
          <a:p>
            <a:pPr algn="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 Templates (cont.)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28F01D-769B-4768-B31D-1F8FBE22D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15" y="1169377"/>
            <a:ext cx="8053113" cy="8115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36E6C5-2B7C-4F95-939E-55DB519178D7}"/>
              </a:ext>
            </a:extLst>
          </p:cNvPr>
          <p:cNvSpPr/>
          <p:nvPr/>
        </p:nvSpPr>
        <p:spPr>
          <a:xfrm>
            <a:off x="3648497" y="4252895"/>
            <a:ext cx="1943411" cy="334978"/>
          </a:xfrm>
          <a:prstGeom prst="rect">
            <a:avLst/>
          </a:prstGeom>
          <a:noFill/>
          <a:ln w="1905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413D9E-2A2A-4097-B49F-18D6ED1BB35F}"/>
              </a:ext>
            </a:extLst>
          </p:cNvPr>
          <p:cNvSpPr/>
          <p:nvPr/>
        </p:nvSpPr>
        <p:spPr>
          <a:xfrm>
            <a:off x="2719444" y="4876800"/>
            <a:ext cx="1943411" cy="334978"/>
          </a:xfrm>
          <a:prstGeom prst="rect">
            <a:avLst/>
          </a:prstGeom>
          <a:noFill/>
          <a:ln w="1905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6A210B-D3FF-4D3E-AF09-14E3B1B8A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718" y="1169377"/>
            <a:ext cx="6431467" cy="4821115"/>
          </a:xfrm>
          <a:prstGeom prst="rect">
            <a:avLst/>
          </a:prstGeom>
        </p:spPr>
      </p:pic>
      <p:sp>
        <p:nvSpPr>
          <p:cNvPr id="2" name="Left Brace 1">
            <a:extLst>
              <a:ext uri="{FF2B5EF4-FFF2-40B4-BE49-F238E27FC236}">
                <a16:creationId xmlns:a16="http://schemas.microsoft.com/office/drawing/2014/main" id="{2111AAD7-87AB-476E-8861-FAF43F39E0D6}"/>
              </a:ext>
            </a:extLst>
          </p:cNvPr>
          <p:cNvSpPr/>
          <p:nvPr/>
        </p:nvSpPr>
        <p:spPr>
          <a:xfrm>
            <a:off x="6743700" y="1582615"/>
            <a:ext cx="211015" cy="1679331"/>
          </a:xfrm>
          <a:prstGeom prst="leftBrace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BCEEBE0-9F95-4FEC-A969-99B9912A5A22}"/>
              </a:ext>
            </a:extLst>
          </p:cNvPr>
          <p:cNvSpPr/>
          <p:nvPr/>
        </p:nvSpPr>
        <p:spPr>
          <a:xfrm>
            <a:off x="6731669" y="3364958"/>
            <a:ext cx="223046" cy="2517096"/>
          </a:xfrm>
          <a:prstGeom prst="leftBrace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B51041F-3F52-4A30-8841-122FE6949A33}"/>
              </a:ext>
            </a:extLst>
          </p:cNvPr>
          <p:cNvSpPr/>
          <p:nvPr/>
        </p:nvSpPr>
        <p:spPr>
          <a:xfrm>
            <a:off x="4422534" y="2425401"/>
            <a:ext cx="2171700" cy="1812491"/>
          </a:xfrm>
          <a:custGeom>
            <a:avLst/>
            <a:gdLst>
              <a:gd name="connsiteX0" fmla="*/ 0 w 2171700"/>
              <a:gd name="connsiteY0" fmla="*/ 1812491 h 1812491"/>
              <a:gd name="connsiteX1" fmla="*/ 580293 w 2171700"/>
              <a:gd name="connsiteY1" fmla="*/ 423307 h 1812491"/>
              <a:gd name="connsiteX2" fmla="*/ 2171700 w 2171700"/>
              <a:gd name="connsiteY2" fmla="*/ 1276 h 18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1700" h="1812491">
                <a:moveTo>
                  <a:pt x="0" y="1812491"/>
                </a:moveTo>
                <a:cubicBezTo>
                  <a:pt x="109171" y="1268833"/>
                  <a:pt x="218343" y="725176"/>
                  <a:pt x="580293" y="423307"/>
                </a:cubicBezTo>
                <a:cubicBezTo>
                  <a:pt x="942243" y="121438"/>
                  <a:pt x="1950427" y="-14843"/>
                  <a:pt x="2171700" y="1276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miter lim="400000"/>
            <a:headEnd type="none" w="med" len="med"/>
            <a:tailEnd type="triangle" w="med" len="med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C15A92-F920-416B-A463-5B13A179B661}"/>
              </a:ext>
            </a:extLst>
          </p:cNvPr>
          <p:cNvSpPr/>
          <p:nvPr/>
        </p:nvSpPr>
        <p:spPr>
          <a:xfrm>
            <a:off x="4659923" y="4632411"/>
            <a:ext cx="1907931" cy="431958"/>
          </a:xfrm>
          <a:custGeom>
            <a:avLst/>
            <a:gdLst>
              <a:gd name="connsiteX0" fmla="*/ 0 w 1907931"/>
              <a:gd name="connsiteY0" fmla="*/ 431958 h 431958"/>
              <a:gd name="connsiteX1" fmla="*/ 448408 w 1907931"/>
              <a:gd name="connsiteY1" fmla="*/ 185774 h 431958"/>
              <a:gd name="connsiteX2" fmla="*/ 1230923 w 1907931"/>
              <a:gd name="connsiteY2" fmla="*/ 27512 h 431958"/>
              <a:gd name="connsiteX3" fmla="*/ 1907931 w 1907931"/>
              <a:gd name="connsiteY3" fmla="*/ 1135 h 431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7931" h="431958">
                <a:moveTo>
                  <a:pt x="0" y="431958"/>
                </a:moveTo>
                <a:cubicBezTo>
                  <a:pt x="121627" y="342570"/>
                  <a:pt x="243254" y="253182"/>
                  <a:pt x="448408" y="185774"/>
                </a:cubicBezTo>
                <a:cubicBezTo>
                  <a:pt x="653562" y="118366"/>
                  <a:pt x="987669" y="58285"/>
                  <a:pt x="1230923" y="27512"/>
                </a:cubicBezTo>
                <a:cubicBezTo>
                  <a:pt x="1474177" y="-3261"/>
                  <a:pt x="1691054" y="-1063"/>
                  <a:pt x="1907931" y="1135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miter lim="400000"/>
            <a:headEnd type="none" w="med" len="med"/>
            <a:tailEnd type="triangle" w="med" len="med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FF940C-2779-46FE-A2F7-CB7B8E10BA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790" y="5480545"/>
            <a:ext cx="7638095" cy="3942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F2A8488-1E15-43C8-8D50-09EE53DDABB1}"/>
              </a:ext>
            </a:extLst>
          </p:cNvPr>
          <p:cNvSpPr/>
          <p:nvPr/>
        </p:nvSpPr>
        <p:spPr>
          <a:xfrm>
            <a:off x="9205546" y="4844562"/>
            <a:ext cx="2271801" cy="2470638"/>
          </a:xfrm>
          <a:custGeom>
            <a:avLst/>
            <a:gdLst>
              <a:gd name="connsiteX0" fmla="*/ 2066192 w 2271801"/>
              <a:gd name="connsiteY0" fmla="*/ 0 h 2470638"/>
              <a:gd name="connsiteX1" fmla="*/ 2074985 w 2271801"/>
              <a:gd name="connsiteY1" fmla="*/ 1521069 h 2470638"/>
              <a:gd name="connsiteX2" fmla="*/ 0 w 2271801"/>
              <a:gd name="connsiteY2" fmla="*/ 2470638 h 247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1801" h="2470638">
                <a:moveTo>
                  <a:pt x="2066192" y="0"/>
                </a:moveTo>
                <a:cubicBezTo>
                  <a:pt x="2242771" y="554648"/>
                  <a:pt x="2419350" y="1109296"/>
                  <a:pt x="2074985" y="1521069"/>
                </a:cubicBezTo>
                <a:cubicBezTo>
                  <a:pt x="1730620" y="1932842"/>
                  <a:pt x="865310" y="2201740"/>
                  <a:pt x="0" y="24706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miter lim="400000"/>
            <a:headEnd type="none" w="med" len="med"/>
            <a:tailEnd type="triangle" w="med" len="med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7077804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530</Words>
  <Application>Microsoft Office PowerPoint</Application>
  <PresentationFormat>Custom</PresentationFormat>
  <Paragraphs>133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Gill Sans</vt:lpstr>
      <vt:lpstr>Helvetica</vt:lpstr>
      <vt:lpstr>Lucida Grande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heiko</dc:creator>
  <cp:lastModifiedBy>heiko</cp:lastModifiedBy>
  <cp:revision>61</cp:revision>
  <dcterms:modified xsi:type="dcterms:W3CDTF">2020-01-17T05:19:24Z</dcterms:modified>
</cp:coreProperties>
</file>