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9" r:id="rId2"/>
    <p:sldId id="257" r:id="rId3"/>
    <p:sldId id="270" r:id="rId4"/>
    <p:sldId id="271" r:id="rId5"/>
    <p:sldId id="272" r:id="rId6"/>
    <p:sldId id="274" r:id="rId7"/>
    <p:sldId id="275" r:id="rId8"/>
    <p:sldId id="276" r:id="rId9"/>
    <p:sldId id="278" r:id="rId10"/>
    <p:sldId id="277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5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8837" y="304800"/>
            <a:ext cx="396826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anchor="ctr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  <a:defRPr sz="3000"/>
            </a:lvl1pPr>
            <a:lvl2pPr>
              <a:defRPr sz="2500"/>
            </a:lvl2pPr>
            <a:lvl3pPr>
              <a:spcBef>
                <a:spcPts val="2400"/>
              </a:spcBef>
              <a:defRPr sz="2500"/>
            </a:lvl3pPr>
            <a:lvl4pPr>
              <a:spcBef>
                <a:spcPts val="2400"/>
              </a:spcBef>
              <a:defRPr sz="2500"/>
            </a:lvl4pPr>
            <a:lvl5pPr>
              <a:spcBef>
                <a:spcPts val="2400"/>
              </a:spcBef>
              <a:defRPr sz="2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  <a:defRPr sz="3000"/>
            </a:lvl1pPr>
            <a:lvl2pPr>
              <a:defRPr sz="2500"/>
            </a:lvl2pPr>
            <a:lvl3pPr>
              <a:spcBef>
                <a:spcPts val="2400"/>
              </a:spcBef>
              <a:defRPr sz="2500"/>
            </a:lvl3pPr>
            <a:lvl4pPr>
              <a:spcBef>
                <a:spcPts val="2400"/>
              </a:spcBef>
              <a:defRPr sz="2500"/>
            </a:lvl4pPr>
            <a:lvl5pPr>
              <a:spcBef>
                <a:spcPts val="2400"/>
              </a:spcBef>
              <a:defRPr sz="2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6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>
              <a:buSzPct val="171000"/>
              <a:buChar char="•"/>
              <a:defRPr sz="4200"/>
            </a:lvl1pPr>
            <a:lvl2pPr>
              <a:defRPr sz="4200"/>
            </a:lvl2pPr>
            <a:lvl3pPr>
              <a:spcBef>
                <a:spcPts val="2400"/>
              </a:spcBef>
              <a:defRPr sz="4200"/>
            </a:lvl3pPr>
            <a:lvl4pPr>
              <a:spcBef>
                <a:spcPts val="2400"/>
              </a:spcBef>
              <a:defRPr sz="4200"/>
            </a:lvl4pPr>
            <a:lvl5pPr>
              <a:spcBef>
                <a:spcPts val="24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RU_SIG_ST_PMS186_100K.eps" descr="RU_SIG_ST_PMS186_100K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4" y="501226"/>
            <a:ext cx="4027876" cy="142691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algn="ctr" defTabSz="1300480">
              <a:spcBef>
                <a:spcPts val="700"/>
              </a:spcBef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33450" indent="-476250" algn="ctr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343025" indent="-428625" algn="ctr" defTabSz="1300480">
              <a:spcBef>
                <a:spcPts val="700"/>
              </a:spcBef>
              <a:buSzPct val="100000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861457" indent="-489857" algn="ctr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2318657" indent="-489857" algn="ctr" defTabSz="1300480">
              <a:spcBef>
                <a:spcPts val="700"/>
              </a:spcBef>
              <a:buSzPct val="100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defTabSz="1300480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9040141"/>
            <a:ext cx="3034455" cy="520701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sz="18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RU_LOGOTYPE_PMS186.eps" descr="RU_LOGOTYPE_PMS186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7" y="203199"/>
            <a:ext cx="2034260" cy="54864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>
            <a:off x="-1" y="794736"/>
            <a:ext cx="13004802" cy="9034"/>
          </a:xfrm>
          <a:prstGeom prst="line">
            <a:avLst/>
          </a:prstGeom>
          <a:ln w="3175">
            <a:solidFill>
              <a:srgbClr val="BFBFB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650239" y="866986"/>
            <a:ext cx="11704322" cy="1149211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algn="l" defTabSz="1300480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39" y="2167466"/>
            <a:ext cx="11704322" cy="6448214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marL="467590" indent="-467590" defTabSz="1300480">
              <a:spcBef>
                <a:spcPts val="700"/>
              </a:spcBef>
              <a:buSzPct val="100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33450" indent="-476250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343025" indent="-428625" defTabSz="1300480">
              <a:spcBef>
                <a:spcPts val="700"/>
              </a:spcBef>
              <a:buSzPct val="100000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861457" indent="-489857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2318657" indent="-489857" defTabSz="1300480">
              <a:spcBef>
                <a:spcPts val="700"/>
              </a:spcBef>
              <a:buSzPct val="100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7539" y="8882098"/>
            <a:ext cx="397021" cy="389270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sz="18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55599" y="253999"/>
            <a:ext cx="12293601" cy="2438401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355599" y="2768600"/>
            <a:ext cx="12293601" cy="6667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229590" indent="-467590">
              <a:defRPr sz="1800"/>
            </a:lvl2pPr>
            <a:lvl3pPr marL="1714500" indent="-508000">
              <a:defRPr sz="1600"/>
            </a:lvl3pPr>
            <a:lvl4pPr marL="2159000" indent="-508000">
              <a:defRPr sz="1600"/>
            </a:lvl4pPr>
            <a:lvl5pPr marL="2603500" indent="-5080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300" y="9258300"/>
            <a:ext cx="317501" cy="3429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1" name="RU_SHIELD_LOGOTYPE_CMYK_K.pdf" descr="RU_SHIELD_LOGOTYPE_CMYK_K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1" y="226861"/>
            <a:ext cx="1710522" cy="464543"/>
          </a:xfrm>
          <a:prstGeom prst="rect">
            <a:avLst/>
          </a:prstGeom>
          <a:ln w="254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</p:pic>
      <p:sp>
        <p:nvSpPr>
          <p:cNvPr id="222" name="Line"/>
          <p:cNvSpPr/>
          <p:nvPr/>
        </p:nvSpPr>
        <p:spPr>
          <a:xfrm>
            <a:off x="414728" y="736790"/>
            <a:ext cx="1217534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</p:spPr>
        <p:txBody>
          <a:bodyPr/>
          <a:lstStyle>
            <a:lvl1pPr algn="l">
              <a:spcBef>
                <a:spcPts val="240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anchor="ctr"/>
          <a:lstStyle>
            <a:lvl1pPr marL="889000" indent="-571500">
              <a:spcBef>
                <a:spcPts val="4800"/>
              </a:spcBef>
              <a:buSzPct val="171000"/>
              <a:buChar char="•"/>
              <a:defRPr sz="4200"/>
            </a:lvl1pPr>
            <a:lvl2pPr>
              <a:spcBef>
                <a:spcPts val="4800"/>
              </a:spcBef>
              <a:defRPr sz="4200"/>
            </a:lvl2pPr>
            <a:lvl3pPr>
              <a:spcBef>
                <a:spcPts val="4800"/>
              </a:spcBef>
              <a:defRPr sz="4200"/>
            </a:lvl3pPr>
            <a:lvl4pPr>
              <a:spcBef>
                <a:spcPts val="4800"/>
              </a:spcBef>
              <a:defRPr sz="4200"/>
            </a:lvl4pPr>
            <a:lvl5pPr>
              <a:spcBef>
                <a:spcPts val="48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9B1EFE-ECA5-4225-B8F6-9AC809A37802}"/>
              </a:ext>
            </a:extLst>
          </p:cNvPr>
          <p:cNvSpPr/>
          <p:nvPr userDrawn="1"/>
        </p:nvSpPr>
        <p:spPr>
          <a:xfrm>
            <a:off x="0" y="0"/>
            <a:ext cx="13004800" cy="931025"/>
          </a:xfrm>
          <a:prstGeom prst="rect">
            <a:avLst/>
          </a:prstGeom>
          <a:solidFill>
            <a:srgbClr val="57068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55600" y="1097280"/>
            <a:ext cx="12293600" cy="159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68600"/>
            <a:ext cx="122936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 marL="1333500" indent="-571500">
              <a:buSzPct val="171000"/>
              <a:buChar char="•"/>
              <a:defRPr sz="2200"/>
            </a:lvl2pPr>
            <a:lvl3pPr marL="1778000" indent="-571500">
              <a:spcBef>
                <a:spcPts val="1400"/>
              </a:spcBef>
              <a:buSzPct val="171000"/>
              <a:buChar char="•"/>
              <a:defRPr sz="1800"/>
            </a:lvl3pPr>
            <a:lvl4pPr marL="2222500" indent="-571500">
              <a:spcBef>
                <a:spcPts val="1400"/>
              </a:spcBef>
              <a:buSzPct val="171000"/>
              <a:buChar char="•"/>
              <a:defRPr sz="1800"/>
            </a:lvl4pPr>
            <a:lvl5pPr marL="2667000" indent="-571500">
              <a:spcBef>
                <a:spcPts val="1400"/>
              </a:spcBef>
              <a:buSzPct val="171000"/>
              <a:buChar char="•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9F8BE65-528A-460E-A0C5-26DF853E1929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94823"/>
            <a:ext cx="1005842" cy="3413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7620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1206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6510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2095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4511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8067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1623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5179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producible Benchmarks…">
            <a:extLst>
              <a:ext uri="{FF2B5EF4-FFF2-40B4-BE49-F238E27FC236}">
                <a16:creationId xmlns:a16="http://schemas.microsoft.com/office/drawing/2014/main" id="{5EE8DAD2-16E0-45E7-9261-FFA81657E3F7}"/>
              </a:ext>
            </a:extLst>
          </p:cNvPr>
          <p:cNvSpPr txBox="1"/>
          <p:nvPr/>
        </p:nvSpPr>
        <p:spPr>
          <a:xfrm>
            <a:off x="-37538" y="2540014"/>
            <a:ext cx="131052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/>
              <a:t>Reproducible </a:t>
            </a:r>
            <a:r>
              <a:rPr lang="en-US" sz="5400" dirty="0"/>
              <a:t>Open </a:t>
            </a:r>
            <a:r>
              <a:rPr sz="5400" dirty="0"/>
              <a:t>Benchmarks </a:t>
            </a:r>
          </a:p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/>
              <a:t>for Data Analysis</a:t>
            </a:r>
          </a:p>
        </p:txBody>
      </p:sp>
      <p:sp>
        <p:nvSpPr>
          <p:cNvPr id="5" name="Heiko Mueller, Irina Espejo,…">
            <a:extLst>
              <a:ext uri="{FF2B5EF4-FFF2-40B4-BE49-F238E27FC236}">
                <a16:creationId xmlns:a16="http://schemas.microsoft.com/office/drawing/2014/main" id="{DE019E9A-33C4-4777-9A93-ADA7F5D43611}"/>
              </a:ext>
            </a:extLst>
          </p:cNvPr>
          <p:cNvSpPr txBox="1"/>
          <p:nvPr/>
        </p:nvSpPr>
        <p:spPr>
          <a:xfrm>
            <a:off x="81498" y="5127925"/>
            <a:ext cx="12841804" cy="427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defTabSz="830862">
              <a:defRPr sz="3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  <a:p>
            <a:pPr defTabSz="830862"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Heiko Mueller, Irina Espejo, </a:t>
            </a:r>
          </a:p>
          <a:p>
            <a:pPr defTabSz="830862"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Kyle Cranmer </a:t>
            </a:r>
            <a:r>
              <a:rPr lang="en-US" sz="3200" dirty="0"/>
              <a:t>and</a:t>
            </a:r>
            <a:r>
              <a:rPr sz="3200" dirty="0"/>
              <a:t> Sebastian Macaluso</a:t>
            </a:r>
          </a:p>
          <a:p>
            <a:pPr defTabSz="830862">
              <a:defRPr sz="2400" b="1"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95206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FB6D4F9-783C-491A-822B-C048BF82E6D7}"/>
              </a:ext>
            </a:extLst>
          </p:cNvPr>
          <p:cNvGrpSpPr/>
          <p:nvPr/>
        </p:nvGrpSpPr>
        <p:grpSpPr>
          <a:xfrm>
            <a:off x="8269955" y="1138326"/>
            <a:ext cx="3331165" cy="7839662"/>
            <a:chOff x="8269955" y="1138326"/>
            <a:chExt cx="3331165" cy="7839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E35D-275A-45AD-9308-3977EA1D3834}"/>
                </a:ext>
              </a:extLst>
            </p:cNvPr>
            <p:cNvSpPr txBox="1"/>
            <p:nvPr/>
          </p:nvSpPr>
          <p:spPr>
            <a:xfrm>
              <a:off x="8302012" y="1922884"/>
              <a:ext cx="140262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sequences.txt</a:t>
              </a:r>
            </a:p>
          </p:txBody>
        </p:sp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8BC45502-900C-4FD9-AD0E-9369DCE16318}"/>
                </a:ext>
              </a:extLst>
            </p:cNvPr>
            <p:cNvSpPr/>
            <p:nvPr/>
          </p:nvSpPr>
          <p:spPr>
            <a:xfrm rot="10800000">
              <a:off x="9898071" y="1138326"/>
              <a:ext cx="1637436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14FB61-9DF1-45B4-8D23-1F4CB759A37D}"/>
                </a:ext>
              </a:extLst>
            </p:cNvPr>
            <p:cNvSpPr/>
            <p:nvPr/>
          </p:nvSpPr>
          <p:spPr>
            <a:xfrm>
              <a:off x="10014437" y="1450961"/>
              <a:ext cx="1521069" cy="1343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1,3,6,4,9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3,8,1,2,4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5,6,7,8,9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1,3,5,7,9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2,4,6,8,10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DDF4C8-2003-46BF-BEF4-0A8E023AC43A}"/>
                </a:ext>
              </a:extLst>
            </p:cNvPr>
            <p:cNvSpPr/>
            <p:nvPr/>
          </p:nvSpPr>
          <p:spPr>
            <a:xfrm>
              <a:off x="9898071" y="3302075"/>
              <a:ext cx="1637436" cy="41036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Predictor</a:t>
              </a:r>
            </a:p>
          </p:txBody>
        </p:sp>
        <p:sp>
          <p:nvSpPr>
            <p:cNvPr id="23" name="Rectangle: Folded Corner 22">
              <a:extLst>
                <a:ext uri="{FF2B5EF4-FFF2-40B4-BE49-F238E27FC236}">
                  <a16:creationId xmlns:a16="http://schemas.microsoft.com/office/drawing/2014/main" id="{3063E969-4239-46B8-99C4-409E5500BB45}"/>
                </a:ext>
              </a:extLst>
            </p:cNvPr>
            <p:cNvSpPr/>
            <p:nvPr/>
          </p:nvSpPr>
          <p:spPr>
            <a:xfrm rot="10800000">
              <a:off x="9898071" y="4240120"/>
              <a:ext cx="1637436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0A7154-0641-4AF4-9CCB-3C4221064B1E}"/>
                </a:ext>
              </a:extLst>
            </p:cNvPr>
            <p:cNvSpPr/>
            <p:nvPr/>
          </p:nvSpPr>
          <p:spPr>
            <a:xfrm>
              <a:off x="9898071" y="6151855"/>
              <a:ext cx="1637436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D42F19-6EBE-43A1-BD9B-C7FE4ECE3861}"/>
                </a:ext>
              </a:extLst>
            </p:cNvPr>
            <p:cNvSpPr txBox="1"/>
            <p:nvPr/>
          </p:nvSpPr>
          <p:spPr>
            <a:xfrm>
              <a:off x="8456706" y="6419259"/>
              <a:ext cx="109324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analyze.py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4E2199-2697-473C-8B29-496E74609A0D}"/>
                </a:ext>
              </a:extLst>
            </p:cNvPr>
            <p:cNvSpPr/>
            <p:nvPr/>
          </p:nvSpPr>
          <p:spPr>
            <a:xfrm>
              <a:off x="9898071" y="4552756"/>
              <a:ext cx="14683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9AA707-15E6-4FF4-84DB-EE7B1044D826}"/>
                </a:ext>
              </a:extLst>
            </p:cNvPr>
            <p:cNvSpPr txBox="1"/>
            <p:nvPr/>
          </p:nvSpPr>
          <p:spPr>
            <a:xfrm>
              <a:off x="8269955" y="5024679"/>
              <a:ext cx="14667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predictions.txt</a:t>
              </a:r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7F3518BA-78CD-4540-8CA5-A58AF4B18B98}"/>
                </a:ext>
              </a:extLst>
            </p:cNvPr>
            <p:cNvSpPr/>
            <p:nvPr/>
          </p:nvSpPr>
          <p:spPr>
            <a:xfrm rot="10800000">
              <a:off x="9898070" y="7341914"/>
              <a:ext cx="1637437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C6339A-A2C9-46A3-A6A5-28B80D98522B}"/>
                </a:ext>
              </a:extLst>
            </p:cNvPr>
            <p:cNvSpPr txBox="1"/>
            <p:nvPr/>
          </p:nvSpPr>
          <p:spPr>
            <a:xfrm>
              <a:off x="8539258" y="7970156"/>
              <a:ext cx="92813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eval.json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5C3016-B717-4E94-BF25-FAA5227535B7}"/>
                </a:ext>
              </a:extLst>
            </p:cNvPr>
            <p:cNvSpPr/>
            <p:nvPr/>
          </p:nvSpPr>
          <p:spPr>
            <a:xfrm>
              <a:off x="9898070" y="7830716"/>
              <a:ext cx="1703050" cy="849078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avg_diff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0.5,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exact_match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D21891-04D0-431C-BCF8-F2B3523DCB68}"/>
                </a:ext>
              </a:extLst>
            </p:cNvPr>
            <p:cNvCxnSpPr>
              <a:cxnSpLocks/>
              <a:stCxn id="17" idx="0"/>
              <a:endCxn id="18" idx="0"/>
            </p:cNvCxnSpPr>
            <p:nvPr/>
          </p:nvCxnSpPr>
          <p:spPr>
            <a:xfrm>
              <a:off x="10716789" y="2774400"/>
              <a:ext cx="0" cy="5276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D3AC14-E9FA-4A66-9B1E-7DEAE55168D5}"/>
                </a:ext>
              </a:extLst>
            </p:cNvPr>
            <p:cNvCxnSpPr>
              <a:cxnSpLocks/>
              <a:stCxn id="18" idx="2"/>
              <a:endCxn id="23" idx="2"/>
            </p:cNvCxnSpPr>
            <p:nvPr/>
          </p:nvCxnSpPr>
          <p:spPr>
            <a:xfrm>
              <a:off x="10716789" y="3712444"/>
              <a:ext cx="0" cy="52767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EF4A655-01E3-47AF-B2B1-156FA5C4C718}"/>
                </a:ext>
              </a:extLst>
            </p:cNvPr>
            <p:cNvCxnSpPr>
              <a:cxnSpLocks/>
              <a:stCxn id="23" idx="0"/>
              <a:endCxn id="24" idx="0"/>
            </p:cNvCxnSpPr>
            <p:nvPr/>
          </p:nvCxnSpPr>
          <p:spPr>
            <a:xfrm>
              <a:off x="10716789" y="5876194"/>
              <a:ext cx="0" cy="27566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A3E4F52-2845-4D49-85A2-66DCC4A8A0D4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flipH="1">
              <a:off x="10716788" y="7066255"/>
              <a:ext cx="1" cy="27565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DC16D-8EBD-419B-9877-5973627A9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" y="3999673"/>
            <a:ext cx="5358423" cy="5331541"/>
          </a:xfrm>
          <a:prstGeom prst="rect">
            <a:avLst/>
          </a:prstGeom>
        </p:spPr>
      </p:pic>
      <p:sp>
        <p:nvSpPr>
          <p:cNvPr id="39" name="Exploratory work for enabling such community benchmarks.">
            <a:extLst>
              <a:ext uri="{FF2B5EF4-FFF2-40B4-BE49-F238E27FC236}">
                <a16:creationId xmlns:a16="http://schemas.microsoft.com/office/drawing/2014/main" id="{DFD134B2-1FF8-4E3F-B7C8-FCF57D08E849}"/>
              </a:ext>
            </a:extLst>
          </p:cNvPr>
          <p:cNvSpPr txBox="1"/>
          <p:nvPr/>
        </p:nvSpPr>
        <p:spPr>
          <a:xfrm>
            <a:off x="477337" y="2060713"/>
            <a:ext cx="60329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Result schema to store benchmark results in database and to generate ranking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65060-7D64-44A0-947F-130F8D76F854}"/>
              </a:ext>
            </a:extLst>
          </p:cNvPr>
          <p:cNvSpPr/>
          <p:nvPr/>
        </p:nvSpPr>
        <p:spPr>
          <a:xfrm>
            <a:off x="2461847" y="4385267"/>
            <a:ext cx="2303584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D58056-09F6-4DAE-A35B-472B82B29209}"/>
              </a:ext>
            </a:extLst>
          </p:cNvPr>
          <p:cNvSpPr/>
          <p:nvPr/>
        </p:nvSpPr>
        <p:spPr>
          <a:xfrm>
            <a:off x="4914900" y="4536831"/>
            <a:ext cx="3411415" cy="3613638"/>
          </a:xfrm>
          <a:custGeom>
            <a:avLst/>
            <a:gdLst>
              <a:gd name="connsiteX0" fmla="*/ 0 w 3411415"/>
              <a:gd name="connsiteY0" fmla="*/ 0 h 3613638"/>
              <a:gd name="connsiteX1" fmla="*/ 1837592 w 3411415"/>
              <a:gd name="connsiteY1" fmla="*/ 1784838 h 3613638"/>
              <a:gd name="connsiteX2" fmla="*/ 1362808 w 3411415"/>
              <a:gd name="connsiteY2" fmla="*/ 2329961 h 3613638"/>
              <a:gd name="connsiteX3" fmla="*/ 3411415 w 3411415"/>
              <a:gd name="connsiteY3" fmla="*/ 3613638 h 361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3613638">
                <a:moveTo>
                  <a:pt x="0" y="0"/>
                </a:moveTo>
                <a:cubicBezTo>
                  <a:pt x="805228" y="698255"/>
                  <a:pt x="1610457" y="1396511"/>
                  <a:pt x="1837592" y="1784838"/>
                </a:cubicBezTo>
                <a:cubicBezTo>
                  <a:pt x="2064727" y="2173165"/>
                  <a:pt x="1100504" y="2025161"/>
                  <a:pt x="1362808" y="2329961"/>
                </a:cubicBezTo>
                <a:cubicBezTo>
                  <a:pt x="1625112" y="2634761"/>
                  <a:pt x="2518263" y="3124199"/>
                  <a:pt x="3411415" y="3613638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A8F359F-8D28-4047-8DEF-5CA69C8027A7}"/>
              </a:ext>
            </a:extLst>
          </p:cNvPr>
          <p:cNvCxnSpPr>
            <a:cxnSpLocks/>
          </p:cNvCxnSpPr>
          <p:nvPr/>
        </p:nvCxnSpPr>
        <p:spPr>
          <a:xfrm>
            <a:off x="4895822" y="4536831"/>
            <a:ext cx="3430493" cy="361363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Benchmarks &amp; Challenges:">
            <a:extLst>
              <a:ext uri="{FF2B5EF4-FFF2-40B4-BE49-F238E27FC236}">
                <a16:creationId xmlns:a16="http://schemas.microsoft.com/office/drawing/2014/main" id="{FEC00B83-52E6-4C1C-86A2-9F9982CE6288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</p:spTree>
    <p:extLst>
      <p:ext uri="{BB962C8B-B14F-4D97-AF65-F5344CB8AC3E}">
        <p14:creationId xmlns:p14="http://schemas.microsoft.com/office/powerpoint/2010/main" val="26273302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" y="1032783"/>
            <a:ext cx="7645583" cy="6049510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A5267-E4D7-49FB-9E97-C792542FD4F8}"/>
              </a:ext>
            </a:extLst>
          </p:cNvPr>
          <p:cNvSpPr/>
          <p:nvPr/>
        </p:nvSpPr>
        <p:spPr>
          <a:xfrm>
            <a:off x="3305908" y="1916723"/>
            <a:ext cx="9311054" cy="761413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0" name="Benchmarks &amp; Challenges:"/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&amp; Challenges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7DCEF3-A63D-4BE2-A388-92C85B40E8BD}"/>
              </a:ext>
            </a:extLst>
          </p:cNvPr>
          <p:cNvGrpSpPr/>
          <p:nvPr/>
        </p:nvGrpSpPr>
        <p:grpSpPr>
          <a:xfrm>
            <a:off x="3385039" y="2004646"/>
            <a:ext cx="9136673" cy="7434432"/>
            <a:chOff x="1015544" y="295175"/>
            <a:chExt cx="11005006" cy="9143903"/>
          </a:xfrm>
        </p:grpSpPr>
        <p:pic>
          <p:nvPicPr>
            <p:cNvPr id="7" name="Screen Shot 2019-06-18 at 6.44.08 PM.png" descr="Screen Shot 2019-06-18 at 6.44.08 PM.png">
              <a:extLst>
                <a:ext uri="{FF2B5EF4-FFF2-40B4-BE49-F238E27FC236}">
                  <a16:creationId xmlns:a16="http://schemas.microsoft.com/office/drawing/2014/main" id="{8F9EA670-C244-4054-9215-3D8DF5F2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544" y="295175"/>
              <a:ext cx="11005006" cy="32711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Screen Shot 2019-06-18 at 6.48.45 PM.png" descr="Screen Shot 2019-06-18 at 6.48.45 PM.png">
              <a:extLst>
                <a:ext uri="{FF2B5EF4-FFF2-40B4-BE49-F238E27FC236}">
                  <a16:creationId xmlns:a16="http://schemas.microsoft.com/office/drawing/2014/main" id="{F774E4A7-48BF-45D6-9D4F-3AACDFA9C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545" y="3566277"/>
              <a:ext cx="11005005" cy="5872801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xploratory work for enabling such community benchmarks."/>
          <p:cNvSpPr txBox="1"/>
          <p:nvPr/>
        </p:nvSpPr>
        <p:spPr>
          <a:xfrm>
            <a:off x="469444" y="1256150"/>
            <a:ext cx="121405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sz="3200" dirty="0">
                <a:solidFill>
                  <a:schemeClr val="tx1"/>
                </a:solidFill>
              </a:rPr>
              <a:t>Exploratory work for enabling such community benchmarks.</a:t>
            </a:r>
          </a:p>
        </p:txBody>
      </p:sp>
      <p:sp>
        <p:nvSpPr>
          <p:cNvPr id="6" name="Exploratory work for enabling such community benchmarks.">
            <a:extLst>
              <a:ext uri="{FF2B5EF4-FFF2-40B4-BE49-F238E27FC236}">
                <a16:creationId xmlns:a16="http://schemas.microsoft.com/office/drawing/2014/main" id="{B45EAE7F-135C-474B-BB57-CA22155B66BF}"/>
              </a:ext>
            </a:extLst>
          </p:cNvPr>
          <p:cNvSpPr txBox="1"/>
          <p:nvPr/>
        </p:nvSpPr>
        <p:spPr>
          <a:xfrm>
            <a:off x="469444" y="1926026"/>
            <a:ext cx="121405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b="1" i="1" dirty="0">
                <a:solidFill>
                  <a:schemeClr val="tx1"/>
                </a:solidFill>
              </a:rPr>
              <a:t>Components and Actors in ROB</a:t>
            </a:r>
            <a:endParaRPr sz="3200" b="1" i="1" dirty="0">
              <a:solidFill>
                <a:schemeClr val="tx1"/>
              </a:solidFill>
            </a:endParaRPr>
          </a:p>
        </p:txBody>
      </p:sp>
      <p:sp>
        <p:nvSpPr>
          <p:cNvPr id="7" name="Exploratory work for enabling such community benchmarks.">
            <a:extLst>
              <a:ext uri="{FF2B5EF4-FFF2-40B4-BE49-F238E27FC236}">
                <a16:creationId xmlns:a16="http://schemas.microsoft.com/office/drawing/2014/main" id="{A62DCA40-F400-4E08-9882-B4052F8474FF}"/>
              </a:ext>
            </a:extLst>
          </p:cNvPr>
          <p:cNvSpPr txBox="1"/>
          <p:nvPr/>
        </p:nvSpPr>
        <p:spPr>
          <a:xfrm>
            <a:off x="469444" y="2602108"/>
            <a:ext cx="6032956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Benchmark workflow defined by </a:t>
            </a:r>
            <a:r>
              <a:rPr lang="en-US" sz="2800" b="1" dirty="0">
                <a:solidFill>
                  <a:schemeClr val="accent2"/>
                </a:solidFill>
              </a:rPr>
              <a:t>coordinator</a:t>
            </a:r>
            <a:r>
              <a:rPr lang="en-US" sz="2800" dirty="0">
                <a:solidFill>
                  <a:schemeClr val="accent2"/>
                </a:solidFill>
              </a:rPr>
              <a:t> along with input data.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Users</a:t>
            </a:r>
            <a:r>
              <a:rPr lang="en-US" sz="2800" dirty="0">
                <a:solidFill>
                  <a:schemeClr val="accent1"/>
                </a:solidFill>
              </a:rPr>
              <a:t> provide </a:t>
            </a:r>
            <a:r>
              <a:rPr lang="en-US" sz="3100" dirty="0">
                <a:solidFill>
                  <a:schemeClr val="accent1"/>
                </a:solidFill>
              </a:rPr>
              <a:t>code (e.g. docker containers) that satisfy workflow stages, input parameters, and input data (file upload).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Back-end</a:t>
            </a:r>
            <a:r>
              <a:rPr lang="en-US" sz="2800" dirty="0">
                <a:solidFill>
                  <a:srgbClr val="C00000"/>
                </a:solidFill>
              </a:rPr>
              <a:t> processes workflows and evaluates metrics (powered for example by REANA).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Front-end</a:t>
            </a:r>
            <a:r>
              <a:rPr lang="en-US" sz="2800" dirty="0">
                <a:solidFill>
                  <a:srgbClr val="C00000"/>
                </a:solidFill>
              </a:rPr>
              <a:t> to collect input and display results.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4ACD1D-1FD4-4A5A-B45E-A12D40BF5A6A}"/>
              </a:ext>
            </a:extLst>
          </p:cNvPr>
          <p:cNvSpPr/>
          <p:nvPr/>
        </p:nvSpPr>
        <p:spPr>
          <a:xfrm>
            <a:off x="7306493" y="2962505"/>
            <a:ext cx="3509554" cy="14194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382DB-0D4B-42AE-8E4E-BB0E2099A26B}"/>
              </a:ext>
            </a:extLst>
          </p:cNvPr>
          <p:cNvSpPr/>
          <p:nvPr/>
        </p:nvSpPr>
        <p:spPr>
          <a:xfrm>
            <a:off x="7306493" y="4534403"/>
            <a:ext cx="3509554" cy="1419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C24C5-2613-48F0-BD7A-17C569951C6E}"/>
              </a:ext>
            </a:extLst>
          </p:cNvPr>
          <p:cNvSpPr/>
          <p:nvPr/>
        </p:nvSpPr>
        <p:spPr>
          <a:xfrm>
            <a:off x="7306493" y="6106301"/>
            <a:ext cx="3509554" cy="14194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97A45C-8337-4F2C-9D07-40149C0119B5}"/>
              </a:ext>
            </a:extLst>
          </p:cNvPr>
          <p:cNvGrpSpPr/>
          <p:nvPr/>
        </p:nvGrpSpPr>
        <p:grpSpPr>
          <a:xfrm>
            <a:off x="7585167" y="4687486"/>
            <a:ext cx="717007" cy="1113332"/>
            <a:chOff x="6662057" y="6066204"/>
            <a:chExt cx="717007" cy="1113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24B0D2-B353-4B69-89F8-580DA70FFE80}"/>
                </a:ext>
              </a:extLst>
            </p:cNvPr>
            <p:cNvSpPr/>
            <p:nvPr/>
          </p:nvSpPr>
          <p:spPr>
            <a:xfrm>
              <a:off x="6662057" y="6066204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CCA5E2-1F31-41DA-A11E-EC0DA6CBBB8A}"/>
                </a:ext>
              </a:extLst>
            </p:cNvPr>
            <p:cNvSpPr/>
            <p:nvPr/>
          </p:nvSpPr>
          <p:spPr>
            <a:xfrm>
              <a:off x="6662057" y="6470470"/>
              <a:ext cx="304800" cy="304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6F57CE-F81D-465A-AF8A-58E83B7BACF8}"/>
                </a:ext>
              </a:extLst>
            </p:cNvPr>
            <p:cNvSpPr/>
            <p:nvPr/>
          </p:nvSpPr>
          <p:spPr>
            <a:xfrm>
              <a:off x="6662057" y="6874736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A8FA89-77D0-405E-B7F9-4625C0182513}"/>
                </a:ext>
              </a:extLst>
            </p:cNvPr>
            <p:cNvCxnSpPr>
              <a:stCxn id="4" idx="2"/>
              <a:endCxn id="15" idx="0"/>
            </p:cNvCxnSpPr>
            <p:nvPr/>
          </p:nvCxnSpPr>
          <p:spPr>
            <a:xfrm>
              <a:off x="6814457" y="6371004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176B72-C06B-49F5-8707-FDDCD385A32A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814457" y="6775270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0C6D3F-9C9F-4E7A-BD2A-5644767D7A69}"/>
                </a:ext>
              </a:extLst>
            </p:cNvPr>
            <p:cNvSpPr/>
            <p:nvPr/>
          </p:nvSpPr>
          <p:spPr>
            <a:xfrm>
              <a:off x="7069183" y="6066204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4A9E93-E7AE-4BA2-A553-7C6098CB8B6D}"/>
                </a:ext>
              </a:extLst>
            </p:cNvPr>
            <p:cNvSpPr/>
            <p:nvPr/>
          </p:nvSpPr>
          <p:spPr>
            <a:xfrm>
              <a:off x="7069183" y="6874736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96786-1A8D-42E5-B37A-75F8442852C9}"/>
                </a:ext>
              </a:extLst>
            </p:cNvPr>
            <p:cNvSpPr/>
            <p:nvPr/>
          </p:nvSpPr>
          <p:spPr>
            <a:xfrm>
              <a:off x="7074264" y="647047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7E8327-7A6E-4B75-8E72-9222AF1AB0EA}"/>
                </a:ext>
              </a:extLst>
            </p:cNvPr>
            <p:cNvCxnSpPr>
              <a:stCxn id="17" idx="2"/>
              <a:endCxn id="4" idx="3"/>
            </p:cNvCxnSpPr>
            <p:nvPr/>
          </p:nvCxnSpPr>
          <p:spPr>
            <a:xfrm flipH="1">
              <a:off x="6966857" y="6218604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EE779C-99A2-4875-A00B-24790A7761CF}"/>
                </a:ext>
              </a:extLst>
            </p:cNvPr>
            <p:cNvCxnSpPr>
              <a:stCxn id="23" idx="2"/>
              <a:endCxn id="15" idx="3"/>
            </p:cNvCxnSpPr>
            <p:nvPr/>
          </p:nvCxnSpPr>
          <p:spPr>
            <a:xfrm flipH="1">
              <a:off x="6966857" y="6622870"/>
              <a:ext cx="107407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0D458E-3C8F-4695-A4CD-9F7E36E5EEA6}"/>
                </a:ext>
              </a:extLst>
            </p:cNvPr>
            <p:cNvCxnSpPr>
              <a:stCxn id="22" idx="2"/>
              <a:endCxn id="16" idx="3"/>
            </p:cNvCxnSpPr>
            <p:nvPr/>
          </p:nvCxnSpPr>
          <p:spPr>
            <a:xfrm flipH="1">
              <a:off x="6966857" y="7027136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93885-00D1-4687-BB6A-41DF8CFE2BD6}"/>
              </a:ext>
            </a:extLst>
          </p:cNvPr>
          <p:cNvGrpSpPr/>
          <p:nvPr/>
        </p:nvGrpSpPr>
        <p:grpSpPr>
          <a:xfrm>
            <a:off x="8702766" y="6259384"/>
            <a:ext cx="717007" cy="1113332"/>
            <a:chOff x="6662057" y="6066204"/>
            <a:chExt cx="717007" cy="1113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913352-25C0-40C2-AA44-05A60AE2DA65}"/>
                </a:ext>
              </a:extLst>
            </p:cNvPr>
            <p:cNvSpPr/>
            <p:nvPr/>
          </p:nvSpPr>
          <p:spPr>
            <a:xfrm>
              <a:off x="6662057" y="6066204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FE4418-51B8-4995-87CE-B2DA61EB1E00}"/>
                </a:ext>
              </a:extLst>
            </p:cNvPr>
            <p:cNvSpPr/>
            <p:nvPr/>
          </p:nvSpPr>
          <p:spPr>
            <a:xfrm>
              <a:off x="6662057" y="6470470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C71AAF-01CB-4A22-8F23-19A127C8BCC8}"/>
                </a:ext>
              </a:extLst>
            </p:cNvPr>
            <p:cNvSpPr/>
            <p:nvPr/>
          </p:nvSpPr>
          <p:spPr>
            <a:xfrm>
              <a:off x="6662057" y="6874736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0C955-E498-4DA6-98A5-87D1954D7A0B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6814457" y="6371004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58B860-F030-4EB5-AB0E-D32261D2ED86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6814457" y="6775270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BC7A27-2E70-42ED-9776-D856B44E4BD5}"/>
                </a:ext>
              </a:extLst>
            </p:cNvPr>
            <p:cNvSpPr/>
            <p:nvPr/>
          </p:nvSpPr>
          <p:spPr>
            <a:xfrm>
              <a:off x="7069183" y="6066204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53B070-A9FA-4019-8C52-C9724856770F}"/>
                </a:ext>
              </a:extLst>
            </p:cNvPr>
            <p:cNvSpPr/>
            <p:nvPr/>
          </p:nvSpPr>
          <p:spPr>
            <a:xfrm>
              <a:off x="7069183" y="6874736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EC3FB8-147A-47DE-89B8-36BA05EE31F7}"/>
                </a:ext>
              </a:extLst>
            </p:cNvPr>
            <p:cNvSpPr/>
            <p:nvPr/>
          </p:nvSpPr>
          <p:spPr>
            <a:xfrm>
              <a:off x="7074264" y="6470470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E88DAE-D462-492F-86AA-DEE98981A587}"/>
                </a:ext>
              </a:extLst>
            </p:cNvPr>
            <p:cNvCxnSpPr>
              <a:stCxn id="37" idx="2"/>
              <a:endCxn id="32" idx="3"/>
            </p:cNvCxnSpPr>
            <p:nvPr/>
          </p:nvCxnSpPr>
          <p:spPr>
            <a:xfrm flipH="1">
              <a:off x="6966857" y="6218604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61E210-4540-48A3-A3CE-1E2EDA947751}"/>
                </a:ext>
              </a:extLst>
            </p:cNvPr>
            <p:cNvCxnSpPr>
              <a:stCxn id="39" idx="2"/>
              <a:endCxn id="33" idx="3"/>
            </p:cNvCxnSpPr>
            <p:nvPr/>
          </p:nvCxnSpPr>
          <p:spPr>
            <a:xfrm flipH="1">
              <a:off x="6966857" y="6622870"/>
              <a:ext cx="107407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0D7D01-AEB2-4796-9CC7-07B5BB473227}"/>
                </a:ext>
              </a:extLst>
            </p:cNvPr>
            <p:cNvCxnSpPr>
              <a:stCxn id="38" idx="2"/>
              <a:endCxn id="34" idx="3"/>
            </p:cNvCxnSpPr>
            <p:nvPr/>
          </p:nvCxnSpPr>
          <p:spPr>
            <a:xfrm flipH="1">
              <a:off x="6966857" y="7027136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F2BD17F-3700-4E9B-810F-2BD59E66CF5E}"/>
              </a:ext>
            </a:extLst>
          </p:cNvPr>
          <p:cNvGrpSpPr/>
          <p:nvPr/>
        </p:nvGrpSpPr>
        <p:grpSpPr>
          <a:xfrm>
            <a:off x="8697685" y="3501610"/>
            <a:ext cx="717007" cy="304800"/>
            <a:chOff x="9220198" y="4706156"/>
            <a:chExt cx="717007" cy="304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48ED35-F211-4D68-9006-9E3EA4D7B9C5}"/>
                </a:ext>
              </a:extLst>
            </p:cNvPr>
            <p:cNvSpPr/>
            <p:nvPr/>
          </p:nvSpPr>
          <p:spPr>
            <a:xfrm>
              <a:off x="9220198" y="4706156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054248-830A-40AA-8231-4C9D548F8EE4}"/>
                </a:ext>
              </a:extLst>
            </p:cNvPr>
            <p:cNvSpPr/>
            <p:nvPr/>
          </p:nvSpPr>
          <p:spPr>
            <a:xfrm>
              <a:off x="9632405" y="4706156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313617F1-A223-44D1-89EA-9EE89883F038}"/>
              </a:ext>
            </a:extLst>
          </p:cNvPr>
          <p:cNvSpPr/>
          <p:nvPr/>
        </p:nvSpPr>
        <p:spPr>
          <a:xfrm>
            <a:off x="9797145" y="4900983"/>
            <a:ext cx="627017" cy="59503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AE7B144-7874-4BAA-89E0-FE629D72455C}"/>
              </a:ext>
            </a:extLst>
          </p:cNvPr>
          <p:cNvGrpSpPr/>
          <p:nvPr/>
        </p:nvGrpSpPr>
        <p:grpSpPr>
          <a:xfrm>
            <a:off x="9797145" y="3346287"/>
            <a:ext cx="627003" cy="620221"/>
            <a:chOff x="10319658" y="4550833"/>
            <a:chExt cx="627003" cy="6202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99527C-110B-4097-9014-E74F7533AC89}"/>
                </a:ext>
              </a:extLst>
            </p:cNvPr>
            <p:cNvSpPr/>
            <p:nvPr/>
          </p:nvSpPr>
          <p:spPr>
            <a:xfrm>
              <a:off x="10319658" y="4576019"/>
              <a:ext cx="627003" cy="59503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424457-595B-4F16-8360-051C70C1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9658" y="4550833"/>
              <a:ext cx="0" cy="62022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C051F7B4-8C96-44A3-87E7-1DC35DCFA337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658" y="5171054"/>
              <a:ext cx="62700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04CA955-FA63-46B0-B686-37C14324E0A0}"/>
                </a:ext>
              </a:extLst>
            </p:cNvPr>
            <p:cNvSpPr/>
            <p:nvPr/>
          </p:nvSpPr>
          <p:spPr>
            <a:xfrm>
              <a:off x="10389326" y="4727604"/>
              <a:ext cx="496388" cy="297242"/>
            </a:xfrm>
            <a:custGeom>
              <a:avLst/>
              <a:gdLst>
                <a:gd name="connsiteX0" fmla="*/ 0 w 496388"/>
                <a:gd name="connsiteY0" fmla="*/ 297242 h 297242"/>
                <a:gd name="connsiteX1" fmla="*/ 130628 w 496388"/>
                <a:gd name="connsiteY1" fmla="*/ 1150 h 297242"/>
                <a:gd name="connsiteX2" fmla="*/ 200297 w 496388"/>
                <a:gd name="connsiteY2" fmla="*/ 192739 h 297242"/>
                <a:gd name="connsiteX3" fmla="*/ 322217 w 496388"/>
                <a:gd name="connsiteY3" fmla="*/ 140487 h 297242"/>
                <a:gd name="connsiteX4" fmla="*/ 374468 w 496388"/>
                <a:gd name="connsiteY4" fmla="*/ 192739 h 297242"/>
                <a:gd name="connsiteX5" fmla="*/ 496388 w 496388"/>
                <a:gd name="connsiteY5" fmla="*/ 35985 h 2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388" h="297242">
                  <a:moveTo>
                    <a:pt x="0" y="297242"/>
                  </a:moveTo>
                  <a:cubicBezTo>
                    <a:pt x="48622" y="157904"/>
                    <a:pt x="97245" y="18567"/>
                    <a:pt x="130628" y="1150"/>
                  </a:cubicBezTo>
                  <a:cubicBezTo>
                    <a:pt x="164011" y="-16267"/>
                    <a:pt x="168365" y="169516"/>
                    <a:pt x="200297" y="192739"/>
                  </a:cubicBezTo>
                  <a:cubicBezTo>
                    <a:pt x="232229" y="215962"/>
                    <a:pt x="293189" y="140487"/>
                    <a:pt x="322217" y="140487"/>
                  </a:cubicBezTo>
                  <a:cubicBezTo>
                    <a:pt x="351245" y="140487"/>
                    <a:pt x="345439" y="210156"/>
                    <a:pt x="374468" y="192739"/>
                  </a:cubicBezTo>
                  <a:cubicBezTo>
                    <a:pt x="403497" y="175322"/>
                    <a:pt x="481874" y="53402"/>
                    <a:pt x="496388" y="35985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4E3A2D4-EB03-4688-B8CD-A1327790AFB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058729" y="3865265"/>
            <a:ext cx="2541" cy="224103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9299198-A1A7-41F8-8A99-45B9FACF025B}"/>
              </a:ext>
            </a:extLst>
          </p:cNvPr>
          <p:cNvCxnSpPr>
            <a:cxnSpLocks/>
          </p:cNvCxnSpPr>
          <p:nvPr/>
        </p:nvCxnSpPr>
        <p:spPr>
          <a:xfrm>
            <a:off x="8421190" y="5198500"/>
            <a:ext cx="63753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574A965-652F-49B5-9654-99293067428C}"/>
              </a:ext>
            </a:extLst>
          </p:cNvPr>
          <p:cNvCxnSpPr/>
          <p:nvPr/>
        </p:nvCxnSpPr>
        <p:spPr>
          <a:xfrm>
            <a:off x="9509761" y="7220316"/>
            <a:ext cx="60088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075989E-DCA6-47FB-9D6D-2D2DA555F634}"/>
              </a:ext>
            </a:extLst>
          </p:cNvPr>
          <p:cNvCxnSpPr/>
          <p:nvPr/>
        </p:nvCxnSpPr>
        <p:spPr>
          <a:xfrm flipV="1">
            <a:off x="10110646" y="5648418"/>
            <a:ext cx="0" cy="15718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1C423B3-FE01-4731-B368-744F70A2A450}"/>
              </a:ext>
            </a:extLst>
          </p:cNvPr>
          <p:cNvCxnSpPr/>
          <p:nvPr/>
        </p:nvCxnSpPr>
        <p:spPr>
          <a:xfrm flipV="1">
            <a:off x="10110646" y="4081557"/>
            <a:ext cx="0" cy="6792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1EA958D-545F-4BE7-AA29-9114E82B2A6A}"/>
              </a:ext>
            </a:extLst>
          </p:cNvPr>
          <p:cNvSpPr/>
          <p:nvPr/>
        </p:nvSpPr>
        <p:spPr>
          <a:xfrm>
            <a:off x="10970985" y="3473304"/>
            <a:ext cx="1639026" cy="471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Front-End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D603FD-B5ED-4FBB-AB53-457635987EDA}"/>
              </a:ext>
            </a:extLst>
          </p:cNvPr>
          <p:cNvSpPr/>
          <p:nvPr/>
        </p:nvSpPr>
        <p:spPr>
          <a:xfrm>
            <a:off x="10970985" y="4958311"/>
            <a:ext cx="1639026" cy="471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ROB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5D3E5F-13BA-41B5-A9D1-3E0F6E15AC65}"/>
              </a:ext>
            </a:extLst>
          </p:cNvPr>
          <p:cNvSpPr/>
          <p:nvPr/>
        </p:nvSpPr>
        <p:spPr>
          <a:xfrm>
            <a:off x="10970985" y="6443318"/>
            <a:ext cx="1639026" cy="471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Back-End</a:t>
            </a:r>
          </a:p>
        </p:txBody>
      </p:sp>
      <p:sp>
        <p:nvSpPr>
          <p:cNvPr id="51" name="Benchmarks &amp; Challenges:">
            <a:extLst>
              <a:ext uri="{FF2B5EF4-FFF2-40B4-BE49-F238E27FC236}">
                <a16:creationId xmlns:a16="http://schemas.microsoft.com/office/drawing/2014/main" id="{FB09249D-6F7D-4530-9ED4-124F686252CF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Reproducible Open Benchmarks Platform</a:t>
            </a:r>
            <a:endParaRPr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DF253-FA0F-4277-ABDE-DF50FB3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190" y="8116656"/>
            <a:ext cx="42481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970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producible Open Benchmarks for Data Analysis Platform (ROB)"/>
          <p:cNvSpPr txBox="1"/>
          <p:nvPr/>
        </p:nvSpPr>
        <p:spPr>
          <a:xfrm>
            <a:off x="469444" y="1118004"/>
            <a:ext cx="1214056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4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endParaRPr dirty="0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7D1C8CE-584D-4203-AB27-C189FE33AD4C}"/>
              </a:ext>
            </a:extLst>
          </p:cNvPr>
          <p:cNvGrpSpPr/>
          <p:nvPr/>
        </p:nvGrpSpPr>
        <p:grpSpPr>
          <a:xfrm>
            <a:off x="1120355" y="1689334"/>
            <a:ext cx="3715661" cy="7025006"/>
            <a:chOff x="982613" y="2120155"/>
            <a:chExt cx="3715661" cy="70250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44BEBB-D4F8-491E-8B9A-B002A73E9624}"/>
                </a:ext>
              </a:extLst>
            </p:cNvPr>
            <p:cNvSpPr/>
            <p:nvPr/>
          </p:nvSpPr>
          <p:spPr>
            <a:xfrm>
              <a:off x="982614" y="3580315"/>
              <a:ext cx="1664791" cy="118436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Preprocessing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FF29705-4B42-4B41-A914-6CA7F3E2D87D}"/>
                </a:ext>
              </a:extLst>
            </p:cNvPr>
            <p:cNvSpPr/>
            <p:nvPr/>
          </p:nvSpPr>
          <p:spPr>
            <a:xfrm>
              <a:off x="1222825" y="2120155"/>
              <a:ext cx="1184366" cy="1184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Input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4E102F-EE3B-486E-9B6F-1A00FB71B90C}"/>
                </a:ext>
              </a:extLst>
            </p:cNvPr>
            <p:cNvSpPr/>
            <p:nvPr/>
          </p:nvSpPr>
          <p:spPr>
            <a:xfrm>
              <a:off x="982613" y="5040475"/>
              <a:ext cx="1664791" cy="118436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Tagger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5A4B41-AE30-4644-B202-9862D786A3BD}"/>
                </a:ext>
              </a:extLst>
            </p:cNvPr>
            <p:cNvSpPr/>
            <p:nvPr/>
          </p:nvSpPr>
          <p:spPr>
            <a:xfrm>
              <a:off x="982613" y="6500635"/>
              <a:ext cx="1664791" cy="118436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Downstream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EC3F96-3C00-4F66-8FE1-9C50A2C343FD}"/>
                </a:ext>
              </a:extLst>
            </p:cNvPr>
            <p:cNvSpPr/>
            <p:nvPr/>
          </p:nvSpPr>
          <p:spPr>
            <a:xfrm>
              <a:off x="982613" y="7960795"/>
              <a:ext cx="1664791" cy="11843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Evaluation</a:t>
              </a:r>
              <a:endPara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C8C54A-D49E-4A7E-B6A7-7C0DF9C001F6}"/>
                </a:ext>
              </a:extLst>
            </p:cNvPr>
            <p:cNvSpPr/>
            <p:nvPr/>
          </p:nvSpPr>
          <p:spPr>
            <a:xfrm>
              <a:off x="3033483" y="3580315"/>
              <a:ext cx="1664791" cy="118436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Default Preprocessor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B71EB85-A97B-45E8-B627-A0D7CCDFA3AF}"/>
                </a:ext>
              </a:extLst>
            </p:cNvPr>
            <p:cNvSpPr/>
            <p:nvPr/>
          </p:nvSpPr>
          <p:spPr>
            <a:xfrm>
              <a:off x="3033483" y="5040475"/>
              <a:ext cx="1664791" cy="118436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Default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Tagger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840AF8-6F2B-4C91-802D-2B42BC78B0D7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>
              <a:off x="2647405" y="4172498"/>
              <a:ext cx="38607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03EDC5-52DD-448B-82C4-852EE1C724B3}"/>
                </a:ext>
              </a:extLst>
            </p:cNvPr>
            <p:cNvCxnSpPr>
              <a:stCxn id="64" idx="3"/>
              <a:endCxn id="69" idx="1"/>
            </p:cNvCxnSpPr>
            <p:nvPr/>
          </p:nvCxnSpPr>
          <p:spPr>
            <a:xfrm>
              <a:off x="2647404" y="5632658"/>
              <a:ext cx="386079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24D4A04C-E7EA-486E-B5D2-E294EBB051B1}"/>
                </a:ext>
              </a:extLst>
            </p:cNvPr>
            <p:cNvCxnSpPr>
              <a:stCxn id="62" idx="4"/>
              <a:endCxn id="60" idx="0"/>
            </p:cNvCxnSpPr>
            <p:nvPr/>
          </p:nvCxnSpPr>
          <p:spPr>
            <a:xfrm>
              <a:off x="1815008" y="3304521"/>
              <a:ext cx="2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A791FC0A-A236-4FF0-BF1A-CEA254C3FDAD}"/>
                </a:ext>
              </a:extLst>
            </p:cNvPr>
            <p:cNvCxnSpPr>
              <a:stCxn id="60" idx="2"/>
              <a:endCxn id="64" idx="0"/>
            </p:cNvCxnSpPr>
            <p:nvPr/>
          </p:nvCxnSpPr>
          <p:spPr>
            <a:xfrm flipH="1">
              <a:off x="1815009" y="4764681"/>
              <a:ext cx="1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F9FE39BF-385E-4C92-B6A8-0D504AAFE892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1815009" y="622484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8789B44-A848-4358-BBF8-BB34AB61C522}"/>
                </a:ext>
              </a:extLst>
            </p:cNvPr>
            <p:cNvCxnSpPr>
              <a:stCxn id="65" idx="2"/>
              <a:endCxn id="67" idx="0"/>
            </p:cNvCxnSpPr>
            <p:nvPr/>
          </p:nvCxnSpPr>
          <p:spPr>
            <a:xfrm>
              <a:off x="1815009" y="768500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088139E-BF83-4770-8625-A3D4A7167B8A}"/>
              </a:ext>
            </a:extLst>
          </p:cNvPr>
          <p:cNvGrpSpPr/>
          <p:nvPr/>
        </p:nvGrpSpPr>
        <p:grpSpPr>
          <a:xfrm>
            <a:off x="5941432" y="2088164"/>
            <a:ext cx="6593924" cy="6227346"/>
            <a:chOff x="5565544" y="2111668"/>
            <a:chExt cx="6593924" cy="6227346"/>
          </a:xfrm>
        </p:grpSpPr>
        <p:sp>
          <p:nvSpPr>
            <p:cNvPr id="83" name="Exploratory work for enabling such community benchmarks.">
              <a:extLst>
                <a:ext uri="{FF2B5EF4-FFF2-40B4-BE49-F238E27FC236}">
                  <a16:creationId xmlns:a16="http://schemas.microsoft.com/office/drawing/2014/main" id="{168D79DE-0250-4288-99C8-616303942064}"/>
                </a:ext>
              </a:extLst>
            </p:cNvPr>
            <p:cNvSpPr txBox="1"/>
            <p:nvPr/>
          </p:nvSpPr>
          <p:spPr>
            <a:xfrm>
              <a:off x="5565544" y="2111668"/>
              <a:ext cx="6593924" cy="62273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900"/>
              </a:lvl1pPr>
            </a:lstStyle>
            <a:p>
              <a:pPr>
                <a:spcAft>
                  <a:spcPts val="1200"/>
                </a:spcAft>
              </a:pPr>
              <a:r>
                <a:rPr lang="en-US" sz="2800" b="1" i="1" dirty="0">
                  <a:solidFill>
                    <a:schemeClr val="tx1"/>
                  </a:solidFill>
                </a:rPr>
                <a:t>Workflow Templates</a:t>
              </a:r>
            </a:p>
            <a:p>
              <a:pPr>
                <a:spcAft>
                  <a:spcPts val="24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Coordinator defines structure of the workflow: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Static input data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Implementation for static workflow stages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Default implementation for variable workflow stages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Variable (user-provided) workflow stages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User-provided input data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83321D-CFBC-4F6D-985F-3569FE3673D8}"/>
                </a:ext>
              </a:extLst>
            </p:cNvPr>
            <p:cNvSpPr/>
            <p:nvPr/>
          </p:nvSpPr>
          <p:spPr>
            <a:xfrm>
              <a:off x="5702371" y="3859567"/>
              <a:ext cx="512645" cy="512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58EF5BB-04FB-4F1F-8161-D3AACFC71651}"/>
                </a:ext>
              </a:extLst>
            </p:cNvPr>
            <p:cNvSpPr/>
            <p:nvPr/>
          </p:nvSpPr>
          <p:spPr>
            <a:xfrm>
              <a:off x="5702372" y="4844246"/>
              <a:ext cx="512645" cy="5126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8811AA6-B8E3-414D-A62A-2E6772785686}"/>
                </a:ext>
              </a:extLst>
            </p:cNvPr>
            <p:cNvSpPr/>
            <p:nvPr/>
          </p:nvSpPr>
          <p:spPr>
            <a:xfrm>
              <a:off x="5698598" y="5830649"/>
              <a:ext cx="512645" cy="51264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EE542F-AD88-4B35-88A2-F1C692A6059E}"/>
                </a:ext>
              </a:extLst>
            </p:cNvPr>
            <p:cNvSpPr/>
            <p:nvPr/>
          </p:nvSpPr>
          <p:spPr>
            <a:xfrm>
              <a:off x="5698599" y="6836495"/>
              <a:ext cx="512645" cy="51264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9364BDD-5368-4498-8925-79761B411D52}"/>
                </a:ext>
              </a:extLst>
            </p:cNvPr>
            <p:cNvSpPr/>
            <p:nvPr/>
          </p:nvSpPr>
          <p:spPr>
            <a:xfrm>
              <a:off x="5698600" y="7822898"/>
              <a:ext cx="512645" cy="512645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5" name="Benchmarks &amp; Challenges:">
            <a:extLst>
              <a:ext uri="{FF2B5EF4-FFF2-40B4-BE49-F238E27FC236}">
                <a16:creationId xmlns:a16="http://schemas.microsoft.com/office/drawing/2014/main" id="{62DCCA5C-26FC-4674-86CD-DB4A9E47E67A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Workflow Example</a:t>
            </a:r>
          </a:p>
        </p:txBody>
      </p:sp>
    </p:spTree>
    <p:extLst>
      <p:ext uri="{BB962C8B-B14F-4D97-AF65-F5344CB8AC3E}">
        <p14:creationId xmlns:p14="http://schemas.microsoft.com/office/powerpoint/2010/main" val="17032356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59468" y="304800"/>
            <a:ext cx="255564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0BE144-ABEC-473A-8B29-033506C9357B}"/>
              </a:ext>
            </a:extLst>
          </p:cNvPr>
          <p:cNvGrpSpPr/>
          <p:nvPr/>
        </p:nvGrpSpPr>
        <p:grpSpPr>
          <a:xfrm>
            <a:off x="497096" y="1821216"/>
            <a:ext cx="2317196" cy="7025006"/>
            <a:chOff x="347627" y="2120155"/>
            <a:chExt cx="2317196" cy="70250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44BEBB-D4F8-491E-8B9A-B002A73E9624}"/>
                </a:ext>
              </a:extLst>
            </p:cNvPr>
            <p:cNvSpPr/>
            <p:nvPr/>
          </p:nvSpPr>
          <p:spPr>
            <a:xfrm>
              <a:off x="1000032" y="3580315"/>
              <a:ext cx="1664791" cy="118436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Default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Preprocessor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FF29705-4B42-4B41-A914-6CA7F3E2D87D}"/>
                </a:ext>
              </a:extLst>
            </p:cNvPr>
            <p:cNvSpPr/>
            <p:nvPr/>
          </p:nvSpPr>
          <p:spPr>
            <a:xfrm>
              <a:off x="1240243" y="2120155"/>
              <a:ext cx="1184366" cy="1184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Input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4E102F-EE3B-486E-9B6F-1A00FB71B90C}"/>
                </a:ext>
              </a:extLst>
            </p:cNvPr>
            <p:cNvSpPr/>
            <p:nvPr/>
          </p:nvSpPr>
          <p:spPr>
            <a:xfrm>
              <a:off x="1000031" y="5040475"/>
              <a:ext cx="1664791" cy="1184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Tagger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5A4B41-AE30-4644-B202-9862D786A3BD}"/>
                </a:ext>
              </a:extLst>
            </p:cNvPr>
            <p:cNvSpPr/>
            <p:nvPr/>
          </p:nvSpPr>
          <p:spPr>
            <a:xfrm>
              <a:off x="1000031" y="6500635"/>
              <a:ext cx="1664791" cy="1184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Downstream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EC3F96-3C00-4F66-8FE1-9C50A2C343FD}"/>
                </a:ext>
              </a:extLst>
            </p:cNvPr>
            <p:cNvSpPr/>
            <p:nvPr/>
          </p:nvSpPr>
          <p:spPr>
            <a:xfrm>
              <a:off x="1000031" y="7960795"/>
              <a:ext cx="1664791" cy="11843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Evaluation</a:t>
              </a:r>
              <a:endPara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</a:t>
              </a:r>
            </a:p>
          </p:txBody>
        </p: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24D4A04C-E7EA-486E-B5D2-E294EBB051B1}"/>
                </a:ext>
              </a:extLst>
            </p:cNvPr>
            <p:cNvCxnSpPr>
              <a:stCxn id="62" idx="4"/>
              <a:endCxn id="60" idx="0"/>
            </p:cNvCxnSpPr>
            <p:nvPr/>
          </p:nvCxnSpPr>
          <p:spPr>
            <a:xfrm>
              <a:off x="1832426" y="3304521"/>
              <a:ext cx="2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A791FC0A-A236-4FF0-BF1A-CEA254C3FDAD}"/>
                </a:ext>
              </a:extLst>
            </p:cNvPr>
            <p:cNvCxnSpPr>
              <a:stCxn id="60" idx="2"/>
              <a:endCxn id="64" idx="0"/>
            </p:cNvCxnSpPr>
            <p:nvPr/>
          </p:nvCxnSpPr>
          <p:spPr>
            <a:xfrm flipH="1">
              <a:off x="1832427" y="4764681"/>
              <a:ext cx="1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F9FE39BF-385E-4C92-B6A8-0D504AAFE892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1832427" y="622484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8789B44-A848-4358-BBF8-BB34AB61C522}"/>
                </a:ext>
              </a:extLst>
            </p:cNvPr>
            <p:cNvCxnSpPr>
              <a:stCxn id="65" idx="2"/>
              <a:endCxn id="67" idx="0"/>
            </p:cNvCxnSpPr>
            <p:nvPr/>
          </p:nvCxnSpPr>
          <p:spPr>
            <a:xfrm>
              <a:off x="1832427" y="768500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B8EC1-2009-46DF-B3D2-6CA20E38A4BF}"/>
                </a:ext>
              </a:extLst>
            </p:cNvPr>
            <p:cNvGrpSpPr/>
            <p:nvPr/>
          </p:nvGrpSpPr>
          <p:grpSpPr>
            <a:xfrm>
              <a:off x="347627" y="2306107"/>
              <a:ext cx="792472" cy="998414"/>
              <a:chOff x="8395066" y="4952280"/>
              <a:chExt cx="792472" cy="99841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7471446-C99C-428F-A9F7-619C18D3E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8395066" y="4952280"/>
                <a:ext cx="792472" cy="79247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0C455-CBB3-4114-BA0C-84177601DEC2}"/>
                  </a:ext>
                </a:extLst>
              </p:cNvPr>
              <p:cNvSpPr txBox="1"/>
              <p:nvPr/>
            </p:nvSpPr>
            <p:spPr>
              <a:xfrm>
                <a:off x="8465892" y="5632658"/>
                <a:ext cx="650820" cy="318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Gill Sans"/>
                  </a:rPr>
                  <a:t>User 1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D794F6-0629-48B0-B17B-8A21A633A018}"/>
              </a:ext>
            </a:extLst>
          </p:cNvPr>
          <p:cNvGrpSpPr/>
          <p:nvPr/>
        </p:nvGrpSpPr>
        <p:grpSpPr>
          <a:xfrm>
            <a:off x="2988756" y="1821216"/>
            <a:ext cx="2213419" cy="7025006"/>
            <a:chOff x="2468165" y="2120155"/>
            <a:chExt cx="2213419" cy="70250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FD130-40A2-4234-BC5C-398C6885569F}"/>
                </a:ext>
              </a:extLst>
            </p:cNvPr>
            <p:cNvSpPr/>
            <p:nvPr/>
          </p:nvSpPr>
          <p:spPr>
            <a:xfrm>
              <a:off x="3016793" y="3580315"/>
              <a:ext cx="1664791" cy="118436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Default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Preprocessor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8313D7-CEE4-4F73-8572-F2C15A002282}"/>
                </a:ext>
              </a:extLst>
            </p:cNvPr>
            <p:cNvSpPr/>
            <p:nvPr/>
          </p:nvSpPr>
          <p:spPr>
            <a:xfrm>
              <a:off x="3257004" y="2120155"/>
              <a:ext cx="1184366" cy="1184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Input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97949A-95B2-4264-9AC5-E84E5C55FE69}"/>
                </a:ext>
              </a:extLst>
            </p:cNvPr>
            <p:cNvSpPr/>
            <p:nvPr/>
          </p:nvSpPr>
          <p:spPr>
            <a:xfrm>
              <a:off x="3016792" y="5040475"/>
              <a:ext cx="1664791" cy="1184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Tagger 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FA6E91-AF5B-4672-9C6C-20EAE74E74F9}"/>
                </a:ext>
              </a:extLst>
            </p:cNvPr>
            <p:cNvSpPr/>
            <p:nvPr/>
          </p:nvSpPr>
          <p:spPr>
            <a:xfrm>
              <a:off x="3016792" y="6500635"/>
              <a:ext cx="1664791" cy="1184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Downstream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 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4B5048-0ED6-4F1D-ADE0-A7E547EE52D6}"/>
                </a:ext>
              </a:extLst>
            </p:cNvPr>
            <p:cNvSpPr/>
            <p:nvPr/>
          </p:nvSpPr>
          <p:spPr>
            <a:xfrm>
              <a:off x="3016792" y="7960795"/>
              <a:ext cx="1664791" cy="11843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Evaluation</a:t>
              </a:r>
              <a:endPara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CAC049-21E5-4B3A-9813-F59AF5B0D7FA}"/>
                </a:ext>
              </a:extLst>
            </p:cNvPr>
            <p:cNvCxnSpPr>
              <a:stCxn id="26" idx="4"/>
              <a:endCxn id="25" idx="0"/>
            </p:cNvCxnSpPr>
            <p:nvPr/>
          </p:nvCxnSpPr>
          <p:spPr>
            <a:xfrm>
              <a:off x="3849187" y="3304521"/>
              <a:ext cx="2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62AA7E-0E0E-4AB3-A79C-33AFB4F15AD0}"/>
                </a:ext>
              </a:extLst>
            </p:cNvPr>
            <p:cNvCxnSpPr>
              <a:stCxn id="25" idx="2"/>
              <a:endCxn id="27" idx="0"/>
            </p:cNvCxnSpPr>
            <p:nvPr/>
          </p:nvCxnSpPr>
          <p:spPr>
            <a:xfrm flipH="1">
              <a:off x="3849188" y="4764681"/>
              <a:ext cx="1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60BD71-9B94-4262-95C9-A26EC5EC6AE3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3849188" y="622484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A1D401-3D5D-4F1C-8CA9-11A45A984781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3849188" y="768500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E2F0BB0-B1BB-4F17-B86D-614C83B4A1F7}"/>
                </a:ext>
              </a:extLst>
            </p:cNvPr>
            <p:cNvGrpSpPr/>
            <p:nvPr/>
          </p:nvGrpSpPr>
          <p:grpSpPr>
            <a:xfrm>
              <a:off x="2468165" y="2304509"/>
              <a:ext cx="792472" cy="998414"/>
              <a:chOff x="8395066" y="4952280"/>
              <a:chExt cx="792472" cy="998414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12E1360-89C8-4893-89FD-422A7FC3C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8395066" y="4952280"/>
                <a:ext cx="792472" cy="792472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86C22F-E017-43BE-8203-26D412BDCB92}"/>
                  </a:ext>
                </a:extLst>
              </p:cNvPr>
              <p:cNvSpPr txBox="1"/>
              <p:nvPr/>
            </p:nvSpPr>
            <p:spPr>
              <a:xfrm>
                <a:off x="8465892" y="5632658"/>
                <a:ext cx="650820" cy="318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Gill Sans"/>
                  </a:rPr>
                  <a:t>User 2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F02A36-BA88-43CE-B22B-42FF4895C617}"/>
              </a:ext>
            </a:extLst>
          </p:cNvPr>
          <p:cNvGrpSpPr/>
          <p:nvPr/>
        </p:nvGrpSpPr>
        <p:grpSpPr>
          <a:xfrm>
            <a:off x="5350870" y="1821216"/>
            <a:ext cx="2109642" cy="7025006"/>
            <a:chOff x="4588703" y="2120155"/>
            <a:chExt cx="2109642" cy="70250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89C34E-58F5-4662-8AA8-ABE5035F6CD6}"/>
                </a:ext>
              </a:extLst>
            </p:cNvPr>
            <p:cNvSpPr/>
            <p:nvPr/>
          </p:nvSpPr>
          <p:spPr>
            <a:xfrm>
              <a:off x="5033554" y="3580315"/>
              <a:ext cx="1664791" cy="1184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Preprocessor 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CB2CB9-95E7-4AC2-9E2D-0DAAAA87B81D}"/>
                </a:ext>
              </a:extLst>
            </p:cNvPr>
            <p:cNvSpPr/>
            <p:nvPr/>
          </p:nvSpPr>
          <p:spPr>
            <a:xfrm>
              <a:off x="5273765" y="2120155"/>
              <a:ext cx="1184366" cy="1184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Input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A5121B-654C-4074-B8FE-565241162471}"/>
                </a:ext>
              </a:extLst>
            </p:cNvPr>
            <p:cNvSpPr/>
            <p:nvPr/>
          </p:nvSpPr>
          <p:spPr>
            <a:xfrm>
              <a:off x="5033553" y="5040475"/>
              <a:ext cx="1664791" cy="118436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Default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Tagger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1DD5AD-E384-49D9-A4E5-F61989D42A66}"/>
                </a:ext>
              </a:extLst>
            </p:cNvPr>
            <p:cNvSpPr/>
            <p:nvPr/>
          </p:nvSpPr>
          <p:spPr>
            <a:xfrm>
              <a:off x="5033553" y="6500635"/>
              <a:ext cx="1664791" cy="1184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Downstream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 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C57982-6496-4D45-8DA3-3E825B81DE0F}"/>
                </a:ext>
              </a:extLst>
            </p:cNvPr>
            <p:cNvSpPr/>
            <p:nvPr/>
          </p:nvSpPr>
          <p:spPr>
            <a:xfrm>
              <a:off x="5033553" y="7960795"/>
              <a:ext cx="1664791" cy="11843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Evaluation</a:t>
              </a:r>
              <a:endPara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Task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3343728-6F8E-4A89-A7D6-AC26F2E3D476}"/>
                </a:ext>
              </a:extLst>
            </p:cNvPr>
            <p:cNvCxnSpPr>
              <a:stCxn id="36" idx="4"/>
              <a:endCxn id="35" idx="0"/>
            </p:cNvCxnSpPr>
            <p:nvPr/>
          </p:nvCxnSpPr>
          <p:spPr>
            <a:xfrm>
              <a:off x="5865948" y="3304521"/>
              <a:ext cx="2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20192A-61F4-4D09-8ED1-1F0E41436616}"/>
                </a:ext>
              </a:extLst>
            </p:cNvPr>
            <p:cNvCxnSpPr>
              <a:stCxn id="35" idx="2"/>
              <a:endCxn id="37" idx="0"/>
            </p:cNvCxnSpPr>
            <p:nvPr/>
          </p:nvCxnSpPr>
          <p:spPr>
            <a:xfrm flipH="1">
              <a:off x="5865949" y="4764681"/>
              <a:ext cx="1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A1175C-D70D-466B-B9AA-0F56AFE805F2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5865949" y="622484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C80229C-73AE-4976-9B35-3BFEB0122A81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5865949" y="7685001"/>
              <a:ext cx="0" cy="27579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F4AAB5-DC9A-486A-A30A-B45197379F89}"/>
                </a:ext>
              </a:extLst>
            </p:cNvPr>
            <p:cNvGrpSpPr/>
            <p:nvPr/>
          </p:nvGrpSpPr>
          <p:grpSpPr>
            <a:xfrm>
              <a:off x="4588703" y="2302911"/>
              <a:ext cx="792472" cy="998414"/>
              <a:chOff x="8395066" y="4952280"/>
              <a:chExt cx="792472" cy="998414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992115B2-079A-4EA6-A096-2B6490AE0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8395066" y="4952280"/>
                <a:ext cx="792472" cy="79247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329B38-DBC2-41B1-94BF-AC0D5E85A9BC}"/>
                  </a:ext>
                </a:extLst>
              </p:cNvPr>
              <p:cNvSpPr txBox="1"/>
              <p:nvPr/>
            </p:nvSpPr>
            <p:spPr>
              <a:xfrm>
                <a:off x="8465892" y="5632658"/>
                <a:ext cx="650820" cy="318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Gill Sans"/>
                  </a:rPr>
                  <a:t>User 3</a:t>
                </a:r>
              </a:p>
            </p:txBody>
          </p:sp>
        </p:grpSp>
      </p:grpSp>
      <p:sp>
        <p:nvSpPr>
          <p:cNvPr id="58" name="Exploratory work for enabling such community benchmarks.">
            <a:extLst>
              <a:ext uri="{FF2B5EF4-FFF2-40B4-BE49-F238E27FC236}">
                <a16:creationId xmlns:a16="http://schemas.microsoft.com/office/drawing/2014/main" id="{CA3C4FEE-4DCE-48EA-97EA-268BBC5B4CCA}"/>
              </a:ext>
            </a:extLst>
          </p:cNvPr>
          <p:cNvSpPr txBox="1"/>
          <p:nvPr/>
        </p:nvSpPr>
        <p:spPr>
          <a:xfrm>
            <a:off x="7920328" y="2220046"/>
            <a:ext cx="4781000" cy="284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>
              <a:spcAft>
                <a:spcPts val="120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Benchmark Participants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solidFill>
                  <a:schemeClr val="tx1"/>
                </a:solidFill>
              </a:rPr>
              <a:t>Users create different instances of the workflow by providing </a:t>
            </a:r>
            <a:r>
              <a:rPr lang="en-US" sz="2800" b="1" dirty="0">
                <a:solidFill>
                  <a:schemeClr val="accent1"/>
                </a:solidFill>
              </a:rPr>
              <a:t>implementation for variable workflow stages </a:t>
            </a:r>
            <a:r>
              <a:rPr lang="en-US" sz="2800" dirty="0">
                <a:solidFill>
                  <a:schemeClr val="tx1"/>
                </a:solidFill>
              </a:rPr>
              <a:t>(and variable input data).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Benchmarks &amp; Challenges:">
            <a:extLst>
              <a:ext uri="{FF2B5EF4-FFF2-40B4-BE49-F238E27FC236}">
                <a16:creationId xmlns:a16="http://schemas.microsoft.com/office/drawing/2014/main" id="{21469EA8-DBEF-43B1-96E7-23A05DC54E5A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Workflow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12339068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59468" y="304800"/>
            <a:ext cx="255564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6" name="Exploratory work for enabling such community benchmarks.">
            <a:extLst>
              <a:ext uri="{FF2B5EF4-FFF2-40B4-BE49-F238E27FC236}">
                <a16:creationId xmlns:a16="http://schemas.microsoft.com/office/drawing/2014/main" id="{DCA2521F-3994-4DDD-92CD-D7A084EECEE3}"/>
              </a:ext>
            </a:extLst>
          </p:cNvPr>
          <p:cNvSpPr txBox="1"/>
          <p:nvPr/>
        </p:nvSpPr>
        <p:spPr>
          <a:xfrm>
            <a:off x="506771" y="2640290"/>
            <a:ext cx="6032956" cy="447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>
              <a:spcAft>
                <a:spcPts val="240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Components of Workflow Templates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Workflow specification (e.g. REANA serial workflow) with optional references to template parameters.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Declaration of template parameters (used by front-end for data input)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Specification of result schema to generate ‘</a:t>
            </a:r>
            <a:r>
              <a:rPr lang="en-US" sz="2800" i="1" dirty="0">
                <a:solidFill>
                  <a:schemeClr val="tx1"/>
                </a:solidFill>
              </a:rPr>
              <a:t>leader board</a:t>
            </a:r>
            <a:r>
              <a:rPr lang="en-US" sz="2800" dirty="0">
                <a:solidFill>
                  <a:schemeClr val="tx1"/>
                </a:solidFill>
              </a:rPr>
              <a:t>’.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4ECE615-6515-4CCA-AAE8-DF81E6844B50}"/>
              </a:ext>
            </a:extLst>
          </p:cNvPr>
          <p:cNvSpPr/>
          <p:nvPr/>
        </p:nvSpPr>
        <p:spPr>
          <a:xfrm>
            <a:off x="7921870" y="942158"/>
            <a:ext cx="175846" cy="5106949"/>
          </a:xfrm>
          <a:prstGeom prst="leftBrac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B56BA2B-5D05-4BAE-B18C-DA1C84C43555}"/>
              </a:ext>
            </a:extLst>
          </p:cNvPr>
          <p:cNvSpPr/>
          <p:nvPr/>
        </p:nvSpPr>
        <p:spPr>
          <a:xfrm>
            <a:off x="7933594" y="6137029"/>
            <a:ext cx="175846" cy="800101"/>
          </a:xfrm>
          <a:prstGeom prst="leftBrac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66BFB7A-047F-4639-BA89-9F77D71E02E5}"/>
              </a:ext>
            </a:extLst>
          </p:cNvPr>
          <p:cNvSpPr/>
          <p:nvPr/>
        </p:nvSpPr>
        <p:spPr>
          <a:xfrm>
            <a:off x="7933594" y="6992814"/>
            <a:ext cx="175846" cy="2502877"/>
          </a:xfrm>
          <a:prstGeom prst="leftBrac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33F7D6-0854-4AF8-9531-A7D40B34D8DA}"/>
              </a:ext>
            </a:extLst>
          </p:cNvPr>
          <p:cNvCxnSpPr>
            <a:cxnSpLocks/>
          </p:cNvCxnSpPr>
          <p:nvPr/>
        </p:nvCxnSpPr>
        <p:spPr>
          <a:xfrm flipH="1">
            <a:off x="6479932" y="3490546"/>
            <a:ext cx="1283676" cy="465992"/>
          </a:xfrm>
          <a:prstGeom prst="lin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615155-837D-42BF-A0C6-ACE42114461A}"/>
              </a:ext>
            </a:extLst>
          </p:cNvPr>
          <p:cNvCxnSpPr>
            <a:cxnSpLocks/>
          </p:cNvCxnSpPr>
          <p:nvPr/>
        </p:nvCxnSpPr>
        <p:spPr>
          <a:xfrm flipH="1" flipV="1">
            <a:off x="6392008" y="5592964"/>
            <a:ext cx="1371600" cy="895759"/>
          </a:xfrm>
          <a:prstGeom prst="lin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8768C-BAC2-49FF-9FA1-B02C04797CBD}"/>
              </a:ext>
            </a:extLst>
          </p:cNvPr>
          <p:cNvCxnSpPr>
            <a:cxnSpLocks/>
          </p:cNvCxnSpPr>
          <p:nvPr/>
        </p:nvCxnSpPr>
        <p:spPr>
          <a:xfrm flipH="1" flipV="1">
            <a:off x="6392008" y="6798943"/>
            <a:ext cx="1365740" cy="1439449"/>
          </a:xfrm>
          <a:prstGeom prst="lin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996B0A-7F0C-4A22-96BA-8F6BE4B7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77" y="942158"/>
            <a:ext cx="3481753" cy="87011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DC2BAC-5FB8-42E3-96E0-B38D60A53674}"/>
              </a:ext>
            </a:extLst>
          </p:cNvPr>
          <p:cNvCxnSpPr/>
          <p:nvPr/>
        </p:nvCxnSpPr>
        <p:spPr>
          <a:xfrm>
            <a:off x="8255977" y="6137029"/>
            <a:ext cx="4545623" cy="0"/>
          </a:xfrm>
          <a:prstGeom prst="line">
            <a:avLst/>
          </a:prstGeom>
          <a:noFill/>
          <a:ln w="3175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EB73C8-72A4-416D-85CB-A00B2D0C31C9}"/>
              </a:ext>
            </a:extLst>
          </p:cNvPr>
          <p:cNvCxnSpPr/>
          <p:nvPr/>
        </p:nvCxnSpPr>
        <p:spPr>
          <a:xfrm>
            <a:off x="8255977" y="6919546"/>
            <a:ext cx="4545623" cy="0"/>
          </a:xfrm>
          <a:prstGeom prst="line">
            <a:avLst/>
          </a:prstGeom>
          <a:noFill/>
          <a:ln w="3175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Benchmarks &amp; Challenges:">
            <a:extLst>
              <a:ext uri="{FF2B5EF4-FFF2-40B4-BE49-F238E27FC236}">
                <a16:creationId xmlns:a16="http://schemas.microsoft.com/office/drawing/2014/main" id="{C33061E6-0975-4288-801B-A5617D68FB35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</a:t>
            </a:r>
          </a:p>
        </p:txBody>
      </p:sp>
    </p:spTree>
    <p:extLst>
      <p:ext uri="{BB962C8B-B14F-4D97-AF65-F5344CB8AC3E}">
        <p14:creationId xmlns:p14="http://schemas.microsoft.com/office/powerpoint/2010/main" val="637208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7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C7FCB-8670-4095-B87E-77A11D399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7" y="1827369"/>
            <a:ext cx="5118305" cy="7744451"/>
          </a:xfrm>
          <a:prstGeom prst="rect">
            <a:avLst/>
          </a:prstGeom>
        </p:spPr>
      </p:pic>
      <p:sp>
        <p:nvSpPr>
          <p:cNvPr id="262" name="Rectangle 261">
            <a:extLst>
              <a:ext uri="{FF2B5EF4-FFF2-40B4-BE49-F238E27FC236}">
                <a16:creationId xmlns:a16="http://schemas.microsoft.com/office/drawing/2014/main" id="{D95CEFD1-004C-4C00-803C-480E7CB70061}"/>
              </a:ext>
            </a:extLst>
          </p:cNvPr>
          <p:cNvSpPr/>
          <p:nvPr/>
        </p:nvSpPr>
        <p:spPr>
          <a:xfrm>
            <a:off x="1793631" y="2944556"/>
            <a:ext cx="1151792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98267B-3671-4D6B-A4A7-C75F880EC00A}"/>
              </a:ext>
            </a:extLst>
          </p:cNvPr>
          <p:cNvSpPr/>
          <p:nvPr/>
        </p:nvSpPr>
        <p:spPr>
          <a:xfrm>
            <a:off x="2728546" y="4072631"/>
            <a:ext cx="999392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582AF9-B188-438E-A55C-FE7C2C8F11F3}"/>
              </a:ext>
            </a:extLst>
          </p:cNvPr>
          <p:cNvCxnSpPr>
            <a:cxnSpLocks/>
          </p:cNvCxnSpPr>
          <p:nvPr/>
        </p:nvCxnSpPr>
        <p:spPr>
          <a:xfrm flipV="1">
            <a:off x="4545622" y="3507260"/>
            <a:ext cx="5352449" cy="3291590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571C2A2D-5080-40C7-B4F8-6199EB8E5302}"/>
              </a:ext>
            </a:extLst>
          </p:cNvPr>
          <p:cNvSpPr/>
          <p:nvPr/>
        </p:nvSpPr>
        <p:spPr>
          <a:xfrm>
            <a:off x="3877406" y="4151732"/>
            <a:ext cx="1899347" cy="2433709"/>
          </a:xfrm>
          <a:custGeom>
            <a:avLst/>
            <a:gdLst>
              <a:gd name="connsiteX0" fmla="*/ 0 w 1899347"/>
              <a:gd name="connsiteY0" fmla="*/ 15824 h 2433709"/>
              <a:gd name="connsiteX1" fmla="*/ 1890346 w 1899347"/>
              <a:gd name="connsiteY1" fmla="*/ 358724 h 2433709"/>
              <a:gd name="connsiteX2" fmla="*/ 720969 w 1899347"/>
              <a:gd name="connsiteY2" fmla="*/ 2433709 h 243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347" h="2433709">
                <a:moveTo>
                  <a:pt x="0" y="15824"/>
                </a:moveTo>
                <a:cubicBezTo>
                  <a:pt x="885092" y="-14217"/>
                  <a:pt x="1770185" y="-44257"/>
                  <a:pt x="1890346" y="358724"/>
                </a:cubicBezTo>
                <a:cubicBezTo>
                  <a:pt x="2010507" y="761705"/>
                  <a:pt x="890954" y="2108393"/>
                  <a:pt x="720969" y="2433709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B0FEA1-F001-4686-8F61-957C8562FD6E}"/>
              </a:ext>
            </a:extLst>
          </p:cNvPr>
          <p:cNvGrpSpPr/>
          <p:nvPr/>
        </p:nvGrpSpPr>
        <p:grpSpPr>
          <a:xfrm>
            <a:off x="8269955" y="1138326"/>
            <a:ext cx="3331165" cy="7839662"/>
            <a:chOff x="8269955" y="1138326"/>
            <a:chExt cx="3331165" cy="78396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485FBD-E0AC-48FC-8A5A-5124A0716423}"/>
                </a:ext>
              </a:extLst>
            </p:cNvPr>
            <p:cNvSpPr txBox="1"/>
            <p:nvPr/>
          </p:nvSpPr>
          <p:spPr>
            <a:xfrm>
              <a:off x="8302012" y="1922884"/>
              <a:ext cx="140262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sequences.txt</a:t>
              </a:r>
            </a:p>
          </p:txBody>
        </p:sp>
        <p:sp>
          <p:nvSpPr>
            <p:cNvPr id="60" name="Rectangle: Folded Corner 59">
              <a:extLst>
                <a:ext uri="{FF2B5EF4-FFF2-40B4-BE49-F238E27FC236}">
                  <a16:creationId xmlns:a16="http://schemas.microsoft.com/office/drawing/2014/main" id="{0C2BAA46-6341-4F57-BA72-6AB8DDC7AAA4}"/>
                </a:ext>
              </a:extLst>
            </p:cNvPr>
            <p:cNvSpPr/>
            <p:nvPr/>
          </p:nvSpPr>
          <p:spPr>
            <a:xfrm rot="10800000">
              <a:off x="9898071" y="1138326"/>
              <a:ext cx="1637436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81A15F-1781-440A-867C-A7502CF3D7B0}"/>
                </a:ext>
              </a:extLst>
            </p:cNvPr>
            <p:cNvSpPr/>
            <p:nvPr/>
          </p:nvSpPr>
          <p:spPr>
            <a:xfrm>
              <a:off x="10014437" y="1450961"/>
              <a:ext cx="1521069" cy="1343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1,3,6,4,9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3,8,1,2,4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5,6,7,8,9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1,3,5,7,9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2,4,6,8,10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9AB842-FD5B-4B8B-BEC7-B9707E10F71C}"/>
                </a:ext>
              </a:extLst>
            </p:cNvPr>
            <p:cNvSpPr/>
            <p:nvPr/>
          </p:nvSpPr>
          <p:spPr>
            <a:xfrm>
              <a:off x="9898071" y="3302075"/>
              <a:ext cx="1637436" cy="41036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Predictor</a:t>
              </a:r>
            </a:p>
          </p:txBody>
        </p:sp>
        <p:sp>
          <p:nvSpPr>
            <p:cNvPr id="63" name="Rectangle: Folded Corner 62">
              <a:extLst>
                <a:ext uri="{FF2B5EF4-FFF2-40B4-BE49-F238E27FC236}">
                  <a16:creationId xmlns:a16="http://schemas.microsoft.com/office/drawing/2014/main" id="{C641BD44-2FD2-4314-8182-82B78E861E7D}"/>
                </a:ext>
              </a:extLst>
            </p:cNvPr>
            <p:cNvSpPr/>
            <p:nvPr/>
          </p:nvSpPr>
          <p:spPr>
            <a:xfrm rot="10800000">
              <a:off x="9898071" y="4240120"/>
              <a:ext cx="1637436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92ED55-45D7-4447-99A4-018540FCA343}"/>
                </a:ext>
              </a:extLst>
            </p:cNvPr>
            <p:cNvSpPr/>
            <p:nvPr/>
          </p:nvSpPr>
          <p:spPr>
            <a:xfrm>
              <a:off x="9898071" y="6151855"/>
              <a:ext cx="1637436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19CC390-F74A-4769-9525-920330698DE9}"/>
                </a:ext>
              </a:extLst>
            </p:cNvPr>
            <p:cNvSpPr txBox="1"/>
            <p:nvPr/>
          </p:nvSpPr>
          <p:spPr>
            <a:xfrm>
              <a:off x="8456706" y="6419259"/>
              <a:ext cx="109324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analyze.py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01D2F39-00E0-4756-AAAC-C56A503E3674}"/>
                </a:ext>
              </a:extLst>
            </p:cNvPr>
            <p:cNvSpPr/>
            <p:nvPr/>
          </p:nvSpPr>
          <p:spPr>
            <a:xfrm>
              <a:off x="9898071" y="4552756"/>
              <a:ext cx="14683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D53BF6-C779-4A71-BADE-C642B623C765}"/>
                </a:ext>
              </a:extLst>
            </p:cNvPr>
            <p:cNvSpPr txBox="1"/>
            <p:nvPr/>
          </p:nvSpPr>
          <p:spPr>
            <a:xfrm>
              <a:off x="8269955" y="5024679"/>
              <a:ext cx="14667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predictions.txt</a:t>
              </a:r>
            </a:p>
          </p:txBody>
        </p:sp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98F5CD8C-D6DB-44E4-85FC-521CB38A622E}"/>
                </a:ext>
              </a:extLst>
            </p:cNvPr>
            <p:cNvSpPr/>
            <p:nvPr/>
          </p:nvSpPr>
          <p:spPr>
            <a:xfrm rot="10800000">
              <a:off x="9898070" y="7341914"/>
              <a:ext cx="1637437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199A24-B1F6-465E-85AA-3174AF2DF445}"/>
                </a:ext>
              </a:extLst>
            </p:cNvPr>
            <p:cNvSpPr txBox="1"/>
            <p:nvPr/>
          </p:nvSpPr>
          <p:spPr>
            <a:xfrm>
              <a:off x="8539258" y="7970156"/>
              <a:ext cx="92813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eval.json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46283E-BB52-40C6-A4C3-EC3157FD927C}"/>
                </a:ext>
              </a:extLst>
            </p:cNvPr>
            <p:cNvSpPr/>
            <p:nvPr/>
          </p:nvSpPr>
          <p:spPr>
            <a:xfrm>
              <a:off x="9898070" y="7830716"/>
              <a:ext cx="1703050" cy="849078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avg_diff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0.5,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exact_match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EA9B09A-0638-4F56-BFBD-C756A0396A88}"/>
                </a:ext>
              </a:extLst>
            </p:cNvPr>
            <p:cNvCxnSpPr>
              <a:cxnSpLocks/>
              <a:stCxn id="60" idx="0"/>
              <a:endCxn id="62" idx="0"/>
            </p:cNvCxnSpPr>
            <p:nvPr/>
          </p:nvCxnSpPr>
          <p:spPr>
            <a:xfrm>
              <a:off x="10716789" y="2774400"/>
              <a:ext cx="0" cy="5276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0868331-19D0-40AB-B2FB-661645AFBBEF}"/>
                </a:ext>
              </a:extLst>
            </p:cNvPr>
            <p:cNvCxnSpPr>
              <a:cxnSpLocks/>
              <a:stCxn id="62" idx="2"/>
              <a:endCxn id="63" idx="2"/>
            </p:cNvCxnSpPr>
            <p:nvPr/>
          </p:nvCxnSpPr>
          <p:spPr>
            <a:xfrm>
              <a:off x="10716789" y="3712444"/>
              <a:ext cx="0" cy="52767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B37642-E09F-4AB7-8922-51DB3679F83C}"/>
                </a:ext>
              </a:extLst>
            </p:cNvPr>
            <p:cNvCxnSpPr>
              <a:cxnSpLocks/>
              <a:stCxn id="63" idx="0"/>
              <a:endCxn id="64" idx="0"/>
            </p:cNvCxnSpPr>
            <p:nvPr/>
          </p:nvCxnSpPr>
          <p:spPr>
            <a:xfrm>
              <a:off x="10716789" y="5876194"/>
              <a:ext cx="0" cy="27566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533D4BF-91B5-43D7-9477-8DD114971082}"/>
                </a:ext>
              </a:extLst>
            </p:cNvPr>
            <p:cNvCxnSpPr>
              <a:cxnSpLocks/>
              <a:stCxn id="64" idx="2"/>
              <a:endCxn id="68" idx="2"/>
            </p:cNvCxnSpPr>
            <p:nvPr/>
          </p:nvCxnSpPr>
          <p:spPr>
            <a:xfrm flipH="1">
              <a:off x="10716788" y="7066255"/>
              <a:ext cx="1" cy="27565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6" name="Benchmarks &amp; Challenges:">
            <a:extLst>
              <a:ext uri="{FF2B5EF4-FFF2-40B4-BE49-F238E27FC236}">
                <a16:creationId xmlns:a16="http://schemas.microsoft.com/office/drawing/2014/main" id="{11B8E449-3E89-4D0F-B6E8-5A269980303B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</p:spTree>
    <p:extLst>
      <p:ext uri="{BB962C8B-B14F-4D97-AF65-F5344CB8AC3E}">
        <p14:creationId xmlns:p14="http://schemas.microsoft.com/office/powerpoint/2010/main" val="2391775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925EEA-352B-4E32-9270-F5669F5D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4" y="3456463"/>
            <a:ext cx="4797145" cy="16780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06A648-9BFE-4AD3-84DE-80C2D5A7ADA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266589" y="3507260"/>
            <a:ext cx="4631482" cy="788210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8D05C1-B7F6-4545-8444-8DE2C76BEC32}"/>
              </a:ext>
            </a:extLst>
          </p:cNvPr>
          <p:cNvGrpSpPr/>
          <p:nvPr/>
        </p:nvGrpSpPr>
        <p:grpSpPr>
          <a:xfrm>
            <a:off x="718644" y="5709070"/>
            <a:ext cx="5374394" cy="3437793"/>
            <a:chOff x="718644" y="5146359"/>
            <a:chExt cx="5374394" cy="34377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816B7D-EE9B-4592-8C2A-64546AE57959}"/>
                </a:ext>
              </a:extLst>
            </p:cNvPr>
            <p:cNvSpPr/>
            <p:nvPr/>
          </p:nvSpPr>
          <p:spPr>
            <a:xfrm>
              <a:off x="738539" y="5161332"/>
              <a:ext cx="474784" cy="4988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44A45A-F7A0-448E-A7EE-476B3A56D310}"/>
                </a:ext>
              </a:extLst>
            </p:cNvPr>
            <p:cNvSpPr/>
            <p:nvPr/>
          </p:nvSpPr>
          <p:spPr>
            <a:xfrm>
              <a:off x="1189989" y="5161910"/>
              <a:ext cx="4903049" cy="498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Run Benchmark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3EF55F-17F5-4F3E-B2CC-1B470821343B}"/>
                </a:ext>
              </a:extLst>
            </p:cNvPr>
            <p:cNvSpPr/>
            <p:nvPr/>
          </p:nvSpPr>
          <p:spPr>
            <a:xfrm>
              <a:off x="718644" y="5146359"/>
              <a:ext cx="5354500" cy="343779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6F6041-FDE5-44EC-8B09-14177B0AC4EB}"/>
                </a:ext>
              </a:extLst>
            </p:cNvPr>
            <p:cNvSpPr/>
            <p:nvPr/>
          </p:nvSpPr>
          <p:spPr>
            <a:xfrm>
              <a:off x="1054941" y="5883705"/>
              <a:ext cx="4651130" cy="498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Code file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E4325C-3FA8-461F-9DFD-F00DA904CFCC}"/>
                </a:ext>
              </a:extLst>
            </p:cNvPr>
            <p:cNvSpPr/>
            <p:nvPr/>
          </p:nvSpPr>
          <p:spPr>
            <a:xfrm>
              <a:off x="1054941" y="6423221"/>
              <a:ext cx="4651130" cy="996656"/>
            </a:xfrm>
            <a:prstGeom prst="rect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rPr>
                <a:t>Drag file here or click to browse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sym typeface="Gill San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80191E9-7A2A-4DE6-AB16-DB4C5153FECA}"/>
                </a:ext>
              </a:extLst>
            </p:cNvPr>
            <p:cNvSpPr/>
            <p:nvPr/>
          </p:nvSpPr>
          <p:spPr>
            <a:xfrm>
              <a:off x="1054941" y="7580347"/>
              <a:ext cx="1227896" cy="4540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Submit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96F6E75-7F3A-43E2-BB60-5C9CE8FD8767}"/>
                </a:ext>
              </a:extLst>
            </p:cNvPr>
            <p:cNvSpPr/>
            <p:nvPr/>
          </p:nvSpPr>
          <p:spPr>
            <a:xfrm>
              <a:off x="2364312" y="7597308"/>
              <a:ext cx="1227896" cy="4540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Cancel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04EFCC-9ABF-45AF-A6CF-F9EAC3C3984A}"/>
              </a:ext>
            </a:extLst>
          </p:cNvPr>
          <p:cNvSpPr/>
          <p:nvPr/>
        </p:nvSpPr>
        <p:spPr>
          <a:xfrm>
            <a:off x="5292969" y="4413742"/>
            <a:ext cx="2101474" cy="3437793"/>
          </a:xfrm>
          <a:custGeom>
            <a:avLst/>
            <a:gdLst>
              <a:gd name="connsiteX0" fmla="*/ 0 w 2101474"/>
              <a:gd name="connsiteY0" fmla="*/ 0 h 3437793"/>
              <a:gd name="connsiteX1" fmla="*/ 2074985 w 2101474"/>
              <a:gd name="connsiteY1" fmla="*/ 1055077 h 3437793"/>
              <a:gd name="connsiteX2" fmla="*/ 984739 w 2101474"/>
              <a:gd name="connsiteY2" fmla="*/ 3437793 h 343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474" h="3437793">
                <a:moveTo>
                  <a:pt x="0" y="0"/>
                </a:moveTo>
                <a:cubicBezTo>
                  <a:pt x="955431" y="241056"/>
                  <a:pt x="1910862" y="482112"/>
                  <a:pt x="2074985" y="1055077"/>
                </a:cubicBezTo>
                <a:cubicBezTo>
                  <a:pt x="2239108" y="1628043"/>
                  <a:pt x="1611923" y="2532918"/>
                  <a:pt x="984739" y="3437793"/>
                </a:cubicBezTo>
              </a:path>
            </a:pathLst>
          </a:custGeom>
          <a:noFill/>
          <a:ln w="19050" cap="flat">
            <a:solidFill>
              <a:schemeClr val="tx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Exploratory work for enabling such community benchmarks.">
            <a:extLst>
              <a:ext uri="{FF2B5EF4-FFF2-40B4-BE49-F238E27FC236}">
                <a16:creationId xmlns:a16="http://schemas.microsoft.com/office/drawing/2014/main" id="{6BCCA3D5-F6BB-49C0-BFDE-92CC98808920}"/>
              </a:ext>
            </a:extLst>
          </p:cNvPr>
          <p:cNvSpPr txBox="1"/>
          <p:nvPr/>
        </p:nvSpPr>
        <p:spPr>
          <a:xfrm>
            <a:off x="469444" y="2060749"/>
            <a:ext cx="603295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Render input form from parameter declarations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F78E32-B6C3-48F4-9F9D-8D7D1745B675}"/>
              </a:ext>
            </a:extLst>
          </p:cNvPr>
          <p:cNvGrpSpPr/>
          <p:nvPr/>
        </p:nvGrpSpPr>
        <p:grpSpPr>
          <a:xfrm>
            <a:off x="8269955" y="1138326"/>
            <a:ext cx="3331165" cy="7839662"/>
            <a:chOff x="8269955" y="1138326"/>
            <a:chExt cx="3331165" cy="783966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D84EA5-CD62-494A-8AE2-E418D320EF73}"/>
                </a:ext>
              </a:extLst>
            </p:cNvPr>
            <p:cNvSpPr txBox="1"/>
            <p:nvPr/>
          </p:nvSpPr>
          <p:spPr>
            <a:xfrm>
              <a:off x="8302012" y="1922884"/>
              <a:ext cx="140262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sequences.txt</a:t>
              </a:r>
            </a:p>
          </p:txBody>
        </p:sp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0BD51342-45C8-47D9-BAA7-D4A33990944E}"/>
                </a:ext>
              </a:extLst>
            </p:cNvPr>
            <p:cNvSpPr/>
            <p:nvPr/>
          </p:nvSpPr>
          <p:spPr>
            <a:xfrm rot="10800000">
              <a:off x="9898071" y="1138326"/>
              <a:ext cx="1637436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3D8396-BFBF-46C7-867E-581F53C0BCEA}"/>
                </a:ext>
              </a:extLst>
            </p:cNvPr>
            <p:cNvSpPr/>
            <p:nvPr/>
          </p:nvSpPr>
          <p:spPr>
            <a:xfrm>
              <a:off x="10014437" y="1450961"/>
              <a:ext cx="1521069" cy="1343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1,3,6,4,9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3,8,1,2,4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5,6,7,8,9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1,3,5,7,9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2,4,6,8,10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22B389-C3A3-4F8A-BF5A-14818EEF50DA}"/>
                </a:ext>
              </a:extLst>
            </p:cNvPr>
            <p:cNvSpPr/>
            <p:nvPr/>
          </p:nvSpPr>
          <p:spPr>
            <a:xfrm>
              <a:off x="9898071" y="3302075"/>
              <a:ext cx="1637436" cy="41036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Predictor</a:t>
              </a:r>
            </a:p>
          </p:txBody>
        </p:sp>
        <p:sp>
          <p:nvSpPr>
            <p:cNvPr id="51" name="Rectangle: Folded Corner 50">
              <a:extLst>
                <a:ext uri="{FF2B5EF4-FFF2-40B4-BE49-F238E27FC236}">
                  <a16:creationId xmlns:a16="http://schemas.microsoft.com/office/drawing/2014/main" id="{CFD75CF7-9EF8-4DC2-A47F-885302BE9315}"/>
                </a:ext>
              </a:extLst>
            </p:cNvPr>
            <p:cNvSpPr/>
            <p:nvPr/>
          </p:nvSpPr>
          <p:spPr>
            <a:xfrm rot="10800000">
              <a:off x="9898071" y="4240120"/>
              <a:ext cx="1637436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C793FA-4224-4D0F-B0C1-76FEF837009F}"/>
                </a:ext>
              </a:extLst>
            </p:cNvPr>
            <p:cNvSpPr/>
            <p:nvPr/>
          </p:nvSpPr>
          <p:spPr>
            <a:xfrm>
              <a:off x="9898071" y="6151855"/>
              <a:ext cx="1637436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3EE042-04A9-424E-8CB7-6C2B9DAE50CD}"/>
                </a:ext>
              </a:extLst>
            </p:cNvPr>
            <p:cNvSpPr txBox="1"/>
            <p:nvPr/>
          </p:nvSpPr>
          <p:spPr>
            <a:xfrm>
              <a:off x="8456706" y="6419259"/>
              <a:ext cx="109324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analyze.py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6C3D9D8-6F6B-4ECD-91A4-3BFA69D74CD5}"/>
                </a:ext>
              </a:extLst>
            </p:cNvPr>
            <p:cNvSpPr/>
            <p:nvPr/>
          </p:nvSpPr>
          <p:spPr>
            <a:xfrm>
              <a:off x="9898071" y="4552756"/>
              <a:ext cx="14683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3B39BF-0A72-4B58-8C45-168D720D8CA8}"/>
                </a:ext>
              </a:extLst>
            </p:cNvPr>
            <p:cNvSpPr txBox="1"/>
            <p:nvPr/>
          </p:nvSpPr>
          <p:spPr>
            <a:xfrm>
              <a:off x="8269955" y="5024679"/>
              <a:ext cx="14667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predictions.txt</a:t>
              </a:r>
            </a:p>
          </p:txBody>
        </p:sp>
        <p:sp>
          <p:nvSpPr>
            <p:cNvPr id="56" name="Rectangle: Folded Corner 55">
              <a:extLst>
                <a:ext uri="{FF2B5EF4-FFF2-40B4-BE49-F238E27FC236}">
                  <a16:creationId xmlns:a16="http://schemas.microsoft.com/office/drawing/2014/main" id="{CA1A9768-15F1-4892-9922-194DF67CCAEA}"/>
                </a:ext>
              </a:extLst>
            </p:cNvPr>
            <p:cNvSpPr/>
            <p:nvPr/>
          </p:nvSpPr>
          <p:spPr>
            <a:xfrm rot="10800000">
              <a:off x="9898070" y="7341914"/>
              <a:ext cx="1637437" cy="1636074"/>
            </a:xfrm>
            <a:prstGeom prst="foldedCorner">
              <a:avLst>
                <a:gd name="adj" fmla="val 1923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CFA063-6FB7-4CB0-BB95-B8FBA30F9F9F}"/>
                </a:ext>
              </a:extLst>
            </p:cNvPr>
            <p:cNvSpPr txBox="1"/>
            <p:nvPr/>
          </p:nvSpPr>
          <p:spPr>
            <a:xfrm>
              <a:off x="8539258" y="7970156"/>
              <a:ext cx="92813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eval.json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8355DD-7E69-475F-B79B-C213CF339703}"/>
                </a:ext>
              </a:extLst>
            </p:cNvPr>
            <p:cNvSpPr/>
            <p:nvPr/>
          </p:nvSpPr>
          <p:spPr>
            <a:xfrm>
              <a:off x="9898070" y="7830716"/>
              <a:ext cx="1703050" cy="849078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avg_diff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0.5,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exact_match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  <a:p>
              <a:pPr algn="l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79DD70-5FB9-48F1-9846-8AE280E773C2}"/>
                </a:ext>
              </a:extLst>
            </p:cNvPr>
            <p:cNvCxnSpPr>
              <a:cxnSpLocks/>
              <a:stCxn id="48" idx="0"/>
              <a:endCxn id="50" idx="0"/>
            </p:cNvCxnSpPr>
            <p:nvPr/>
          </p:nvCxnSpPr>
          <p:spPr>
            <a:xfrm>
              <a:off x="10716789" y="2774400"/>
              <a:ext cx="0" cy="5276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03C235-8F52-49C0-948E-22FD52A3EF72}"/>
                </a:ext>
              </a:extLst>
            </p:cNvPr>
            <p:cNvCxnSpPr>
              <a:cxnSpLocks/>
              <a:stCxn id="50" idx="2"/>
              <a:endCxn id="51" idx="2"/>
            </p:cNvCxnSpPr>
            <p:nvPr/>
          </p:nvCxnSpPr>
          <p:spPr>
            <a:xfrm>
              <a:off x="10716789" y="3712444"/>
              <a:ext cx="0" cy="52767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76CE0A9-5C52-4775-98BD-3C74BAFA6AF7}"/>
                </a:ext>
              </a:extLst>
            </p:cNvPr>
            <p:cNvCxnSpPr>
              <a:cxnSpLocks/>
              <a:stCxn id="51" idx="0"/>
              <a:endCxn id="52" idx="0"/>
            </p:cNvCxnSpPr>
            <p:nvPr/>
          </p:nvCxnSpPr>
          <p:spPr>
            <a:xfrm>
              <a:off x="10716789" y="5876194"/>
              <a:ext cx="0" cy="27566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37BC75-729B-4505-8771-2E7CD65BA8D4}"/>
                </a:ext>
              </a:extLst>
            </p:cNvPr>
            <p:cNvCxnSpPr>
              <a:cxnSpLocks/>
              <a:stCxn id="52" idx="2"/>
              <a:endCxn id="56" idx="2"/>
            </p:cNvCxnSpPr>
            <p:nvPr/>
          </p:nvCxnSpPr>
          <p:spPr>
            <a:xfrm flipH="1">
              <a:off x="10716788" y="7066255"/>
              <a:ext cx="1" cy="27565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3" name="Benchmarks &amp; Challenges:">
            <a:extLst>
              <a:ext uri="{FF2B5EF4-FFF2-40B4-BE49-F238E27FC236}">
                <a16:creationId xmlns:a16="http://schemas.microsoft.com/office/drawing/2014/main" id="{C30A73C0-DB94-4F2B-887F-83CDDA7A2B46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</p:spTree>
    <p:extLst>
      <p:ext uri="{BB962C8B-B14F-4D97-AF65-F5344CB8AC3E}">
        <p14:creationId xmlns:p14="http://schemas.microsoft.com/office/powerpoint/2010/main" val="21500831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750FB5-127D-4125-AFF8-EC7C31B9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4" y="3378526"/>
            <a:ext cx="4711636" cy="4613681"/>
          </a:xfrm>
          <a:prstGeom prst="rect">
            <a:avLst/>
          </a:prstGeom>
        </p:spPr>
      </p:pic>
      <p:sp>
        <p:nvSpPr>
          <p:cNvPr id="32" name="Exploratory work for enabling such community benchmarks.">
            <a:extLst>
              <a:ext uri="{FF2B5EF4-FFF2-40B4-BE49-F238E27FC236}">
                <a16:creationId xmlns:a16="http://schemas.microsoft.com/office/drawing/2014/main" id="{253DD06E-89CE-419F-A943-6B178BBD4475}"/>
              </a:ext>
            </a:extLst>
          </p:cNvPr>
          <p:cNvSpPr txBox="1"/>
          <p:nvPr/>
        </p:nvSpPr>
        <p:spPr>
          <a:xfrm>
            <a:off x="469444" y="2460696"/>
            <a:ext cx="121405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b="1" i="1" dirty="0">
                <a:solidFill>
                  <a:schemeClr val="tx1"/>
                </a:solidFill>
              </a:rPr>
              <a:t>Parameters for ‘Hello World’</a:t>
            </a:r>
            <a:endParaRPr sz="3200" b="1" i="1" dirty="0">
              <a:solidFill>
                <a:schemeClr val="tx1"/>
              </a:solidFill>
            </a:endParaRPr>
          </a:p>
        </p:txBody>
      </p:sp>
      <p:sp>
        <p:nvSpPr>
          <p:cNvPr id="6" name="Benchmarks &amp; Challenges:">
            <a:extLst>
              <a:ext uri="{FF2B5EF4-FFF2-40B4-BE49-F238E27FC236}">
                <a16:creationId xmlns:a16="http://schemas.microsoft.com/office/drawing/2014/main" id="{0605D0E0-049A-432F-82FA-F3269D882376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</p:spTree>
    <p:extLst>
      <p:ext uri="{BB962C8B-B14F-4D97-AF65-F5344CB8AC3E}">
        <p14:creationId xmlns:p14="http://schemas.microsoft.com/office/powerpoint/2010/main" val="20291588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436</Words>
  <Application>Microsoft Office PowerPoint</Application>
  <PresentationFormat>Custom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Gill Sans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heiko</dc:creator>
  <cp:lastModifiedBy>heiko</cp:lastModifiedBy>
  <cp:revision>39</cp:revision>
  <dcterms:modified xsi:type="dcterms:W3CDTF">2019-12-03T22:11:21Z</dcterms:modified>
</cp:coreProperties>
</file>