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2.xml"/><Relationship Type="http://schemas.openxmlformats.org/officeDocument/2006/relationships/slide" Id="rId18" Target="slides/slide11.xml"/><Relationship Type="http://schemas.openxmlformats.org/officeDocument/2006/relationships/slide" Id="rId17" Target="slides/slide10.xml"/><Relationship Type="http://schemas.openxmlformats.org/officeDocument/2006/relationships/slide" Id="rId16" Target="slides/slide9.xml"/><Relationship Type="http://schemas.openxmlformats.org/officeDocument/2006/relationships/slide" Id="rId15" Target="slides/slide8.xml"/><Relationship Type="http://schemas.openxmlformats.org/officeDocument/2006/relationships/slide" Id="rId14" Target="slides/slide7.xml"/><Relationship Type="http://schemas.openxmlformats.org/officeDocument/2006/relationships/slide" Id="rId21" Target="slides/slide14.xml"/><Relationship Type="http://schemas.openxmlformats.org/officeDocument/2006/relationships/presProps" Id="rId2" Target="presProps.xml"/><Relationship Type="http://schemas.openxmlformats.org/officeDocument/2006/relationships/slide" Id="rId12" Target="slides/slide5.xml"/><Relationship Type="http://schemas.openxmlformats.org/officeDocument/2006/relationships/theme" Id="rId1" Target="theme/theme3.xml"/><Relationship Type="http://schemas.openxmlformats.org/officeDocument/2006/relationships/slide" Id="rId13" Target="slides/slide6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3.xml"/><Relationship Type="http://schemas.openxmlformats.org/officeDocument/2006/relationships/tableStyles" Id="rId3" Target="tableStyles.xml"/><Relationship Type="http://schemas.openxmlformats.org/officeDocument/2006/relationships/slide" Id="rId11" Target="slides/slide4.xml"/><Relationship Type="http://schemas.openxmlformats.org/officeDocument/2006/relationships/slide" Id="rId20" Target="slides/slide13.xml"/><Relationship Type="http://schemas.openxmlformats.org/officeDocument/2006/relationships/slide" Id="rId9" Target="slides/slide2.xml"/><Relationship Type="http://schemas.openxmlformats.org/officeDocument/2006/relationships/slideMaster" Id="rId6" Target="slideMasters/slideMaster3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1.xml"/><Relationship Type="http://schemas.openxmlformats.org/officeDocument/2006/relationships/notesMaster" Id="rId7" Target="notesMasters/notesMaster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8" id="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4" id="14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6" id="8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4" id="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5" id="9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6" id="9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2" id="10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9" id="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3" id="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" id="44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5" id="45"/>
          <p:cNvSpPr txBox="1"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3" id="53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55" id="55"/>
          <p:cNvSpPr txBox="1"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8" id="58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4" id="34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5.xml"/></Relationships>
</file>

<file path=ppt/slideMasters/_rels/slideMaster3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4.xml"/><Relationship Type="http://schemas.openxmlformats.org/officeDocument/2006/relationships/slideLayout" Id="rId1" Target="../slideLayouts/slideLayout13.xml"/><Relationship Type="http://schemas.openxmlformats.org/officeDocument/2006/relationships/slideLayout" Id="rId4" Target="../slideLayouts/slideLayout16.xml"/><Relationship Type="http://schemas.openxmlformats.org/officeDocument/2006/relationships/slideLayout" Id="rId3" Target="../slideLayouts/slideLayout15.xml"/><Relationship Type="http://schemas.openxmlformats.org/officeDocument/2006/relationships/slideLayout" Id="rId6" Target="../slideLayouts/slideLayout18.xml"/><Relationship Type="http://schemas.openxmlformats.org/officeDocument/2006/relationships/slideLayout" Id="rId5" Target="../slideLayouts/slideLayout17.xml"/><Relationship Type="http://schemas.openxmlformats.org/officeDocument/2006/relationships/theme" Id="rId7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" id="2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ctrTitle"/>
          </p:nvPr>
        </p:nvSpPr>
        <p:spPr>
          <a:xfrm>
            <a:off y="1404273" x="685799"/>
            <a:ext cy="1546500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ENSIME</a:t>
            </a:r>
          </a:p>
        </p:txBody>
      </p:sp>
      <p:sp>
        <p:nvSpPr>
          <p:cNvPr name="Shape 65" id="65"/>
          <p:cNvSpPr txBox="1"/>
          <p:nvPr>
            <p:ph type="subTitle" idx="1"/>
          </p:nvPr>
        </p:nvSpPr>
        <p:spPr>
          <a:xfrm>
            <a:off y="3223212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things I'm excited about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title"/>
          </p:nvPr>
        </p:nvSpPr>
        <p:spPr>
          <a:xfrm>
            <a:off y="71600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Debugging!</a:t>
            </a:r>
          </a:p>
        </p:txBody>
      </p:sp>
      <p:sp>
        <p:nvSpPr>
          <p:cNvPr name="Shape 117" id="117"/>
          <p:cNvSpPr/>
          <p:nvPr/>
        </p:nvSpPr>
        <p:spPr>
          <a:xfrm>
            <a:off y="1789018" x="1252292"/>
            <a:ext cy="3829606" cx="6811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title"/>
          </p:nvPr>
        </p:nvSpPr>
        <p:spPr>
          <a:xfrm>
            <a:off y="102712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Debug API</a:t>
            </a:r>
          </a:p>
        </p:txBody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1351875" x="648225"/>
            <a:ext cy="4853099" cx="2326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/>
              <a:t>:debug-start-vm</a:t>
            </a:r>
          </a:p>
          <a:p>
            <a:pPr rtl="0" lvl="0">
              <a:buNone/>
            </a:pPr>
            <a:r>
              <a:rPr lang="en" sz="1200"/>
              <a:t>:debug-attach-vm</a:t>
            </a:r>
          </a:p>
          <a:p>
            <a:pPr rtl="0" lvl="0">
              <a:buNone/>
            </a:pPr>
            <a:r>
              <a:rPr lang="en" sz="1200"/>
              <a:t>:debug-stop-vm</a:t>
            </a:r>
          </a:p>
          <a:p>
            <a:pPr rtl="0" lvl="0">
              <a:buNone/>
            </a:pPr>
            <a:r>
              <a:rPr lang="en" sz="1200"/>
              <a:t>:debug-run</a:t>
            </a:r>
          </a:p>
          <a:p>
            <a:pPr rtl="0" lvl="0">
              <a:buNone/>
            </a:pPr>
            <a:r>
              <a:rPr lang="en" sz="1200"/>
              <a:t>:debug-continue</a:t>
            </a:r>
          </a:p>
          <a:p>
            <a:pPr rtl="0" lvl="0">
              <a:buNone/>
            </a:pPr>
            <a:r>
              <a:rPr lang="en" sz="1200"/>
              <a:t>:debug-break</a:t>
            </a:r>
          </a:p>
          <a:p>
            <a:pPr rtl="0" lvl="0">
              <a:buNone/>
            </a:pPr>
            <a:r>
              <a:rPr lang="en" sz="1200"/>
              <a:t>:debug-clear-break</a:t>
            </a:r>
          </a:p>
          <a:p>
            <a:pPr rtl="0" lvl="0">
              <a:buNone/>
            </a:pPr>
            <a:r>
              <a:rPr lang="en" sz="1200"/>
              <a:t>:debug-clear-all-breaks</a:t>
            </a:r>
          </a:p>
          <a:p>
            <a:pPr rtl="0" lvl="0">
              <a:buNone/>
            </a:pPr>
            <a:r>
              <a:rPr lang="en" sz="1200"/>
              <a:t>:debug-list-breaks</a:t>
            </a:r>
          </a:p>
          <a:p>
            <a:pPr rtl="0" lvl="0">
              <a:buNone/>
            </a:pPr>
            <a:r>
              <a:rPr lang="en" sz="1200"/>
              <a:t>:debug-next</a:t>
            </a:r>
          </a:p>
          <a:p>
            <a:pPr rtl="0" lvl="0">
              <a:buNone/>
            </a:pPr>
            <a:r>
              <a:rPr lang="en" sz="1200"/>
              <a:t>:debug-step</a:t>
            </a:r>
          </a:p>
          <a:p>
            <a:pPr rtl="0" lvl="0">
              <a:buNone/>
            </a:pPr>
            <a:r>
              <a:rPr lang="en" sz="1200"/>
              <a:t>:debug-step-out</a:t>
            </a:r>
          </a:p>
          <a:p>
            <a:pPr rtl="0" lvl="0">
              <a:buNone/>
            </a:pPr>
            <a:r>
              <a:rPr lang="en" sz="1200"/>
              <a:t>:debug-value-for-name</a:t>
            </a:r>
          </a:p>
          <a:p>
            <a:pPr rtl="0" lvl="0">
              <a:buNone/>
            </a:pPr>
            <a:r>
              <a:rPr lang="en" sz="1200"/>
              <a:t>:debug-value-for-field</a:t>
            </a:r>
          </a:p>
          <a:p>
            <a:pPr rtl="0" lvl="0">
              <a:buNone/>
            </a:pPr>
            <a:r>
              <a:rPr lang="en" sz="1200"/>
              <a:t>:debug-value-for-stack-var</a:t>
            </a:r>
          </a:p>
          <a:p>
            <a:pPr rtl="0" lvl="0">
              <a:buNone/>
            </a:pPr>
            <a:r>
              <a:rPr lang="en" sz="1200"/>
              <a:t>:debug-set-stack-var</a:t>
            </a:r>
          </a:p>
          <a:p>
            <a:pPr rtl="0" lvl="0">
              <a:buNone/>
            </a:pPr>
            <a:r>
              <a:rPr lang="en" sz="1200"/>
              <a:t>:debug-value-for-id</a:t>
            </a:r>
          </a:p>
          <a:p>
            <a:pPr rtl="0" lvl="0">
              <a:buNone/>
            </a:pPr>
            <a:r>
              <a:rPr lang="en" sz="1200"/>
              <a:t>:debug-value-for-index</a:t>
            </a:r>
          </a:p>
          <a:p>
            <a:pPr rtl="0" lvl="0">
              <a:buNone/>
            </a:pPr>
            <a:r>
              <a:rPr lang="en" sz="1200"/>
              <a:t>:debug-backtrace</a:t>
            </a:r>
          </a:p>
          <a:p>
            <a:pPr rtl="0" lvl="0">
              <a:buNone/>
            </a:pPr>
            <a:r>
              <a:rPr lang="en" sz="1200"/>
              <a:t>:debug-active-vm</a:t>
            </a:r>
          </a:p>
        </p:txBody>
      </p:sp>
      <p:sp>
        <p:nvSpPr>
          <p:cNvPr name="Shape 124" id="124"/>
          <p:cNvSpPr txBox="1"/>
          <p:nvPr>
            <p:ph type="body" idx="2"/>
          </p:nvPr>
        </p:nvSpPr>
        <p:spPr>
          <a:xfrm>
            <a:off y="1399625" x="3408600"/>
            <a:ext cy="4853099" cx="31481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200"/>
              <a:t>:debug-event (:type output)</a:t>
            </a:r>
          </a:p>
          <a:p>
            <a:pPr rtl="0" lvl="0">
              <a:buNone/>
            </a:pPr>
            <a:r>
              <a:rPr lang="en" sz="1200"/>
              <a:t>:debug-event (:type step)</a:t>
            </a:r>
          </a:p>
          <a:p>
            <a:pPr rtl="0" lvl="0">
              <a:buNone/>
            </a:pPr>
            <a:r>
              <a:rPr lang="en" sz="1200"/>
              <a:t>:debug-event (:type breakpoint)</a:t>
            </a:r>
          </a:p>
          <a:p>
            <a:pPr rtl="0" lvl="0">
              <a:buNone/>
            </a:pPr>
            <a:r>
              <a:rPr lang="en" sz="1200"/>
              <a:t>:debug-event (:type death)</a:t>
            </a:r>
          </a:p>
          <a:p>
            <a:pPr rtl="0" lvl="0">
              <a:buNone/>
            </a:pPr>
            <a:r>
              <a:rPr lang="en" sz="1200"/>
              <a:t>:debug-event (:type start)</a:t>
            </a:r>
          </a:p>
          <a:p>
            <a:pPr rtl="0" lvl="0">
              <a:buNone/>
            </a:pPr>
            <a:r>
              <a:rPr lang="en" sz="1200"/>
              <a:t>:debug-event (:type disconnect)</a:t>
            </a:r>
          </a:p>
          <a:p>
            <a:pPr rtl="0" lvl="0">
              <a:buNone/>
            </a:pPr>
            <a:r>
              <a:rPr lang="en" sz="1200"/>
              <a:t>:debug-event (:type exception)</a:t>
            </a:r>
          </a:p>
          <a:p>
            <a:pPr rtl="0" lvl="0">
              <a:buNone/>
            </a:pPr>
            <a:r>
              <a:rPr lang="en" sz="1200"/>
              <a:t>:debug-event (:type threadStart)</a:t>
            </a:r>
          </a:p>
          <a:p>
            <a:pPr rtl="0" lvl="0">
              <a:buNone/>
            </a:pPr>
            <a:r>
              <a:rPr lang="en" sz="1200"/>
              <a:t>:debug-event (:type threadDeath)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Community is Awesome</a:t>
            </a:r>
          </a:p>
        </p:txBody>
      </p:sp>
      <p:sp>
        <p:nvSpPr>
          <p:cNvPr name="Shape 130" id="130"/>
          <p:cNvSpPr/>
          <p:nvPr/>
        </p:nvSpPr>
        <p:spPr>
          <a:xfrm>
            <a:off y="1795291" x="114092"/>
            <a:ext cy="4376231" cx="8665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Finally, a quest fit for a true hero</a:t>
            </a:r>
          </a:p>
        </p:txBody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162885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Make scalac typecheck in the presentation compiler.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0" id="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1" id="1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ENSIME in two words</a:t>
            </a:r>
          </a:p>
        </p:txBody>
      </p:sp>
      <p:sp>
        <p:nvSpPr>
          <p:cNvPr name="Shape 71" id="7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
</a:t>
            </a:r>
            <a:r>
              <a:rPr lang="en"/>
              <a:t>"Headless IDE"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Rationale</a:t>
            </a:r>
          </a:p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 b="1"/>
              <a:t>Fact</a:t>
            </a:r>
            <a:r>
              <a:rPr lang="en"/>
              <a:t>: people are weird about their editors.</a:t>
            </a:r>
          </a:p>
          <a:p>
            <a:r>
              <a:t/>
            </a:r>
          </a:p>
          <a:p>
            <a:pPr>
              <a:buNone/>
            </a:pPr>
            <a:r>
              <a:rPr lang="en" b="1"/>
              <a:t>So:</a:t>
            </a:r>
            <a:r>
              <a:rPr lang="en"/>
              <a:t> bring the IDE to the editor.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Getting started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git clone http://github.com/aemoncannon/ensime/master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See README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New stuff!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-128850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Lucene Indexer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 txBox="1"/>
          <p:nvPr>
            <p:ph type="body" idx="1"/>
          </p:nvPr>
        </p:nvSpPr>
        <p:spPr>
          <a:xfrm>
            <a:off y="3189425" x="457200"/>
            <a:ext cy="25910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 b="1"/>
              <a:t>  ENSIME on ENSIME boot time:</a:t>
            </a:r>
          </a:p>
          <a:p>
            <a:pPr rtl="0" lvl="0">
              <a:buNone/>
            </a:pPr>
            <a:r>
              <a:rPr lang="en"/>
              <a:t>    Initial: 34 seconds</a:t>
            </a:r>
          </a:p>
          <a:p>
            <a:pPr rtl="0" lvl="0">
              <a:buNone/>
            </a:pPr>
            <a:r>
              <a:rPr lang="en"/>
              <a:t>    Subsequent: 16 seconds</a:t>
            </a:r>
          </a:p>
        </p:txBody>
      </p:sp>
      <p:sp>
        <p:nvSpPr>
          <p:cNvPr name="Shape 99" id="99"/>
          <p:cNvSpPr txBox="1"/>
          <p:nvPr/>
        </p:nvSpPr>
        <p:spPr>
          <a:xfrm>
            <a:off y="971225" x="643325"/>
            <a:ext cy="2218200" cx="7322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 sz="3000" b="1">
                <a:solidFill>
                  <a:schemeClr val="dk1"/>
                </a:solidFill>
              </a:rPr>
              <a:t>ENSIME on ENSIME size after boot:</a:t>
            </a:r>
          </a:p>
          <a:p>
            <a:pPr rtl="0" lvl="0">
              <a:spcBef>
                <a:spcPts val="60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  In-memory trie boot size: 726 MB</a:t>
            </a:r>
          </a:p>
          <a:p>
            <a:pPr rtl="0" lvl="0">
              <a:spcBef>
                <a:spcPts val="60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  Lucene boot size: 315 MB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Sublime Text 2</a:t>
            </a:r>
          </a:p>
        </p:txBody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Lots of improvement at github.com/sublimescala/sublime-ensime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solidFill>
                  <a:srgbClr val="666666"/>
                </a:solidFill>
              </a:rPr>
              <a:t>Thanks to michaelpnash, casualjim, danielhopkins, Nuriaion, dcsobral, sjbwylbs,</a:t>
            </a:r>
          </a:p>
          <a:p>
            <a:pPr rtl="0" lvl="0">
              <a:buNone/>
            </a:pPr>
            <a:r>
              <a:rPr lang="en" sz="1800">
                <a:solidFill>
                  <a:srgbClr val="666666"/>
                </a:solidFill>
              </a:rPr>
              <a:t>Eugene Burmako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Sublime Text 2</a:t>
            </a:r>
          </a:p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Goal: get the basics working solidly.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Type checking</a:t>
            </a:r>
          </a:p>
          <a:p>
            <a:pPr rtl="0" lvl="0">
              <a:buNone/>
            </a:pPr>
            <a:r>
              <a:rPr lang="en"/>
              <a:t>  Goto definition</a:t>
            </a:r>
          </a:p>
          <a:p>
            <a:pPr rtl="0" lvl="0">
              <a:buNone/>
            </a:pPr>
            <a:r>
              <a:rPr lang="en"/>
              <a:t>  Completion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