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</p:sldIdLst>
  <p:sldSz cy="7559675" cx="10080625"/>
  <p:notesSz cx="7559675" cy="10691800"/>
  <p:embeddedFontLst>
    <p:embeddedFont>
      <p:font typeface="Ruda"/>
      <p:regular r:id="rId106"/>
      <p:bold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font" Target="fonts/Ruda-bold.fntdata"/><Relationship Id="rId106" Type="http://schemas.openxmlformats.org/officeDocument/2006/relationships/font" Target="fonts/Ruda-regular.fntdata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spend 10 to 20 % time for data integration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It is not scalable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push based system does not work.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af606e70c_0_18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1af606e70c_0_18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8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Topics are high level abstraction that kafka provides.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topic is a category or feed name to which messages are published.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topics are further divided into partitions.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partition is an ordered, immutable sequence of messages that is continually appended to—a commit log.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messages in the partitions are each assigned a sequential id number called the offset that uniquely identifies each message within the partition.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Producers publish data to the topics of their choice.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producer is responsible for choosing which message to assign to which partition within the topic.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can be done in a round-robin fashion simply to balance load or it can be done according to some semantic partition function (say based on some key in the message).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on the use of partitioning in a second.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The key abstraction in Kafka is the topic.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2) Producers publish their records to a topic, and consumers subscribe to one or more topics.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A Kafka topic is just a sharded write-ahead log.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Producers append records to these logs and consumers subscribe to changes.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Each record is a key/value pair. The key is used for assigning the record to a log partition (unless the publisher specifies the partition directly).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node in the cluster is called a Kafka broker.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partition is an ordered, immutable sequence of messages that is continually appended to—a commit log.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messages in the partitions are each assigned a sequential id number called the offset that uniquely identifies each message within the partition.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f658e031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af658e031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6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6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6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7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7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7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7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7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7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7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8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8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8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af606e70c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af606e70c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af606e70c_0_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all the consumer instances have the same consumer group, then this works just like a traditional queue balancing load over the consumers.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all the consumer instances have different consumer groups, then this works like publish-subscribe and all messages are broadcast to all consumers.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1af606e70c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af606e70c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1af606e70c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af606e70c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1af606e70c_0_1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af606e70c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1af606e70c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af606e70c_0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1af606e70c_0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af606e70c_0_3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all the consumer instances have the same consumer group, then this works just like a traditional queue balancing load over the consumers.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all the consumer instances have different consumer groups, then this works like publish-subscribe and all messages are broadcast to all consumers.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1af606e70c_0_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af606e70c_0_3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all the consumer instances have the same consumer group, then this works just like a traditional queue balancing load over the consumers.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all the consumer instances have different consumer groups, then this works like publish-subscribe and all messages are broadcast to all consumers.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1af606e70c_0_3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af606e70c_0_4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all the consumer instances have the same consumer group, then this works just like a traditional queue balancing load over the consumers.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all the consumer instances have different consumer groups, then this works like publish-subscribe and all messages are broadcast to all consumers. </a:t>
            </a:r>
            <a:endParaRPr b="0" i="0" sz="281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1af606e70c_0_4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af606e70c_0_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1af606e70c_0_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af606e70c_0_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1af606e70c_0_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af606e70c_0_5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1af606e70c_0_5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af606e70c_0_5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1af606e70c_0_5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af606e70c_0_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1af606e70c_0_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af606e70c_0_6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1af606e70c_0_6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af606e70c_0_7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1af606e70c_0_7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af606e70c_0_7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1af606e70c_0_7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af606e70c_0_7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1af606e70c_0_7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af606e70c_0_8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1af606e70c_0_8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af606e70c_0_9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1af606e70c_0_9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af606e70c_0_9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1af606e70c_0_9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af606e70c_0_10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1af606e70c_0_10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af606e70c_0_10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1af606e70c_0_10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af606e70c_0_1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1af606e70c_0_1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af606e70c_0_1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1af606e70c_0_1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af606e70c_0_12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1af606e70c_0_12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af6e1d66a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af6e1d66a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af606e70c_0_1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1af606e70c_0_1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af658e031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af658e031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8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04000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5049000" y="176904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504000" y="1769040"/>
            <a:ext cx="432828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83720" y="68400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504000" y="6768000"/>
            <a:ext cx="9000000" cy="0"/>
          </a:xfrm>
          <a:prstGeom prst="straightConnector1">
            <a:avLst/>
          </a:prstGeom>
          <a:noFill/>
          <a:ln cap="flat" cmpd="sng" w="36000">
            <a:solidFill>
              <a:srgbClr val="0099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://kafka.apache.org/documentation.html" TargetMode="External"/><Relationship Id="rId4" Type="http://schemas.openxmlformats.org/officeDocument/2006/relationships/hyperlink" Target="https://engineering.linkedin.com/kafka/benchmarking-apache-kafka-2-million-writes-second-three-cheap-machines" TargetMode="External"/><Relationship Id="rId5" Type="http://schemas.openxmlformats.org/officeDocument/2006/relationships/hyperlink" Target="http://www.confluent.io/blog/tutorial-getting-started-with-the-new-apache-kafka-0.9-consumer-client" TargetMode="External"/><Relationship Id="rId6" Type="http://schemas.openxmlformats.org/officeDocument/2006/relationships/hyperlink" Target="http://kafka-summit.org/" TargetMode="External"/><Relationship Id="rId7" Type="http://schemas.openxmlformats.org/officeDocument/2006/relationships/hyperlink" Target="http://www.confluent.io/blog/hands-free-kafka-replication-a-lesson-in-operational-simplicity" TargetMode="Externa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7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hyperlink" Target="http://kafka.apache.org/images/log_anatomy.pn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hyperlink" Target="https://content.linkedin.com/content/dam/engineering/en-us/blog/migrated/partitioned_log_0.p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6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8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engineering.linkedin.com/kafka/benchmarking-apache-kafka-2-million-writes-second-three-cheap-machines" TargetMode="External"/><Relationship Id="rId4" Type="http://schemas.openxmlformats.org/officeDocument/2006/relationships/image" Target="../media/image66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engineering.linkedin.com/kafka/benchmarking-apache-kafka-2-million-writes-second-three-cheap-machines" TargetMode="External"/><Relationship Id="rId4" Type="http://schemas.openxmlformats.org/officeDocument/2006/relationships/image" Target="../media/image69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598875" y="5456075"/>
            <a:ext cx="30888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Satendra Kumar</a:t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175" y="1958200"/>
            <a:ext cx="4208700" cy="27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84925" y="792000"/>
            <a:ext cx="8537400" cy="1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Introduction to Apache Kafka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000" y="160313"/>
            <a:ext cx="6192000" cy="6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864000" y="3456000"/>
            <a:ext cx="7992000" cy="10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          </a:t>
            </a:r>
            <a:r>
              <a:rPr b="1" lang="en-US" sz="32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This is Bad data pipelining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1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13"/>
          <p:cNvSpPr txBox="1"/>
          <p:nvPr/>
        </p:nvSpPr>
        <p:spPr>
          <a:xfrm>
            <a:off x="489960" y="1519200"/>
            <a:ext cx="92301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3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http://kafka.apache.org/documentation.html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3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https://engineering.linkedin.com/kafka/benchmarking-apache-kafka-2-million-writes-second-three-cheap-machines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3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http://www.confluent.io/blog/tutorial-getting-started-with-the-new-apache-kafka-0.9-consumer-client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3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http://kafka-summit.org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3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http://www.confluent.io/blog/hands-free-kafka-replication-a-lesson-in-operational-simplicity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14"/>
          <p:cNvSpPr txBox="1"/>
          <p:nvPr/>
        </p:nvSpPr>
        <p:spPr>
          <a:xfrm>
            <a:off x="3530350" y="1934075"/>
            <a:ext cx="5580300" cy="17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Thanks 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14"/>
          <p:cNvSpPr txBox="1"/>
          <p:nvPr/>
        </p:nvSpPr>
        <p:spPr>
          <a:xfrm>
            <a:off x="6536800" y="4183413"/>
            <a:ext cx="33120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@_satendrakumar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4" name="Google Shape;654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4200" y="4778763"/>
            <a:ext cx="432600" cy="4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504000" y="144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Data Pipelines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2016000" y="1944000"/>
            <a:ext cx="5616000" cy="447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000" y="1312920"/>
            <a:ext cx="5040000" cy="5311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288000" y="6048000"/>
            <a:ext cx="5601960" cy="44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400"/>
              <a:buFont typeface="Arial"/>
              <a:buChar char="•"/>
            </a:pPr>
            <a:r>
              <a:rPr b="0" lang="en-US" sz="2400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Kafka decouples Data Pipelines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overview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360" y="1956240"/>
            <a:ext cx="5552640" cy="364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504000" y="301320"/>
            <a:ext cx="9071640" cy="113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overview</a:t>
            </a:r>
            <a:endParaRPr b="0" sz="4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000" y="1666800"/>
            <a:ext cx="6192000" cy="42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               </a:t>
            </a:r>
            <a:r>
              <a:rPr lang="en-US" sz="4800"/>
              <a:t>         </a:t>
            </a: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41900" y="1233374"/>
            <a:ext cx="8870100" cy="5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850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Messaging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850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 Activity Tracking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850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850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Aggregation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850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b="1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Stream Processing</a:t>
            </a:r>
            <a:endParaRPr b="1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40850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Sourcing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8504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Log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8505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➢"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Of Things (IoT)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364300" y="2241695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Terminology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440" y="864000"/>
            <a:ext cx="7621560" cy="4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000" y="605160"/>
            <a:ext cx="3312000" cy="573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3120" y="189360"/>
            <a:ext cx="4142880" cy="571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000" y="715320"/>
            <a:ext cx="6192000" cy="468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04000" y="301320"/>
            <a:ext cx="9071640" cy="9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Agenda</a:t>
            </a:r>
            <a:endParaRPr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02200" y="1504225"/>
            <a:ext cx="5047200" cy="5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7442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Kafka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42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Kafka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42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level overview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42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42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terminology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42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Partitions distribution over</a:t>
            </a:r>
            <a:r>
              <a:rPr lang="en-US" sz="2000"/>
              <a:t> 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brokers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42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7442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lang="en-US" sz="2000"/>
              <a:t>Consumer group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74420" lvl="0" marL="216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</a:rPr>
              <a:t>Consumer Failure </a:t>
            </a:r>
            <a:endParaRPr sz="2000"/>
          </a:p>
        </p:txBody>
      </p:sp>
      <p:sp>
        <p:nvSpPr>
          <p:cNvPr id="71" name="Google Shape;71;p15"/>
          <p:cNvSpPr txBox="1"/>
          <p:nvPr/>
        </p:nvSpPr>
        <p:spPr>
          <a:xfrm>
            <a:off x="4872600" y="1404650"/>
            <a:ext cx="5332200" cy="5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8705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</a:rPr>
              <a:t>Guarantees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68705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</a:rPr>
              <a:t>Scala Consumer/Producer API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68705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</a:rPr>
              <a:t>Java Consumer/Producer API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68705" lvl="0" marL="21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</a:rPr>
              <a:t>Keyed and Non-Keyed Messages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68705" lvl="0" marL="21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</a:rPr>
              <a:t>Auto commit enable/disable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68705" lvl="0" marL="21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</a:rPr>
              <a:t>Supported Compression type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68705" lvl="0" marL="21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</a:rPr>
              <a:t>Consumer/Producer Configuration Settings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68705" lvl="0" marL="21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lang="en-US" sz="2000">
                <a:solidFill>
                  <a:schemeClr val="dk1"/>
                </a:solidFill>
              </a:rPr>
              <a:t> Broker Configuration Settings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160" y="818280"/>
            <a:ext cx="6306840" cy="522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" y="889920"/>
            <a:ext cx="9743760" cy="508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20" y="792000"/>
            <a:ext cx="9743760" cy="508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00" y="1724040"/>
            <a:ext cx="9576000" cy="345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00" y="1963080"/>
            <a:ext cx="9576000" cy="345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240" y="842400"/>
            <a:ext cx="8813880" cy="55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00" y="627480"/>
            <a:ext cx="7848000" cy="542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/>
        </p:nvSpPr>
        <p:spPr>
          <a:xfrm>
            <a:off x="1097838" y="385450"/>
            <a:ext cx="68334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Anatomy of a Topic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0" y="2304000"/>
            <a:ext cx="5392080" cy="286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0"/>
          <p:cNvSpPr txBox="1"/>
          <p:nvPr/>
        </p:nvSpPr>
        <p:spPr>
          <a:xfrm>
            <a:off x="254325" y="1650825"/>
            <a:ext cx="89802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topic, the Kafka cluster maintains a partitioned log that looks like this: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0"/>
          <p:cNvSpPr txBox="1"/>
          <p:nvPr/>
        </p:nvSpPr>
        <p:spPr>
          <a:xfrm>
            <a:off x="792000" y="6552000"/>
            <a:ext cx="6768000" cy="2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http://kafka.apache.org/images/log_anatomy.png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254325" y="5795625"/>
            <a:ext cx="9810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partition for a Topic is configurable. In this example number of partition are 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three.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Reading &amp; Writing From Topic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320" y="2664000"/>
            <a:ext cx="6885360" cy="26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1"/>
          <p:cNvSpPr txBox="1"/>
          <p:nvPr/>
        </p:nvSpPr>
        <p:spPr>
          <a:xfrm>
            <a:off x="1296000" y="6552000"/>
            <a:ext cx="5616000" cy="27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https://content.linkedin.com/content/dam/engineering/en-us/blog/migrated/partitioned_log_0.png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1"/>
          <p:cNvSpPr txBox="1"/>
          <p:nvPr/>
        </p:nvSpPr>
        <p:spPr>
          <a:xfrm>
            <a:off x="576000" y="1656000"/>
            <a:ext cx="5472000" cy="52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 with  two partition: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/>
        </p:nvSpPr>
        <p:spPr>
          <a:xfrm>
            <a:off x="504000" y="301320"/>
            <a:ext cx="9071640" cy="106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Partitions distribution 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920" y="2232000"/>
            <a:ext cx="8048160" cy="195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Kafka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04000" y="1656000"/>
            <a:ext cx="8870040" cy="449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➢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publish-subscribe messaging system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➢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➢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distributed by Design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➢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 tolerant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➢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scalable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➢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durable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➢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written in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➢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 and open source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/>
        </p:nvSpPr>
        <p:spPr>
          <a:xfrm>
            <a:off x="504000" y="301320"/>
            <a:ext cx="9071640" cy="106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Partitions distribution 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600" y="1776960"/>
            <a:ext cx="9263160" cy="287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/>
        </p:nvSpPr>
        <p:spPr>
          <a:xfrm>
            <a:off x="504000" y="301320"/>
            <a:ext cx="9071640" cy="106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Partitions distribution 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80" y="1617840"/>
            <a:ext cx="9058320" cy="47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/>
        </p:nvSpPr>
        <p:spPr>
          <a:xfrm>
            <a:off x="504000" y="301320"/>
            <a:ext cx="9071640" cy="106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Partitions distribution 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760" y="1383120"/>
            <a:ext cx="8970480" cy="481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/>
        </p:nvSpPr>
        <p:spPr>
          <a:xfrm>
            <a:off x="504000" y="301320"/>
            <a:ext cx="9071640" cy="106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Partitions distribution 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320" y="1656000"/>
            <a:ext cx="8721360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/>
        </p:nvSpPr>
        <p:spPr>
          <a:xfrm>
            <a:off x="504000" y="301320"/>
            <a:ext cx="9071640" cy="106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Partitions distribution 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040" y="1314720"/>
            <a:ext cx="8539920" cy="463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/>
        </p:nvSpPr>
        <p:spPr>
          <a:xfrm>
            <a:off x="504000" y="301320"/>
            <a:ext cx="9071640" cy="106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Partitions distribution 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00" y="1872000"/>
            <a:ext cx="9522360" cy="29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/>
        </p:nvSpPr>
        <p:spPr>
          <a:xfrm>
            <a:off x="504000" y="301320"/>
            <a:ext cx="9071640" cy="106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Partitions Distribution 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20" y="1800000"/>
            <a:ext cx="9617760" cy="37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9"/>
          <p:cNvSpPr txBox="1"/>
          <p:nvPr/>
        </p:nvSpPr>
        <p:spPr>
          <a:xfrm>
            <a:off x="1080000" y="6048000"/>
            <a:ext cx="7632000" cy="50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is responsible for these tasks ?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/>
        </p:nvSpPr>
        <p:spPr>
          <a:xfrm>
            <a:off x="504000" y="301320"/>
            <a:ext cx="9071640" cy="106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Partitions Distribution 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20" y="2016000"/>
            <a:ext cx="8556120" cy="452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/>
        </p:nvSpPr>
        <p:spPr>
          <a:xfrm>
            <a:off x="504000" y="301320"/>
            <a:ext cx="9071640" cy="106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Partitions Distribution 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80" y="1865520"/>
            <a:ext cx="8861400" cy="382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/>
        </p:nvSpPr>
        <p:spPr>
          <a:xfrm>
            <a:off x="504000" y="301320"/>
            <a:ext cx="9071640" cy="106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Partitions Distribution 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20" y="1512000"/>
            <a:ext cx="9481320" cy="401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Data Pipelines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Responsibility Of Controller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3"/>
          <p:cNvSpPr txBox="1"/>
          <p:nvPr/>
        </p:nvSpPr>
        <p:spPr>
          <a:xfrm>
            <a:off x="504000" y="2304000"/>
            <a:ext cx="8870100" cy="23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3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the states of partitions and replicas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304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performing administrative tasks like reassigning partitions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/>
        </p:nvSpPr>
        <p:spPr>
          <a:xfrm>
            <a:off x="504000" y="301320"/>
            <a:ext cx="9071640" cy="1066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Roles For Partition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4"/>
          <p:cNvSpPr txBox="1"/>
          <p:nvPr/>
        </p:nvSpPr>
        <p:spPr>
          <a:xfrm>
            <a:off x="288000" y="1800000"/>
            <a:ext cx="9615600" cy="4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9728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partition has one server which acts as the "leader" and zero or more servers which act as "followers".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28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leader handles all read and write requests for the partition while the followers passively replicate the leader.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28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leader fails, one of the followers will automatically become the new leader.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28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➢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server acts as a leader for some of its partitions and a follower for others so load is well balanced within the cluster. 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/>
        </p:nvSpPr>
        <p:spPr>
          <a:xfrm>
            <a:off x="504488" y="186275"/>
            <a:ext cx="90717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000" y="936000"/>
            <a:ext cx="6552000" cy="56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7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3640" y="892080"/>
            <a:ext cx="5706360" cy="580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8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160" y="792000"/>
            <a:ext cx="7934040" cy="56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9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560" y="954000"/>
            <a:ext cx="9145440" cy="55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0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280" y="1224000"/>
            <a:ext cx="869868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1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80" y="1038600"/>
            <a:ext cx="9243720" cy="55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2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60" y="1368000"/>
            <a:ext cx="8207640" cy="495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Data Pipelines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00" y="1338120"/>
            <a:ext cx="7200000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3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20" y="1008000"/>
            <a:ext cx="9124560" cy="55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085040"/>
            <a:ext cx="8640000" cy="522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5"/>
          <p:cNvSpPr txBox="1"/>
          <p:nvPr/>
        </p:nvSpPr>
        <p:spPr>
          <a:xfrm>
            <a:off x="432000" y="0"/>
            <a:ext cx="90717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905725"/>
            <a:ext cx="7920000" cy="56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6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960" y="1067760"/>
            <a:ext cx="7750080" cy="534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7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600" y="1296000"/>
            <a:ext cx="8885160" cy="51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8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" name="Google Shape;38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800" y="1669320"/>
            <a:ext cx="8384400" cy="488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040" y="1008000"/>
            <a:ext cx="902628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0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520" y="1440000"/>
            <a:ext cx="8655120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1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720" y="936000"/>
            <a:ext cx="7649280" cy="545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2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760" y="1512000"/>
            <a:ext cx="8502840" cy="46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Data Pipelines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00" y="1296000"/>
            <a:ext cx="7200000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3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80" y="1245600"/>
            <a:ext cx="8861400" cy="48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4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1320" y="1318680"/>
            <a:ext cx="7137360" cy="508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5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080" y="885600"/>
            <a:ext cx="7934040" cy="56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6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3560" y="1224000"/>
            <a:ext cx="7653240" cy="538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7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520" y="1085760"/>
            <a:ext cx="7483320" cy="518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8"/>
          <p:cNvSpPr txBox="1"/>
          <p:nvPr/>
        </p:nvSpPr>
        <p:spPr>
          <a:xfrm>
            <a:off x="432000" y="0"/>
            <a:ext cx="9071640" cy="9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Protocol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00" y="778680"/>
            <a:ext cx="9086400" cy="503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9"/>
          <p:cNvSpPr txBox="1"/>
          <p:nvPr/>
        </p:nvSpPr>
        <p:spPr>
          <a:xfrm>
            <a:off x="1512000" y="2592000"/>
            <a:ext cx="6336000" cy="56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b="1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Demo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Operations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80"/>
          <p:cNvSpPr txBox="1"/>
          <p:nvPr/>
        </p:nvSpPr>
        <p:spPr>
          <a:xfrm>
            <a:off x="288000" y="1769050"/>
            <a:ext cx="95760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4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all topics created: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strike="noStrike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          </a:t>
            </a:r>
            <a:r>
              <a:rPr b="0" lang="en-US" sz="2000" strike="noStrike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bin/kafka-topics.sh --list --zookeeper localhost:2181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4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a topic: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599" lvl="1" marL="864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bin/kafka-topics.sh --zookeeper localhost:2181 --topic topic-name –describe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Operations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81"/>
          <p:cNvSpPr txBox="1"/>
          <p:nvPr/>
        </p:nvSpPr>
        <p:spPr>
          <a:xfrm>
            <a:off x="144000" y="1368000"/>
            <a:ext cx="97920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topic: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bin/kafka-topics.sh --create --zookeeper localhost:2181 --replication-factor 3 --partitions 1 --topic topic_name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b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br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Modifying a topic:</a:t>
            </a:r>
            <a:br>
              <a:rPr lang="en-US" sz="1800"/>
            </a:br>
            <a:r>
              <a:rPr lang="en-US" sz="1800"/>
              <a:t>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 bin/kafka-topics.sh  --zookeeper zk_host:localhost:2181 --alter --topic my_topic_name --partitions 4</a:t>
            </a:r>
            <a:endParaRPr sz="18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>Deleting a topic: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$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bin/kafka-topics.sh --zookeeper zk_host:localhost:2181 --delete --topic my_topic_name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Operations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82"/>
          <p:cNvSpPr txBox="1"/>
          <p:nvPr/>
        </p:nvSpPr>
        <p:spPr>
          <a:xfrm>
            <a:off x="306360" y="1872000"/>
            <a:ext cx="9413640" cy="120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Balancing Leadership:</a:t>
            </a:r>
            <a:b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$ bin/kafka-preferred-replica-election.sh --zookeeper zk_host:</a:t>
            </a:r>
            <a:r>
              <a:rPr b="1" lang="en-US" sz="1800" strike="noStrike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localhost:2181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82"/>
          <p:cNvSpPr txBox="1"/>
          <p:nvPr/>
        </p:nvSpPr>
        <p:spPr>
          <a:xfrm>
            <a:off x="288000" y="3672000"/>
            <a:ext cx="9648000" cy="180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Or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Also configure Kafka to do this automatically by setting the following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configuration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Ruda"/>
                <a:ea typeface="Ruda"/>
                <a:cs typeface="Ruda"/>
                <a:sym typeface="Ruda"/>
              </a:rPr>
              <a:t>                   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auto.leader.rebalance.enable = true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504000" y="301324"/>
            <a:ext cx="90717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Data Pipelines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837" y="1399538"/>
            <a:ext cx="7200000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3"/>
          <p:cNvSpPr txBox="1"/>
          <p:nvPr>
            <p:ph idx="1" type="body"/>
          </p:nvPr>
        </p:nvSpPr>
        <p:spPr>
          <a:xfrm>
            <a:off x="2466550" y="2126050"/>
            <a:ext cx="45018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</a:t>
            </a:r>
            <a:r>
              <a:rPr lang="en-US" sz="4800"/>
              <a:t>   Let’s try it</a:t>
            </a:r>
            <a:endParaRPr sz="4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4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 group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84"/>
          <p:cNvSpPr txBox="1"/>
          <p:nvPr/>
        </p:nvSpPr>
        <p:spPr>
          <a:xfrm>
            <a:off x="504000" y="1784475"/>
            <a:ext cx="95766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 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Messaging traditionally has two models: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queuing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publish-subscribe.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Queuing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600" y="2376000"/>
            <a:ext cx="8758800" cy="18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6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Queuing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20" y="2736000"/>
            <a:ext cx="8699700" cy="18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7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Queuing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00" y="2697840"/>
            <a:ext cx="9144000" cy="19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8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Publish-Subscribe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20" y="2899800"/>
            <a:ext cx="8915700" cy="19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9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 group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89"/>
          <p:cNvSpPr txBox="1"/>
          <p:nvPr/>
        </p:nvSpPr>
        <p:spPr>
          <a:xfrm>
            <a:off x="144000" y="1800000"/>
            <a:ext cx="9792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Messaging traditionally has two models: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queuing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publish-subscribe.</a:t>
            </a:r>
            <a:endParaRPr b="1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Kafka offers a single consumer abstraction that generalizes both of these—the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 group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 group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90"/>
          <p:cNvSpPr txBox="1"/>
          <p:nvPr/>
        </p:nvSpPr>
        <p:spPr>
          <a:xfrm>
            <a:off x="144000" y="1800000"/>
            <a:ext cx="9792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Messaging traditionally has two models: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queuing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publish-subscribe.</a:t>
            </a:r>
            <a:endParaRPr b="1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Kafka offers a single consumer abstraction that generalizes both of these—the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 group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all the consumer instances have the same consumer group, then this works just like a traditional queue balancing load over the consumers.</a:t>
            </a: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1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 group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91"/>
          <p:cNvSpPr txBox="1"/>
          <p:nvPr/>
        </p:nvSpPr>
        <p:spPr>
          <a:xfrm>
            <a:off x="144000" y="1800000"/>
            <a:ext cx="97920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Messaging traditionally has two models: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queuing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publish-subscribe.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Kafka offers a single consumer abstraction that generalizes both of these—the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 group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all the consumer instances have the same consumer group, then this works just like a traditional queue balancing load over the consumers.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all the consumer instances have different consumer groups, then this works like publish-subscribe and all messages are broadcast to all consumers.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3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560" y="1067760"/>
            <a:ext cx="7102500" cy="50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Data Pipelines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00" y="1402920"/>
            <a:ext cx="7200000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880" y="864000"/>
            <a:ext cx="8004600" cy="57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313" y="753438"/>
            <a:ext cx="9474000" cy="60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00" y="568440"/>
            <a:ext cx="8915100" cy="56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480" y="576000"/>
            <a:ext cx="8915100" cy="56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880" y="648000"/>
            <a:ext cx="7949400" cy="6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960" y="640440"/>
            <a:ext cx="7534200" cy="56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960" y="504000"/>
            <a:ext cx="7534200" cy="56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Guarantees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00"/>
          <p:cNvSpPr txBox="1"/>
          <p:nvPr/>
        </p:nvSpPr>
        <p:spPr>
          <a:xfrm>
            <a:off x="360000" y="2016000"/>
            <a:ext cx="94320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➢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Messages sent by a producer to a particular topic partition will be appended in the order they are sent. That is, if a message M1 is sent by the same producer as a message M2, and M1 is sent first, then M1 will have a lower offset than M2 and appear earlier in the log.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➢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consumer instance sees messages in the order they are stored in the log.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00"/>
          <p:cNvSpPr txBox="1"/>
          <p:nvPr/>
        </p:nvSpPr>
        <p:spPr>
          <a:xfrm>
            <a:off x="360000" y="1656000"/>
            <a:ext cx="89280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a high-level Kafka gives the following guarantees: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01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Guarantees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01"/>
          <p:cNvSpPr txBox="1"/>
          <p:nvPr/>
        </p:nvSpPr>
        <p:spPr>
          <a:xfrm>
            <a:off x="360000" y="2016000"/>
            <a:ext cx="9621300" cy="4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➢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Messages sent by a producer to a particular topic partition will be appended in the order they are sent. That is, if a message M1 is sent by the same producer as a message M2, and M1 is sent first, then M1 will have a lower offset than M2 and appear earlier in the log.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➢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consumer instance sees messages in the order they are stored in the log.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➢"/>
            </a:pPr>
            <a:r>
              <a:rPr b="0" lang="en-US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topic with replication factor N, we will tolerate up to N-1 server failures without losing any messages committed to the log.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01"/>
          <p:cNvSpPr txBox="1"/>
          <p:nvPr/>
        </p:nvSpPr>
        <p:spPr>
          <a:xfrm>
            <a:off x="360000" y="1656000"/>
            <a:ext cx="885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a high-level Kafka gives the following guarantees: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2"/>
          <p:cNvSpPr txBox="1"/>
          <p:nvPr/>
        </p:nvSpPr>
        <p:spPr>
          <a:xfrm>
            <a:off x="504360" y="85320"/>
            <a:ext cx="90717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 Scala API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02"/>
          <p:cNvSpPr txBox="1"/>
          <p:nvPr/>
        </p:nvSpPr>
        <p:spPr>
          <a:xfrm>
            <a:off x="93250" y="864000"/>
            <a:ext cx="9987300" cy="59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KafkaProducer(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brokerList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Properties()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"compression.codec"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800" strike="noStrike">
                <a:solidFill>
                  <a:srgbClr val="A22E00"/>
                </a:solidFill>
                <a:latin typeface="Arial"/>
                <a:ea typeface="Arial"/>
                <a:cs typeface="Arial"/>
                <a:sym typeface="Arial"/>
              </a:rPr>
              <a:t>DefaultCompressionCodec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"producer.type"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"sync"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"metadata.broker.list"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brokerList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"message.send.max.retries"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"5"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"request.required.acks"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"-1"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"serializer.class"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"kafka.serializer.StringEncoder"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"client.id"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UUID.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randomUUID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Producer[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](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ProducerConfig(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messages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Seq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]): Unit =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5E5EFF"/>
                </a:solidFill>
                <a:latin typeface="Arial"/>
                <a:ea typeface="Arial"/>
                <a:cs typeface="Arial"/>
                <a:sym typeface="Arial"/>
              </a:rPr>
              <a:t>queueMessages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0067"/>
                </a:solidFill>
              </a:rPr>
              <a:t>            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messages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=&gt;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A22E00"/>
                </a:solidFill>
                <a:latin typeface="Arial"/>
                <a:ea typeface="Arial"/>
                <a:cs typeface="Arial"/>
                <a:sym typeface="Arial"/>
              </a:rPr>
              <a:t>KeyedMessage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](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5E5EFF"/>
                </a:solidFill>
                <a:latin typeface="Arial"/>
                <a:ea typeface="Arial"/>
                <a:cs typeface="Arial"/>
                <a:sym typeface="Arial"/>
              </a:rPr>
              <a:t>queueMessages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_*)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5E5EF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800"/>
              <a:t>&gt; </a:t>
            </a:r>
            <a:r>
              <a:rPr b="0" lang="en-US" sz="1800" strike="noStrike">
                <a:solidFill>
                  <a:srgbClr val="5E5EF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printStackTrace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Data Pipelines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825" y="1382155"/>
            <a:ext cx="7200000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03"/>
          <p:cNvSpPr txBox="1"/>
          <p:nvPr/>
        </p:nvSpPr>
        <p:spPr>
          <a:xfrm>
            <a:off x="504360" y="85320"/>
            <a:ext cx="90717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 Producer Scala API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03"/>
          <p:cNvSpPr txBox="1"/>
          <p:nvPr/>
        </p:nvSpPr>
        <p:spPr>
          <a:xfrm>
            <a:off x="288000" y="953640"/>
            <a:ext cx="9648000" cy="5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KafkaProducer(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brokerList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Properties()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"compression.codec"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800" strike="noStrike">
                <a:solidFill>
                  <a:srgbClr val="A22E00"/>
                </a:solidFill>
                <a:latin typeface="Arial"/>
                <a:ea typeface="Arial"/>
                <a:cs typeface="Arial"/>
                <a:sym typeface="Arial"/>
              </a:rPr>
              <a:t>DefaultCompressionCodec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codec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"producer.type"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"async"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"metadata.broker.list"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brokerList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"batch.num.messages"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"200"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"message.send.max.retries"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"5"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"serializer.class"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"kafka.serializer.StringEncoder"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"client.id"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UUID.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randomUUID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Producer[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](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ProducerConfig(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messages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Seq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]): Unit =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5E5EFF"/>
                </a:solidFill>
                <a:latin typeface="Arial"/>
                <a:ea typeface="Arial"/>
                <a:cs typeface="Arial"/>
                <a:sym typeface="Arial"/>
              </a:rPr>
              <a:t>queueMessages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0067"/>
                </a:solidFill>
              </a:rPr>
              <a:t>            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messages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=&gt;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A22E00"/>
                </a:solidFill>
                <a:latin typeface="Arial"/>
                <a:ea typeface="Arial"/>
                <a:cs typeface="Arial"/>
                <a:sym typeface="Arial"/>
              </a:rPr>
              <a:t>KeyedMessage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](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z="1800" strike="noStrike">
                <a:solidFill>
                  <a:srgbClr val="5E5EFF"/>
                </a:solidFill>
                <a:latin typeface="Arial"/>
                <a:ea typeface="Arial"/>
                <a:cs typeface="Arial"/>
                <a:sym typeface="Arial"/>
              </a:rPr>
              <a:t>queueMessages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_*)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strike="noStrike">
                <a:solidFill>
                  <a:srgbClr val="5E5EF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1800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=&gt;</a:t>
            </a:r>
            <a:r>
              <a:rPr lang="en-US" sz="1800"/>
              <a:t>  </a:t>
            </a:r>
            <a:r>
              <a:rPr b="0" lang="en-US" sz="1800" strike="noStrike">
                <a:solidFill>
                  <a:srgbClr val="5E5EF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z="1800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printStackTrace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4"/>
          <p:cNvSpPr txBox="1"/>
          <p:nvPr/>
        </p:nvSpPr>
        <p:spPr>
          <a:xfrm>
            <a:off x="504360" y="85320"/>
            <a:ext cx="90717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 Java API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04"/>
          <p:cNvSpPr txBox="1"/>
          <p:nvPr/>
        </p:nvSpPr>
        <p:spPr>
          <a:xfrm>
            <a:off x="504350" y="998275"/>
            <a:ext cx="9287700" cy="5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Producer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KafkaProducer&lt;String, String&gt;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Producer(String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Properties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Properties();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.put(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"bootstrap.servers"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.put(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"acks"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"all"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.put(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"retries"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5);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.put(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"key.serializer"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StringSerializer.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.getName());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.put(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"value.serializer"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StringSerializer.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.getName());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KafkaProducer&lt;String, String&gt;(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Future&lt;RecordMetadata&gt; send(String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.send(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ProducerRecord&lt;String, String&gt;(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5"/>
          <p:cNvSpPr txBox="1"/>
          <p:nvPr/>
        </p:nvSpPr>
        <p:spPr>
          <a:xfrm>
            <a:off x="504360" y="85320"/>
            <a:ext cx="90717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Producer With Callback Java API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05"/>
          <p:cNvSpPr txBox="1"/>
          <p:nvPr/>
        </p:nvSpPr>
        <p:spPr>
          <a:xfrm>
            <a:off x="144635" y="791838"/>
            <a:ext cx="9936000" cy="59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Producer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KafkaProducer&lt;String, String&gt;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Producer(String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Properties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Properties();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.put(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"bootstrap.servers"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.put(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"acks"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"all"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.put(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"retries"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5);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.put(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"key.serializer"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StringSerializer.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.getName());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.put(</a:t>
            </a:r>
            <a:r>
              <a:rPr b="0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"value.serializer"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StringSerializer.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.getName());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KafkaProducer&lt;String, String&gt;(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Future&lt;RecordMetadata&gt; send(String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ProducerRecord&lt;String, String&gt;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ProducerRecord(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producer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.send(</a:t>
            </a:r>
            <a:r>
              <a:rPr b="0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CallbackHandler()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CallbackHandler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Callback { </a:t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onCompletion(RecordMetadata </a:t>
            </a:r>
            <a:r>
              <a:rPr b="1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Exception </a:t>
            </a:r>
            <a:r>
              <a:rPr b="1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!= </a:t>
            </a:r>
            <a:r>
              <a:rPr b="1" lang="en-US" sz="1800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.printStackTrace();</a:t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System.</a:t>
            </a:r>
            <a:r>
              <a:rPr b="1" i="1" lang="en-US" sz="1800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1" lang="en-US" sz="1800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"The offset of the record we just sent is: "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-US" sz="1800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.offset());</a:t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06"/>
          <p:cNvSpPr txBox="1"/>
          <p:nvPr/>
        </p:nvSpPr>
        <p:spPr>
          <a:xfrm>
            <a:off x="576000" y="144000"/>
            <a:ext cx="9071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 Scala API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06"/>
          <p:cNvSpPr txBox="1"/>
          <p:nvPr/>
        </p:nvSpPr>
        <p:spPr>
          <a:xfrm>
            <a:off x="116225" y="770099"/>
            <a:ext cx="9991200" cy="6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KafkaConsumer(</a:t>
            </a:r>
            <a:r>
              <a:rPr b="0" lang="en-US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zookeeperConnect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private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Properties()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  props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"group.id"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  props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"zookeeper.connect"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zookeeperConnect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  props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"auto.offset.reset"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"smallest"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  props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"consumer.timeout.ms"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"500"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  props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"auto.commit.interval.ms"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"500"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private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ConsumerConfig(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private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connector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private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filterSpec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trike="noStrike">
                <a:solidFill>
                  <a:srgbClr val="A22E00"/>
                </a:solidFill>
                <a:latin typeface="Arial"/>
                <a:ea typeface="Arial"/>
                <a:cs typeface="Arial"/>
                <a:sym typeface="Arial"/>
              </a:rPr>
              <a:t>Whitelist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trike="noStrike">
                <a:solidFill>
                  <a:srgbClr val="640067"/>
                </a:solidFill>
                <a:latin typeface="Arial"/>
                <a:ea typeface="Arial"/>
                <a:cs typeface="Arial"/>
                <a:sym typeface="Arial"/>
              </a:rPr>
              <a:t>topic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val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numStreamsPerTopic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trike="noStrike">
                <a:solidFill>
                  <a:srgbClr val="C48C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val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keyDecoder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DefaultDecoder()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val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valueDecoder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DefaultDecoder()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val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streams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connector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createMessageStreamsByFilter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filterSpec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numStreamsPerTopic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keyDecoder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valueDecoder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)(</a:t>
            </a:r>
            <a:r>
              <a:rPr b="0" lang="en-US" strike="noStrike">
                <a:solidFill>
                  <a:srgbClr val="C48C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lazy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val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iterator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streams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iterator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def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():Option[</a:t>
            </a:r>
            <a:r>
              <a:rPr b="0" i="1" lang="en-US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 if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lang="en-US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hasNext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    val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5E5EFF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iterator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().</a:t>
            </a:r>
            <a:r>
              <a:rPr b="0" lang="en-US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A22E00"/>
                </a:solidFill>
                <a:latin typeface="Arial"/>
                <a:ea typeface="Arial"/>
                <a:cs typeface="Arial"/>
                <a:sym typeface="Arial"/>
              </a:rPr>
              <a:t>       Some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lang="en-US" strike="noStrike">
                <a:solidFill>
                  <a:srgbClr val="5E5EFF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-US"/>
              <a:t> </a:t>
            </a:r>
            <a:r>
              <a:rPr b="1" lang="en-US" strike="noStrike">
                <a:solidFill>
                  <a:srgbClr val="A22E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-US"/>
              <a:t>  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5E5EF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trike="noStrike">
                <a:solidFill>
                  <a:srgbClr val="329399"/>
                </a:solidFill>
                <a:latin typeface="Arial"/>
                <a:ea typeface="Arial"/>
                <a:cs typeface="Arial"/>
                <a:sym typeface="Arial"/>
              </a:rPr>
              <a:t>Throwable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=&gt;  </a:t>
            </a:r>
            <a:r>
              <a:rPr b="1" lang="en-US" strike="noStrike">
                <a:solidFill>
                  <a:srgbClr val="A22E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private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hasNext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(): Boolean =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       iterator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hasNext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5E5EFF"/>
                </a:solidFill>
                <a:latin typeface="Arial"/>
                <a:ea typeface="Arial"/>
                <a:cs typeface="Arial"/>
                <a:sym typeface="Arial"/>
              </a:rPr>
              <a:t>timeOutEx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ConsumerTimeoutException =&gt;	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7"/>
          <p:cNvSpPr txBox="1"/>
          <p:nvPr/>
        </p:nvSpPr>
        <p:spPr>
          <a:xfrm>
            <a:off x="504475" y="0"/>
            <a:ext cx="90717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Consumer Java API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07"/>
          <p:cNvSpPr txBox="1"/>
          <p:nvPr/>
        </p:nvSpPr>
        <p:spPr>
          <a:xfrm>
            <a:off x="504475" y="735000"/>
            <a:ext cx="9285900" cy="61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Consumer {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KafkaConsumer&lt;String, String&gt;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List&lt;String&gt;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timeout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=10000;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Consumer(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List&lt;String&gt;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Properties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Properties();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.put(</a:t>
            </a:r>
            <a:r>
              <a:rPr b="0" lang="en-US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"bootstrap.servers"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servers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.put(</a:t>
            </a:r>
            <a:r>
              <a:rPr b="0" lang="en-US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"group.id"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groupId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.put(</a:t>
            </a:r>
            <a:r>
              <a:rPr b="0" lang="en-US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"key.deserializer"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StringDeserializer.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.getName());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.put(</a:t>
            </a:r>
            <a:r>
              <a:rPr b="0" lang="en-US" strike="noStrike">
                <a:solidFill>
                  <a:srgbClr val="2A00FF"/>
                </a:solidFill>
                <a:latin typeface="Arial"/>
                <a:ea typeface="Arial"/>
                <a:cs typeface="Arial"/>
                <a:sym typeface="Arial"/>
              </a:rPr>
              <a:t>"value.deserializer"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StringDeserializer.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.getName());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u="sng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KafkaConsumer(</a:t>
            </a:r>
            <a:r>
              <a:rPr b="0" lang="en-US" u="sng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r>
              <a:rPr b="0" lang="en-US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.subscribe(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List&lt;String&gt; read() {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ConsumerRecords&lt;String, String&gt;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consumerRecords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.poll(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timeout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List&lt;String&gt;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records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u="sng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lang="en-US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ArrayList()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consumerRecords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.forEach( </a:t>
            </a:r>
            <a:r>
              <a:rPr b="0" lang="en-US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 -&gt; records.add(record.value())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records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(WakeupException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lang="en-US" strike="noStrike">
                <a:solidFill>
                  <a:srgbClr val="6A3E3E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.printStackTrace();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Arrays.</a:t>
            </a:r>
            <a:r>
              <a:rPr b="0" i="1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asList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 </a:t>
            </a:r>
            <a:r>
              <a:rPr b="1" lang="en-US" strike="noStrike">
                <a:solidFill>
                  <a:srgbClr val="7F0055"/>
                </a:solidFill>
                <a:latin typeface="Arial"/>
                <a:ea typeface="Arial"/>
                <a:cs typeface="Arial"/>
                <a:sym typeface="Arial"/>
              </a:rPr>
              <a:t>finally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lang="en-US" strike="noStrike">
                <a:solidFill>
                  <a:srgbClr val="0000C0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.close();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}}</a:t>
            </a:r>
            <a:endParaRPr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8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Message Size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08"/>
          <p:cNvSpPr txBox="1"/>
          <p:nvPr/>
        </p:nvSpPr>
        <p:spPr>
          <a:xfrm>
            <a:off x="1008000" y="6463800"/>
            <a:ext cx="7709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https://engineering.linkedin.com/kafka/benchmarking-apache-kafka-2-million-writes-second-three-cheap-machines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000" y="1587240"/>
            <a:ext cx="7932600" cy="45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9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</a:t>
            </a:r>
            <a:r>
              <a:rPr lang="en-US" sz="4800"/>
              <a:t> Compression type</a:t>
            </a:r>
            <a:endParaRPr sz="4800"/>
          </a:p>
        </p:txBody>
      </p:sp>
      <p:sp>
        <p:nvSpPr>
          <p:cNvPr id="623" name="Google Shape;623;p109"/>
          <p:cNvSpPr txBox="1"/>
          <p:nvPr>
            <p:ph idx="1" type="body"/>
          </p:nvPr>
        </p:nvSpPr>
        <p:spPr>
          <a:xfrm>
            <a:off x="504000" y="1769051"/>
            <a:ext cx="8870100" cy="47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gzip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snappy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lz4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-US" sz="2400"/>
              <a:t>none(default)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set producer conf: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props.set(“compression.type”,”snappy”)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n-US" sz="2400"/>
              <a:t>By default broker uses producer compression type.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Message Size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10"/>
          <p:cNvSpPr txBox="1"/>
          <p:nvPr/>
        </p:nvSpPr>
        <p:spPr>
          <a:xfrm>
            <a:off x="1008000" y="6463800"/>
            <a:ext cx="7709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https://engineering.linkedin.com/kafka/benchmarking-apache-kafka-2-million-writes-second-three-cheap-machines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280" y="1521720"/>
            <a:ext cx="8173500" cy="46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11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Github Code URL</a:t>
            </a:r>
            <a:endParaRPr/>
          </a:p>
        </p:txBody>
      </p:sp>
      <p:sp>
        <p:nvSpPr>
          <p:cNvPr id="636" name="Google Shape;636;p111"/>
          <p:cNvSpPr txBox="1"/>
          <p:nvPr>
            <p:ph idx="1" type="body"/>
          </p:nvPr>
        </p:nvSpPr>
        <p:spPr>
          <a:xfrm>
            <a:off x="504000" y="1769040"/>
            <a:ext cx="8870100" cy="4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12"/>
          <p:cNvSpPr txBox="1"/>
          <p:nvPr/>
        </p:nvSpPr>
        <p:spPr>
          <a:xfrm>
            <a:off x="432000" y="1799640"/>
            <a:ext cx="8856000" cy="122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0" lang="en-US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Question &amp; Option[Answer]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