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56" autoAdjust="0"/>
    <p:restoredTop sz="94660"/>
  </p:normalViewPr>
  <p:slideViewPr>
    <p:cSldViewPr snapToGrid="0">
      <p:cViewPr varScale="1">
        <p:scale>
          <a:sx n="165" d="100"/>
          <a:sy n="165" d="100"/>
        </p:scale>
        <p:origin x="320"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8C8D90-316B-B35D-33B3-7988579683A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4ABE60B-5C53-9764-D91B-2F9FEADDD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759E901-159C-E7EA-7016-D473D7317232}"/>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5" name="바닥글 개체 틀 4">
            <a:extLst>
              <a:ext uri="{FF2B5EF4-FFF2-40B4-BE49-F238E27FC236}">
                <a16:creationId xmlns:a16="http://schemas.microsoft.com/office/drawing/2014/main" id="{BBD36840-703D-C828-4DDB-EA04FA338E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559A7AB-11EF-32D0-FDE9-553FEC2D620A}"/>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78367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A17936-6020-FC9D-8937-062F4B8CFED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5D77B8A-2226-FEE4-DB80-D9FD19D7AD7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FDD3491-7FC3-4AC0-59DC-08C63F3081CD}"/>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5" name="바닥글 개체 틀 4">
            <a:extLst>
              <a:ext uri="{FF2B5EF4-FFF2-40B4-BE49-F238E27FC236}">
                <a16:creationId xmlns:a16="http://schemas.microsoft.com/office/drawing/2014/main" id="{14819CCC-7B43-06D3-6364-9E29ACF81D7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39621D6-9CF2-95AA-575B-A86191223737}"/>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216286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09DB8BB-1DBE-5099-F65C-668C503C4DA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439195D-E510-6CA6-A656-53ED22DE65C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E1C9F8-812E-5B05-9195-00416238B219}"/>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5" name="바닥글 개체 틀 4">
            <a:extLst>
              <a:ext uri="{FF2B5EF4-FFF2-40B4-BE49-F238E27FC236}">
                <a16:creationId xmlns:a16="http://schemas.microsoft.com/office/drawing/2014/main" id="{0E8D8F66-B867-1511-C889-FDD843B91F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E58A9F8-E65F-DDB2-B15E-5961E3537893}"/>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303147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1C09E3-5821-C90D-B43D-6D0A4BFED29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22B4BCA-9C24-118C-D59A-512BF5C4F52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3BDB0A4-0827-0F7D-29CE-E3EA26314317}"/>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5" name="바닥글 개체 틀 4">
            <a:extLst>
              <a:ext uri="{FF2B5EF4-FFF2-40B4-BE49-F238E27FC236}">
                <a16:creationId xmlns:a16="http://schemas.microsoft.com/office/drawing/2014/main" id="{B96CD129-D121-A23A-7034-D83C5282599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63DC6D-86D9-3725-3542-E89944B641F2}"/>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217341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5BBE56-BFE1-D3C7-DE53-F427E6E075B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2A4F4F7-6E0B-7504-B80E-B3C27319C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6DC9C08-82F1-B3AA-B200-AD32CB2608C9}"/>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5" name="바닥글 개체 틀 4">
            <a:extLst>
              <a:ext uri="{FF2B5EF4-FFF2-40B4-BE49-F238E27FC236}">
                <a16:creationId xmlns:a16="http://schemas.microsoft.com/office/drawing/2014/main" id="{4BABA2F4-EB3B-3661-4D99-91B75EE8246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45C83B-ED5C-BCAD-E1A3-C38B1265B1BA}"/>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429219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3BC915-5060-4D6A-8115-F50637CDB51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140C7DF-3FB3-7AF3-0307-C9E6E72A158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2FB8521-A6D4-975F-965B-DFE37236035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7CA264A-5E82-E3C1-86FB-09A52438A42B}"/>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6" name="바닥글 개체 틀 5">
            <a:extLst>
              <a:ext uri="{FF2B5EF4-FFF2-40B4-BE49-F238E27FC236}">
                <a16:creationId xmlns:a16="http://schemas.microsoft.com/office/drawing/2014/main" id="{1A031248-84C7-391A-8677-EAC38393B56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A70EEC9-B4C9-24D6-2252-3DAFB52D0CB2}"/>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401103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D70807-86A5-E77A-E38B-A0B7688DBEC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32D6F20-753D-E849-5613-531E3C29B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D0C9FB9-2A1B-8B16-B1F8-C487BAD187A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EB06C61-041F-7417-63E4-A62383BAC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9263E30-C749-D6AE-13B5-C561F219142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D60DEC9-192E-D432-ED4D-137ACA0842FE}"/>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8" name="바닥글 개체 틀 7">
            <a:extLst>
              <a:ext uri="{FF2B5EF4-FFF2-40B4-BE49-F238E27FC236}">
                <a16:creationId xmlns:a16="http://schemas.microsoft.com/office/drawing/2014/main" id="{B7A6DE13-8DB2-55EC-F186-52F6CA9E11E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41B12BF-6163-6B48-1430-41F6FEE2C739}"/>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69468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D7F396-1789-59E1-3DDB-1A28BDDC1B9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039358E-A5A3-7E0A-4C1A-842E92DA9FF0}"/>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4" name="바닥글 개체 틀 3">
            <a:extLst>
              <a:ext uri="{FF2B5EF4-FFF2-40B4-BE49-F238E27FC236}">
                <a16:creationId xmlns:a16="http://schemas.microsoft.com/office/drawing/2014/main" id="{4B0690CC-B5B9-F69C-174C-4AE3067157F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B7565D8-2EDC-2D81-6BB9-3C74EBAFE1B4}"/>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91845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E231B92-8438-EAE6-AF99-1F4D05D1D988}"/>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3" name="바닥글 개체 틀 2">
            <a:extLst>
              <a:ext uri="{FF2B5EF4-FFF2-40B4-BE49-F238E27FC236}">
                <a16:creationId xmlns:a16="http://schemas.microsoft.com/office/drawing/2014/main" id="{F0200C5B-14AF-382B-0503-DC41B1500AF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471A2D5-B0EA-5FFC-2026-6EAFA55A6B9F}"/>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9884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A24E53-7769-A406-2D90-F8A2B9D3F8F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6B89C2F-3D22-3EBD-2A03-7520AA032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2C977A9-ACE8-CA10-413D-FFD30D7E1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AABF02F-F252-2D52-F589-6230D2D414DD}"/>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6" name="바닥글 개체 틀 5">
            <a:extLst>
              <a:ext uri="{FF2B5EF4-FFF2-40B4-BE49-F238E27FC236}">
                <a16:creationId xmlns:a16="http://schemas.microsoft.com/office/drawing/2014/main" id="{7176AE2B-AEE0-01B6-785E-ED53D8BC878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4B6AE8F-B7BA-1526-3186-AFF01646629E}"/>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359591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14A3A5-E87C-A06E-25E4-1873F281E46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5602F84-F1FA-E3EC-235F-EB2B162AA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ED90C48-69AB-C4B1-901B-977A4D673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37C2D1D-0D02-D164-F133-7C507EFB8778}"/>
              </a:ext>
            </a:extLst>
          </p:cNvPr>
          <p:cNvSpPr>
            <a:spLocks noGrp="1"/>
          </p:cNvSpPr>
          <p:nvPr>
            <p:ph type="dt" sz="half" idx="10"/>
          </p:nvPr>
        </p:nvSpPr>
        <p:spPr/>
        <p:txBody>
          <a:bodyPr/>
          <a:lstStyle/>
          <a:p>
            <a:fld id="{849013FE-FD0F-487E-93B2-1CB6DFB1EB05}" type="datetimeFigureOut">
              <a:rPr lang="ko-KR" altLang="en-US" smtClean="0"/>
              <a:t>2023-10-25</a:t>
            </a:fld>
            <a:endParaRPr lang="ko-KR" altLang="en-US"/>
          </a:p>
        </p:txBody>
      </p:sp>
      <p:sp>
        <p:nvSpPr>
          <p:cNvPr id="6" name="바닥글 개체 틀 5">
            <a:extLst>
              <a:ext uri="{FF2B5EF4-FFF2-40B4-BE49-F238E27FC236}">
                <a16:creationId xmlns:a16="http://schemas.microsoft.com/office/drawing/2014/main" id="{0E52A2AB-4981-8B79-9B21-FFE7F499B3B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9A0D222-E708-918A-64F0-90918A222E84}"/>
              </a:ext>
            </a:extLst>
          </p:cNvPr>
          <p:cNvSpPr>
            <a:spLocks noGrp="1"/>
          </p:cNvSpPr>
          <p:nvPr>
            <p:ph type="sldNum" sz="quarter" idx="12"/>
          </p:nvPr>
        </p:nvSpPr>
        <p:spPr/>
        <p:txBody>
          <a:body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177587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3965954-C826-1B59-75BC-F310116B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2F7F36F-D649-CB23-1FB9-807D371A4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BF83BB9-E8DB-22D4-20F6-7D89D068A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013FE-FD0F-487E-93B2-1CB6DFB1EB05}" type="datetimeFigureOut">
              <a:rPr lang="ko-KR" altLang="en-US" smtClean="0"/>
              <a:t>2023-10-25</a:t>
            </a:fld>
            <a:endParaRPr lang="ko-KR" altLang="en-US"/>
          </a:p>
        </p:txBody>
      </p:sp>
      <p:sp>
        <p:nvSpPr>
          <p:cNvPr id="5" name="바닥글 개체 틀 4">
            <a:extLst>
              <a:ext uri="{FF2B5EF4-FFF2-40B4-BE49-F238E27FC236}">
                <a16:creationId xmlns:a16="http://schemas.microsoft.com/office/drawing/2014/main" id="{BB306A19-614E-D9D9-D22F-A709A36C16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D158C10-88E4-9E43-FA81-D7199C024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01647-5E63-4072-A63E-6FF45B84EE9F}" type="slidenum">
              <a:rPr lang="ko-KR" altLang="en-US" smtClean="0"/>
              <a:t>‹#›</a:t>
            </a:fld>
            <a:endParaRPr lang="ko-KR" altLang="en-US"/>
          </a:p>
        </p:txBody>
      </p:sp>
    </p:spTree>
    <p:extLst>
      <p:ext uri="{BB962C8B-B14F-4D97-AF65-F5344CB8AC3E}">
        <p14:creationId xmlns:p14="http://schemas.microsoft.com/office/powerpoint/2010/main" val="347573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450AFDA9-66B5-B52A-E20C-0076D9DC1675}"/>
              </a:ext>
            </a:extLst>
          </p:cNvPr>
          <p:cNvGraphicFramePr>
            <a:graphicFrameLocks noGrp="1"/>
          </p:cNvGraphicFramePr>
          <p:nvPr>
            <p:extLst>
              <p:ext uri="{D42A27DB-BD31-4B8C-83A1-F6EECF244321}">
                <p14:modId xmlns:p14="http://schemas.microsoft.com/office/powerpoint/2010/main" val="3876646053"/>
              </p:ext>
            </p:extLst>
          </p:nvPr>
        </p:nvGraphicFramePr>
        <p:xfrm>
          <a:off x="1735715" y="2929773"/>
          <a:ext cx="1760470" cy="2319111"/>
        </p:xfrm>
        <a:graphic>
          <a:graphicData uri="http://schemas.openxmlformats.org/drawingml/2006/table">
            <a:tbl>
              <a:tblPr>
                <a:tableStyleId>{D7AC3CCA-C797-4891-BE02-D94E43425B78}</a:tableStyleId>
              </a:tblPr>
              <a:tblGrid>
                <a:gridCol w="1068657">
                  <a:extLst>
                    <a:ext uri="{9D8B030D-6E8A-4147-A177-3AD203B41FA5}">
                      <a16:colId xmlns:a16="http://schemas.microsoft.com/office/drawing/2014/main" val="1459674770"/>
                    </a:ext>
                  </a:extLst>
                </a:gridCol>
                <a:gridCol w="691813">
                  <a:extLst>
                    <a:ext uri="{9D8B030D-6E8A-4147-A177-3AD203B41FA5}">
                      <a16:colId xmlns:a16="http://schemas.microsoft.com/office/drawing/2014/main" val="921304796"/>
                    </a:ext>
                  </a:extLst>
                </a:gridCol>
              </a:tblGrid>
              <a:tr h="257679">
                <a:tc>
                  <a:txBody>
                    <a:bodyPr/>
                    <a:lstStyle/>
                    <a:p>
                      <a:pPr algn="ctr" fontAlgn="ctr"/>
                      <a:r>
                        <a:rPr lang="en-US" sz="1000" b="1" u="none" strike="noStrike">
                          <a:effectLst/>
                        </a:rPr>
                        <a:t>CL</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6252" marR="6252" marT="6252" marB="0" anchor="ctr"/>
                </a:tc>
                <a:extLst>
                  <a:ext uri="{0D108BD9-81ED-4DB2-BD59-A6C34878D82A}">
                    <a16:rowId xmlns:a16="http://schemas.microsoft.com/office/drawing/2014/main" val="1876183395"/>
                  </a:ext>
                </a:extLst>
              </a:tr>
              <a:tr h="257679">
                <a:tc>
                  <a:txBody>
                    <a:bodyPr/>
                    <a:lstStyle/>
                    <a:p>
                      <a:pPr algn="ctr" fontAlgn="ctr"/>
                      <a:r>
                        <a:rPr lang="en-US" sz="1000" b="1" u="none" strike="noStrike" dirty="0">
                          <a:effectLst/>
                        </a:rPr>
                        <a:t>AL</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252" marR="6252" marT="6252" marB="0" anchor="ctr"/>
                </a:tc>
                <a:extLst>
                  <a:ext uri="{0D108BD9-81ED-4DB2-BD59-A6C34878D82A}">
                    <a16:rowId xmlns:a16="http://schemas.microsoft.com/office/drawing/2014/main" val="58313819"/>
                  </a:ext>
                </a:extLst>
              </a:tr>
              <a:tr h="257679">
                <a:tc>
                  <a:txBody>
                    <a:bodyPr/>
                    <a:lstStyle/>
                    <a:p>
                      <a:pPr algn="ctr" fontAlgn="ctr"/>
                      <a:r>
                        <a:rPr lang="en-US" sz="1000" b="1" u="none" strike="noStrike">
                          <a:effectLst/>
                        </a:rPr>
                        <a:t>RL</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sz="900" u="none" strike="noStrike" dirty="0">
                          <a:effectLst/>
                        </a:rPr>
                        <a:t>4 (CL+AL) </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extLst>
                  <a:ext uri="{0D108BD9-81ED-4DB2-BD59-A6C34878D82A}">
                    <a16:rowId xmlns:a16="http://schemas.microsoft.com/office/drawing/2014/main" val="3944172545"/>
                  </a:ext>
                </a:extLst>
              </a:tr>
              <a:tr h="257679">
                <a:tc>
                  <a:txBody>
                    <a:bodyPr/>
                    <a:lstStyle/>
                    <a:p>
                      <a:pPr algn="ctr" fontAlgn="ctr"/>
                      <a:r>
                        <a:rPr lang="en-US" sz="1000" b="1" u="none" strike="noStrike">
                          <a:effectLst/>
                        </a:rPr>
                        <a:t>WL</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sz="900" u="none" strike="noStrike" dirty="0">
                          <a:effectLst/>
                        </a:rPr>
                        <a:t>3 (RL-1)</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extLst>
                  <a:ext uri="{0D108BD9-81ED-4DB2-BD59-A6C34878D82A}">
                    <a16:rowId xmlns:a16="http://schemas.microsoft.com/office/drawing/2014/main" val="111170664"/>
                  </a:ext>
                </a:extLst>
              </a:tr>
              <a:tr h="257679">
                <a:tc>
                  <a:txBody>
                    <a:bodyPr/>
                    <a:lstStyle/>
                    <a:p>
                      <a:pPr algn="ctr" fontAlgn="ctr"/>
                      <a:r>
                        <a:rPr lang="en-US" sz="1000" b="1" u="none" strike="noStrike">
                          <a:effectLst/>
                        </a:rPr>
                        <a:t>BL</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u="none" strike="noStrike" dirty="0">
                          <a:effectLst/>
                        </a:rPr>
                        <a:t>4</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extLst>
                  <a:ext uri="{0D108BD9-81ED-4DB2-BD59-A6C34878D82A}">
                    <a16:rowId xmlns:a16="http://schemas.microsoft.com/office/drawing/2014/main" val="1143332670"/>
                  </a:ext>
                </a:extLst>
              </a:tr>
              <a:tr h="257679">
                <a:tc>
                  <a:txBody>
                    <a:bodyPr/>
                    <a:lstStyle/>
                    <a:p>
                      <a:pPr algn="ctr" fontAlgn="ctr"/>
                      <a:r>
                        <a:rPr lang="en-US" sz="1000" b="1" u="none" strike="noStrike" dirty="0" err="1">
                          <a:effectLst/>
                        </a:rPr>
                        <a:t>tRAS</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6252" marR="6252" marT="6252" marB="0" anchor="ctr"/>
                </a:tc>
                <a:extLst>
                  <a:ext uri="{0D108BD9-81ED-4DB2-BD59-A6C34878D82A}">
                    <a16:rowId xmlns:a16="http://schemas.microsoft.com/office/drawing/2014/main" val="1040728504"/>
                  </a:ext>
                </a:extLst>
              </a:tr>
              <a:tr h="257679">
                <a:tc>
                  <a:txBody>
                    <a:bodyPr/>
                    <a:lstStyle/>
                    <a:p>
                      <a:pPr algn="ctr" fontAlgn="ctr"/>
                      <a:r>
                        <a:rPr lang="en-US" sz="1000" b="1" u="none" strike="noStrike">
                          <a:effectLst/>
                        </a:rPr>
                        <a:t>tRCD</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6252" marR="6252" marT="6252" marB="0" anchor="ctr"/>
                </a:tc>
                <a:extLst>
                  <a:ext uri="{0D108BD9-81ED-4DB2-BD59-A6C34878D82A}">
                    <a16:rowId xmlns:a16="http://schemas.microsoft.com/office/drawing/2014/main" val="3655041874"/>
                  </a:ext>
                </a:extLst>
              </a:tr>
              <a:tr h="257679">
                <a:tc>
                  <a:txBody>
                    <a:bodyPr/>
                    <a:lstStyle/>
                    <a:p>
                      <a:pPr algn="ctr" fontAlgn="ctr"/>
                      <a:r>
                        <a:rPr lang="en-US" sz="1000" b="1" u="none" strike="noStrike">
                          <a:effectLst/>
                        </a:rPr>
                        <a:t>tRRD</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6252" marR="6252" marT="6252" marB="0" anchor="ctr"/>
                </a:tc>
                <a:extLst>
                  <a:ext uri="{0D108BD9-81ED-4DB2-BD59-A6C34878D82A}">
                    <a16:rowId xmlns:a16="http://schemas.microsoft.com/office/drawing/2014/main" val="637163909"/>
                  </a:ext>
                </a:extLst>
              </a:tr>
              <a:tr h="257679">
                <a:tc>
                  <a:txBody>
                    <a:bodyPr/>
                    <a:lstStyle/>
                    <a:p>
                      <a:pPr algn="ctr" fontAlgn="ctr"/>
                      <a:r>
                        <a:rPr lang="en-US" sz="1000" b="1" u="none" strike="noStrike">
                          <a:effectLst/>
                        </a:rPr>
                        <a:t>tRC</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u="none" strike="noStrike" dirty="0">
                          <a:effectLst/>
                        </a:rPr>
                        <a:t>13</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extLst>
                  <a:ext uri="{0D108BD9-81ED-4DB2-BD59-A6C34878D82A}">
                    <a16:rowId xmlns:a16="http://schemas.microsoft.com/office/drawing/2014/main" val="2055020977"/>
                  </a:ext>
                </a:extLst>
              </a:tr>
            </a:tbl>
          </a:graphicData>
        </a:graphic>
      </p:graphicFrame>
      <p:sp>
        <p:nvSpPr>
          <p:cNvPr id="5" name="TextBox 4">
            <a:extLst>
              <a:ext uri="{FF2B5EF4-FFF2-40B4-BE49-F238E27FC236}">
                <a16:creationId xmlns:a16="http://schemas.microsoft.com/office/drawing/2014/main" id="{DC3AD31E-BC21-6E3A-186F-04B39264B1D5}"/>
              </a:ext>
            </a:extLst>
          </p:cNvPr>
          <p:cNvSpPr txBox="1"/>
          <p:nvPr/>
        </p:nvSpPr>
        <p:spPr>
          <a:xfrm>
            <a:off x="778739" y="156920"/>
            <a:ext cx="2630528" cy="461665"/>
          </a:xfrm>
          <a:prstGeom prst="rect">
            <a:avLst/>
          </a:prstGeom>
          <a:noFill/>
        </p:spPr>
        <p:txBody>
          <a:bodyPr wrap="none" rtlCol="0">
            <a:spAutoFit/>
          </a:bodyPr>
          <a:lstStyle/>
          <a:p>
            <a:r>
              <a:rPr lang="en-US" altLang="ko-KR" sz="2400" b="1" dirty="0"/>
              <a:t>DDR2 Parameter</a:t>
            </a:r>
            <a:endParaRPr lang="ko-KR" altLang="en-US" sz="2400" b="1" dirty="0"/>
          </a:p>
        </p:txBody>
      </p:sp>
      <p:graphicFrame>
        <p:nvGraphicFramePr>
          <p:cNvPr id="6" name="표 5">
            <a:extLst>
              <a:ext uri="{FF2B5EF4-FFF2-40B4-BE49-F238E27FC236}">
                <a16:creationId xmlns:a16="http://schemas.microsoft.com/office/drawing/2014/main" id="{F476DB3B-FA04-7611-9ED3-376E7D5BC5F0}"/>
              </a:ext>
            </a:extLst>
          </p:cNvPr>
          <p:cNvGraphicFramePr>
            <a:graphicFrameLocks noGrp="1"/>
          </p:cNvGraphicFramePr>
          <p:nvPr>
            <p:extLst>
              <p:ext uri="{D42A27DB-BD31-4B8C-83A1-F6EECF244321}">
                <p14:modId xmlns:p14="http://schemas.microsoft.com/office/powerpoint/2010/main" val="2886173440"/>
              </p:ext>
            </p:extLst>
          </p:nvPr>
        </p:nvGraphicFramePr>
        <p:xfrm>
          <a:off x="7224824" y="2839910"/>
          <a:ext cx="4126421" cy="3493792"/>
        </p:xfrm>
        <a:graphic>
          <a:graphicData uri="http://schemas.openxmlformats.org/drawingml/2006/table">
            <a:tbl>
              <a:tblPr firstRow="1">
                <a:tableStyleId>{EB344D84-9AFB-497E-A393-DC336BA19D2E}</a:tableStyleId>
              </a:tblPr>
              <a:tblGrid>
                <a:gridCol w="514945">
                  <a:extLst>
                    <a:ext uri="{9D8B030D-6E8A-4147-A177-3AD203B41FA5}">
                      <a16:colId xmlns:a16="http://schemas.microsoft.com/office/drawing/2014/main" val="1787553701"/>
                    </a:ext>
                  </a:extLst>
                </a:gridCol>
                <a:gridCol w="902869">
                  <a:extLst>
                    <a:ext uri="{9D8B030D-6E8A-4147-A177-3AD203B41FA5}">
                      <a16:colId xmlns:a16="http://schemas.microsoft.com/office/drawing/2014/main" val="1474825984"/>
                    </a:ext>
                  </a:extLst>
                </a:gridCol>
                <a:gridCol w="902869">
                  <a:extLst>
                    <a:ext uri="{9D8B030D-6E8A-4147-A177-3AD203B41FA5}">
                      <a16:colId xmlns:a16="http://schemas.microsoft.com/office/drawing/2014/main" val="2672964203"/>
                    </a:ext>
                  </a:extLst>
                </a:gridCol>
                <a:gridCol w="902869">
                  <a:extLst>
                    <a:ext uri="{9D8B030D-6E8A-4147-A177-3AD203B41FA5}">
                      <a16:colId xmlns:a16="http://schemas.microsoft.com/office/drawing/2014/main" val="492216725"/>
                    </a:ext>
                  </a:extLst>
                </a:gridCol>
                <a:gridCol w="902869">
                  <a:extLst>
                    <a:ext uri="{9D8B030D-6E8A-4147-A177-3AD203B41FA5}">
                      <a16:colId xmlns:a16="http://schemas.microsoft.com/office/drawing/2014/main" val="61099123"/>
                    </a:ext>
                  </a:extLst>
                </a:gridCol>
              </a:tblGrid>
              <a:tr h="197554">
                <a:tc>
                  <a:txBody>
                    <a:bodyPr/>
                    <a:lstStyle/>
                    <a:p>
                      <a:pPr algn="ctr" fontAlgn="ctr"/>
                      <a:r>
                        <a:rPr lang="en-US" sz="1400" b="1" i="0" u="none" strike="noStrike" dirty="0" err="1">
                          <a:solidFill>
                            <a:schemeClr val="tx1"/>
                          </a:solidFill>
                          <a:effectLst/>
                          <a:latin typeface="맑은 고딕" panose="020B0503020000020004" pitchFamily="50" charset="-127"/>
                          <a:ea typeface="맑은 고딕" panose="020B0503020000020004" pitchFamily="50" charset="-127"/>
                        </a:rPr>
                        <a:t>idx</a:t>
                      </a:r>
                      <a:endParaRPr lang="en-US" sz="14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5002" marR="5002" marT="5002" marB="0" anchor="ctr">
                    <a:solidFill>
                      <a:schemeClr val="accent3">
                        <a:lumMod val="40000"/>
                        <a:lumOff val="60000"/>
                      </a:schemeClr>
                    </a:solidFill>
                  </a:tcPr>
                </a:tc>
                <a:tc>
                  <a:txBody>
                    <a:bodyPr/>
                    <a:lstStyle/>
                    <a:p>
                      <a:pPr algn="ctr" fontAlgn="ctr"/>
                      <a:r>
                        <a:rPr lang="en-US" sz="1400" u="none" strike="noStrike" dirty="0">
                          <a:solidFill>
                            <a:schemeClr val="tx1"/>
                          </a:solidFill>
                          <a:effectLst/>
                        </a:rPr>
                        <a:t>R/W</a:t>
                      </a:r>
                      <a:endParaRPr lang="en-US" sz="14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5002" marR="5002" marT="5002" marB="0" anchor="ctr">
                    <a:solidFill>
                      <a:schemeClr val="accent3">
                        <a:lumMod val="40000"/>
                        <a:lumOff val="60000"/>
                      </a:schemeClr>
                    </a:solidFill>
                  </a:tcPr>
                </a:tc>
                <a:tc>
                  <a:txBody>
                    <a:bodyPr/>
                    <a:lstStyle/>
                    <a:p>
                      <a:pPr algn="ctr" fontAlgn="ctr"/>
                      <a:r>
                        <a:rPr lang="en-US" sz="1400" u="none" strike="noStrike" dirty="0">
                          <a:solidFill>
                            <a:schemeClr val="tx1"/>
                          </a:solidFill>
                          <a:effectLst/>
                        </a:rPr>
                        <a:t>Bank</a:t>
                      </a:r>
                      <a:endParaRPr lang="en-US" sz="14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5002" marR="5002" marT="5002" marB="0" anchor="ctr">
                    <a:solidFill>
                      <a:schemeClr val="accent3">
                        <a:lumMod val="40000"/>
                        <a:lumOff val="60000"/>
                      </a:schemeClr>
                    </a:solidFill>
                  </a:tcPr>
                </a:tc>
                <a:tc>
                  <a:txBody>
                    <a:bodyPr/>
                    <a:lstStyle/>
                    <a:p>
                      <a:pPr algn="ctr" fontAlgn="ctr"/>
                      <a:r>
                        <a:rPr lang="en-US" sz="1400" u="none" strike="noStrike">
                          <a:solidFill>
                            <a:schemeClr val="tx1"/>
                          </a:solidFill>
                          <a:effectLst/>
                        </a:rPr>
                        <a:t>Row</a:t>
                      </a:r>
                      <a:endParaRPr lang="en-US" sz="1400" b="0" i="0" u="none" strike="noStrike">
                        <a:solidFill>
                          <a:schemeClr val="tx1"/>
                        </a:solidFill>
                        <a:effectLst/>
                        <a:latin typeface="맑은 고딕" panose="020B0503020000020004" pitchFamily="50" charset="-127"/>
                        <a:ea typeface="맑은 고딕" panose="020B0503020000020004" pitchFamily="50" charset="-127"/>
                      </a:endParaRPr>
                    </a:p>
                  </a:txBody>
                  <a:tcPr marL="5002" marR="5002" marT="5002" marB="0" anchor="ctr">
                    <a:solidFill>
                      <a:schemeClr val="accent3">
                        <a:lumMod val="40000"/>
                        <a:lumOff val="60000"/>
                      </a:schemeClr>
                    </a:solidFill>
                  </a:tcPr>
                </a:tc>
                <a:tc>
                  <a:txBody>
                    <a:bodyPr/>
                    <a:lstStyle/>
                    <a:p>
                      <a:pPr algn="ctr" fontAlgn="ctr"/>
                      <a:r>
                        <a:rPr lang="en-US" sz="1400" u="none" strike="noStrike" dirty="0">
                          <a:solidFill>
                            <a:schemeClr val="tx1"/>
                          </a:solidFill>
                          <a:effectLst/>
                        </a:rPr>
                        <a:t>Col</a:t>
                      </a:r>
                      <a:endParaRPr lang="en-US" sz="14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5002" marR="5002" marT="5002" marB="0" anchor="ctr">
                    <a:solidFill>
                      <a:schemeClr val="accent3">
                        <a:lumMod val="40000"/>
                        <a:lumOff val="60000"/>
                      </a:schemeClr>
                    </a:solidFill>
                  </a:tcPr>
                </a:tc>
                <a:extLst>
                  <a:ext uri="{0D108BD9-81ED-4DB2-BD59-A6C34878D82A}">
                    <a16:rowId xmlns:a16="http://schemas.microsoft.com/office/drawing/2014/main" val="2406677585"/>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5002" marR="5002" marT="5002"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R</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6161843"/>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X</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283973"/>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W</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X</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17713"/>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u="none" strike="noStrike" dirty="0">
                          <a:effectLst/>
                        </a:rPr>
                        <a:t>0</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5134597"/>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X</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9239666"/>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5</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X</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6359049"/>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6</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B</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3</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6966849"/>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A</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249029"/>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맑은 고딕" panose="020B0503020000020004" pitchFamily="50" charset="-127"/>
                          <a:ea typeface="맑은 고딕" panose="020B0503020000020004" pitchFamily="50" charset="-127"/>
                        </a:rPr>
                        <a:t>W</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Y</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3</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804545"/>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9</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맑은 고딕" panose="020B0503020000020004" pitchFamily="50" charset="-127"/>
                          <a:ea typeface="맑은 고딕" panose="020B0503020000020004" pitchFamily="50" charset="-127"/>
                        </a:rPr>
                        <a:t>W</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Y</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4</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4489026"/>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맑은 고딕" panose="020B0503020000020004" pitchFamily="50" charset="-127"/>
                          <a:ea typeface="맑은 고딕" panose="020B0503020000020004" pitchFamily="50" charset="-127"/>
                        </a:rPr>
                        <a:t>W</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A</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2</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5049800"/>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A</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3</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9679609"/>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X</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0</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97401"/>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13</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Y</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4694338"/>
                  </a:ext>
                </a:extLst>
              </a:tr>
              <a:tr h="197554">
                <a:tc>
                  <a:txBody>
                    <a:bodyPr/>
                    <a:lstStyle/>
                    <a:p>
                      <a:pPr algn="ctr" fontAlgn="ctr"/>
                      <a:r>
                        <a:rPr lang="en-US" sz="1400" b="0" i="0" u="none" strike="noStrike" dirty="0">
                          <a:solidFill>
                            <a:srgbClr val="000000"/>
                          </a:solidFill>
                          <a:effectLst/>
                          <a:latin typeface="맑은 고딕" panose="020B0503020000020004" pitchFamily="50" charset="-127"/>
                          <a:ea typeface="맑은 고딕" panose="020B0503020000020004" pitchFamily="50" charset="-127"/>
                        </a:rPr>
                        <a:t>14</a:t>
                      </a:r>
                    </a:p>
                  </a:txBody>
                  <a:tcPr marL="5002" marR="5002" marT="5002"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W</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1</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a:solidFill>
                            <a:srgbClr val="000000"/>
                          </a:solidFill>
                          <a:effectLst/>
                          <a:latin typeface="맑은 고딕" panose="020B0503020000020004" pitchFamily="50" charset="-127"/>
                          <a:ea typeface="맑은 고딕" panose="020B0503020000020004" pitchFamily="50" charset="-127"/>
                        </a:rPr>
                        <a:t>X</a:t>
                      </a:r>
                    </a:p>
                  </a:txBody>
                  <a:tcPr marL="5002" marR="5002" marT="5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002" marR="5002" marT="5002"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429363"/>
                  </a:ext>
                </a:extLst>
              </a:tr>
            </a:tbl>
          </a:graphicData>
        </a:graphic>
      </p:graphicFrame>
      <p:sp>
        <p:nvSpPr>
          <p:cNvPr id="27" name="TextBox 26">
            <a:extLst>
              <a:ext uri="{FF2B5EF4-FFF2-40B4-BE49-F238E27FC236}">
                <a16:creationId xmlns:a16="http://schemas.microsoft.com/office/drawing/2014/main" id="{C667BCD7-315F-4F67-835C-28B47FF0A4B0}"/>
              </a:ext>
            </a:extLst>
          </p:cNvPr>
          <p:cNvSpPr txBox="1"/>
          <p:nvPr/>
        </p:nvSpPr>
        <p:spPr>
          <a:xfrm>
            <a:off x="778738" y="673015"/>
            <a:ext cx="11225193" cy="1446550"/>
          </a:xfrm>
          <a:prstGeom prst="rect">
            <a:avLst/>
          </a:prstGeom>
          <a:noFill/>
        </p:spPr>
        <p:txBody>
          <a:bodyPr wrap="square" rtlCol="0">
            <a:spAutoFit/>
          </a:bodyPr>
          <a:lstStyle/>
          <a:p>
            <a:pPr algn="just"/>
            <a:r>
              <a:rPr lang="en-US" altLang="ko-KR" sz="1600" b="1" dirty="0"/>
              <a:t>Q</a:t>
            </a:r>
            <a:r>
              <a:rPr lang="en-US" altLang="ko-KR" sz="1600" b="1"/>
              <a:t>. Please refer to the provided DDR2 Parameter and draw the Timing Diagram (CMD, Addr, DQ) for accessing the DRAM in the order of the table below, ensuring the least amount of time is consumed. </a:t>
            </a:r>
            <a:r>
              <a:rPr lang="en-US" altLang="ko-KR" sz="1600" b="1" dirty="0"/>
              <a:t>(</a:t>
            </a:r>
            <a:r>
              <a:rPr lang="en-US" altLang="ko-KR" sz="1600" b="1" dirty="0">
                <a:solidFill>
                  <a:srgbClr val="FF0000"/>
                </a:solidFill>
              </a:rPr>
              <a:t>Open page policy</a:t>
            </a:r>
            <a:r>
              <a:rPr lang="en-US" altLang="ko-KR" sz="1600" b="1" dirty="0"/>
              <a:t>)</a:t>
            </a:r>
          </a:p>
          <a:p>
            <a:pPr marL="285750" indent="-285750" algn="just">
              <a:buFont typeface="Arial" panose="020B0604020202020204" pitchFamily="34" charset="0"/>
              <a:buChar char="•"/>
            </a:pPr>
            <a:r>
              <a:rPr lang="en-US" altLang="ko-KR" sz="1400" b="1"/>
              <a:t>Objective: </a:t>
            </a:r>
            <a:r>
              <a:rPr lang="en-US" altLang="ko-KR" sz="1400"/>
              <a:t>Understand the bandwidth difference depending on the row hit/miss in a bank under the Open page policy.</a:t>
            </a:r>
          </a:p>
          <a:p>
            <a:pPr marL="285750" indent="-285750" algn="just">
              <a:buFont typeface="Arial" panose="020B0604020202020204" pitchFamily="34" charset="0"/>
              <a:buChar char="•"/>
            </a:pPr>
            <a:r>
              <a:rPr lang="en-US" altLang="ko-KR" sz="1400" b="1"/>
              <a:t>Condition 1: </a:t>
            </a:r>
            <a:r>
              <a:rPr lang="en-US" altLang="ko-KR" sz="1400"/>
              <a:t>Assume that there are only three DRAM CMDs: ACT, READ/write, and PRE.</a:t>
            </a:r>
          </a:p>
          <a:p>
            <a:pPr marL="285750" indent="-285750" algn="just">
              <a:buFont typeface="Arial" panose="020B0604020202020204" pitchFamily="34" charset="0"/>
              <a:buChar char="•"/>
            </a:pPr>
            <a:r>
              <a:rPr lang="en-US" altLang="ko-KR" sz="1400" b="1"/>
              <a:t>Condition 2: </a:t>
            </a:r>
            <a:r>
              <a:rPr lang="en-US" altLang="ko-KR" sz="1400"/>
              <a:t>The order of data access must be sequential. The data coming out from DQ should be in the order of idx!</a:t>
            </a:r>
          </a:p>
          <a:p>
            <a:pPr marL="285750" indent="-285750" algn="just">
              <a:buFont typeface="Arial" panose="020B0604020202020204" pitchFamily="34" charset="0"/>
              <a:buChar char="•"/>
            </a:pPr>
            <a:r>
              <a:rPr lang="en-US" altLang="ko-KR" sz="1400" b="1"/>
              <a:t>Condition 3: </a:t>
            </a:r>
            <a:r>
              <a:rPr lang="en-US" altLang="ko-KR" sz="1400"/>
              <a:t>It is assumed that the memory controller knows all the upcoming DRAM access patterns.</a:t>
            </a:r>
          </a:p>
        </p:txBody>
      </p:sp>
      <p:sp>
        <p:nvSpPr>
          <p:cNvPr id="3" name="TextBox 2">
            <a:extLst>
              <a:ext uri="{FF2B5EF4-FFF2-40B4-BE49-F238E27FC236}">
                <a16:creationId xmlns:a16="http://schemas.microsoft.com/office/drawing/2014/main" id="{253451FC-73FD-4A8E-82D9-D3F7C1BA475A}"/>
              </a:ext>
            </a:extLst>
          </p:cNvPr>
          <p:cNvSpPr txBox="1"/>
          <p:nvPr/>
        </p:nvSpPr>
        <p:spPr>
          <a:xfrm>
            <a:off x="1264528" y="2500354"/>
            <a:ext cx="4463314" cy="369332"/>
          </a:xfrm>
          <a:prstGeom prst="rect">
            <a:avLst/>
          </a:prstGeom>
          <a:noFill/>
        </p:spPr>
        <p:txBody>
          <a:bodyPr wrap="square" rtlCol="0">
            <a:spAutoFit/>
          </a:bodyPr>
          <a:lstStyle/>
          <a:p>
            <a:pPr algn="ctr"/>
            <a:r>
              <a:rPr lang="en-US" dirty="0"/>
              <a:t>DDR2 Timing Constraints (unit: cycle)</a:t>
            </a:r>
          </a:p>
        </p:txBody>
      </p:sp>
      <p:sp>
        <p:nvSpPr>
          <p:cNvPr id="28" name="TextBox 27">
            <a:extLst>
              <a:ext uri="{FF2B5EF4-FFF2-40B4-BE49-F238E27FC236}">
                <a16:creationId xmlns:a16="http://schemas.microsoft.com/office/drawing/2014/main" id="{7D0FFBE6-C88F-46E0-A704-461363870F22}"/>
              </a:ext>
            </a:extLst>
          </p:cNvPr>
          <p:cNvSpPr txBox="1"/>
          <p:nvPr/>
        </p:nvSpPr>
        <p:spPr>
          <a:xfrm>
            <a:off x="8146015" y="6352204"/>
            <a:ext cx="2284038" cy="369332"/>
          </a:xfrm>
          <a:prstGeom prst="rect">
            <a:avLst/>
          </a:prstGeom>
          <a:noFill/>
        </p:spPr>
        <p:txBody>
          <a:bodyPr wrap="square" rtlCol="0">
            <a:spAutoFit/>
          </a:bodyPr>
          <a:lstStyle/>
          <a:p>
            <a:pPr algn="ctr"/>
            <a:r>
              <a:rPr lang="en-US" dirty="0"/>
              <a:t>DRAM Access Table</a:t>
            </a:r>
          </a:p>
        </p:txBody>
      </p:sp>
      <p:sp>
        <p:nvSpPr>
          <p:cNvPr id="11" name="화살표: 아래쪽 10">
            <a:extLst>
              <a:ext uri="{FF2B5EF4-FFF2-40B4-BE49-F238E27FC236}">
                <a16:creationId xmlns:a16="http://schemas.microsoft.com/office/drawing/2014/main" id="{2CCE796F-AD49-4644-B491-BB518BA0C4C6}"/>
              </a:ext>
            </a:extLst>
          </p:cNvPr>
          <p:cNvSpPr/>
          <p:nvPr/>
        </p:nvSpPr>
        <p:spPr>
          <a:xfrm>
            <a:off x="6688432" y="2871952"/>
            <a:ext cx="298259" cy="348025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015F610-A700-4A7D-8100-6A76BBCDC3DC}"/>
              </a:ext>
            </a:extLst>
          </p:cNvPr>
          <p:cNvSpPr txBox="1"/>
          <p:nvPr/>
        </p:nvSpPr>
        <p:spPr>
          <a:xfrm>
            <a:off x="6401945" y="2538373"/>
            <a:ext cx="871231" cy="369332"/>
          </a:xfrm>
          <a:prstGeom prst="rect">
            <a:avLst/>
          </a:prstGeom>
          <a:noFill/>
        </p:spPr>
        <p:txBody>
          <a:bodyPr wrap="square" rtlCol="0">
            <a:spAutoFit/>
          </a:bodyPr>
          <a:lstStyle/>
          <a:p>
            <a:pPr algn="ctr"/>
            <a:r>
              <a:rPr lang="en-US" dirty="0"/>
              <a:t>Start</a:t>
            </a:r>
          </a:p>
        </p:txBody>
      </p:sp>
      <p:sp>
        <p:nvSpPr>
          <p:cNvPr id="30" name="TextBox 29">
            <a:extLst>
              <a:ext uri="{FF2B5EF4-FFF2-40B4-BE49-F238E27FC236}">
                <a16:creationId xmlns:a16="http://schemas.microsoft.com/office/drawing/2014/main" id="{7EDAEFCB-E373-4EAB-833B-F90E38B99D6E}"/>
              </a:ext>
            </a:extLst>
          </p:cNvPr>
          <p:cNvSpPr txBox="1"/>
          <p:nvPr/>
        </p:nvSpPr>
        <p:spPr>
          <a:xfrm>
            <a:off x="6401945" y="6297949"/>
            <a:ext cx="871231" cy="369332"/>
          </a:xfrm>
          <a:prstGeom prst="rect">
            <a:avLst/>
          </a:prstGeom>
          <a:noFill/>
        </p:spPr>
        <p:txBody>
          <a:bodyPr wrap="square" rtlCol="0">
            <a:spAutoFit/>
          </a:bodyPr>
          <a:lstStyle/>
          <a:p>
            <a:pPr algn="ctr"/>
            <a:r>
              <a:rPr lang="en-US"/>
              <a:t>End</a:t>
            </a:r>
          </a:p>
        </p:txBody>
      </p:sp>
      <p:pic>
        <p:nvPicPr>
          <p:cNvPr id="7" name="그림 6">
            <a:extLst>
              <a:ext uri="{FF2B5EF4-FFF2-40B4-BE49-F238E27FC236}">
                <a16:creationId xmlns:a16="http://schemas.microsoft.com/office/drawing/2014/main" id="{E301FCB6-8EEC-7FED-7C7E-E1086F864825}"/>
              </a:ext>
            </a:extLst>
          </p:cNvPr>
          <p:cNvPicPr>
            <a:picLocks noChangeAspect="1"/>
          </p:cNvPicPr>
          <p:nvPr/>
        </p:nvPicPr>
        <p:blipFill>
          <a:blip r:embed="rId2"/>
          <a:stretch>
            <a:fillRect/>
          </a:stretch>
        </p:blipFill>
        <p:spPr>
          <a:xfrm>
            <a:off x="428606" y="5673926"/>
            <a:ext cx="5568225" cy="1077303"/>
          </a:xfrm>
          <a:prstGeom prst="rect">
            <a:avLst/>
          </a:prstGeom>
        </p:spPr>
      </p:pic>
      <p:graphicFrame>
        <p:nvGraphicFramePr>
          <p:cNvPr id="8" name="표 7">
            <a:extLst>
              <a:ext uri="{FF2B5EF4-FFF2-40B4-BE49-F238E27FC236}">
                <a16:creationId xmlns:a16="http://schemas.microsoft.com/office/drawing/2014/main" id="{A3B67377-1D8A-1F83-BA11-C2D431DD1787}"/>
              </a:ext>
            </a:extLst>
          </p:cNvPr>
          <p:cNvGraphicFramePr>
            <a:graphicFrameLocks noGrp="1"/>
          </p:cNvGraphicFramePr>
          <p:nvPr>
            <p:extLst>
              <p:ext uri="{D42A27DB-BD31-4B8C-83A1-F6EECF244321}">
                <p14:modId xmlns:p14="http://schemas.microsoft.com/office/powerpoint/2010/main" val="1273436338"/>
              </p:ext>
            </p:extLst>
          </p:nvPr>
        </p:nvGraphicFramePr>
        <p:xfrm>
          <a:off x="3496185" y="2929773"/>
          <a:ext cx="1760470" cy="2061432"/>
        </p:xfrm>
        <a:graphic>
          <a:graphicData uri="http://schemas.openxmlformats.org/drawingml/2006/table">
            <a:tbl>
              <a:tblPr>
                <a:tableStyleId>{D7AC3CCA-C797-4891-BE02-D94E43425B78}</a:tableStyleId>
              </a:tblPr>
              <a:tblGrid>
                <a:gridCol w="1068657">
                  <a:extLst>
                    <a:ext uri="{9D8B030D-6E8A-4147-A177-3AD203B41FA5}">
                      <a16:colId xmlns:a16="http://schemas.microsoft.com/office/drawing/2014/main" val="3372355145"/>
                    </a:ext>
                  </a:extLst>
                </a:gridCol>
                <a:gridCol w="691813">
                  <a:extLst>
                    <a:ext uri="{9D8B030D-6E8A-4147-A177-3AD203B41FA5}">
                      <a16:colId xmlns:a16="http://schemas.microsoft.com/office/drawing/2014/main" val="3036412742"/>
                    </a:ext>
                  </a:extLst>
                </a:gridCol>
              </a:tblGrid>
              <a:tr h="257679">
                <a:tc>
                  <a:txBody>
                    <a:bodyPr/>
                    <a:lstStyle/>
                    <a:p>
                      <a:pPr algn="ctr" fontAlgn="ctr"/>
                      <a:r>
                        <a:rPr lang="en-US" sz="1000" b="1" u="none" strike="noStrike">
                          <a:effectLst/>
                        </a:rPr>
                        <a:t>tRP</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6252" marR="6252" marT="6252" marB="0" anchor="ctr"/>
                </a:tc>
                <a:extLst>
                  <a:ext uri="{0D108BD9-81ED-4DB2-BD59-A6C34878D82A}">
                    <a16:rowId xmlns:a16="http://schemas.microsoft.com/office/drawing/2014/main" val="3434774334"/>
                  </a:ext>
                </a:extLst>
              </a:tr>
              <a:tr h="257679">
                <a:tc>
                  <a:txBody>
                    <a:bodyPr/>
                    <a:lstStyle/>
                    <a:p>
                      <a:pPr algn="ctr" fontAlgn="ctr"/>
                      <a:r>
                        <a:rPr lang="en-US" sz="1000" b="1" u="none" strike="noStrike">
                          <a:effectLst/>
                        </a:rPr>
                        <a:t>tCCD</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u="none" strike="noStrike" dirty="0">
                          <a:effectLst/>
                        </a:rPr>
                        <a:t>2</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extLst>
                  <a:ext uri="{0D108BD9-81ED-4DB2-BD59-A6C34878D82A}">
                    <a16:rowId xmlns:a16="http://schemas.microsoft.com/office/drawing/2014/main" val="2422754999"/>
                  </a:ext>
                </a:extLst>
              </a:tr>
              <a:tr h="257679">
                <a:tc>
                  <a:txBody>
                    <a:bodyPr/>
                    <a:lstStyle/>
                    <a:p>
                      <a:pPr algn="ctr" fontAlgn="ctr"/>
                      <a:r>
                        <a:rPr lang="en-US" sz="1000" b="1" u="none" strike="noStrike">
                          <a:effectLst/>
                        </a:rPr>
                        <a:t>tRTP</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6252" marR="6252" marT="6252" marB="0" anchor="ctr"/>
                </a:tc>
                <a:extLst>
                  <a:ext uri="{0D108BD9-81ED-4DB2-BD59-A6C34878D82A}">
                    <a16:rowId xmlns:a16="http://schemas.microsoft.com/office/drawing/2014/main" val="2369404247"/>
                  </a:ext>
                </a:extLst>
              </a:tr>
              <a:tr h="257679">
                <a:tc>
                  <a:txBody>
                    <a:bodyPr/>
                    <a:lstStyle/>
                    <a:p>
                      <a:pPr algn="ctr" fontAlgn="ctr"/>
                      <a:r>
                        <a:rPr lang="en-US" sz="1000" b="1" u="none" strike="noStrike" dirty="0" err="1">
                          <a:effectLst/>
                        </a:rPr>
                        <a:t>tWTR</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6252" marR="6252" marT="6252" marB="0" anchor="ctr"/>
                </a:tc>
                <a:extLst>
                  <a:ext uri="{0D108BD9-81ED-4DB2-BD59-A6C34878D82A}">
                    <a16:rowId xmlns:a16="http://schemas.microsoft.com/office/drawing/2014/main" val="3776049476"/>
                  </a:ext>
                </a:extLst>
              </a:tr>
              <a:tr h="257679">
                <a:tc>
                  <a:txBody>
                    <a:bodyPr/>
                    <a:lstStyle/>
                    <a:p>
                      <a:pPr algn="ctr" fontAlgn="ctr"/>
                      <a:r>
                        <a:rPr lang="en-US" sz="1000" b="1" u="none" strike="noStrike">
                          <a:effectLst/>
                        </a:rPr>
                        <a:t>tWR</a:t>
                      </a:r>
                      <a:endParaRPr lang="en-US" sz="1000" b="1" i="0" u="none" strike="noStrike">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6252" marR="6252" marT="6252" marB="0" anchor="ctr"/>
                </a:tc>
                <a:extLst>
                  <a:ext uri="{0D108BD9-81ED-4DB2-BD59-A6C34878D82A}">
                    <a16:rowId xmlns:a16="http://schemas.microsoft.com/office/drawing/2014/main" val="3944782379"/>
                  </a:ext>
                </a:extLst>
              </a:tr>
              <a:tr h="257679">
                <a:tc>
                  <a:txBody>
                    <a:bodyPr/>
                    <a:lstStyle/>
                    <a:p>
                      <a:pPr algn="ctr" fontAlgn="ctr"/>
                      <a:r>
                        <a:rPr lang="en-US" sz="1000" b="1" i="0" u="none" strike="noStrike">
                          <a:solidFill>
                            <a:srgbClr val="000000"/>
                          </a:solidFill>
                          <a:effectLst/>
                          <a:latin typeface="맑은 고딕" panose="020B0503020000020004" pitchFamily="50" charset="-127"/>
                          <a:ea typeface="맑은 고딕" panose="020B0503020000020004" pitchFamily="50" charset="-127"/>
                        </a:rPr>
                        <a:t>tRTRS</a:t>
                      </a: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252" marR="6252" marT="6252" marB="0" anchor="ctr"/>
                </a:tc>
                <a:extLst>
                  <a:ext uri="{0D108BD9-81ED-4DB2-BD59-A6C34878D82A}">
                    <a16:rowId xmlns:a16="http://schemas.microsoft.com/office/drawing/2014/main" val="4206770853"/>
                  </a:ext>
                </a:extLst>
              </a:tr>
              <a:tr h="257679">
                <a:tc>
                  <a:txBody>
                    <a:bodyPr/>
                    <a:lstStyle/>
                    <a:p>
                      <a:pPr algn="ctr" fontAlgn="ctr"/>
                      <a:r>
                        <a:rPr lang="en-US" sz="1000" b="1" i="0" u="none" strike="noStrike" dirty="0" err="1">
                          <a:solidFill>
                            <a:srgbClr val="000000"/>
                          </a:solidFill>
                          <a:effectLst/>
                          <a:latin typeface="맑은 고딕" panose="020B0503020000020004" pitchFamily="50" charset="-127"/>
                          <a:ea typeface="맑은 고딕" panose="020B0503020000020004" pitchFamily="50" charset="-127"/>
                        </a:rPr>
                        <a:t>tCWD</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6252" marR="6252" marT="6252" marB="0" anchor="ctr"/>
                </a:tc>
                <a:extLst>
                  <a:ext uri="{0D108BD9-81ED-4DB2-BD59-A6C34878D82A}">
                    <a16:rowId xmlns:a16="http://schemas.microsoft.com/office/drawing/2014/main" val="2814991391"/>
                  </a:ext>
                </a:extLst>
              </a:tr>
              <a:tr h="257679">
                <a:tc>
                  <a:txBody>
                    <a:bodyPr/>
                    <a:lstStyle/>
                    <a:p>
                      <a:pPr algn="ctr" fontAlgn="ctr"/>
                      <a:r>
                        <a:rPr lang="en-US" sz="1000" b="1" i="0" u="none" strike="noStrike">
                          <a:solidFill>
                            <a:srgbClr val="000000"/>
                          </a:solidFill>
                          <a:effectLst/>
                          <a:latin typeface="맑은 고딕" panose="020B0503020000020004" pitchFamily="50" charset="-127"/>
                          <a:ea typeface="맑은 고딕" panose="020B0503020000020004" pitchFamily="50" charset="-127"/>
                        </a:rPr>
                        <a:t>tRTW</a:t>
                      </a:r>
                    </a:p>
                  </a:txBody>
                  <a:tcPr marL="6252" marR="6252" marT="6252" marB="0" anchor="ct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6252" marR="6252" marT="6252" marB="0" anchor="ctr"/>
                </a:tc>
                <a:extLst>
                  <a:ext uri="{0D108BD9-81ED-4DB2-BD59-A6C34878D82A}">
                    <a16:rowId xmlns:a16="http://schemas.microsoft.com/office/drawing/2014/main" val="1396075960"/>
                  </a:ext>
                </a:extLst>
              </a:tr>
            </a:tbl>
          </a:graphicData>
        </a:graphic>
      </p:graphicFrame>
      <p:sp>
        <p:nvSpPr>
          <p:cNvPr id="9" name="TextBox 8">
            <a:extLst>
              <a:ext uri="{FF2B5EF4-FFF2-40B4-BE49-F238E27FC236}">
                <a16:creationId xmlns:a16="http://schemas.microsoft.com/office/drawing/2014/main" id="{6FA43D6B-F6AC-7619-D4AB-768BC978F0B7}"/>
              </a:ext>
            </a:extLst>
          </p:cNvPr>
          <p:cNvSpPr txBox="1"/>
          <p:nvPr/>
        </p:nvSpPr>
        <p:spPr>
          <a:xfrm>
            <a:off x="1797501" y="5231581"/>
            <a:ext cx="3223532" cy="369332"/>
          </a:xfrm>
          <a:prstGeom prst="rect">
            <a:avLst/>
          </a:prstGeom>
          <a:noFill/>
        </p:spPr>
        <p:txBody>
          <a:bodyPr wrap="square" rtlCol="0">
            <a:spAutoFit/>
          </a:bodyPr>
          <a:lstStyle/>
          <a:p>
            <a:pPr algn="ctr"/>
            <a:r>
              <a:rPr lang="en-US" dirty="0"/>
              <a:t>Timing Diagram Example</a:t>
            </a:r>
          </a:p>
        </p:txBody>
      </p:sp>
    </p:spTree>
    <p:extLst>
      <p:ext uri="{BB962C8B-B14F-4D97-AF65-F5344CB8AC3E}">
        <p14:creationId xmlns:p14="http://schemas.microsoft.com/office/powerpoint/2010/main" val="306556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96497D-98F5-4BD3-B571-2341152079A4}"/>
              </a:ext>
            </a:extLst>
          </p:cNvPr>
          <p:cNvSpPr>
            <a:spLocks noGrp="1"/>
          </p:cNvSpPr>
          <p:nvPr>
            <p:ph type="title"/>
          </p:nvPr>
        </p:nvSpPr>
        <p:spPr/>
        <p:txBody>
          <a:bodyPr/>
          <a:lstStyle/>
          <a:p>
            <a:r>
              <a:rPr lang="en-US" dirty="0"/>
              <a:t>Submission</a:t>
            </a:r>
          </a:p>
        </p:txBody>
      </p:sp>
      <p:sp>
        <p:nvSpPr>
          <p:cNvPr id="5" name="내용 개체 틀 2">
            <a:extLst>
              <a:ext uri="{FF2B5EF4-FFF2-40B4-BE49-F238E27FC236}">
                <a16:creationId xmlns:a16="http://schemas.microsoft.com/office/drawing/2014/main" id="{A9A838CC-8867-4C3A-8DBF-CE921ED418B9}"/>
              </a:ext>
            </a:extLst>
          </p:cNvPr>
          <p:cNvSpPr>
            <a:spLocks noGrp="1"/>
          </p:cNvSpPr>
          <p:nvPr>
            <p:ph idx="1"/>
          </p:nvPr>
        </p:nvSpPr>
        <p:spPr>
          <a:xfrm>
            <a:off x="838200" y="1515590"/>
            <a:ext cx="10515600" cy="1636172"/>
          </a:xfrm>
        </p:spPr>
        <p:txBody>
          <a:bodyPr>
            <a:normAutofit/>
          </a:bodyPr>
          <a:lstStyle/>
          <a:p>
            <a:r>
              <a:rPr lang="en-US" dirty="0"/>
              <a:t>Upload ‘</a:t>
            </a:r>
            <a:r>
              <a:rPr lang="en-US" dirty="0" err="1"/>
              <a:t>WaveDrom</a:t>
            </a:r>
            <a:r>
              <a:rPr lang="en-US" dirty="0"/>
              <a:t> (editor)’ code files</a:t>
            </a:r>
          </a:p>
          <a:p>
            <a:pPr lvl="1"/>
            <a:r>
              <a:rPr lang="en-US" altLang="ko-KR" dirty="0"/>
              <a:t>E-mail </a:t>
            </a:r>
            <a:r>
              <a:rPr lang="en-US" altLang="ko-KR"/>
              <a:t>: ???</a:t>
            </a:r>
            <a:endParaRPr lang="en-US" altLang="ko-KR" dirty="0"/>
          </a:p>
          <a:p>
            <a:r>
              <a:rPr lang="en-US" dirty="0"/>
              <a:t>Due date </a:t>
            </a:r>
            <a:r>
              <a:rPr lang="en-US"/>
              <a:t>: ???</a:t>
            </a:r>
            <a:endParaRPr lang="en-US" dirty="0"/>
          </a:p>
        </p:txBody>
      </p:sp>
      <p:pic>
        <p:nvPicPr>
          <p:cNvPr id="3" name="그림 2">
            <a:extLst>
              <a:ext uri="{FF2B5EF4-FFF2-40B4-BE49-F238E27FC236}">
                <a16:creationId xmlns:a16="http://schemas.microsoft.com/office/drawing/2014/main" id="{00079128-5EAD-4CA5-B1B1-1849E7A8DC18}"/>
              </a:ext>
            </a:extLst>
          </p:cNvPr>
          <p:cNvPicPr>
            <a:picLocks noChangeAspect="1"/>
          </p:cNvPicPr>
          <p:nvPr/>
        </p:nvPicPr>
        <p:blipFill>
          <a:blip r:embed="rId2"/>
          <a:stretch>
            <a:fillRect/>
          </a:stretch>
        </p:blipFill>
        <p:spPr>
          <a:xfrm>
            <a:off x="477784" y="3549642"/>
            <a:ext cx="6105983" cy="1969672"/>
          </a:xfrm>
          <a:prstGeom prst="rect">
            <a:avLst/>
          </a:prstGeom>
        </p:spPr>
      </p:pic>
      <p:pic>
        <p:nvPicPr>
          <p:cNvPr id="4" name="그림 3">
            <a:extLst>
              <a:ext uri="{FF2B5EF4-FFF2-40B4-BE49-F238E27FC236}">
                <a16:creationId xmlns:a16="http://schemas.microsoft.com/office/drawing/2014/main" id="{759D8F29-AC2E-BE05-C47A-5B7BF03995A7}"/>
              </a:ext>
            </a:extLst>
          </p:cNvPr>
          <p:cNvPicPr>
            <a:picLocks noChangeAspect="1"/>
          </p:cNvPicPr>
          <p:nvPr/>
        </p:nvPicPr>
        <p:blipFill>
          <a:blip r:embed="rId3"/>
          <a:stretch>
            <a:fillRect/>
          </a:stretch>
        </p:blipFill>
        <p:spPr>
          <a:xfrm>
            <a:off x="6657166" y="3095448"/>
            <a:ext cx="4779979" cy="3479944"/>
          </a:xfrm>
          <a:prstGeom prst="rect">
            <a:avLst/>
          </a:prstGeom>
        </p:spPr>
      </p:pic>
    </p:spTree>
    <p:extLst>
      <p:ext uri="{BB962C8B-B14F-4D97-AF65-F5344CB8AC3E}">
        <p14:creationId xmlns:p14="http://schemas.microsoft.com/office/powerpoint/2010/main" val="82199104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292</Words>
  <Application>Microsoft Office PowerPoint</Application>
  <PresentationFormat>와이드스크린</PresentationFormat>
  <Paragraphs>129</Paragraphs>
  <Slides>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vt:i4>
      </vt:variant>
    </vt:vector>
  </HeadingPairs>
  <TitlesOfParts>
    <vt:vector size="5" baseType="lpstr">
      <vt:lpstr>맑은 고딕</vt:lpstr>
      <vt:lpstr>Arial</vt:lpstr>
      <vt:lpstr>Office 테마</vt:lpstr>
      <vt:lpstr>PowerPoint 프레젠테이션</vt:lpstr>
      <vt:lpstr>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정동훈</dc:creator>
  <cp:lastModifiedBy>김동휘</cp:lastModifiedBy>
  <cp:revision>185</cp:revision>
  <dcterms:created xsi:type="dcterms:W3CDTF">2022-12-21T05:46:44Z</dcterms:created>
  <dcterms:modified xsi:type="dcterms:W3CDTF">2023-10-25T11:07:09Z</dcterms:modified>
</cp:coreProperties>
</file>