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3"/>
  </p:notesMasterIdLst>
  <p:handoutMasterIdLst>
    <p:handoutMasterId r:id="rId34"/>
  </p:handoutMasterIdLst>
  <p:sldIdLst>
    <p:sldId id="292" r:id="rId5"/>
    <p:sldId id="464" r:id="rId6"/>
    <p:sldId id="401" r:id="rId7"/>
    <p:sldId id="403" r:id="rId8"/>
    <p:sldId id="405" r:id="rId9"/>
    <p:sldId id="487" r:id="rId10"/>
    <p:sldId id="428" r:id="rId11"/>
    <p:sldId id="429" r:id="rId12"/>
    <p:sldId id="488" r:id="rId13"/>
    <p:sldId id="465" r:id="rId14"/>
    <p:sldId id="466" r:id="rId15"/>
    <p:sldId id="478" r:id="rId16"/>
    <p:sldId id="489" r:id="rId17"/>
    <p:sldId id="482" r:id="rId18"/>
    <p:sldId id="483" r:id="rId19"/>
    <p:sldId id="484" r:id="rId20"/>
    <p:sldId id="485" r:id="rId21"/>
    <p:sldId id="486" r:id="rId22"/>
    <p:sldId id="490" r:id="rId23"/>
    <p:sldId id="460" r:id="rId24"/>
    <p:sldId id="463" r:id="rId25"/>
    <p:sldId id="480" r:id="rId26"/>
    <p:sldId id="491" r:id="rId27"/>
    <p:sldId id="391" r:id="rId28"/>
    <p:sldId id="392" r:id="rId29"/>
    <p:sldId id="393" r:id="rId30"/>
    <p:sldId id="394" r:id="rId31"/>
    <p:sldId id="28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490C453-5D73-4081-A40B-4FE591F6703C}">
          <p14:sldIdLst>
            <p14:sldId id="292"/>
            <p14:sldId id="464"/>
          </p14:sldIdLst>
        </p14:section>
        <p14:section name="introduction" id="{6485E736-54E8-4C0E-B88E-586661218C7B}">
          <p14:sldIdLst>
            <p14:sldId id="401"/>
            <p14:sldId id="403"/>
            <p14:sldId id="405"/>
          </p14:sldIdLst>
        </p14:section>
        <p14:section name="overveiw" id="{4CBEF658-A5A7-4283-AC55-CBBD761A7DE7}">
          <p14:sldIdLst>
            <p14:sldId id="487"/>
            <p14:sldId id="428"/>
            <p14:sldId id="429"/>
          </p14:sldIdLst>
        </p14:section>
        <p14:section name="In-Subarray Processing" id="{2C326614-1E16-400B-9754-69EE208F4E62}">
          <p14:sldIdLst>
            <p14:sldId id="488"/>
            <p14:sldId id="465"/>
            <p14:sldId id="466"/>
            <p14:sldId id="478"/>
          </p14:sldIdLst>
        </p14:section>
        <p14:section name="Cache operation" id="{03C477D4-FAAA-4ED1-80FB-4452D842FB9B}">
          <p14:sldIdLst>
            <p14:sldId id="489"/>
            <p14:sldId id="482"/>
            <p14:sldId id="483"/>
            <p14:sldId id="484"/>
            <p14:sldId id="485"/>
            <p14:sldId id="486"/>
          </p14:sldIdLst>
        </p14:section>
        <p14:section name="Address Mapping" id="{B37464AD-6BD3-44E8-B64C-C57E9D6A4025}">
          <p14:sldIdLst>
            <p14:sldId id="490"/>
            <p14:sldId id="460"/>
            <p14:sldId id="463"/>
            <p14:sldId id="480"/>
          </p14:sldIdLst>
        </p14:section>
        <p14:section name="Evaluation" id="{0FE99FD3-F2EC-4349-8C91-D05A11DD99BF}">
          <p14:sldIdLst>
            <p14:sldId id="491"/>
            <p14:sldId id="391"/>
            <p14:sldId id="392"/>
            <p14:sldId id="393"/>
          </p14:sldIdLst>
        </p14:section>
        <p14:section name="Conclusion" id="{1D8CD820-F824-48BA-AEA7-9E2F5BC8B919}">
          <p14:sldIdLst>
            <p14:sldId id="394"/>
            <p14:sldId id="282"/>
          </p14:sldIdLst>
        </p14:section>
        <p14:section name="backup" id="{AD63C3A5-4B21-423F-A1E1-F33B0AE28F38}">
          <p14:sldIdLst/>
        </p14:section>
      </p14:sectionLst>
    </p:ext>
    <p:ext uri="{EFAFB233-063F-42B5-8137-9DF3F51BA10A}">
      <p15:sldGuideLst xmlns:p15="http://schemas.microsoft.com/office/powerpoint/2012/main">
        <p15:guide id="2" pos="2880" userDrawn="1">
          <p15:clr>
            <a:srgbClr val="A4A3A4"/>
          </p15:clr>
        </p15:guide>
        <p15:guide id="3" orient="horz" pos="340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F8C"/>
    <a:srgbClr val="292D73"/>
    <a:srgbClr val="7F7F7F"/>
    <a:srgbClr val="D1F0A8"/>
    <a:srgbClr val="FF9999"/>
    <a:srgbClr val="C00000"/>
    <a:srgbClr val="FBD7BB"/>
    <a:srgbClr val="DBEEF3"/>
    <a:srgbClr val="D7E3B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8" autoAdjust="0"/>
    <p:restoredTop sz="65278" autoAdjust="0"/>
  </p:normalViewPr>
  <p:slideViewPr>
    <p:cSldViewPr snapToGrid="0" showGuides="1">
      <p:cViewPr>
        <p:scale>
          <a:sx n="75" d="100"/>
          <a:sy n="75" d="100"/>
        </p:scale>
        <p:origin x="1266" y="-585"/>
      </p:cViewPr>
      <p:guideLst>
        <p:guide pos="2880"/>
        <p:guide orient="horz" pos="34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194"/>
    </p:cViewPr>
  </p:sorterViewPr>
  <p:notesViewPr>
    <p:cSldViewPr snapToGrid="0" showGuides="1">
      <p:cViewPr varScale="1">
        <p:scale>
          <a:sx n="66" d="100"/>
          <a:sy n="66" d="100"/>
        </p:scale>
        <p:origin x="1998" y="6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https://o365skku-my.sharepoint.com/personal/seleneyou_o365_skku_edu/Documents/ND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'Sheet1 (2)'!$F$35:$M$35</c:f>
              <c:numCache>
                <c:formatCode>General</c:formatCode>
                <c:ptCount val="8"/>
                <c:pt idx="0">
                  <c:v>2019</c:v>
                </c:pt>
                <c:pt idx="1">
                  <c:v>2022</c:v>
                </c:pt>
                <c:pt idx="2">
                  <c:v>2024</c:v>
                </c:pt>
                <c:pt idx="3">
                  <c:v>2026</c:v>
                </c:pt>
                <c:pt idx="4">
                  <c:v>2028</c:v>
                </c:pt>
                <c:pt idx="5">
                  <c:v>2030</c:v>
                </c:pt>
                <c:pt idx="6">
                  <c:v>2032</c:v>
                </c:pt>
                <c:pt idx="7">
                  <c:v>2034</c:v>
                </c:pt>
              </c:numCache>
            </c:numRef>
          </c:cat>
          <c:val>
            <c:numRef>
              <c:f>'Sheet1 (2)'!$F$36:$M$36</c:f>
              <c:numCache>
                <c:formatCode>General</c:formatCode>
                <c:ptCount val="8"/>
                <c:pt idx="0">
                  <c:v>64</c:v>
                </c:pt>
                <c:pt idx="1">
                  <c:v>64</c:v>
                </c:pt>
                <c:pt idx="2">
                  <c:v>96</c:v>
                </c:pt>
                <c:pt idx="3">
                  <c:v>128</c:v>
                </c:pt>
                <c:pt idx="4">
                  <c:v>256</c:v>
                </c:pt>
                <c:pt idx="5">
                  <c:v>384</c:v>
                </c:pt>
                <c:pt idx="6">
                  <c:v>512</c:v>
                </c:pt>
                <c:pt idx="7">
                  <c:v>640</c:v>
                </c:pt>
              </c:numCache>
            </c:numRef>
          </c:val>
          <c:extLst>
            <c:ext xmlns:c16="http://schemas.microsoft.com/office/drawing/2014/chart" uri="{C3380CC4-5D6E-409C-BE32-E72D297353CC}">
              <c16:uniqueId val="{00000000-C40D-4070-A9FE-295C6E63140C}"/>
            </c:ext>
          </c:extLst>
        </c:ser>
        <c:dLbls>
          <c:showLegendKey val="0"/>
          <c:showVal val="0"/>
          <c:showCatName val="0"/>
          <c:showSerName val="0"/>
          <c:showPercent val="0"/>
          <c:showBubbleSize val="0"/>
        </c:dLbls>
        <c:gapWidth val="219"/>
        <c:axId val="825520032"/>
        <c:axId val="825521472"/>
      </c:barChart>
      <c:lineChart>
        <c:grouping val="standard"/>
        <c:varyColors val="0"/>
        <c:ser>
          <c:idx val="1"/>
          <c:order val="1"/>
          <c:spPr>
            <a:ln w="38100" cap="rnd">
              <a:solidFill>
                <a:srgbClr val="FF3300"/>
              </a:solidFill>
              <a:round/>
            </a:ln>
            <a:effectLst/>
          </c:spPr>
          <c:marker>
            <c:symbol val="circle"/>
            <c:size val="6"/>
            <c:spPr>
              <a:solidFill>
                <a:srgbClr val="FF3300"/>
              </a:solidFill>
              <a:ln w="25400">
                <a:noFill/>
              </a:ln>
              <a:effectLst/>
            </c:spPr>
          </c:marker>
          <c:val>
            <c:numRef>
              <c:f>'Sheet1 (2)'!$F$38:$M$38</c:f>
              <c:numCache>
                <c:formatCode>General</c:formatCode>
                <c:ptCount val="8"/>
                <c:pt idx="0">
                  <c:v>128</c:v>
                </c:pt>
                <c:pt idx="1">
                  <c:v>800</c:v>
                </c:pt>
                <c:pt idx="2">
                  <c:v>1024</c:v>
                </c:pt>
                <c:pt idx="3">
                  <c:v>1536</c:v>
                </c:pt>
                <c:pt idx="4">
                  <c:v>2048</c:v>
                </c:pt>
                <c:pt idx="5">
                  <c:v>4096</c:v>
                </c:pt>
                <c:pt idx="6">
                  <c:v>4096</c:v>
                </c:pt>
                <c:pt idx="7">
                  <c:v>4096</c:v>
                </c:pt>
              </c:numCache>
            </c:numRef>
          </c:val>
          <c:smooth val="0"/>
          <c:extLst>
            <c:ext xmlns:c16="http://schemas.microsoft.com/office/drawing/2014/chart" uri="{C3380CC4-5D6E-409C-BE32-E72D297353CC}">
              <c16:uniqueId val="{00000001-C40D-4070-A9FE-295C6E63140C}"/>
            </c:ext>
          </c:extLst>
        </c:ser>
        <c:dLbls>
          <c:showLegendKey val="0"/>
          <c:showVal val="0"/>
          <c:showCatName val="0"/>
          <c:showSerName val="0"/>
          <c:showPercent val="0"/>
          <c:showBubbleSize val="0"/>
        </c:dLbls>
        <c:marker val="1"/>
        <c:smooth val="0"/>
        <c:axId val="717237408"/>
        <c:axId val="717232608"/>
      </c:lineChart>
      <c:catAx>
        <c:axId val="82552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ko-KR"/>
          </a:p>
        </c:txPr>
        <c:crossAx val="825521472"/>
        <c:crosses val="autoZero"/>
        <c:auto val="1"/>
        <c:lblAlgn val="ctr"/>
        <c:lblOffset val="100"/>
        <c:noMultiLvlLbl val="0"/>
      </c:catAx>
      <c:valAx>
        <c:axId val="82552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ko-KR"/>
          </a:p>
        </c:txPr>
        <c:crossAx val="825520032"/>
        <c:crosses val="autoZero"/>
        <c:crossBetween val="between"/>
      </c:valAx>
      <c:valAx>
        <c:axId val="71723260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ko-KR"/>
          </a:p>
        </c:txPr>
        <c:crossAx val="717237408"/>
        <c:crosses val="max"/>
        <c:crossBetween val="between"/>
      </c:valAx>
      <c:catAx>
        <c:axId val="717237408"/>
        <c:scaling>
          <c:orientation val="minMax"/>
        </c:scaling>
        <c:delete val="1"/>
        <c:axPos val="b"/>
        <c:majorTickMark val="out"/>
        <c:minorTickMark val="none"/>
        <c:tickLblPos val="nextTo"/>
        <c:crossAx val="717232608"/>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30534942858596"/>
          <c:y val="8.4046092382656312E-2"/>
          <c:w val="0.79831232828365051"/>
          <c:h val="0.56927563783351531"/>
        </c:manualLayout>
      </c:layout>
      <c:scatterChart>
        <c:scatterStyle val="lineMarker"/>
        <c:varyColors val="0"/>
        <c:ser>
          <c:idx val="0"/>
          <c:order val="0"/>
          <c:tx>
            <c:strRef>
              <c:f>ppt!$M$53</c:f>
              <c:strCache>
                <c:ptCount val="1"/>
                <c:pt idx="0">
                  <c:v>way-1</c:v>
                </c:pt>
              </c:strCache>
            </c:strRef>
          </c:tx>
          <c:spPr>
            <a:ln w="28575" cap="rnd">
              <a:solidFill>
                <a:schemeClr val="tx1"/>
              </a:solidFill>
              <a:prstDash val="lgDash"/>
              <a:round/>
            </a:ln>
            <a:effectLst/>
          </c:spPr>
          <c:marker>
            <c:symbol val="circle"/>
            <c:size val="10"/>
            <c:spPr>
              <a:solidFill>
                <a:schemeClr val="tx1"/>
              </a:solidFill>
              <a:ln w="9525">
                <a:noFill/>
              </a:ln>
              <a:effectLst/>
            </c:spPr>
          </c:marker>
          <c:xVal>
            <c:numRef>
              <c:f>ppt!$N$52:$R$52</c:f>
              <c:numCache>
                <c:formatCode>General</c:formatCode>
                <c:ptCount val="5"/>
                <c:pt idx="0">
                  <c:v>70</c:v>
                </c:pt>
                <c:pt idx="1">
                  <c:v>70.8</c:v>
                </c:pt>
                <c:pt idx="2">
                  <c:v>74</c:v>
                </c:pt>
                <c:pt idx="3">
                  <c:v>77.5</c:v>
                </c:pt>
                <c:pt idx="4">
                  <c:v>79.3</c:v>
                </c:pt>
              </c:numCache>
            </c:numRef>
          </c:xVal>
          <c:yVal>
            <c:numRef>
              <c:f>ppt!$N$53:$R$53</c:f>
              <c:numCache>
                <c:formatCode>General</c:formatCode>
                <c:ptCount val="5"/>
                <c:pt idx="0">
                  <c:v>95</c:v>
                </c:pt>
                <c:pt idx="1">
                  <c:v>70</c:v>
                </c:pt>
                <c:pt idx="2">
                  <c:v>25</c:v>
                </c:pt>
                <c:pt idx="3">
                  <c:v>15</c:v>
                </c:pt>
                <c:pt idx="4">
                  <c:v>11</c:v>
                </c:pt>
              </c:numCache>
            </c:numRef>
          </c:yVal>
          <c:smooth val="0"/>
          <c:extLst>
            <c:ext xmlns:c16="http://schemas.microsoft.com/office/drawing/2014/chart" uri="{C3380CC4-5D6E-409C-BE32-E72D297353CC}">
              <c16:uniqueId val="{00000000-0C4A-444A-8985-18885CAAC527}"/>
            </c:ext>
          </c:extLst>
        </c:ser>
        <c:dLbls>
          <c:showLegendKey val="0"/>
          <c:showVal val="0"/>
          <c:showCatName val="0"/>
          <c:showSerName val="0"/>
          <c:showPercent val="0"/>
          <c:showBubbleSize val="0"/>
        </c:dLbls>
        <c:axId val="1198965839"/>
        <c:axId val="2056478943"/>
      </c:scatterChart>
      <c:valAx>
        <c:axId val="1198965839"/>
        <c:scaling>
          <c:orientation val="minMax"/>
          <c:max val="80"/>
          <c:min val="68"/>
        </c:scaling>
        <c:delete val="0"/>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sz="1400"/>
                  <a:t>Row Buffer Hit Ratio (%)</a:t>
                </a:r>
                <a:endParaRPr lang="ko-KR" sz="1400"/>
              </a:p>
            </c:rich>
          </c:tx>
          <c:layout>
            <c:manualLayout>
              <c:xMode val="edge"/>
              <c:yMode val="edge"/>
              <c:x val="0.40337331424857309"/>
              <c:y val="0.85844689839099986"/>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title>
        <c:numFmt formatCode="#,##0_);[Red]\(#,##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crossAx val="2056478943"/>
        <c:crosses val="autoZero"/>
        <c:crossBetween val="midCat"/>
        <c:majorUnit val="2"/>
      </c:valAx>
      <c:valAx>
        <c:axId val="2056478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ko-KR"/>
          </a:p>
        </c:txPr>
        <c:crossAx val="11989658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50000"/>
          <a:lumOff val="50000"/>
        </a:schemeClr>
      </a:solidFill>
      <a:round/>
    </a:ln>
    <a:effectLst/>
  </c:spPr>
  <c:txPr>
    <a:bodyPr/>
    <a:lstStyle/>
    <a:p>
      <a:pPr>
        <a:defRPr sz="1100" b="1">
          <a:solidFill>
            <a:sysClr val="windowText" lastClr="000000"/>
          </a:solidFill>
          <a:latin typeface="Arial" panose="020B0604020202020204" pitchFamily="34" charset="0"/>
          <a:cs typeface="Arial" panose="020B0604020202020204" pitchFamily="34" charset="0"/>
        </a:defRPr>
      </a:pPr>
      <a:endParaRPr lang="ko-K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3.64602E-7</cdr:x>
      <cdr:y>0.0086</cdr:y>
    </cdr:from>
    <cdr:to>
      <cdr:x>0.13681</cdr:x>
      <cdr:y>0.90636</cdr:y>
    </cdr:to>
    <cdr:sp macro="" textlink="">
      <cdr:nvSpPr>
        <cdr:cNvPr id="2" name="TextBox 1">
          <a:extLst xmlns:a="http://schemas.openxmlformats.org/drawingml/2006/main">
            <a:ext uri="{FF2B5EF4-FFF2-40B4-BE49-F238E27FC236}">
              <a16:creationId xmlns:a16="http://schemas.microsoft.com/office/drawing/2014/main" id="{2162C264-EA50-77D3-572E-9B6C7C95B4EC}"/>
            </a:ext>
          </a:extLst>
        </cdr:cNvPr>
        <cdr:cNvSpPr txBox="1"/>
      </cdr:nvSpPr>
      <cdr:spPr>
        <a:xfrm xmlns:a="http://schemas.openxmlformats.org/drawingml/2006/main" rot="16200000">
          <a:off x="-226100" y="237623"/>
          <a:ext cx="1202679" cy="75047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altLang="ko-KR" sz="1400" b="1" dirty="0">
              <a:latin typeface="Arial" panose="020B0604020202020204" pitchFamily="34" charset="0"/>
              <a:cs typeface="Arial" panose="020B0604020202020204" pitchFamily="34" charset="0"/>
            </a:rPr>
            <a:t>Cache Hit </a:t>
          </a:r>
        </a:p>
        <a:p xmlns:a="http://schemas.openxmlformats.org/drawingml/2006/main">
          <a:pPr algn="ctr"/>
          <a:r>
            <a:rPr lang="en-US" altLang="ko-KR" sz="1400" b="1" dirty="0">
              <a:latin typeface="Arial" panose="020B0604020202020204" pitchFamily="34" charset="0"/>
              <a:cs typeface="Arial" panose="020B0604020202020204" pitchFamily="34" charset="0"/>
            </a:rPr>
            <a:t>Ratio </a:t>
          </a:r>
          <a:r>
            <a:rPr lang="en-US" altLang="ko-KR" sz="1400" b="1" baseline="0" dirty="0">
              <a:latin typeface="Arial" panose="020B0604020202020204" pitchFamily="34" charset="0"/>
              <a:cs typeface="Arial" panose="020B0604020202020204" pitchFamily="34" charset="0"/>
            </a:rPr>
            <a:t> (%)</a:t>
          </a:r>
          <a:endParaRPr lang="ko-KR" altLang="en-US" sz="1400" b="1" dirty="0">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0.11319</cdr:x>
      <cdr:y>0.71466</cdr:y>
    </cdr:from>
    <cdr:to>
      <cdr:x>0.19647</cdr:x>
      <cdr:y>0.85557</cdr:y>
    </cdr:to>
    <cdr:sp macro="" textlink="">
      <cdr:nvSpPr>
        <cdr:cNvPr id="3" name="직사각형 2">
          <a:extLst xmlns:a="http://schemas.openxmlformats.org/drawingml/2006/main">
            <a:ext uri="{FF2B5EF4-FFF2-40B4-BE49-F238E27FC236}">
              <a16:creationId xmlns:a16="http://schemas.microsoft.com/office/drawing/2014/main" id="{F155F396-7A69-8FC1-17F4-0ECD0C88D9D2}"/>
            </a:ext>
          </a:extLst>
        </cdr:cNvPr>
        <cdr:cNvSpPr/>
      </cdr:nvSpPr>
      <cdr:spPr>
        <a:xfrm xmlns:a="http://schemas.openxmlformats.org/drawingml/2006/main">
          <a:off x="620895" y="957392"/>
          <a:ext cx="456827" cy="188770"/>
        </a:xfrm>
        <a:prstGeom xmlns:a="http://schemas.openxmlformats.org/drawingml/2006/main" prst="rect">
          <a:avLst/>
        </a:prstGeom>
        <a:solidFill xmlns:a="http://schemas.openxmlformats.org/drawingml/2006/main">
          <a:sysClr val="window" lastClr="FFFFFF"/>
        </a:solidFill>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ko-K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75D6A63C-F773-DC40-4F18-475B142642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2161DCAD-C776-A0E9-0B00-BFAD675D29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07B9B6-8A98-4F70-AAFB-9063E11DF99D}" type="datetimeFigureOut">
              <a:rPr lang="ko-KR" altLang="en-US" smtClean="0"/>
              <a:t>2024-07-03</a:t>
            </a:fld>
            <a:endParaRPr lang="ko-KR" altLang="en-US"/>
          </a:p>
        </p:txBody>
      </p:sp>
      <p:sp>
        <p:nvSpPr>
          <p:cNvPr id="4" name="바닥글 개체 틀 3">
            <a:extLst>
              <a:ext uri="{FF2B5EF4-FFF2-40B4-BE49-F238E27FC236}">
                <a16:creationId xmlns:a16="http://schemas.microsoft.com/office/drawing/2014/main" id="{2A95E051-D5D6-6923-012A-23D7F930DF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6433122-82BF-10A1-0A5A-A0F2C64C16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4FC703-E80B-4821-890F-A57DD16B501B}" type="slidenum">
              <a:rPr lang="ko-KR" altLang="en-US" smtClean="0"/>
              <a:t>‹#›</a:t>
            </a:fld>
            <a:endParaRPr lang="ko-KR" altLang="en-US"/>
          </a:p>
        </p:txBody>
      </p:sp>
    </p:spTree>
    <p:extLst>
      <p:ext uri="{BB962C8B-B14F-4D97-AF65-F5344CB8AC3E}">
        <p14:creationId xmlns:p14="http://schemas.microsoft.com/office/powerpoint/2010/main" val="2144538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4DF74-4D0D-43FD-9DB0-B298502E90D5}" type="datetimeFigureOut">
              <a:rPr lang="ko-KR" altLang="en-US" smtClean="0"/>
              <a:t>2024-07-03</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8BD61D-FD74-49DD-8478-F2DD68C8C734}" type="slidenum">
              <a:rPr lang="ko-KR" altLang="en-US" smtClean="0"/>
              <a:t>‹#›</a:t>
            </a:fld>
            <a:endParaRPr lang="ko-KR" altLang="en-US"/>
          </a:p>
        </p:txBody>
      </p:sp>
    </p:spTree>
    <p:extLst>
      <p:ext uri="{BB962C8B-B14F-4D97-AF65-F5344CB8AC3E}">
        <p14:creationId xmlns:p14="http://schemas.microsoft.com/office/powerpoint/2010/main" val="185725922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r>
              <a:rPr lang="en-US" altLang="ko-KR" sz="1200" b="0" i="0" u="none" strike="noStrike" kern="1200" dirty="0">
                <a:solidFill>
                  <a:schemeClr val="tx1"/>
                </a:solidFill>
                <a:effectLst/>
                <a:latin typeface="+mn-lt"/>
                <a:ea typeface="+mn-ea"/>
                <a:cs typeface="+mn-cs"/>
              </a:rPr>
              <a:t>Hello everyone,</a:t>
            </a:r>
            <a:endParaRPr lang="en-US" altLang="ko-KR" sz="1200" b="1" i="0" u="none" strike="noStrike" kern="1200" dirty="0">
              <a:solidFill>
                <a:schemeClr val="tx1"/>
              </a:solidFill>
              <a:effectLst/>
              <a:latin typeface="+mn-lt"/>
              <a:ea typeface="+mn-ea"/>
              <a:cs typeface="+mn-cs"/>
            </a:endParaRPr>
          </a:p>
          <a:p>
            <a:pPr rtl="0" fontAlgn="base"/>
            <a:r>
              <a:rPr lang="en-US" altLang="ko-KR" sz="1200" b="0" i="0" u="none" strike="noStrike" kern="1200" dirty="0">
                <a:solidFill>
                  <a:schemeClr val="tx1"/>
                </a:solidFill>
                <a:effectLst/>
                <a:latin typeface="+mn-lt"/>
                <a:ea typeface="+mn-ea"/>
                <a:cs typeface="+mn-cs"/>
              </a:rPr>
              <a:t>My name is Yesin.</a:t>
            </a:r>
          </a:p>
          <a:p>
            <a:pPr rtl="0" fontAlgn="base"/>
            <a:r>
              <a:rPr lang="en-US" altLang="ko-KR" sz="1200" b="0" i="0" u="none" strike="noStrike" kern="1200" dirty="0">
                <a:solidFill>
                  <a:schemeClr val="tx1"/>
                </a:solidFill>
                <a:effectLst/>
                <a:latin typeface="+mn-lt"/>
                <a:ea typeface="+mn-ea"/>
                <a:cs typeface="+mn-cs"/>
              </a:rPr>
              <a:t>During my DRAM development career,  I noticed ongoing efforts in the industry to use DRAM as a cache, which prompted me to explore what a cache-optimized DRAM would look like and how its control could be designed.</a:t>
            </a:r>
            <a:endParaRPr lang="en-US" altLang="ko-KR" sz="1200" b="1" i="0" u="none" strike="noStrike" kern="1200" dirty="0">
              <a:solidFill>
                <a:schemeClr val="tx1"/>
              </a:solidFill>
              <a:effectLst/>
              <a:latin typeface="+mn-lt"/>
              <a:ea typeface="+mn-ea"/>
              <a:cs typeface="+mn-cs"/>
            </a:endParaRPr>
          </a:p>
          <a:p>
            <a:pPr rtl="0" fontAlgn="base"/>
            <a:r>
              <a:rPr lang="en-US" altLang="ko-KR" sz="1200" b="0" i="0" u="none" strike="noStrike" kern="1200" dirty="0">
                <a:solidFill>
                  <a:schemeClr val="tx1"/>
                </a:solidFill>
                <a:effectLst/>
                <a:latin typeface="+mn-lt"/>
                <a:ea typeface="+mn-ea"/>
                <a:cs typeface="+mn-cs"/>
              </a:rPr>
              <a:t>This led to the creation of the paper Native DRAM cache.</a:t>
            </a:r>
            <a:endParaRPr lang="en-US" altLang="ko-KR" sz="1200" b="1" i="0" u="none" strike="noStrike" kern="1200" dirty="0">
              <a:solidFill>
                <a:schemeClr val="tx1"/>
              </a:solidFill>
              <a:effectLst/>
              <a:latin typeface="+mn-lt"/>
              <a:ea typeface="+mn-ea"/>
              <a:cs typeface="+mn-cs"/>
            </a:endParaRPr>
          </a:p>
          <a:p>
            <a:pPr rtl="0" fontAlgn="base">
              <a:spcBef>
                <a:spcPts val="0"/>
              </a:spcBef>
              <a:spcAft>
                <a:spcPts val="0"/>
              </a:spcAft>
              <a:buFont typeface="Arial" panose="020B0604020202020204" pitchFamily="34" charset="0"/>
              <a:buChar char="•"/>
            </a:pPr>
            <a:endParaRPr lang="en-US" altLang="ko-KR" sz="1800" b="0" i="0" u="none" strike="noStrike" dirty="0">
              <a:solidFill>
                <a:srgbClr val="000000"/>
              </a:solidFill>
              <a:effectLst/>
              <a:latin typeface="Arial" panose="020B0604020202020204" pitchFamily="34"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a:t>
            </a:fld>
            <a:endParaRPr lang="ko-KR" altLang="en-US"/>
          </a:p>
        </p:txBody>
      </p:sp>
    </p:spTree>
    <p:extLst>
      <p:ext uri="{BB962C8B-B14F-4D97-AF65-F5344CB8AC3E}">
        <p14:creationId xmlns:p14="http://schemas.microsoft.com/office/powerpoint/2010/main" val="200222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Allow me to briefly explain the structure of DRAM.</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Each subarray is composed of multiple MATs, and the BLSA performs the function of sensing BL and BLB in a MAT, also serving as a device to store data from an activated row; hence, it is also called a row buffer.</a:t>
            </a:r>
          </a:p>
          <a:p>
            <a:pPr rtl="0" fontAlgn="base">
              <a:spcBef>
                <a:spcPts val="0"/>
              </a:spcBef>
              <a:spcAft>
                <a:spcPts val="0"/>
              </a:spcAft>
              <a:buFont typeface="Arial" panose="020B0604020202020204" pitchFamily="34" charset="0"/>
              <a:buChar char="•"/>
            </a:pPr>
            <a:r>
              <a:rPr lang="en-US" altLang="ko-KR" sz="1800" b="0" i="0" u="none" strike="noStrike" dirty="0">
                <a:solidFill>
                  <a:srgbClr val="4A86E8"/>
                </a:solidFill>
                <a:effectLst/>
                <a:latin typeface="Times New Roman" panose="02020603050405020304" pitchFamily="18" charset="0"/>
              </a:rPr>
              <a:t>In DRAM cache, the activated row corresponds to a set selected by an index.</a:t>
            </a:r>
          </a:p>
          <a:p>
            <a:pPr rtl="0" fontAlgn="base">
              <a:spcBef>
                <a:spcPts val="0"/>
              </a:spcBef>
              <a:spcAft>
                <a:spcPts val="0"/>
              </a:spcAft>
              <a:buFont typeface="Arial" panose="020B0604020202020204" pitchFamily="34" charset="0"/>
              <a:buNone/>
            </a:pPr>
            <a:endParaRPr lang="en-US" altLang="ko-KR" sz="1800" b="0" i="0" u="none" strike="noStrike" dirty="0">
              <a:solidFill>
                <a:srgbClr val="4A86E8"/>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On the other hand, DRAM caches typically store metadata such as tags, valid status, dirty status, etc., along with data by adding dedicated MATs.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In NDC, we redesigned the microarchitecture of the metadata MATs to implement cache operations.</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10</a:t>
            </a:fld>
            <a:endParaRPr lang="ko-KR" altLang="en-US"/>
          </a:p>
        </p:txBody>
      </p:sp>
    </p:spTree>
    <p:extLst>
      <p:ext uri="{BB962C8B-B14F-4D97-AF65-F5344CB8AC3E}">
        <p14:creationId xmlns:p14="http://schemas.microsoft.com/office/powerpoint/2010/main" val="809385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Now let's take a look at the tag matching circuit in NDC.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The circuit on the left represents the traditional MAT used in DRAM.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The tag matching circuit, motivated by CAM with 3-transistor matching, is configured as shown on the right, to compare the data stored in BLSA with the tag line and output this to the match line (ML).</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This circuit allows simultaneous matching of all data sensed by BLSA, making it straightforward to manage a large number of ways. </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11</a:t>
            </a:fld>
            <a:endParaRPr lang="ko-KR" altLang="en-US"/>
          </a:p>
        </p:txBody>
      </p:sp>
    </p:spTree>
    <p:extLst>
      <p:ext uri="{BB962C8B-B14F-4D97-AF65-F5344CB8AC3E}">
        <p14:creationId xmlns:p14="http://schemas.microsoft.com/office/powerpoint/2010/main" val="4128201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For example, in a 2-way set-associative cache configuration, if a hit occurs in way1, the match line of way1 stays at 1, enabling read or write operations to the corresponding data area. </a:t>
            </a:r>
          </a:p>
          <a:p>
            <a:pPr rtl="0" fontAlgn="base">
              <a:spcBef>
                <a:spcPts val="0"/>
              </a:spcBef>
              <a:spcAft>
                <a:spcPts val="0"/>
              </a:spcAft>
              <a:buFont typeface="Arial" panose="020B0604020202020204" pitchFamily="34" charset="0"/>
              <a:buNone/>
            </a:pPr>
            <a:r>
              <a:rPr lang="en-US" altLang="ko-KR" sz="1800" b="0" i="0" u="none" strike="noStrike" dirty="0">
                <a:solidFill>
                  <a:srgbClr val="000000"/>
                </a:solidFill>
                <a:effectLst/>
                <a:latin typeface="Times New Roman" panose="02020603050405020304" pitchFamily="18" charset="0"/>
              </a:rPr>
              <a:t>6</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12</a:t>
            </a:fld>
            <a:endParaRPr lang="ko-KR" altLang="en-US"/>
          </a:p>
        </p:txBody>
      </p:sp>
    </p:spTree>
    <p:extLst>
      <p:ext uri="{BB962C8B-B14F-4D97-AF65-F5344CB8AC3E}">
        <p14:creationId xmlns:p14="http://schemas.microsoft.com/office/powerpoint/2010/main" val="575919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This in-subarray processing enables single access cache control.</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The following slides will demonstrate how each cache operation is facilitated[</a:t>
            </a:r>
            <a:r>
              <a:rPr lang="en-US" altLang="ko-KR" sz="1800" b="0" i="0" u="none" strike="noStrike" dirty="0" err="1">
                <a:solidFill>
                  <a:srgbClr val="222222"/>
                </a:solidFill>
                <a:effectLst/>
                <a:latin typeface="Arial" panose="020B0604020202020204" pitchFamily="34" charset="0"/>
              </a:rPr>
              <a:t>fə</a:t>
            </a:r>
            <a:r>
              <a:rPr lang="en-US" altLang="ko-KR" sz="1800" b="0" i="0" u="none" strike="noStrike" dirty="0">
                <a:solidFill>
                  <a:srgbClr val="000000"/>
                </a:solidFill>
                <a:effectLst/>
                <a:latin typeface="Times New Roman" panose="02020603050405020304" pitchFamily="18" charset="0"/>
              </a:rPr>
              <a:t>] using NDC. 7</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13</a:t>
            </a:fld>
            <a:endParaRPr lang="ko-KR" altLang="en-US"/>
          </a:p>
        </p:txBody>
      </p:sp>
    </p:spTree>
    <p:extLst>
      <p:ext uri="{BB962C8B-B14F-4D97-AF65-F5344CB8AC3E}">
        <p14:creationId xmlns:p14="http://schemas.microsoft.com/office/powerpoint/2010/main" val="3486757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1200"/>
              </a:spcBef>
              <a:spcAft>
                <a:spcPts val="120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During activation, data from the row selected by an index is stored in a row buffer.</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14</a:t>
            </a:fld>
            <a:endParaRPr lang="ko-KR" altLang="en-US"/>
          </a:p>
        </p:txBody>
      </p:sp>
    </p:spTree>
    <p:extLst>
      <p:ext uri="{BB962C8B-B14F-4D97-AF65-F5344CB8AC3E}">
        <p14:creationId xmlns:p14="http://schemas.microsoft.com/office/powerpoint/2010/main" val="1276894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4A86E8"/>
                </a:solidFill>
                <a:effectLst/>
                <a:latin typeface="Times New Roman" panose="02020603050405020304" pitchFamily="18" charset="0"/>
              </a:rPr>
              <a:t>Then tag is inputted with a read command,</a:t>
            </a:r>
            <a:r>
              <a:rPr lang="en-US" altLang="ko-KR" sz="1800" b="0" i="0" u="none" strike="noStrike" dirty="0">
                <a:solidFill>
                  <a:srgbClr val="000000"/>
                </a:solidFill>
                <a:effectLst/>
                <a:latin typeface="Times New Roman" panose="02020603050405020304" pitchFamily="18" charset="0"/>
              </a:rPr>
              <a:t> and the MAT for metadata determines the hit status. </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15</a:t>
            </a:fld>
            <a:endParaRPr lang="ko-KR" altLang="en-US"/>
          </a:p>
        </p:txBody>
      </p:sp>
    </p:spTree>
    <p:extLst>
      <p:ext uri="{BB962C8B-B14F-4D97-AF65-F5344CB8AC3E}">
        <p14:creationId xmlns:p14="http://schemas.microsoft.com/office/powerpoint/2010/main" val="804434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‘Subsequently, if there is a way where a hit occurred, data from that way is read.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Additionally, the hit is reported to the controller through a dedicated pin.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This reporting is crucial for a controller to ascertain[</a:t>
            </a:r>
            <a:r>
              <a:rPr lang="en-US" altLang="ko-KR" sz="1800" b="0" i="0" u="none" strike="noStrike" dirty="0">
                <a:solidFill>
                  <a:srgbClr val="222222"/>
                </a:solidFill>
                <a:effectLst/>
                <a:latin typeface="Arial" panose="020B0604020202020204" pitchFamily="34" charset="0"/>
              </a:rPr>
              <a:t>æ</a:t>
            </a:r>
            <a:r>
              <a:rPr lang="en-US" altLang="ko-KR" sz="1800" b="0" i="0" u="none" strike="noStrike" dirty="0">
                <a:solidFill>
                  <a:srgbClr val="000000"/>
                </a:solidFill>
                <a:effectLst/>
                <a:latin typeface="Times New Roman" panose="02020603050405020304" pitchFamily="18" charset="0"/>
              </a:rPr>
              <a:t>] whether it is a hit or a miss and to schedule subsequent operations accordingly.</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On the contrary, when examining a miss, since there is no hit in any way, the data does not need to be read[red] out.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This is more efficient and leads to better throughput and energy savings than traditional DRAM caches, which often transfer unnecessary miss data.</a:t>
            </a:r>
          </a:p>
          <a:p>
            <a:pPr rtl="0" fontAlgn="base">
              <a:spcBef>
                <a:spcPts val="0"/>
              </a:spcBef>
              <a:spcAft>
                <a:spcPts val="0"/>
              </a:spcAft>
              <a:buFont typeface="Arial" panose="020B0604020202020204" pitchFamily="34" charset="0"/>
              <a:buChar char="•"/>
            </a:pP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16</a:t>
            </a:fld>
            <a:endParaRPr lang="ko-KR" altLang="en-US"/>
          </a:p>
        </p:txBody>
      </p:sp>
    </p:spTree>
    <p:extLst>
      <p:ext uri="{BB962C8B-B14F-4D97-AF65-F5344CB8AC3E}">
        <p14:creationId xmlns:p14="http://schemas.microsoft.com/office/powerpoint/2010/main" val="2456651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Here, it is clear that the write hit case is similar to the read hit case.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Now, suppose there is a write miss, then NDC must arbitrarily</a:t>
            </a:r>
            <a:r>
              <a:rPr lang="en-US" altLang="ko-KR" sz="1800" b="0" i="0" u="none" strike="noStrike" dirty="0">
                <a:solidFill>
                  <a:srgbClr val="222222"/>
                </a:solidFill>
                <a:effectLst/>
                <a:latin typeface="Arial" panose="020B0604020202020204" pitchFamily="34" charset="0"/>
              </a:rPr>
              <a:t>[</a:t>
            </a:r>
            <a:r>
              <a:rPr lang="en-US" altLang="ko-KR" sz="1800" b="0" i="0" u="none" strike="noStrike" baseline="-25000" dirty="0">
                <a:solidFill>
                  <a:srgbClr val="222222"/>
                </a:solidFill>
                <a:effectLst/>
                <a:latin typeface="Arial" panose="020B0604020202020204" pitchFamily="34" charset="0"/>
              </a:rPr>
              <a:t>│</a:t>
            </a:r>
            <a:r>
              <a:rPr lang="en-US" altLang="ko-KR" sz="1800" b="0" i="0" u="none" strike="noStrike" dirty="0" err="1">
                <a:solidFill>
                  <a:srgbClr val="222222"/>
                </a:solidFill>
                <a:effectLst/>
                <a:latin typeface="Arial" panose="020B0604020202020204" pitchFamily="34" charset="0"/>
              </a:rPr>
              <a:t>ɑ:rbə</a:t>
            </a:r>
            <a:r>
              <a:rPr lang="en-US" altLang="ko-KR" sz="1800" b="0" i="0" u="none" strike="noStrike" baseline="30000" dirty="0" err="1">
                <a:solidFill>
                  <a:srgbClr val="222222"/>
                </a:solidFill>
                <a:effectLst/>
                <a:latin typeface="Arial" panose="020B0604020202020204" pitchFamily="34" charset="0"/>
              </a:rPr>
              <a:t>│</a:t>
            </a:r>
            <a:r>
              <a:rPr lang="en-US" altLang="ko-KR" sz="1800" b="0" i="0" u="none" strike="noStrike" dirty="0" err="1">
                <a:solidFill>
                  <a:srgbClr val="222222"/>
                </a:solidFill>
                <a:effectLst/>
                <a:latin typeface="Arial" panose="020B0604020202020204" pitchFamily="34" charset="0"/>
              </a:rPr>
              <a:t>trerəli</a:t>
            </a:r>
            <a:r>
              <a:rPr lang="en-US" altLang="ko-KR" sz="1800" b="0" i="0" u="none" strike="noStrike" dirty="0">
                <a:solidFill>
                  <a:srgbClr val="222222"/>
                </a:solidFill>
                <a:effectLst/>
                <a:latin typeface="Arial" panose="020B0604020202020204" pitchFamily="34" charset="0"/>
              </a:rPr>
              <a:t>]</a:t>
            </a:r>
            <a:r>
              <a:rPr lang="en-US" altLang="ko-KR" sz="1800" b="0" i="0" u="none" strike="noStrike" dirty="0">
                <a:solidFill>
                  <a:srgbClr val="000000"/>
                </a:solidFill>
                <a:effectLst/>
                <a:latin typeface="Times New Roman" panose="02020603050405020304" pitchFamily="18" charset="0"/>
              </a:rPr>
              <a:t> determine the victim way to write the new data.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If a clean way is present</a:t>
            </a:r>
            <a:r>
              <a:rPr lang="en-US" altLang="ko-KR" sz="1800" b="0" i="0" u="none" strike="noStrike" dirty="0">
                <a:solidFill>
                  <a:srgbClr val="000000"/>
                </a:solidFill>
                <a:effectLst/>
                <a:latin typeface="Arial" panose="020B0604020202020204" pitchFamily="34" charset="0"/>
              </a:rPr>
              <a:t>[ˈ</a:t>
            </a:r>
            <a:r>
              <a:rPr lang="en-US" altLang="ko-KR" sz="1800" b="0" i="0" u="none" strike="noStrike" dirty="0" err="1">
                <a:solidFill>
                  <a:srgbClr val="000000"/>
                </a:solidFill>
                <a:effectLst/>
                <a:latin typeface="Arial" panose="020B0604020202020204" pitchFamily="34" charset="0"/>
              </a:rPr>
              <a:t>preznt</a:t>
            </a:r>
            <a:r>
              <a:rPr lang="en-US" altLang="ko-KR" sz="1800" b="0" i="0" u="none" strike="noStrike" dirty="0">
                <a:solidFill>
                  <a:srgbClr val="000000"/>
                </a:solidFill>
                <a:effectLst/>
                <a:latin typeface="Arial" panose="020B0604020202020204" pitchFamily="34" charset="0"/>
              </a:rPr>
              <a:t>]</a:t>
            </a:r>
            <a:r>
              <a:rPr lang="en-US" altLang="ko-KR" sz="1800" b="0" i="0" u="none" strike="noStrike" dirty="0">
                <a:solidFill>
                  <a:srgbClr val="000000"/>
                </a:solidFill>
                <a:effectLst/>
                <a:latin typeface="Times New Roman" panose="02020603050405020304" pitchFamily="18" charset="0"/>
              </a:rPr>
              <a:t>, NDC can easily determine the victim way and write the new data on that way.</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17</a:t>
            </a:fld>
            <a:endParaRPr lang="ko-KR" altLang="en-US"/>
          </a:p>
        </p:txBody>
      </p:sp>
    </p:spTree>
    <p:extLst>
      <p:ext uri="{BB962C8B-B14F-4D97-AF65-F5344CB8AC3E}">
        <p14:creationId xmlns:p14="http://schemas.microsoft.com/office/powerpoint/2010/main" val="3194511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120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In the case of a dirty miss, a slightly more involved operation is required.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The data from the randomly selected victim way is moved to the victim buffer, and then the new data can be written on the victim way.</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This process is similar to the traditional DRAM read-modify-write operation and can be described as a read-store-write operation.</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18</a:t>
            </a:fld>
            <a:endParaRPr lang="ko-KR" altLang="en-US"/>
          </a:p>
        </p:txBody>
      </p:sp>
    </p:spTree>
    <p:extLst>
      <p:ext uri="{BB962C8B-B14F-4D97-AF65-F5344CB8AC3E}">
        <p14:creationId xmlns:p14="http://schemas.microsoft.com/office/powerpoint/2010/main" val="1638065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1200"/>
              </a:spcBef>
              <a:spcAft>
                <a:spcPts val="120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Now, I will explain the final feature of NDC, which is the address mapping strategy. 9</a:t>
            </a:r>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19</a:t>
            </a:fld>
            <a:endParaRPr lang="ko-KR" altLang="en-US"/>
          </a:p>
        </p:txBody>
      </p:sp>
    </p:spTree>
    <p:extLst>
      <p:ext uri="{BB962C8B-B14F-4D97-AF65-F5344CB8AC3E}">
        <p14:creationId xmlns:p14="http://schemas.microsoft.com/office/powerpoint/2010/main" val="70691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200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So, I hope this presentation will spark meaningful discussions.</a:t>
            </a:r>
            <a:endParaRPr lang="en-US" altLang="ko-KR" sz="1800" b="1" i="0" u="none" strike="noStrike" dirty="0">
              <a:solidFill>
                <a:srgbClr val="000000"/>
              </a:solidFill>
              <a:effectLst/>
              <a:latin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a:t>
            </a:fld>
            <a:endParaRPr lang="ko-KR" altLang="en-US"/>
          </a:p>
        </p:txBody>
      </p:sp>
    </p:spTree>
    <p:extLst>
      <p:ext uri="{BB962C8B-B14F-4D97-AF65-F5344CB8AC3E}">
        <p14:creationId xmlns:p14="http://schemas.microsoft.com/office/powerpoint/2010/main" val="228196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120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Generally, when there is a high likelihood of accessing consecutive addresses in address space sequentially, placing them in different sets, as shown in the left option 1, </a:t>
            </a:r>
            <a:r>
              <a:rPr lang="en-US" altLang="ko-KR" sz="1800" b="0" i="0" u="sng" strike="noStrike" dirty="0">
                <a:solidFill>
                  <a:srgbClr val="000000"/>
                </a:solidFill>
                <a:effectLst/>
                <a:highlight>
                  <a:srgbClr val="FFFF00"/>
                </a:highlight>
                <a:latin typeface="Times New Roman" panose="02020603050405020304" pitchFamily="18" charset="0"/>
              </a:rPr>
              <a:t>can improve </a:t>
            </a:r>
            <a:r>
              <a:rPr lang="en-US" altLang="ko-KR" sz="1800" b="0" i="0" u="none" strike="noStrike" dirty="0">
                <a:solidFill>
                  <a:srgbClr val="000000"/>
                </a:solidFill>
                <a:effectLst/>
                <a:latin typeface="Times New Roman" panose="02020603050405020304" pitchFamily="18" charset="0"/>
              </a:rPr>
              <a:t>the cache hit ratio.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However, each set corresponds to a different row in a DRAM cache, thereby potentially </a:t>
            </a:r>
            <a:r>
              <a:rPr lang="en-US" altLang="ko-KR" sz="1800" b="0" i="0" u="sng" strike="noStrike" dirty="0">
                <a:solidFill>
                  <a:srgbClr val="000000"/>
                </a:solidFill>
                <a:effectLst/>
                <a:latin typeface="Times New Roman" panose="02020603050405020304" pitchFamily="18" charset="0"/>
              </a:rPr>
              <a:t>reducing</a:t>
            </a:r>
            <a:r>
              <a:rPr lang="en-US" altLang="ko-KR" sz="1800" b="0" i="0" u="none" strike="noStrike" dirty="0">
                <a:solidFill>
                  <a:srgbClr val="000000"/>
                </a:solidFill>
                <a:effectLst/>
                <a:latin typeface="Times New Roman" panose="02020603050405020304" pitchFamily="18" charset="0"/>
              </a:rPr>
              <a:t> the row buffer hit ratio.</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On the other hand, placing them in the same set, as depicted[di] in the right option 2, </a:t>
            </a:r>
            <a:r>
              <a:rPr lang="en-US" altLang="ko-KR" sz="1800" b="0" i="0" u="sng" strike="noStrike" dirty="0">
                <a:solidFill>
                  <a:srgbClr val="000000"/>
                </a:solidFill>
                <a:effectLst/>
                <a:latin typeface="Times New Roman" panose="02020603050405020304" pitchFamily="18" charset="0"/>
              </a:rPr>
              <a:t>can enhance </a:t>
            </a:r>
            <a:r>
              <a:rPr lang="en-US" altLang="ko-KR" sz="1800" b="0" i="0" u="none" strike="noStrike" dirty="0">
                <a:solidFill>
                  <a:srgbClr val="000000"/>
                </a:solidFill>
                <a:effectLst/>
                <a:latin typeface="Times New Roman" panose="02020603050405020304" pitchFamily="18" charset="0"/>
              </a:rPr>
              <a:t>the row buffer hit ratio.</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However, that being the case, the cache hit ratio can be </a:t>
            </a:r>
            <a:r>
              <a:rPr lang="en-US" altLang="ko-KR" sz="1800" b="0" i="0" u="sng" strike="noStrike" dirty="0">
                <a:solidFill>
                  <a:srgbClr val="000000"/>
                </a:solidFill>
                <a:effectLst/>
                <a:latin typeface="Times New Roman" panose="02020603050405020304" pitchFamily="18" charset="0"/>
              </a:rPr>
              <a:t>degraded</a:t>
            </a:r>
            <a:r>
              <a:rPr lang="en-US" altLang="ko-KR" sz="1800" b="0" i="0" u="none" strike="noStrike" dirty="0">
                <a:solidFill>
                  <a:srgbClr val="222222"/>
                </a:solidFill>
                <a:effectLst/>
                <a:latin typeface="Arial" panose="020B0604020202020204" pitchFamily="34" charset="0"/>
              </a:rPr>
              <a:t>[</a:t>
            </a:r>
            <a:r>
              <a:rPr lang="en-US" altLang="ko-KR" sz="1800" b="0" i="0" u="none" strike="noStrike" dirty="0" err="1">
                <a:solidFill>
                  <a:srgbClr val="222222"/>
                </a:solidFill>
                <a:effectLst/>
                <a:latin typeface="Arial" panose="020B0604020202020204" pitchFamily="34" charset="0"/>
              </a:rPr>
              <a:t>diɡréidid</a:t>
            </a:r>
            <a:r>
              <a:rPr lang="en-US" altLang="ko-KR" sz="1800" b="0" i="0" u="none" strike="noStrike" dirty="0">
                <a:solidFill>
                  <a:srgbClr val="222222"/>
                </a:solidFill>
                <a:effectLst/>
                <a:latin typeface="Arial" panose="020B0604020202020204" pitchFamily="34" charset="0"/>
              </a:rPr>
              <a:t>]</a:t>
            </a:r>
            <a:r>
              <a:rPr lang="en-US" altLang="ko-KR" sz="1800" b="0" i="0" u="none" strike="noStrike" dirty="0">
                <a:solidFill>
                  <a:srgbClr val="000000"/>
                </a:solidFill>
                <a:effectLst/>
                <a:latin typeface="Times New Roman" panose="02020603050405020304" pitchFamily="18" charset="0"/>
              </a:rPr>
              <a:t> due to cache conflicts.</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This ‘illustrates the address mapping dilemma[</a:t>
            </a:r>
            <a:r>
              <a:rPr lang="en-US" altLang="ko-KR" sz="1800" b="0" i="0" u="none" strike="noStrike" dirty="0">
                <a:solidFill>
                  <a:srgbClr val="000000"/>
                </a:solidFill>
                <a:effectLst/>
                <a:latin typeface="Arial" panose="020B0604020202020204" pitchFamily="34" charset="0"/>
              </a:rPr>
              <a:t>[</a:t>
            </a:r>
            <a:r>
              <a:rPr lang="en-US" altLang="ko-KR" sz="1800" b="0" i="0" u="none" strike="noStrike" dirty="0" err="1">
                <a:solidFill>
                  <a:srgbClr val="000000"/>
                </a:solidFill>
                <a:effectLst/>
                <a:latin typeface="Arial" panose="020B0604020202020204" pitchFamily="34" charset="0"/>
              </a:rPr>
              <a:t>dɪ</a:t>
            </a:r>
            <a:r>
              <a:rPr lang="en-US" altLang="ko-KR" sz="1800" b="0" i="0" u="none" strike="noStrike" baseline="30000" dirty="0" err="1">
                <a:solidFill>
                  <a:srgbClr val="000000"/>
                </a:solidFill>
                <a:effectLst/>
                <a:latin typeface="Arial" panose="020B0604020202020204" pitchFamily="34" charset="0"/>
              </a:rPr>
              <a:t>│</a:t>
            </a:r>
            <a:r>
              <a:rPr lang="en-US" altLang="ko-KR" sz="1800" b="0" i="0" u="none" strike="noStrike" dirty="0" err="1">
                <a:solidFill>
                  <a:srgbClr val="000000"/>
                </a:solidFill>
                <a:effectLst/>
                <a:latin typeface="Arial" panose="020B0604020202020204" pitchFamily="34" charset="0"/>
              </a:rPr>
              <a:t>lemə</a:t>
            </a:r>
            <a:r>
              <a:rPr lang="en-US" altLang="ko-KR" sz="1800" b="0" i="0" u="none" strike="noStrike" dirty="0">
                <a:solidFill>
                  <a:srgbClr val="000000"/>
                </a:solidFill>
                <a:effectLst/>
                <a:latin typeface="Arial" panose="020B0604020202020204" pitchFamily="34" charset="0"/>
              </a:rPr>
              <a:t>]</a:t>
            </a:r>
            <a:r>
              <a:rPr lang="en-US" altLang="ko-KR" sz="1800" b="0" i="0" u="none" strike="noStrike" dirty="0">
                <a:solidFill>
                  <a:srgbClr val="000000"/>
                </a:solidFill>
                <a:effectLst/>
                <a:latin typeface="Times New Roman" panose="02020603050405020304" pitchFamily="18" charset="0"/>
              </a:rPr>
              <a:t> in DRAM caches highlighted in the prior work.</a:t>
            </a:r>
            <a:endParaRPr lang="en-US" altLang="ko-KR" sz="1800" b="0" i="0" u="none" strike="noStrike" dirty="0">
              <a:solidFill>
                <a:srgbClr val="000000"/>
              </a:solidFill>
              <a:effectLst/>
              <a:latin typeface="Arial" panose="020B0604020202020204" pitchFamily="34"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20</a:t>
            </a:fld>
            <a:endParaRPr lang="ko-KR" altLang="en-US"/>
          </a:p>
        </p:txBody>
      </p:sp>
    </p:spTree>
    <p:extLst>
      <p:ext uri="{BB962C8B-B14F-4D97-AF65-F5344CB8AC3E}">
        <p14:creationId xmlns:p14="http://schemas.microsoft.com/office/powerpoint/2010/main" val="4126370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By contrast, leveraging NDC's capability to easily increase the number of ways allows placing the consecutive addresses into different ways within the same set to avoid the conflicts.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This improves the row buffer hit ratio without degrading the cache hit ratio. </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21</a:t>
            </a:fld>
            <a:endParaRPr lang="ko-KR" altLang="en-US"/>
          </a:p>
        </p:txBody>
      </p:sp>
    </p:spTree>
    <p:extLst>
      <p:ext uri="{BB962C8B-B14F-4D97-AF65-F5344CB8AC3E}">
        <p14:creationId xmlns:p14="http://schemas.microsoft.com/office/powerpoint/2010/main" val="1550687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As a result of these three features, NDC can achieve a high cache hit ratio by providing a high level of associativity similar to set-associative cache models like LH cache.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Plus, its single access control, much like direct-mapped cache models such as Alloy cache, enables achieving high throughput.</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22</a:t>
            </a:fld>
            <a:endParaRPr lang="ko-KR" altLang="en-US"/>
          </a:p>
        </p:txBody>
      </p:sp>
    </p:spTree>
    <p:extLst>
      <p:ext uri="{BB962C8B-B14F-4D97-AF65-F5344CB8AC3E}">
        <p14:creationId xmlns:p14="http://schemas.microsoft.com/office/powerpoint/2010/main" val="3616245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b="0" i="0" u="none" strike="noStrike" dirty="0">
                <a:solidFill>
                  <a:srgbClr val="000000"/>
                </a:solidFill>
                <a:effectLst/>
                <a:latin typeface="Times New Roman" panose="02020603050405020304" pitchFamily="18" charset="0"/>
              </a:rPr>
              <a:t>Now, I will break down the experimental</a:t>
            </a:r>
            <a:r>
              <a:rPr lang="en-US" altLang="ko-KR" sz="1800" b="0" i="0" u="none" strike="noStrike" dirty="0">
                <a:solidFill>
                  <a:srgbClr val="222222"/>
                </a:solidFill>
                <a:effectLst/>
                <a:latin typeface="Arial" panose="020B0604020202020204" pitchFamily="34" charset="0"/>
              </a:rPr>
              <a:t>[</a:t>
            </a:r>
            <a:r>
              <a:rPr lang="en-US" altLang="ko-KR" sz="1800" b="0" i="0" u="none" strike="noStrike" dirty="0" err="1">
                <a:solidFill>
                  <a:srgbClr val="222222"/>
                </a:solidFill>
                <a:effectLst/>
                <a:latin typeface="Arial" panose="020B0604020202020204" pitchFamily="34" charset="0"/>
              </a:rPr>
              <a:t>ɪkˌsperɪˈmentl</a:t>
            </a:r>
            <a:r>
              <a:rPr lang="en-US" altLang="ko-KR" sz="1800" b="0" i="0" u="none" strike="noStrike" dirty="0">
                <a:solidFill>
                  <a:srgbClr val="222222"/>
                </a:solidFill>
                <a:effectLst/>
                <a:latin typeface="Arial" panose="020B0604020202020204" pitchFamily="34" charset="0"/>
              </a:rPr>
              <a:t>]</a:t>
            </a:r>
            <a:r>
              <a:rPr lang="en-US" altLang="ko-KR" sz="1800" b="0" i="0" u="none" strike="noStrike" dirty="0">
                <a:solidFill>
                  <a:srgbClr val="000000"/>
                </a:solidFill>
                <a:effectLst/>
                <a:latin typeface="Times New Roman" panose="02020603050405020304" pitchFamily="18" charset="0"/>
              </a:rPr>
              <a:t> results. 11</a:t>
            </a:r>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23</a:t>
            </a:fld>
            <a:endParaRPr lang="ko-KR" altLang="en-US"/>
          </a:p>
        </p:txBody>
      </p:sp>
    </p:spTree>
    <p:extLst>
      <p:ext uri="{BB962C8B-B14F-4D97-AF65-F5344CB8AC3E}">
        <p14:creationId xmlns:p14="http://schemas.microsoft.com/office/powerpoint/2010/main" val="3826979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We used HSPICE to measure the delay caused by tag matching and way-selection in NDC.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Under these conditions, a 16-way NDC incurs an additional 1.09 nanoseconds of latency compared to conventional DRAM.</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24</a:t>
            </a:fld>
            <a:endParaRPr lang="ko-KR" altLang="en-US"/>
          </a:p>
        </p:txBody>
      </p:sp>
    </p:spTree>
    <p:extLst>
      <p:ext uri="{BB962C8B-B14F-4D97-AF65-F5344CB8AC3E}">
        <p14:creationId xmlns:p14="http://schemas.microsoft.com/office/powerpoint/2010/main" val="3727706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4A86E8"/>
                </a:solidFill>
                <a:effectLst/>
                <a:latin typeface="Times New Roman" panose="02020603050405020304" pitchFamily="18" charset="0"/>
              </a:rPr>
              <a:t>Taking into account this latency increase, we compared the performance of a system with NDC to that of other DRAM cache models.</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25</a:t>
            </a:fld>
            <a:endParaRPr lang="ko-KR" altLang="en-US"/>
          </a:p>
        </p:txBody>
      </p:sp>
    </p:spTree>
    <p:extLst>
      <p:ext uri="{BB962C8B-B14F-4D97-AF65-F5344CB8AC3E}">
        <p14:creationId xmlns:p14="http://schemas.microsoft.com/office/powerpoint/2010/main" val="424921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Owing to its high cache hit ratio, and row buffer hit ratio, NDC's performance improvement compared to the state-of-the-art in SPEC/NPB/GAP benchmarks is 2.8, 52.5, and 44.2%, respectively.</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Furthermore, reducing unnecessary data transfers and simplifying the interface results in energy savings of 17.7, 25.8, and 34.6%.</a:t>
            </a:r>
          </a:p>
          <a:p>
            <a:pPr rtl="0" fontAlgn="base">
              <a:spcBef>
                <a:spcPts val="0"/>
              </a:spcBef>
              <a:spcAft>
                <a:spcPts val="0"/>
              </a:spcAft>
              <a:buFont typeface="Arial" panose="020B0604020202020204" pitchFamily="34" charset="0"/>
              <a:buChar char="•"/>
            </a:pPr>
            <a:endParaRPr lang="en-US" altLang="ko-KR" sz="1800" b="0" i="0" u="none" strike="noStrike" dirty="0">
              <a:solidFill>
                <a:srgbClr val="000000"/>
              </a:solidFill>
              <a:effectLst/>
              <a:latin typeface="Times New Roman" panose="02020603050405020304" pitchFamily="18" charset="0"/>
            </a:endParaRP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26</a:t>
            </a:fld>
            <a:endParaRPr lang="ko-KR" altLang="en-US"/>
          </a:p>
        </p:txBody>
      </p:sp>
    </p:spTree>
    <p:extLst>
      <p:ext uri="{BB962C8B-B14F-4D97-AF65-F5344CB8AC3E}">
        <p14:creationId xmlns:p14="http://schemas.microsoft.com/office/powerpoint/2010/main" val="1191109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In conclusion, NDC leverages an ‘innovative DRAM microarchitecture to provide caching-in-memory.</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We have demonstrated the performance improvements and energy savings of NDC, positioning it as a highly promising[</a:t>
            </a:r>
            <a:r>
              <a:rPr lang="en-US" altLang="ko-KR" sz="1800" b="0" i="0" u="none" strike="noStrike" baseline="30000" dirty="0">
                <a:solidFill>
                  <a:srgbClr val="222222"/>
                </a:solidFill>
                <a:effectLst/>
                <a:latin typeface="Arial" panose="020B0604020202020204" pitchFamily="34" charset="0"/>
              </a:rPr>
              <a:t>|</a:t>
            </a:r>
            <a:r>
              <a:rPr lang="en-US" altLang="ko-KR" sz="1800" b="0" i="0" u="none" strike="noStrike" dirty="0" err="1">
                <a:solidFill>
                  <a:srgbClr val="222222"/>
                </a:solidFill>
                <a:effectLst/>
                <a:latin typeface="Arial" panose="020B0604020202020204" pitchFamily="34" charset="0"/>
              </a:rPr>
              <a:t>prɑːmɪsɪŋ</a:t>
            </a:r>
            <a:r>
              <a:rPr lang="en-US" altLang="ko-KR" sz="1800" b="0" i="0" u="none" strike="noStrike" dirty="0">
                <a:solidFill>
                  <a:srgbClr val="000000"/>
                </a:solidFill>
                <a:effectLst/>
                <a:latin typeface="Times New Roman" panose="02020603050405020304" pitchFamily="18" charset="0"/>
              </a:rPr>
              <a:t>] solution for data centers facing increasing core counts.</a:t>
            </a:r>
            <a:endParaRPr lang="en-US" altLang="ko-KR"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27</a:t>
            </a:fld>
            <a:endParaRPr lang="ko-KR" altLang="en-US"/>
          </a:p>
        </p:txBody>
      </p:sp>
    </p:spTree>
    <p:extLst>
      <p:ext uri="{BB962C8B-B14F-4D97-AF65-F5344CB8AC3E}">
        <p14:creationId xmlns:p14="http://schemas.microsoft.com/office/powerpoint/2010/main" val="348788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342900" lvl="0" indent="-342900" algn="just" latinLnBrk="1">
              <a:lnSpc>
                <a:spcPct val="107000"/>
              </a:lnSpc>
              <a:buFont typeface="맑은 고딕" panose="020B0503020000020004" pitchFamily="50" charset="-127"/>
              <a:buChar char="-"/>
            </a:pPr>
            <a:r>
              <a:rPr lang="en-US" altLang="ko-KR" sz="1800" b="1" kern="100" dirty="0" err="1">
                <a:effectLst/>
                <a:latin typeface="맑은 고딕" panose="020B0503020000020004" pitchFamily="50" charset="-127"/>
                <a:ea typeface="맑은 고딕" panose="020B0503020000020004" pitchFamily="50" charset="-127"/>
                <a:cs typeface="Times New Roman" panose="02020603050405020304" pitchFamily="18" charset="0"/>
              </a:rPr>
              <a:t>Prefech</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등</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 cache configuration</a:t>
            </a: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에 대한 설명</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This paper focuses on the operation and control of DRAM cache. Therefore, when evaluating performance, we used the basic settings of gem5 except for this aspect.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buFont typeface="맑은 고딕" panose="020B0503020000020004" pitchFamily="50" charset="-127"/>
              <a:buChar char="-"/>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Hit rate</a:t>
            </a: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가 다 같은 상황에서도 여전히</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 NDC</a:t>
            </a: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가 우수하냐</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Even if the hit ratio does not impact, NDC remains superior. This is because, as I explained, it performs cache operations with a single command and completely eliminates unnecessary data transfers.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buFont typeface="맑은 고딕" panose="020B0503020000020004" pitchFamily="50" charset="-127"/>
              <a:buChar char="-"/>
            </a:pP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이것이 진짜 상용화 될 것 같냐</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Actually, calculating the overhead on DRAM was one of my jobs. So, I have examined this aspect very carefully. However, bringing it into practical use poses other issues. While there are no specific product plans yet, I believe it will happen soon.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buFont typeface="맑은 고딕" panose="020B0503020000020004" pitchFamily="50" charset="-127"/>
              <a:buChar char="-"/>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History based predictor </a:t>
            </a: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등 다른 </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cache</a:t>
            </a: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에서 쓴 기술들을 적용할 수 있냐</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4572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Certainly, it can be used. However, since NDC performs well even without additional devices, we did not include them in our experiments. In contrast, other prior work for comparison included all the elements they proposed.</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4572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buFont typeface="맑은 고딕" panose="020B0503020000020004" pitchFamily="50" charset="-127"/>
              <a:buChar char="-"/>
            </a:pP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어떤 응용에서 사용 가능하냐</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 believe caching-in-memory strategies can be used anywhere, especially in memory-intensive tasks that require high capacity and bandwidth. While system configurations may vary depending on the application, this approach can be used in many scenarios.</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buFont typeface="맑은 고딕" panose="020B0503020000020004" pitchFamily="50" charset="-127"/>
              <a:buChar char="-"/>
            </a:pP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Victim buffer</a:t>
            </a: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의</a:t>
            </a:r>
            <a:r>
              <a:rPr lang="en-US"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 overhead</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The victim buffer needs to exist for each bank group, and there are about 32 bank groups per die in HBM3. Depending on the implementation method, creating a 16-entry buffer in a simple flip-flop format results in about a 0.03% area overhead.</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Additionally, to maintain memory coherence, data in the victim buffer must undergo tag matching for each read or write operation. This matching occurs concurrently with the tag matching in the subarray, causing no additional delay. While transferring the contents of the victim buffer to main memory requires some time, the resulting performance degradation is negligible. For more details, please refer to the paper.</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buFont typeface="맑은 고딕" panose="020B0503020000020004" pitchFamily="50" charset="-127"/>
              <a:buChar char="-"/>
            </a:pP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실험</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We evaluated the performance using gem5. Our system includes private L1 and L2 caches, and a shared L3 cache. For detailed configuration, please refer to the paper. The L3 cache is implemented as a DRAM cache, and we have also implemented a new controller to manage it.</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342900" lvl="0" indent="-342900" algn="just" latinLnBrk="1">
              <a:lnSpc>
                <a:spcPct val="107000"/>
              </a:lnSpc>
              <a:buFont typeface="맑은 고딕" panose="020B0503020000020004" pitchFamily="50" charset="-127"/>
              <a:buChar char="-"/>
            </a:pPr>
            <a:r>
              <a:rPr lang="ko-KR" altLang="ko-KR" sz="1800" b="1" kern="100" dirty="0">
                <a:effectLst/>
                <a:latin typeface="맑은 고딕" panose="020B0503020000020004" pitchFamily="50" charset="-127"/>
                <a:ea typeface="맑은 고딕" panose="020B0503020000020004" pitchFamily="50" charset="-127"/>
                <a:cs typeface="Times New Roman" panose="02020603050405020304" pitchFamily="18" charset="0"/>
              </a:rPr>
              <a:t>기타</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pPr marL="508000" algn="just" latinLnBrk="1">
              <a:lnSpc>
                <a:spcPct val="107000"/>
              </a:lnSpc>
              <a:spcAft>
                <a:spcPts val="800"/>
              </a:spcAft>
            </a:pPr>
            <a:r>
              <a:rPr lang="en-US"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rPr>
              <a:t>I didn't include this content in the presentation due to time limits, but it is explained in detail in the paper. Please refer to the paper for more information.</a:t>
            </a:r>
            <a:endParaRPr lang="ko-KR" altLang="ko-KR" sz="18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28</a:t>
            </a:fld>
            <a:endParaRPr lang="ko-KR" altLang="en-US"/>
          </a:p>
        </p:txBody>
      </p:sp>
    </p:spTree>
    <p:extLst>
      <p:ext uri="{BB962C8B-B14F-4D97-AF65-F5344CB8AC3E}">
        <p14:creationId xmlns:p14="http://schemas.microsoft.com/office/powerpoint/2010/main" val="1598794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As the demand for data processing continues to rise, the number of CPU cores in data centers is growing rapidly.</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Looking to the future, the International Roadmap for Devices and Systems predicts that by 2034, CPUs could have up to 640 cores.</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However, as shown by the red line in the graph, the increase in core count must be matched by an expansion in Last-Level Cache (LLC) size.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Without this, both performance and energy efficiency could suffer.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Typically, each socket requires 1 to 4GB of LLC.</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3</a:t>
            </a:fld>
            <a:endParaRPr lang="ko-KR" altLang="en-US"/>
          </a:p>
        </p:txBody>
      </p:sp>
    </p:spTree>
    <p:extLst>
      <p:ext uri="{BB962C8B-B14F-4D97-AF65-F5344CB8AC3E}">
        <p14:creationId xmlns:p14="http://schemas.microsoft.com/office/powerpoint/2010/main" val="401417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To efficiently integrate large caches, CPU manufacturers have adopted a new approach called heterogeneous integration.</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Examples of this include AMD's V-Cache and Intel's Sapphire Rapids with HBM2E stacks.</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The main difference between these two approaches lies in the structure of SRAM and DRAM.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As shown, SRAM consists of six transistors to store one bit, whereas DRAM has a simpler structure with one transistor and one capacitor.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Considering the increasing number of cores, this makes DRAM more advantageous</a:t>
            </a:r>
            <a:r>
              <a:rPr lang="en-US" altLang="ko-KR" sz="1800" b="0" i="0" u="none" strike="noStrike" dirty="0">
                <a:solidFill>
                  <a:srgbClr val="000000"/>
                </a:solidFill>
                <a:effectLst/>
                <a:latin typeface="Arial" panose="020B0604020202020204" pitchFamily="34" charset="0"/>
              </a:rPr>
              <a:t>[</a:t>
            </a:r>
            <a:r>
              <a:rPr lang="en-US" altLang="ko-KR" sz="1800" b="0" i="0" u="none" strike="noStrike" dirty="0">
                <a:solidFill>
                  <a:srgbClr val="222222"/>
                </a:solidFill>
                <a:effectLst/>
                <a:latin typeface="Arial" panose="020B0604020202020204" pitchFamily="34" charset="0"/>
              </a:rPr>
              <a:t>ˌ</a:t>
            </a:r>
            <a:r>
              <a:rPr lang="en-US" altLang="ko-KR" sz="1800" b="0" i="0" u="none" strike="noStrike" dirty="0" err="1">
                <a:solidFill>
                  <a:srgbClr val="222222"/>
                </a:solidFill>
                <a:effectLst/>
                <a:latin typeface="Arial" panose="020B0604020202020204" pitchFamily="34" charset="0"/>
              </a:rPr>
              <a:t>ædvənˈteɪdʒəs</a:t>
            </a:r>
            <a:r>
              <a:rPr lang="en-US" altLang="ko-KR" sz="1800" b="0" i="0" u="none" strike="noStrike" dirty="0">
                <a:solidFill>
                  <a:srgbClr val="000000"/>
                </a:solidFill>
                <a:effectLst/>
                <a:latin typeface="Arial" panose="020B0604020202020204" pitchFamily="34" charset="0"/>
              </a:rPr>
              <a:t>]</a:t>
            </a:r>
            <a:r>
              <a:rPr lang="en-US" altLang="ko-KR" sz="1800" b="0" i="0" u="none" strike="noStrike" dirty="0">
                <a:solidFill>
                  <a:srgbClr val="000000"/>
                </a:solidFill>
                <a:effectLst/>
                <a:latin typeface="Times New Roman" panose="02020603050405020304" pitchFamily="18" charset="0"/>
              </a:rPr>
              <a:t> in terms of density and scalability.</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4</a:t>
            </a:fld>
            <a:endParaRPr lang="ko-KR" altLang="en-US"/>
          </a:p>
        </p:txBody>
      </p:sp>
    </p:spTree>
    <p:extLst>
      <p:ext uri="{BB962C8B-B14F-4D97-AF65-F5344CB8AC3E}">
        <p14:creationId xmlns:p14="http://schemas.microsoft.com/office/powerpoint/2010/main" val="2843234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However, there are challenges to overcome when using DRAM as a cache at both the circuit and architecture levels.</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In a set-associative cache setup, serialized accesses are needed before a data request to read tag, leading to significant latency increase and reduced cache throughput.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Although it is possible to fetch tags and data simultaneously, this capability is limited to direct-mapped caches only.</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Moreover, because tags must be read[e] before a write operation, the sequential accesses cannot be entirely[in] avoided.</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Additionally, DRAM </a:t>
            </a:r>
            <a:r>
              <a:rPr lang="en-US" altLang="ko-KR" sz="1800" b="0" i="0" u="none" strike="noStrike" dirty="0" err="1">
                <a:solidFill>
                  <a:srgbClr val="000000"/>
                </a:solidFill>
                <a:effectLst/>
                <a:latin typeface="Times New Roman" panose="02020603050405020304" pitchFamily="18" charset="0"/>
              </a:rPr>
              <a:t>introdu’ces</a:t>
            </a:r>
            <a:r>
              <a:rPr lang="en-US" altLang="ko-KR" sz="1800" b="0" i="0" u="none" strike="noStrike" dirty="0">
                <a:solidFill>
                  <a:srgbClr val="000000"/>
                </a:solidFill>
                <a:effectLst/>
                <a:latin typeface="Times New Roman" panose="02020603050405020304" pitchFamily="18" charset="0"/>
              </a:rPr>
              <a:t> inherent</a:t>
            </a:r>
            <a:r>
              <a:rPr lang="en-US" altLang="ko-KR" sz="1800" b="0" i="0" u="none" strike="noStrike" dirty="0">
                <a:solidFill>
                  <a:srgbClr val="000000"/>
                </a:solidFill>
                <a:effectLst/>
                <a:latin typeface="Arial" panose="020B0604020202020204" pitchFamily="34" charset="0"/>
              </a:rPr>
              <a:t>[</a:t>
            </a:r>
            <a:r>
              <a:rPr lang="en-US" altLang="ko-KR" sz="1800" b="0" i="0" u="none" strike="noStrike" dirty="0" err="1">
                <a:solidFill>
                  <a:srgbClr val="000000"/>
                </a:solidFill>
                <a:effectLst/>
                <a:latin typeface="Arial" panose="020B0604020202020204" pitchFamily="34" charset="0"/>
              </a:rPr>
              <a:t>ɪn</a:t>
            </a:r>
            <a:r>
              <a:rPr lang="en-US" altLang="ko-KR" sz="1800" b="0" i="0" u="none" strike="noStrike" baseline="30000" dirty="0" err="1">
                <a:solidFill>
                  <a:srgbClr val="000000"/>
                </a:solidFill>
                <a:effectLst/>
                <a:latin typeface="Arial" panose="020B0604020202020204" pitchFamily="34" charset="0"/>
              </a:rPr>
              <a:t>│</a:t>
            </a:r>
            <a:r>
              <a:rPr lang="en-US" altLang="ko-KR" sz="1800" b="0" i="0" u="none" strike="noStrike" dirty="0" err="1">
                <a:solidFill>
                  <a:srgbClr val="000000"/>
                </a:solidFill>
                <a:effectLst/>
                <a:latin typeface="Arial" panose="020B0604020202020204" pitchFamily="34" charset="0"/>
              </a:rPr>
              <a:t>herənt</a:t>
            </a:r>
            <a:r>
              <a:rPr lang="en-US" altLang="ko-KR" sz="1800" b="0" i="0" u="none" strike="noStrike" dirty="0">
                <a:solidFill>
                  <a:srgbClr val="000000"/>
                </a:solidFill>
                <a:effectLst/>
                <a:latin typeface="Arial" panose="020B0604020202020204" pitchFamily="34" charset="0"/>
              </a:rPr>
              <a:t>]</a:t>
            </a:r>
            <a:r>
              <a:rPr lang="en-US" altLang="ko-KR" sz="1800" b="0" i="0" u="none" strike="noStrike" dirty="0">
                <a:solidFill>
                  <a:srgbClr val="FF0000"/>
                </a:solidFill>
                <a:effectLst/>
                <a:latin typeface="Times New Roman" panose="02020603050405020304" pitchFamily="18" charset="0"/>
              </a:rPr>
              <a:t> </a:t>
            </a:r>
            <a:r>
              <a:rPr lang="en-US" altLang="ko-KR" sz="1800" b="0" i="0" u="none" strike="noStrike" dirty="0">
                <a:solidFill>
                  <a:srgbClr val="000000"/>
                </a:solidFill>
                <a:effectLst/>
                <a:latin typeface="Times New Roman" panose="02020603050405020304" pitchFamily="18" charset="0"/>
              </a:rPr>
              <a:t>delays as it needs to activate a specific row before issuing read or write commands.</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Sometimes these architectural[</a:t>
            </a:r>
            <a:r>
              <a:rPr lang="en-US" altLang="ko-KR" sz="1800" b="0" i="0" u="none" strike="noStrike" baseline="-25000" dirty="0">
                <a:solidFill>
                  <a:srgbClr val="222222"/>
                </a:solidFill>
                <a:effectLst/>
                <a:latin typeface="Arial" panose="020B0604020202020204" pitchFamily="34" charset="0"/>
              </a:rPr>
              <a:t>│</a:t>
            </a:r>
            <a:r>
              <a:rPr lang="en-US" altLang="ko-KR" sz="1800" b="0" i="0" u="none" strike="noStrike" dirty="0" err="1">
                <a:solidFill>
                  <a:srgbClr val="222222"/>
                </a:solidFill>
                <a:effectLst/>
                <a:latin typeface="Arial" panose="020B0604020202020204" pitchFamily="34" charset="0"/>
              </a:rPr>
              <a:t>ɑːrkɪ</a:t>
            </a:r>
            <a:r>
              <a:rPr lang="en-US" altLang="ko-KR" sz="1800" b="0" i="0" u="none" strike="noStrike" baseline="30000" dirty="0" err="1">
                <a:solidFill>
                  <a:srgbClr val="222222"/>
                </a:solidFill>
                <a:effectLst/>
                <a:latin typeface="Arial" panose="020B0604020202020204" pitchFamily="34" charset="0"/>
              </a:rPr>
              <a:t>│</a:t>
            </a:r>
            <a:r>
              <a:rPr lang="en-US" altLang="ko-KR" sz="1800" b="0" i="0" u="none" strike="noStrike" dirty="0" err="1">
                <a:solidFill>
                  <a:srgbClr val="222222"/>
                </a:solidFill>
                <a:effectLst/>
                <a:latin typeface="Arial" panose="020B0604020202020204" pitchFamily="34" charset="0"/>
              </a:rPr>
              <a:t>tektʃərəl</a:t>
            </a:r>
            <a:r>
              <a:rPr lang="en-US" altLang="ko-KR" sz="1800" b="0" i="0" u="none" strike="noStrike" dirty="0">
                <a:solidFill>
                  <a:srgbClr val="000000"/>
                </a:solidFill>
                <a:effectLst/>
                <a:latin typeface="Times New Roman" panose="02020603050405020304" pitchFamily="18" charset="0"/>
              </a:rPr>
              <a:t>]  overheads outweigh circuit-level overheads. 3</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5</a:t>
            </a:fld>
            <a:endParaRPr lang="ko-KR" altLang="en-US"/>
          </a:p>
        </p:txBody>
      </p:sp>
    </p:spTree>
    <p:extLst>
      <p:ext uri="{BB962C8B-B14F-4D97-AF65-F5344CB8AC3E}">
        <p14:creationId xmlns:p14="http://schemas.microsoft.com/office/powerpoint/2010/main" val="460130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So, I would like to introduce native DRAM cache, a new type of DRAM cache designed for processing-in-memory.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This is the NDC overview.</a:t>
            </a:r>
          </a:p>
          <a:p>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6</a:t>
            </a:fld>
            <a:endParaRPr lang="ko-KR" altLang="en-US"/>
          </a:p>
        </p:txBody>
      </p:sp>
    </p:spTree>
    <p:extLst>
      <p:ext uri="{BB962C8B-B14F-4D97-AF65-F5344CB8AC3E}">
        <p14:creationId xmlns:p14="http://schemas.microsoft.com/office/powerpoint/2010/main" val="2690301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We propose Caching-in-Memory, allowing cache operations to be processed within DRAM itself.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By autonomously[</a:t>
            </a:r>
            <a:r>
              <a:rPr lang="en-US" altLang="ko-KR" sz="1800" b="0" i="0" u="none" strike="noStrike" dirty="0">
                <a:solidFill>
                  <a:srgbClr val="222222"/>
                </a:solidFill>
                <a:effectLst/>
                <a:latin typeface="Arial" panose="020B0604020202020204" pitchFamily="34" charset="0"/>
              </a:rPr>
              <a:t>ɔː</a:t>
            </a:r>
            <a:r>
              <a:rPr lang="en-US" altLang="ko-KR" sz="1800" b="0" i="0" u="none" strike="noStrike" baseline="30000" dirty="0">
                <a:solidFill>
                  <a:srgbClr val="222222"/>
                </a:solidFill>
                <a:effectLst/>
                <a:latin typeface="Arial" panose="020B0604020202020204" pitchFamily="34" charset="0"/>
              </a:rPr>
              <a:t>│</a:t>
            </a:r>
            <a:r>
              <a:rPr lang="en-US" altLang="ko-KR" sz="1800" b="0" i="0" u="none" strike="noStrike" dirty="0" err="1">
                <a:solidFill>
                  <a:srgbClr val="222222"/>
                </a:solidFill>
                <a:effectLst/>
                <a:latin typeface="Arial" panose="020B0604020202020204" pitchFamily="34" charset="0"/>
              </a:rPr>
              <a:t>tɑːnəməs</a:t>
            </a:r>
            <a:r>
              <a:rPr lang="en-US" altLang="ko-KR" sz="1800" b="0" i="0" u="none" strike="noStrike" dirty="0">
                <a:solidFill>
                  <a:srgbClr val="000000"/>
                </a:solidFill>
                <a:effectLst/>
                <a:latin typeface="Times New Roman" panose="02020603050405020304" pitchFamily="18" charset="0"/>
              </a:rPr>
              <a:t>] performing functions such as tag matching, way selection, and cache replacement within DRAM, it can eliminate the architectural overheads.</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Thus, a memory controller can manage these operations with a simple command sequence, as shown in the timing diagram.</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7</a:t>
            </a:fld>
            <a:endParaRPr lang="ko-KR" altLang="en-US"/>
          </a:p>
        </p:txBody>
      </p:sp>
    </p:spTree>
    <p:extLst>
      <p:ext uri="{BB962C8B-B14F-4D97-AF65-F5344CB8AC3E}">
        <p14:creationId xmlns:p14="http://schemas.microsoft.com/office/powerpoint/2010/main" val="3227737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An important aspect is that this Caching-in-Memory scheme operates within a subarray of DRAM, which is a group of rows that share a row buffer..</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Typically, adding circuits within subarrays imposes significant area overhead on DRAM.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However, NDC limits this overhead to just 0.6% through microarchitectural changes in the subarray area. </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As a result, NDC demonstrates significant performance improvements in SPEC/NPB/GAP benchmarks: 2.8, 52.5, and 44.2%, respectively.</a:t>
            </a:r>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8</a:t>
            </a:fld>
            <a:endParaRPr lang="ko-KR" altLang="en-US"/>
          </a:p>
        </p:txBody>
      </p:sp>
    </p:spTree>
    <p:extLst>
      <p:ext uri="{BB962C8B-B14F-4D97-AF65-F5344CB8AC3E}">
        <p14:creationId xmlns:p14="http://schemas.microsoft.com/office/powerpoint/2010/main" val="424621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The next slides will delve deeper into Native DRAM Cache and its three features.</a:t>
            </a:r>
          </a:p>
          <a:p>
            <a:pPr rtl="0" fontAlgn="base">
              <a:spcBef>
                <a:spcPts val="0"/>
              </a:spcBef>
              <a:spcAft>
                <a:spcPts val="0"/>
              </a:spcAft>
              <a:buFont typeface="Arial" panose="020B0604020202020204" pitchFamily="34" charset="0"/>
              <a:buChar char="•"/>
            </a:pPr>
            <a:r>
              <a:rPr lang="en-US" altLang="ko-KR" sz="1800" b="0" i="0" u="none" strike="noStrike" dirty="0">
                <a:solidFill>
                  <a:srgbClr val="000000"/>
                </a:solidFill>
                <a:effectLst/>
                <a:latin typeface="Times New Roman" panose="02020603050405020304" pitchFamily="18" charset="0"/>
              </a:rPr>
              <a:t>The first feature is In-subarray processing.</a:t>
            </a:r>
          </a:p>
          <a:p>
            <a:r>
              <a:rPr lang="en-US" altLang="ko-KR" dirty="0"/>
              <a:t>5</a:t>
            </a:r>
            <a:endParaRPr lang="ko-KR" altLang="en-US" dirty="0"/>
          </a:p>
        </p:txBody>
      </p:sp>
      <p:sp>
        <p:nvSpPr>
          <p:cNvPr id="4" name="슬라이드 번호 개체 틀 3"/>
          <p:cNvSpPr>
            <a:spLocks noGrp="1"/>
          </p:cNvSpPr>
          <p:nvPr>
            <p:ph type="sldNum" sz="quarter" idx="5"/>
          </p:nvPr>
        </p:nvSpPr>
        <p:spPr/>
        <p:txBody>
          <a:bodyPr/>
          <a:lstStyle/>
          <a:p>
            <a:fld id="{978BD61D-FD74-49DD-8478-F2DD68C8C734}" type="slidenum">
              <a:rPr lang="ko-KR" altLang="en-US" smtClean="0"/>
              <a:t>9</a:t>
            </a:fld>
            <a:endParaRPr lang="ko-KR" altLang="en-US"/>
          </a:p>
        </p:txBody>
      </p:sp>
    </p:spTree>
    <p:extLst>
      <p:ext uri="{BB962C8B-B14F-4D97-AF65-F5344CB8AC3E}">
        <p14:creationId xmlns:p14="http://schemas.microsoft.com/office/powerpoint/2010/main" val="127817855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61C79C90-699C-6AD4-14C7-7C2D26CC23C0}"/>
              </a:ext>
            </a:extLst>
          </p:cNvPr>
          <p:cNvPicPr>
            <a:picLocks noChangeAspect="1"/>
          </p:cNvPicPr>
          <p:nvPr userDrawn="1"/>
        </p:nvPicPr>
        <p:blipFill rotWithShape="1">
          <a:blip r:embed="rId2">
            <a:alphaModFix amt="90000"/>
            <a:extLst>
              <a:ext uri="{BEBA8EAE-BF5A-486C-A8C5-ECC9F3942E4B}">
                <a14:imgProps xmlns:a14="http://schemas.microsoft.com/office/drawing/2010/main">
                  <a14:imgLayer r:embed="rId3">
                    <a14:imgEffect>
                      <a14:brightnessContrast contrast="-30000"/>
                    </a14:imgEffect>
                  </a14:imgLayer>
                </a14:imgProps>
              </a:ext>
              <a:ext uri="{28A0092B-C50C-407E-A947-70E740481C1C}">
                <a14:useLocalDpi xmlns:a14="http://schemas.microsoft.com/office/drawing/2010/main" val="0"/>
              </a:ext>
            </a:extLst>
          </a:blip>
          <a:srcRect l="4762" b="4972"/>
          <a:stretch/>
        </p:blipFill>
        <p:spPr>
          <a:xfrm>
            <a:off x="1" y="-4028"/>
            <a:ext cx="9144000" cy="6858000"/>
          </a:xfrm>
          <a:prstGeom prst="rect">
            <a:avLst/>
          </a:prstGeom>
          <a:solidFill>
            <a:srgbClr val="BAC8F7"/>
          </a:solidFill>
        </p:spPr>
      </p:pic>
      <p:sp>
        <p:nvSpPr>
          <p:cNvPr id="24" name="텍스트 개체 틀 23">
            <a:extLst>
              <a:ext uri="{FF2B5EF4-FFF2-40B4-BE49-F238E27FC236}">
                <a16:creationId xmlns:a16="http://schemas.microsoft.com/office/drawing/2014/main" id="{571457CF-E90F-BAEB-0346-0712E75350DD}"/>
              </a:ext>
            </a:extLst>
          </p:cNvPr>
          <p:cNvSpPr>
            <a:spLocks noGrp="1"/>
          </p:cNvSpPr>
          <p:nvPr>
            <p:ph type="body" sz="quarter" idx="10" hasCustomPrompt="1"/>
          </p:nvPr>
        </p:nvSpPr>
        <p:spPr>
          <a:xfrm>
            <a:off x="613412" y="2814236"/>
            <a:ext cx="4185879" cy="591059"/>
          </a:xfrm>
          <a:noFill/>
        </p:spPr>
        <p:txBody>
          <a:bodyPr wrap="square">
            <a:spAutoFit/>
          </a:bodyPr>
          <a:lstStyle>
            <a:lvl1pPr marL="0" indent="0">
              <a:buFontTx/>
              <a:buNone/>
              <a:defRPr lang="ko-KR" altLang="en-US" sz="1600" b="1" spc="-70" dirty="0">
                <a:solidFill>
                  <a:schemeClr val="tx2">
                    <a:lumMod val="40000"/>
                    <a:lumOff val="60000"/>
                  </a:schemeClr>
                </a:solidFill>
                <a:latin typeface="Arial"/>
                <a:ea typeface="맑은 고딕"/>
              </a:defRPr>
            </a:lvl1pPr>
          </a:lstStyle>
          <a:p>
            <a:pPr marL="0" lvl="0" defTabSz="457200" latinLnBrk="0">
              <a:lnSpc>
                <a:spcPct val="105000"/>
              </a:lnSpc>
            </a:pPr>
            <a:r>
              <a:rPr lang="ko-KR" altLang="en-US"/>
              <a:t>서브타이틀</a:t>
            </a:r>
            <a:br>
              <a:rPr lang="en-US" altLang="ko-KR"/>
            </a:br>
            <a:r>
              <a:rPr lang="en-US" altLang="ko-KR"/>
              <a:t>(</a:t>
            </a:r>
            <a:r>
              <a:rPr lang="ko-KR" altLang="en-US" err="1"/>
              <a:t>맑은고딕</a:t>
            </a:r>
            <a:r>
              <a:rPr lang="ko-KR" altLang="en-US"/>
              <a:t> 볼드 </a:t>
            </a:r>
            <a:r>
              <a:rPr lang="en-US" altLang="ko-KR"/>
              <a:t>16, </a:t>
            </a:r>
            <a:r>
              <a:rPr lang="ko-KR" altLang="en-US"/>
              <a:t>자간 좁게 </a:t>
            </a:r>
            <a:r>
              <a:rPr lang="en-US" altLang="ko-KR"/>
              <a:t>0.7)</a:t>
            </a:r>
            <a:endParaRPr lang="ko-KR" altLang="en-US"/>
          </a:p>
        </p:txBody>
      </p:sp>
      <p:sp>
        <p:nvSpPr>
          <p:cNvPr id="22" name="제목 20">
            <a:extLst>
              <a:ext uri="{FF2B5EF4-FFF2-40B4-BE49-F238E27FC236}">
                <a16:creationId xmlns:a16="http://schemas.microsoft.com/office/drawing/2014/main" id="{9C311BB0-6040-5EA1-92E0-776428543A69}"/>
              </a:ext>
            </a:extLst>
          </p:cNvPr>
          <p:cNvSpPr>
            <a:spLocks noGrp="1"/>
          </p:cNvSpPr>
          <p:nvPr>
            <p:ph type="title" hasCustomPrompt="1"/>
          </p:nvPr>
        </p:nvSpPr>
        <p:spPr>
          <a:xfrm>
            <a:off x="588010" y="1038424"/>
            <a:ext cx="4763636" cy="1674689"/>
          </a:xfrm>
          <a:noFill/>
        </p:spPr>
        <p:txBody>
          <a:bodyPr wrap="square" anchor="t">
            <a:spAutoFit/>
          </a:bodyPr>
          <a:lstStyle>
            <a:lvl1pPr>
              <a:defRPr kumimoji="0" lang="ko-KR" altLang="en-US" sz="3200" b="1" i="0" u="none" strike="noStrike" cap="none" spc="-300" normalizeH="0" baseline="0" dirty="0">
                <a:ln w="3175">
                  <a:solidFill>
                    <a:schemeClr val="accent2"/>
                  </a:solidFill>
                </a:ln>
                <a:solidFill>
                  <a:schemeClr val="accent2"/>
                </a:solidFill>
                <a:effectLst/>
                <a:uLnTx/>
                <a:uFillTx/>
                <a:latin typeface="Arial"/>
                <a:ea typeface="맑은 고딕"/>
              </a:defRPr>
            </a:lvl1pPr>
          </a:lstStyle>
          <a:p>
            <a:pPr marL="0" lvl="0" defTabSz="457200" latinLnBrk="0">
              <a:lnSpc>
                <a:spcPct val="110000"/>
              </a:lnSpc>
            </a:pPr>
            <a:r>
              <a:rPr lang="ko-KR" altLang="en-US"/>
              <a:t>타이틀 </a:t>
            </a:r>
            <a:br>
              <a:rPr lang="en-US" altLang="ko-KR"/>
            </a:br>
            <a:r>
              <a:rPr lang="en-US" altLang="ko-KR"/>
              <a:t>(</a:t>
            </a:r>
            <a:r>
              <a:rPr lang="ko-KR" altLang="en-US" err="1"/>
              <a:t>맑은고딕</a:t>
            </a:r>
            <a:r>
              <a:rPr lang="ko-KR" altLang="en-US"/>
              <a:t> 볼드 </a:t>
            </a:r>
            <a:r>
              <a:rPr lang="en-US" altLang="ko-KR"/>
              <a:t>32, </a:t>
            </a:r>
            <a:br>
              <a:rPr lang="en-US" altLang="ko-KR"/>
            </a:br>
            <a:r>
              <a:rPr lang="ko-KR" altLang="en-US"/>
              <a:t>자간  </a:t>
            </a:r>
            <a:r>
              <a:rPr lang="ko-KR" altLang="en-US" err="1"/>
              <a:t>매우좁게</a:t>
            </a:r>
            <a:r>
              <a:rPr lang="en-US" altLang="ko-KR"/>
              <a:t>)</a:t>
            </a:r>
            <a:endParaRPr lang="ko-KR" altLang="en-US"/>
          </a:p>
        </p:txBody>
      </p:sp>
      <p:sp>
        <p:nvSpPr>
          <p:cNvPr id="21" name="직사각형 20">
            <a:extLst>
              <a:ext uri="{FF2B5EF4-FFF2-40B4-BE49-F238E27FC236}">
                <a16:creationId xmlns:a16="http://schemas.microsoft.com/office/drawing/2014/main" id="{972DCFA2-4818-5DAF-6940-6A3F6A381786}"/>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pic>
        <p:nvPicPr>
          <p:cNvPr id="5" name="그림 4">
            <a:extLst>
              <a:ext uri="{FF2B5EF4-FFF2-40B4-BE49-F238E27FC236}">
                <a16:creationId xmlns:a16="http://schemas.microsoft.com/office/drawing/2014/main" id="{D7D328BE-B6E3-958F-5501-C46BFA6FBED6}"/>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7" name="직선 연결선 6">
            <a:extLst>
              <a:ext uri="{FF2B5EF4-FFF2-40B4-BE49-F238E27FC236}">
                <a16:creationId xmlns:a16="http://schemas.microsoft.com/office/drawing/2014/main" id="{D3A470F8-21A5-0908-DD1B-948F074DA428}"/>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 name="그래픽 18">
            <a:extLst>
              <a:ext uri="{FF2B5EF4-FFF2-40B4-BE49-F238E27FC236}">
                <a16:creationId xmlns:a16="http://schemas.microsoft.com/office/drawing/2014/main" id="{522B3CA5-04F8-5656-0D5E-1C7AD4A2D05B}"/>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1" r="79471" b="-1"/>
          <a:stretch/>
        </p:blipFill>
        <p:spPr>
          <a:xfrm>
            <a:off x="6751115" y="315901"/>
            <a:ext cx="163131" cy="189895"/>
          </a:xfrm>
          <a:prstGeom prst="rect">
            <a:avLst/>
          </a:prstGeom>
        </p:spPr>
      </p:pic>
      <p:pic>
        <p:nvPicPr>
          <p:cNvPr id="20" name="그래픽 19">
            <a:extLst>
              <a:ext uri="{FF2B5EF4-FFF2-40B4-BE49-F238E27FC236}">
                <a16:creationId xmlns:a16="http://schemas.microsoft.com/office/drawing/2014/main" id="{57B84D2D-AA29-9401-706B-9BA427CCE254}"/>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0529" t="64023" r="14222" b="5045"/>
          <a:stretch/>
        </p:blipFill>
        <p:spPr>
          <a:xfrm>
            <a:off x="6906545" y="323957"/>
            <a:ext cx="1297376" cy="146976"/>
          </a:xfrm>
          <a:prstGeom prst="rect">
            <a:avLst/>
          </a:prstGeom>
        </p:spPr>
      </p:pic>
    </p:spTree>
    <p:extLst>
      <p:ext uri="{BB962C8B-B14F-4D97-AF65-F5344CB8AC3E}">
        <p14:creationId xmlns:p14="http://schemas.microsoft.com/office/powerpoint/2010/main" val="32452122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Date Placeholder 2"/>
          <p:cNvSpPr>
            <a:spLocks noGrp="1"/>
          </p:cNvSpPr>
          <p:nvPr>
            <p:ph type="dt" sz="half" idx="10"/>
          </p:nvPr>
        </p:nvSpPr>
        <p:spPr/>
        <p:txBody>
          <a:bodyPr/>
          <a:lstStyle/>
          <a:p>
            <a:endParaRPr lang="ko-KR" altLang="en-US"/>
          </a:p>
        </p:txBody>
      </p:sp>
      <p:sp>
        <p:nvSpPr>
          <p:cNvPr id="4" name="Footer Placeholder 3"/>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5" name="Slide Number Placeholder 4"/>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77075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ko-KR" altLang="en-US"/>
          </a:p>
        </p:txBody>
      </p:sp>
      <p:sp>
        <p:nvSpPr>
          <p:cNvPr id="3" name="Footer Placeholder 2"/>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4" name="Slide Number Placeholder 3"/>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631617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7" name="Slide Number Placeholder 6"/>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330401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endParaRPr lang="ko-KR" altLang="en-US"/>
          </a:p>
        </p:txBody>
      </p:sp>
      <p:sp>
        <p:nvSpPr>
          <p:cNvPr id="6" name="Footer Placeholder 5"/>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7" name="Slide Number Placeholder 6"/>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55426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6" name="Slide Number Placeholder 5"/>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883865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ko-KR" altLang="en-US"/>
              <a:t>마스터 제목 스타일 편집</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10"/>
          </p:nvPr>
        </p:nvSpPr>
        <p:spPr/>
        <p:txBody>
          <a:bodyPr/>
          <a:lstStyle/>
          <a:p>
            <a:endParaRPr lang="ko-KR" altLang="en-US"/>
          </a:p>
        </p:txBody>
      </p:sp>
      <p:sp>
        <p:nvSpPr>
          <p:cNvPr id="5" name="Footer Placeholder 4"/>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6" name="Slide Number Placeholder 5"/>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54319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grpSp>
        <p:nvGrpSpPr>
          <p:cNvPr id="8" name="그룹 7">
            <a:extLst>
              <a:ext uri="{FF2B5EF4-FFF2-40B4-BE49-F238E27FC236}">
                <a16:creationId xmlns:a16="http://schemas.microsoft.com/office/drawing/2014/main" id="{B7CECBE4-C9E3-D8BC-32F8-D082CD2AD0F8}"/>
              </a:ext>
            </a:extLst>
          </p:cNvPr>
          <p:cNvGrpSpPr/>
          <p:nvPr userDrawn="1"/>
        </p:nvGrpSpPr>
        <p:grpSpPr>
          <a:xfrm flipH="1" flipV="1">
            <a:off x="0" y="99322"/>
            <a:ext cx="9144000" cy="6758678"/>
            <a:chOff x="0" y="99322"/>
            <a:chExt cx="9144000" cy="6758678"/>
          </a:xfrm>
        </p:grpSpPr>
        <p:pic>
          <p:nvPicPr>
            <p:cNvPr id="6" name="그림 5">
              <a:extLst>
                <a:ext uri="{FF2B5EF4-FFF2-40B4-BE49-F238E27FC236}">
                  <a16:creationId xmlns:a16="http://schemas.microsoft.com/office/drawing/2014/main" id="{85C72A5C-4F9A-421B-81EB-FFBD084EDE53}"/>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flipH="1" flipV="1">
              <a:off x="3276599" y="3190874"/>
              <a:ext cx="5867400" cy="3667125"/>
            </a:xfrm>
            <a:prstGeom prst="rect">
              <a:avLst/>
            </a:prstGeom>
          </p:spPr>
        </p:pic>
        <p:sp>
          <p:nvSpPr>
            <p:cNvPr id="7" name="직사각형 6">
              <a:extLst>
                <a:ext uri="{FF2B5EF4-FFF2-40B4-BE49-F238E27FC236}">
                  <a16:creationId xmlns:a16="http://schemas.microsoft.com/office/drawing/2014/main" id="{E9B6F592-48C2-8486-0A05-17A74EA63289}"/>
                </a:ext>
              </a:extLst>
            </p:cNvPr>
            <p:cNvSpPr/>
            <p:nvPr userDrawn="1"/>
          </p:nvSpPr>
          <p:spPr>
            <a:xfrm>
              <a:off x="0" y="99322"/>
              <a:ext cx="9144000" cy="6758678"/>
            </a:xfrm>
            <a:prstGeom prst="rect">
              <a:avLst/>
            </a:prstGeom>
            <a:gradFill flip="none" rotWithShape="1">
              <a:gsLst>
                <a:gs pos="56000">
                  <a:srgbClr val="F2F6FC"/>
                </a:gs>
                <a:gs pos="100000">
                  <a:srgbClr val="F2F6FC">
                    <a:alpha val="36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5" name="직사각형 4">
            <a:extLst>
              <a:ext uri="{FF2B5EF4-FFF2-40B4-BE49-F238E27FC236}">
                <a16:creationId xmlns:a16="http://schemas.microsoft.com/office/drawing/2014/main" id="{9F835ACA-35F0-B4EF-FE7D-2F1139DB736E}"/>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50" name="텍스트 개체 틀 23">
            <a:extLst>
              <a:ext uri="{FF2B5EF4-FFF2-40B4-BE49-F238E27FC236}">
                <a16:creationId xmlns:a16="http://schemas.microsoft.com/office/drawing/2014/main" id="{0DEA7EDF-2B21-EC3F-98B5-196F8D5AC436}"/>
              </a:ext>
            </a:extLst>
          </p:cNvPr>
          <p:cNvSpPr>
            <a:spLocks noGrp="1"/>
          </p:cNvSpPr>
          <p:nvPr>
            <p:ph type="body" sz="quarter" idx="13" hasCustomPrompt="1"/>
          </p:nvPr>
        </p:nvSpPr>
        <p:spPr>
          <a:xfrm>
            <a:off x="641350" y="2039274"/>
            <a:ext cx="7613650" cy="300082"/>
          </a:xfrm>
          <a:noFill/>
        </p:spPr>
        <p:txBody>
          <a:bodyPr wrap="square" rtlCol="0">
            <a:spAutoFit/>
          </a:bodyPr>
          <a:lstStyle>
            <a:lvl1pPr>
              <a:defRPr lang="ko-KR" altLang="en-US" sz="1500" b="1" spc="-150" dirty="0">
                <a:solidFill>
                  <a:schemeClr val="accent2"/>
                </a:solidFill>
              </a:defRPr>
            </a:lvl1pPr>
          </a:lstStyle>
          <a:p>
            <a:pPr marL="0" lvl="0" indent="0" defTabSz="457200" latinLnBrk="0">
              <a:buFontTx/>
              <a:buNone/>
            </a:pPr>
            <a:r>
              <a:rPr lang="ko-KR" altLang="en-US"/>
              <a:t>내용을 입력하세요</a:t>
            </a:r>
          </a:p>
        </p:txBody>
      </p:sp>
      <p:pic>
        <p:nvPicPr>
          <p:cNvPr id="4" name="그림 3">
            <a:extLst>
              <a:ext uri="{FF2B5EF4-FFF2-40B4-BE49-F238E27FC236}">
                <a16:creationId xmlns:a16="http://schemas.microsoft.com/office/drawing/2014/main" id="{8A905CCB-1861-BF3B-F11B-9EBD97B460E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9422C9E6-AC6B-5E36-56C7-7F22B3C8647B}"/>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 name="그래픽 12">
            <a:extLst>
              <a:ext uri="{FF2B5EF4-FFF2-40B4-BE49-F238E27FC236}">
                <a16:creationId xmlns:a16="http://schemas.microsoft.com/office/drawing/2014/main" id="{EBD33DCD-37B0-340B-0D31-8B21D52E170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r="79471" b="-1"/>
          <a:stretch/>
        </p:blipFill>
        <p:spPr>
          <a:xfrm>
            <a:off x="6751115" y="315901"/>
            <a:ext cx="163131" cy="189895"/>
          </a:xfrm>
          <a:prstGeom prst="rect">
            <a:avLst/>
          </a:prstGeom>
        </p:spPr>
      </p:pic>
      <p:pic>
        <p:nvPicPr>
          <p:cNvPr id="14" name="그래픽 13">
            <a:extLst>
              <a:ext uri="{FF2B5EF4-FFF2-40B4-BE49-F238E27FC236}">
                <a16:creationId xmlns:a16="http://schemas.microsoft.com/office/drawing/2014/main" id="{F40EA2BA-FF84-C59D-E0CF-8FBE8762D19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0529" t="64023" r="14222" b="5045"/>
          <a:stretch/>
        </p:blipFill>
        <p:spPr>
          <a:xfrm>
            <a:off x="6906545" y="323957"/>
            <a:ext cx="1297376" cy="146976"/>
          </a:xfrm>
          <a:prstGeom prst="rect">
            <a:avLst/>
          </a:prstGeom>
        </p:spPr>
      </p:pic>
    </p:spTree>
    <p:extLst>
      <p:ext uri="{BB962C8B-B14F-4D97-AF65-F5344CB8AC3E}">
        <p14:creationId xmlns:p14="http://schemas.microsoft.com/office/powerpoint/2010/main" val="13823445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09" userDrawn="1">
          <p15:clr>
            <a:srgbClr val="FBAE40"/>
          </p15:clr>
        </p15:guide>
        <p15:guide id="3" pos="415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grpSp>
        <p:nvGrpSpPr>
          <p:cNvPr id="3" name="그룹 2">
            <a:extLst>
              <a:ext uri="{FF2B5EF4-FFF2-40B4-BE49-F238E27FC236}">
                <a16:creationId xmlns:a16="http://schemas.microsoft.com/office/drawing/2014/main" id="{4216D022-D65F-810B-0B99-6FA65EAFBCCF}"/>
              </a:ext>
            </a:extLst>
          </p:cNvPr>
          <p:cNvGrpSpPr/>
          <p:nvPr userDrawn="1"/>
        </p:nvGrpSpPr>
        <p:grpSpPr>
          <a:xfrm flipH="1" flipV="1">
            <a:off x="0" y="99322"/>
            <a:ext cx="9144000" cy="6758678"/>
            <a:chOff x="0" y="99322"/>
            <a:chExt cx="9144000" cy="6758678"/>
          </a:xfrm>
        </p:grpSpPr>
        <p:pic>
          <p:nvPicPr>
            <p:cNvPr id="6" name="그림 5">
              <a:extLst>
                <a:ext uri="{FF2B5EF4-FFF2-40B4-BE49-F238E27FC236}">
                  <a16:creationId xmlns:a16="http://schemas.microsoft.com/office/drawing/2014/main" id="{CF757133-2F58-2F8B-0F19-D84A73C89AFD}"/>
                </a:ext>
              </a:extLst>
            </p:cNvPr>
            <p:cNvPicPr>
              <a:picLocks noChangeAspect="1"/>
            </p:cNvPicPr>
            <p:nvPr userDrawn="1"/>
          </p:nvPicPr>
          <p:blipFill>
            <a:blip r:embed="rId2">
              <a:alphaModFix amt="35000"/>
              <a:extLst>
                <a:ext uri="{28A0092B-C50C-407E-A947-70E740481C1C}">
                  <a14:useLocalDpi xmlns:a14="http://schemas.microsoft.com/office/drawing/2010/main" val="0"/>
                </a:ext>
              </a:extLst>
            </a:blip>
            <a:stretch>
              <a:fillRect/>
            </a:stretch>
          </p:blipFill>
          <p:spPr>
            <a:xfrm flipH="1" flipV="1">
              <a:off x="3276599" y="3190874"/>
              <a:ext cx="5867400" cy="3667125"/>
            </a:xfrm>
            <a:prstGeom prst="rect">
              <a:avLst/>
            </a:prstGeom>
          </p:spPr>
        </p:pic>
        <p:sp>
          <p:nvSpPr>
            <p:cNvPr id="7" name="직사각형 6">
              <a:extLst>
                <a:ext uri="{FF2B5EF4-FFF2-40B4-BE49-F238E27FC236}">
                  <a16:creationId xmlns:a16="http://schemas.microsoft.com/office/drawing/2014/main" id="{284E6039-7B43-7580-D084-64143504EB59}"/>
                </a:ext>
              </a:extLst>
            </p:cNvPr>
            <p:cNvSpPr/>
            <p:nvPr userDrawn="1"/>
          </p:nvSpPr>
          <p:spPr>
            <a:xfrm>
              <a:off x="0" y="99322"/>
              <a:ext cx="9144000" cy="6758678"/>
            </a:xfrm>
            <a:prstGeom prst="rect">
              <a:avLst/>
            </a:prstGeom>
            <a:gradFill flip="none" rotWithShape="1">
              <a:gsLst>
                <a:gs pos="56000">
                  <a:srgbClr val="F2F6FC"/>
                </a:gs>
                <a:gs pos="100000">
                  <a:srgbClr val="F2F6FC">
                    <a:alpha val="36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51" name="텍스트 개체 틀 12">
            <a:extLst>
              <a:ext uri="{FF2B5EF4-FFF2-40B4-BE49-F238E27FC236}">
                <a16:creationId xmlns:a16="http://schemas.microsoft.com/office/drawing/2014/main" id="{50DB3375-8DEB-6E42-900D-E6BC24E1DB58}"/>
              </a:ext>
            </a:extLst>
          </p:cNvPr>
          <p:cNvSpPr>
            <a:spLocks noGrp="1"/>
          </p:cNvSpPr>
          <p:nvPr>
            <p:ph type="body" sz="quarter" idx="24" hasCustomPrompt="1"/>
          </p:nvPr>
        </p:nvSpPr>
        <p:spPr>
          <a:xfrm>
            <a:off x="999518" y="2811532"/>
            <a:ext cx="1992349"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5" name="직사각형 4">
            <a:extLst>
              <a:ext uri="{FF2B5EF4-FFF2-40B4-BE49-F238E27FC236}">
                <a16:creationId xmlns:a16="http://schemas.microsoft.com/office/drawing/2014/main" id="{9F835ACA-35F0-B4EF-FE7D-2F1139DB736E}"/>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20" name="TextBox 19">
            <a:extLst>
              <a:ext uri="{FF2B5EF4-FFF2-40B4-BE49-F238E27FC236}">
                <a16:creationId xmlns:a16="http://schemas.microsoft.com/office/drawing/2014/main" id="{28CA1E3F-B322-4D23-32D0-072E4E2F744A}"/>
              </a:ext>
            </a:extLst>
          </p:cNvPr>
          <p:cNvSpPr txBox="1"/>
          <p:nvPr userDrawn="1"/>
        </p:nvSpPr>
        <p:spPr>
          <a:xfrm>
            <a:off x="568844" y="1993049"/>
            <a:ext cx="394660" cy="523220"/>
          </a:xfrm>
          <a:prstGeom prst="rect">
            <a:avLst/>
          </a:prstGeom>
          <a:noFill/>
        </p:spPr>
        <p:txBody>
          <a:bodyPr wrap="none" rtlCol="0" anchor="b">
            <a:spAutoFit/>
          </a:bodyPr>
          <a:lstStyle/>
          <a:p>
            <a:r>
              <a:rPr lang="en-US" altLang="ko-KR" sz="28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Ⅰ.</a:t>
            </a:r>
            <a:endParaRPr lang="ko-KR" altLang="en-US" sz="2800">
              <a:solidFill>
                <a:schemeClr val="accent2"/>
              </a:solidFill>
              <a:latin typeface="Times New Roman" panose="02020603050405020304" pitchFamily="18" charset="0"/>
              <a:cs typeface="Times New Roman" panose="02020603050405020304" pitchFamily="18" charset="0"/>
            </a:endParaRPr>
          </a:p>
        </p:txBody>
      </p:sp>
      <p:cxnSp>
        <p:nvCxnSpPr>
          <p:cNvPr id="24" name="직선 연결선 23">
            <a:extLst>
              <a:ext uri="{FF2B5EF4-FFF2-40B4-BE49-F238E27FC236}">
                <a16:creationId xmlns:a16="http://schemas.microsoft.com/office/drawing/2014/main" id="{F72AEA2D-80AC-BB23-03D9-9A9A3EF12E64}"/>
              </a:ext>
            </a:extLst>
          </p:cNvPr>
          <p:cNvCxnSpPr>
            <a:cxnSpLocks/>
          </p:cNvCxnSpPr>
          <p:nvPr userDrawn="1"/>
        </p:nvCxnSpPr>
        <p:spPr>
          <a:xfrm>
            <a:off x="1069336" y="2261981"/>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0A103C2-5166-7641-CD79-3D0B32DD3239}"/>
              </a:ext>
            </a:extLst>
          </p:cNvPr>
          <p:cNvSpPr txBox="1"/>
          <p:nvPr userDrawn="1"/>
        </p:nvSpPr>
        <p:spPr>
          <a:xfrm>
            <a:off x="3226830" y="1993049"/>
            <a:ext cx="506870" cy="523220"/>
          </a:xfrm>
          <a:prstGeom prst="rect">
            <a:avLst/>
          </a:prstGeom>
          <a:noFill/>
        </p:spPr>
        <p:txBody>
          <a:bodyPr wrap="none" rtlCol="0" anchor="b">
            <a:spAutoFit/>
          </a:bodyPr>
          <a:lstStyle/>
          <a:p>
            <a:r>
              <a:rPr lang="en-US" altLang="ko-KR" sz="28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Ⅱ.</a:t>
            </a:r>
          </a:p>
        </p:txBody>
      </p:sp>
      <p:cxnSp>
        <p:nvCxnSpPr>
          <p:cNvPr id="32" name="직선 연결선 31">
            <a:extLst>
              <a:ext uri="{FF2B5EF4-FFF2-40B4-BE49-F238E27FC236}">
                <a16:creationId xmlns:a16="http://schemas.microsoft.com/office/drawing/2014/main" id="{AC551524-2DDF-1B00-068B-B96FDAF54704}"/>
              </a:ext>
            </a:extLst>
          </p:cNvPr>
          <p:cNvCxnSpPr>
            <a:cxnSpLocks/>
          </p:cNvCxnSpPr>
          <p:nvPr userDrawn="1"/>
        </p:nvCxnSpPr>
        <p:spPr>
          <a:xfrm>
            <a:off x="3858555" y="2261981"/>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2" name="텍스트 개체 틀 12">
            <a:extLst>
              <a:ext uri="{FF2B5EF4-FFF2-40B4-BE49-F238E27FC236}">
                <a16:creationId xmlns:a16="http://schemas.microsoft.com/office/drawing/2014/main" id="{E4FE45EB-04D7-1D35-6812-F63316D8D2AA}"/>
              </a:ext>
            </a:extLst>
          </p:cNvPr>
          <p:cNvSpPr>
            <a:spLocks noGrp="1"/>
          </p:cNvSpPr>
          <p:nvPr>
            <p:ph type="body" sz="quarter" idx="25" hasCustomPrompt="1"/>
          </p:nvPr>
        </p:nvSpPr>
        <p:spPr>
          <a:xfrm>
            <a:off x="3788738" y="2811532"/>
            <a:ext cx="1992349"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19" name="TextBox 18">
            <a:extLst>
              <a:ext uri="{FF2B5EF4-FFF2-40B4-BE49-F238E27FC236}">
                <a16:creationId xmlns:a16="http://schemas.microsoft.com/office/drawing/2014/main" id="{6B9CA833-5E45-8BBD-8115-F95474EF1BA3}"/>
              </a:ext>
            </a:extLst>
          </p:cNvPr>
          <p:cNvSpPr txBox="1"/>
          <p:nvPr userDrawn="1"/>
        </p:nvSpPr>
        <p:spPr>
          <a:xfrm>
            <a:off x="5973546" y="1993049"/>
            <a:ext cx="619080" cy="523220"/>
          </a:xfrm>
          <a:prstGeom prst="rect">
            <a:avLst/>
          </a:prstGeom>
          <a:noFill/>
        </p:spPr>
        <p:txBody>
          <a:bodyPr wrap="none" rtlCol="0" anchor="b">
            <a:spAutoFit/>
          </a:bodyPr>
          <a:lstStyle/>
          <a:p>
            <a:r>
              <a:rPr lang="en-US" altLang="ko-KR" sz="28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Ⅲ.</a:t>
            </a:r>
          </a:p>
        </p:txBody>
      </p:sp>
      <p:cxnSp>
        <p:nvCxnSpPr>
          <p:cNvPr id="21" name="직선 연결선 20">
            <a:extLst>
              <a:ext uri="{FF2B5EF4-FFF2-40B4-BE49-F238E27FC236}">
                <a16:creationId xmlns:a16="http://schemas.microsoft.com/office/drawing/2014/main" id="{62B0D0C4-E2A8-288B-4B61-077E71FE55D1}"/>
              </a:ext>
            </a:extLst>
          </p:cNvPr>
          <p:cNvCxnSpPr>
            <a:cxnSpLocks/>
          </p:cNvCxnSpPr>
          <p:nvPr userDrawn="1"/>
        </p:nvCxnSpPr>
        <p:spPr>
          <a:xfrm>
            <a:off x="6605271" y="2261981"/>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텍스트 개체 틀 12">
            <a:extLst>
              <a:ext uri="{FF2B5EF4-FFF2-40B4-BE49-F238E27FC236}">
                <a16:creationId xmlns:a16="http://schemas.microsoft.com/office/drawing/2014/main" id="{9C717EED-3925-931F-22B9-7744A65435CF}"/>
              </a:ext>
            </a:extLst>
          </p:cNvPr>
          <p:cNvSpPr>
            <a:spLocks noGrp="1"/>
          </p:cNvSpPr>
          <p:nvPr>
            <p:ph type="body" sz="quarter" idx="26" hasCustomPrompt="1"/>
          </p:nvPr>
        </p:nvSpPr>
        <p:spPr>
          <a:xfrm>
            <a:off x="6535454" y="2811532"/>
            <a:ext cx="1992349"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25" name="텍스트 개체 틀 12">
            <a:extLst>
              <a:ext uri="{FF2B5EF4-FFF2-40B4-BE49-F238E27FC236}">
                <a16:creationId xmlns:a16="http://schemas.microsoft.com/office/drawing/2014/main" id="{3832FEFF-A839-C153-592E-13E1363D13C3}"/>
              </a:ext>
            </a:extLst>
          </p:cNvPr>
          <p:cNvSpPr>
            <a:spLocks noGrp="1"/>
          </p:cNvSpPr>
          <p:nvPr>
            <p:ph type="body" sz="quarter" idx="28" hasCustomPrompt="1"/>
          </p:nvPr>
        </p:nvSpPr>
        <p:spPr>
          <a:xfrm>
            <a:off x="1089403" y="4915341"/>
            <a:ext cx="1902464"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26" name="TextBox 25">
            <a:extLst>
              <a:ext uri="{FF2B5EF4-FFF2-40B4-BE49-F238E27FC236}">
                <a16:creationId xmlns:a16="http://schemas.microsoft.com/office/drawing/2014/main" id="{E3E81AFE-973E-B678-CA88-0674BB7B6DC2}"/>
              </a:ext>
            </a:extLst>
          </p:cNvPr>
          <p:cNvSpPr txBox="1"/>
          <p:nvPr userDrawn="1"/>
        </p:nvSpPr>
        <p:spPr>
          <a:xfrm>
            <a:off x="524393" y="4096858"/>
            <a:ext cx="574196" cy="523220"/>
          </a:xfrm>
          <a:prstGeom prst="rect">
            <a:avLst/>
          </a:prstGeom>
          <a:noFill/>
        </p:spPr>
        <p:txBody>
          <a:bodyPr wrap="none" rtlCol="0" anchor="b">
            <a:spAutoFit/>
          </a:bodyPr>
          <a:lstStyle/>
          <a:p>
            <a:r>
              <a:rPr lang="en-US" altLang="ko-KR" sz="2800" spc="-3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Ⅳ.</a:t>
            </a:r>
            <a:endParaRPr lang="ko-KR" altLang="en-US" sz="2800" spc="-300">
              <a:solidFill>
                <a:schemeClr val="accent2"/>
              </a:solidFill>
              <a:latin typeface="Times New Roman" panose="02020603050405020304" pitchFamily="18" charset="0"/>
              <a:cs typeface="Times New Roman" panose="02020603050405020304" pitchFamily="18" charset="0"/>
            </a:endParaRPr>
          </a:p>
        </p:txBody>
      </p:sp>
      <p:cxnSp>
        <p:nvCxnSpPr>
          <p:cNvPr id="27" name="직선 연결선 26">
            <a:extLst>
              <a:ext uri="{FF2B5EF4-FFF2-40B4-BE49-F238E27FC236}">
                <a16:creationId xmlns:a16="http://schemas.microsoft.com/office/drawing/2014/main" id="{91DC5359-9BFE-37FC-55E2-CF0046BB8EA7}"/>
              </a:ext>
            </a:extLst>
          </p:cNvPr>
          <p:cNvCxnSpPr>
            <a:cxnSpLocks/>
          </p:cNvCxnSpPr>
          <p:nvPr userDrawn="1"/>
        </p:nvCxnSpPr>
        <p:spPr>
          <a:xfrm>
            <a:off x="1143040" y="4365790"/>
            <a:ext cx="17262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텍스트 개체 틀 12">
            <a:extLst>
              <a:ext uri="{FF2B5EF4-FFF2-40B4-BE49-F238E27FC236}">
                <a16:creationId xmlns:a16="http://schemas.microsoft.com/office/drawing/2014/main" id="{E0963CC1-B471-E41F-A2FA-217FDF183C05}"/>
              </a:ext>
            </a:extLst>
          </p:cNvPr>
          <p:cNvSpPr>
            <a:spLocks noGrp="1"/>
          </p:cNvSpPr>
          <p:nvPr>
            <p:ph type="body" sz="quarter" idx="30" hasCustomPrompt="1"/>
          </p:nvPr>
        </p:nvSpPr>
        <p:spPr>
          <a:xfrm>
            <a:off x="3790286" y="4915341"/>
            <a:ext cx="1990800"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42" name="TextBox 41">
            <a:extLst>
              <a:ext uri="{FF2B5EF4-FFF2-40B4-BE49-F238E27FC236}">
                <a16:creationId xmlns:a16="http://schemas.microsoft.com/office/drawing/2014/main" id="{294E1286-4ACD-B0DF-A5B2-BF017E7AB35E}"/>
              </a:ext>
            </a:extLst>
          </p:cNvPr>
          <p:cNvSpPr txBox="1"/>
          <p:nvPr userDrawn="1"/>
        </p:nvSpPr>
        <p:spPr>
          <a:xfrm>
            <a:off x="3276524" y="4096858"/>
            <a:ext cx="457176" cy="523220"/>
          </a:xfrm>
          <a:prstGeom prst="rect">
            <a:avLst/>
          </a:prstGeom>
          <a:noFill/>
        </p:spPr>
        <p:txBody>
          <a:bodyPr wrap="none" rtlCol="0" anchor="b">
            <a:spAutoFit/>
          </a:bodyPr>
          <a:lstStyle/>
          <a:p>
            <a:r>
              <a:rPr lang="en-US" altLang="ko-KR" sz="2800" spc="-3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Ⅴ.</a:t>
            </a:r>
            <a:endParaRPr lang="ko-KR" altLang="en-US" sz="2800" spc="-300">
              <a:solidFill>
                <a:schemeClr val="accent2"/>
              </a:solidFill>
              <a:latin typeface="Times New Roman" panose="02020603050405020304" pitchFamily="18" charset="0"/>
              <a:cs typeface="Times New Roman" panose="02020603050405020304" pitchFamily="18" charset="0"/>
            </a:endParaRPr>
          </a:p>
        </p:txBody>
      </p:sp>
      <p:cxnSp>
        <p:nvCxnSpPr>
          <p:cNvPr id="43" name="직선 연결선 42">
            <a:extLst>
              <a:ext uri="{FF2B5EF4-FFF2-40B4-BE49-F238E27FC236}">
                <a16:creationId xmlns:a16="http://schemas.microsoft.com/office/drawing/2014/main" id="{FCBDF09F-5043-A8AD-E42F-0C20A5C465C1}"/>
              </a:ext>
            </a:extLst>
          </p:cNvPr>
          <p:cNvCxnSpPr>
            <a:cxnSpLocks/>
          </p:cNvCxnSpPr>
          <p:nvPr userDrawn="1"/>
        </p:nvCxnSpPr>
        <p:spPr>
          <a:xfrm>
            <a:off x="3858555" y="4365790"/>
            <a:ext cx="1800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텍스트 개체 틀 12">
            <a:extLst>
              <a:ext uri="{FF2B5EF4-FFF2-40B4-BE49-F238E27FC236}">
                <a16:creationId xmlns:a16="http://schemas.microsoft.com/office/drawing/2014/main" id="{0F97EDD2-6979-5862-F258-DD8508984D91}"/>
              </a:ext>
            </a:extLst>
          </p:cNvPr>
          <p:cNvSpPr>
            <a:spLocks noGrp="1"/>
          </p:cNvSpPr>
          <p:nvPr>
            <p:ph type="body" sz="quarter" idx="32" hasCustomPrompt="1"/>
          </p:nvPr>
        </p:nvSpPr>
        <p:spPr>
          <a:xfrm>
            <a:off x="6613909" y="4913994"/>
            <a:ext cx="1902464" cy="914400"/>
          </a:xfrm>
        </p:spPr>
        <p:txBody>
          <a:bodyPr>
            <a:noAutofit/>
          </a:bodyPr>
          <a:lstStyle>
            <a:lvl1pPr marL="180000" indent="-180000">
              <a:lnSpc>
                <a:spcPct val="110000"/>
              </a:lnSpc>
              <a:spcBef>
                <a:spcPts val="0"/>
              </a:spcBef>
              <a:spcAft>
                <a:spcPts val="600"/>
              </a:spcAft>
              <a:buFont typeface="+mj-lt"/>
              <a:buAutoNum type="arabicPeriod"/>
              <a:defRPr lang="ko-KR" altLang="en-US" sz="1100" kern="1200" spc="-50" baseline="0" dirty="0" smtClean="0">
                <a:solidFill>
                  <a:schemeClr val="tx1">
                    <a:lumMod val="85000"/>
                    <a:lumOff val="15000"/>
                  </a:schemeClr>
                </a:solidFill>
                <a:latin typeface="+mn-lt"/>
                <a:ea typeface="+mn-ea"/>
                <a:cs typeface="+mn-cs"/>
              </a:defRPr>
            </a:lvl1pPr>
            <a:lvl2pPr marL="914400" indent="-457200">
              <a:buFont typeface="+mj-lt"/>
              <a:buAutoNum type="arabicPeriod"/>
              <a:defRPr sz="1200"/>
            </a:lvl2pPr>
            <a:lvl3pPr marL="1371600" indent="-457200">
              <a:buFont typeface="+mj-lt"/>
              <a:buAutoNum type="arabicPeriod"/>
              <a:defRPr sz="1200"/>
            </a:lvl3pPr>
            <a:lvl4pPr marL="1714500" indent="-342900">
              <a:buFont typeface="+mj-lt"/>
              <a:buAutoNum type="arabicPeriod"/>
              <a:defRPr sz="1200"/>
            </a:lvl4pPr>
            <a:lvl5pPr marL="2171700" indent="-342900">
              <a:buFont typeface="+mj-lt"/>
              <a:buAutoNum type="arabicPeriod"/>
              <a:defRPr sz="1200"/>
            </a:lvl5pPr>
          </a:lstStyle>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p>
          <a:p>
            <a:pPr marL="180000" lvl="0" indent="-180000" algn="l" defTabSz="914400" rtl="0" eaLnBrk="1" latinLnBrk="1" hangingPunct="1">
              <a:lnSpc>
                <a:spcPct val="110000"/>
              </a:lnSpc>
              <a:spcBef>
                <a:spcPts val="0"/>
              </a:spcBef>
              <a:spcAft>
                <a:spcPts val="600"/>
              </a:spcAft>
              <a:buFont typeface="+mj-lt"/>
              <a:buAutoNum type="arabicPeriod"/>
            </a:pPr>
            <a:r>
              <a:rPr lang="ko-KR" altLang="en-US"/>
              <a:t>내용을 입력하세요</a:t>
            </a:r>
            <a:r>
              <a:rPr lang="en-US" altLang="ko-KR"/>
              <a:t>.</a:t>
            </a:r>
            <a:endParaRPr lang="ko-KR" altLang="en-US"/>
          </a:p>
        </p:txBody>
      </p:sp>
      <p:sp>
        <p:nvSpPr>
          <p:cNvPr id="54" name="TextBox 53">
            <a:extLst>
              <a:ext uri="{FF2B5EF4-FFF2-40B4-BE49-F238E27FC236}">
                <a16:creationId xmlns:a16="http://schemas.microsoft.com/office/drawing/2014/main" id="{0A2278D4-D5B3-1B5F-7DB3-C7BF43E85DFE}"/>
              </a:ext>
            </a:extLst>
          </p:cNvPr>
          <p:cNvSpPr txBox="1"/>
          <p:nvPr userDrawn="1"/>
        </p:nvSpPr>
        <p:spPr>
          <a:xfrm>
            <a:off x="6048899" y="4095511"/>
            <a:ext cx="574196" cy="523220"/>
          </a:xfrm>
          <a:prstGeom prst="rect">
            <a:avLst/>
          </a:prstGeom>
          <a:noFill/>
        </p:spPr>
        <p:txBody>
          <a:bodyPr wrap="none" rtlCol="0" anchor="b">
            <a:spAutoFit/>
          </a:bodyPr>
          <a:lstStyle/>
          <a:p>
            <a:r>
              <a:rPr lang="en-US" altLang="ko-KR" sz="2800" spc="-3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Ⅵ.</a:t>
            </a:r>
            <a:endParaRPr lang="ko-KR" altLang="en-US" sz="2800" spc="-300">
              <a:solidFill>
                <a:schemeClr val="accent2"/>
              </a:solidFill>
              <a:latin typeface="Times New Roman" panose="02020603050405020304" pitchFamily="18" charset="0"/>
              <a:cs typeface="Times New Roman" panose="02020603050405020304" pitchFamily="18" charset="0"/>
            </a:endParaRPr>
          </a:p>
        </p:txBody>
      </p:sp>
      <p:cxnSp>
        <p:nvCxnSpPr>
          <p:cNvPr id="55" name="직선 연결선 54">
            <a:extLst>
              <a:ext uri="{FF2B5EF4-FFF2-40B4-BE49-F238E27FC236}">
                <a16:creationId xmlns:a16="http://schemas.microsoft.com/office/drawing/2014/main" id="{9EFF7E86-3736-69C4-0645-611662CB28C6}"/>
              </a:ext>
            </a:extLst>
          </p:cNvPr>
          <p:cNvCxnSpPr>
            <a:cxnSpLocks/>
          </p:cNvCxnSpPr>
          <p:nvPr userDrawn="1"/>
        </p:nvCxnSpPr>
        <p:spPr>
          <a:xfrm>
            <a:off x="6667546" y="4364443"/>
            <a:ext cx="172629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2" name="텍스트 개체 틀 71">
            <a:extLst>
              <a:ext uri="{FF2B5EF4-FFF2-40B4-BE49-F238E27FC236}">
                <a16:creationId xmlns:a16="http://schemas.microsoft.com/office/drawing/2014/main" id="{982D8EA2-04B0-A9DF-74AD-4E249AC53453}"/>
              </a:ext>
            </a:extLst>
          </p:cNvPr>
          <p:cNvSpPr>
            <a:spLocks noGrp="1"/>
          </p:cNvSpPr>
          <p:nvPr>
            <p:ph type="body" sz="quarter" idx="34" hasCustomPrompt="1"/>
          </p:nvPr>
        </p:nvSpPr>
        <p:spPr>
          <a:xfrm>
            <a:off x="979451" y="2410964"/>
            <a:ext cx="2012415"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3" name="텍스트 개체 틀 71">
            <a:extLst>
              <a:ext uri="{FF2B5EF4-FFF2-40B4-BE49-F238E27FC236}">
                <a16:creationId xmlns:a16="http://schemas.microsoft.com/office/drawing/2014/main" id="{F07A29ED-7AC6-4140-DEE1-A07593EBEE13}"/>
              </a:ext>
            </a:extLst>
          </p:cNvPr>
          <p:cNvSpPr>
            <a:spLocks noGrp="1"/>
          </p:cNvSpPr>
          <p:nvPr>
            <p:ph type="body" sz="quarter" idx="35" hasCustomPrompt="1"/>
          </p:nvPr>
        </p:nvSpPr>
        <p:spPr>
          <a:xfrm>
            <a:off x="3768671" y="2410964"/>
            <a:ext cx="2012415"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4" name="텍스트 개체 틀 71">
            <a:extLst>
              <a:ext uri="{FF2B5EF4-FFF2-40B4-BE49-F238E27FC236}">
                <a16:creationId xmlns:a16="http://schemas.microsoft.com/office/drawing/2014/main" id="{5B73BF92-78A8-CDB2-03D7-0224D6B9A8DC}"/>
              </a:ext>
            </a:extLst>
          </p:cNvPr>
          <p:cNvSpPr>
            <a:spLocks noGrp="1"/>
          </p:cNvSpPr>
          <p:nvPr>
            <p:ph type="body" sz="quarter" idx="36" hasCustomPrompt="1"/>
          </p:nvPr>
        </p:nvSpPr>
        <p:spPr>
          <a:xfrm>
            <a:off x="6515387" y="2410964"/>
            <a:ext cx="2012415"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5" name="텍스트 개체 틀 71">
            <a:extLst>
              <a:ext uri="{FF2B5EF4-FFF2-40B4-BE49-F238E27FC236}">
                <a16:creationId xmlns:a16="http://schemas.microsoft.com/office/drawing/2014/main" id="{80CA0A6F-90D0-9FE4-48FC-2F74D4BAA738}"/>
              </a:ext>
            </a:extLst>
          </p:cNvPr>
          <p:cNvSpPr>
            <a:spLocks noGrp="1"/>
          </p:cNvSpPr>
          <p:nvPr>
            <p:ph type="body" sz="quarter" idx="37" hasCustomPrompt="1"/>
          </p:nvPr>
        </p:nvSpPr>
        <p:spPr>
          <a:xfrm>
            <a:off x="1069337" y="4514773"/>
            <a:ext cx="1919310"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6" name="텍스트 개체 틀 71">
            <a:extLst>
              <a:ext uri="{FF2B5EF4-FFF2-40B4-BE49-F238E27FC236}">
                <a16:creationId xmlns:a16="http://schemas.microsoft.com/office/drawing/2014/main" id="{F4DE1CEE-A6BF-6252-A241-19534F92095B}"/>
              </a:ext>
            </a:extLst>
          </p:cNvPr>
          <p:cNvSpPr>
            <a:spLocks noGrp="1"/>
          </p:cNvSpPr>
          <p:nvPr>
            <p:ph type="body" sz="quarter" idx="38" hasCustomPrompt="1"/>
          </p:nvPr>
        </p:nvSpPr>
        <p:spPr>
          <a:xfrm>
            <a:off x="3770220" y="4514773"/>
            <a:ext cx="1990799"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77" name="텍스트 개체 틀 71">
            <a:extLst>
              <a:ext uri="{FF2B5EF4-FFF2-40B4-BE49-F238E27FC236}">
                <a16:creationId xmlns:a16="http://schemas.microsoft.com/office/drawing/2014/main" id="{202EE52F-D5E5-EF38-5E72-4B9D4F765ADF}"/>
              </a:ext>
            </a:extLst>
          </p:cNvPr>
          <p:cNvSpPr>
            <a:spLocks noGrp="1"/>
          </p:cNvSpPr>
          <p:nvPr>
            <p:ph type="body" sz="quarter" idx="39" hasCustomPrompt="1"/>
          </p:nvPr>
        </p:nvSpPr>
        <p:spPr>
          <a:xfrm>
            <a:off x="6593844" y="4513426"/>
            <a:ext cx="1933960" cy="272382"/>
          </a:xfrm>
          <a:noFill/>
        </p:spPr>
        <p:txBody>
          <a:bodyPr vert="horz" wrap="square" lIns="91440" tIns="45720" rIns="91440" bIns="45720" rtlCol="0">
            <a:spAutoFit/>
          </a:bodyPr>
          <a:lstStyle>
            <a:lvl1pPr>
              <a:defRPr lang="ko-KR" altLang="en-US" sz="1300" b="1" spc="-150" dirty="0">
                <a:solidFill>
                  <a:schemeClr val="accent2"/>
                </a:solidFill>
              </a:defRPr>
            </a:lvl1pPr>
          </a:lstStyle>
          <a:p>
            <a:pPr marL="0" lvl="0" indent="0" defTabSz="457200" latinLnBrk="0">
              <a:buFontTx/>
              <a:buNone/>
            </a:pPr>
            <a:r>
              <a:rPr lang="ko-KR" altLang="en-US"/>
              <a:t>내용을 입력하세요</a:t>
            </a:r>
          </a:p>
        </p:txBody>
      </p:sp>
      <p:sp>
        <p:nvSpPr>
          <p:cNvPr id="8" name="TextBox 7">
            <a:extLst>
              <a:ext uri="{FF2B5EF4-FFF2-40B4-BE49-F238E27FC236}">
                <a16:creationId xmlns:a16="http://schemas.microsoft.com/office/drawing/2014/main" id="{691B95B3-93B2-DBBA-B10B-D9D228C2857B}"/>
              </a:ext>
            </a:extLst>
          </p:cNvPr>
          <p:cNvSpPr txBox="1"/>
          <p:nvPr userDrawn="1"/>
        </p:nvSpPr>
        <p:spPr>
          <a:xfrm>
            <a:off x="520275" y="898729"/>
            <a:ext cx="986790" cy="592022"/>
          </a:xfrm>
          <a:prstGeom prst="rect">
            <a:avLst/>
          </a:prstGeom>
          <a:noFill/>
        </p:spPr>
        <p:txBody>
          <a:bodyPr wrap="square">
            <a:spAutoFit/>
          </a:bodyPr>
          <a:lstStyle/>
          <a:p>
            <a:pPr>
              <a:lnSpc>
                <a:spcPct val="110000"/>
              </a:lnSpc>
            </a:pPr>
            <a:r>
              <a:rPr lang="ko-KR" altLang="en-US" sz="3200" b="1" spc="-300">
                <a:ln w="3175">
                  <a:solidFill>
                    <a:schemeClr val="accent2"/>
                  </a:solidFill>
                </a:ln>
                <a:solidFill>
                  <a:schemeClr val="accent2"/>
                </a:solidFill>
                <a:latin typeface="Arial"/>
                <a:ea typeface="맑은 고딕"/>
                <a:cs typeface="+mj-cs"/>
              </a:rPr>
              <a:t>목차</a:t>
            </a:r>
            <a:endParaRPr lang="ko-KR" altLang="en-US" sz="3200" b="1" spc="-300">
              <a:ln w="3175">
                <a:solidFill>
                  <a:schemeClr val="accent2"/>
                </a:solidFill>
              </a:ln>
              <a:solidFill>
                <a:schemeClr val="accent2"/>
              </a:solidFill>
            </a:endParaRPr>
          </a:p>
        </p:txBody>
      </p:sp>
      <p:sp>
        <p:nvSpPr>
          <p:cNvPr id="9" name="Slide Number Placeholder 5">
            <a:extLst>
              <a:ext uri="{FF2B5EF4-FFF2-40B4-BE49-F238E27FC236}">
                <a16:creationId xmlns:a16="http://schemas.microsoft.com/office/drawing/2014/main" id="{08DD184F-33F4-5942-E5B6-E6FB5297276D}"/>
              </a:ext>
            </a:extLst>
          </p:cNvPr>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10" name="TextBox 9">
            <a:extLst>
              <a:ext uri="{FF2B5EF4-FFF2-40B4-BE49-F238E27FC236}">
                <a16:creationId xmlns:a16="http://schemas.microsoft.com/office/drawing/2014/main" id="{E521FEF9-1FA2-3E1C-377A-F2BE1A195877}"/>
              </a:ext>
            </a:extLst>
          </p:cNvPr>
          <p:cNvSpPr txBox="1"/>
          <p:nvPr userDrawn="1"/>
        </p:nvSpPr>
        <p:spPr>
          <a:xfrm>
            <a:off x="8700562" y="6542264"/>
            <a:ext cx="377026" cy="230832"/>
          </a:xfrm>
          <a:prstGeom prst="rect">
            <a:avLst/>
          </a:prstGeom>
          <a:noFill/>
        </p:spPr>
        <p:txBody>
          <a:bodyPr wrap="none" rtlCol="0">
            <a:spAutoFit/>
          </a:bodyPr>
          <a:lstStyle/>
          <a:p>
            <a:r>
              <a:rPr lang="en-US" altLang="ko-KR" sz="900"/>
              <a:t>/ 30</a:t>
            </a:r>
            <a:endParaRPr lang="ko-KR" altLang="en-US" sz="900"/>
          </a:p>
        </p:txBody>
      </p:sp>
      <p:pic>
        <p:nvPicPr>
          <p:cNvPr id="2" name="그래픽 1">
            <a:extLst>
              <a:ext uri="{FF2B5EF4-FFF2-40B4-BE49-F238E27FC236}">
                <a16:creationId xmlns:a16="http://schemas.microsoft.com/office/drawing/2014/main" id="{0A65A577-9D00-2646-8E12-EA2667B3FEB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6"/>
            <a:ext cx="794637" cy="189895"/>
          </a:xfrm>
          <a:prstGeom prst="rect">
            <a:avLst/>
          </a:prstGeom>
        </p:spPr>
      </p:pic>
      <p:pic>
        <p:nvPicPr>
          <p:cNvPr id="11" name="그림 10">
            <a:extLst>
              <a:ext uri="{FF2B5EF4-FFF2-40B4-BE49-F238E27FC236}">
                <a16:creationId xmlns:a16="http://schemas.microsoft.com/office/drawing/2014/main" id="{88267013-20CC-055E-C5FE-3C32EFAA8741}"/>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568848C5-C989-53D0-2FC2-5ED70B6CDC03}"/>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8064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109" userDrawn="1">
          <p15:clr>
            <a:srgbClr val="FBAE40"/>
          </p15:clr>
        </p15:guide>
        <p15:guide id="3" pos="41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2"/>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6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3"/>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Slide Number Placeholder 5"/>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71"/>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a:t>제목</a:t>
            </a:r>
            <a:r>
              <a:rPr lang="en-US" altLang="ko-KR"/>
              <a:t>(</a:t>
            </a:r>
            <a:r>
              <a:rPr lang="ko-KR" altLang="en-US" err="1"/>
              <a:t>맑은고딕</a:t>
            </a:r>
            <a:r>
              <a:rPr lang="ko-KR" altLang="en-US"/>
              <a:t> 볼드 </a:t>
            </a:r>
            <a:r>
              <a:rPr lang="en-US" altLang="ko-KR"/>
              <a:t>18)</a:t>
            </a:r>
            <a:endParaRPr lang="ko-KR" altLang="en-US"/>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4" y="78252"/>
            <a:ext cx="622366" cy="769441"/>
          </a:xfrm>
          <a:prstGeom prst="rect">
            <a:avLst/>
          </a:prstGeom>
          <a:noFill/>
        </p:spPr>
        <p:txBody>
          <a:bodyPr wrap="square" rtlCol="0">
            <a:spAutoFit/>
          </a:bodyPr>
          <a:lstStyle/>
          <a:p>
            <a:pPr algn="ctr"/>
            <a:r>
              <a:rPr lang="en-US" altLang="ko-KR" sz="44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Ⅰ</a:t>
            </a:r>
            <a:endParaRPr lang="ko-KR" altLang="en-US" sz="4400">
              <a:solidFill>
                <a:schemeClr val="accent2"/>
              </a:solidFill>
              <a:latin typeface="Times New Roman" panose="02020603050405020304" pitchFamily="18" charset="0"/>
              <a:cs typeface="Times New Roman" panose="02020603050405020304" pitchFamily="18" charset="0"/>
            </a:endParaRP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err="1"/>
              <a:t>장제목</a:t>
            </a:r>
            <a:r>
              <a:rPr lang="ko-KR" altLang="en-US"/>
              <a:t> </a:t>
            </a:r>
            <a:r>
              <a:rPr lang="en-US" altLang="ko-KR"/>
              <a:t>(</a:t>
            </a:r>
            <a:r>
              <a:rPr lang="ko-KR" altLang="en-US" err="1"/>
              <a:t>맑은고딕</a:t>
            </a:r>
            <a:r>
              <a:rPr lang="ko-KR" altLang="en-US"/>
              <a:t> 볼드 </a:t>
            </a:r>
            <a:r>
              <a:rPr lang="en-US" altLang="ko-KR"/>
              <a:t>10)</a:t>
            </a:r>
            <a:endParaRPr lang="ko-KR" altLang="en-US"/>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a:t>/ 30</a:t>
            </a:r>
            <a:endParaRPr lang="ko-KR" altLang="en-US" sz="900"/>
          </a:p>
        </p:txBody>
      </p:sp>
      <p:sp>
        <p:nvSpPr>
          <p:cNvPr id="5" name="Footer Placeholder 4">
            <a:extLst>
              <a:ext uri="{FF2B5EF4-FFF2-40B4-BE49-F238E27FC236}">
                <a16:creationId xmlns:a16="http://schemas.microsoft.com/office/drawing/2014/main" id="{DD67374E-9B5A-B88F-95E2-7F9AE89CB097}"/>
              </a:ext>
            </a:extLst>
          </p:cNvPr>
          <p:cNvSpPr>
            <a:spLocks noGrp="1"/>
          </p:cNvSpPr>
          <p:nvPr>
            <p:ph type="ftr" sz="quarter" idx="3"/>
          </p:nvPr>
        </p:nvSpPr>
        <p:spPr>
          <a:xfrm>
            <a:off x="3448050" y="6465188"/>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6"/>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439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2"/>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6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3"/>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Slide Number Placeholder 5"/>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71"/>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a:t>제목</a:t>
            </a:r>
            <a:r>
              <a:rPr lang="en-US" altLang="ko-KR"/>
              <a:t>(</a:t>
            </a:r>
            <a:r>
              <a:rPr lang="ko-KR" altLang="en-US" err="1"/>
              <a:t>맑은고딕</a:t>
            </a:r>
            <a:r>
              <a:rPr lang="ko-KR" altLang="en-US"/>
              <a:t> 볼드 </a:t>
            </a:r>
            <a:r>
              <a:rPr lang="en-US" altLang="ko-KR"/>
              <a:t>18)</a:t>
            </a:r>
            <a:endParaRPr lang="ko-KR" altLang="en-US"/>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err="1"/>
              <a:t>장제목</a:t>
            </a:r>
            <a:r>
              <a:rPr lang="ko-KR" altLang="en-US"/>
              <a:t> </a:t>
            </a:r>
            <a:r>
              <a:rPr lang="en-US" altLang="ko-KR"/>
              <a:t>(</a:t>
            </a:r>
            <a:r>
              <a:rPr lang="ko-KR" altLang="en-US" err="1"/>
              <a:t>맑은고딕</a:t>
            </a:r>
            <a:r>
              <a:rPr lang="ko-KR" altLang="en-US"/>
              <a:t> 볼드 </a:t>
            </a:r>
            <a:r>
              <a:rPr lang="en-US" altLang="ko-KR"/>
              <a:t>10)</a:t>
            </a:r>
            <a:endParaRPr lang="ko-KR" altLang="en-US"/>
          </a:p>
        </p:txBody>
      </p:sp>
      <p:sp>
        <p:nvSpPr>
          <p:cNvPr id="5" name="Footer Placeholder 4">
            <a:extLst>
              <a:ext uri="{FF2B5EF4-FFF2-40B4-BE49-F238E27FC236}">
                <a16:creationId xmlns:a16="http://schemas.microsoft.com/office/drawing/2014/main" id="{DD67374E-9B5A-B88F-95E2-7F9AE89CB097}"/>
              </a:ext>
            </a:extLst>
          </p:cNvPr>
          <p:cNvSpPr>
            <a:spLocks noGrp="1"/>
          </p:cNvSpPr>
          <p:nvPr>
            <p:ph type="ftr" sz="quarter" idx="3"/>
          </p:nvPr>
        </p:nvSpPr>
        <p:spPr>
          <a:xfrm>
            <a:off x="3448050" y="6465188"/>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pic>
        <p:nvPicPr>
          <p:cNvPr id="4" name="그림 3">
            <a:extLst>
              <a:ext uri="{FF2B5EF4-FFF2-40B4-BE49-F238E27FC236}">
                <a16:creationId xmlns:a16="http://schemas.microsoft.com/office/drawing/2014/main" id="{F46F766D-825E-4DC3-51DF-43FB96CF39E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7" name="직선 연결선 6">
            <a:extLst>
              <a:ext uri="{FF2B5EF4-FFF2-40B4-BE49-F238E27FC236}">
                <a16:creationId xmlns:a16="http://schemas.microsoft.com/office/drawing/2014/main" id="{C2EB598E-7F4C-7AB6-340E-1AF3C5AE8578}"/>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그래픽 8">
            <a:extLst>
              <a:ext uri="{FF2B5EF4-FFF2-40B4-BE49-F238E27FC236}">
                <a16:creationId xmlns:a16="http://schemas.microsoft.com/office/drawing/2014/main" id="{62802FB3-B208-EE01-16D2-2C1A7AEE98A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r="79471" b="-1"/>
          <a:stretch/>
        </p:blipFill>
        <p:spPr>
          <a:xfrm>
            <a:off x="6751115" y="315901"/>
            <a:ext cx="163131" cy="189895"/>
          </a:xfrm>
          <a:prstGeom prst="rect">
            <a:avLst/>
          </a:prstGeom>
        </p:spPr>
      </p:pic>
      <p:pic>
        <p:nvPicPr>
          <p:cNvPr id="13" name="그래픽 12">
            <a:extLst>
              <a:ext uri="{FF2B5EF4-FFF2-40B4-BE49-F238E27FC236}">
                <a16:creationId xmlns:a16="http://schemas.microsoft.com/office/drawing/2014/main" id="{1F07121F-1BAE-DAB3-0500-03E232F7960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0529" t="64023" r="14222" b="5045"/>
          <a:stretch/>
        </p:blipFill>
        <p:spPr>
          <a:xfrm>
            <a:off x="6906545" y="323957"/>
            <a:ext cx="1297376" cy="146976"/>
          </a:xfrm>
          <a:prstGeom prst="rect">
            <a:avLst/>
          </a:prstGeom>
        </p:spPr>
      </p:pic>
    </p:spTree>
    <p:extLst>
      <p:ext uri="{BB962C8B-B14F-4D97-AF65-F5344CB8AC3E}">
        <p14:creationId xmlns:p14="http://schemas.microsoft.com/office/powerpoint/2010/main" val="38888336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2"/>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6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3"/>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Slide Number Placeholder 5"/>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71"/>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a:t>제목</a:t>
            </a:r>
            <a:r>
              <a:rPr lang="en-US" altLang="ko-KR"/>
              <a:t>(</a:t>
            </a:r>
            <a:r>
              <a:rPr lang="ko-KR" altLang="en-US" err="1"/>
              <a:t>맑은고딕</a:t>
            </a:r>
            <a:r>
              <a:rPr lang="ko-KR" altLang="en-US"/>
              <a:t> 볼드 </a:t>
            </a:r>
            <a:r>
              <a:rPr lang="en-US" altLang="ko-KR"/>
              <a:t>18)</a:t>
            </a:r>
            <a:endParaRPr lang="ko-KR" altLang="en-US"/>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3" y="78252"/>
            <a:ext cx="794637" cy="769441"/>
          </a:xfrm>
          <a:prstGeom prst="rect">
            <a:avLst/>
          </a:prstGeom>
          <a:noFill/>
        </p:spPr>
        <p:txBody>
          <a:bodyPr wrap="square" rtlCol="0">
            <a:spAutoFit/>
          </a:bodyPr>
          <a:lstStyle/>
          <a:p>
            <a:r>
              <a:rPr lang="en-US" altLang="ko-KR" sz="44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Ⅲ</a:t>
            </a: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err="1"/>
              <a:t>장제목</a:t>
            </a:r>
            <a:r>
              <a:rPr lang="ko-KR" altLang="en-US"/>
              <a:t> </a:t>
            </a:r>
            <a:r>
              <a:rPr lang="en-US" altLang="ko-KR"/>
              <a:t>(</a:t>
            </a:r>
            <a:r>
              <a:rPr lang="ko-KR" altLang="en-US" err="1"/>
              <a:t>맑은고딕</a:t>
            </a:r>
            <a:r>
              <a:rPr lang="ko-KR" altLang="en-US"/>
              <a:t> 볼드 </a:t>
            </a:r>
            <a:r>
              <a:rPr lang="en-US" altLang="ko-KR"/>
              <a:t>10)</a:t>
            </a:r>
            <a:endParaRPr lang="ko-KR" altLang="en-US"/>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a:t>/ 30</a:t>
            </a:r>
            <a:endParaRPr lang="ko-KR" altLang="en-US" sz="900"/>
          </a:p>
        </p:txBody>
      </p:sp>
      <p:sp>
        <p:nvSpPr>
          <p:cNvPr id="5" name="Footer Placeholder 4">
            <a:extLst>
              <a:ext uri="{FF2B5EF4-FFF2-40B4-BE49-F238E27FC236}">
                <a16:creationId xmlns:a16="http://schemas.microsoft.com/office/drawing/2014/main" id="{DD67374E-9B5A-B88F-95E2-7F9AE89CB097}"/>
              </a:ext>
            </a:extLst>
          </p:cNvPr>
          <p:cNvSpPr>
            <a:spLocks noGrp="1"/>
          </p:cNvSpPr>
          <p:nvPr>
            <p:ph type="ftr" sz="quarter" idx="3"/>
          </p:nvPr>
        </p:nvSpPr>
        <p:spPr>
          <a:xfrm>
            <a:off x="3448050" y="6465188"/>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6"/>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76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구역 머리글">
    <p:spTree>
      <p:nvGrpSpPr>
        <p:cNvPr id="1" name=""/>
        <p:cNvGrpSpPr/>
        <p:nvPr/>
      </p:nvGrpSpPr>
      <p:grpSpPr>
        <a:xfrm>
          <a:off x="0" y="0"/>
          <a:ext cx="0" cy="0"/>
          <a:chOff x="0" y="0"/>
          <a:chExt cx="0" cy="0"/>
        </a:xfrm>
      </p:grpSpPr>
      <p:sp>
        <p:nvSpPr>
          <p:cNvPr id="50" name="텍스트 개체 틀 49">
            <a:extLst>
              <a:ext uri="{FF2B5EF4-FFF2-40B4-BE49-F238E27FC236}">
                <a16:creationId xmlns:a16="http://schemas.microsoft.com/office/drawing/2014/main" id="{23E198AB-A111-1458-AA2F-09DECCA1BE21}"/>
              </a:ext>
            </a:extLst>
          </p:cNvPr>
          <p:cNvSpPr>
            <a:spLocks noGrp="1"/>
          </p:cNvSpPr>
          <p:nvPr>
            <p:ph type="body" sz="quarter" idx="13"/>
          </p:nvPr>
        </p:nvSpPr>
        <p:spPr>
          <a:xfrm>
            <a:off x="587581" y="1237092"/>
            <a:ext cx="8139058" cy="4733799"/>
          </a:xfrm>
        </p:spPr>
        <p:txBody>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2"/>
              </a:buBlip>
              <a:defRPr lang="ko-KR" altLang="en-US" sz="1600" b="1" kern="1200" spc="-50" dirty="0">
                <a:solidFill>
                  <a:schemeClr val="accent2"/>
                </a:solidFill>
                <a:latin typeface="+mn-lt"/>
                <a:ea typeface="+mn-ea"/>
                <a:cs typeface="+mn-cs"/>
              </a:defRPr>
            </a:lvl1pPr>
            <a:lvl2pPr marL="288000" indent="-216000" latinLnBrk="0">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latinLnBrk="0">
              <a:lnSpc>
                <a:spcPct val="110000"/>
              </a:lnSpc>
              <a:spcBef>
                <a:spcPts val="300"/>
              </a:spcBef>
              <a:spcAft>
                <a:spcPts val="300"/>
              </a:spcAft>
              <a:buFont typeface="Arial" panose="020B0604020202020204" pitchFamily="34" charset="0"/>
              <a:buChar char="-"/>
              <a:defRPr sz="1200" spc="-50" baseline="0">
                <a:solidFill>
                  <a:schemeClr val="tx1">
                    <a:lumMod val="75000"/>
                    <a:lumOff val="25000"/>
                  </a:schemeClr>
                </a:solidFill>
              </a:defRPr>
            </a:lvl3pPr>
            <a:lvl4pPr marL="756000" indent="-216000" latinLnBrk="0">
              <a:lnSpc>
                <a:spcPct val="110000"/>
              </a:lnSpc>
              <a:spcBef>
                <a:spcPts val="300"/>
              </a:spcBef>
              <a:spcAft>
                <a:spcPts val="300"/>
              </a:spcAft>
              <a:buFont typeface="Arial" panose="020B0604020202020204" pitchFamily="34" charset="0"/>
              <a:buChar char="→"/>
              <a:defRPr sz="11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a:lnSpc>
                <a:spcPct val="120000"/>
              </a:lnSpc>
              <a:spcAft>
                <a:spcPts val="600"/>
              </a:spcAft>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p:txBody>
      </p:sp>
      <p:sp>
        <p:nvSpPr>
          <p:cNvPr id="2" name="직사각형 1">
            <a:extLst>
              <a:ext uri="{FF2B5EF4-FFF2-40B4-BE49-F238E27FC236}">
                <a16:creationId xmlns:a16="http://schemas.microsoft.com/office/drawing/2014/main" id="{E8D40FE7-B124-A784-10E2-8D660A3D68AB}"/>
              </a:ext>
            </a:extLst>
          </p:cNvPr>
          <p:cNvSpPr/>
          <p:nvPr userDrawn="1"/>
        </p:nvSpPr>
        <p:spPr>
          <a:xfrm>
            <a:off x="0" y="99323"/>
            <a:ext cx="9144000" cy="792819"/>
          </a:xfrm>
          <a:prstGeom prst="rect">
            <a:avLst/>
          </a:prstGeom>
          <a:gradFill flip="none" rotWithShape="1">
            <a:gsLst>
              <a:gs pos="73000">
                <a:srgbClr val="F0F5FE"/>
              </a:gs>
              <a:gs pos="7000">
                <a:srgbClr val="F5F8F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Slide Number Placeholder 5"/>
          <p:cNvSpPr>
            <a:spLocks noGrp="1"/>
          </p:cNvSpPr>
          <p:nvPr>
            <p:ph type="sldNum" sz="quarter" idx="12"/>
          </p:nvPr>
        </p:nvSpPr>
        <p:spPr>
          <a:xfrm>
            <a:off x="6792046" y="6470440"/>
            <a:ext cx="2057400" cy="365125"/>
          </a:xfrm>
        </p:spPr>
        <p:txBody>
          <a:bodyPr/>
          <a:lstStyle>
            <a:lvl1pPr>
              <a:defRPr sz="900">
                <a:solidFill>
                  <a:schemeClr val="tx1">
                    <a:lumMod val="75000"/>
                    <a:lumOff val="25000"/>
                  </a:schemeClr>
                </a:solidFill>
              </a:defRPr>
            </a:lvl1pPr>
          </a:lstStyle>
          <a:p>
            <a:fld id="{BF620F8A-C17B-488F-930C-1992EA19D16D}" type="slidenum">
              <a:rPr lang="ko-KR" altLang="en-US" smtClean="0"/>
              <a:pPr/>
              <a:t>‹#›</a:t>
            </a:fld>
            <a:endParaRPr lang="ko-KR" altLang="en-US"/>
          </a:p>
        </p:txBody>
      </p:sp>
      <p:sp>
        <p:nvSpPr>
          <p:cNvPr id="48" name="제목 46">
            <a:extLst>
              <a:ext uri="{FF2B5EF4-FFF2-40B4-BE49-F238E27FC236}">
                <a16:creationId xmlns:a16="http://schemas.microsoft.com/office/drawing/2014/main" id="{A3402945-6BDE-2303-00F2-02E6AB741CFB}"/>
              </a:ext>
            </a:extLst>
          </p:cNvPr>
          <p:cNvSpPr>
            <a:spLocks noGrp="1"/>
          </p:cNvSpPr>
          <p:nvPr>
            <p:ph type="title" hasCustomPrompt="1"/>
          </p:nvPr>
        </p:nvSpPr>
        <p:spPr>
          <a:xfrm>
            <a:off x="854498" y="430971"/>
            <a:ext cx="7404642" cy="372987"/>
          </a:xfrm>
          <a:noFill/>
        </p:spPr>
        <p:txBody>
          <a:bodyPr wrap="square">
            <a:spAutoFit/>
          </a:bodyPr>
          <a:lstStyle>
            <a:lvl1pPr>
              <a:defRPr lang="ko-KR" altLang="en-US" sz="1800" b="1" spc="-150" dirty="0">
                <a:ln w="3175">
                  <a:solidFill>
                    <a:schemeClr val="accent2"/>
                  </a:solidFill>
                </a:ln>
                <a:solidFill>
                  <a:schemeClr val="accent2"/>
                </a:solidFill>
                <a:latin typeface="Arial"/>
                <a:ea typeface="맑은 고딕"/>
              </a:defRPr>
            </a:lvl1pPr>
          </a:lstStyle>
          <a:p>
            <a:pPr marL="0" lvl="0" defTabSz="457200" latinLnBrk="0">
              <a:lnSpc>
                <a:spcPct val="110000"/>
              </a:lnSpc>
            </a:pPr>
            <a:r>
              <a:rPr lang="ko-KR" altLang="en-US"/>
              <a:t>제목</a:t>
            </a:r>
            <a:r>
              <a:rPr lang="en-US" altLang="ko-KR"/>
              <a:t>(</a:t>
            </a:r>
            <a:r>
              <a:rPr lang="ko-KR" altLang="en-US" err="1"/>
              <a:t>맑은고딕</a:t>
            </a:r>
            <a:r>
              <a:rPr lang="ko-KR" altLang="en-US"/>
              <a:t> 볼드 </a:t>
            </a:r>
            <a:r>
              <a:rPr lang="en-US" altLang="ko-KR"/>
              <a:t>18)</a:t>
            </a:r>
            <a:endParaRPr lang="ko-KR" altLang="en-US"/>
          </a:p>
        </p:txBody>
      </p:sp>
      <p:sp>
        <p:nvSpPr>
          <p:cNvPr id="3" name="직사각형 2">
            <a:extLst>
              <a:ext uri="{FF2B5EF4-FFF2-40B4-BE49-F238E27FC236}">
                <a16:creationId xmlns:a16="http://schemas.microsoft.com/office/drawing/2014/main" id="{C1EEF064-6DC6-1720-C389-C4B537437FD0}"/>
              </a:ext>
            </a:extLst>
          </p:cNvPr>
          <p:cNvSpPr/>
          <p:nvPr userDrawn="1"/>
        </p:nvSpPr>
        <p:spPr>
          <a:xfrm>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7" name="TextBox 6">
            <a:extLst>
              <a:ext uri="{FF2B5EF4-FFF2-40B4-BE49-F238E27FC236}">
                <a16:creationId xmlns:a16="http://schemas.microsoft.com/office/drawing/2014/main" id="{AE036383-FDE2-5080-E530-704D203A8C3A}"/>
              </a:ext>
            </a:extLst>
          </p:cNvPr>
          <p:cNvSpPr txBox="1"/>
          <p:nvPr userDrawn="1"/>
        </p:nvSpPr>
        <p:spPr>
          <a:xfrm>
            <a:off x="101604" y="78252"/>
            <a:ext cx="622366" cy="769441"/>
          </a:xfrm>
          <a:prstGeom prst="rect">
            <a:avLst/>
          </a:prstGeom>
          <a:noFill/>
        </p:spPr>
        <p:txBody>
          <a:bodyPr wrap="square" rtlCol="0">
            <a:spAutoFit/>
          </a:bodyPr>
          <a:lstStyle/>
          <a:p>
            <a:r>
              <a:rPr lang="en-US" altLang="ko-KR" sz="4400" spc="-3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rPr>
              <a:t>Ⅳ</a:t>
            </a:r>
            <a:endParaRPr lang="en-US" altLang="ko-KR" sz="4400">
              <a:solidFill>
                <a:schemeClr val="accent2"/>
              </a:solidFill>
              <a:latin typeface="Times New Roman" panose="02020603050405020304" pitchFamily="18" charset="0"/>
              <a:ea typeface="맑은 고딕" panose="020B0503020000020004" pitchFamily="50" charset="-127"/>
              <a:cs typeface="Times New Roman" panose="02020603050405020304" pitchFamily="18" charset="0"/>
            </a:endParaRPr>
          </a:p>
        </p:txBody>
      </p:sp>
      <p:cxnSp>
        <p:nvCxnSpPr>
          <p:cNvPr id="8" name="직선 연결선 7">
            <a:extLst>
              <a:ext uri="{FF2B5EF4-FFF2-40B4-BE49-F238E27FC236}">
                <a16:creationId xmlns:a16="http://schemas.microsoft.com/office/drawing/2014/main" id="{C1A00C41-0F6E-FD21-16EF-19114FE6F29D}"/>
              </a:ext>
            </a:extLst>
          </p:cNvPr>
          <p:cNvCxnSpPr>
            <a:cxnSpLocks/>
          </p:cNvCxnSpPr>
          <p:nvPr userDrawn="1"/>
        </p:nvCxnSpPr>
        <p:spPr>
          <a:xfrm>
            <a:off x="774770" y="243730"/>
            <a:ext cx="0" cy="504000"/>
          </a:xfrm>
          <a:prstGeom prst="line">
            <a:avLst/>
          </a:prstGeom>
          <a:ln w="6350">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3EBC872E-5519-5376-150C-B94A43D3018E}"/>
              </a:ext>
            </a:extLst>
          </p:cNvPr>
          <p:cNvSpPr>
            <a:spLocks noGrp="1"/>
          </p:cNvSpPr>
          <p:nvPr>
            <p:ph type="body" idx="1" hasCustomPrompt="1"/>
          </p:nvPr>
        </p:nvSpPr>
        <p:spPr>
          <a:xfrm>
            <a:off x="861577" y="229301"/>
            <a:ext cx="7403912" cy="230832"/>
          </a:xfrm>
        </p:spPr>
        <p:txBody>
          <a:bodyPr vert="horz" lIns="91440" tIns="45720" rIns="91440" bIns="45720" rtlCol="0" anchor="ctr"/>
          <a:lstStyle>
            <a:lvl1pPr marL="0" indent="0">
              <a:buFontTx/>
              <a:buNone/>
              <a:defRPr lang="ko-KR" altLang="en-US" sz="1000" b="1" spc="-100" dirty="0">
                <a:solidFill>
                  <a:srgbClr val="5580D0"/>
                </a:solidFill>
                <a:latin typeface="+mj-ea"/>
                <a:ea typeface="+mj-ea"/>
              </a:defRPr>
            </a:lvl1pPr>
          </a:lstStyle>
          <a:p>
            <a:pPr marL="0" lvl="0" defTabSz="457200" latinLnBrk="0"/>
            <a:r>
              <a:rPr lang="ko-KR" altLang="en-US" err="1"/>
              <a:t>장제목</a:t>
            </a:r>
            <a:r>
              <a:rPr lang="ko-KR" altLang="en-US"/>
              <a:t> </a:t>
            </a:r>
            <a:r>
              <a:rPr lang="en-US" altLang="ko-KR"/>
              <a:t>(</a:t>
            </a:r>
            <a:r>
              <a:rPr lang="ko-KR" altLang="en-US" err="1"/>
              <a:t>맑은고딕</a:t>
            </a:r>
            <a:r>
              <a:rPr lang="ko-KR" altLang="en-US"/>
              <a:t> 볼드 </a:t>
            </a:r>
            <a:r>
              <a:rPr lang="en-US" altLang="ko-KR"/>
              <a:t>10)</a:t>
            </a:r>
            <a:endParaRPr lang="ko-KR" altLang="en-US"/>
          </a:p>
        </p:txBody>
      </p:sp>
      <p:sp>
        <p:nvSpPr>
          <p:cNvPr id="4" name="TextBox 3">
            <a:extLst>
              <a:ext uri="{FF2B5EF4-FFF2-40B4-BE49-F238E27FC236}">
                <a16:creationId xmlns:a16="http://schemas.microsoft.com/office/drawing/2014/main" id="{3CCB3D49-BE69-D2DF-D19C-0782F1B8621A}"/>
              </a:ext>
            </a:extLst>
          </p:cNvPr>
          <p:cNvSpPr txBox="1"/>
          <p:nvPr userDrawn="1"/>
        </p:nvSpPr>
        <p:spPr>
          <a:xfrm>
            <a:off x="8700562" y="6542264"/>
            <a:ext cx="377026" cy="230832"/>
          </a:xfrm>
          <a:prstGeom prst="rect">
            <a:avLst/>
          </a:prstGeom>
          <a:noFill/>
        </p:spPr>
        <p:txBody>
          <a:bodyPr wrap="none" rtlCol="0">
            <a:spAutoFit/>
          </a:bodyPr>
          <a:lstStyle/>
          <a:p>
            <a:r>
              <a:rPr lang="en-US" altLang="ko-KR" sz="900"/>
              <a:t>/ 30</a:t>
            </a:r>
            <a:endParaRPr lang="ko-KR" altLang="en-US" sz="900"/>
          </a:p>
        </p:txBody>
      </p:sp>
      <p:sp>
        <p:nvSpPr>
          <p:cNvPr id="5" name="Footer Placeholder 4">
            <a:extLst>
              <a:ext uri="{FF2B5EF4-FFF2-40B4-BE49-F238E27FC236}">
                <a16:creationId xmlns:a16="http://schemas.microsoft.com/office/drawing/2014/main" id="{DD67374E-9B5A-B88F-95E2-7F9AE89CB097}"/>
              </a:ext>
            </a:extLst>
          </p:cNvPr>
          <p:cNvSpPr>
            <a:spLocks noGrp="1"/>
          </p:cNvSpPr>
          <p:nvPr>
            <p:ph type="ftr" sz="quarter" idx="3"/>
          </p:nvPr>
        </p:nvSpPr>
        <p:spPr>
          <a:xfrm>
            <a:off x="3448050" y="6465188"/>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pic>
        <p:nvPicPr>
          <p:cNvPr id="10" name="그래픽 9">
            <a:extLst>
              <a:ext uri="{FF2B5EF4-FFF2-40B4-BE49-F238E27FC236}">
                <a16:creationId xmlns:a16="http://schemas.microsoft.com/office/drawing/2014/main" id="{E4CF5853-0766-4B19-7ECA-90D8C86B81C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85432" y="320136"/>
            <a:ext cx="794637" cy="189895"/>
          </a:xfrm>
          <a:prstGeom prst="rect">
            <a:avLst/>
          </a:prstGeom>
        </p:spPr>
      </p:pic>
      <p:pic>
        <p:nvPicPr>
          <p:cNvPr id="11" name="그림 10">
            <a:extLst>
              <a:ext uri="{FF2B5EF4-FFF2-40B4-BE49-F238E27FC236}">
                <a16:creationId xmlns:a16="http://schemas.microsoft.com/office/drawing/2014/main" id="{7EFF1E96-2290-9216-3472-E326E32CDDA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12" name="직선 연결선 11">
            <a:extLst>
              <a:ext uri="{FF2B5EF4-FFF2-40B4-BE49-F238E27FC236}">
                <a16:creationId xmlns:a16="http://schemas.microsoft.com/office/drawing/2014/main" id="{8DEF16BD-3D1D-BAFA-97D3-85C98630BD62}"/>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37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pic>
        <p:nvPicPr>
          <p:cNvPr id="18" name="그림 17">
            <a:extLst>
              <a:ext uri="{FF2B5EF4-FFF2-40B4-BE49-F238E27FC236}">
                <a16:creationId xmlns:a16="http://schemas.microsoft.com/office/drawing/2014/main" id="{5FB91882-28B0-3779-4F23-8232DF3BF5C1}"/>
              </a:ext>
            </a:extLst>
          </p:cNvPr>
          <p:cNvPicPr>
            <a:picLocks noChangeAspect="1"/>
          </p:cNvPicPr>
          <p:nvPr userDrawn="1"/>
        </p:nvPicPr>
        <p:blipFill rotWithShape="1">
          <a:blip r:embed="rId2">
            <a:alphaModFix amt="90000"/>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l="25431" t="21215" r="6249" b="10614"/>
          <a:stretch/>
        </p:blipFill>
        <p:spPr>
          <a:xfrm flipH="1">
            <a:off x="1" y="0"/>
            <a:ext cx="9144000" cy="6858000"/>
          </a:xfrm>
          <a:prstGeom prst="rect">
            <a:avLst/>
          </a:prstGeom>
          <a:solidFill>
            <a:srgbClr val="BAC8F7"/>
          </a:solidFill>
        </p:spPr>
      </p:pic>
      <p:sp>
        <p:nvSpPr>
          <p:cNvPr id="3" name="직사각형 2">
            <a:extLst>
              <a:ext uri="{FF2B5EF4-FFF2-40B4-BE49-F238E27FC236}">
                <a16:creationId xmlns:a16="http://schemas.microsoft.com/office/drawing/2014/main" id="{C1FAB2FA-8C99-E7E8-9D9C-A77C7BB4C441}"/>
              </a:ext>
            </a:extLst>
          </p:cNvPr>
          <p:cNvSpPr/>
          <p:nvPr userDrawn="1"/>
        </p:nvSpPr>
        <p:spPr>
          <a:xfrm flipH="1">
            <a:off x="0" y="3"/>
            <a:ext cx="9144000" cy="99321"/>
          </a:xfrm>
          <a:prstGeom prst="rect">
            <a:avLst/>
          </a:prstGeom>
          <a:gradFill flip="none" rotWithShape="1">
            <a:gsLst>
              <a:gs pos="100000">
                <a:schemeClr val="accent5"/>
              </a:gs>
              <a:gs pos="0">
                <a:schemeClr val="accent2">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800" b="1" i="0" u="none" strike="noStrike" kern="1200" cap="none" spc="0" normalizeH="0" baseline="0" noProof="0">
              <a:ln>
                <a:noFill/>
              </a:ln>
              <a:gradFill>
                <a:gsLst>
                  <a:gs pos="100000">
                    <a:schemeClr val="bg1">
                      <a:lumMod val="85000"/>
                    </a:schemeClr>
                  </a:gs>
                  <a:gs pos="0">
                    <a:schemeClr val="bg1">
                      <a:lumMod val="95000"/>
                    </a:schemeClr>
                  </a:gs>
                </a:gsLst>
                <a:lin ang="0" scaled="1"/>
              </a:gradFill>
              <a:effectLst/>
              <a:uLnTx/>
              <a:uFillTx/>
              <a:latin typeface="Arial"/>
              <a:ea typeface="맑은 고딕"/>
              <a:cs typeface="+mn-cs"/>
            </a:endParaRPr>
          </a:p>
        </p:txBody>
      </p:sp>
      <p:sp>
        <p:nvSpPr>
          <p:cNvPr id="6" name="TextBox 5">
            <a:extLst>
              <a:ext uri="{FF2B5EF4-FFF2-40B4-BE49-F238E27FC236}">
                <a16:creationId xmlns:a16="http://schemas.microsoft.com/office/drawing/2014/main" id="{7B3D12C2-B3A6-3172-7607-A1B983004BA4}"/>
              </a:ext>
            </a:extLst>
          </p:cNvPr>
          <p:cNvSpPr txBox="1"/>
          <p:nvPr userDrawn="1"/>
        </p:nvSpPr>
        <p:spPr>
          <a:xfrm>
            <a:off x="5778599" y="1680511"/>
            <a:ext cx="2569935" cy="1446550"/>
          </a:xfrm>
          <a:prstGeom prst="rect">
            <a:avLst/>
          </a:prstGeom>
          <a:noFill/>
        </p:spPr>
        <p:txBody>
          <a:bodyPr wrap="none" rtlCol="0">
            <a:spAutoFit/>
          </a:bodyPr>
          <a:lstStyle/>
          <a:p>
            <a:pPr algn="ctr"/>
            <a:r>
              <a:rPr lang="en-US" altLang="ko-KR" sz="8800">
                <a:ln w="25400">
                  <a:solidFill>
                    <a:schemeClr val="accent2">
                      <a:lumMod val="75000"/>
                    </a:schemeClr>
                  </a:solidFill>
                </a:ln>
                <a:solidFill>
                  <a:schemeClr val="accent2">
                    <a:lumMod val="75000"/>
                  </a:schemeClr>
                </a:solidFill>
              </a:rPr>
              <a:t>Q&amp;A</a:t>
            </a:r>
            <a:endParaRPr lang="ko-KR" altLang="en-US" sz="8800">
              <a:ln w="25400">
                <a:solidFill>
                  <a:schemeClr val="accent2">
                    <a:lumMod val="75000"/>
                  </a:schemeClr>
                </a:solidFill>
              </a:ln>
              <a:solidFill>
                <a:schemeClr val="accent2">
                  <a:lumMod val="75000"/>
                </a:schemeClr>
              </a:solidFill>
            </a:endParaRPr>
          </a:p>
        </p:txBody>
      </p:sp>
      <p:sp>
        <p:nvSpPr>
          <p:cNvPr id="7" name="TextBox 6">
            <a:extLst>
              <a:ext uri="{FF2B5EF4-FFF2-40B4-BE49-F238E27FC236}">
                <a16:creationId xmlns:a16="http://schemas.microsoft.com/office/drawing/2014/main" id="{29DFDCB4-1786-076C-B898-38FEFB4D6D60}"/>
              </a:ext>
            </a:extLst>
          </p:cNvPr>
          <p:cNvSpPr txBox="1"/>
          <p:nvPr userDrawn="1"/>
        </p:nvSpPr>
        <p:spPr>
          <a:xfrm>
            <a:off x="5899742" y="1195915"/>
            <a:ext cx="2400016" cy="646331"/>
          </a:xfrm>
          <a:prstGeom prst="rect">
            <a:avLst/>
          </a:prstGeom>
          <a:noFill/>
        </p:spPr>
        <p:txBody>
          <a:bodyPr wrap="none" rtlCol="0">
            <a:spAutoFit/>
          </a:bodyPr>
          <a:lstStyle/>
          <a:p>
            <a:pPr algn="ctr" defTabSz="914400" rtl="0" eaLnBrk="1" latinLnBrk="1" hangingPunct="1">
              <a:lnSpc>
                <a:spcPct val="90000"/>
              </a:lnSpc>
              <a:spcBef>
                <a:spcPct val="0"/>
              </a:spcBef>
              <a:buNone/>
            </a:pPr>
            <a:r>
              <a:rPr lang="en-US" altLang="ko-KR" sz="4000" b="1" kern="1200" spc="-300">
                <a:solidFill>
                  <a:schemeClr val="accent2">
                    <a:lumMod val="60000"/>
                    <a:lumOff val="40000"/>
                  </a:schemeClr>
                </a:solidFill>
                <a:latin typeface="+mn-lt"/>
                <a:ea typeface="+mn-ea"/>
                <a:cs typeface="+mn-cs"/>
              </a:rPr>
              <a:t>Thank you</a:t>
            </a:r>
            <a:endParaRPr lang="ko-KR" altLang="en-US" sz="4000" b="1" kern="1200" spc="-300">
              <a:solidFill>
                <a:schemeClr val="accent2">
                  <a:lumMod val="60000"/>
                  <a:lumOff val="40000"/>
                </a:schemeClr>
              </a:solidFill>
              <a:latin typeface="+mn-lt"/>
              <a:ea typeface="+mn-ea"/>
              <a:cs typeface="+mn-cs"/>
            </a:endParaRPr>
          </a:p>
        </p:txBody>
      </p:sp>
      <p:pic>
        <p:nvPicPr>
          <p:cNvPr id="2" name="그림 1">
            <a:extLst>
              <a:ext uri="{FF2B5EF4-FFF2-40B4-BE49-F238E27FC236}">
                <a16:creationId xmlns:a16="http://schemas.microsoft.com/office/drawing/2014/main" id="{86C45E4E-285F-049D-2602-C31538BF3E1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8519" t="37685" r="16667" b="37895"/>
          <a:stretch/>
        </p:blipFill>
        <p:spPr>
          <a:xfrm>
            <a:off x="8399516" y="317252"/>
            <a:ext cx="542237" cy="204292"/>
          </a:xfrm>
          <a:prstGeom prst="rect">
            <a:avLst/>
          </a:prstGeom>
        </p:spPr>
      </p:pic>
      <p:cxnSp>
        <p:nvCxnSpPr>
          <p:cNvPr id="4" name="직선 연결선 3">
            <a:extLst>
              <a:ext uri="{FF2B5EF4-FFF2-40B4-BE49-F238E27FC236}">
                <a16:creationId xmlns:a16="http://schemas.microsoft.com/office/drawing/2014/main" id="{1BE38426-76C4-7D2A-D373-D2046BDE7184}"/>
              </a:ext>
            </a:extLst>
          </p:cNvPr>
          <p:cNvCxnSpPr>
            <a:cxnSpLocks/>
          </p:cNvCxnSpPr>
          <p:nvPr userDrawn="1"/>
        </p:nvCxnSpPr>
        <p:spPr>
          <a:xfrm>
            <a:off x="8303732" y="344083"/>
            <a:ext cx="0" cy="142962"/>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그래픽 4">
            <a:extLst>
              <a:ext uri="{FF2B5EF4-FFF2-40B4-BE49-F238E27FC236}">
                <a16:creationId xmlns:a16="http://schemas.microsoft.com/office/drawing/2014/main" id="{BA252C66-DA0D-C42D-DA4D-58A828A53FE6}"/>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t="1" r="79471" b="-1"/>
          <a:stretch/>
        </p:blipFill>
        <p:spPr>
          <a:xfrm>
            <a:off x="6751115" y="315901"/>
            <a:ext cx="163131" cy="189895"/>
          </a:xfrm>
          <a:prstGeom prst="rect">
            <a:avLst/>
          </a:prstGeom>
        </p:spPr>
      </p:pic>
      <p:pic>
        <p:nvPicPr>
          <p:cNvPr id="8" name="그래픽 7">
            <a:extLst>
              <a:ext uri="{FF2B5EF4-FFF2-40B4-BE49-F238E27FC236}">
                <a16:creationId xmlns:a16="http://schemas.microsoft.com/office/drawing/2014/main" id="{4BFE37CB-9B6F-82FA-2790-F819BBA322C3}"/>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0529" t="64023" r="14222" b="5045"/>
          <a:stretch/>
        </p:blipFill>
        <p:spPr>
          <a:xfrm>
            <a:off x="6906545" y="323957"/>
            <a:ext cx="1297376" cy="146976"/>
          </a:xfrm>
          <a:prstGeom prst="rect">
            <a:avLst/>
          </a:prstGeom>
        </p:spPr>
      </p:pic>
    </p:spTree>
    <p:extLst>
      <p:ext uri="{BB962C8B-B14F-4D97-AF65-F5344CB8AC3E}">
        <p14:creationId xmlns:p14="http://schemas.microsoft.com/office/powerpoint/2010/main" val="282269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ko-KR" altLang="en-US"/>
              <a:t>마스터 제목 스타일 편집</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4629151" y="2505075"/>
            <a:ext cx="3887391"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Date Placeholder 6"/>
          <p:cNvSpPr>
            <a:spLocks noGrp="1"/>
          </p:cNvSpPr>
          <p:nvPr>
            <p:ph type="dt" sz="half" idx="10"/>
          </p:nvPr>
        </p:nvSpPr>
        <p:spPr/>
        <p:txBody>
          <a:bodyPr/>
          <a:lstStyle/>
          <a:p>
            <a:endParaRPr lang="ko-KR" altLang="en-US"/>
          </a:p>
        </p:txBody>
      </p:sp>
      <p:sp>
        <p:nvSpPr>
          <p:cNvPr id="8" name="Footer Placeholder 7"/>
          <p:cNvSpPr>
            <a:spLocks noGrp="1"/>
          </p:cNvSpPr>
          <p:nvPr>
            <p:ph type="ftr" sz="quarter" idx="11"/>
          </p:nvPr>
        </p:nvSpPr>
        <p:spPr/>
        <p:txBody>
          <a:bodyPr/>
          <a:lstStyle/>
          <a:p>
            <a:r>
              <a:rPr lang="en-US" altLang="ko-KR"/>
              <a:t>The information contained in this document and all attached documents is strictly confidential.</a:t>
            </a:r>
            <a:endParaRPr lang="ko-KR" altLang="en-US"/>
          </a:p>
        </p:txBody>
      </p:sp>
      <p:sp>
        <p:nvSpPr>
          <p:cNvPr id="9" name="Slide Number Placeholder 8"/>
          <p:cNvSpPr>
            <a:spLocks noGrp="1"/>
          </p:cNvSpPr>
          <p:nvPr>
            <p:ph type="sldNum" sz="quarter" idx="12"/>
          </p:nvPr>
        </p:nvSpPr>
        <p:spPr/>
        <p:txBody>
          <a:body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103944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3"/>
            <a:ext cx="5137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defRPr/>
            </a:pPr>
            <a:r>
              <a:rPr lang="en-US" altLang="ko-KR" sz="800" i="1">
                <a:solidFill>
                  <a:prstClr val="white">
                    <a:lumMod val="50000"/>
                  </a:prstClr>
                </a:solidFill>
              </a:rPr>
              <a:t>The information contained in this document and all attached documents is strictly confidential.</a:t>
            </a:r>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620F8A-C17B-488F-930C-1992EA19D16D}" type="slidenum">
              <a:rPr lang="ko-KR" altLang="en-US" smtClean="0"/>
              <a:t>‹#›</a:t>
            </a:fld>
            <a:endParaRPr lang="ko-KR" altLang="en-US"/>
          </a:p>
        </p:txBody>
      </p:sp>
    </p:spTree>
    <p:extLst>
      <p:ext uri="{BB962C8B-B14F-4D97-AF65-F5344CB8AC3E}">
        <p14:creationId xmlns:p14="http://schemas.microsoft.com/office/powerpoint/2010/main" val="2468193827"/>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76" r:id="rId4"/>
    <p:sldLayoutId id="2147483679" r:id="rId5"/>
    <p:sldLayoutId id="2147483680" r:id="rId6"/>
    <p:sldLayoutId id="2147483681"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hf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package" Target="../embeddings/Microsoft_Visio_Drawing.vsdx"/><Relationship Id="rId7"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package" Target="../embeddings/Microsoft_Visio_Drawing1.vsdx"/><Relationship Id="rId5" Type="http://schemas.openxmlformats.org/officeDocument/2006/relationships/image" Target="../media/image10.pn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emf"/><Relationship Id="rId5" Type="http://schemas.openxmlformats.org/officeDocument/2006/relationships/package" Target="../embeddings/Microsoft_Visio_Drawing3.vsdx"/><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45F6D097-BBED-6FCC-468C-7F657EA7D825}"/>
              </a:ext>
            </a:extLst>
          </p:cNvPr>
          <p:cNvSpPr>
            <a:spLocks noGrp="1"/>
          </p:cNvSpPr>
          <p:nvPr>
            <p:ph type="title"/>
          </p:nvPr>
        </p:nvSpPr>
        <p:spPr>
          <a:xfrm>
            <a:off x="588011" y="1038422"/>
            <a:ext cx="7856195" cy="1878528"/>
          </a:xfrm>
        </p:spPr>
        <p:txBody>
          <a:bodyPr/>
          <a:lstStyle/>
          <a:p>
            <a:pPr>
              <a:lnSpc>
                <a:spcPct val="110000"/>
              </a:lnSpc>
            </a:pPr>
            <a:r>
              <a:rPr lang="en-US" altLang="ko-KR" sz="4400" spc="0" dirty="0"/>
              <a:t>Native DRAM Cache</a:t>
            </a:r>
            <a:br>
              <a:rPr lang="en-US" altLang="ko-KR" b="0" spc="0" dirty="0"/>
            </a:br>
            <a:r>
              <a:rPr lang="en-US" altLang="ko-KR" b="0" spc="0" dirty="0"/>
              <a:t>Re-architecting DRAM </a:t>
            </a:r>
            <a:br>
              <a:rPr lang="en-US" altLang="ko-KR" b="0" spc="0" dirty="0"/>
            </a:br>
            <a:r>
              <a:rPr lang="en-US" altLang="ko-KR" b="0" spc="0" dirty="0"/>
              <a:t>as a Large-Scale Cache for Data Centers</a:t>
            </a:r>
            <a:endParaRPr lang="ko-KR" altLang="en-US" b="0" spc="0" dirty="0"/>
          </a:p>
        </p:txBody>
      </p:sp>
      <p:sp>
        <p:nvSpPr>
          <p:cNvPr id="6" name="텍스트 개체 틀 5">
            <a:extLst>
              <a:ext uri="{FF2B5EF4-FFF2-40B4-BE49-F238E27FC236}">
                <a16:creationId xmlns:a16="http://schemas.microsoft.com/office/drawing/2014/main" id="{7926AB6E-A2E7-5CD5-EE31-71A8C61207F9}"/>
              </a:ext>
            </a:extLst>
          </p:cNvPr>
          <p:cNvSpPr>
            <a:spLocks noGrp="1"/>
          </p:cNvSpPr>
          <p:nvPr>
            <p:ph type="body" sz="quarter" idx="4294967295"/>
          </p:nvPr>
        </p:nvSpPr>
        <p:spPr>
          <a:xfrm>
            <a:off x="410551" y="5508595"/>
            <a:ext cx="8322908" cy="1088148"/>
          </a:xfrm>
        </p:spPr>
        <p:txBody>
          <a:bodyPr>
            <a:normAutofit/>
          </a:bodyPr>
          <a:lstStyle/>
          <a:p>
            <a:pPr marL="0" indent="0">
              <a:lnSpc>
                <a:spcPct val="100000"/>
              </a:lnSpc>
              <a:buNone/>
            </a:pPr>
            <a:r>
              <a:rPr lang="en-US" altLang="ko-KR" sz="2000" b="1" dirty="0"/>
              <a:t>Yesin Ryu</a:t>
            </a:r>
            <a:r>
              <a:rPr lang="en-US" altLang="ko-KR" sz="2000" baseline="30000" dirty="0"/>
              <a:t>†§</a:t>
            </a:r>
            <a:r>
              <a:rPr lang="en-US" altLang="ko-KR" sz="2000" dirty="0"/>
              <a:t>, Yoojin Kim</a:t>
            </a:r>
            <a:r>
              <a:rPr lang="en-US" altLang="ko-KR" sz="2000" baseline="30000" dirty="0"/>
              <a:t>†</a:t>
            </a:r>
            <a:r>
              <a:rPr lang="en-US" altLang="ko-KR" sz="2000" dirty="0"/>
              <a:t>, </a:t>
            </a:r>
            <a:r>
              <a:rPr lang="en-US" altLang="ko-KR" sz="2000" dirty="0" err="1"/>
              <a:t>Giyong</a:t>
            </a:r>
            <a:r>
              <a:rPr lang="en-US" altLang="ko-KR" sz="2000" dirty="0"/>
              <a:t> Jung</a:t>
            </a:r>
            <a:r>
              <a:rPr lang="en-US" altLang="ko-KR" sz="2000" baseline="30000" dirty="0"/>
              <a:t>†</a:t>
            </a:r>
            <a:r>
              <a:rPr lang="en-US" altLang="ko-KR" sz="2000" dirty="0"/>
              <a:t>, Jung Ho Ahn</a:t>
            </a:r>
            <a:r>
              <a:rPr lang="en-US" altLang="ko-KR" sz="2000" baseline="30000" dirty="0"/>
              <a:t>‡</a:t>
            </a:r>
            <a:r>
              <a:rPr lang="en-US" altLang="ko-KR" sz="2000" dirty="0"/>
              <a:t>, Jungrae Kim</a:t>
            </a:r>
            <a:r>
              <a:rPr lang="en-US" altLang="ko-KR" sz="2000" baseline="30000" dirty="0"/>
              <a:t>†</a:t>
            </a:r>
          </a:p>
          <a:p>
            <a:pPr marL="0" indent="0">
              <a:lnSpc>
                <a:spcPct val="100000"/>
              </a:lnSpc>
              <a:buNone/>
            </a:pPr>
            <a:r>
              <a:rPr lang="en-US" altLang="ko-KR" sz="1600" baseline="30000" dirty="0"/>
              <a:t>†</a:t>
            </a:r>
            <a:r>
              <a:rPr lang="en-US" altLang="ko-KR" sz="1600" dirty="0"/>
              <a:t>Sungkyunkwan University, </a:t>
            </a:r>
            <a:r>
              <a:rPr lang="en-US" altLang="ko-KR" sz="1600" baseline="30000" dirty="0"/>
              <a:t>§</a:t>
            </a:r>
            <a:r>
              <a:rPr lang="en-US" altLang="ko-KR" sz="1600" dirty="0"/>
              <a:t>Samsung Electronics, </a:t>
            </a:r>
            <a:r>
              <a:rPr lang="en-US" altLang="ko-KR" sz="1600" baseline="30000" dirty="0"/>
              <a:t>‡</a:t>
            </a:r>
            <a:r>
              <a:rPr lang="en-US" altLang="ko-KR" sz="1600" dirty="0"/>
              <a:t>Seoul National University</a:t>
            </a:r>
            <a:endParaRPr lang="ko-KR" altLang="en-US" sz="1600" dirty="0"/>
          </a:p>
        </p:txBody>
      </p:sp>
    </p:spTree>
    <p:extLst>
      <p:ext uri="{BB962C8B-B14F-4D97-AF65-F5344CB8AC3E}">
        <p14:creationId xmlns:p14="http://schemas.microsoft.com/office/powerpoint/2010/main" val="1408902696"/>
      </p:ext>
    </p:extLst>
  </p:cSld>
  <p:clrMapOvr>
    <a:masterClrMapping/>
  </p:clrMapOvr>
  <mc:AlternateContent xmlns:mc="http://schemas.openxmlformats.org/markup-compatibility/2006" xmlns:p14="http://schemas.microsoft.com/office/powerpoint/2010/main">
    <mc:Choice Requires="p14">
      <p:transition spd="slow" p14:dur="2000" advTm="27305"/>
    </mc:Choice>
    <mc:Fallback xmlns="">
      <p:transition spd="slow" advTm="273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5764669" cy="2583067"/>
          </a:xfrm>
        </p:spPr>
        <p:txBody>
          <a:bodyPr>
            <a:noAutofit/>
          </a:bodyPr>
          <a:lstStyle/>
          <a:p>
            <a:r>
              <a:rPr lang="en-US" altLang="ko-KR" sz="1800" spc="0" dirty="0"/>
              <a:t>A cache set = a DRAM row</a:t>
            </a:r>
          </a:p>
          <a:p>
            <a:pPr lvl="1"/>
            <a:r>
              <a:rPr lang="en-US" altLang="ko-KR" sz="1600" spc="0" dirty="0">
                <a:latin typeface="+mn-lt"/>
              </a:rPr>
              <a:t>Tags in special mats (</a:t>
            </a:r>
            <a:r>
              <a:rPr lang="en-US" altLang="ko-KR" sz="1600" spc="0" dirty="0">
                <a:solidFill>
                  <a:srgbClr val="C00000"/>
                </a:solidFill>
                <a:latin typeface="+mn-lt"/>
              </a:rPr>
              <a:t>metadata-MATs</a:t>
            </a:r>
            <a:r>
              <a:rPr lang="en-US" altLang="ko-KR" sz="1600" spc="0" dirty="0">
                <a:latin typeface="+mn-lt"/>
              </a:rPr>
              <a:t>)</a:t>
            </a:r>
          </a:p>
          <a:p>
            <a:pPr lvl="1"/>
            <a:r>
              <a:rPr lang="en-US" altLang="ko-KR" sz="1600" spc="0" dirty="0">
                <a:latin typeface="+mn-lt"/>
              </a:rPr>
              <a:t>Data in normal mats (data-MATs)</a:t>
            </a:r>
          </a:p>
          <a:p>
            <a:pPr marL="72000" lvl="1" indent="0">
              <a:buNone/>
            </a:pPr>
            <a:endParaRPr lang="en-US" altLang="ko-KR" sz="1600" spc="0" dirty="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NDC Organization: Subarray</a:t>
            </a: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dirty="0">
                <a:latin typeface="+mn-lt"/>
              </a:rPr>
              <a:t>Native DRAM Cache</a:t>
            </a:r>
            <a:endParaRPr lang="ko-KR" altLang="en-US" spc="0" dirty="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6" name="직사각형 5">
            <a:extLst>
              <a:ext uri="{FF2B5EF4-FFF2-40B4-BE49-F238E27FC236}">
                <a16:creationId xmlns:a16="http://schemas.microsoft.com/office/drawing/2014/main" id="{42A6D83F-9BEF-9CEB-98C1-D8A9C0AD23B7}"/>
              </a:ext>
            </a:extLst>
          </p:cNvPr>
          <p:cNvSpPr/>
          <p:nvPr/>
        </p:nvSpPr>
        <p:spPr>
          <a:xfrm>
            <a:off x="2111314" y="2845290"/>
            <a:ext cx="4920638" cy="2583067"/>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ko-KR" sz="1600" b="1" dirty="0">
                <a:solidFill>
                  <a:srgbClr val="C00000"/>
                </a:solidFill>
              </a:rPr>
              <a:t>Native DRAM Cache</a:t>
            </a:r>
            <a:endParaRPr lang="ko-KR" altLang="en-US" sz="1600" b="1" dirty="0">
              <a:solidFill>
                <a:srgbClr val="C00000"/>
              </a:solidFill>
            </a:endParaRPr>
          </a:p>
        </p:txBody>
      </p:sp>
      <p:sp>
        <p:nvSpPr>
          <p:cNvPr id="8" name="사각형: 둥근 모서리 7">
            <a:extLst>
              <a:ext uri="{FF2B5EF4-FFF2-40B4-BE49-F238E27FC236}">
                <a16:creationId xmlns:a16="http://schemas.microsoft.com/office/drawing/2014/main" id="{1E333067-C5C1-F96B-B860-246699C88A8D}"/>
              </a:ext>
            </a:extLst>
          </p:cNvPr>
          <p:cNvSpPr/>
          <p:nvPr/>
        </p:nvSpPr>
        <p:spPr>
          <a:xfrm>
            <a:off x="2220885" y="3239493"/>
            <a:ext cx="4664337" cy="1264405"/>
          </a:xfrm>
          <a:prstGeom prst="roundRect">
            <a:avLst>
              <a:gd name="adj" fmla="val 6899"/>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p>
        </p:txBody>
      </p:sp>
      <p:sp>
        <p:nvSpPr>
          <p:cNvPr id="15" name="TextBox 14">
            <a:extLst>
              <a:ext uri="{FF2B5EF4-FFF2-40B4-BE49-F238E27FC236}">
                <a16:creationId xmlns:a16="http://schemas.microsoft.com/office/drawing/2014/main" id="{84A382DA-8608-C930-3BC5-8E10F5C39648}"/>
              </a:ext>
            </a:extLst>
          </p:cNvPr>
          <p:cNvSpPr txBox="1"/>
          <p:nvPr/>
        </p:nvSpPr>
        <p:spPr>
          <a:xfrm rot="5400000">
            <a:off x="4506449" y="4989858"/>
            <a:ext cx="396112" cy="400110"/>
          </a:xfrm>
          <a:prstGeom prst="rect">
            <a:avLst/>
          </a:prstGeom>
          <a:noFill/>
        </p:spPr>
        <p:txBody>
          <a:bodyPr wrap="square" rtlCol="0">
            <a:spAutoFit/>
          </a:bodyPr>
          <a:lstStyle/>
          <a:p>
            <a:r>
              <a:rPr lang="en-US" altLang="ko-KR" sz="2000" b="1" dirty="0"/>
              <a:t>…</a:t>
            </a:r>
            <a:endParaRPr lang="ko-KR" altLang="en-US" sz="2000" b="1" dirty="0"/>
          </a:p>
        </p:txBody>
      </p:sp>
      <p:graphicFrame>
        <p:nvGraphicFramePr>
          <p:cNvPr id="41" name="표 40">
            <a:extLst>
              <a:ext uri="{FF2B5EF4-FFF2-40B4-BE49-F238E27FC236}">
                <a16:creationId xmlns:a16="http://schemas.microsoft.com/office/drawing/2014/main" id="{E4A523F4-F322-D719-31FB-D4700958BC54}"/>
              </a:ext>
            </a:extLst>
          </p:cNvPr>
          <p:cNvGraphicFramePr>
            <a:graphicFrameLocks noGrp="1"/>
          </p:cNvGraphicFramePr>
          <p:nvPr>
            <p:extLst>
              <p:ext uri="{D42A27DB-BD31-4B8C-83A1-F6EECF244321}">
                <p14:modId xmlns:p14="http://schemas.microsoft.com/office/powerpoint/2010/main" val="444143622"/>
              </p:ext>
            </p:extLst>
          </p:nvPr>
        </p:nvGraphicFramePr>
        <p:xfrm>
          <a:off x="2616397" y="3532520"/>
          <a:ext cx="864599" cy="731520"/>
        </p:xfrm>
        <a:graphic>
          <a:graphicData uri="http://schemas.openxmlformats.org/drawingml/2006/table">
            <a:tbl>
              <a:tblPr firstRow="1" bandRow="1">
                <a:tableStyleId>{5C22544A-7EE6-4342-B048-85BDC9FD1C3A}</a:tableStyleId>
              </a:tblPr>
              <a:tblGrid>
                <a:gridCol w="334668">
                  <a:extLst>
                    <a:ext uri="{9D8B030D-6E8A-4147-A177-3AD203B41FA5}">
                      <a16:colId xmlns:a16="http://schemas.microsoft.com/office/drawing/2014/main" val="3049171485"/>
                    </a:ext>
                  </a:extLst>
                </a:gridCol>
                <a:gridCol w="195263">
                  <a:extLst>
                    <a:ext uri="{9D8B030D-6E8A-4147-A177-3AD203B41FA5}">
                      <a16:colId xmlns:a16="http://schemas.microsoft.com/office/drawing/2014/main" val="2688024324"/>
                    </a:ext>
                  </a:extLst>
                </a:gridCol>
                <a:gridCol w="334668">
                  <a:extLst>
                    <a:ext uri="{9D8B030D-6E8A-4147-A177-3AD203B41FA5}">
                      <a16:colId xmlns:a16="http://schemas.microsoft.com/office/drawing/2014/main" val="2299533895"/>
                    </a:ext>
                  </a:extLst>
                </a:gridCol>
              </a:tblGrid>
              <a:tr h="29948">
                <a:tc>
                  <a:txBody>
                    <a:bodyPr/>
                    <a:lstStyle/>
                    <a:p>
                      <a:pPr algn="ctr" latinLnBrk="1"/>
                      <a:r>
                        <a:rPr lang="en-US" altLang="ko-KR" sz="1200" dirty="0">
                          <a:solidFill>
                            <a:schemeClr val="tx1"/>
                          </a:solidFill>
                        </a:rPr>
                        <a:t>W0</a:t>
                      </a:r>
                      <a:endParaRPr lang="ko-KR" altLang="en-US" sz="1200" dirty="0">
                        <a:solidFill>
                          <a:schemeClr val="tx1"/>
                        </a:solidFill>
                      </a:endParaRPr>
                    </a:p>
                  </a:txBody>
                  <a:tcPr marL="0" marR="0" marT="0" marB="0">
                    <a:solidFill>
                      <a:srgbClr val="FBD7BB"/>
                    </a:solidFill>
                  </a:tcPr>
                </a:tc>
                <a:tc>
                  <a:txBody>
                    <a:bodyPr/>
                    <a:lstStyle/>
                    <a:p>
                      <a:pPr algn="ctr" latinLnBrk="1"/>
                      <a:r>
                        <a:rPr lang="en-US" altLang="ko-KR" sz="1200" dirty="0">
                          <a:solidFill>
                            <a:schemeClr val="tx1"/>
                          </a:solidFill>
                        </a:rPr>
                        <a:t>…</a:t>
                      </a:r>
                      <a:endParaRPr lang="ko-KR" altLang="en-US" sz="1200" dirty="0">
                        <a:solidFill>
                          <a:schemeClr val="tx1"/>
                        </a:solidFill>
                      </a:endParaRPr>
                    </a:p>
                  </a:txBody>
                  <a:tcPr marL="0" marR="0" marT="0" marB="0">
                    <a:solidFill>
                      <a:srgbClr val="FBD7BB"/>
                    </a:solidFill>
                  </a:tcPr>
                </a:tc>
                <a:tc>
                  <a:txBody>
                    <a:bodyPr/>
                    <a:lstStyle/>
                    <a:p>
                      <a:pPr algn="ctr" latinLnBrk="1"/>
                      <a:r>
                        <a:rPr lang="en-US" altLang="ko-KR" sz="1200" dirty="0">
                          <a:solidFill>
                            <a:schemeClr val="tx1"/>
                          </a:solidFill>
                        </a:rPr>
                        <a:t>W15</a:t>
                      </a:r>
                      <a:endParaRPr lang="ko-KR" altLang="en-US" sz="1200" dirty="0">
                        <a:solidFill>
                          <a:schemeClr val="tx1"/>
                        </a:solidFill>
                      </a:endParaRPr>
                    </a:p>
                  </a:txBody>
                  <a:tcPr marL="0" marR="0" marT="0" marB="0">
                    <a:solidFill>
                      <a:srgbClr val="FBD7BB"/>
                    </a:solidFill>
                  </a:tcPr>
                </a:tc>
                <a:extLst>
                  <a:ext uri="{0D108BD9-81ED-4DB2-BD59-A6C34878D82A}">
                    <a16:rowId xmlns:a16="http://schemas.microsoft.com/office/drawing/2014/main" val="3627396742"/>
                  </a:ext>
                </a:extLst>
              </a:tr>
              <a:tr h="0">
                <a:tc>
                  <a:txBody>
                    <a:bodyPr/>
                    <a:lstStyle/>
                    <a:p>
                      <a:pPr latinLnBrk="1"/>
                      <a:endParaRPr lang="ko-KR" altLang="en-US" sz="120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60367085"/>
                  </a:ext>
                </a:extLst>
              </a:tr>
              <a:tr h="0">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3815439096"/>
                  </a:ext>
                </a:extLst>
              </a:tr>
              <a:tr h="0">
                <a:tc>
                  <a:txBody>
                    <a:bodyPr/>
                    <a:lstStyle/>
                    <a:p>
                      <a:pPr latinLnBrk="1"/>
                      <a:endParaRPr lang="ko-KR" altLang="en-US" sz="120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29690040"/>
                  </a:ext>
                </a:extLst>
              </a:tr>
            </a:tbl>
          </a:graphicData>
        </a:graphic>
      </p:graphicFrame>
      <p:sp>
        <p:nvSpPr>
          <p:cNvPr id="42" name="TextBox 41">
            <a:extLst>
              <a:ext uri="{FF2B5EF4-FFF2-40B4-BE49-F238E27FC236}">
                <a16:creationId xmlns:a16="http://schemas.microsoft.com/office/drawing/2014/main" id="{B169D1FD-5DBB-881F-9531-6BE3D465B1A5}"/>
              </a:ext>
            </a:extLst>
          </p:cNvPr>
          <p:cNvSpPr txBox="1"/>
          <p:nvPr/>
        </p:nvSpPr>
        <p:spPr>
          <a:xfrm>
            <a:off x="2469554" y="3224358"/>
            <a:ext cx="1197289" cy="338554"/>
          </a:xfrm>
          <a:prstGeom prst="rect">
            <a:avLst/>
          </a:prstGeom>
          <a:noFill/>
        </p:spPr>
        <p:txBody>
          <a:bodyPr wrap="square" rtlCol="0">
            <a:spAutoFit/>
          </a:bodyPr>
          <a:lstStyle/>
          <a:p>
            <a:pPr algn="ctr"/>
            <a:r>
              <a:rPr lang="en-US" altLang="ko-KR" sz="1600" b="1" dirty="0">
                <a:solidFill>
                  <a:srgbClr val="C00000"/>
                </a:solidFill>
              </a:rPr>
              <a:t>MD-MAT</a:t>
            </a:r>
            <a:endParaRPr lang="ko-KR" altLang="en-US" sz="1600" b="1" dirty="0">
              <a:solidFill>
                <a:srgbClr val="C00000"/>
              </a:solidFill>
            </a:endParaRPr>
          </a:p>
        </p:txBody>
      </p:sp>
      <p:graphicFrame>
        <p:nvGraphicFramePr>
          <p:cNvPr id="43" name="표 42">
            <a:extLst>
              <a:ext uri="{FF2B5EF4-FFF2-40B4-BE49-F238E27FC236}">
                <a16:creationId xmlns:a16="http://schemas.microsoft.com/office/drawing/2014/main" id="{83A17478-821C-2F0E-BB3C-8B9421DBAF8F}"/>
              </a:ext>
            </a:extLst>
          </p:cNvPr>
          <p:cNvGraphicFramePr>
            <a:graphicFrameLocks noGrp="1"/>
          </p:cNvGraphicFramePr>
          <p:nvPr>
            <p:extLst>
              <p:ext uri="{D42A27DB-BD31-4B8C-83A1-F6EECF244321}">
                <p14:modId xmlns:p14="http://schemas.microsoft.com/office/powerpoint/2010/main" val="4094874076"/>
              </p:ext>
            </p:extLst>
          </p:nvPr>
        </p:nvGraphicFramePr>
        <p:xfrm>
          <a:off x="3656128" y="3526411"/>
          <a:ext cx="864599" cy="731520"/>
        </p:xfrm>
        <a:graphic>
          <a:graphicData uri="http://schemas.openxmlformats.org/drawingml/2006/table">
            <a:tbl>
              <a:tblPr firstRow="1" bandRow="1">
                <a:tableStyleId>{5C22544A-7EE6-4342-B048-85BDC9FD1C3A}</a:tableStyleId>
              </a:tblPr>
              <a:tblGrid>
                <a:gridCol w="334668">
                  <a:extLst>
                    <a:ext uri="{9D8B030D-6E8A-4147-A177-3AD203B41FA5}">
                      <a16:colId xmlns:a16="http://schemas.microsoft.com/office/drawing/2014/main" val="3049171485"/>
                    </a:ext>
                  </a:extLst>
                </a:gridCol>
                <a:gridCol w="195263">
                  <a:extLst>
                    <a:ext uri="{9D8B030D-6E8A-4147-A177-3AD203B41FA5}">
                      <a16:colId xmlns:a16="http://schemas.microsoft.com/office/drawing/2014/main" val="2688024324"/>
                    </a:ext>
                  </a:extLst>
                </a:gridCol>
                <a:gridCol w="334668">
                  <a:extLst>
                    <a:ext uri="{9D8B030D-6E8A-4147-A177-3AD203B41FA5}">
                      <a16:colId xmlns:a16="http://schemas.microsoft.com/office/drawing/2014/main" val="2299533895"/>
                    </a:ext>
                  </a:extLst>
                </a:gridCol>
              </a:tblGrid>
              <a:tr h="29948">
                <a:tc>
                  <a:txBody>
                    <a:bodyPr/>
                    <a:lstStyle/>
                    <a:p>
                      <a:pPr algn="ctr" latinLnBrk="1"/>
                      <a:r>
                        <a:rPr lang="en-US" altLang="ko-KR" sz="1200" dirty="0">
                          <a:solidFill>
                            <a:schemeClr val="tx1"/>
                          </a:solidFill>
                        </a:rPr>
                        <a:t>W0</a:t>
                      </a:r>
                      <a:endParaRPr lang="ko-KR" altLang="en-US" sz="1200" dirty="0">
                        <a:solidFill>
                          <a:schemeClr val="tx1"/>
                        </a:solidFill>
                      </a:endParaRPr>
                    </a:p>
                  </a:txBody>
                  <a:tcPr marL="0" marR="0" marT="0" marB="0">
                    <a:solidFill>
                      <a:srgbClr val="DBEEF3"/>
                    </a:solidFill>
                  </a:tcPr>
                </a:tc>
                <a:tc>
                  <a:txBody>
                    <a:bodyPr/>
                    <a:lstStyle/>
                    <a:p>
                      <a:pPr algn="ctr" latinLnBrk="1"/>
                      <a:r>
                        <a:rPr lang="en-US" altLang="ko-KR" sz="1200" dirty="0">
                          <a:solidFill>
                            <a:schemeClr val="tx1"/>
                          </a:solidFill>
                        </a:rPr>
                        <a:t>…</a:t>
                      </a:r>
                      <a:endParaRPr lang="ko-KR" altLang="en-US" sz="1200" dirty="0">
                        <a:solidFill>
                          <a:schemeClr val="tx1"/>
                        </a:solidFill>
                      </a:endParaRPr>
                    </a:p>
                  </a:txBody>
                  <a:tcPr marL="0" marR="0" marT="0" marB="0">
                    <a:solidFill>
                      <a:srgbClr val="DBEEF3"/>
                    </a:solidFill>
                  </a:tcPr>
                </a:tc>
                <a:tc>
                  <a:txBody>
                    <a:bodyPr/>
                    <a:lstStyle/>
                    <a:p>
                      <a:pPr algn="ctr" latinLnBrk="1"/>
                      <a:r>
                        <a:rPr lang="en-US" altLang="ko-KR" sz="1200" dirty="0">
                          <a:solidFill>
                            <a:schemeClr val="tx1"/>
                          </a:solidFill>
                        </a:rPr>
                        <a:t>W15</a:t>
                      </a:r>
                      <a:endParaRPr lang="ko-KR" altLang="en-US" sz="1200" dirty="0">
                        <a:solidFill>
                          <a:schemeClr val="tx1"/>
                        </a:solidFill>
                      </a:endParaRPr>
                    </a:p>
                  </a:txBody>
                  <a:tcPr marL="0" marR="0" marT="0" marB="0">
                    <a:solidFill>
                      <a:srgbClr val="DBEEF3"/>
                    </a:solidFill>
                  </a:tcPr>
                </a:tc>
                <a:extLst>
                  <a:ext uri="{0D108BD9-81ED-4DB2-BD59-A6C34878D82A}">
                    <a16:rowId xmlns:a16="http://schemas.microsoft.com/office/drawing/2014/main" val="3627396742"/>
                  </a:ext>
                </a:extLst>
              </a:tr>
              <a:tr h="0">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60367085"/>
                  </a:ext>
                </a:extLst>
              </a:tr>
              <a:tr h="0">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3815439096"/>
                  </a:ext>
                </a:extLst>
              </a:tr>
              <a:tr h="0">
                <a:tc>
                  <a:txBody>
                    <a:bodyPr/>
                    <a:lstStyle/>
                    <a:p>
                      <a:pPr latinLnBrk="1"/>
                      <a:endParaRPr lang="ko-KR" altLang="en-US" sz="120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29690040"/>
                  </a:ext>
                </a:extLst>
              </a:tr>
            </a:tbl>
          </a:graphicData>
        </a:graphic>
      </p:graphicFrame>
      <p:sp>
        <p:nvSpPr>
          <p:cNvPr id="44" name="TextBox 43">
            <a:extLst>
              <a:ext uri="{FF2B5EF4-FFF2-40B4-BE49-F238E27FC236}">
                <a16:creationId xmlns:a16="http://schemas.microsoft.com/office/drawing/2014/main" id="{F01DB87E-F472-6296-DBD8-0E1625B6E9F0}"/>
              </a:ext>
            </a:extLst>
          </p:cNvPr>
          <p:cNvSpPr txBox="1"/>
          <p:nvPr/>
        </p:nvSpPr>
        <p:spPr>
          <a:xfrm>
            <a:off x="3469300" y="3226171"/>
            <a:ext cx="1197289"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46" name="TextBox 45">
            <a:extLst>
              <a:ext uri="{FF2B5EF4-FFF2-40B4-BE49-F238E27FC236}">
                <a16:creationId xmlns:a16="http://schemas.microsoft.com/office/drawing/2014/main" id="{5C41697E-46EB-831F-087B-77D52FB280A1}"/>
              </a:ext>
            </a:extLst>
          </p:cNvPr>
          <p:cNvSpPr txBox="1"/>
          <p:nvPr/>
        </p:nvSpPr>
        <p:spPr>
          <a:xfrm>
            <a:off x="4409584" y="3226171"/>
            <a:ext cx="1197289"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48" name="TextBox 47">
            <a:extLst>
              <a:ext uri="{FF2B5EF4-FFF2-40B4-BE49-F238E27FC236}">
                <a16:creationId xmlns:a16="http://schemas.microsoft.com/office/drawing/2014/main" id="{A050EDC7-EC18-98CE-D7EB-CF37C2248BB5}"/>
              </a:ext>
            </a:extLst>
          </p:cNvPr>
          <p:cNvSpPr txBox="1"/>
          <p:nvPr/>
        </p:nvSpPr>
        <p:spPr>
          <a:xfrm>
            <a:off x="5329963" y="3226171"/>
            <a:ext cx="1197289" cy="338554"/>
          </a:xfrm>
          <a:prstGeom prst="rect">
            <a:avLst/>
          </a:prstGeom>
          <a:noFill/>
        </p:spPr>
        <p:txBody>
          <a:bodyPr wrap="square" rtlCol="0">
            <a:spAutoFit/>
          </a:bodyPr>
          <a:lstStyle/>
          <a:p>
            <a:pPr algn="ctr"/>
            <a:r>
              <a:rPr lang="en-US" altLang="ko-KR" sz="1600" dirty="0"/>
              <a:t>D-MAT</a:t>
            </a:r>
            <a:endParaRPr lang="ko-KR" altLang="en-US" sz="1600" dirty="0"/>
          </a:p>
        </p:txBody>
      </p:sp>
      <p:graphicFrame>
        <p:nvGraphicFramePr>
          <p:cNvPr id="49" name="표 48">
            <a:extLst>
              <a:ext uri="{FF2B5EF4-FFF2-40B4-BE49-F238E27FC236}">
                <a16:creationId xmlns:a16="http://schemas.microsoft.com/office/drawing/2014/main" id="{AD1ED1B4-574B-312E-9B84-12AE0745E2DE}"/>
              </a:ext>
            </a:extLst>
          </p:cNvPr>
          <p:cNvGraphicFramePr>
            <a:graphicFrameLocks noGrp="1"/>
          </p:cNvGraphicFramePr>
          <p:nvPr>
            <p:extLst>
              <p:ext uri="{D42A27DB-BD31-4B8C-83A1-F6EECF244321}">
                <p14:modId xmlns:p14="http://schemas.microsoft.com/office/powerpoint/2010/main" val="97273197"/>
              </p:ext>
            </p:extLst>
          </p:nvPr>
        </p:nvGraphicFramePr>
        <p:xfrm>
          <a:off x="4575855" y="3526411"/>
          <a:ext cx="864599" cy="731520"/>
        </p:xfrm>
        <a:graphic>
          <a:graphicData uri="http://schemas.openxmlformats.org/drawingml/2006/table">
            <a:tbl>
              <a:tblPr firstRow="1" bandRow="1">
                <a:tableStyleId>{5C22544A-7EE6-4342-B048-85BDC9FD1C3A}</a:tableStyleId>
              </a:tblPr>
              <a:tblGrid>
                <a:gridCol w="334668">
                  <a:extLst>
                    <a:ext uri="{9D8B030D-6E8A-4147-A177-3AD203B41FA5}">
                      <a16:colId xmlns:a16="http://schemas.microsoft.com/office/drawing/2014/main" val="3049171485"/>
                    </a:ext>
                  </a:extLst>
                </a:gridCol>
                <a:gridCol w="195263">
                  <a:extLst>
                    <a:ext uri="{9D8B030D-6E8A-4147-A177-3AD203B41FA5}">
                      <a16:colId xmlns:a16="http://schemas.microsoft.com/office/drawing/2014/main" val="2688024324"/>
                    </a:ext>
                  </a:extLst>
                </a:gridCol>
                <a:gridCol w="334668">
                  <a:extLst>
                    <a:ext uri="{9D8B030D-6E8A-4147-A177-3AD203B41FA5}">
                      <a16:colId xmlns:a16="http://schemas.microsoft.com/office/drawing/2014/main" val="2299533895"/>
                    </a:ext>
                  </a:extLst>
                </a:gridCol>
              </a:tblGrid>
              <a:tr h="29948">
                <a:tc>
                  <a:txBody>
                    <a:bodyPr/>
                    <a:lstStyle/>
                    <a:p>
                      <a:pPr algn="ctr" latinLnBrk="1"/>
                      <a:r>
                        <a:rPr lang="en-US" altLang="ko-KR" sz="1200" dirty="0">
                          <a:solidFill>
                            <a:schemeClr val="tx1"/>
                          </a:solidFill>
                        </a:rPr>
                        <a:t>W0</a:t>
                      </a:r>
                      <a:endParaRPr lang="ko-KR" altLang="en-US" sz="1200" dirty="0">
                        <a:solidFill>
                          <a:schemeClr val="tx1"/>
                        </a:solidFill>
                      </a:endParaRPr>
                    </a:p>
                  </a:txBody>
                  <a:tcPr marL="0" marR="0" marT="0" marB="0">
                    <a:solidFill>
                      <a:srgbClr val="DBEEF3"/>
                    </a:solidFill>
                  </a:tcPr>
                </a:tc>
                <a:tc>
                  <a:txBody>
                    <a:bodyPr/>
                    <a:lstStyle/>
                    <a:p>
                      <a:pPr algn="ctr" latinLnBrk="1"/>
                      <a:r>
                        <a:rPr lang="en-US" altLang="ko-KR" sz="1200" dirty="0">
                          <a:solidFill>
                            <a:schemeClr val="tx1"/>
                          </a:solidFill>
                        </a:rPr>
                        <a:t>…</a:t>
                      </a:r>
                      <a:endParaRPr lang="ko-KR" altLang="en-US" sz="1200" dirty="0">
                        <a:solidFill>
                          <a:schemeClr val="tx1"/>
                        </a:solidFill>
                      </a:endParaRPr>
                    </a:p>
                  </a:txBody>
                  <a:tcPr marL="0" marR="0" marT="0" marB="0">
                    <a:solidFill>
                      <a:srgbClr val="DBEEF3"/>
                    </a:solidFill>
                  </a:tcPr>
                </a:tc>
                <a:tc>
                  <a:txBody>
                    <a:bodyPr/>
                    <a:lstStyle/>
                    <a:p>
                      <a:pPr algn="ctr" latinLnBrk="1"/>
                      <a:r>
                        <a:rPr lang="en-US" altLang="ko-KR" sz="1200" dirty="0">
                          <a:solidFill>
                            <a:schemeClr val="tx1"/>
                          </a:solidFill>
                        </a:rPr>
                        <a:t>W15</a:t>
                      </a:r>
                      <a:endParaRPr lang="ko-KR" altLang="en-US" sz="1200" dirty="0">
                        <a:solidFill>
                          <a:schemeClr val="tx1"/>
                        </a:solidFill>
                      </a:endParaRPr>
                    </a:p>
                  </a:txBody>
                  <a:tcPr marL="0" marR="0" marT="0" marB="0">
                    <a:solidFill>
                      <a:srgbClr val="DBEEF3"/>
                    </a:solidFill>
                  </a:tcPr>
                </a:tc>
                <a:extLst>
                  <a:ext uri="{0D108BD9-81ED-4DB2-BD59-A6C34878D82A}">
                    <a16:rowId xmlns:a16="http://schemas.microsoft.com/office/drawing/2014/main" val="3627396742"/>
                  </a:ext>
                </a:extLst>
              </a:tr>
              <a:tr h="0">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60367085"/>
                  </a:ext>
                </a:extLst>
              </a:tr>
              <a:tr h="0">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3815439096"/>
                  </a:ext>
                </a:extLst>
              </a:tr>
              <a:tr h="0">
                <a:tc>
                  <a:txBody>
                    <a:bodyPr/>
                    <a:lstStyle/>
                    <a:p>
                      <a:pPr latinLnBrk="1"/>
                      <a:endParaRPr lang="ko-KR" altLang="en-US" sz="120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29690040"/>
                  </a:ext>
                </a:extLst>
              </a:tr>
            </a:tbl>
          </a:graphicData>
        </a:graphic>
      </p:graphicFrame>
      <p:graphicFrame>
        <p:nvGraphicFramePr>
          <p:cNvPr id="50" name="표 49">
            <a:extLst>
              <a:ext uri="{FF2B5EF4-FFF2-40B4-BE49-F238E27FC236}">
                <a16:creationId xmlns:a16="http://schemas.microsoft.com/office/drawing/2014/main" id="{BE1C7552-F831-FD95-3036-7BD1ACE4284B}"/>
              </a:ext>
            </a:extLst>
          </p:cNvPr>
          <p:cNvGraphicFramePr>
            <a:graphicFrameLocks noGrp="1"/>
          </p:cNvGraphicFramePr>
          <p:nvPr>
            <p:extLst>
              <p:ext uri="{D42A27DB-BD31-4B8C-83A1-F6EECF244321}">
                <p14:modId xmlns:p14="http://schemas.microsoft.com/office/powerpoint/2010/main" val="308411642"/>
              </p:ext>
            </p:extLst>
          </p:nvPr>
        </p:nvGraphicFramePr>
        <p:xfrm>
          <a:off x="5495582" y="3521758"/>
          <a:ext cx="864599" cy="731520"/>
        </p:xfrm>
        <a:graphic>
          <a:graphicData uri="http://schemas.openxmlformats.org/drawingml/2006/table">
            <a:tbl>
              <a:tblPr firstRow="1" bandRow="1">
                <a:tableStyleId>{5C22544A-7EE6-4342-B048-85BDC9FD1C3A}</a:tableStyleId>
              </a:tblPr>
              <a:tblGrid>
                <a:gridCol w="334668">
                  <a:extLst>
                    <a:ext uri="{9D8B030D-6E8A-4147-A177-3AD203B41FA5}">
                      <a16:colId xmlns:a16="http://schemas.microsoft.com/office/drawing/2014/main" val="3049171485"/>
                    </a:ext>
                  </a:extLst>
                </a:gridCol>
                <a:gridCol w="195263">
                  <a:extLst>
                    <a:ext uri="{9D8B030D-6E8A-4147-A177-3AD203B41FA5}">
                      <a16:colId xmlns:a16="http://schemas.microsoft.com/office/drawing/2014/main" val="2688024324"/>
                    </a:ext>
                  </a:extLst>
                </a:gridCol>
                <a:gridCol w="334668">
                  <a:extLst>
                    <a:ext uri="{9D8B030D-6E8A-4147-A177-3AD203B41FA5}">
                      <a16:colId xmlns:a16="http://schemas.microsoft.com/office/drawing/2014/main" val="2299533895"/>
                    </a:ext>
                  </a:extLst>
                </a:gridCol>
              </a:tblGrid>
              <a:tr h="29948">
                <a:tc>
                  <a:txBody>
                    <a:bodyPr/>
                    <a:lstStyle/>
                    <a:p>
                      <a:pPr algn="ctr" latinLnBrk="1"/>
                      <a:r>
                        <a:rPr lang="en-US" altLang="ko-KR" sz="1200" dirty="0">
                          <a:solidFill>
                            <a:schemeClr val="tx1"/>
                          </a:solidFill>
                        </a:rPr>
                        <a:t>W0</a:t>
                      </a:r>
                      <a:endParaRPr lang="ko-KR" altLang="en-US" sz="1200" dirty="0">
                        <a:solidFill>
                          <a:schemeClr val="tx1"/>
                        </a:solidFill>
                      </a:endParaRPr>
                    </a:p>
                  </a:txBody>
                  <a:tcPr marL="0" marR="0" marT="0" marB="0">
                    <a:solidFill>
                      <a:srgbClr val="DBEEF3"/>
                    </a:solidFill>
                  </a:tcPr>
                </a:tc>
                <a:tc>
                  <a:txBody>
                    <a:bodyPr/>
                    <a:lstStyle/>
                    <a:p>
                      <a:pPr algn="ctr" latinLnBrk="1"/>
                      <a:r>
                        <a:rPr lang="en-US" altLang="ko-KR" sz="1200" dirty="0">
                          <a:solidFill>
                            <a:schemeClr val="tx1"/>
                          </a:solidFill>
                        </a:rPr>
                        <a:t>…</a:t>
                      </a:r>
                      <a:endParaRPr lang="ko-KR" altLang="en-US" sz="1200" dirty="0">
                        <a:solidFill>
                          <a:schemeClr val="tx1"/>
                        </a:solidFill>
                      </a:endParaRPr>
                    </a:p>
                  </a:txBody>
                  <a:tcPr marL="0" marR="0" marT="0" marB="0">
                    <a:solidFill>
                      <a:srgbClr val="DBEEF3"/>
                    </a:solidFill>
                  </a:tcPr>
                </a:tc>
                <a:tc>
                  <a:txBody>
                    <a:bodyPr/>
                    <a:lstStyle/>
                    <a:p>
                      <a:pPr algn="ctr" latinLnBrk="1"/>
                      <a:r>
                        <a:rPr lang="en-US" altLang="ko-KR" sz="1200" dirty="0">
                          <a:solidFill>
                            <a:schemeClr val="tx1"/>
                          </a:solidFill>
                        </a:rPr>
                        <a:t>W15</a:t>
                      </a:r>
                      <a:endParaRPr lang="ko-KR" altLang="en-US" sz="1200" dirty="0">
                        <a:solidFill>
                          <a:schemeClr val="tx1"/>
                        </a:solidFill>
                      </a:endParaRPr>
                    </a:p>
                  </a:txBody>
                  <a:tcPr marL="0" marR="0" marT="0" marB="0">
                    <a:solidFill>
                      <a:srgbClr val="DBEEF3"/>
                    </a:solidFill>
                  </a:tcPr>
                </a:tc>
                <a:extLst>
                  <a:ext uri="{0D108BD9-81ED-4DB2-BD59-A6C34878D82A}">
                    <a16:rowId xmlns:a16="http://schemas.microsoft.com/office/drawing/2014/main" val="3627396742"/>
                  </a:ext>
                </a:extLst>
              </a:tr>
              <a:tr h="0">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60367085"/>
                  </a:ext>
                </a:extLst>
              </a:tr>
              <a:tr h="0">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3815439096"/>
                  </a:ext>
                </a:extLst>
              </a:tr>
              <a:tr h="0">
                <a:tc>
                  <a:txBody>
                    <a:bodyPr/>
                    <a:lstStyle/>
                    <a:p>
                      <a:pPr latinLnBrk="1"/>
                      <a:endParaRPr lang="ko-KR" altLang="en-US" sz="120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29690040"/>
                  </a:ext>
                </a:extLst>
              </a:tr>
            </a:tbl>
          </a:graphicData>
        </a:graphic>
      </p:graphicFrame>
      <p:sp>
        <p:nvSpPr>
          <p:cNvPr id="56" name="사각형: 둥근 모서리 55">
            <a:extLst>
              <a:ext uri="{FF2B5EF4-FFF2-40B4-BE49-F238E27FC236}">
                <a16:creationId xmlns:a16="http://schemas.microsoft.com/office/drawing/2014/main" id="{B50130EA-BE90-BD23-AAF8-176A0EAF17F2}"/>
              </a:ext>
            </a:extLst>
          </p:cNvPr>
          <p:cNvSpPr/>
          <p:nvPr/>
        </p:nvSpPr>
        <p:spPr>
          <a:xfrm>
            <a:off x="2220885" y="4647719"/>
            <a:ext cx="4664337" cy="298416"/>
          </a:xfrm>
          <a:prstGeom prst="roundRect">
            <a:avLst>
              <a:gd name="adj" fmla="val 19140"/>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endParaRPr lang="ko-KR" altLang="en-US" sz="1600" dirty="0"/>
          </a:p>
        </p:txBody>
      </p:sp>
      <p:sp>
        <p:nvSpPr>
          <p:cNvPr id="60" name="직사각형 59">
            <a:extLst>
              <a:ext uri="{FF2B5EF4-FFF2-40B4-BE49-F238E27FC236}">
                <a16:creationId xmlns:a16="http://schemas.microsoft.com/office/drawing/2014/main" id="{03A96DE2-6CF5-7456-46EA-68FFD50DC71F}"/>
              </a:ext>
            </a:extLst>
          </p:cNvPr>
          <p:cNvSpPr/>
          <p:nvPr/>
        </p:nvSpPr>
        <p:spPr>
          <a:xfrm>
            <a:off x="2602644" y="3509403"/>
            <a:ext cx="886413" cy="731520"/>
          </a:xfrm>
          <a:prstGeom prst="rect">
            <a:avLst/>
          </a:prstGeom>
          <a:solidFill>
            <a:srgbClr val="FBD7BB"/>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Tags</a:t>
            </a:r>
          </a:p>
          <a:p>
            <a:pPr algn="ctr"/>
            <a:endParaRPr lang="en-US" altLang="ko-KR" sz="1600" dirty="0">
              <a:solidFill>
                <a:schemeClr val="tx1"/>
              </a:solidFill>
            </a:endParaRPr>
          </a:p>
        </p:txBody>
      </p:sp>
      <p:sp>
        <p:nvSpPr>
          <p:cNvPr id="61" name="직사각형 60">
            <a:extLst>
              <a:ext uri="{FF2B5EF4-FFF2-40B4-BE49-F238E27FC236}">
                <a16:creationId xmlns:a16="http://schemas.microsoft.com/office/drawing/2014/main" id="{EFB765FD-62C8-0E65-AAE8-8CCFA2831F48}"/>
              </a:ext>
            </a:extLst>
          </p:cNvPr>
          <p:cNvSpPr/>
          <p:nvPr/>
        </p:nvSpPr>
        <p:spPr>
          <a:xfrm>
            <a:off x="3646407" y="3521758"/>
            <a:ext cx="886413" cy="731520"/>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62" name="직사각형 61">
            <a:extLst>
              <a:ext uri="{FF2B5EF4-FFF2-40B4-BE49-F238E27FC236}">
                <a16:creationId xmlns:a16="http://schemas.microsoft.com/office/drawing/2014/main" id="{1F0792EE-43EC-8660-4146-4A27567A85F6}"/>
              </a:ext>
            </a:extLst>
          </p:cNvPr>
          <p:cNvSpPr/>
          <p:nvPr/>
        </p:nvSpPr>
        <p:spPr>
          <a:xfrm>
            <a:off x="4587605" y="3521371"/>
            <a:ext cx="886413" cy="731520"/>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63" name="직사각형 62">
            <a:extLst>
              <a:ext uri="{FF2B5EF4-FFF2-40B4-BE49-F238E27FC236}">
                <a16:creationId xmlns:a16="http://schemas.microsoft.com/office/drawing/2014/main" id="{1B9E7A63-4DFF-4DDC-8BEB-1F27AF2E406D}"/>
              </a:ext>
            </a:extLst>
          </p:cNvPr>
          <p:cNvSpPr/>
          <p:nvPr/>
        </p:nvSpPr>
        <p:spPr>
          <a:xfrm>
            <a:off x="5522707" y="3521371"/>
            <a:ext cx="886413" cy="731520"/>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2" name="직사각형 31">
            <a:extLst>
              <a:ext uri="{FF2B5EF4-FFF2-40B4-BE49-F238E27FC236}">
                <a16:creationId xmlns:a16="http://schemas.microsoft.com/office/drawing/2014/main" id="{D27C9069-8BE8-C570-4D7A-A133ECABD304}"/>
              </a:ext>
            </a:extLst>
          </p:cNvPr>
          <p:cNvSpPr/>
          <p:nvPr/>
        </p:nvSpPr>
        <p:spPr>
          <a:xfrm>
            <a:off x="2600972" y="4230057"/>
            <a:ext cx="889276" cy="172400"/>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0" name="TextBox 29">
            <a:extLst>
              <a:ext uri="{FF2B5EF4-FFF2-40B4-BE49-F238E27FC236}">
                <a16:creationId xmlns:a16="http://schemas.microsoft.com/office/drawing/2014/main" id="{DC4947D5-C701-D32D-45C2-6AA2BBAA4710}"/>
              </a:ext>
            </a:extLst>
          </p:cNvPr>
          <p:cNvSpPr txBox="1"/>
          <p:nvPr/>
        </p:nvSpPr>
        <p:spPr>
          <a:xfrm rot="16200000">
            <a:off x="1821871" y="3681200"/>
            <a:ext cx="1110047" cy="312017"/>
          </a:xfrm>
          <a:prstGeom prst="rect">
            <a:avLst/>
          </a:prstGeom>
          <a:noFill/>
        </p:spPr>
        <p:txBody>
          <a:bodyPr wrap="square" rtlCol="0">
            <a:spAutoFit/>
          </a:bodyPr>
          <a:lstStyle/>
          <a:p>
            <a:r>
              <a:rPr lang="en-US" altLang="ko-KR" sz="1600" dirty="0"/>
              <a:t>Subarray</a:t>
            </a:r>
            <a:endParaRPr lang="ko-KR" altLang="en-US" sz="1600" dirty="0"/>
          </a:p>
        </p:txBody>
      </p:sp>
      <p:sp>
        <p:nvSpPr>
          <p:cNvPr id="31" name="직사각형 30">
            <a:extLst>
              <a:ext uri="{FF2B5EF4-FFF2-40B4-BE49-F238E27FC236}">
                <a16:creationId xmlns:a16="http://schemas.microsoft.com/office/drawing/2014/main" id="{1A1D8E8C-5E6E-1A18-553B-E881B2464A09}"/>
              </a:ext>
            </a:extLst>
          </p:cNvPr>
          <p:cNvSpPr/>
          <p:nvPr/>
        </p:nvSpPr>
        <p:spPr>
          <a:xfrm>
            <a:off x="2599781" y="3973551"/>
            <a:ext cx="3809339" cy="150320"/>
          </a:xfrm>
          <a:prstGeom prst="rect">
            <a:avLst/>
          </a:prstGeom>
          <a:solidFill>
            <a:srgbClr val="077F8C">
              <a:alpha val="20000"/>
            </a:srgbClr>
          </a:solid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tIns="0" bIns="0" rtlCol="0" anchor="t"/>
          <a:lstStyle/>
          <a:p>
            <a:pPr algn="ctr"/>
            <a:endParaRPr lang="en-US" altLang="ko-KR" sz="1200" dirty="0">
              <a:solidFill>
                <a:schemeClr val="tx1"/>
              </a:solidFill>
            </a:endParaRPr>
          </a:p>
          <a:p>
            <a:pPr algn="ctr"/>
            <a:endParaRPr lang="en-US" altLang="ko-KR" sz="1200" dirty="0">
              <a:solidFill>
                <a:schemeClr val="tx1"/>
              </a:solidFill>
            </a:endParaRPr>
          </a:p>
        </p:txBody>
      </p:sp>
      <p:sp>
        <p:nvSpPr>
          <p:cNvPr id="34" name="직사각형 33">
            <a:extLst>
              <a:ext uri="{FF2B5EF4-FFF2-40B4-BE49-F238E27FC236}">
                <a16:creationId xmlns:a16="http://schemas.microsoft.com/office/drawing/2014/main" id="{870AAC91-1C5B-4EDE-E086-AF32FD39D6B3}"/>
              </a:ext>
            </a:extLst>
          </p:cNvPr>
          <p:cNvSpPr/>
          <p:nvPr/>
        </p:nvSpPr>
        <p:spPr>
          <a:xfrm>
            <a:off x="3645215" y="4230057"/>
            <a:ext cx="889276" cy="172400"/>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5" name="직사각형 34">
            <a:extLst>
              <a:ext uri="{FF2B5EF4-FFF2-40B4-BE49-F238E27FC236}">
                <a16:creationId xmlns:a16="http://schemas.microsoft.com/office/drawing/2014/main" id="{0553C09C-7789-48E6-8FC1-63386CAC85C5}"/>
              </a:ext>
            </a:extLst>
          </p:cNvPr>
          <p:cNvSpPr/>
          <p:nvPr/>
        </p:nvSpPr>
        <p:spPr>
          <a:xfrm>
            <a:off x="4584742" y="4230057"/>
            <a:ext cx="889276" cy="172400"/>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6" name="직사각형 35">
            <a:extLst>
              <a:ext uri="{FF2B5EF4-FFF2-40B4-BE49-F238E27FC236}">
                <a16:creationId xmlns:a16="http://schemas.microsoft.com/office/drawing/2014/main" id="{7D5A7CF9-B31A-5A94-514A-D8E066EF25F2}"/>
              </a:ext>
            </a:extLst>
          </p:cNvPr>
          <p:cNvSpPr/>
          <p:nvPr/>
        </p:nvSpPr>
        <p:spPr>
          <a:xfrm>
            <a:off x="5522706" y="4230057"/>
            <a:ext cx="889276" cy="172400"/>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7" name="TextBox 36">
            <a:extLst>
              <a:ext uri="{FF2B5EF4-FFF2-40B4-BE49-F238E27FC236}">
                <a16:creationId xmlns:a16="http://schemas.microsoft.com/office/drawing/2014/main" id="{0BB86550-6588-2CA1-51ED-AF443A5BB1AB}"/>
              </a:ext>
            </a:extLst>
          </p:cNvPr>
          <p:cNvSpPr txBox="1"/>
          <p:nvPr/>
        </p:nvSpPr>
        <p:spPr>
          <a:xfrm>
            <a:off x="5795637" y="3855295"/>
            <a:ext cx="610371" cy="338554"/>
          </a:xfrm>
          <a:prstGeom prst="rect">
            <a:avLst/>
          </a:prstGeom>
          <a:noFill/>
        </p:spPr>
        <p:txBody>
          <a:bodyPr wrap="square" rtlCol="0">
            <a:spAutoFit/>
          </a:bodyPr>
          <a:lstStyle/>
          <a:p>
            <a:r>
              <a:rPr lang="en-US" altLang="ko-KR" sz="1600" dirty="0"/>
              <a:t>Row </a:t>
            </a:r>
            <a:endParaRPr lang="ko-KR" altLang="en-US" sz="1600" dirty="0"/>
          </a:p>
        </p:txBody>
      </p:sp>
      <p:sp>
        <p:nvSpPr>
          <p:cNvPr id="38" name="직사각형 37">
            <a:extLst>
              <a:ext uri="{FF2B5EF4-FFF2-40B4-BE49-F238E27FC236}">
                <a16:creationId xmlns:a16="http://schemas.microsoft.com/office/drawing/2014/main" id="{8DFFB986-F7F7-EB0C-B5AA-21F8E07BE308}"/>
              </a:ext>
            </a:extLst>
          </p:cNvPr>
          <p:cNvSpPr/>
          <p:nvPr/>
        </p:nvSpPr>
        <p:spPr>
          <a:xfrm>
            <a:off x="2600492" y="3509403"/>
            <a:ext cx="889200" cy="893054"/>
          </a:xfrm>
          <a:prstGeom prst="rect">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100" dirty="0">
              <a:solidFill>
                <a:schemeClr val="tx1"/>
              </a:solidFill>
            </a:endParaRPr>
          </a:p>
        </p:txBody>
      </p:sp>
      <p:sp>
        <p:nvSpPr>
          <p:cNvPr id="3" name="TextBox 2">
            <a:extLst>
              <a:ext uri="{FF2B5EF4-FFF2-40B4-BE49-F238E27FC236}">
                <a16:creationId xmlns:a16="http://schemas.microsoft.com/office/drawing/2014/main" id="{5691CBF0-E42C-6962-632F-8DA75DF888E9}"/>
              </a:ext>
            </a:extLst>
          </p:cNvPr>
          <p:cNvSpPr txBox="1"/>
          <p:nvPr/>
        </p:nvSpPr>
        <p:spPr>
          <a:xfrm>
            <a:off x="6408870" y="3655240"/>
            <a:ext cx="396112" cy="400110"/>
          </a:xfrm>
          <a:prstGeom prst="rect">
            <a:avLst/>
          </a:prstGeom>
          <a:noFill/>
        </p:spPr>
        <p:txBody>
          <a:bodyPr wrap="square" rtlCol="0">
            <a:spAutoFit/>
          </a:bodyPr>
          <a:lstStyle/>
          <a:p>
            <a:r>
              <a:rPr lang="en-US" altLang="ko-KR" sz="2000" b="1" dirty="0"/>
              <a:t>…</a:t>
            </a:r>
            <a:endParaRPr lang="ko-KR" altLang="en-US" sz="2000" b="1" dirty="0"/>
          </a:p>
        </p:txBody>
      </p:sp>
      <p:sp>
        <p:nvSpPr>
          <p:cNvPr id="10" name="화살표: 왼쪽으로 구부러짐 9">
            <a:extLst>
              <a:ext uri="{FF2B5EF4-FFF2-40B4-BE49-F238E27FC236}">
                <a16:creationId xmlns:a16="http://schemas.microsoft.com/office/drawing/2014/main" id="{5CA06CF6-618B-6A86-EA5B-18401A2F1430}"/>
              </a:ext>
            </a:extLst>
          </p:cNvPr>
          <p:cNvSpPr/>
          <p:nvPr/>
        </p:nvSpPr>
        <p:spPr>
          <a:xfrm>
            <a:off x="6438136" y="4030585"/>
            <a:ext cx="293663" cy="400110"/>
          </a:xfrm>
          <a:prstGeom prst="curvedLef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1" name="TextBox 10">
            <a:extLst>
              <a:ext uri="{FF2B5EF4-FFF2-40B4-BE49-F238E27FC236}">
                <a16:creationId xmlns:a16="http://schemas.microsoft.com/office/drawing/2014/main" id="{D8143D23-817E-BB2D-1E0A-D709319235F5}"/>
              </a:ext>
            </a:extLst>
          </p:cNvPr>
          <p:cNvSpPr txBox="1"/>
          <p:nvPr/>
        </p:nvSpPr>
        <p:spPr>
          <a:xfrm>
            <a:off x="6731799" y="4038830"/>
            <a:ext cx="893969" cy="492443"/>
          </a:xfrm>
          <a:prstGeom prst="rect">
            <a:avLst/>
          </a:prstGeom>
          <a:noFill/>
        </p:spPr>
        <p:txBody>
          <a:bodyPr wrap="square" lIns="0" tIns="0" rIns="0" bIns="0" rtlCol="0">
            <a:spAutoFit/>
          </a:bodyPr>
          <a:lstStyle/>
          <a:p>
            <a:pPr algn="ctr"/>
            <a:r>
              <a:rPr lang="en-US" altLang="ko-KR" sz="1600" dirty="0">
                <a:solidFill>
                  <a:srgbClr val="C00000"/>
                </a:solidFill>
              </a:rPr>
              <a:t>Row</a:t>
            </a:r>
          </a:p>
          <a:p>
            <a:pPr algn="ctr"/>
            <a:r>
              <a:rPr lang="en-US" altLang="ko-KR" sz="1600" dirty="0">
                <a:solidFill>
                  <a:srgbClr val="C00000"/>
                </a:solidFill>
              </a:rPr>
              <a:t>Buffer</a:t>
            </a:r>
            <a:endParaRPr lang="ko-KR" altLang="en-US" sz="1600" dirty="0">
              <a:solidFill>
                <a:srgbClr val="C00000"/>
              </a:solidFill>
            </a:endParaRPr>
          </a:p>
        </p:txBody>
      </p:sp>
    </p:spTree>
    <p:extLst>
      <p:ext uri="{BB962C8B-B14F-4D97-AF65-F5344CB8AC3E}">
        <p14:creationId xmlns:p14="http://schemas.microsoft.com/office/powerpoint/2010/main" val="827444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텍스트 개체 틀 1">
            <a:extLst>
              <a:ext uri="{FF2B5EF4-FFF2-40B4-BE49-F238E27FC236}">
                <a16:creationId xmlns:a16="http://schemas.microsoft.com/office/drawing/2014/main" id="{23E3AC20-90E0-F377-51EB-CB039073989E}"/>
              </a:ext>
            </a:extLst>
          </p:cNvPr>
          <p:cNvSpPr>
            <a:spLocks noGrp="1"/>
          </p:cNvSpPr>
          <p:nvPr>
            <p:ph type="body" sz="quarter" idx="13"/>
          </p:nvPr>
        </p:nvSpPr>
        <p:spPr>
          <a:xfrm>
            <a:off x="261259" y="1237092"/>
            <a:ext cx="7655129" cy="5215811"/>
          </a:xfrm>
        </p:spPr>
        <p:txBody>
          <a:bodyPr>
            <a:noAutofit/>
          </a:bodyPr>
          <a:lstStyle/>
          <a:p>
            <a:r>
              <a:rPr lang="en-US" altLang="ko-KR" sz="1800" spc="0" dirty="0">
                <a:latin typeface="+mn-lt"/>
              </a:rPr>
              <a:t>Data MAT + </a:t>
            </a:r>
            <a:r>
              <a:rPr lang="en-US" altLang="ko-KR" sz="1800" spc="0" dirty="0">
                <a:solidFill>
                  <a:srgbClr val="C00000"/>
                </a:solidFill>
                <a:latin typeface="+mn-lt"/>
              </a:rPr>
              <a:t>per-column matching circuitry</a:t>
            </a:r>
          </a:p>
          <a:p>
            <a:pPr lvl="1"/>
            <a:r>
              <a:rPr lang="en-US" altLang="ko-KR" sz="1600" spc="0" dirty="0"/>
              <a:t>Motivated by CAM with 3-transitor matching</a:t>
            </a:r>
          </a:p>
          <a:p>
            <a:pPr lvl="2"/>
            <a:r>
              <a:rPr lang="en-US" altLang="ko-KR" sz="1500" spc="0" dirty="0"/>
              <a:t>But amortize the overhead across all rows (0.6% area overhead)</a:t>
            </a:r>
          </a:p>
          <a:p>
            <a:r>
              <a:rPr lang="en-US" altLang="ko-KR" sz="1900" spc="0" dirty="0"/>
              <a:t>High set-associativity cache</a:t>
            </a:r>
          </a:p>
          <a:p>
            <a:pPr lvl="1"/>
            <a:r>
              <a:rPr lang="en-US" altLang="ko-KR" sz="1600" spc="0" dirty="0"/>
              <a:t>Simultaneously matching all ways in a set </a:t>
            </a:r>
            <a:r>
              <a:rPr lang="en-US" altLang="ko-KR" sz="1600" spc="0" dirty="0">
                <a:sym typeface="Wingdings" panose="05000000000000000000" pitchFamily="2" charset="2"/>
              </a:rPr>
              <a:t> </a:t>
            </a:r>
            <a:r>
              <a:rPr lang="en-US" altLang="ko-KR" sz="1500" spc="0" dirty="0"/>
              <a:t>16 ways (or more)</a:t>
            </a:r>
          </a:p>
        </p:txBody>
      </p:sp>
      <p:sp>
        <p:nvSpPr>
          <p:cNvPr id="54" name="직사각형 53">
            <a:extLst>
              <a:ext uri="{FF2B5EF4-FFF2-40B4-BE49-F238E27FC236}">
                <a16:creationId xmlns:a16="http://schemas.microsoft.com/office/drawing/2014/main" id="{4C6F0831-9267-B36C-166E-68543B5F7293}"/>
              </a:ext>
            </a:extLst>
          </p:cNvPr>
          <p:cNvSpPr/>
          <p:nvPr/>
        </p:nvSpPr>
        <p:spPr>
          <a:xfrm>
            <a:off x="302461" y="3800337"/>
            <a:ext cx="3307662" cy="1578745"/>
          </a:xfrm>
          <a:prstGeom prst="rect">
            <a:avLst/>
          </a:prstGeom>
          <a:solidFill>
            <a:schemeClr val="tx1">
              <a:lumMod val="50000"/>
              <a:lumOff val="50000"/>
              <a:alpha val="20000"/>
            </a:schemeClr>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ko-KR" sz="1600" dirty="0">
                <a:solidFill>
                  <a:schemeClr val="tx1"/>
                </a:solidFill>
              </a:rPr>
              <a:t>Cell array</a:t>
            </a: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NDC Organization: Metadata MAT</a:t>
            </a:r>
            <a:endParaRPr lang="ko-KR" altLang="en-US" sz="24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dirty="0">
                <a:latin typeface="+mn-lt"/>
              </a:rPr>
              <a:t>Native DRAM Cache</a:t>
            </a:r>
            <a:endParaRPr lang="ko-KR" altLang="en-US" spc="0" dirty="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grpSp>
        <p:nvGrpSpPr>
          <p:cNvPr id="48" name="그룹 47">
            <a:extLst>
              <a:ext uri="{FF2B5EF4-FFF2-40B4-BE49-F238E27FC236}">
                <a16:creationId xmlns:a16="http://schemas.microsoft.com/office/drawing/2014/main" id="{6DD0D0B7-F7A4-B840-6327-1545A705277B}"/>
              </a:ext>
            </a:extLst>
          </p:cNvPr>
          <p:cNvGrpSpPr/>
          <p:nvPr/>
        </p:nvGrpSpPr>
        <p:grpSpPr>
          <a:xfrm>
            <a:off x="1320567" y="4195156"/>
            <a:ext cx="1508601" cy="441661"/>
            <a:chOff x="1245996" y="3165231"/>
            <a:chExt cx="1748413" cy="441661"/>
          </a:xfrm>
        </p:grpSpPr>
        <p:cxnSp>
          <p:nvCxnSpPr>
            <p:cNvPr id="26" name="직선 연결선 25">
              <a:extLst>
                <a:ext uri="{FF2B5EF4-FFF2-40B4-BE49-F238E27FC236}">
                  <a16:creationId xmlns:a16="http://schemas.microsoft.com/office/drawing/2014/main" id="{F0F37EA2-137B-FBDA-A1E0-661115702942}"/>
                </a:ext>
              </a:extLst>
            </p:cNvPr>
            <p:cNvCxnSpPr/>
            <p:nvPr/>
          </p:nvCxnSpPr>
          <p:spPr>
            <a:xfrm>
              <a:off x="1245996" y="3165231"/>
              <a:ext cx="17484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직선 연결선 26">
              <a:extLst>
                <a:ext uri="{FF2B5EF4-FFF2-40B4-BE49-F238E27FC236}">
                  <a16:creationId xmlns:a16="http://schemas.microsoft.com/office/drawing/2014/main" id="{99263F8B-2EDA-6FC0-D09F-175AED3236E7}"/>
                </a:ext>
              </a:extLst>
            </p:cNvPr>
            <p:cNvCxnSpPr/>
            <p:nvPr/>
          </p:nvCxnSpPr>
          <p:spPr>
            <a:xfrm>
              <a:off x="1245996" y="3606892"/>
              <a:ext cx="17484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그룹 45">
            <a:extLst>
              <a:ext uri="{FF2B5EF4-FFF2-40B4-BE49-F238E27FC236}">
                <a16:creationId xmlns:a16="http://schemas.microsoft.com/office/drawing/2014/main" id="{0DD996F0-7FC3-C9CE-85C0-F41DA008AC88}"/>
              </a:ext>
            </a:extLst>
          </p:cNvPr>
          <p:cNvGrpSpPr/>
          <p:nvPr/>
        </p:nvGrpSpPr>
        <p:grpSpPr>
          <a:xfrm>
            <a:off x="1649867" y="4065797"/>
            <a:ext cx="1036446" cy="1937572"/>
            <a:chOff x="1649604" y="3054699"/>
            <a:chExt cx="760816" cy="1676400"/>
          </a:xfrm>
        </p:grpSpPr>
        <p:cxnSp>
          <p:nvCxnSpPr>
            <p:cNvPr id="28" name="직선 연결선 27">
              <a:extLst>
                <a:ext uri="{FF2B5EF4-FFF2-40B4-BE49-F238E27FC236}">
                  <a16:creationId xmlns:a16="http://schemas.microsoft.com/office/drawing/2014/main" id="{D042B504-69DF-7288-EFB4-C16A3CF5D8F6}"/>
                </a:ext>
              </a:extLst>
            </p:cNvPr>
            <p:cNvCxnSpPr>
              <a:cxnSpLocks/>
            </p:cNvCxnSpPr>
            <p:nvPr/>
          </p:nvCxnSpPr>
          <p:spPr>
            <a:xfrm>
              <a:off x="1649604" y="3054699"/>
              <a:ext cx="0" cy="1676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358C09BC-462F-A098-7B51-F4C392D25CB7}"/>
                </a:ext>
              </a:extLst>
            </p:cNvPr>
            <p:cNvCxnSpPr>
              <a:cxnSpLocks/>
            </p:cNvCxnSpPr>
            <p:nvPr/>
          </p:nvCxnSpPr>
          <p:spPr>
            <a:xfrm>
              <a:off x="2410420" y="3054699"/>
              <a:ext cx="0" cy="1676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그룹 40">
            <a:extLst>
              <a:ext uri="{FF2B5EF4-FFF2-40B4-BE49-F238E27FC236}">
                <a16:creationId xmlns:a16="http://schemas.microsoft.com/office/drawing/2014/main" id="{BDFB4DC4-2762-37A4-958C-14BFEE7FF262}"/>
              </a:ext>
            </a:extLst>
          </p:cNvPr>
          <p:cNvGrpSpPr/>
          <p:nvPr/>
        </p:nvGrpSpPr>
        <p:grpSpPr>
          <a:xfrm>
            <a:off x="1640534" y="4195156"/>
            <a:ext cx="397969" cy="369993"/>
            <a:chOff x="1640271" y="3165231"/>
            <a:chExt cx="397969" cy="369993"/>
          </a:xfrm>
        </p:grpSpPr>
        <p:sp>
          <p:nvSpPr>
            <p:cNvPr id="20" name="타원 19">
              <a:extLst>
                <a:ext uri="{FF2B5EF4-FFF2-40B4-BE49-F238E27FC236}">
                  <a16:creationId xmlns:a16="http://schemas.microsoft.com/office/drawing/2014/main" id="{5881180B-5B21-6DC9-F5B5-2B0A8016212C}"/>
                </a:ext>
              </a:extLst>
            </p:cNvPr>
            <p:cNvSpPr/>
            <p:nvPr/>
          </p:nvSpPr>
          <p:spPr>
            <a:xfrm>
              <a:off x="1733145" y="3238623"/>
              <a:ext cx="305095" cy="29660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34" name="직선 연결선 33">
              <a:extLst>
                <a:ext uri="{FF2B5EF4-FFF2-40B4-BE49-F238E27FC236}">
                  <a16:creationId xmlns:a16="http://schemas.microsoft.com/office/drawing/2014/main" id="{7972D954-05D2-8744-848F-589366177451}"/>
                </a:ext>
              </a:extLst>
            </p:cNvPr>
            <p:cNvCxnSpPr>
              <a:cxnSpLocks/>
            </p:cNvCxnSpPr>
            <p:nvPr/>
          </p:nvCxnSpPr>
          <p:spPr>
            <a:xfrm>
              <a:off x="1885692" y="3165231"/>
              <a:ext cx="0" cy="73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직선 연결선 37">
              <a:extLst>
                <a:ext uri="{FF2B5EF4-FFF2-40B4-BE49-F238E27FC236}">
                  <a16:creationId xmlns:a16="http://schemas.microsoft.com/office/drawing/2014/main" id="{471B4FF2-264B-063D-EA5A-22EC9060F03C}"/>
                </a:ext>
              </a:extLst>
            </p:cNvPr>
            <p:cNvCxnSpPr>
              <a:cxnSpLocks/>
              <a:stCxn id="20" idx="2"/>
            </p:cNvCxnSpPr>
            <p:nvPr/>
          </p:nvCxnSpPr>
          <p:spPr>
            <a:xfrm flipH="1">
              <a:off x="1640271" y="3386924"/>
              <a:ext cx="928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그룹 41">
            <a:extLst>
              <a:ext uri="{FF2B5EF4-FFF2-40B4-BE49-F238E27FC236}">
                <a16:creationId xmlns:a16="http://schemas.microsoft.com/office/drawing/2014/main" id="{FA2C652D-C0F2-A7BA-7B89-44A2FEEC0155}"/>
              </a:ext>
            </a:extLst>
          </p:cNvPr>
          <p:cNvGrpSpPr/>
          <p:nvPr/>
        </p:nvGrpSpPr>
        <p:grpSpPr>
          <a:xfrm flipH="1">
            <a:off x="2295612" y="4640830"/>
            <a:ext cx="397969" cy="369993"/>
            <a:chOff x="1640271" y="3165231"/>
            <a:chExt cx="397969" cy="369993"/>
          </a:xfrm>
        </p:grpSpPr>
        <p:sp>
          <p:nvSpPr>
            <p:cNvPr id="43" name="타원 42">
              <a:extLst>
                <a:ext uri="{FF2B5EF4-FFF2-40B4-BE49-F238E27FC236}">
                  <a16:creationId xmlns:a16="http://schemas.microsoft.com/office/drawing/2014/main" id="{EC5B04BC-BB0C-19FD-A756-8B3D7EA2B6B5}"/>
                </a:ext>
              </a:extLst>
            </p:cNvPr>
            <p:cNvSpPr/>
            <p:nvPr/>
          </p:nvSpPr>
          <p:spPr>
            <a:xfrm>
              <a:off x="1733145" y="3238623"/>
              <a:ext cx="305095" cy="29660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44" name="직선 연결선 43">
              <a:extLst>
                <a:ext uri="{FF2B5EF4-FFF2-40B4-BE49-F238E27FC236}">
                  <a16:creationId xmlns:a16="http://schemas.microsoft.com/office/drawing/2014/main" id="{D46F1FB1-43C6-E4E1-C009-C3564C612B1D}"/>
                </a:ext>
              </a:extLst>
            </p:cNvPr>
            <p:cNvCxnSpPr>
              <a:cxnSpLocks/>
            </p:cNvCxnSpPr>
            <p:nvPr/>
          </p:nvCxnSpPr>
          <p:spPr>
            <a:xfrm>
              <a:off x="1885692" y="3165231"/>
              <a:ext cx="0" cy="733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a:extLst>
                <a:ext uri="{FF2B5EF4-FFF2-40B4-BE49-F238E27FC236}">
                  <a16:creationId xmlns:a16="http://schemas.microsoft.com/office/drawing/2014/main" id="{164B5D21-A85F-33CB-EF2A-FBB83245668D}"/>
                </a:ext>
              </a:extLst>
            </p:cNvPr>
            <p:cNvCxnSpPr>
              <a:cxnSpLocks/>
              <a:stCxn id="43" idx="2"/>
            </p:cNvCxnSpPr>
            <p:nvPr/>
          </p:nvCxnSpPr>
          <p:spPr>
            <a:xfrm flipH="1">
              <a:off x="1640271" y="3386924"/>
              <a:ext cx="928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F0A9B6D9-5260-CB92-4F24-7A89F1D0844D}"/>
              </a:ext>
            </a:extLst>
          </p:cNvPr>
          <p:cNvSpPr txBox="1"/>
          <p:nvPr/>
        </p:nvSpPr>
        <p:spPr>
          <a:xfrm>
            <a:off x="894035" y="4102823"/>
            <a:ext cx="431635" cy="215444"/>
          </a:xfrm>
          <a:prstGeom prst="rect">
            <a:avLst/>
          </a:prstGeom>
          <a:noFill/>
        </p:spPr>
        <p:txBody>
          <a:bodyPr wrap="square" lIns="0" tIns="0" rIns="0" bIns="0" rtlCol="0">
            <a:spAutoFit/>
          </a:bodyPr>
          <a:lstStyle/>
          <a:p>
            <a:r>
              <a:rPr lang="en-US" altLang="ko-KR" sz="1400" dirty="0"/>
              <a:t>WL0</a:t>
            </a:r>
            <a:endParaRPr lang="ko-KR" altLang="en-US" sz="1400" dirty="0"/>
          </a:p>
        </p:txBody>
      </p:sp>
      <p:sp>
        <p:nvSpPr>
          <p:cNvPr id="50" name="TextBox 49">
            <a:extLst>
              <a:ext uri="{FF2B5EF4-FFF2-40B4-BE49-F238E27FC236}">
                <a16:creationId xmlns:a16="http://schemas.microsoft.com/office/drawing/2014/main" id="{29051A17-D667-7054-613A-6EF090B1E9A6}"/>
              </a:ext>
            </a:extLst>
          </p:cNvPr>
          <p:cNvSpPr txBox="1"/>
          <p:nvPr/>
        </p:nvSpPr>
        <p:spPr>
          <a:xfrm>
            <a:off x="894490" y="4538029"/>
            <a:ext cx="431635" cy="215444"/>
          </a:xfrm>
          <a:prstGeom prst="rect">
            <a:avLst/>
          </a:prstGeom>
          <a:noFill/>
        </p:spPr>
        <p:txBody>
          <a:bodyPr wrap="square" lIns="0" tIns="0" rIns="0" bIns="0" rtlCol="0">
            <a:spAutoFit/>
          </a:bodyPr>
          <a:lstStyle/>
          <a:p>
            <a:r>
              <a:rPr lang="en-US" altLang="ko-KR" sz="1400" dirty="0"/>
              <a:t>WL1</a:t>
            </a:r>
            <a:endParaRPr lang="ko-KR" altLang="en-US" sz="1400" dirty="0"/>
          </a:p>
        </p:txBody>
      </p:sp>
      <p:sp>
        <p:nvSpPr>
          <p:cNvPr id="51" name="TextBox 50">
            <a:extLst>
              <a:ext uri="{FF2B5EF4-FFF2-40B4-BE49-F238E27FC236}">
                <a16:creationId xmlns:a16="http://schemas.microsoft.com/office/drawing/2014/main" id="{C49A2652-ECE5-2BEB-5697-9691A6020D90}"/>
              </a:ext>
            </a:extLst>
          </p:cNvPr>
          <p:cNvSpPr txBox="1"/>
          <p:nvPr/>
        </p:nvSpPr>
        <p:spPr>
          <a:xfrm>
            <a:off x="1461292" y="3845691"/>
            <a:ext cx="358483" cy="215444"/>
          </a:xfrm>
          <a:prstGeom prst="rect">
            <a:avLst/>
          </a:prstGeom>
          <a:noFill/>
        </p:spPr>
        <p:txBody>
          <a:bodyPr wrap="square" lIns="0" tIns="0" rIns="0" bIns="0" rtlCol="0">
            <a:spAutoFit/>
          </a:bodyPr>
          <a:lstStyle/>
          <a:p>
            <a:pPr algn="ctr"/>
            <a:r>
              <a:rPr lang="en-US" altLang="ko-KR" sz="1400" dirty="0"/>
              <a:t>BL</a:t>
            </a:r>
            <a:endParaRPr lang="ko-KR" altLang="en-US" sz="1400" dirty="0"/>
          </a:p>
        </p:txBody>
      </p:sp>
      <p:sp>
        <p:nvSpPr>
          <p:cNvPr id="52" name="TextBox 51">
            <a:extLst>
              <a:ext uri="{FF2B5EF4-FFF2-40B4-BE49-F238E27FC236}">
                <a16:creationId xmlns:a16="http://schemas.microsoft.com/office/drawing/2014/main" id="{8A6F76D0-FDF6-4915-A031-FE760301C3D6}"/>
              </a:ext>
            </a:extLst>
          </p:cNvPr>
          <p:cNvSpPr txBox="1"/>
          <p:nvPr/>
        </p:nvSpPr>
        <p:spPr>
          <a:xfrm>
            <a:off x="2503417" y="3845691"/>
            <a:ext cx="358483" cy="215444"/>
          </a:xfrm>
          <a:prstGeom prst="rect">
            <a:avLst/>
          </a:prstGeom>
          <a:noFill/>
        </p:spPr>
        <p:txBody>
          <a:bodyPr wrap="square" lIns="0" tIns="0" rIns="0" bIns="0" rtlCol="0">
            <a:spAutoFit/>
          </a:bodyPr>
          <a:lstStyle/>
          <a:p>
            <a:pPr algn="ctr"/>
            <a:r>
              <a:rPr lang="en-US" altLang="ko-KR" sz="1400" dirty="0"/>
              <a:t>BLB</a:t>
            </a:r>
            <a:endParaRPr lang="ko-KR" altLang="en-US" sz="1400" dirty="0"/>
          </a:p>
        </p:txBody>
      </p:sp>
      <p:sp>
        <p:nvSpPr>
          <p:cNvPr id="53" name="TextBox 52">
            <a:extLst>
              <a:ext uri="{FF2B5EF4-FFF2-40B4-BE49-F238E27FC236}">
                <a16:creationId xmlns:a16="http://schemas.microsoft.com/office/drawing/2014/main" id="{4A3E7087-52BE-E8D0-FC9C-93D7D19FCA02}"/>
              </a:ext>
            </a:extLst>
          </p:cNvPr>
          <p:cNvSpPr txBox="1"/>
          <p:nvPr/>
        </p:nvSpPr>
        <p:spPr>
          <a:xfrm rot="5400000">
            <a:off x="2094746" y="5114512"/>
            <a:ext cx="268445" cy="276999"/>
          </a:xfrm>
          <a:prstGeom prst="rect">
            <a:avLst/>
          </a:prstGeom>
          <a:noFill/>
        </p:spPr>
        <p:txBody>
          <a:bodyPr wrap="square" lIns="0" tIns="0" rIns="0" bIns="0" rtlCol="0">
            <a:spAutoFit/>
          </a:bodyPr>
          <a:lstStyle/>
          <a:p>
            <a:r>
              <a:rPr lang="en-US" altLang="ko-KR" b="1" dirty="0"/>
              <a:t>…</a:t>
            </a:r>
            <a:endParaRPr lang="ko-KR" altLang="en-US" b="1" dirty="0"/>
          </a:p>
        </p:txBody>
      </p:sp>
      <p:sp>
        <p:nvSpPr>
          <p:cNvPr id="60" name="직사각형 59">
            <a:extLst>
              <a:ext uri="{FF2B5EF4-FFF2-40B4-BE49-F238E27FC236}">
                <a16:creationId xmlns:a16="http://schemas.microsoft.com/office/drawing/2014/main" id="{FADD1CAC-92F3-778A-6444-79903E1A3025}"/>
              </a:ext>
            </a:extLst>
          </p:cNvPr>
          <p:cNvSpPr/>
          <p:nvPr/>
        </p:nvSpPr>
        <p:spPr>
          <a:xfrm>
            <a:off x="302461" y="5377760"/>
            <a:ext cx="3307657" cy="789372"/>
          </a:xfrm>
          <a:prstGeom prst="rect">
            <a:avLst/>
          </a:prstGeom>
          <a:solidFill>
            <a:srgbClr val="D1F0A8">
              <a:alpha val="20000"/>
            </a:srgbClr>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ko-KR" sz="1600" dirty="0">
                <a:solidFill>
                  <a:schemeClr val="tx1"/>
                </a:solidFill>
              </a:rPr>
              <a:t>Peripherals</a:t>
            </a:r>
            <a:endParaRPr lang="ko-KR" altLang="en-US" sz="1600" dirty="0">
              <a:solidFill>
                <a:schemeClr val="tx1"/>
              </a:solidFill>
            </a:endParaRPr>
          </a:p>
        </p:txBody>
      </p:sp>
      <p:cxnSp>
        <p:nvCxnSpPr>
          <p:cNvPr id="61" name="직선 연결선 60">
            <a:extLst>
              <a:ext uri="{FF2B5EF4-FFF2-40B4-BE49-F238E27FC236}">
                <a16:creationId xmlns:a16="http://schemas.microsoft.com/office/drawing/2014/main" id="{2FF04C8A-FC83-BAED-9865-AA59BE016861}"/>
              </a:ext>
            </a:extLst>
          </p:cNvPr>
          <p:cNvCxnSpPr>
            <a:cxnSpLocks/>
          </p:cNvCxnSpPr>
          <p:nvPr/>
        </p:nvCxnSpPr>
        <p:spPr>
          <a:xfrm>
            <a:off x="1640534" y="5589673"/>
            <a:ext cx="10530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직사각형 57">
            <a:extLst>
              <a:ext uri="{FF2B5EF4-FFF2-40B4-BE49-F238E27FC236}">
                <a16:creationId xmlns:a16="http://schemas.microsoft.com/office/drawing/2014/main" id="{84861DA7-9EEE-7BEE-1095-20098B4984B4}"/>
              </a:ext>
            </a:extLst>
          </p:cNvPr>
          <p:cNvSpPr/>
          <p:nvPr/>
        </p:nvSpPr>
        <p:spPr>
          <a:xfrm>
            <a:off x="1846516" y="5464301"/>
            <a:ext cx="630106" cy="262444"/>
          </a:xfrm>
          <a:prstGeom prst="rect">
            <a:avLst/>
          </a:prstGeom>
          <a:solidFill>
            <a:schemeClr val="bg1"/>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64" name="직사각형 63">
            <a:extLst>
              <a:ext uri="{FF2B5EF4-FFF2-40B4-BE49-F238E27FC236}">
                <a16:creationId xmlns:a16="http://schemas.microsoft.com/office/drawing/2014/main" id="{4904EA56-76AD-6010-AEEB-51E49BEB92A6}"/>
              </a:ext>
            </a:extLst>
          </p:cNvPr>
          <p:cNvSpPr/>
          <p:nvPr/>
        </p:nvSpPr>
        <p:spPr>
          <a:xfrm>
            <a:off x="5096909" y="3799015"/>
            <a:ext cx="3307662" cy="1578745"/>
          </a:xfrm>
          <a:prstGeom prst="rect">
            <a:avLst/>
          </a:prstGeom>
          <a:solidFill>
            <a:schemeClr val="tx1">
              <a:lumMod val="50000"/>
              <a:lumOff val="50000"/>
              <a:alpha val="20000"/>
            </a:schemeClr>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ko-KR" sz="1600" dirty="0">
                <a:solidFill>
                  <a:schemeClr val="tx1"/>
                </a:solidFill>
              </a:rPr>
              <a:t>Cell array</a:t>
            </a:r>
          </a:p>
        </p:txBody>
      </p:sp>
      <p:grpSp>
        <p:nvGrpSpPr>
          <p:cNvPr id="65" name="그룹 64">
            <a:extLst>
              <a:ext uri="{FF2B5EF4-FFF2-40B4-BE49-F238E27FC236}">
                <a16:creationId xmlns:a16="http://schemas.microsoft.com/office/drawing/2014/main" id="{DAF07A5D-F2A5-F49A-8213-0F0051217CA2}"/>
              </a:ext>
            </a:extLst>
          </p:cNvPr>
          <p:cNvGrpSpPr/>
          <p:nvPr/>
        </p:nvGrpSpPr>
        <p:grpSpPr>
          <a:xfrm>
            <a:off x="6115015" y="4193834"/>
            <a:ext cx="1508601" cy="441661"/>
            <a:chOff x="1245996" y="3165231"/>
            <a:chExt cx="1748413" cy="441661"/>
          </a:xfrm>
        </p:grpSpPr>
        <p:cxnSp>
          <p:nvCxnSpPr>
            <p:cNvPr id="66" name="직선 연결선 65">
              <a:extLst>
                <a:ext uri="{FF2B5EF4-FFF2-40B4-BE49-F238E27FC236}">
                  <a16:creationId xmlns:a16="http://schemas.microsoft.com/office/drawing/2014/main" id="{5408E585-AD6C-34E6-3406-CEE17F5358C3}"/>
                </a:ext>
              </a:extLst>
            </p:cNvPr>
            <p:cNvCxnSpPr/>
            <p:nvPr/>
          </p:nvCxnSpPr>
          <p:spPr>
            <a:xfrm>
              <a:off x="1245996" y="3165231"/>
              <a:ext cx="17484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직선 연결선 66">
              <a:extLst>
                <a:ext uri="{FF2B5EF4-FFF2-40B4-BE49-F238E27FC236}">
                  <a16:creationId xmlns:a16="http://schemas.microsoft.com/office/drawing/2014/main" id="{B4610521-90A7-B22C-1870-965B5979DA56}"/>
                </a:ext>
              </a:extLst>
            </p:cNvPr>
            <p:cNvCxnSpPr/>
            <p:nvPr/>
          </p:nvCxnSpPr>
          <p:spPr>
            <a:xfrm>
              <a:off x="1245996" y="3606892"/>
              <a:ext cx="17484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8" name="그룹 67">
            <a:extLst>
              <a:ext uri="{FF2B5EF4-FFF2-40B4-BE49-F238E27FC236}">
                <a16:creationId xmlns:a16="http://schemas.microsoft.com/office/drawing/2014/main" id="{808CB963-2D5C-51B9-B60D-5F888AC3E01C}"/>
              </a:ext>
            </a:extLst>
          </p:cNvPr>
          <p:cNvGrpSpPr/>
          <p:nvPr/>
        </p:nvGrpSpPr>
        <p:grpSpPr>
          <a:xfrm>
            <a:off x="6444315" y="4064474"/>
            <a:ext cx="1036446" cy="1957234"/>
            <a:chOff x="1649604" y="3054699"/>
            <a:chExt cx="760816" cy="1676400"/>
          </a:xfrm>
        </p:grpSpPr>
        <p:cxnSp>
          <p:nvCxnSpPr>
            <p:cNvPr id="69" name="직선 연결선 68">
              <a:extLst>
                <a:ext uri="{FF2B5EF4-FFF2-40B4-BE49-F238E27FC236}">
                  <a16:creationId xmlns:a16="http://schemas.microsoft.com/office/drawing/2014/main" id="{CEB3A3A9-47E7-191F-E688-4EEBBB4B0D4D}"/>
                </a:ext>
              </a:extLst>
            </p:cNvPr>
            <p:cNvCxnSpPr>
              <a:cxnSpLocks/>
            </p:cNvCxnSpPr>
            <p:nvPr/>
          </p:nvCxnSpPr>
          <p:spPr>
            <a:xfrm>
              <a:off x="1649604" y="3054699"/>
              <a:ext cx="0" cy="1676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5E10E065-63A7-6D7B-D956-2C0231F53354}"/>
                </a:ext>
              </a:extLst>
            </p:cNvPr>
            <p:cNvCxnSpPr>
              <a:cxnSpLocks/>
            </p:cNvCxnSpPr>
            <p:nvPr/>
          </p:nvCxnSpPr>
          <p:spPr>
            <a:xfrm>
              <a:off x="2410420" y="3054699"/>
              <a:ext cx="0" cy="1676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1" name="그룹 70">
            <a:extLst>
              <a:ext uri="{FF2B5EF4-FFF2-40B4-BE49-F238E27FC236}">
                <a16:creationId xmlns:a16="http://schemas.microsoft.com/office/drawing/2014/main" id="{5E04EEF8-7D13-EC5D-86B0-DF1CE9D86739}"/>
              </a:ext>
            </a:extLst>
          </p:cNvPr>
          <p:cNvGrpSpPr/>
          <p:nvPr/>
        </p:nvGrpSpPr>
        <p:grpSpPr>
          <a:xfrm>
            <a:off x="6434982" y="4193834"/>
            <a:ext cx="397969" cy="369993"/>
            <a:chOff x="1640271" y="3165231"/>
            <a:chExt cx="397969" cy="369993"/>
          </a:xfrm>
        </p:grpSpPr>
        <p:sp>
          <p:nvSpPr>
            <p:cNvPr id="72" name="타원 71">
              <a:extLst>
                <a:ext uri="{FF2B5EF4-FFF2-40B4-BE49-F238E27FC236}">
                  <a16:creationId xmlns:a16="http://schemas.microsoft.com/office/drawing/2014/main" id="{ACA648C5-CF90-0DBA-F591-5F1E27F9DC23}"/>
                </a:ext>
              </a:extLst>
            </p:cNvPr>
            <p:cNvSpPr/>
            <p:nvPr/>
          </p:nvSpPr>
          <p:spPr>
            <a:xfrm>
              <a:off x="1733145" y="3238623"/>
              <a:ext cx="305095" cy="29660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73" name="직선 연결선 72">
              <a:extLst>
                <a:ext uri="{FF2B5EF4-FFF2-40B4-BE49-F238E27FC236}">
                  <a16:creationId xmlns:a16="http://schemas.microsoft.com/office/drawing/2014/main" id="{8EC88EFA-E24F-EF6A-59AD-535898523D2B}"/>
                </a:ext>
              </a:extLst>
            </p:cNvPr>
            <p:cNvCxnSpPr>
              <a:cxnSpLocks/>
            </p:cNvCxnSpPr>
            <p:nvPr/>
          </p:nvCxnSpPr>
          <p:spPr>
            <a:xfrm>
              <a:off x="1885692" y="3165231"/>
              <a:ext cx="0" cy="73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8D19654A-825F-D9B2-F57F-539A4520DCDA}"/>
                </a:ext>
              </a:extLst>
            </p:cNvPr>
            <p:cNvCxnSpPr>
              <a:cxnSpLocks/>
              <a:stCxn id="72" idx="2"/>
            </p:cNvCxnSpPr>
            <p:nvPr/>
          </p:nvCxnSpPr>
          <p:spPr>
            <a:xfrm flipH="1">
              <a:off x="1640271" y="3386924"/>
              <a:ext cx="928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5" name="그룹 74">
            <a:extLst>
              <a:ext uri="{FF2B5EF4-FFF2-40B4-BE49-F238E27FC236}">
                <a16:creationId xmlns:a16="http://schemas.microsoft.com/office/drawing/2014/main" id="{A73CFFEE-BD2B-9902-0822-AB7F1DA15AD0}"/>
              </a:ext>
            </a:extLst>
          </p:cNvPr>
          <p:cNvGrpSpPr/>
          <p:nvPr/>
        </p:nvGrpSpPr>
        <p:grpSpPr>
          <a:xfrm flipH="1">
            <a:off x="7090060" y="4639508"/>
            <a:ext cx="397969" cy="369993"/>
            <a:chOff x="1640271" y="3165231"/>
            <a:chExt cx="397969" cy="369993"/>
          </a:xfrm>
        </p:grpSpPr>
        <p:sp>
          <p:nvSpPr>
            <p:cNvPr id="76" name="타원 75">
              <a:extLst>
                <a:ext uri="{FF2B5EF4-FFF2-40B4-BE49-F238E27FC236}">
                  <a16:creationId xmlns:a16="http://schemas.microsoft.com/office/drawing/2014/main" id="{F79CE855-577A-A6DB-164B-79E0E3BB010D}"/>
                </a:ext>
              </a:extLst>
            </p:cNvPr>
            <p:cNvSpPr/>
            <p:nvPr/>
          </p:nvSpPr>
          <p:spPr>
            <a:xfrm>
              <a:off x="1733145" y="3238623"/>
              <a:ext cx="305095" cy="29660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cxnSp>
          <p:nvCxnSpPr>
            <p:cNvPr id="77" name="직선 연결선 76">
              <a:extLst>
                <a:ext uri="{FF2B5EF4-FFF2-40B4-BE49-F238E27FC236}">
                  <a16:creationId xmlns:a16="http://schemas.microsoft.com/office/drawing/2014/main" id="{78963FAE-AE78-9D77-DB3A-73C04C2857BC}"/>
                </a:ext>
              </a:extLst>
            </p:cNvPr>
            <p:cNvCxnSpPr>
              <a:cxnSpLocks/>
            </p:cNvCxnSpPr>
            <p:nvPr/>
          </p:nvCxnSpPr>
          <p:spPr>
            <a:xfrm>
              <a:off x="1885692" y="3165231"/>
              <a:ext cx="0" cy="733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F214120E-D195-30F9-86EF-177B2D240DA7}"/>
                </a:ext>
              </a:extLst>
            </p:cNvPr>
            <p:cNvCxnSpPr>
              <a:cxnSpLocks/>
              <a:stCxn id="76" idx="2"/>
            </p:cNvCxnSpPr>
            <p:nvPr/>
          </p:nvCxnSpPr>
          <p:spPr>
            <a:xfrm flipH="1">
              <a:off x="1640271" y="3386924"/>
              <a:ext cx="928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CF08D306-E75B-6069-A75B-131FA37466C6}"/>
              </a:ext>
            </a:extLst>
          </p:cNvPr>
          <p:cNvSpPr txBox="1"/>
          <p:nvPr/>
        </p:nvSpPr>
        <p:spPr>
          <a:xfrm>
            <a:off x="5688483" y="4101501"/>
            <a:ext cx="431635" cy="215444"/>
          </a:xfrm>
          <a:prstGeom prst="rect">
            <a:avLst/>
          </a:prstGeom>
          <a:noFill/>
        </p:spPr>
        <p:txBody>
          <a:bodyPr wrap="square" lIns="0" tIns="0" rIns="0" bIns="0" rtlCol="0">
            <a:spAutoFit/>
          </a:bodyPr>
          <a:lstStyle/>
          <a:p>
            <a:r>
              <a:rPr lang="en-US" altLang="ko-KR" sz="1400" dirty="0"/>
              <a:t>WL0</a:t>
            </a:r>
            <a:endParaRPr lang="ko-KR" altLang="en-US" sz="1400" dirty="0"/>
          </a:p>
        </p:txBody>
      </p:sp>
      <p:sp>
        <p:nvSpPr>
          <p:cNvPr id="80" name="TextBox 79">
            <a:extLst>
              <a:ext uri="{FF2B5EF4-FFF2-40B4-BE49-F238E27FC236}">
                <a16:creationId xmlns:a16="http://schemas.microsoft.com/office/drawing/2014/main" id="{E6E8F7E7-C2F0-8C65-BB75-6000901CCC6B}"/>
              </a:ext>
            </a:extLst>
          </p:cNvPr>
          <p:cNvSpPr txBox="1"/>
          <p:nvPr/>
        </p:nvSpPr>
        <p:spPr>
          <a:xfrm>
            <a:off x="5688938" y="4536707"/>
            <a:ext cx="431635" cy="215444"/>
          </a:xfrm>
          <a:prstGeom prst="rect">
            <a:avLst/>
          </a:prstGeom>
          <a:noFill/>
        </p:spPr>
        <p:txBody>
          <a:bodyPr wrap="square" lIns="0" tIns="0" rIns="0" bIns="0" rtlCol="0">
            <a:spAutoFit/>
          </a:bodyPr>
          <a:lstStyle/>
          <a:p>
            <a:r>
              <a:rPr lang="en-US" altLang="ko-KR" sz="1400" dirty="0"/>
              <a:t>WL1</a:t>
            </a:r>
            <a:endParaRPr lang="ko-KR" altLang="en-US" sz="1400" dirty="0"/>
          </a:p>
        </p:txBody>
      </p:sp>
      <p:sp>
        <p:nvSpPr>
          <p:cNvPr id="81" name="TextBox 80">
            <a:extLst>
              <a:ext uri="{FF2B5EF4-FFF2-40B4-BE49-F238E27FC236}">
                <a16:creationId xmlns:a16="http://schemas.microsoft.com/office/drawing/2014/main" id="{10EBA62C-2F99-A92A-B405-FE6B22627B4D}"/>
              </a:ext>
            </a:extLst>
          </p:cNvPr>
          <p:cNvSpPr txBox="1"/>
          <p:nvPr/>
        </p:nvSpPr>
        <p:spPr>
          <a:xfrm>
            <a:off x="6255740" y="3844369"/>
            <a:ext cx="358483" cy="215444"/>
          </a:xfrm>
          <a:prstGeom prst="rect">
            <a:avLst/>
          </a:prstGeom>
          <a:noFill/>
        </p:spPr>
        <p:txBody>
          <a:bodyPr wrap="square" lIns="0" tIns="0" rIns="0" bIns="0" rtlCol="0">
            <a:spAutoFit/>
          </a:bodyPr>
          <a:lstStyle/>
          <a:p>
            <a:pPr algn="ctr"/>
            <a:r>
              <a:rPr lang="en-US" altLang="ko-KR" sz="1400" dirty="0"/>
              <a:t>BL</a:t>
            </a:r>
            <a:endParaRPr lang="ko-KR" altLang="en-US" sz="1400" dirty="0"/>
          </a:p>
        </p:txBody>
      </p:sp>
      <p:sp>
        <p:nvSpPr>
          <p:cNvPr id="82" name="TextBox 81">
            <a:extLst>
              <a:ext uri="{FF2B5EF4-FFF2-40B4-BE49-F238E27FC236}">
                <a16:creationId xmlns:a16="http://schemas.microsoft.com/office/drawing/2014/main" id="{79C0704A-C437-A317-5718-6363126CD707}"/>
              </a:ext>
            </a:extLst>
          </p:cNvPr>
          <p:cNvSpPr txBox="1"/>
          <p:nvPr/>
        </p:nvSpPr>
        <p:spPr>
          <a:xfrm>
            <a:off x="7297865" y="3844369"/>
            <a:ext cx="358483" cy="215444"/>
          </a:xfrm>
          <a:prstGeom prst="rect">
            <a:avLst/>
          </a:prstGeom>
          <a:noFill/>
        </p:spPr>
        <p:txBody>
          <a:bodyPr wrap="square" lIns="0" tIns="0" rIns="0" bIns="0" rtlCol="0">
            <a:spAutoFit/>
          </a:bodyPr>
          <a:lstStyle/>
          <a:p>
            <a:pPr algn="ctr"/>
            <a:r>
              <a:rPr lang="en-US" altLang="ko-KR" sz="1400" dirty="0"/>
              <a:t>BLB</a:t>
            </a:r>
            <a:endParaRPr lang="ko-KR" altLang="en-US" sz="1400" dirty="0"/>
          </a:p>
        </p:txBody>
      </p:sp>
      <p:sp>
        <p:nvSpPr>
          <p:cNvPr id="83" name="TextBox 82">
            <a:extLst>
              <a:ext uri="{FF2B5EF4-FFF2-40B4-BE49-F238E27FC236}">
                <a16:creationId xmlns:a16="http://schemas.microsoft.com/office/drawing/2014/main" id="{D7043638-C3AE-FAC1-7E29-5103B46601B6}"/>
              </a:ext>
            </a:extLst>
          </p:cNvPr>
          <p:cNvSpPr txBox="1"/>
          <p:nvPr/>
        </p:nvSpPr>
        <p:spPr>
          <a:xfrm rot="5400000">
            <a:off x="6889194" y="5113190"/>
            <a:ext cx="268445" cy="276999"/>
          </a:xfrm>
          <a:prstGeom prst="rect">
            <a:avLst/>
          </a:prstGeom>
          <a:noFill/>
        </p:spPr>
        <p:txBody>
          <a:bodyPr wrap="square" lIns="0" tIns="0" rIns="0" bIns="0" rtlCol="0">
            <a:spAutoFit/>
          </a:bodyPr>
          <a:lstStyle/>
          <a:p>
            <a:r>
              <a:rPr lang="en-US" altLang="ko-KR" b="1" dirty="0"/>
              <a:t>…</a:t>
            </a:r>
            <a:endParaRPr lang="ko-KR" altLang="en-US" b="1" dirty="0"/>
          </a:p>
        </p:txBody>
      </p:sp>
      <p:sp>
        <p:nvSpPr>
          <p:cNvPr id="84" name="직사각형 83">
            <a:extLst>
              <a:ext uri="{FF2B5EF4-FFF2-40B4-BE49-F238E27FC236}">
                <a16:creationId xmlns:a16="http://schemas.microsoft.com/office/drawing/2014/main" id="{06C5990C-5979-A44C-E038-19C7D227F8AF}"/>
              </a:ext>
            </a:extLst>
          </p:cNvPr>
          <p:cNvSpPr/>
          <p:nvPr/>
        </p:nvSpPr>
        <p:spPr>
          <a:xfrm>
            <a:off x="5096909" y="5376437"/>
            <a:ext cx="3307657" cy="1127029"/>
          </a:xfrm>
          <a:prstGeom prst="rect">
            <a:avLst/>
          </a:prstGeom>
          <a:solidFill>
            <a:srgbClr val="D1F0A8">
              <a:alpha val="20000"/>
            </a:srgbClr>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ko-KR" sz="1600" dirty="0">
                <a:solidFill>
                  <a:schemeClr val="tx1"/>
                </a:solidFill>
              </a:rPr>
              <a:t>Peripherals</a:t>
            </a:r>
            <a:endParaRPr lang="ko-KR" altLang="en-US" sz="1600" dirty="0">
              <a:solidFill>
                <a:schemeClr val="tx1"/>
              </a:solidFill>
            </a:endParaRPr>
          </a:p>
        </p:txBody>
      </p:sp>
      <p:cxnSp>
        <p:nvCxnSpPr>
          <p:cNvPr id="85" name="직선 연결선 84">
            <a:extLst>
              <a:ext uri="{FF2B5EF4-FFF2-40B4-BE49-F238E27FC236}">
                <a16:creationId xmlns:a16="http://schemas.microsoft.com/office/drawing/2014/main" id="{CC444CEF-4795-D408-4428-2F041AB2CE4D}"/>
              </a:ext>
            </a:extLst>
          </p:cNvPr>
          <p:cNvCxnSpPr>
            <a:cxnSpLocks/>
          </p:cNvCxnSpPr>
          <p:nvPr/>
        </p:nvCxnSpPr>
        <p:spPr>
          <a:xfrm>
            <a:off x="6434982" y="5588351"/>
            <a:ext cx="10530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직사각형 86">
            <a:extLst>
              <a:ext uri="{FF2B5EF4-FFF2-40B4-BE49-F238E27FC236}">
                <a16:creationId xmlns:a16="http://schemas.microsoft.com/office/drawing/2014/main" id="{25572E11-1568-67E8-06E4-1C5DC2B1F64C}"/>
              </a:ext>
            </a:extLst>
          </p:cNvPr>
          <p:cNvSpPr/>
          <p:nvPr/>
        </p:nvSpPr>
        <p:spPr>
          <a:xfrm>
            <a:off x="6640964" y="5462979"/>
            <a:ext cx="630106" cy="262444"/>
          </a:xfrm>
          <a:prstGeom prst="rect">
            <a:avLst/>
          </a:prstGeom>
          <a:solidFill>
            <a:schemeClr val="bg1"/>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cxnSp>
        <p:nvCxnSpPr>
          <p:cNvPr id="90" name="직선 연결선 89">
            <a:extLst>
              <a:ext uri="{FF2B5EF4-FFF2-40B4-BE49-F238E27FC236}">
                <a16:creationId xmlns:a16="http://schemas.microsoft.com/office/drawing/2014/main" id="{DC6E54D7-0C9A-F47F-2EC1-510B67318424}"/>
              </a:ext>
            </a:extLst>
          </p:cNvPr>
          <p:cNvCxnSpPr>
            <a:cxnSpLocks/>
          </p:cNvCxnSpPr>
          <p:nvPr/>
        </p:nvCxnSpPr>
        <p:spPr>
          <a:xfrm>
            <a:off x="6444315" y="5995823"/>
            <a:ext cx="10530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1" name="그룹 90">
            <a:extLst>
              <a:ext uri="{FF2B5EF4-FFF2-40B4-BE49-F238E27FC236}">
                <a16:creationId xmlns:a16="http://schemas.microsoft.com/office/drawing/2014/main" id="{E3744A0A-1264-727E-5ACF-756ABAF61175}"/>
              </a:ext>
            </a:extLst>
          </p:cNvPr>
          <p:cNvGrpSpPr/>
          <p:nvPr/>
        </p:nvGrpSpPr>
        <p:grpSpPr>
          <a:xfrm>
            <a:off x="6782419" y="6296256"/>
            <a:ext cx="382822" cy="391670"/>
            <a:chOff x="1649604" y="3054699"/>
            <a:chExt cx="760816" cy="1676400"/>
          </a:xfrm>
        </p:grpSpPr>
        <p:cxnSp>
          <p:nvCxnSpPr>
            <p:cNvPr id="92" name="직선 연결선 91">
              <a:extLst>
                <a:ext uri="{FF2B5EF4-FFF2-40B4-BE49-F238E27FC236}">
                  <a16:creationId xmlns:a16="http://schemas.microsoft.com/office/drawing/2014/main" id="{06A467A2-E89E-DA64-ED18-55A86D790D03}"/>
                </a:ext>
              </a:extLst>
            </p:cNvPr>
            <p:cNvCxnSpPr>
              <a:cxnSpLocks/>
            </p:cNvCxnSpPr>
            <p:nvPr/>
          </p:nvCxnSpPr>
          <p:spPr>
            <a:xfrm>
              <a:off x="1649604" y="3054699"/>
              <a:ext cx="0" cy="1676400"/>
            </a:xfrm>
            <a:prstGeom prst="line">
              <a:avLst/>
            </a:prstGeom>
            <a:ln w="28575">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93" name="직선 연결선 92">
              <a:extLst>
                <a:ext uri="{FF2B5EF4-FFF2-40B4-BE49-F238E27FC236}">
                  <a16:creationId xmlns:a16="http://schemas.microsoft.com/office/drawing/2014/main" id="{146A2D21-DAF6-CD72-CCFE-2E7894897E36}"/>
                </a:ext>
              </a:extLst>
            </p:cNvPr>
            <p:cNvCxnSpPr>
              <a:cxnSpLocks/>
            </p:cNvCxnSpPr>
            <p:nvPr/>
          </p:nvCxnSpPr>
          <p:spPr>
            <a:xfrm>
              <a:off x="2410420" y="3054699"/>
              <a:ext cx="0" cy="1676218"/>
            </a:xfrm>
            <a:prstGeom prst="line">
              <a:avLst/>
            </a:prstGeom>
            <a:ln w="28575">
              <a:solidFill>
                <a:schemeClr val="tx1"/>
              </a:solidFill>
              <a:headEnd type="arrow"/>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42233483-40D7-2D78-9351-F23FA94F229C}"/>
              </a:ext>
            </a:extLst>
          </p:cNvPr>
          <p:cNvSpPr txBox="1"/>
          <p:nvPr/>
        </p:nvSpPr>
        <p:spPr>
          <a:xfrm>
            <a:off x="5668426" y="6547730"/>
            <a:ext cx="1119311" cy="215444"/>
          </a:xfrm>
          <a:prstGeom prst="rect">
            <a:avLst/>
          </a:prstGeom>
          <a:noFill/>
        </p:spPr>
        <p:txBody>
          <a:bodyPr wrap="square" lIns="0" tIns="0" rIns="0" bIns="0" rtlCol="0">
            <a:spAutoFit/>
          </a:bodyPr>
          <a:lstStyle/>
          <a:p>
            <a:pPr algn="ctr"/>
            <a:r>
              <a:rPr lang="en-US" altLang="ko-KR" sz="1400" dirty="0">
                <a:solidFill>
                  <a:srgbClr val="C00000"/>
                </a:solidFill>
              </a:rPr>
              <a:t>Tag Line Bar</a:t>
            </a:r>
            <a:endParaRPr lang="ko-KR" altLang="en-US" sz="1400" dirty="0">
              <a:solidFill>
                <a:srgbClr val="C00000"/>
              </a:solidFill>
            </a:endParaRPr>
          </a:p>
        </p:txBody>
      </p:sp>
      <p:sp>
        <p:nvSpPr>
          <p:cNvPr id="97" name="TextBox 96">
            <a:extLst>
              <a:ext uri="{FF2B5EF4-FFF2-40B4-BE49-F238E27FC236}">
                <a16:creationId xmlns:a16="http://schemas.microsoft.com/office/drawing/2014/main" id="{F46F0C6A-9686-68BC-E1C7-8B00C247B8C5}"/>
              </a:ext>
            </a:extLst>
          </p:cNvPr>
          <p:cNvSpPr txBox="1"/>
          <p:nvPr/>
        </p:nvSpPr>
        <p:spPr>
          <a:xfrm>
            <a:off x="7094330" y="6549695"/>
            <a:ext cx="893969" cy="215444"/>
          </a:xfrm>
          <a:prstGeom prst="rect">
            <a:avLst/>
          </a:prstGeom>
          <a:noFill/>
        </p:spPr>
        <p:txBody>
          <a:bodyPr wrap="square" lIns="0" tIns="0" rIns="0" bIns="0" rtlCol="0">
            <a:spAutoFit/>
          </a:bodyPr>
          <a:lstStyle/>
          <a:p>
            <a:pPr algn="ctr"/>
            <a:r>
              <a:rPr lang="en-US" altLang="ko-KR" sz="1400" dirty="0">
                <a:solidFill>
                  <a:srgbClr val="C00000"/>
                </a:solidFill>
              </a:rPr>
              <a:t>Tag Line</a:t>
            </a:r>
            <a:endParaRPr lang="ko-KR" altLang="en-US" sz="1400" dirty="0">
              <a:solidFill>
                <a:srgbClr val="C00000"/>
              </a:solidFill>
            </a:endParaRPr>
          </a:p>
        </p:txBody>
      </p:sp>
      <p:cxnSp>
        <p:nvCxnSpPr>
          <p:cNvPr id="2" name="직선 연결선 1">
            <a:extLst>
              <a:ext uri="{FF2B5EF4-FFF2-40B4-BE49-F238E27FC236}">
                <a16:creationId xmlns:a16="http://schemas.microsoft.com/office/drawing/2014/main" id="{6BD28769-F247-B037-2C3E-717762AAE3C3}"/>
              </a:ext>
            </a:extLst>
          </p:cNvPr>
          <p:cNvCxnSpPr>
            <a:cxnSpLocks/>
          </p:cNvCxnSpPr>
          <p:nvPr/>
        </p:nvCxnSpPr>
        <p:spPr>
          <a:xfrm>
            <a:off x="6317510" y="6142472"/>
            <a:ext cx="1418119" cy="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A216756-9A0C-1B62-F824-0595B7B365CC}"/>
              </a:ext>
            </a:extLst>
          </p:cNvPr>
          <p:cNvSpPr txBox="1"/>
          <p:nvPr/>
        </p:nvSpPr>
        <p:spPr>
          <a:xfrm>
            <a:off x="7657888" y="5941223"/>
            <a:ext cx="747249" cy="430887"/>
          </a:xfrm>
          <a:prstGeom prst="rect">
            <a:avLst/>
          </a:prstGeom>
          <a:noFill/>
        </p:spPr>
        <p:txBody>
          <a:bodyPr wrap="square" lIns="0" tIns="0" rIns="0" bIns="0" rtlCol="0">
            <a:spAutoFit/>
          </a:bodyPr>
          <a:lstStyle/>
          <a:p>
            <a:pPr algn="ctr"/>
            <a:r>
              <a:rPr lang="en-US" altLang="ko-KR" sz="1400" dirty="0">
                <a:solidFill>
                  <a:srgbClr val="C00000"/>
                </a:solidFill>
              </a:rPr>
              <a:t>Match</a:t>
            </a:r>
          </a:p>
          <a:p>
            <a:pPr algn="ctr"/>
            <a:r>
              <a:rPr lang="en-US" altLang="ko-KR" sz="1400" dirty="0">
                <a:solidFill>
                  <a:srgbClr val="C00000"/>
                </a:solidFill>
              </a:rPr>
              <a:t>Line (ML)</a:t>
            </a:r>
            <a:endParaRPr lang="ko-KR" altLang="en-US" sz="1400" dirty="0">
              <a:solidFill>
                <a:srgbClr val="C00000"/>
              </a:solidFill>
            </a:endParaRPr>
          </a:p>
        </p:txBody>
      </p:sp>
      <p:sp>
        <p:nvSpPr>
          <p:cNvPr id="89" name="직사각형 88">
            <a:extLst>
              <a:ext uri="{FF2B5EF4-FFF2-40B4-BE49-F238E27FC236}">
                <a16:creationId xmlns:a16="http://schemas.microsoft.com/office/drawing/2014/main" id="{A80B92A1-980C-75E8-3DFA-3543CF5CF12C}"/>
              </a:ext>
            </a:extLst>
          </p:cNvPr>
          <p:cNvSpPr/>
          <p:nvPr/>
        </p:nvSpPr>
        <p:spPr>
          <a:xfrm>
            <a:off x="6646452" y="5864600"/>
            <a:ext cx="630106" cy="431655"/>
          </a:xfrm>
          <a:prstGeom prst="rect">
            <a:avLst/>
          </a:prstGeom>
          <a:solidFill>
            <a:srgbClr val="C00000"/>
          </a:solidFill>
          <a:ln w="28575">
            <a:solidFill>
              <a:srgbClr val="7E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bg1"/>
                </a:solidFill>
              </a:rPr>
              <a:t>Match</a:t>
            </a:r>
            <a:endParaRPr lang="ko-KR" altLang="en-US" sz="1600" dirty="0">
              <a:solidFill>
                <a:schemeClr val="bg1"/>
              </a:solidFill>
            </a:endParaRPr>
          </a:p>
        </p:txBody>
      </p:sp>
      <p:sp>
        <p:nvSpPr>
          <p:cNvPr id="9" name="화살표: 오른쪽 8">
            <a:extLst>
              <a:ext uri="{FF2B5EF4-FFF2-40B4-BE49-F238E27FC236}">
                <a16:creationId xmlns:a16="http://schemas.microsoft.com/office/drawing/2014/main" id="{06E19854-98DD-7BC3-5E01-6B03A06C5F11}"/>
              </a:ext>
            </a:extLst>
          </p:cNvPr>
          <p:cNvSpPr/>
          <p:nvPr/>
        </p:nvSpPr>
        <p:spPr>
          <a:xfrm>
            <a:off x="4142975" y="4436433"/>
            <a:ext cx="486379" cy="601779"/>
          </a:xfrm>
          <a:prstGeom prst="rightArrow">
            <a:avLst/>
          </a:prstGeom>
          <a:solidFill>
            <a:schemeClr val="accent4"/>
          </a:solidFill>
          <a:ln w="19050">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ko-KR" altLang="en-US" sz="1350"/>
          </a:p>
        </p:txBody>
      </p:sp>
      <p:sp>
        <p:nvSpPr>
          <p:cNvPr id="10" name="TextBox 9">
            <a:extLst>
              <a:ext uri="{FF2B5EF4-FFF2-40B4-BE49-F238E27FC236}">
                <a16:creationId xmlns:a16="http://schemas.microsoft.com/office/drawing/2014/main" id="{938F945B-B7BB-02C4-599E-DB6775A0C3A0}"/>
              </a:ext>
            </a:extLst>
          </p:cNvPr>
          <p:cNvSpPr txBox="1"/>
          <p:nvPr/>
        </p:nvSpPr>
        <p:spPr>
          <a:xfrm>
            <a:off x="3042890" y="4588387"/>
            <a:ext cx="268445" cy="276999"/>
          </a:xfrm>
          <a:prstGeom prst="rect">
            <a:avLst/>
          </a:prstGeom>
          <a:noFill/>
        </p:spPr>
        <p:txBody>
          <a:bodyPr wrap="square" lIns="0" tIns="0" rIns="0" bIns="0" rtlCol="0">
            <a:spAutoFit/>
          </a:bodyPr>
          <a:lstStyle/>
          <a:p>
            <a:r>
              <a:rPr lang="en-US" altLang="ko-KR" b="1" dirty="0"/>
              <a:t>…</a:t>
            </a:r>
            <a:endParaRPr lang="ko-KR" altLang="en-US" b="1" dirty="0"/>
          </a:p>
        </p:txBody>
      </p:sp>
      <p:sp>
        <p:nvSpPr>
          <p:cNvPr id="12" name="TextBox 11">
            <a:extLst>
              <a:ext uri="{FF2B5EF4-FFF2-40B4-BE49-F238E27FC236}">
                <a16:creationId xmlns:a16="http://schemas.microsoft.com/office/drawing/2014/main" id="{ECABBA22-B140-3179-1326-51FBCF1F9A48}"/>
              </a:ext>
            </a:extLst>
          </p:cNvPr>
          <p:cNvSpPr txBox="1"/>
          <p:nvPr/>
        </p:nvSpPr>
        <p:spPr>
          <a:xfrm>
            <a:off x="3042890" y="5595523"/>
            <a:ext cx="268445" cy="276999"/>
          </a:xfrm>
          <a:prstGeom prst="rect">
            <a:avLst/>
          </a:prstGeom>
          <a:noFill/>
        </p:spPr>
        <p:txBody>
          <a:bodyPr wrap="square" lIns="0" tIns="0" rIns="0" bIns="0" rtlCol="0">
            <a:spAutoFit/>
          </a:bodyPr>
          <a:lstStyle/>
          <a:p>
            <a:r>
              <a:rPr lang="en-US" altLang="ko-KR" b="1" dirty="0"/>
              <a:t>…</a:t>
            </a:r>
            <a:endParaRPr lang="ko-KR" altLang="en-US" b="1" dirty="0"/>
          </a:p>
        </p:txBody>
      </p:sp>
      <p:sp>
        <p:nvSpPr>
          <p:cNvPr id="13" name="TextBox 12">
            <a:extLst>
              <a:ext uri="{FF2B5EF4-FFF2-40B4-BE49-F238E27FC236}">
                <a16:creationId xmlns:a16="http://schemas.microsoft.com/office/drawing/2014/main" id="{620481DF-CF86-AC31-E07A-980ADB955266}"/>
              </a:ext>
            </a:extLst>
          </p:cNvPr>
          <p:cNvSpPr txBox="1"/>
          <p:nvPr/>
        </p:nvSpPr>
        <p:spPr>
          <a:xfrm>
            <a:off x="7937204" y="4643626"/>
            <a:ext cx="268445" cy="276999"/>
          </a:xfrm>
          <a:prstGeom prst="rect">
            <a:avLst/>
          </a:prstGeom>
          <a:noFill/>
        </p:spPr>
        <p:txBody>
          <a:bodyPr wrap="square" lIns="0" tIns="0" rIns="0" bIns="0" rtlCol="0">
            <a:spAutoFit/>
          </a:bodyPr>
          <a:lstStyle/>
          <a:p>
            <a:r>
              <a:rPr lang="en-US" altLang="ko-KR" b="1" dirty="0"/>
              <a:t>…</a:t>
            </a:r>
            <a:endParaRPr lang="ko-KR" altLang="en-US" b="1" dirty="0"/>
          </a:p>
        </p:txBody>
      </p:sp>
      <p:sp>
        <p:nvSpPr>
          <p:cNvPr id="14" name="TextBox 13">
            <a:extLst>
              <a:ext uri="{FF2B5EF4-FFF2-40B4-BE49-F238E27FC236}">
                <a16:creationId xmlns:a16="http://schemas.microsoft.com/office/drawing/2014/main" id="{D0B211CC-5C54-D1D1-D39A-B35FC00066C1}"/>
              </a:ext>
            </a:extLst>
          </p:cNvPr>
          <p:cNvSpPr txBox="1"/>
          <p:nvPr/>
        </p:nvSpPr>
        <p:spPr>
          <a:xfrm>
            <a:off x="7937204" y="5650762"/>
            <a:ext cx="268445" cy="276999"/>
          </a:xfrm>
          <a:prstGeom prst="rect">
            <a:avLst/>
          </a:prstGeom>
          <a:noFill/>
        </p:spPr>
        <p:txBody>
          <a:bodyPr wrap="square" lIns="0" tIns="0" rIns="0" bIns="0" rtlCol="0">
            <a:spAutoFit/>
          </a:bodyPr>
          <a:lstStyle/>
          <a:p>
            <a:r>
              <a:rPr lang="en-US" altLang="ko-KR" b="1" dirty="0"/>
              <a:t>…</a:t>
            </a:r>
            <a:endParaRPr lang="ko-KR" altLang="en-US" b="1" dirty="0"/>
          </a:p>
        </p:txBody>
      </p:sp>
      <p:cxnSp>
        <p:nvCxnSpPr>
          <p:cNvPr id="17" name="직선 화살표 연결선 16">
            <a:extLst>
              <a:ext uri="{FF2B5EF4-FFF2-40B4-BE49-F238E27FC236}">
                <a16:creationId xmlns:a16="http://schemas.microsoft.com/office/drawing/2014/main" id="{56B42E12-6E79-A43D-CEF8-BBBC333ED9CD}"/>
              </a:ext>
            </a:extLst>
          </p:cNvPr>
          <p:cNvCxnSpPr>
            <a:cxnSpLocks/>
            <a:stCxn id="19" idx="3"/>
          </p:cNvCxnSpPr>
          <p:nvPr/>
        </p:nvCxnSpPr>
        <p:spPr>
          <a:xfrm flipV="1">
            <a:off x="5454358" y="6147934"/>
            <a:ext cx="856762" cy="118868"/>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3496B66-67A9-BF5F-F573-30692E87CE54}"/>
              </a:ext>
            </a:extLst>
          </p:cNvPr>
          <p:cNvSpPr txBox="1"/>
          <p:nvPr/>
        </p:nvSpPr>
        <p:spPr>
          <a:xfrm>
            <a:off x="260548" y="3417092"/>
            <a:ext cx="1934127" cy="400110"/>
          </a:xfrm>
          <a:prstGeom prst="rect">
            <a:avLst/>
          </a:prstGeom>
          <a:noFill/>
        </p:spPr>
        <p:txBody>
          <a:bodyPr wrap="square" rtlCol="0">
            <a:spAutoFit/>
          </a:bodyPr>
          <a:lstStyle/>
          <a:p>
            <a:r>
              <a:rPr lang="en-US" altLang="ko-KR" sz="2000" b="1" dirty="0"/>
              <a:t>D-MAT</a:t>
            </a:r>
            <a:endParaRPr lang="ko-KR" altLang="en-US" sz="2000" b="1" dirty="0"/>
          </a:p>
        </p:txBody>
      </p:sp>
      <p:grpSp>
        <p:nvGrpSpPr>
          <p:cNvPr id="24" name="그룹 23">
            <a:extLst>
              <a:ext uri="{FF2B5EF4-FFF2-40B4-BE49-F238E27FC236}">
                <a16:creationId xmlns:a16="http://schemas.microsoft.com/office/drawing/2014/main" id="{FA7458C6-626A-7A08-E3C5-4533AF24019B}"/>
              </a:ext>
            </a:extLst>
          </p:cNvPr>
          <p:cNvGrpSpPr/>
          <p:nvPr/>
        </p:nvGrpSpPr>
        <p:grpSpPr>
          <a:xfrm>
            <a:off x="3835929" y="5674940"/>
            <a:ext cx="1618429" cy="1183724"/>
            <a:chOff x="3835929" y="5630490"/>
            <a:chExt cx="1618429" cy="1183724"/>
          </a:xfrm>
        </p:grpSpPr>
        <p:sp>
          <p:nvSpPr>
            <p:cNvPr id="19" name="직사각형 18">
              <a:extLst>
                <a:ext uri="{FF2B5EF4-FFF2-40B4-BE49-F238E27FC236}">
                  <a16:creationId xmlns:a16="http://schemas.microsoft.com/office/drawing/2014/main" id="{57D61E3E-8EBE-52D4-7E54-07A53A34D765}"/>
                </a:ext>
              </a:extLst>
            </p:cNvPr>
            <p:cNvSpPr/>
            <p:nvPr/>
          </p:nvSpPr>
          <p:spPr>
            <a:xfrm>
              <a:off x="3846582" y="5630490"/>
              <a:ext cx="1607776" cy="11837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7" name="직사각형 156">
              <a:extLst>
                <a:ext uri="{FF2B5EF4-FFF2-40B4-BE49-F238E27FC236}">
                  <a16:creationId xmlns:a16="http://schemas.microsoft.com/office/drawing/2014/main" id="{F48BAC7D-0B4C-C3AD-2F35-D55D008E3B57}"/>
                </a:ext>
              </a:extLst>
            </p:cNvPr>
            <p:cNvSpPr/>
            <p:nvPr/>
          </p:nvSpPr>
          <p:spPr>
            <a:xfrm>
              <a:off x="4163611" y="5892730"/>
              <a:ext cx="845230" cy="651953"/>
            </a:xfrm>
            <a:prstGeom prst="rect">
              <a:avLst/>
            </a:prstGeom>
            <a:solidFill>
              <a:srgbClr val="FFD1D1"/>
            </a:solidFill>
            <a:ln w="28575">
              <a:solidFill>
                <a:srgbClr val="7E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bg1"/>
                </a:solidFill>
              </a:endParaRPr>
            </a:p>
          </p:txBody>
        </p:sp>
        <p:sp>
          <p:nvSpPr>
            <p:cNvPr id="8" name="TextBox 7">
              <a:extLst>
                <a:ext uri="{FF2B5EF4-FFF2-40B4-BE49-F238E27FC236}">
                  <a16:creationId xmlns:a16="http://schemas.microsoft.com/office/drawing/2014/main" id="{F3A8FFDD-F979-AA03-2616-3B78971F8A73}"/>
                </a:ext>
              </a:extLst>
            </p:cNvPr>
            <p:cNvSpPr txBox="1"/>
            <p:nvPr/>
          </p:nvSpPr>
          <p:spPr>
            <a:xfrm>
              <a:off x="3868138" y="5660658"/>
              <a:ext cx="1563433" cy="215444"/>
            </a:xfrm>
            <a:prstGeom prst="rect">
              <a:avLst/>
            </a:prstGeom>
            <a:noFill/>
          </p:spPr>
          <p:txBody>
            <a:bodyPr wrap="square" lIns="0" tIns="0" rIns="0" bIns="0" rtlCol="0">
              <a:spAutoFit/>
            </a:bodyPr>
            <a:lstStyle/>
            <a:p>
              <a:pPr algn="ctr"/>
              <a:r>
                <a:rPr lang="en-US" altLang="ko-KR" sz="1400" dirty="0"/>
                <a:t>2 or 3 transistors</a:t>
              </a:r>
            </a:p>
          </p:txBody>
        </p:sp>
        <p:cxnSp>
          <p:nvCxnSpPr>
            <p:cNvPr id="40" name="직선 연결선 39">
              <a:extLst>
                <a:ext uri="{FF2B5EF4-FFF2-40B4-BE49-F238E27FC236}">
                  <a16:creationId xmlns:a16="http://schemas.microsoft.com/office/drawing/2014/main" id="{40A40B4B-61E8-02DF-6C01-C79332E1B185}"/>
                </a:ext>
              </a:extLst>
            </p:cNvPr>
            <p:cNvCxnSpPr>
              <a:cxnSpLocks/>
              <a:stCxn id="55" idx="3"/>
            </p:cNvCxnSpPr>
            <p:nvPr/>
          </p:nvCxnSpPr>
          <p:spPr>
            <a:xfrm>
              <a:off x="4118651" y="5985064"/>
              <a:ext cx="257194" cy="68420"/>
            </a:xfrm>
            <a:prstGeom prst="bentConnector3">
              <a:avLst>
                <a:gd name="adj1" fmla="val 855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FF25C1DC-9E41-E0D6-CBD7-375275DDDFBE}"/>
                </a:ext>
              </a:extLst>
            </p:cNvPr>
            <p:cNvSpPr txBox="1"/>
            <p:nvPr/>
          </p:nvSpPr>
          <p:spPr>
            <a:xfrm>
              <a:off x="3835929" y="5892731"/>
              <a:ext cx="282722" cy="184666"/>
            </a:xfrm>
            <a:prstGeom prst="rect">
              <a:avLst/>
            </a:prstGeom>
            <a:noFill/>
          </p:spPr>
          <p:txBody>
            <a:bodyPr wrap="square" lIns="0" tIns="0" rIns="0" bIns="0" rtlCol="0">
              <a:spAutoFit/>
            </a:bodyPr>
            <a:lstStyle/>
            <a:p>
              <a:pPr algn="ctr"/>
              <a:r>
                <a:rPr lang="en-US" altLang="ko-KR" sz="1200" dirty="0"/>
                <a:t>BL</a:t>
              </a:r>
              <a:endParaRPr lang="ko-KR" altLang="en-US" sz="1200" dirty="0"/>
            </a:p>
          </p:txBody>
        </p:sp>
        <p:grpSp>
          <p:nvGrpSpPr>
            <p:cNvPr id="105" name="그룹 104">
              <a:extLst>
                <a:ext uri="{FF2B5EF4-FFF2-40B4-BE49-F238E27FC236}">
                  <a16:creationId xmlns:a16="http://schemas.microsoft.com/office/drawing/2014/main" id="{7B5F0753-4D89-B6E0-F41D-F36AA55116FB}"/>
                </a:ext>
              </a:extLst>
            </p:cNvPr>
            <p:cNvGrpSpPr/>
            <p:nvPr/>
          </p:nvGrpSpPr>
          <p:grpSpPr>
            <a:xfrm>
              <a:off x="4304984" y="6055807"/>
              <a:ext cx="150824" cy="43180"/>
              <a:chOff x="3898539" y="5975511"/>
              <a:chExt cx="150824" cy="43180"/>
            </a:xfrm>
          </p:grpSpPr>
          <p:grpSp>
            <p:nvGrpSpPr>
              <p:cNvPr id="98" name="그룹 97">
                <a:extLst>
                  <a:ext uri="{FF2B5EF4-FFF2-40B4-BE49-F238E27FC236}">
                    <a16:creationId xmlns:a16="http://schemas.microsoft.com/office/drawing/2014/main" id="{321BE916-519E-6E68-44D8-2D37BE3FDAA4}"/>
                  </a:ext>
                </a:extLst>
              </p:cNvPr>
              <p:cNvGrpSpPr/>
              <p:nvPr/>
            </p:nvGrpSpPr>
            <p:grpSpPr>
              <a:xfrm>
                <a:off x="3898539" y="5975511"/>
                <a:ext cx="150824" cy="43180"/>
                <a:chOff x="3944616" y="6057168"/>
                <a:chExt cx="150824" cy="43180"/>
              </a:xfrm>
            </p:grpSpPr>
            <p:cxnSp>
              <p:nvCxnSpPr>
                <p:cNvPr id="62" name="직선 연결선 61">
                  <a:extLst>
                    <a:ext uri="{FF2B5EF4-FFF2-40B4-BE49-F238E27FC236}">
                      <a16:creationId xmlns:a16="http://schemas.microsoft.com/office/drawing/2014/main" id="{0B58A458-29EF-EC3B-77DF-27D01653008E}"/>
                    </a:ext>
                  </a:extLst>
                </p:cNvPr>
                <p:cNvCxnSpPr>
                  <a:cxnSpLocks/>
                </p:cNvCxnSpPr>
                <p:nvPr/>
              </p:nvCxnSpPr>
              <p:spPr>
                <a:xfrm>
                  <a:off x="3944616" y="6057168"/>
                  <a:ext cx="1508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직선 연결선 93">
                  <a:extLst>
                    <a:ext uri="{FF2B5EF4-FFF2-40B4-BE49-F238E27FC236}">
                      <a16:creationId xmlns:a16="http://schemas.microsoft.com/office/drawing/2014/main" id="{E898F988-77AE-7860-E4E9-1FAA065E5957}"/>
                    </a:ext>
                  </a:extLst>
                </p:cNvPr>
                <p:cNvCxnSpPr>
                  <a:cxnSpLocks/>
                </p:cNvCxnSpPr>
                <p:nvPr/>
              </p:nvCxnSpPr>
              <p:spPr>
                <a:xfrm>
                  <a:off x="3970016" y="6100348"/>
                  <a:ext cx="99064"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99" name="직선 연결선 98">
                <a:extLst>
                  <a:ext uri="{FF2B5EF4-FFF2-40B4-BE49-F238E27FC236}">
                    <a16:creationId xmlns:a16="http://schemas.microsoft.com/office/drawing/2014/main" id="{D412DB31-9ECD-D7AF-86F2-5A1EFACED439}"/>
                  </a:ext>
                </a:extLst>
              </p:cNvPr>
              <p:cNvCxnSpPr>
                <a:cxnSpLocks/>
              </p:cNvCxnSpPr>
              <p:nvPr/>
            </p:nvCxnSpPr>
            <p:spPr>
              <a:xfrm>
                <a:off x="3943040" y="5975511"/>
                <a:ext cx="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직선 연결선 102">
                <a:extLst>
                  <a:ext uri="{FF2B5EF4-FFF2-40B4-BE49-F238E27FC236}">
                    <a16:creationId xmlns:a16="http://schemas.microsoft.com/office/drawing/2014/main" id="{149E41AF-F5FD-5447-9F16-7F1F1B594B69}"/>
                  </a:ext>
                </a:extLst>
              </p:cNvPr>
              <p:cNvCxnSpPr>
                <a:cxnSpLocks/>
              </p:cNvCxnSpPr>
              <p:nvPr/>
            </p:nvCxnSpPr>
            <p:spPr>
              <a:xfrm>
                <a:off x="4009080" y="5975511"/>
                <a:ext cx="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4" name="직선 연결선 103">
                <a:extLst>
                  <a:ext uri="{FF2B5EF4-FFF2-40B4-BE49-F238E27FC236}">
                    <a16:creationId xmlns:a16="http://schemas.microsoft.com/office/drawing/2014/main" id="{2FCDE7E7-4D73-5B01-D05B-62F0C2857E0F}"/>
                  </a:ext>
                </a:extLst>
              </p:cNvPr>
              <p:cNvCxnSpPr>
                <a:cxnSpLocks/>
              </p:cNvCxnSpPr>
              <p:nvPr/>
            </p:nvCxnSpPr>
            <p:spPr>
              <a:xfrm>
                <a:off x="3973520" y="6018691"/>
                <a:ext cx="0"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08" name="직선 연결선 39">
              <a:extLst>
                <a:ext uri="{FF2B5EF4-FFF2-40B4-BE49-F238E27FC236}">
                  <a16:creationId xmlns:a16="http://schemas.microsoft.com/office/drawing/2014/main" id="{0A190BC2-682B-C184-1759-178358276D24}"/>
                </a:ext>
              </a:extLst>
            </p:cNvPr>
            <p:cNvCxnSpPr>
              <a:cxnSpLocks/>
              <a:endCxn id="113" idx="0"/>
            </p:cNvCxnSpPr>
            <p:nvPr/>
          </p:nvCxnSpPr>
          <p:spPr>
            <a:xfrm>
              <a:off x="4377642" y="6110473"/>
              <a:ext cx="0" cy="51202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41A465E4-C29E-929F-177C-A458444170B4}"/>
                </a:ext>
              </a:extLst>
            </p:cNvPr>
            <p:cNvSpPr txBox="1"/>
            <p:nvPr/>
          </p:nvSpPr>
          <p:spPr>
            <a:xfrm>
              <a:off x="4236281" y="6622494"/>
              <a:ext cx="282722" cy="184666"/>
            </a:xfrm>
            <a:prstGeom prst="rect">
              <a:avLst/>
            </a:prstGeom>
            <a:noFill/>
          </p:spPr>
          <p:txBody>
            <a:bodyPr wrap="square" lIns="0" tIns="0" rIns="0" bIns="0" rtlCol="0">
              <a:spAutoFit/>
            </a:bodyPr>
            <a:lstStyle/>
            <a:p>
              <a:pPr algn="ctr"/>
              <a:r>
                <a:rPr lang="en-US" altLang="ko-KR" sz="1200" dirty="0"/>
                <a:t>TLB</a:t>
              </a:r>
              <a:endParaRPr lang="ko-KR" altLang="en-US" sz="1200" dirty="0"/>
            </a:p>
          </p:txBody>
        </p:sp>
        <p:grpSp>
          <p:nvGrpSpPr>
            <p:cNvPr id="114" name="그룹 113">
              <a:extLst>
                <a:ext uri="{FF2B5EF4-FFF2-40B4-BE49-F238E27FC236}">
                  <a16:creationId xmlns:a16="http://schemas.microsoft.com/office/drawing/2014/main" id="{C507C5BD-73B3-8C87-548E-7265EEB221E0}"/>
                </a:ext>
              </a:extLst>
            </p:cNvPr>
            <p:cNvGrpSpPr/>
            <p:nvPr/>
          </p:nvGrpSpPr>
          <p:grpSpPr>
            <a:xfrm>
              <a:off x="4748937" y="6055807"/>
              <a:ext cx="150824" cy="43180"/>
              <a:chOff x="3898539" y="5975511"/>
              <a:chExt cx="150824" cy="43180"/>
            </a:xfrm>
          </p:grpSpPr>
          <p:grpSp>
            <p:nvGrpSpPr>
              <p:cNvPr id="115" name="그룹 114">
                <a:extLst>
                  <a:ext uri="{FF2B5EF4-FFF2-40B4-BE49-F238E27FC236}">
                    <a16:creationId xmlns:a16="http://schemas.microsoft.com/office/drawing/2014/main" id="{3F12AA09-61F7-2A69-D62D-DB3A17ECCAC0}"/>
                  </a:ext>
                </a:extLst>
              </p:cNvPr>
              <p:cNvGrpSpPr/>
              <p:nvPr/>
            </p:nvGrpSpPr>
            <p:grpSpPr>
              <a:xfrm>
                <a:off x="3898539" y="5975511"/>
                <a:ext cx="150824" cy="43180"/>
                <a:chOff x="3944616" y="6057168"/>
                <a:chExt cx="150824" cy="43180"/>
              </a:xfrm>
            </p:grpSpPr>
            <p:cxnSp>
              <p:nvCxnSpPr>
                <p:cNvPr id="119" name="직선 연결선 118">
                  <a:extLst>
                    <a:ext uri="{FF2B5EF4-FFF2-40B4-BE49-F238E27FC236}">
                      <a16:creationId xmlns:a16="http://schemas.microsoft.com/office/drawing/2014/main" id="{DB0AAC5D-AF77-1F41-6986-176FDBB76CF7}"/>
                    </a:ext>
                  </a:extLst>
                </p:cNvPr>
                <p:cNvCxnSpPr>
                  <a:cxnSpLocks/>
                </p:cNvCxnSpPr>
                <p:nvPr/>
              </p:nvCxnSpPr>
              <p:spPr>
                <a:xfrm>
                  <a:off x="3944616" y="6057168"/>
                  <a:ext cx="1508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직선 연결선 119">
                  <a:extLst>
                    <a:ext uri="{FF2B5EF4-FFF2-40B4-BE49-F238E27FC236}">
                      <a16:creationId xmlns:a16="http://schemas.microsoft.com/office/drawing/2014/main" id="{DD2C4262-9956-949D-D190-A661972432E2}"/>
                    </a:ext>
                  </a:extLst>
                </p:cNvPr>
                <p:cNvCxnSpPr>
                  <a:cxnSpLocks/>
                </p:cNvCxnSpPr>
                <p:nvPr/>
              </p:nvCxnSpPr>
              <p:spPr>
                <a:xfrm>
                  <a:off x="3970016" y="6100348"/>
                  <a:ext cx="99064"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16" name="직선 연결선 115">
                <a:extLst>
                  <a:ext uri="{FF2B5EF4-FFF2-40B4-BE49-F238E27FC236}">
                    <a16:creationId xmlns:a16="http://schemas.microsoft.com/office/drawing/2014/main" id="{92520AFF-EC6B-5753-CC6F-6596B483EC5D}"/>
                  </a:ext>
                </a:extLst>
              </p:cNvPr>
              <p:cNvCxnSpPr>
                <a:cxnSpLocks/>
              </p:cNvCxnSpPr>
              <p:nvPr/>
            </p:nvCxnSpPr>
            <p:spPr>
              <a:xfrm>
                <a:off x="3943040" y="5975511"/>
                <a:ext cx="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7" name="직선 연결선 116">
                <a:extLst>
                  <a:ext uri="{FF2B5EF4-FFF2-40B4-BE49-F238E27FC236}">
                    <a16:creationId xmlns:a16="http://schemas.microsoft.com/office/drawing/2014/main" id="{E3C3E48C-470D-9092-2CFE-03A58F94AAF5}"/>
                  </a:ext>
                </a:extLst>
              </p:cNvPr>
              <p:cNvCxnSpPr>
                <a:cxnSpLocks/>
              </p:cNvCxnSpPr>
              <p:nvPr/>
            </p:nvCxnSpPr>
            <p:spPr>
              <a:xfrm>
                <a:off x="4009080" y="5975511"/>
                <a:ext cx="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8" name="직선 연결선 117">
                <a:extLst>
                  <a:ext uri="{FF2B5EF4-FFF2-40B4-BE49-F238E27FC236}">
                    <a16:creationId xmlns:a16="http://schemas.microsoft.com/office/drawing/2014/main" id="{1DA939E6-444E-B89B-6638-75D296938E69}"/>
                  </a:ext>
                </a:extLst>
              </p:cNvPr>
              <p:cNvCxnSpPr>
                <a:cxnSpLocks/>
              </p:cNvCxnSpPr>
              <p:nvPr/>
            </p:nvCxnSpPr>
            <p:spPr>
              <a:xfrm>
                <a:off x="3973520" y="6018691"/>
                <a:ext cx="0"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28" name="직선 연결선 39">
              <a:extLst>
                <a:ext uri="{FF2B5EF4-FFF2-40B4-BE49-F238E27FC236}">
                  <a16:creationId xmlns:a16="http://schemas.microsoft.com/office/drawing/2014/main" id="{0924F714-D04C-2DDF-801D-EE477C86BD29}"/>
                </a:ext>
              </a:extLst>
            </p:cNvPr>
            <p:cNvCxnSpPr>
              <a:cxnSpLocks/>
            </p:cNvCxnSpPr>
            <p:nvPr/>
          </p:nvCxnSpPr>
          <p:spPr>
            <a:xfrm rot="10800000" flipV="1">
              <a:off x="4839952" y="5982785"/>
              <a:ext cx="218787" cy="73016"/>
            </a:xfrm>
            <a:prstGeom prst="bentConnector3">
              <a:avLst>
                <a:gd name="adj1" fmla="val 8599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직선 연결선 39">
              <a:extLst>
                <a:ext uri="{FF2B5EF4-FFF2-40B4-BE49-F238E27FC236}">
                  <a16:creationId xmlns:a16="http://schemas.microsoft.com/office/drawing/2014/main" id="{2CD04781-916C-C7CC-6DAF-8A3A436A566F}"/>
                </a:ext>
              </a:extLst>
            </p:cNvPr>
            <p:cNvCxnSpPr>
              <a:cxnSpLocks/>
            </p:cNvCxnSpPr>
            <p:nvPr/>
          </p:nvCxnSpPr>
          <p:spPr>
            <a:xfrm rot="10800000" flipV="1">
              <a:off x="4387622" y="5987340"/>
              <a:ext cx="141368" cy="70743"/>
            </a:xfrm>
            <a:prstGeom prst="bentConnector3">
              <a:avLst>
                <a:gd name="adj1" fmla="val 8368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직선 연결선 39">
              <a:extLst>
                <a:ext uri="{FF2B5EF4-FFF2-40B4-BE49-F238E27FC236}">
                  <a16:creationId xmlns:a16="http://schemas.microsoft.com/office/drawing/2014/main" id="{EDBB9FC2-B981-DFAD-5364-A5678AB1494E}"/>
                </a:ext>
              </a:extLst>
            </p:cNvPr>
            <p:cNvCxnSpPr>
              <a:cxnSpLocks/>
            </p:cNvCxnSpPr>
            <p:nvPr/>
          </p:nvCxnSpPr>
          <p:spPr>
            <a:xfrm>
              <a:off x="4517088" y="5987387"/>
              <a:ext cx="281017" cy="69454"/>
            </a:xfrm>
            <a:prstGeom prst="bentConnector3">
              <a:avLst>
                <a:gd name="adj1" fmla="val 951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4C15ABE2-94B5-8916-CC9B-CB47F6905E88}"/>
                </a:ext>
              </a:extLst>
            </p:cNvPr>
            <p:cNvSpPr txBox="1"/>
            <p:nvPr/>
          </p:nvSpPr>
          <p:spPr>
            <a:xfrm>
              <a:off x="5071896" y="5892731"/>
              <a:ext cx="348811" cy="184666"/>
            </a:xfrm>
            <a:prstGeom prst="rect">
              <a:avLst/>
            </a:prstGeom>
            <a:noFill/>
          </p:spPr>
          <p:txBody>
            <a:bodyPr wrap="square" lIns="0" tIns="0" rIns="0" bIns="0" rtlCol="0">
              <a:spAutoFit/>
            </a:bodyPr>
            <a:lstStyle/>
            <a:p>
              <a:pPr algn="ctr"/>
              <a:r>
                <a:rPr lang="en-US" altLang="ko-KR" sz="1200" dirty="0"/>
                <a:t>BLB</a:t>
              </a:r>
              <a:endParaRPr lang="ko-KR" altLang="en-US" sz="1200" dirty="0"/>
            </a:p>
          </p:txBody>
        </p:sp>
        <p:grpSp>
          <p:nvGrpSpPr>
            <p:cNvPr id="144" name="그룹 143">
              <a:extLst>
                <a:ext uri="{FF2B5EF4-FFF2-40B4-BE49-F238E27FC236}">
                  <a16:creationId xmlns:a16="http://schemas.microsoft.com/office/drawing/2014/main" id="{C3A87FB5-2708-396D-9ACB-868A88F2008C}"/>
                </a:ext>
              </a:extLst>
            </p:cNvPr>
            <p:cNvGrpSpPr/>
            <p:nvPr/>
          </p:nvGrpSpPr>
          <p:grpSpPr>
            <a:xfrm rot="5400000">
              <a:off x="4530814" y="6286610"/>
              <a:ext cx="150824" cy="43180"/>
              <a:chOff x="3898539" y="5975511"/>
              <a:chExt cx="150824" cy="43180"/>
            </a:xfrm>
          </p:grpSpPr>
          <p:grpSp>
            <p:nvGrpSpPr>
              <p:cNvPr id="145" name="그룹 144">
                <a:extLst>
                  <a:ext uri="{FF2B5EF4-FFF2-40B4-BE49-F238E27FC236}">
                    <a16:creationId xmlns:a16="http://schemas.microsoft.com/office/drawing/2014/main" id="{502AF9D0-FBC9-4994-51C3-9FF134FFBFD8}"/>
                  </a:ext>
                </a:extLst>
              </p:cNvPr>
              <p:cNvGrpSpPr/>
              <p:nvPr/>
            </p:nvGrpSpPr>
            <p:grpSpPr>
              <a:xfrm>
                <a:off x="3898539" y="5975511"/>
                <a:ext cx="150824" cy="43180"/>
                <a:chOff x="3944616" y="6057168"/>
                <a:chExt cx="150824" cy="43180"/>
              </a:xfrm>
            </p:grpSpPr>
            <p:cxnSp>
              <p:nvCxnSpPr>
                <p:cNvPr id="149" name="직선 연결선 148">
                  <a:extLst>
                    <a:ext uri="{FF2B5EF4-FFF2-40B4-BE49-F238E27FC236}">
                      <a16:creationId xmlns:a16="http://schemas.microsoft.com/office/drawing/2014/main" id="{EBD46166-5298-F16A-8E8D-A5FB07B99EE1}"/>
                    </a:ext>
                  </a:extLst>
                </p:cNvPr>
                <p:cNvCxnSpPr>
                  <a:cxnSpLocks/>
                </p:cNvCxnSpPr>
                <p:nvPr/>
              </p:nvCxnSpPr>
              <p:spPr>
                <a:xfrm>
                  <a:off x="3944616" y="6057168"/>
                  <a:ext cx="1508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0" name="직선 연결선 149">
                  <a:extLst>
                    <a:ext uri="{FF2B5EF4-FFF2-40B4-BE49-F238E27FC236}">
                      <a16:creationId xmlns:a16="http://schemas.microsoft.com/office/drawing/2014/main" id="{7757B0E1-02E6-AE49-63E5-CCC9D1ADE7A1}"/>
                    </a:ext>
                  </a:extLst>
                </p:cNvPr>
                <p:cNvCxnSpPr>
                  <a:cxnSpLocks/>
                </p:cNvCxnSpPr>
                <p:nvPr/>
              </p:nvCxnSpPr>
              <p:spPr>
                <a:xfrm>
                  <a:off x="3970016" y="6100348"/>
                  <a:ext cx="99064"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46" name="직선 연결선 145">
                <a:extLst>
                  <a:ext uri="{FF2B5EF4-FFF2-40B4-BE49-F238E27FC236}">
                    <a16:creationId xmlns:a16="http://schemas.microsoft.com/office/drawing/2014/main" id="{99D20C23-D157-7219-2C97-66F9F30247A8}"/>
                  </a:ext>
                </a:extLst>
              </p:cNvPr>
              <p:cNvCxnSpPr>
                <a:cxnSpLocks/>
              </p:cNvCxnSpPr>
              <p:nvPr/>
            </p:nvCxnSpPr>
            <p:spPr>
              <a:xfrm>
                <a:off x="3943040" y="5975511"/>
                <a:ext cx="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7" name="직선 연결선 146">
                <a:extLst>
                  <a:ext uri="{FF2B5EF4-FFF2-40B4-BE49-F238E27FC236}">
                    <a16:creationId xmlns:a16="http://schemas.microsoft.com/office/drawing/2014/main" id="{6DA0383D-676C-3603-0B2E-748A3E5FF05A}"/>
                  </a:ext>
                </a:extLst>
              </p:cNvPr>
              <p:cNvCxnSpPr>
                <a:cxnSpLocks/>
              </p:cNvCxnSpPr>
              <p:nvPr/>
            </p:nvCxnSpPr>
            <p:spPr>
              <a:xfrm>
                <a:off x="4009080" y="5975511"/>
                <a:ext cx="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C9D8E058-49B3-0380-9F2B-60A9AF399774}"/>
                  </a:ext>
                </a:extLst>
              </p:cNvPr>
              <p:cNvCxnSpPr>
                <a:cxnSpLocks/>
              </p:cNvCxnSpPr>
              <p:nvPr/>
            </p:nvCxnSpPr>
            <p:spPr>
              <a:xfrm>
                <a:off x="3973520" y="6018691"/>
                <a:ext cx="0"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151" name="직선 연결선 39">
              <a:extLst>
                <a:ext uri="{FF2B5EF4-FFF2-40B4-BE49-F238E27FC236}">
                  <a16:creationId xmlns:a16="http://schemas.microsoft.com/office/drawing/2014/main" id="{24AC7628-96D9-F965-8D45-383A73EA7B95}"/>
                </a:ext>
              </a:extLst>
            </p:cNvPr>
            <p:cNvCxnSpPr>
              <a:cxnSpLocks/>
            </p:cNvCxnSpPr>
            <p:nvPr/>
          </p:nvCxnSpPr>
          <p:spPr>
            <a:xfrm>
              <a:off x="3901485" y="6199768"/>
              <a:ext cx="1457960"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직선 연결선 39">
              <a:extLst>
                <a:ext uri="{FF2B5EF4-FFF2-40B4-BE49-F238E27FC236}">
                  <a16:creationId xmlns:a16="http://schemas.microsoft.com/office/drawing/2014/main" id="{BB84F3B0-B7E6-D72D-7619-600F7ADB8716}"/>
                </a:ext>
              </a:extLst>
            </p:cNvPr>
            <p:cNvCxnSpPr>
              <a:cxnSpLocks/>
            </p:cNvCxnSpPr>
            <p:nvPr/>
          </p:nvCxnSpPr>
          <p:spPr>
            <a:xfrm rot="16200000" flipH="1">
              <a:off x="4386139" y="6125636"/>
              <a:ext cx="336874" cy="51173"/>
            </a:xfrm>
            <a:prstGeom prst="bentConnector3">
              <a:avLst>
                <a:gd name="adj1" fmla="val 94485"/>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8" name="타원 157">
              <a:extLst>
                <a:ext uri="{FF2B5EF4-FFF2-40B4-BE49-F238E27FC236}">
                  <a16:creationId xmlns:a16="http://schemas.microsoft.com/office/drawing/2014/main" id="{9911BD89-695B-B5D1-588D-27C2A8F0A732}"/>
                </a:ext>
              </a:extLst>
            </p:cNvPr>
            <p:cNvSpPr/>
            <p:nvPr/>
          </p:nvSpPr>
          <p:spPr>
            <a:xfrm>
              <a:off x="4506005" y="5968016"/>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0" name="직선 연결선 39">
              <a:extLst>
                <a:ext uri="{FF2B5EF4-FFF2-40B4-BE49-F238E27FC236}">
                  <a16:creationId xmlns:a16="http://schemas.microsoft.com/office/drawing/2014/main" id="{3120A60F-122E-82E6-D7DD-76719EED6573}"/>
                </a:ext>
              </a:extLst>
            </p:cNvPr>
            <p:cNvCxnSpPr>
              <a:cxnSpLocks/>
              <a:endCxn id="171" idx="0"/>
            </p:cNvCxnSpPr>
            <p:nvPr/>
          </p:nvCxnSpPr>
          <p:spPr>
            <a:xfrm>
              <a:off x="4824333" y="6113822"/>
              <a:ext cx="0" cy="512021"/>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F56307C8-7669-BD85-072C-16344BA10AC2}"/>
                </a:ext>
              </a:extLst>
            </p:cNvPr>
            <p:cNvSpPr txBox="1"/>
            <p:nvPr/>
          </p:nvSpPr>
          <p:spPr>
            <a:xfrm>
              <a:off x="4682972" y="6625843"/>
              <a:ext cx="282722" cy="184666"/>
            </a:xfrm>
            <a:prstGeom prst="rect">
              <a:avLst/>
            </a:prstGeom>
            <a:noFill/>
          </p:spPr>
          <p:txBody>
            <a:bodyPr wrap="square" lIns="0" tIns="0" rIns="0" bIns="0" rtlCol="0">
              <a:spAutoFit/>
            </a:bodyPr>
            <a:lstStyle/>
            <a:p>
              <a:pPr algn="ctr"/>
              <a:r>
                <a:rPr lang="en-US" altLang="ko-KR" sz="1200" dirty="0"/>
                <a:t>TL</a:t>
              </a:r>
              <a:endParaRPr lang="ko-KR" altLang="en-US" sz="1200" dirty="0"/>
            </a:p>
          </p:txBody>
        </p:sp>
        <p:sp>
          <p:nvSpPr>
            <p:cNvPr id="174" name="TextBox 173">
              <a:extLst>
                <a:ext uri="{FF2B5EF4-FFF2-40B4-BE49-F238E27FC236}">
                  <a16:creationId xmlns:a16="http://schemas.microsoft.com/office/drawing/2014/main" id="{8C6C09C3-691F-38FB-9B0D-EAF49D78EC44}"/>
                </a:ext>
              </a:extLst>
            </p:cNvPr>
            <p:cNvSpPr txBox="1"/>
            <p:nvPr/>
          </p:nvSpPr>
          <p:spPr>
            <a:xfrm>
              <a:off x="5078524" y="6227327"/>
              <a:ext cx="348811" cy="184666"/>
            </a:xfrm>
            <a:prstGeom prst="rect">
              <a:avLst/>
            </a:prstGeom>
            <a:noFill/>
          </p:spPr>
          <p:txBody>
            <a:bodyPr wrap="square" lIns="0" tIns="0" rIns="0" bIns="0" rtlCol="0">
              <a:spAutoFit/>
            </a:bodyPr>
            <a:lstStyle/>
            <a:p>
              <a:pPr algn="ctr"/>
              <a:r>
                <a:rPr lang="en-US" altLang="ko-KR" sz="1200" dirty="0"/>
                <a:t>ML</a:t>
              </a:r>
              <a:endParaRPr lang="ko-KR" altLang="en-US" sz="1200" dirty="0"/>
            </a:p>
          </p:txBody>
        </p:sp>
        <p:cxnSp>
          <p:nvCxnSpPr>
            <p:cNvPr id="177" name="직선 연결선 39">
              <a:extLst>
                <a:ext uri="{FF2B5EF4-FFF2-40B4-BE49-F238E27FC236}">
                  <a16:creationId xmlns:a16="http://schemas.microsoft.com/office/drawing/2014/main" id="{9F053C58-E9A6-D082-2AF3-1E99CE513835}"/>
                </a:ext>
              </a:extLst>
            </p:cNvPr>
            <p:cNvCxnSpPr>
              <a:cxnSpLocks/>
            </p:cNvCxnSpPr>
            <p:nvPr/>
          </p:nvCxnSpPr>
          <p:spPr>
            <a:xfrm flipV="1">
              <a:off x="4627818" y="6200801"/>
              <a:ext cx="69682" cy="57390"/>
            </a:xfrm>
            <a:prstGeom prst="bentConnector3">
              <a:avLst>
                <a:gd name="adj1" fmla="val 10194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직선 연결선 39">
              <a:extLst>
                <a:ext uri="{FF2B5EF4-FFF2-40B4-BE49-F238E27FC236}">
                  <a16:creationId xmlns:a16="http://schemas.microsoft.com/office/drawing/2014/main" id="{98585F00-2748-B333-BD81-8677A2352CBD}"/>
                </a:ext>
              </a:extLst>
            </p:cNvPr>
            <p:cNvCxnSpPr>
              <a:cxnSpLocks/>
            </p:cNvCxnSpPr>
            <p:nvPr/>
          </p:nvCxnSpPr>
          <p:spPr>
            <a:xfrm rot="16200000" flipH="1">
              <a:off x="4573100" y="6390283"/>
              <a:ext cx="178557" cy="63196"/>
            </a:xfrm>
            <a:prstGeom prst="bentConnector3">
              <a:avLst>
                <a:gd name="adj1" fmla="val 1906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6" name="표 5">
            <a:extLst>
              <a:ext uri="{FF2B5EF4-FFF2-40B4-BE49-F238E27FC236}">
                <a16:creationId xmlns:a16="http://schemas.microsoft.com/office/drawing/2014/main" id="{67A38082-C76C-F561-106A-CD1A0A3E11A8}"/>
              </a:ext>
            </a:extLst>
          </p:cNvPr>
          <p:cNvGraphicFramePr>
            <a:graphicFrameLocks noGrp="1"/>
          </p:cNvGraphicFramePr>
          <p:nvPr>
            <p:extLst>
              <p:ext uri="{D42A27DB-BD31-4B8C-83A1-F6EECF244321}">
                <p14:modId xmlns:p14="http://schemas.microsoft.com/office/powerpoint/2010/main" val="3724125613"/>
              </p:ext>
            </p:extLst>
          </p:nvPr>
        </p:nvGraphicFramePr>
        <p:xfrm>
          <a:off x="7813299" y="2170454"/>
          <a:ext cx="864599" cy="731520"/>
        </p:xfrm>
        <a:graphic>
          <a:graphicData uri="http://schemas.openxmlformats.org/drawingml/2006/table">
            <a:tbl>
              <a:tblPr firstRow="1" bandRow="1">
                <a:tableStyleId>{5C22544A-7EE6-4342-B048-85BDC9FD1C3A}</a:tableStyleId>
              </a:tblPr>
              <a:tblGrid>
                <a:gridCol w="334668">
                  <a:extLst>
                    <a:ext uri="{9D8B030D-6E8A-4147-A177-3AD203B41FA5}">
                      <a16:colId xmlns:a16="http://schemas.microsoft.com/office/drawing/2014/main" val="3049171485"/>
                    </a:ext>
                  </a:extLst>
                </a:gridCol>
                <a:gridCol w="195263">
                  <a:extLst>
                    <a:ext uri="{9D8B030D-6E8A-4147-A177-3AD203B41FA5}">
                      <a16:colId xmlns:a16="http://schemas.microsoft.com/office/drawing/2014/main" val="2688024324"/>
                    </a:ext>
                  </a:extLst>
                </a:gridCol>
                <a:gridCol w="334668">
                  <a:extLst>
                    <a:ext uri="{9D8B030D-6E8A-4147-A177-3AD203B41FA5}">
                      <a16:colId xmlns:a16="http://schemas.microsoft.com/office/drawing/2014/main" val="2299533895"/>
                    </a:ext>
                  </a:extLst>
                </a:gridCol>
              </a:tblGrid>
              <a:tr h="29948">
                <a:tc>
                  <a:txBody>
                    <a:bodyPr/>
                    <a:lstStyle/>
                    <a:p>
                      <a:pPr algn="ctr" latinLnBrk="1"/>
                      <a:r>
                        <a:rPr lang="en-US" altLang="ko-KR" sz="1200" dirty="0">
                          <a:solidFill>
                            <a:schemeClr val="tx1"/>
                          </a:solidFill>
                        </a:rPr>
                        <a:t>W0</a:t>
                      </a:r>
                      <a:endParaRPr lang="ko-KR" altLang="en-US" sz="1200" dirty="0">
                        <a:solidFill>
                          <a:schemeClr val="tx1"/>
                        </a:solidFill>
                      </a:endParaRPr>
                    </a:p>
                  </a:txBody>
                  <a:tcPr marL="0" marR="0" marT="0" marB="0">
                    <a:solidFill>
                      <a:srgbClr val="FBD7BB"/>
                    </a:solidFill>
                  </a:tcPr>
                </a:tc>
                <a:tc>
                  <a:txBody>
                    <a:bodyPr/>
                    <a:lstStyle/>
                    <a:p>
                      <a:pPr algn="ctr" latinLnBrk="1"/>
                      <a:r>
                        <a:rPr lang="en-US" altLang="ko-KR" sz="1200" dirty="0">
                          <a:solidFill>
                            <a:schemeClr val="tx1"/>
                          </a:solidFill>
                        </a:rPr>
                        <a:t>…</a:t>
                      </a:r>
                      <a:endParaRPr lang="ko-KR" altLang="en-US" sz="1200" dirty="0">
                        <a:solidFill>
                          <a:schemeClr val="tx1"/>
                        </a:solidFill>
                      </a:endParaRPr>
                    </a:p>
                  </a:txBody>
                  <a:tcPr marL="0" marR="0" marT="0" marB="0">
                    <a:solidFill>
                      <a:srgbClr val="FBD7BB"/>
                    </a:solidFill>
                  </a:tcPr>
                </a:tc>
                <a:tc>
                  <a:txBody>
                    <a:bodyPr/>
                    <a:lstStyle/>
                    <a:p>
                      <a:pPr algn="ctr" latinLnBrk="1"/>
                      <a:r>
                        <a:rPr lang="en-US" altLang="ko-KR" sz="1200" dirty="0">
                          <a:solidFill>
                            <a:schemeClr val="tx1"/>
                          </a:solidFill>
                        </a:rPr>
                        <a:t>W15</a:t>
                      </a:r>
                      <a:endParaRPr lang="ko-KR" altLang="en-US" sz="1200" dirty="0">
                        <a:solidFill>
                          <a:schemeClr val="tx1"/>
                        </a:solidFill>
                      </a:endParaRPr>
                    </a:p>
                  </a:txBody>
                  <a:tcPr marL="0" marR="0" marT="0" marB="0">
                    <a:solidFill>
                      <a:srgbClr val="FBD7BB"/>
                    </a:solidFill>
                  </a:tcPr>
                </a:tc>
                <a:extLst>
                  <a:ext uri="{0D108BD9-81ED-4DB2-BD59-A6C34878D82A}">
                    <a16:rowId xmlns:a16="http://schemas.microsoft.com/office/drawing/2014/main" val="3627396742"/>
                  </a:ext>
                </a:extLst>
              </a:tr>
              <a:tr h="0">
                <a:tc>
                  <a:txBody>
                    <a:bodyPr/>
                    <a:lstStyle/>
                    <a:p>
                      <a:pPr latinLnBrk="1"/>
                      <a:endParaRPr lang="ko-KR" altLang="en-US" sz="120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60367085"/>
                  </a:ext>
                </a:extLst>
              </a:tr>
              <a:tr h="0">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3815439096"/>
                  </a:ext>
                </a:extLst>
              </a:tr>
              <a:tr h="0">
                <a:tc>
                  <a:txBody>
                    <a:bodyPr/>
                    <a:lstStyle/>
                    <a:p>
                      <a:pPr latinLnBrk="1"/>
                      <a:endParaRPr lang="ko-KR" altLang="en-US" sz="1200"/>
                    </a:p>
                  </a:txBody>
                  <a:tcPr marL="0" marR="0" marT="0" marB="0"/>
                </a:tc>
                <a:tc>
                  <a:txBody>
                    <a:bodyPr/>
                    <a:lstStyle/>
                    <a:p>
                      <a:pPr latinLnBrk="1"/>
                      <a:endParaRPr lang="ko-KR" altLang="en-US" sz="1200" dirty="0"/>
                    </a:p>
                  </a:txBody>
                  <a:tcPr marL="0" marR="0" marT="0" marB="0"/>
                </a:tc>
                <a:tc>
                  <a:txBody>
                    <a:bodyPr/>
                    <a:lstStyle/>
                    <a:p>
                      <a:pPr latinLnBrk="1"/>
                      <a:endParaRPr lang="ko-KR" altLang="en-US" sz="1200" dirty="0"/>
                    </a:p>
                  </a:txBody>
                  <a:tcPr marL="0" marR="0" marT="0" marB="0"/>
                </a:tc>
                <a:extLst>
                  <a:ext uri="{0D108BD9-81ED-4DB2-BD59-A6C34878D82A}">
                    <a16:rowId xmlns:a16="http://schemas.microsoft.com/office/drawing/2014/main" val="2229690040"/>
                  </a:ext>
                </a:extLst>
              </a:tr>
            </a:tbl>
          </a:graphicData>
        </a:graphic>
      </p:graphicFrame>
      <p:sp>
        <p:nvSpPr>
          <p:cNvPr id="15" name="직사각형 14">
            <a:extLst>
              <a:ext uri="{FF2B5EF4-FFF2-40B4-BE49-F238E27FC236}">
                <a16:creationId xmlns:a16="http://schemas.microsoft.com/office/drawing/2014/main" id="{7016FC46-C430-2131-7C23-3AD5D07FBF08}"/>
              </a:ext>
            </a:extLst>
          </p:cNvPr>
          <p:cNvSpPr/>
          <p:nvPr/>
        </p:nvSpPr>
        <p:spPr>
          <a:xfrm>
            <a:off x="7797957" y="2147337"/>
            <a:ext cx="889200" cy="731520"/>
          </a:xfrm>
          <a:prstGeom prst="rect">
            <a:avLst/>
          </a:prstGeom>
          <a:solidFill>
            <a:srgbClr val="FBD7BB"/>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400" dirty="0">
                <a:solidFill>
                  <a:schemeClr val="tx1"/>
                </a:solidFill>
              </a:rPr>
              <a:t>Tags</a:t>
            </a:r>
          </a:p>
          <a:p>
            <a:pPr algn="ctr"/>
            <a:endParaRPr lang="en-US" altLang="ko-KR" sz="1400" dirty="0">
              <a:solidFill>
                <a:schemeClr val="tx1"/>
              </a:solidFill>
            </a:endParaRPr>
          </a:p>
        </p:txBody>
      </p:sp>
      <p:sp>
        <p:nvSpPr>
          <p:cNvPr id="16" name="직사각형 15">
            <a:extLst>
              <a:ext uri="{FF2B5EF4-FFF2-40B4-BE49-F238E27FC236}">
                <a16:creationId xmlns:a16="http://schemas.microsoft.com/office/drawing/2014/main" id="{65D21AF0-258A-BB7F-1F39-487BA02D8688}"/>
              </a:ext>
            </a:extLst>
          </p:cNvPr>
          <p:cNvSpPr/>
          <p:nvPr/>
        </p:nvSpPr>
        <p:spPr>
          <a:xfrm>
            <a:off x="7797874" y="2867991"/>
            <a:ext cx="889276" cy="172400"/>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tx1"/>
                </a:solidFill>
              </a:rPr>
              <a:t>BLSA</a:t>
            </a:r>
            <a:endParaRPr lang="ko-KR" altLang="en-US" sz="1400" dirty="0">
              <a:solidFill>
                <a:schemeClr val="tx1"/>
              </a:solidFill>
            </a:endParaRPr>
          </a:p>
        </p:txBody>
      </p:sp>
      <p:sp>
        <p:nvSpPr>
          <p:cNvPr id="21" name="직사각형 20">
            <a:extLst>
              <a:ext uri="{FF2B5EF4-FFF2-40B4-BE49-F238E27FC236}">
                <a16:creationId xmlns:a16="http://schemas.microsoft.com/office/drawing/2014/main" id="{5A39C75F-B7B4-A370-4052-DCA0BBCCE45D}"/>
              </a:ext>
            </a:extLst>
          </p:cNvPr>
          <p:cNvSpPr/>
          <p:nvPr/>
        </p:nvSpPr>
        <p:spPr>
          <a:xfrm>
            <a:off x="7797394" y="3040392"/>
            <a:ext cx="888565" cy="1724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bg1"/>
                </a:solidFill>
              </a:rPr>
              <a:t>Match</a:t>
            </a:r>
            <a:endParaRPr lang="ko-KR" altLang="en-US" sz="1400" dirty="0">
              <a:solidFill>
                <a:schemeClr val="bg1"/>
              </a:solidFill>
            </a:endParaRPr>
          </a:p>
        </p:txBody>
      </p:sp>
      <p:sp>
        <p:nvSpPr>
          <p:cNvPr id="25" name="직사각형 24">
            <a:extLst>
              <a:ext uri="{FF2B5EF4-FFF2-40B4-BE49-F238E27FC236}">
                <a16:creationId xmlns:a16="http://schemas.microsoft.com/office/drawing/2014/main" id="{CCB4F554-EF25-D161-7AB0-67226DD14515}"/>
              </a:ext>
            </a:extLst>
          </p:cNvPr>
          <p:cNvSpPr/>
          <p:nvPr/>
        </p:nvSpPr>
        <p:spPr>
          <a:xfrm>
            <a:off x="7795699" y="2147337"/>
            <a:ext cx="181881" cy="1065455"/>
          </a:xfrm>
          <a:prstGeom prst="rect">
            <a:avLst/>
          </a:prstGeom>
          <a:solidFill>
            <a:srgbClr val="D6DCE5">
              <a:alpha val="20000"/>
            </a:srgbClr>
          </a:solid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2" name="TextBox 21">
            <a:extLst>
              <a:ext uri="{FF2B5EF4-FFF2-40B4-BE49-F238E27FC236}">
                <a16:creationId xmlns:a16="http://schemas.microsoft.com/office/drawing/2014/main" id="{41C82D8B-4DD0-D88F-85A0-F27660AC080F}"/>
              </a:ext>
            </a:extLst>
          </p:cNvPr>
          <p:cNvSpPr txBox="1"/>
          <p:nvPr/>
        </p:nvSpPr>
        <p:spPr>
          <a:xfrm>
            <a:off x="5099210" y="3418473"/>
            <a:ext cx="1934127" cy="400110"/>
          </a:xfrm>
          <a:prstGeom prst="rect">
            <a:avLst/>
          </a:prstGeom>
          <a:noFill/>
        </p:spPr>
        <p:txBody>
          <a:bodyPr wrap="square" rtlCol="0">
            <a:spAutoFit/>
          </a:bodyPr>
          <a:lstStyle/>
          <a:p>
            <a:r>
              <a:rPr lang="en-US" altLang="ko-KR" sz="2000" b="1" dirty="0">
                <a:solidFill>
                  <a:srgbClr val="C00000"/>
                </a:solidFill>
              </a:rPr>
              <a:t>MD-MAT</a:t>
            </a:r>
            <a:endParaRPr lang="ko-KR" altLang="en-US" sz="2000" b="1" dirty="0">
              <a:solidFill>
                <a:srgbClr val="C00000"/>
              </a:solidFill>
            </a:endParaRPr>
          </a:p>
        </p:txBody>
      </p:sp>
      <p:cxnSp>
        <p:nvCxnSpPr>
          <p:cNvPr id="95" name="직선 화살표 연결선 94">
            <a:extLst>
              <a:ext uri="{FF2B5EF4-FFF2-40B4-BE49-F238E27FC236}">
                <a16:creationId xmlns:a16="http://schemas.microsoft.com/office/drawing/2014/main" id="{94E94EE3-B3F6-008D-3D60-44E8F7AEC397}"/>
              </a:ext>
            </a:extLst>
          </p:cNvPr>
          <p:cNvCxnSpPr>
            <a:cxnSpLocks/>
            <a:stCxn id="25" idx="2"/>
          </p:cNvCxnSpPr>
          <p:nvPr/>
        </p:nvCxnSpPr>
        <p:spPr>
          <a:xfrm flipH="1">
            <a:off x="7656348" y="3212792"/>
            <a:ext cx="230292" cy="533793"/>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34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그룹 74">
            <a:extLst>
              <a:ext uri="{FF2B5EF4-FFF2-40B4-BE49-F238E27FC236}">
                <a16:creationId xmlns:a16="http://schemas.microsoft.com/office/drawing/2014/main" id="{2117C117-D810-0B8D-3390-2860C9BBEB6A}"/>
              </a:ext>
            </a:extLst>
          </p:cNvPr>
          <p:cNvGrpSpPr/>
          <p:nvPr/>
        </p:nvGrpSpPr>
        <p:grpSpPr>
          <a:xfrm>
            <a:off x="518780" y="3727540"/>
            <a:ext cx="1051308" cy="2069320"/>
            <a:chOff x="-1629510" y="3355853"/>
            <a:chExt cx="1467696" cy="2888913"/>
          </a:xfrm>
        </p:grpSpPr>
        <p:sp>
          <p:nvSpPr>
            <p:cNvPr id="51" name="직사각형 50">
              <a:extLst>
                <a:ext uri="{FF2B5EF4-FFF2-40B4-BE49-F238E27FC236}">
                  <a16:creationId xmlns:a16="http://schemas.microsoft.com/office/drawing/2014/main" id="{03D28BE8-DC3A-4C5E-2FD2-C6963C1E1C6B}"/>
                </a:ext>
              </a:extLst>
            </p:cNvPr>
            <p:cNvSpPr/>
            <p:nvPr/>
          </p:nvSpPr>
          <p:spPr>
            <a:xfrm>
              <a:off x="-1629510" y="4933275"/>
              <a:ext cx="1435819" cy="1127031"/>
            </a:xfrm>
            <a:prstGeom prst="rect">
              <a:avLst/>
            </a:prstGeom>
            <a:solidFill>
              <a:srgbClr val="D1F0A8">
                <a:alpha val="20000"/>
              </a:srgbClr>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ko-KR" altLang="en-US" sz="1200" dirty="0">
                <a:solidFill>
                  <a:schemeClr val="tx1"/>
                </a:solidFill>
              </a:endParaRPr>
            </a:p>
          </p:txBody>
        </p:sp>
        <p:sp>
          <p:nvSpPr>
            <p:cNvPr id="3" name="직사각형 2">
              <a:extLst>
                <a:ext uri="{FF2B5EF4-FFF2-40B4-BE49-F238E27FC236}">
                  <a16:creationId xmlns:a16="http://schemas.microsoft.com/office/drawing/2014/main" id="{DC1E5362-AB47-6096-0E5F-2EB0A93B109A}"/>
                </a:ext>
              </a:extLst>
            </p:cNvPr>
            <p:cNvSpPr/>
            <p:nvPr/>
          </p:nvSpPr>
          <p:spPr>
            <a:xfrm>
              <a:off x="-1624618" y="3355853"/>
              <a:ext cx="1428180" cy="1578747"/>
            </a:xfrm>
            <a:prstGeom prst="rect">
              <a:avLst/>
            </a:prstGeom>
            <a:solidFill>
              <a:schemeClr val="tx1">
                <a:lumMod val="50000"/>
                <a:lumOff val="50000"/>
                <a:alpha val="20000"/>
              </a:schemeClr>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altLang="ko-KR" sz="1200" dirty="0">
                <a:solidFill>
                  <a:schemeClr val="tx1"/>
                </a:solidFill>
              </a:endParaRPr>
            </a:p>
          </p:txBody>
        </p:sp>
        <p:grpSp>
          <p:nvGrpSpPr>
            <p:cNvPr id="6" name="그룹 5">
              <a:extLst>
                <a:ext uri="{FF2B5EF4-FFF2-40B4-BE49-F238E27FC236}">
                  <a16:creationId xmlns:a16="http://schemas.microsoft.com/office/drawing/2014/main" id="{7F5A2298-5AB8-A057-141F-B2382D09B072}"/>
                </a:ext>
              </a:extLst>
            </p:cNvPr>
            <p:cNvGrpSpPr/>
            <p:nvPr/>
          </p:nvGrpSpPr>
          <p:grpSpPr>
            <a:xfrm>
              <a:off x="-1548523" y="3750672"/>
              <a:ext cx="1306105" cy="441662"/>
              <a:chOff x="1245996" y="3165231"/>
              <a:chExt cx="1748413" cy="441661"/>
            </a:xfrm>
          </p:grpSpPr>
          <p:cxnSp>
            <p:nvCxnSpPr>
              <p:cNvPr id="8" name="직선 연결선 7">
                <a:extLst>
                  <a:ext uri="{FF2B5EF4-FFF2-40B4-BE49-F238E27FC236}">
                    <a16:creationId xmlns:a16="http://schemas.microsoft.com/office/drawing/2014/main" id="{BAE5A256-3B9D-9438-6C01-2E12DD996F4B}"/>
                  </a:ext>
                </a:extLst>
              </p:cNvPr>
              <p:cNvCxnSpPr/>
              <p:nvPr/>
            </p:nvCxnSpPr>
            <p:spPr>
              <a:xfrm>
                <a:off x="1245996" y="3165231"/>
                <a:ext cx="174841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직선 연결선 8">
                <a:extLst>
                  <a:ext uri="{FF2B5EF4-FFF2-40B4-BE49-F238E27FC236}">
                    <a16:creationId xmlns:a16="http://schemas.microsoft.com/office/drawing/2014/main" id="{743C60A5-C3A3-F01D-F489-1543AD32EF09}"/>
                  </a:ext>
                </a:extLst>
              </p:cNvPr>
              <p:cNvCxnSpPr/>
              <p:nvPr/>
            </p:nvCxnSpPr>
            <p:spPr>
              <a:xfrm>
                <a:off x="1245996" y="3606892"/>
                <a:ext cx="174841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직선 연결선 10">
              <a:extLst>
                <a:ext uri="{FF2B5EF4-FFF2-40B4-BE49-F238E27FC236}">
                  <a16:creationId xmlns:a16="http://schemas.microsoft.com/office/drawing/2014/main" id="{8CEDDBA5-BC46-84F8-8E69-1263C01A580E}"/>
                </a:ext>
              </a:extLst>
            </p:cNvPr>
            <p:cNvCxnSpPr>
              <a:cxnSpLocks/>
            </p:cNvCxnSpPr>
            <p:nvPr/>
          </p:nvCxnSpPr>
          <p:spPr>
            <a:xfrm>
              <a:off x="-1421718" y="3621313"/>
              <a:ext cx="0" cy="1946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a:extLst>
                <a:ext uri="{FF2B5EF4-FFF2-40B4-BE49-F238E27FC236}">
                  <a16:creationId xmlns:a16="http://schemas.microsoft.com/office/drawing/2014/main" id="{4E6BC20A-E3D5-A987-3D8E-787C9A10AB8C}"/>
                </a:ext>
              </a:extLst>
            </p:cNvPr>
            <p:cNvCxnSpPr>
              <a:cxnSpLocks/>
            </p:cNvCxnSpPr>
            <p:nvPr/>
          </p:nvCxnSpPr>
          <p:spPr>
            <a:xfrm>
              <a:off x="-385273" y="3621313"/>
              <a:ext cx="0" cy="19313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그룹 35">
              <a:extLst>
                <a:ext uri="{FF2B5EF4-FFF2-40B4-BE49-F238E27FC236}">
                  <a16:creationId xmlns:a16="http://schemas.microsoft.com/office/drawing/2014/main" id="{59FFA89F-53D8-3935-C42D-7A7D0A8E235C}"/>
                </a:ext>
              </a:extLst>
            </p:cNvPr>
            <p:cNvGrpSpPr/>
            <p:nvPr/>
          </p:nvGrpSpPr>
          <p:grpSpPr>
            <a:xfrm>
              <a:off x="-1431051" y="3750672"/>
              <a:ext cx="397968" cy="369993"/>
              <a:chOff x="1640271" y="3165231"/>
              <a:chExt cx="397969" cy="369993"/>
            </a:xfrm>
          </p:grpSpPr>
          <p:sp>
            <p:nvSpPr>
              <p:cNvPr id="37" name="타원 36">
                <a:extLst>
                  <a:ext uri="{FF2B5EF4-FFF2-40B4-BE49-F238E27FC236}">
                    <a16:creationId xmlns:a16="http://schemas.microsoft.com/office/drawing/2014/main" id="{344F385C-61B7-C372-AD6A-5C92E7492984}"/>
                  </a:ext>
                </a:extLst>
              </p:cNvPr>
              <p:cNvSpPr/>
              <p:nvPr/>
            </p:nvSpPr>
            <p:spPr>
              <a:xfrm>
                <a:off x="1733145" y="3238623"/>
                <a:ext cx="305095" cy="29660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cxnSp>
            <p:nvCxnSpPr>
              <p:cNvPr id="38" name="직선 연결선 37">
                <a:extLst>
                  <a:ext uri="{FF2B5EF4-FFF2-40B4-BE49-F238E27FC236}">
                    <a16:creationId xmlns:a16="http://schemas.microsoft.com/office/drawing/2014/main" id="{433B0C2E-BDAD-1D59-6016-69B47335B162}"/>
                  </a:ext>
                </a:extLst>
              </p:cNvPr>
              <p:cNvCxnSpPr>
                <a:cxnSpLocks/>
              </p:cNvCxnSpPr>
              <p:nvPr/>
            </p:nvCxnSpPr>
            <p:spPr>
              <a:xfrm>
                <a:off x="1885692" y="3165231"/>
                <a:ext cx="0" cy="733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직선 연결선 40">
                <a:extLst>
                  <a:ext uri="{FF2B5EF4-FFF2-40B4-BE49-F238E27FC236}">
                    <a16:creationId xmlns:a16="http://schemas.microsoft.com/office/drawing/2014/main" id="{D2E342B7-446E-F802-5B88-65CD4BECE4D5}"/>
                  </a:ext>
                </a:extLst>
              </p:cNvPr>
              <p:cNvCxnSpPr>
                <a:cxnSpLocks/>
                <a:stCxn id="37" idx="2"/>
              </p:cNvCxnSpPr>
              <p:nvPr/>
            </p:nvCxnSpPr>
            <p:spPr>
              <a:xfrm flipH="1">
                <a:off x="1640271" y="3386924"/>
                <a:ext cx="928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그룹 41">
              <a:extLst>
                <a:ext uri="{FF2B5EF4-FFF2-40B4-BE49-F238E27FC236}">
                  <a16:creationId xmlns:a16="http://schemas.microsoft.com/office/drawing/2014/main" id="{915B7975-8222-9CD2-5805-0B09AFB71128}"/>
                </a:ext>
              </a:extLst>
            </p:cNvPr>
            <p:cNvGrpSpPr/>
            <p:nvPr/>
          </p:nvGrpSpPr>
          <p:grpSpPr>
            <a:xfrm flipH="1">
              <a:off x="-775973" y="4196346"/>
              <a:ext cx="397968" cy="369993"/>
              <a:chOff x="1640271" y="3165231"/>
              <a:chExt cx="397969" cy="369993"/>
            </a:xfrm>
          </p:grpSpPr>
          <p:sp>
            <p:nvSpPr>
              <p:cNvPr id="43" name="타원 42">
                <a:extLst>
                  <a:ext uri="{FF2B5EF4-FFF2-40B4-BE49-F238E27FC236}">
                    <a16:creationId xmlns:a16="http://schemas.microsoft.com/office/drawing/2014/main" id="{A9F5B7AD-D148-C382-3729-6F482FF77102}"/>
                  </a:ext>
                </a:extLst>
              </p:cNvPr>
              <p:cNvSpPr/>
              <p:nvPr/>
            </p:nvSpPr>
            <p:spPr>
              <a:xfrm>
                <a:off x="1733145" y="3238623"/>
                <a:ext cx="305095" cy="296601"/>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400"/>
              </a:p>
            </p:txBody>
          </p:sp>
          <p:cxnSp>
            <p:nvCxnSpPr>
              <p:cNvPr id="44" name="직선 연결선 43">
                <a:extLst>
                  <a:ext uri="{FF2B5EF4-FFF2-40B4-BE49-F238E27FC236}">
                    <a16:creationId xmlns:a16="http://schemas.microsoft.com/office/drawing/2014/main" id="{1ADCCF16-47B0-AED0-CCCB-7C1B28F21103}"/>
                  </a:ext>
                </a:extLst>
              </p:cNvPr>
              <p:cNvCxnSpPr>
                <a:cxnSpLocks/>
              </p:cNvCxnSpPr>
              <p:nvPr/>
            </p:nvCxnSpPr>
            <p:spPr>
              <a:xfrm>
                <a:off x="1885692" y="3165231"/>
                <a:ext cx="0" cy="733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직선 연결선 44">
                <a:extLst>
                  <a:ext uri="{FF2B5EF4-FFF2-40B4-BE49-F238E27FC236}">
                    <a16:creationId xmlns:a16="http://schemas.microsoft.com/office/drawing/2014/main" id="{62FF337E-0D42-45FC-EE8B-5960F8F3D2E1}"/>
                  </a:ext>
                </a:extLst>
              </p:cNvPr>
              <p:cNvCxnSpPr>
                <a:cxnSpLocks/>
                <a:stCxn id="43" idx="2"/>
              </p:cNvCxnSpPr>
              <p:nvPr/>
            </p:nvCxnSpPr>
            <p:spPr>
              <a:xfrm flipH="1">
                <a:off x="1640271" y="3386924"/>
                <a:ext cx="928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413BD057-F4B3-DE85-C47D-F0EE03E396FE}"/>
                </a:ext>
              </a:extLst>
            </p:cNvPr>
            <p:cNvSpPr txBox="1"/>
            <p:nvPr/>
          </p:nvSpPr>
          <p:spPr>
            <a:xfrm>
              <a:off x="-1610293" y="3401207"/>
              <a:ext cx="358483" cy="236322"/>
            </a:xfrm>
            <a:prstGeom prst="rect">
              <a:avLst/>
            </a:prstGeom>
            <a:noFill/>
          </p:spPr>
          <p:txBody>
            <a:bodyPr wrap="square" lIns="0" tIns="0" rIns="0" bIns="0" rtlCol="0">
              <a:spAutoFit/>
            </a:bodyPr>
            <a:lstStyle/>
            <a:p>
              <a:pPr algn="ctr"/>
              <a:r>
                <a:rPr lang="en-US" altLang="ko-KR" sz="1100" dirty="0"/>
                <a:t>BL</a:t>
              </a:r>
              <a:endParaRPr lang="ko-KR" altLang="en-US" sz="1100" dirty="0"/>
            </a:p>
          </p:txBody>
        </p:sp>
        <p:sp>
          <p:nvSpPr>
            <p:cNvPr id="49" name="TextBox 48">
              <a:extLst>
                <a:ext uri="{FF2B5EF4-FFF2-40B4-BE49-F238E27FC236}">
                  <a16:creationId xmlns:a16="http://schemas.microsoft.com/office/drawing/2014/main" id="{3953CA6E-283F-6314-2DC0-443F38631E57}"/>
                </a:ext>
              </a:extLst>
            </p:cNvPr>
            <p:cNvSpPr txBox="1"/>
            <p:nvPr/>
          </p:nvSpPr>
          <p:spPr>
            <a:xfrm>
              <a:off x="-652921" y="3401207"/>
              <a:ext cx="491107" cy="236322"/>
            </a:xfrm>
            <a:prstGeom prst="rect">
              <a:avLst/>
            </a:prstGeom>
            <a:noFill/>
          </p:spPr>
          <p:txBody>
            <a:bodyPr wrap="square" lIns="0" tIns="0" rIns="0" bIns="0" rtlCol="0">
              <a:spAutoFit/>
            </a:bodyPr>
            <a:lstStyle/>
            <a:p>
              <a:pPr algn="ctr"/>
              <a:r>
                <a:rPr lang="en-US" altLang="ko-KR" sz="1100" dirty="0"/>
                <a:t>BLB</a:t>
              </a:r>
              <a:endParaRPr lang="ko-KR" altLang="en-US" sz="1100" dirty="0"/>
            </a:p>
          </p:txBody>
        </p:sp>
        <p:sp>
          <p:nvSpPr>
            <p:cNvPr id="50" name="TextBox 49">
              <a:extLst>
                <a:ext uri="{FF2B5EF4-FFF2-40B4-BE49-F238E27FC236}">
                  <a16:creationId xmlns:a16="http://schemas.microsoft.com/office/drawing/2014/main" id="{2476709C-AFEF-4C93-C340-CD391DB8B215}"/>
                </a:ext>
              </a:extLst>
            </p:cNvPr>
            <p:cNvSpPr txBox="1"/>
            <p:nvPr/>
          </p:nvSpPr>
          <p:spPr>
            <a:xfrm rot="5400000">
              <a:off x="-976839" y="4658142"/>
              <a:ext cx="268446" cy="300774"/>
            </a:xfrm>
            <a:prstGeom prst="rect">
              <a:avLst/>
            </a:prstGeom>
            <a:noFill/>
          </p:spPr>
          <p:txBody>
            <a:bodyPr wrap="square" lIns="0" tIns="0" rIns="0" bIns="0" rtlCol="0">
              <a:spAutoFit/>
            </a:bodyPr>
            <a:lstStyle/>
            <a:p>
              <a:r>
                <a:rPr lang="en-US" altLang="ko-KR" sz="1400" b="1" dirty="0"/>
                <a:t>…</a:t>
              </a:r>
              <a:endParaRPr lang="ko-KR" altLang="en-US" sz="1400" b="1" dirty="0"/>
            </a:p>
          </p:txBody>
        </p:sp>
        <p:cxnSp>
          <p:nvCxnSpPr>
            <p:cNvPr id="52" name="직선 연결선 51">
              <a:extLst>
                <a:ext uri="{FF2B5EF4-FFF2-40B4-BE49-F238E27FC236}">
                  <a16:creationId xmlns:a16="http://schemas.microsoft.com/office/drawing/2014/main" id="{EE3DCC42-0B91-320A-AEA3-BCE926138CDF}"/>
                </a:ext>
              </a:extLst>
            </p:cNvPr>
            <p:cNvCxnSpPr>
              <a:cxnSpLocks/>
            </p:cNvCxnSpPr>
            <p:nvPr/>
          </p:nvCxnSpPr>
          <p:spPr>
            <a:xfrm>
              <a:off x="-1431051" y="5145192"/>
              <a:ext cx="10530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직사각형 52">
              <a:extLst>
                <a:ext uri="{FF2B5EF4-FFF2-40B4-BE49-F238E27FC236}">
                  <a16:creationId xmlns:a16="http://schemas.microsoft.com/office/drawing/2014/main" id="{2CD67C08-553C-2085-6CBC-EFAD67BF3207}"/>
                </a:ext>
              </a:extLst>
            </p:cNvPr>
            <p:cNvSpPr/>
            <p:nvPr/>
          </p:nvSpPr>
          <p:spPr>
            <a:xfrm>
              <a:off x="-1225070" y="5019819"/>
              <a:ext cx="630105" cy="262444"/>
            </a:xfrm>
            <a:prstGeom prst="rect">
              <a:avLst/>
            </a:prstGeom>
            <a:solidFill>
              <a:schemeClr val="bg1"/>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chemeClr val="tx1"/>
                  </a:solidFill>
                </a:rPr>
                <a:t>BLSA</a:t>
              </a:r>
              <a:endParaRPr lang="ko-KR" altLang="en-US" sz="1200" dirty="0">
                <a:solidFill>
                  <a:schemeClr val="tx1"/>
                </a:solidFill>
              </a:endParaRPr>
            </a:p>
          </p:txBody>
        </p:sp>
        <p:cxnSp>
          <p:nvCxnSpPr>
            <p:cNvPr id="54" name="직선 연결선 53">
              <a:extLst>
                <a:ext uri="{FF2B5EF4-FFF2-40B4-BE49-F238E27FC236}">
                  <a16:creationId xmlns:a16="http://schemas.microsoft.com/office/drawing/2014/main" id="{8E8152A9-F126-6492-29C3-A45CA97CD65B}"/>
                </a:ext>
              </a:extLst>
            </p:cNvPr>
            <p:cNvCxnSpPr>
              <a:cxnSpLocks/>
            </p:cNvCxnSpPr>
            <p:nvPr/>
          </p:nvCxnSpPr>
          <p:spPr>
            <a:xfrm>
              <a:off x="-1421718" y="5552663"/>
              <a:ext cx="105304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그룹 54">
              <a:extLst>
                <a:ext uri="{FF2B5EF4-FFF2-40B4-BE49-F238E27FC236}">
                  <a16:creationId xmlns:a16="http://schemas.microsoft.com/office/drawing/2014/main" id="{83816D81-4D6E-EBC5-C02D-08E835C47707}"/>
                </a:ext>
              </a:extLst>
            </p:cNvPr>
            <p:cNvGrpSpPr/>
            <p:nvPr/>
          </p:nvGrpSpPr>
          <p:grpSpPr>
            <a:xfrm>
              <a:off x="-1083614" y="5853096"/>
              <a:ext cx="382823" cy="391670"/>
              <a:chOff x="1649604" y="3054699"/>
              <a:chExt cx="760816" cy="1676400"/>
            </a:xfrm>
          </p:grpSpPr>
          <p:cxnSp>
            <p:nvCxnSpPr>
              <p:cNvPr id="56" name="직선 연결선 55">
                <a:extLst>
                  <a:ext uri="{FF2B5EF4-FFF2-40B4-BE49-F238E27FC236}">
                    <a16:creationId xmlns:a16="http://schemas.microsoft.com/office/drawing/2014/main" id="{F740FE62-6CD3-068E-F3BD-A534C4491792}"/>
                  </a:ext>
                </a:extLst>
              </p:cNvPr>
              <p:cNvCxnSpPr>
                <a:cxnSpLocks/>
              </p:cNvCxnSpPr>
              <p:nvPr/>
            </p:nvCxnSpPr>
            <p:spPr>
              <a:xfrm>
                <a:off x="1649604" y="3054699"/>
                <a:ext cx="0" cy="1676400"/>
              </a:xfrm>
              <a:prstGeom prst="line">
                <a:avLst/>
              </a:prstGeom>
              <a:ln w="28575">
                <a:solidFill>
                  <a:schemeClr val="tx1"/>
                </a:solidFill>
                <a:headEnd type="arrow"/>
              </a:ln>
            </p:spPr>
            <p:style>
              <a:lnRef idx="1">
                <a:schemeClr val="accent1"/>
              </a:lnRef>
              <a:fillRef idx="0">
                <a:schemeClr val="accent1"/>
              </a:fillRef>
              <a:effectRef idx="0">
                <a:schemeClr val="accent1"/>
              </a:effectRef>
              <a:fontRef idx="minor">
                <a:schemeClr val="tx1"/>
              </a:fontRef>
            </p:style>
          </p:cxnSp>
          <p:cxnSp>
            <p:nvCxnSpPr>
              <p:cNvPr id="57" name="직선 연결선 56">
                <a:extLst>
                  <a:ext uri="{FF2B5EF4-FFF2-40B4-BE49-F238E27FC236}">
                    <a16:creationId xmlns:a16="http://schemas.microsoft.com/office/drawing/2014/main" id="{E7B06D21-B866-8ADA-7275-A38CC64A26FC}"/>
                  </a:ext>
                </a:extLst>
              </p:cNvPr>
              <p:cNvCxnSpPr>
                <a:cxnSpLocks/>
              </p:cNvCxnSpPr>
              <p:nvPr/>
            </p:nvCxnSpPr>
            <p:spPr>
              <a:xfrm>
                <a:off x="2410420" y="3054699"/>
                <a:ext cx="0" cy="1676218"/>
              </a:xfrm>
              <a:prstGeom prst="line">
                <a:avLst/>
              </a:prstGeom>
              <a:ln w="28575">
                <a:solidFill>
                  <a:schemeClr val="tx1"/>
                </a:solidFill>
                <a:headEnd type="arrow"/>
              </a:ln>
            </p:spPr>
            <p:style>
              <a:lnRef idx="1">
                <a:schemeClr val="accent1"/>
              </a:lnRef>
              <a:fillRef idx="0">
                <a:schemeClr val="accent1"/>
              </a:fillRef>
              <a:effectRef idx="0">
                <a:schemeClr val="accent1"/>
              </a:effectRef>
              <a:fontRef idx="minor">
                <a:schemeClr val="tx1"/>
              </a:fontRef>
            </p:style>
          </p:cxnSp>
        </p:grpSp>
        <p:cxnSp>
          <p:nvCxnSpPr>
            <p:cNvPr id="60" name="직선 연결선 59">
              <a:extLst>
                <a:ext uri="{FF2B5EF4-FFF2-40B4-BE49-F238E27FC236}">
                  <a16:creationId xmlns:a16="http://schemas.microsoft.com/office/drawing/2014/main" id="{A335ED22-6A7F-B56E-47BD-A1B8268C96C4}"/>
                </a:ext>
              </a:extLst>
            </p:cNvPr>
            <p:cNvCxnSpPr>
              <a:cxnSpLocks/>
            </p:cNvCxnSpPr>
            <p:nvPr/>
          </p:nvCxnSpPr>
          <p:spPr>
            <a:xfrm>
              <a:off x="-1548523" y="5699311"/>
              <a:ext cx="1306106" cy="0"/>
            </a:xfrm>
            <a:prstGeom prst="line">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직사각형 61">
              <a:extLst>
                <a:ext uri="{FF2B5EF4-FFF2-40B4-BE49-F238E27FC236}">
                  <a16:creationId xmlns:a16="http://schemas.microsoft.com/office/drawing/2014/main" id="{FEC981B3-ACD1-61ED-9294-3C5135913DD1}"/>
                </a:ext>
              </a:extLst>
            </p:cNvPr>
            <p:cNvSpPr/>
            <p:nvPr/>
          </p:nvSpPr>
          <p:spPr>
            <a:xfrm>
              <a:off x="-1219582" y="5421433"/>
              <a:ext cx="630105" cy="431656"/>
            </a:xfrm>
            <a:prstGeom prst="rect">
              <a:avLst/>
            </a:prstGeom>
            <a:solidFill>
              <a:srgbClr val="C00000"/>
            </a:solidFill>
            <a:ln w="28575">
              <a:solidFill>
                <a:srgbClr val="7E0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chemeClr val="bg1"/>
                  </a:solidFill>
                </a:rPr>
                <a:t>Match</a:t>
              </a:r>
              <a:endParaRPr lang="ko-KR" altLang="en-US" sz="1200" dirty="0">
                <a:solidFill>
                  <a:schemeClr val="bg1"/>
                </a:solidFill>
              </a:endParaRPr>
            </a:p>
          </p:txBody>
        </p:sp>
      </p:grpSp>
      <p:sp>
        <p:nvSpPr>
          <p:cNvPr id="77" name="직사각형 76">
            <a:extLst>
              <a:ext uri="{FF2B5EF4-FFF2-40B4-BE49-F238E27FC236}">
                <a16:creationId xmlns:a16="http://schemas.microsoft.com/office/drawing/2014/main" id="{AF41F5D8-8CA7-607C-6416-9AAD2B5B86AB}"/>
              </a:ext>
            </a:extLst>
          </p:cNvPr>
          <p:cNvSpPr/>
          <p:nvPr/>
        </p:nvSpPr>
        <p:spPr>
          <a:xfrm>
            <a:off x="522351" y="3721100"/>
            <a:ext cx="1024903" cy="2073230"/>
          </a:xfrm>
          <a:prstGeom prst="rect">
            <a:avLst/>
          </a:prstGeom>
          <a:solidFill>
            <a:srgbClr val="D6DCE5">
              <a:alpha val="20000"/>
            </a:srgbClr>
          </a:solidFill>
          <a:ln w="317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1603077"/>
          </a:xfrm>
        </p:spPr>
        <p:txBody>
          <a:bodyPr>
            <a:noAutofit/>
          </a:bodyPr>
          <a:lstStyle/>
          <a:p>
            <a:r>
              <a:rPr lang="en-US" altLang="ko-KR" sz="1800" spc="0" dirty="0"/>
              <a:t> In-Subarray Way Selection</a:t>
            </a:r>
          </a:p>
          <a:p>
            <a:pPr lvl="1"/>
            <a:r>
              <a:rPr lang="en-US" altLang="ko-KR" sz="1600" kern="0" spc="0" dirty="0">
                <a:solidFill>
                  <a:sysClr val="windowText" lastClr="000000"/>
                </a:solidFill>
              </a:rPr>
              <a:t>2-way NDC example</a:t>
            </a:r>
            <a:endParaRPr lang="ko-KR" altLang="en-US" sz="1600" kern="0" spc="0" dirty="0">
              <a:solidFill>
                <a:sysClr val="windowText" lastClr="000000"/>
              </a:solidFill>
            </a:endParaRPr>
          </a:p>
          <a:p>
            <a:endParaRPr lang="ko-KR" altLang="en-US" b="1" kern="0" dirty="0">
              <a:solidFill>
                <a:sysClr val="windowText" lastClr="000000"/>
              </a:solidFill>
              <a:ea typeface="맑은 고딕" panose="020B0503020000020004" pitchFamily="50" charset="-127"/>
            </a:endParaRPr>
          </a:p>
          <a:p>
            <a:endParaRPr lang="en-US" altLang="ko-KR" sz="1600" b="0" dirty="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In-Subarray Processing</a:t>
            </a:r>
            <a:endParaRPr lang="ko-KR" altLang="en-US" sz="24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a:latin typeface="+mn-lt"/>
              </a:rPr>
              <a:t>Native DRAM Cache</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graphicFrame>
        <p:nvGraphicFramePr>
          <p:cNvPr id="12" name="개체 11">
            <a:extLst>
              <a:ext uri="{FF2B5EF4-FFF2-40B4-BE49-F238E27FC236}">
                <a16:creationId xmlns:a16="http://schemas.microsoft.com/office/drawing/2014/main" id="{CFB0917C-06BE-4B26-0662-692B286B3B91}"/>
              </a:ext>
            </a:extLst>
          </p:cNvPr>
          <p:cNvGraphicFramePr>
            <a:graphicFrameLocks noChangeAspect="1"/>
          </p:cNvGraphicFramePr>
          <p:nvPr>
            <p:extLst>
              <p:ext uri="{D42A27DB-BD31-4B8C-83A1-F6EECF244321}">
                <p14:modId xmlns:p14="http://schemas.microsoft.com/office/powerpoint/2010/main" val="187552490"/>
              </p:ext>
            </p:extLst>
          </p:nvPr>
        </p:nvGraphicFramePr>
        <p:xfrm>
          <a:off x="2288718" y="2643188"/>
          <a:ext cx="6145213" cy="3459162"/>
        </p:xfrm>
        <a:graphic>
          <a:graphicData uri="http://schemas.openxmlformats.org/presentationml/2006/ole">
            <mc:AlternateContent xmlns:mc="http://schemas.openxmlformats.org/markup-compatibility/2006">
              <mc:Choice xmlns:v="urn:schemas-microsoft-com:vml" Requires="v">
                <p:oleObj name="Visio" r:id="rId3" imgW="5338475" imgH="3004761" progId="Visio.Drawing.15">
                  <p:embed/>
                </p:oleObj>
              </mc:Choice>
              <mc:Fallback>
                <p:oleObj name="Visio" r:id="rId3" imgW="5338475" imgH="3004761" progId="Visio.Drawing.15">
                  <p:embed/>
                  <p:pic>
                    <p:nvPicPr>
                      <p:cNvPr id="12" name="개체 11">
                        <a:extLst>
                          <a:ext uri="{FF2B5EF4-FFF2-40B4-BE49-F238E27FC236}">
                            <a16:creationId xmlns:a16="http://schemas.microsoft.com/office/drawing/2014/main" id="{CFB0917C-06BE-4B26-0662-692B286B3B91}"/>
                          </a:ext>
                        </a:extLst>
                      </p:cNvPr>
                      <p:cNvPicPr/>
                      <p:nvPr/>
                    </p:nvPicPr>
                    <p:blipFill>
                      <a:blip r:embed="rId4"/>
                      <a:stretch>
                        <a:fillRect/>
                      </a:stretch>
                    </p:blipFill>
                    <p:spPr>
                      <a:xfrm>
                        <a:off x="2288718" y="2643188"/>
                        <a:ext cx="6145213" cy="3459162"/>
                      </a:xfrm>
                      <a:prstGeom prst="rect">
                        <a:avLst/>
                      </a:prstGeom>
                    </p:spPr>
                  </p:pic>
                </p:oleObj>
              </mc:Fallback>
            </mc:AlternateContent>
          </a:graphicData>
        </a:graphic>
      </p:graphicFrame>
      <p:sp>
        <p:nvSpPr>
          <p:cNvPr id="13" name="직사각형 12">
            <a:extLst>
              <a:ext uri="{FF2B5EF4-FFF2-40B4-BE49-F238E27FC236}">
                <a16:creationId xmlns:a16="http://schemas.microsoft.com/office/drawing/2014/main" id="{DFB1B1DE-3C49-A881-621E-7F8211BA0B58}"/>
              </a:ext>
            </a:extLst>
          </p:cNvPr>
          <p:cNvSpPr/>
          <p:nvPr/>
        </p:nvSpPr>
        <p:spPr>
          <a:xfrm>
            <a:off x="2447702" y="3721100"/>
            <a:ext cx="199904" cy="1119189"/>
          </a:xfrm>
          <a:prstGeom prst="rect">
            <a:avLst/>
          </a:prstGeom>
          <a:solidFill>
            <a:srgbClr val="D6DCE5">
              <a:alpha val="20000"/>
            </a:srgbClr>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6" name="TextBox 15">
            <a:extLst>
              <a:ext uri="{FF2B5EF4-FFF2-40B4-BE49-F238E27FC236}">
                <a16:creationId xmlns:a16="http://schemas.microsoft.com/office/drawing/2014/main" id="{C77F0BC2-18B9-7156-8766-CF57544E7DEE}"/>
              </a:ext>
            </a:extLst>
          </p:cNvPr>
          <p:cNvSpPr txBox="1"/>
          <p:nvPr/>
        </p:nvSpPr>
        <p:spPr>
          <a:xfrm rot="16200000">
            <a:off x="2019046" y="5350653"/>
            <a:ext cx="1440994" cy="369332"/>
          </a:xfrm>
          <a:prstGeom prst="rect">
            <a:avLst/>
          </a:prstGeom>
          <a:solidFill>
            <a:srgbClr val="FFFFFF">
              <a:alpha val="80000"/>
            </a:srgbClr>
          </a:solidFill>
        </p:spPr>
        <p:txBody>
          <a:bodyPr wrap="square" rtlCol="0">
            <a:spAutoFit/>
          </a:bodyPr>
          <a:lstStyle/>
          <a:p>
            <a:pPr algn="r"/>
            <a:r>
              <a:rPr lang="en-US" altLang="ko-KR" b="1" dirty="0">
                <a:solidFill>
                  <a:srgbClr val="ED7D31"/>
                </a:solidFill>
              </a:rPr>
              <a:t>Metadata</a:t>
            </a:r>
            <a:endParaRPr lang="ko-KR" altLang="en-US" b="1" dirty="0">
              <a:solidFill>
                <a:srgbClr val="ED7D31"/>
              </a:solidFill>
            </a:endParaRPr>
          </a:p>
        </p:txBody>
      </p:sp>
      <p:sp>
        <p:nvSpPr>
          <p:cNvPr id="17" name="TextBox 16">
            <a:extLst>
              <a:ext uri="{FF2B5EF4-FFF2-40B4-BE49-F238E27FC236}">
                <a16:creationId xmlns:a16="http://schemas.microsoft.com/office/drawing/2014/main" id="{0697D5BB-7D3B-28AC-1379-C7D2966624D5}"/>
              </a:ext>
            </a:extLst>
          </p:cNvPr>
          <p:cNvSpPr txBox="1"/>
          <p:nvPr/>
        </p:nvSpPr>
        <p:spPr>
          <a:xfrm>
            <a:off x="5865186" y="5204128"/>
            <a:ext cx="1210588" cy="646331"/>
          </a:xfrm>
          <a:prstGeom prst="rect">
            <a:avLst/>
          </a:prstGeom>
          <a:solidFill>
            <a:srgbClr val="FFFFFF">
              <a:alpha val="80000"/>
            </a:srgbClr>
          </a:solidFill>
        </p:spPr>
        <p:txBody>
          <a:bodyPr wrap="none" rtlCol="0">
            <a:spAutoFit/>
          </a:bodyPr>
          <a:lstStyle/>
          <a:p>
            <a:pPr algn="ctr"/>
            <a:r>
              <a:rPr lang="en-US" altLang="ko-KR" b="1">
                <a:solidFill>
                  <a:schemeClr val="accent1"/>
                </a:solidFill>
              </a:rPr>
              <a:t>Way </a:t>
            </a:r>
          </a:p>
          <a:p>
            <a:pPr algn="ctr"/>
            <a:r>
              <a:rPr lang="en-US" altLang="ko-KR" b="1">
                <a:solidFill>
                  <a:schemeClr val="accent1"/>
                </a:solidFill>
              </a:rPr>
              <a:t>Selection</a:t>
            </a:r>
            <a:endParaRPr lang="ko-KR" altLang="en-US" b="1">
              <a:solidFill>
                <a:schemeClr val="accent1"/>
              </a:solidFill>
            </a:endParaRPr>
          </a:p>
        </p:txBody>
      </p:sp>
      <p:cxnSp>
        <p:nvCxnSpPr>
          <p:cNvPr id="18" name="직선 화살표 연결선 17">
            <a:extLst>
              <a:ext uri="{FF2B5EF4-FFF2-40B4-BE49-F238E27FC236}">
                <a16:creationId xmlns:a16="http://schemas.microsoft.com/office/drawing/2014/main" id="{DD869CA1-5557-EAF4-936F-3810EF573872}"/>
              </a:ext>
            </a:extLst>
          </p:cNvPr>
          <p:cNvCxnSpPr>
            <a:cxnSpLocks/>
          </p:cNvCxnSpPr>
          <p:nvPr/>
        </p:nvCxnSpPr>
        <p:spPr>
          <a:xfrm flipV="1">
            <a:off x="2935750" y="4933270"/>
            <a:ext cx="0" cy="1269000"/>
          </a:xfrm>
          <a:prstGeom prst="straightConnector1">
            <a:avLst/>
          </a:prstGeom>
          <a:noFill/>
          <a:ln w="38100" cap="flat" cmpd="sng" algn="ctr">
            <a:solidFill>
              <a:srgbClr val="ED7D31"/>
            </a:solidFill>
            <a:prstDash val="solid"/>
            <a:miter lim="800000"/>
            <a:headEnd type="none" w="med" len="med"/>
            <a:tailEnd type="triangle" w="med" len="med"/>
          </a:ln>
          <a:effectLst/>
        </p:spPr>
      </p:cxnSp>
      <p:cxnSp>
        <p:nvCxnSpPr>
          <p:cNvPr id="19" name="직선 화살표 연결선 18">
            <a:extLst>
              <a:ext uri="{FF2B5EF4-FFF2-40B4-BE49-F238E27FC236}">
                <a16:creationId xmlns:a16="http://schemas.microsoft.com/office/drawing/2014/main" id="{6AF34BC6-2DE1-2861-F0D0-13BAB23FF8B1}"/>
              </a:ext>
            </a:extLst>
          </p:cNvPr>
          <p:cNvCxnSpPr>
            <a:cxnSpLocks/>
          </p:cNvCxnSpPr>
          <p:nvPr/>
        </p:nvCxnSpPr>
        <p:spPr>
          <a:xfrm>
            <a:off x="4783570" y="5211748"/>
            <a:ext cx="3360943" cy="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21" name="직선 화살표 연결선 20">
            <a:extLst>
              <a:ext uri="{FF2B5EF4-FFF2-40B4-BE49-F238E27FC236}">
                <a16:creationId xmlns:a16="http://schemas.microsoft.com/office/drawing/2014/main" id="{280A154E-DA92-956C-60D0-E4B451DCAF03}"/>
              </a:ext>
            </a:extLst>
          </p:cNvPr>
          <p:cNvCxnSpPr>
            <a:cxnSpLocks/>
          </p:cNvCxnSpPr>
          <p:nvPr/>
        </p:nvCxnSpPr>
        <p:spPr>
          <a:xfrm flipV="1">
            <a:off x="5789868" y="4348475"/>
            <a:ext cx="0" cy="1800000"/>
          </a:xfrm>
          <a:prstGeom prst="straightConnector1">
            <a:avLst/>
          </a:prstGeom>
          <a:noFill/>
          <a:ln w="38100" cap="flat" cmpd="sng" algn="ctr">
            <a:solidFill>
              <a:schemeClr val="accent5"/>
            </a:solidFill>
            <a:prstDash val="solid"/>
            <a:miter lim="800000"/>
            <a:headEnd type="triangle" w="med" len="med"/>
            <a:tailEnd type="triangle" w="med" len="med"/>
          </a:ln>
          <a:effectLst/>
        </p:spPr>
      </p:cxnSp>
      <p:cxnSp>
        <p:nvCxnSpPr>
          <p:cNvPr id="22" name="직선 화살표 연결선 21">
            <a:extLst>
              <a:ext uri="{FF2B5EF4-FFF2-40B4-BE49-F238E27FC236}">
                <a16:creationId xmlns:a16="http://schemas.microsoft.com/office/drawing/2014/main" id="{5CDEE040-1191-4C49-06C4-EE271A916221}"/>
              </a:ext>
            </a:extLst>
          </p:cNvPr>
          <p:cNvCxnSpPr>
            <a:cxnSpLocks/>
          </p:cNvCxnSpPr>
          <p:nvPr/>
        </p:nvCxnSpPr>
        <p:spPr>
          <a:xfrm flipV="1">
            <a:off x="5917814" y="4348475"/>
            <a:ext cx="0" cy="864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23" name="직선 화살표 연결선 22">
            <a:extLst>
              <a:ext uri="{FF2B5EF4-FFF2-40B4-BE49-F238E27FC236}">
                <a16:creationId xmlns:a16="http://schemas.microsoft.com/office/drawing/2014/main" id="{E23F31A8-FC8A-C142-D72B-DB07F485BD36}"/>
              </a:ext>
            </a:extLst>
          </p:cNvPr>
          <p:cNvCxnSpPr>
            <a:cxnSpLocks/>
          </p:cNvCxnSpPr>
          <p:nvPr/>
        </p:nvCxnSpPr>
        <p:spPr>
          <a:xfrm flipV="1">
            <a:off x="6316613" y="4348475"/>
            <a:ext cx="0" cy="864000"/>
          </a:xfrm>
          <a:prstGeom prst="straightConnector1">
            <a:avLst/>
          </a:prstGeom>
          <a:noFill/>
          <a:ln w="38100" cap="flat" cmpd="sng" algn="ctr">
            <a:solidFill>
              <a:schemeClr val="accent1"/>
            </a:solidFill>
            <a:prstDash val="solid"/>
            <a:miter lim="800000"/>
            <a:headEnd type="none" w="med" len="med"/>
            <a:tailEnd type="triangle" w="med" len="med"/>
          </a:ln>
          <a:effectLst/>
        </p:spPr>
      </p:cxnSp>
      <p:sp>
        <p:nvSpPr>
          <p:cNvPr id="24" name="TextBox 23">
            <a:extLst>
              <a:ext uri="{FF2B5EF4-FFF2-40B4-BE49-F238E27FC236}">
                <a16:creationId xmlns:a16="http://schemas.microsoft.com/office/drawing/2014/main" id="{8739E98F-F617-CE34-654B-B954EFC477B9}"/>
              </a:ext>
            </a:extLst>
          </p:cNvPr>
          <p:cNvSpPr txBox="1"/>
          <p:nvPr/>
        </p:nvSpPr>
        <p:spPr>
          <a:xfrm>
            <a:off x="2419765" y="3979143"/>
            <a:ext cx="697627" cy="369332"/>
          </a:xfrm>
          <a:prstGeom prst="rect">
            <a:avLst/>
          </a:prstGeom>
          <a:solidFill>
            <a:srgbClr val="FFFFFF">
              <a:alpha val="80000"/>
            </a:srgbClr>
          </a:solidFill>
        </p:spPr>
        <p:txBody>
          <a:bodyPr wrap="none" rtlCol="0">
            <a:spAutoFit/>
          </a:bodyPr>
          <a:lstStyle/>
          <a:p>
            <a:r>
              <a:rPr lang="en-US" altLang="ko-KR" b="1">
                <a:solidFill>
                  <a:schemeClr val="accent4"/>
                </a:solidFill>
              </a:rPr>
              <a:t>Miss</a:t>
            </a:r>
            <a:endParaRPr lang="ko-KR" altLang="en-US" b="1">
              <a:solidFill>
                <a:schemeClr val="accent4"/>
              </a:solidFill>
            </a:endParaRPr>
          </a:p>
        </p:txBody>
      </p:sp>
      <p:sp>
        <p:nvSpPr>
          <p:cNvPr id="25" name="자유형: 도형 24">
            <a:extLst>
              <a:ext uri="{FF2B5EF4-FFF2-40B4-BE49-F238E27FC236}">
                <a16:creationId xmlns:a16="http://schemas.microsoft.com/office/drawing/2014/main" id="{A269B027-5A98-DAE7-C14F-B2D61159FEFB}"/>
              </a:ext>
            </a:extLst>
          </p:cNvPr>
          <p:cNvSpPr/>
          <p:nvPr/>
        </p:nvSpPr>
        <p:spPr>
          <a:xfrm flipH="1">
            <a:off x="3206428" y="4382512"/>
            <a:ext cx="170125" cy="387668"/>
          </a:xfrm>
          <a:custGeom>
            <a:avLst/>
            <a:gdLst>
              <a:gd name="connsiteX0" fmla="*/ 226833 w 226833"/>
              <a:gd name="connsiteY0" fmla="*/ 0 h 355600"/>
              <a:gd name="connsiteX1" fmla="*/ 79513 w 226833"/>
              <a:gd name="connsiteY1" fmla="*/ 30480 h 355600"/>
              <a:gd name="connsiteX2" fmla="*/ 64273 w 226833"/>
              <a:gd name="connsiteY2" fmla="*/ 40640 h 355600"/>
              <a:gd name="connsiteX3" fmla="*/ 43953 w 226833"/>
              <a:gd name="connsiteY3" fmla="*/ 71120 h 355600"/>
              <a:gd name="connsiteX4" fmla="*/ 28713 w 226833"/>
              <a:gd name="connsiteY4" fmla="*/ 86360 h 355600"/>
              <a:gd name="connsiteX5" fmla="*/ 23633 w 226833"/>
              <a:gd name="connsiteY5" fmla="*/ 116840 h 355600"/>
              <a:gd name="connsiteX6" fmla="*/ 8393 w 226833"/>
              <a:gd name="connsiteY6" fmla="*/ 152400 h 355600"/>
              <a:gd name="connsiteX7" fmla="*/ 8393 w 226833"/>
              <a:gd name="connsiteY7" fmla="*/ 320040 h 355600"/>
              <a:gd name="connsiteX8" fmla="*/ 18553 w 226833"/>
              <a:gd name="connsiteY8" fmla="*/ 340360 h 355600"/>
              <a:gd name="connsiteX9" fmla="*/ 18553 w 226833"/>
              <a:gd name="connsiteY9"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33" h="355600">
                <a:moveTo>
                  <a:pt x="226833" y="0"/>
                </a:moveTo>
                <a:cubicBezTo>
                  <a:pt x="20913" y="23760"/>
                  <a:pt x="136904" y="-17346"/>
                  <a:pt x="79513" y="30480"/>
                </a:cubicBezTo>
                <a:cubicBezTo>
                  <a:pt x="74823" y="34389"/>
                  <a:pt x="69353" y="37253"/>
                  <a:pt x="64273" y="40640"/>
                </a:cubicBezTo>
                <a:cubicBezTo>
                  <a:pt x="57500" y="50800"/>
                  <a:pt x="51450" y="61481"/>
                  <a:pt x="43953" y="71120"/>
                </a:cubicBezTo>
                <a:cubicBezTo>
                  <a:pt x="39542" y="76791"/>
                  <a:pt x="31631" y="79795"/>
                  <a:pt x="28713" y="86360"/>
                </a:cubicBezTo>
                <a:cubicBezTo>
                  <a:pt x="24530" y="95772"/>
                  <a:pt x="26662" y="106995"/>
                  <a:pt x="23633" y="116840"/>
                </a:cubicBezTo>
                <a:cubicBezTo>
                  <a:pt x="19840" y="129166"/>
                  <a:pt x="13473" y="140547"/>
                  <a:pt x="8393" y="152400"/>
                </a:cubicBezTo>
                <a:cubicBezTo>
                  <a:pt x="-2954" y="220481"/>
                  <a:pt x="-2641" y="206023"/>
                  <a:pt x="8393" y="320040"/>
                </a:cubicBezTo>
                <a:cubicBezTo>
                  <a:pt x="9122" y="327578"/>
                  <a:pt x="16473" y="333079"/>
                  <a:pt x="18553" y="340360"/>
                </a:cubicBezTo>
                <a:cubicBezTo>
                  <a:pt x="19949" y="345245"/>
                  <a:pt x="18553" y="350520"/>
                  <a:pt x="18553" y="355600"/>
                </a:cubicBezTo>
              </a:path>
            </a:pathLst>
          </a:custGeom>
          <a:noFill/>
          <a:ln w="57150">
            <a:solidFill>
              <a:schemeClr val="accent4"/>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6" name="TextBox 25">
            <a:extLst>
              <a:ext uri="{FF2B5EF4-FFF2-40B4-BE49-F238E27FC236}">
                <a16:creationId xmlns:a16="http://schemas.microsoft.com/office/drawing/2014/main" id="{122A0083-30E6-4201-E6AE-2D38EE603475}"/>
              </a:ext>
            </a:extLst>
          </p:cNvPr>
          <p:cNvSpPr txBox="1"/>
          <p:nvPr/>
        </p:nvSpPr>
        <p:spPr>
          <a:xfrm>
            <a:off x="3667921" y="3979143"/>
            <a:ext cx="492443" cy="369332"/>
          </a:xfrm>
          <a:prstGeom prst="rect">
            <a:avLst/>
          </a:prstGeom>
          <a:solidFill>
            <a:srgbClr val="FFFFFF">
              <a:alpha val="80000"/>
            </a:srgbClr>
          </a:solidFill>
        </p:spPr>
        <p:txBody>
          <a:bodyPr wrap="none" rtlCol="0">
            <a:spAutoFit/>
          </a:bodyPr>
          <a:lstStyle/>
          <a:p>
            <a:r>
              <a:rPr lang="en-US" altLang="ko-KR" b="1">
                <a:solidFill>
                  <a:schemeClr val="accent4"/>
                </a:solidFill>
              </a:rPr>
              <a:t>Hit</a:t>
            </a:r>
            <a:endParaRPr lang="ko-KR" altLang="en-US" b="1">
              <a:solidFill>
                <a:schemeClr val="accent4"/>
              </a:solidFill>
            </a:endParaRPr>
          </a:p>
        </p:txBody>
      </p:sp>
      <p:cxnSp>
        <p:nvCxnSpPr>
          <p:cNvPr id="27" name="직선 화살표 연결선 26">
            <a:extLst>
              <a:ext uri="{FF2B5EF4-FFF2-40B4-BE49-F238E27FC236}">
                <a16:creationId xmlns:a16="http://schemas.microsoft.com/office/drawing/2014/main" id="{E7D45598-73F6-0EC0-2767-784146A8C0EE}"/>
              </a:ext>
            </a:extLst>
          </p:cNvPr>
          <p:cNvCxnSpPr>
            <a:cxnSpLocks/>
          </p:cNvCxnSpPr>
          <p:nvPr/>
        </p:nvCxnSpPr>
        <p:spPr>
          <a:xfrm flipV="1">
            <a:off x="7523729" y="4348475"/>
            <a:ext cx="0" cy="864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28" name="직선 화살표 연결선 27">
            <a:extLst>
              <a:ext uri="{FF2B5EF4-FFF2-40B4-BE49-F238E27FC236}">
                <a16:creationId xmlns:a16="http://schemas.microsoft.com/office/drawing/2014/main" id="{8A9A8222-82C6-BE8D-DD37-AB4AD1F21BCA}"/>
              </a:ext>
            </a:extLst>
          </p:cNvPr>
          <p:cNvCxnSpPr>
            <a:cxnSpLocks/>
          </p:cNvCxnSpPr>
          <p:nvPr/>
        </p:nvCxnSpPr>
        <p:spPr>
          <a:xfrm flipV="1">
            <a:off x="7914908" y="4348475"/>
            <a:ext cx="0" cy="864000"/>
          </a:xfrm>
          <a:prstGeom prst="straightConnector1">
            <a:avLst/>
          </a:prstGeom>
          <a:noFill/>
          <a:ln w="38100" cap="flat" cmpd="sng" algn="ctr">
            <a:solidFill>
              <a:schemeClr val="accent1"/>
            </a:solidFill>
            <a:prstDash val="solid"/>
            <a:miter lim="800000"/>
            <a:headEnd type="none" w="med" len="med"/>
            <a:tailEnd type="triangle" w="med" len="med"/>
          </a:ln>
          <a:effectLst/>
        </p:spPr>
      </p:cxnSp>
      <p:sp>
        <p:nvSpPr>
          <p:cNvPr id="29" name="직사각형 28">
            <a:extLst>
              <a:ext uri="{FF2B5EF4-FFF2-40B4-BE49-F238E27FC236}">
                <a16:creationId xmlns:a16="http://schemas.microsoft.com/office/drawing/2014/main" id="{83FA3F26-4CF2-A561-0CB1-AC82BF81D68D}"/>
              </a:ext>
            </a:extLst>
          </p:cNvPr>
          <p:cNvSpPr/>
          <p:nvPr/>
        </p:nvSpPr>
        <p:spPr>
          <a:xfrm>
            <a:off x="3560561" y="2658459"/>
            <a:ext cx="1223009" cy="706383"/>
          </a:xfrm>
          <a:prstGeom prst="rect">
            <a:avLst/>
          </a:prstGeom>
          <a:solidFill>
            <a:srgbClr val="072A6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0" name="직사각형 29">
            <a:extLst>
              <a:ext uri="{FF2B5EF4-FFF2-40B4-BE49-F238E27FC236}">
                <a16:creationId xmlns:a16="http://schemas.microsoft.com/office/drawing/2014/main" id="{27EB2004-9DC3-38B5-BB3E-C3ACCFE2A9C3}"/>
              </a:ext>
            </a:extLst>
          </p:cNvPr>
          <p:cNvSpPr/>
          <p:nvPr/>
        </p:nvSpPr>
        <p:spPr>
          <a:xfrm>
            <a:off x="7223875" y="2658459"/>
            <a:ext cx="742949" cy="706383"/>
          </a:xfrm>
          <a:prstGeom prst="rect">
            <a:avLst/>
          </a:prstGeom>
          <a:solidFill>
            <a:srgbClr val="072A6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1" name="직사각형 30">
            <a:extLst>
              <a:ext uri="{FF2B5EF4-FFF2-40B4-BE49-F238E27FC236}">
                <a16:creationId xmlns:a16="http://schemas.microsoft.com/office/drawing/2014/main" id="{8B164891-CD7C-DFC5-6C8A-433A8466F00C}"/>
              </a:ext>
            </a:extLst>
          </p:cNvPr>
          <p:cNvSpPr/>
          <p:nvPr/>
        </p:nvSpPr>
        <p:spPr>
          <a:xfrm>
            <a:off x="5609387" y="2658459"/>
            <a:ext cx="742949" cy="706383"/>
          </a:xfrm>
          <a:prstGeom prst="rect">
            <a:avLst/>
          </a:prstGeom>
          <a:solidFill>
            <a:srgbClr val="072A6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2" name="TextBox 31">
            <a:extLst>
              <a:ext uri="{FF2B5EF4-FFF2-40B4-BE49-F238E27FC236}">
                <a16:creationId xmlns:a16="http://schemas.microsoft.com/office/drawing/2014/main" id="{7430F440-D062-9215-BDE8-627AFA02B734}"/>
              </a:ext>
            </a:extLst>
          </p:cNvPr>
          <p:cNvSpPr txBox="1"/>
          <p:nvPr/>
        </p:nvSpPr>
        <p:spPr>
          <a:xfrm rot="16200000">
            <a:off x="5051975" y="5096827"/>
            <a:ext cx="979507" cy="415498"/>
          </a:xfrm>
          <a:prstGeom prst="rect">
            <a:avLst/>
          </a:prstGeom>
          <a:solidFill>
            <a:srgbClr val="FFFFFF">
              <a:alpha val="80000"/>
            </a:srgbClr>
          </a:solidFill>
        </p:spPr>
        <p:txBody>
          <a:bodyPr wrap="square" rtlCol="0">
            <a:spAutoFit/>
          </a:bodyPr>
          <a:lstStyle/>
          <a:p>
            <a:pPr algn="r"/>
            <a:r>
              <a:rPr lang="en-US" altLang="ko-KR" sz="2100" b="1">
                <a:solidFill>
                  <a:schemeClr val="accent5"/>
                </a:solidFill>
              </a:rPr>
              <a:t>Data</a:t>
            </a:r>
            <a:endParaRPr lang="ko-KR" altLang="en-US" sz="2100" b="1">
              <a:solidFill>
                <a:schemeClr val="accent5"/>
              </a:solidFill>
            </a:endParaRPr>
          </a:p>
        </p:txBody>
      </p:sp>
      <p:cxnSp>
        <p:nvCxnSpPr>
          <p:cNvPr id="33" name="직선 화살표 연결선 32">
            <a:extLst>
              <a:ext uri="{FF2B5EF4-FFF2-40B4-BE49-F238E27FC236}">
                <a16:creationId xmlns:a16="http://schemas.microsoft.com/office/drawing/2014/main" id="{E8AC42FA-8F9A-491F-A06E-1B1EB0E12F05}"/>
              </a:ext>
            </a:extLst>
          </p:cNvPr>
          <p:cNvCxnSpPr>
            <a:cxnSpLocks/>
          </p:cNvCxnSpPr>
          <p:nvPr/>
        </p:nvCxnSpPr>
        <p:spPr>
          <a:xfrm flipV="1">
            <a:off x="6195449" y="4348475"/>
            <a:ext cx="0" cy="1800000"/>
          </a:xfrm>
          <a:prstGeom prst="straightConnector1">
            <a:avLst/>
          </a:prstGeom>
          <a:noFill/>
          <a:ln w="38100" cap="flat" cmpd="sng" algn="ctr">
            <a:solidFill>
              <a:schemeClr val="accent5"/>
            </a:solidFill>
            <a:prstDash val="solid"/>
            <a:miter lim="800000"/>
            <a:headEnd type="triangle" w="med" len="med"/>
            <a:tailEnd type="triangle" w="med" len="med"/>
          </a:ln>
          <a:effectLst/>
        </p:spPr>
      </p:cxnSp>
      <p:cxnSp>
        <p:nvCxnSpPr>
          <p:cNvPr id="34" name="직선 화살표 연결선 33">
            <a:extLst>
              <a:ext uri="{FF2B5EF4-FFF2-40B4-BE49-F238E27FC236}">
                <a16:creationId xmlns:a16="http://schemas.microsoft.com/office/drawing/2014/main" id="{EA399FA2-3C1A-6CAF-B838-1A10DA115641}"/>
              </a:ext>
            </a:extLst>
          </p:cNvPr>
          <p:cNvCxnSpPr>
            <a:cxnSpLocks/>
          </p:cNvCxnSpPr>
          <p:nvPr/>
        </p:nvCxnSpPr>
        <p:spPr>
          <a:xfrm flipV="1">
            <a:off x="7390068" y="4348475"/>
            <a:ext cx="0" cy="1800000"/>
          </a:xfrm>
          <a:prstGeom prst="straightConnector1">
            <a:avLst/>
          </a:prstGeom>
          <a:noFill/>
          <a:ln w="38100" cap="flat" cmpd="sng" algn="ctr">
            <a:solidFill>
              <a:schemeClr val="accent5"/>
            </a:solidFill>
            <a:prstDash val="solid"/>
            <a:miter lim="800000"/>
            <a:headEnd type="triangle" w="med" len="med"/>
            <a:tailEnd type="triangle" w="med" len="med"/>
          </a:ln>
          <a:effectLst/>
        </p:spPr>
      </p:cxnSp>
      <p:cxnSp>
        <p:nvCxnSpPr>
          <p:cNvPr id="35" name="직선 화살표 연결선 34">
            <a:extLst>
              <a:ext uri="{FF2B5EF4-FFF2-40B4-BE49-F238E27FC236}">
                <a16:creationId xmlns:a16="http://schemas.microsoft.com/office/drawing/2014/main" id="{1422508F-F0B5-46B0-ACC5-266021A0E93F}"/>
              </a:ext>
            </a:extLst>
          </p:cNvPr>
          <p:cNvCxnSpPr>
            <a:cxnSpLocks/>
          </p:cNvCxnSpPr>
          <p:nvPr/>
        </p:nvCxnSpPr>
        <p:spPr>
          <a:xfrm flipV="1">
            <a:off x="7795649" y="4348475"/>
            <a:ext cx="0" cy="1800000"/>
          </a:xfrm>
          <a:prstGeom prst="straightConnector1">
            <a:avLst/>
          </a:prstGeom>
          <a:noFill/>
          <a:ln w="38100" cap="flat" cmpd="sng" algn="ctr">
            <a:solidFill>
              <a:schemeClr val="accent5"/>
            </a:solidFill>
            <a:prstDash val="solid"/>
            <a:miter lim="800000"/>
            <a:headEnd type="triangle" w="med" len="med"/>
            <a:tailEnd type="triangle" w="med" len="med"/>
          </a:ln>
          <a:effectLst/>
        </p:spPr>
      </p:cxnSp>
      <p:sp>
        <p:nvSpPr>
          <p:cNvPr id="39" name="자유형: 도형 38">
            <a:extLst>
              <a:ext uri="{FF2B5EF4-FFF2-40B4-BE49-F238E27FC236}">
                <a16:creationId xmlns:a16="http://schemas.microsoft.com/office/drawing/2014/main" id="{1CA0E1A3-B3D6-69C5-150D-AA3C214D81D7}"/>
              </a:ext>
            </a:extLst>
          </p:cNvPr>
          <p:cNvSpPr/>
          <p:nvPr/>
        </p:nvSpPr>
        <p:spPr>
          <a:xfrm flipH="1" flipV="1">
            <a:off x="4562346" y="4034419"/>
            <a:ext cx="170125" cy="387668"/>
          </a:xfrm>
          <a:custGeom>
            <a:avLst/>
            <a:gdLst>
              <a:gd name="connsiteX0" fmla="*/ 226833 w 226833"/>
              <a:gd name="connsiteY0" fmla="*/ 0 h 355600"/>
              <a:gd name="connsiteX1" fmla="*/ 79513 w 226833"/>
              <a:gd name="connsiteY1" fmla="*/ 30480 h 355600"/>
              <a:gd name="connsiteX2" fmla="*/ 64273 w 226833"/>
              <a:gd name="connsiteY2" fmla="*/ 40640 h 355600"/>
              <a:gd name="connsiteX3" fmla="*/ 43953 w 226833"/>
              <a:gd name="connsiteY3" fmla="*/ 71120 h 355600"/>
              <a:gd name="connsiteX4" fmla="*/ 28713 w 226833"/>
              <a:gd name="connsiteY4" fmla="*/ 86360 h 355600"/>
              <a:gd name="connsiteX5" fmla="*/ 23633 w 226833"/>
              <a:gd name="connsiteY5" fmla="*/ 116840 h 355600"/>
              <a:gd name="connsiteX6" fmla="*/ 8393 w 226833"/>
              <a:gd name="connsiteY6" fmla="*/ 152400 h 355600"/>
              <a:gd name="connsiteX7" fmla="*/ 8393 w 226833"/>
              <a:gd name="connsiteY7" fmla="*/ 320040 h 355600"/>
              <a:gd name="connsiteX8" fmla="*/ 18553 w 226833"/>
              <a:gd name="connsiteY8" fmla="*/ 340360 h 355600"/>
              <a:gd name="connsiteX9" fmla="*/ 18553 w 226833"/>
              <a:gd name="connsiteY9" fmla="*/ 355600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33" h="355600">
                <a:moveTo>
                  <a:pt x="226833" y="0"/>
                </a:moveTo>
                <a:cubicBezTo>
                  <a:pt x="20913" y="23760"/>
                  <a:pt x="136904" y="-17346"/>
                  <a:pt x="79513" y="30480"/>
                </a:cubicBezTo>
                <a:cubicBezTo>
                  <a:pt x="74823" y="34389"/>
                  <a:pt x="69353" y="37253"/>
                  <a:pt x="64273" y="40640"/>
                </a:cubicBezTo>
                <a:cubicBezTo>
                  <a:pt x="57500" y="50800"/>
                  <a:pt x="51450" y="61481"/>
                  <a:pt x="43953" y="71120"/>
                </a:cubicBezTo>
                <a:cubicBezTo>
                  <a:pt x="39542" y="76791"/>
                  <a:pt x="31631" y="79795"/>
                  <a:pt x="28713" y="86360"/>
                </a:cubicBezTo>
                <a:cubicBezTo>
                  <a:pt x="24530" y="95772"/>
                  <a:pt x="26662" y="106995"/>
                  <a:pt x="23633" y="116840"/>
                </a:cubicBezTo>
                <a:cubicBezTo>
                  <a:pt x="19840" y="129166"/>
                  <a:pt x="13473" y="140547"/>
                  <a:pt x="8393" y="152400"/>
                </a:cubicBezTo>
                <a:cubicBezTo>
                  <a:pt x="-2954" y="220481"/>
                  <a:pt x="-2641" y="206023"/>
                  <a:pt x="8393" y="320040"/>
                </a:cubicBezTo>
                <a:cubicBezTo>
                  <a:pt x="9122" y="327578"/>
                  <a:pt x="16473" y="333079"/>
                  <a:pt x="18553" y="340360"/>
                </a:cubicBezTo>
                <a:cubicBezTo>
                  <a:pt x="19949" y="345245"/>
                  <a:pt x="18553" y="350520"/>
                  <a:pt x="18553" y="355600"/>
                </a:cubicBezTo>
              </a:path>
            </a:pathLst>
          </a:custGeom>
          <a:noFill/>
          <a:ln w="57150">
            <a:solidFill>
              <a:schemeClr val="accent4"/>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20" name="TextBox 19">
            <a:extLst>
              <a:ext uri="{FF2B5EF4-FFF2-40B4-BE49-F238E27FC236}">
                <a16:creationId xmlns:a16="http://schemas.microsoft.com/office/drawing/2014/main" id="{0C78F175-0300-AEBF-9BBB-7914A869BCCB}"/>
              </a:ext>
            </a:extLst>
          </p:cNvPr>
          <p:cNvSpPr txBox="1"/>
          <p:nvPr/>
        </p:nvSpPr>
        <p:spPr>
          <a:xfrm>
            <a:off x="1792407" y="3577617"/>
            <a:ext cx="1351652" cy="369332"/>
          </a:xfrm>
          <a:prstGeom prst="rect">
            <a:avLst/>
          </a:prstGeom>
          <a:solidFill>
            <a:srgbClr val="FFFFFF">
              <a:alpha val="80000"/>
            </a:srgbClr>
          </a:solidFill>
        </p:spPr>
        <p:txBody>
          <a:bodyPr wrap="none" rtlCol="0">
            <a:spAutoFit/>
          </a:bodyPr>
          <a:lstStyle/>
          <a:p>
            <a:r>
              <a:rPr lang="en-US" altLang="ko-KR" b="1">
                <a:solidFill>
                  <a:schemeClr val="accent4"/>
                </a:solidFill>
              </a:rPr>
              <a:t>Hit? Miss?</a:t>
            </a:r>
            <a:endParaRPr lang="ko-KR" altLang="en-US" b="1">
              <a:solidFill>
                <a:schemeClr val="accent4"/>
              </a:solidFill>
            </a:endParaRPr>
          </a:p>
        </p:txBody>
      </p:sp>
      <p:cxnSp>
        <p:nvCxnSpPr>
          <p:cNvPr id="65" name="직선 화살표 연결선 64">
            <a:extLst>
              <a:ext uri="{FF2B5EF4-FFF2-40B4-BE49-F238E27FC236}">
                <a16:creationId xmlns:a16="http://schemas.microsoft.com/office/drawing/2014/main" id="{2220E3F6-6584-5D2C-6BFE-52778DA4C760}"/>
              </a:ext>
            </a:extLst>
          </p:cNvPr>
          <p:cNvCxnSpPr>
            <a:cxnSpLocks/>
          </p:cNvCxnSpPr>
          <p:nvPr/>
        </p:nvCxnSpPr>
        <p:spPr>
          <a:xfrm flipV="1">
            <a:off x="1570199" y="4614866"/>
            <a:ext cx="856762" cy="118868"/>
          </a:xfrm>
          <a:prstGeom prst="straightConnector1">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55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anim calcmode="lin" valueType="num">
                                      <p:cBhvr>
                                        <p:cTn id="20" dur="1000" fill="hold"/>
                                        <p:tgtEl>
                                          <p:spTgt spid="20"/>
                                        </p:tgtEl>
                                        <p:attrNameLst>
                                          <p:attrName>ppt_x</p:attrName>
                                        </p:attrNameLst>
                                      </p:cBhvr>
                                      <p:tavLst>
                                        <p:tav tm="0">
                                          <p:val>
                                            <p:strVal val="#ppt_x"/>
                                          </p:val>
                                        </p:tav>
                                        <p:tav tm="100000">
                                          <p:val>
                                            <p:strVal val="#ppt_x"/>
                                          </p:val>
                                        </p:tav>
                                      </p:tavLst>
                                    </p:anim>
                                    <p:anim calcmode="lin" valueType="num">
                                      <p:cBhvr>
                                        <p:cTn id="2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000"/>
                                        <p:tgtEl>
                                          <p:spTgt spid="24"/>
                                        </p:tgtEl>
                                      </p:cBhvr>
                                    </p:animEffect>
                                    <p:anim calcmode="lin" valueType="num">
                                      <p:cBhvr>
                                        <p:cTn id="27" dur="1000" fill="hold"/>
                                        <p:tgtEl>
                                          <p:spTgt spid="24"/>
                                        </p:tgtEl>
                                        <p:attrNameLst>
                                          <p:attrName>ppt_x</p:attrName>
                                        </p:attrNameLst>
                                      </p:cBhvr>
                                      <p:tavLst>
                                        <p:tav tm="0">
                                          <p:val>
                                            <p:strVal val="#ppt_x"/>
                                          </p:val>
                                        </p:tav>
                                        <p:tav tm="100000">
                                          <p:val>
                                            <p:strVal val="#ppt_x"/>
                                          </p:val>
                                        </p:tav>
                                      </p:tavLst>
                                    </p:anim>
                                    <p:anim calcmode="lin" valueType="num">
                                      <p:cBhvr>
                                        <p:cTn id="28" dur="1000" fill="hold"/>
                                        <p:tgtEl>
                                          <p:spTgt spid="24"/>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1000"/>
                                        <p:tgtEl>
                                          <p:spTgt spid="25"/>
                                        </p:tgtEl>
                                      </p:cBhvr>
                                    </p:animEffect>
                                    <p:anim calcmode="lin" valueType="num">
                                      <p:cBhvr>
                                        <p:cTn id="32" dur="1000" fill="hold"/>
                                        <p:tgtEl>
                                          <p:spTgt spid="25"/>
                                        </p:tgtEl>
                                        <p:attrNameLst>
                                          <p:attrName>ppt_x</p:attrName>
                                        </p:attrNameLst>
                                      </p:cBhvr>
                                      <p:tavLst>
                                        <p:tav tm="0">
                                          <p:val>
                                            <p:strVal val="#ppt_x"/>
                                          </p:val>
                                        </p:tav>
                                        <p:tav tm="100000">
                                          <p:val>
                                            <p:strVal val="#ppt_x"/>
                                          </p:val>
                                        </p:tav>
                                      </p:tavLst>
                                    </p:anim>
                                    <p:anim calcmode="lin" valueType="num">
                                      <p:cBhvr>
                                        <p:cTn id="33" dur="1000" fill="hold"/>
                                        <p:tgtEl>
                                          <p:spTgt spid="2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1000"/>
                                        <p:tgtEl>
                                          <p:spTgt spid="39"/>
                                        </p:tgtEl>
                                      </p:cBhvr>
                                    </p:animEffect>
                                    <p:anim calcmode="lin" valueType="num">
                                      <p:cBhvr>
                                        <p:cTn id="37" dur="1000" fill="hold"/>
                                        <p:tgtEl>
                                          <p:spTgt spid="39"/>
                                        </p:tgtEl>
                                        <p:attrNameLst>
                                          <p:attrName>ppt_x</p:attrName>
                                        </p:attrNameLst>
                                      </p:cBhvr>
                                      <p:tavLst>
                                        <p:tav tm="0">
                                          <p:val>
                                            <p:strVal val="#ppt_x"/>
                                          </p:val>
                                        </p:tav>
                                        <p:tav tm="100000">
                                          <p:val>
                                            <p:strVal val="#ppt_x"/>
                                          </p:val>
                                        </p:tav>
                                      </p:tavLst>
                                    </p:anim>
                                    <p:anim calcmode="lin" valueType="num">
                                      <p:cBhvr>
                                        <p:cTn id="38" dur="1000" fill="hold"/>
                                        <p:tgtEl>
                                          <p:spTgt spid="3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1000"/>
                                        <p:tgtEl>
                                          <p:spTgt spid="26"/>
                                        </p:tgtEl>
                                      </p:cBhvr>
                                    </p:animEffect>
                                    <p:anim calcmode="lin" valueType="num">
                                      <p:cBhvr>
                                        <p:cTn id="42" dur="1000" fill="hold"/>
                                        <p:tgtEl>
                                          <p:spTgt spid="26"/>
                                        </p:tgtEl>
                                        <p:attrNameLst>
                                          <p:attrName>ppt_x</p:attrName>
                                        </p:attrNameLst>
                                      </p:cBhvr>
                                      <p:tavLst>
                                        <p:tav tm="0">
                                          <p:val>
                                            <p:strVal val="#ppt_x"/>
                                          </p:val>
                                        </p:tav>
                                        <p:tav tm="100000">
                                          <p:val>
                                            <p:strVal val="#ppt_x"/>
                                          </p:val>
                                        </p:tav>
                                      </p:tavLst>
                                    </p:anim>
                                    <p:anim calcmode="lin" valueType="num">
                                      <p:cBhvr>
                                        <p:cTn id="43" dur="1000" fill="hold"/>
                                        <p:tgtEl>
                                          <p:spTgt spid="26"/>
                                        </p:tgtEl>
                                        <p:attrNameLst>
                                          <p:attrName>ppt_y</p:attrName>
                                        </p:attrNameLst>
                                      </p:cBhvr>
                                      <p:tavLst>
                                        <p:tav tm="0">
                                          <p:val>
                                            <p:strVal val="#ppt_y+.1"/>
                                          </p:val>
                                        </p:tav>
                                        <p:tav tm="100000">
                                          <p:val>
                                            <p:strVal val="#ppt_y"/>
                                          </p:val>
                                        </p:tav>
                                      </p:tavLst>
                                    </p:anim>
                                  </p:childTnLst>
                                </p:cTn>
                              </p:par>
                              <p:par>
                                <p:cTn id="44" presetID="1" presetClass="exit" presetSubtype="0" fill="hold" grpId="1" nodeType="withEffect">
                                  <p:stCondLst>
                                    <p:cond delay="0"/>
                                  </p:stCondLst>
                                  <p:childTnLst>
                                    <p:set>
                                      <p:cBhvr>
                                        <p:cTn id="45" dur="1" fill="hold">
                                          <p:stCondLst>
                                            <p:cond delay="0"/>
                                          </p:stCondLst>
                                        </p:cTn>
                                        <p:tgtEl>
                                          <p:spTgt spid="20"/>
                                        </p:tgtEl>
                                        <p:attrNameLst>
                                          <p:attrName>style.visibility</p:attrName>
                                        </p:attrNameLst>
                                      </p:cBhvr>
                                      <p:to>
                                        <p:strVal val="hidden"/>
                                      </p:to>
                                    </p:set>
                                  </p:childTnLst>
                                </p:cTn>
                              </p:par>
                              <p:par>
                                <p:cTn id="46" presetID="42"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1000"/>
                                        <p:tgtEl>
                                          <p:spTgt spid="29"/>
                                        </p:tgtEl>
                                      </p:cBhvr>
                                    </p:animEffect>
                                    <p:anim calcmode="lin" valueType="num">
                                      <p:cBhvr>
                                        <p:cTn id="49" dur="1000" fill="hold"/>
                                        <p:tgtEl>
                                          <p:spTgt spid="29"/>
                                        </p:tgtEl>
                                        <p:attrNameLst>
                                          <p:attrName>ppt_x</p:attrName>
                                        </p:attrNameLst>
                                      </p:cBhvr>
                                      <p:tavLst>
                                        <p:tav tm="0">
                                          <p:val>
                                            <p:strVal val="#ppt_x"/>
                                          </p:val>
                                        </p:tav>
                                        <p:tav tm="100000">
                                          <p:val>
                                            <p:strVal val="#ppt_x"/>
                                          </p:val>
                                        </p:tav>
                                      </p:tavLst>
                                    </p:anim>
                                    <p:anim calcmode="lin" valueType="num">
                                      <p:cBhvr>
                                        <p:cTn id="5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00"/>
                                        <p:tgtEl>
                                          <p:spTgt spid="17"/>
                                        </p:tgtEl>
                                      </p:cBhvr>
                                    </p:animEffect>
                                    <p:anim calcmode="lin" valueType="num">
                                      <p:cBhvr>
                                        <p:cTn id="61" dur="1000" fill="hold"/>
                                        <p:tgtEl>
                                          <p:spTgt spid="17"/>
                                        </p:tgtEl>
                                        <p:attrNameLst>
                                          <p:attrName>ppt_x</p:attrName>
                                        </p:attrNameLst>
                                      </p:cBhvr>
                                      <p:tavLst>
                                        <p:tav tm="0">
                                          <p:val>
                                            <p:strVal val="#ppt_x"/>
                                          </p:val>
                                        </p:tav>
                                        <p:tav tm="100000">
                                          <p:val>
                                            <p:strVal val="#ppt_x"/>
                                          </p:val>
                                        </p:tav>
                                      </p:tavLst>
                                    </p:anim>
                                    <p:anim calcmode="lin" valueType="num">
                                      <p:cBhvr>
                                        <p:cTn id="62" dur="1000" fill="hold"/>
                                        <p:tgtEl>
                                          <p:spTgt spid="17"/>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1000"/>
                                        <p:tgtEl>
                                          <p:spTgt spid="23"/>
                                        </p:tgtEl>
                                      </p:cBhvr>
                                    </p:animEffect>
                                    <p:anim calcmode="lin" valueType="num">
                                      <p:cBhvr>
                                        <p:cTn id="71" dur="1000" fill="hold"/>
                                        <p:tgtEl>
                                          <p:spTgt spid="23"/>
                                        </p:tgtEl>
                                        <p:attrNameLst>
                                          <p:attrName>ppt_x</p:attrName>
                                        </p:attrNameLst>
                                      </p:cBhvr>
                                      <p:tavLst>
                                        <p:tav tm="0">
                                          <p:val>
                                            <p:strVal val="#ppt_x"/>
                                          </p:val>
                                        </p:tav>
                                        <p:tav tm="100000">
                                          <p:val>
                                            <p:strVal val="#ppt_x"/>
                                          </p:val>
                                        </p:tav>
                                      </p:tavLst>
                                    </p:anim>
                                    <p:anim calcmode="lin" valueType="num">
                                      <p:cBhvr>
                                        <p:cTn id="72" dur="1000" fill="hold"/>
                                        <p:tgtEl>
                                          <p:spTgt spid="23"/>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1000"/>
                                        <p:tgtEl>
                                          <p:spTgt spid="27"/>
                                        </p:tgtEl>
                                      </p:cBhvr>
                                    </p:animEffect>
                                    <p:anim calcmode="lin" valueType="num">
                                      <p:cBhvr>
                                        <p:cTn id="76" dur="1000" fill="hold"/>
                                        <p:tgtEl>
                                          <p:spTgt spid="27"/>
                                        </p:tgtEl>
                                        <p:attrNameLst>
                                          <p:attrName>ppt_x</p:attrName>
                                        </p:attrNameLst>
                                      </p:cBhvr>
                                      <p:tavLst>
                                        <p:tav tm="0">
                                          <p:val>
                                            <p:strVal val="#ppt_x"/>
                                          </p:val>
                                        </p:tav>
                                        <p:tav tm="100000">
                                          <p:val>
                                            <p:strVal val="#ppt_x"/>
                                          </p:val>
                                        </p:tav>
                                      </p:tavLst>
                                    </p:anim>
                                    <p:anim calcmode="lin" valueType="num">
                                      <p:cBhvr>
                                        <p:cTn id="77" dur="1000" fill="hold"/>
                                        <p:tgtEl>
                                          <p:spTgt spid="27"/>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1000"/>
                                        <p:tgtEl>
                                          <p:spTgt spid="28"/>
                                        </p:tgtEl>
                                      </p:cBhvr>
                                    </p:animEffect>
                                    <p:anim calcmode="lin" valueType="num">
                                      <p:cBhvr>
                                        <p:cTn id="81" dur="1000" fill="hold"/>
                                        <p:tgtEl>
                                          <p:spTgt spid="28"/>
                                        </p:tgtEl>
                                        <p:attrNameLst>
                                          <p:attrName>ppt_x</p:attrName>
                                        </p:attrNameLst>
                                      </p:cBhvr>
                                      <p:tavLst>
                                        <p:tav tm="0">
                                          <p:val>
                                            <p:strVal val="#ppt_x"/>
                                          </p:val>
                                        </p:tav>
                                        <p:tav tm="100000">
                                          <p:val>
                                            <p:strVal val="#ppt_x"/>
                                          </p:val>
                                        </p:tav>
                                      </p:tavLst>
                                    </p:anim>
                                    <p:anim calcmode="lin" valueType="num">
                                      <p:cBhvr>
                                        <p:cTn id="82" dur="1000" fill="hold"/>
                                        <p:tgtEl>
                                          <p:spTgt spid="2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fade">
                                      <p:cBhvr>
                                        <p:cTn id="85" dur="1000"/>
                                        <p:tgtEl>
                                          <p:spTgt spid="31"/>
                                        </p:tgtEl>
                                      </p:cBhvr>
                                    </p:animEffect>
                                    <p:anim calcmode="lin" valueType="num">
                                      <p:cBhvr>
                                        <p:cTn id="86" dur="1000" fill="hold"/>
                                        <p:tgtEl>
                                          <p:spTgt spid="31"/>
                                        </p:tgtEl>
                                        <p:attrNameLst>
                                          <p:attrName>ppt_x</p:attrName>
                                        </p:attrNameLst>
                                      </p:cBhvr>
                                      <p:tavLst>
                                        <p:tav tm="0">
                                          <p:val>
                                            <p:strVal val="#ppt_x"/>
                                          </p:val>
                                        </p:tav>
                                        <p:tav tm="100000">
                                          <p:val>
                                            <p:strVal val="#ppt_x"/>
                                          </p:val>
                                        </p:tav>
                                      </p:tavLst>
                                    </p:anim>
                                    <p:anim calcmode="lin" valueType="num">
                                      <p:cBhvr>
                                        <p:cTn id="87" dur="1000" fill="hold"/>
                                        <p:tgtEl>
                                          <p:spTgt spid="31"/>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fade">
                                      <p:cBhvr>
                                        <p:cTn id="90" dur="1000"/>
                                        <p:tgtEl>
                                          <p:spTgt spid="30"/>
                                        </p:tgtEl>
                                      </p:cBhvr>
                                    </p:animEffect>
                                    <p:anim calcmode="lin" valueType="num">
                                      <p:cBhvr>
                                        <p:cTn id="91" dur="1000" fill="hold"/>
                                        <p:tgtEl>
                                          <p:spTgt spid="30"/>
                                        </p:tgtEl>
                                        <p:attrNameLst>
                                          <p:attrName>ppt_x</p:attrName>
                                        </p:attrNameLst>
                                      </p:cBhvr>
                                      <p:tavLst>
                                        <p:tav tm="0">
                                          <p:val>
                                            <p:strVal val="#ppt_x"/>
                                          </p:val>
                                        </p:tav>
                                        <p:tav tm="100000">
                                          <p:val>
                                            <p:strVal val="#ppt_x"/>
                                          </p:val>
                                        </p:tav>
                                      </p:tavLst>
                                    </p:anim>
                                    <p:anim calcmode="lin" valueType="num">
                                      <p:cBhvr>
                                        <p:cTn id="9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7"/>
                                        </p:tgtEl>
                                        <p:attrNameLst>
                                          <p:attrName>style.visibility</p:attrName>
                                        </p:attrNameLst>
                                      </p:cBhvr>
                                      <p:to>
                                        <p:strVal val="hidden"/>
                                      </p:to>
                                    </p:set>
                                  </p:childTnLst>
                                </p:cTn>
                              </p:par>
                              <p:par>
                                <p:cTn id="97" presetID="42" presetClass="entr" presetSubtype="0" fill="hold" nodeType="withEffect">
                                  <p:stCondLst>
                                    <p:cond delay="0"/>
                                  </p:stCondLst>
                                  <p:childTnLst>
                                    <p:set>
                                      <p:cBhvr>
                                        <p:cTn id="98" dur="1" fill="hold">
                                          <p:stCondLst>
                                            <p:cond delay="0"/>
                                          </p:stCondLst>
                                        </p:cTn>
                                        <p:tgtEl>
                                          <p:spTgt spid="21"/>
                                        </p:tgtEl>
                                        <p:attrNameLst>
                                          <p:attrName>style.visibility</p:attrName>
                                        </p:attrNameLst>
                                      </p:cBhvr>
                                      <p:to>
                                        <p:strVal val="visible"/>
                                      </p:to>
                                    </p:set>
                                    <p:animEffect transition="in" filter="fade">
                                      <p:cBhvr>
                                        <p:cTn id="99" dur="1000"/>
                                        <p:tgtEl>
                                          <p:spTgt spid="21"/>
                                        </p:tgtEl>
                                      </p:cBhvr>
                                    </p:animEffect>
                                    <p:anim calcmode="lin" valueType="num">
                                      <p:cBhvr>
                                        <p:cTn id="100" dur="1000" fill="hold"/>
                                        <p:tgtEl>
                                          <p:spTgt spid="21"/>
                                        </p:tgtEl>
                                        <p:attrNameLst>
                                          <p:attrName>ppt_x</p:attrName>
                                        </p:attrNameLst>
                                      </p:cBhvr>
                                      <p:tavLst>
                                        <p:tav tm="0">
                                          <p:val>
                                            <p:strVal val="#ppt_x"/>
                                          </p:val>
                                        </p:tav>
                                        <p:tav tm="100000">
                                          <p:val>
                                            <p:strVal val="#ppt_x"/>
                                          </p:val>
                                        </p:tav>
                                      </p:tavLst>
                                    </p:anim>
                                    <p:anim calcmode="lin" valueType="num">
                                      <p:cBhvr>
                                        <p:cTn id="101" dur="1000" fill="hold"/>
                                        <p:tgtEl>
                                          <p:spTgt spid="2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32"/>
                                        </p:tgtEl>
                                        <p:attrNameLst>
                                          <p:attrName>style.visibility</p:attrName>
                                        </p:attrNameLst>
                                      </p:cBhvr>
                                      <p:to>
                                        <p:strVal val="visible"/>
                                      </p:to>
                                    </p:set>
                                    <p:animEffect transition="in" filter="fade">
                                      <p:cBhvr>
                                        <p:cTn id="104" dur="1000"/>
                                        <p:tgtEl>
                                          <p:spTgt spid="32"/>
                                        </p:tgtEl>
                                      </p:cBhvr>
                                    </p:animEffect>
                                    <p:anim calcmode="lin" valueType="num">
                                      <p:cBhvr>
                                        <p:cTn id="105" dur="1000" fill="hold"/>
                                        <p:tgtEl>
                                          <p:spTgt spid="32"/>
                                        </p:tgtEl>
                                        <p:attrNameLst>
                                          <p:attrName>ppt_x</p:attrName>
                                        </p:attrNameLst>
                                      </p:cBhvr>
                                      <p:tavLst>
                                        <p:tav tm="0">
                                          <p:val>
                                            <p:strVal val="#ppt_x"/>
                                          </p:val>
                                        </p:tav>
                                        <p:tav tm="100000">
                                          <p:val>
                                            <p:strVal val="#ppt_x"/>
                                          </p:val>
                                        </p:tav>
                                      </p:tavLst>
                                    </p:anim>
                                    <p:anim calcmode="lin" valueType="num">
                                      <p:cBhvr>
                                        <p:cTn id="106" dur="1000" fill="hold"/>
                                        <p:tgtEl>
                                          <p:spTgt spid="32"/>
                                        </p:tgtEl>
                                        <p:attrNameLst>
                                          <p:attrName>ppt_y</p:attrName>
                                        </p:attrNameLst>
                                      </p:cBhvr>
                                      <p:tavLst>
                                        <p:tav tm="0">
                                          <p:val>
                                            <p:strVal val="#ppt_y+.1"/>
                                          </p:val>
                                        </p:tav>
                                        <p:tav tm="100000">
                                          <p:val>
                                            <p:strVal val="#ppt_y"/>
                                          </p:val>
                                        </p:tav>
                                      </p:tavLst>
                                    </p:anim>
                                  </p:childTnLst>
                                </p:cTn>
                              </p:par>
                              <p:par>
                                <p:cTn id="107" presetID="42" presetClass="entr" presetSubtype="0" fill="hold" nodeType="with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fade">
                                      <p:cBhvr>
                                        <p:cTn id="109" dur="1000"/>
                                        <p:tgtEl>
                                          <p:spTgt spid="33"/>
                                        </p:tgtEl>
                                      </p:cBhvr>
                                    </p:animEffect>
                                    <p:anim calcmode="lin" valueType="num">
                                      <p:cBhvr>
                                        <p:cTn id="110" dur="1000" fill="hold"/>
                                        <p:tgtEl>
                                          <p:spTgt spid="33"/>
                                        </p:tgtEl>
                                        <p:attrNameLst>
                                          <p:attrName>ppt_x</p:attrName>
                                        </p:attrNameLst>
                                      </p:cBhvr>
                                      <p:tavLst>
                                        <p:tav tm="0">
                                          <p:val>
                                            <p:strVal val="#ppt_x"/>
                                          </p:val>
                                        </p:tav>
                                        <p:tav tm="100000">
                                          <p:val>
                                            <p:strVal val="#ppt_x"/>
                                          </p:val>
                                        </p:tav>
                                      </p:tavLst>
                                    </p:anim>
                                    <p:anim calcmode="lin" valueType="num">
                                      <p:cBhvr>
                                        <p:cTn id="111" dur="1000" fill="hold"/>
                                        <p:tgtEl>
                                          <p:spTgt spid="33"/>
                                        </p:tgtEl>
                                        <p:attrNameLst>
                                          <p:attrName>ppt_y</p:attrName>
                                        </p:attrNameLst>
                                      </p:cBhvr>
                                      <p:tavLst>
                                        <p:tav tm="0">
                                          <p:val>
                                            <p:strVal val="#ppt_y+.1"/>
                                          </p:val>
                                        </p:tav>
                                        <p:tav tm="100000">
                                          <p:val>
                                            <p:strVal val="#ppt_y"/>
                                          </p:val>
                                        </p:tav>
                                      </p:tavLst>
                                    </p:anim>
                                  </p:childTnLst>
                                </p:cTn>
                              </p:par>
                              <p:par>
                                <p:cTn id="112" presetID="42" presetClass="entr" presetSubtype="0"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fade">
                                      <p:cBhvr>
                                        <p:cTn id="114" dur="1000"/>
                                        <p:tgtEl>
                                          <p:spTgt spid="34"/>
                                        </p:tgtEl>
                                      </p:cBhvr>
                                    </p:animEffect>
                                    <p:anim calcmode="lin" valueType="num">
                                      <p:cBhvr>
                                        <p:cTn id="115" dur="1000" fill="hold"/>
                                        <p:tgtEl>
                                          <p:spTgt spid="34"/>
                                        </p:tgtEl>
                                        <p:attrNameLst>
                                          <p:attrName>ppt_x</p:attrName>
                                        </p:attrNameLst>
                                      </p:cBhvr>
                                      <p:tavLst>
                                        <p:tav tm="0">
                                          <p:val>
                                            <p:strVal val="#ppt_x"/>
                                          </p:val>
                                        </p:tav>
                                        <p:tav tm="100000">
                                          <p:val>
                                            <p:strVal val="#ppt_x"/>
                                          </p:val>
                                        </p:tav>
                                      </p:tavLst>
                                    </p:anim>
                                    <p:anim calcmode="lin" valueType="num">
                                      <p:cBhvr>
                                        <p:cTn id="116" dur="1000" fill="hold"/>
                                        <p:tgtEl>
                                          <p:spTgt spid="34"/>
                                        </p:tgtEl>
                                        <p:attrNameLst>
                                          <p:attrName>ppt_y</p:attrName>
                                        </p:attrNameLst>
                                      </p:cBhvr>
                                      <p:tavLst>
                                        <p:tav tm="0">
                                          <p:val>
                                            <p:strVal val="#ppt_y+.1"/>
                                          </p:val>
                                        </p:tav>
                                        <p:tav tm="100000">
                                          <p:val>
                                            <p:strVal val="#ppt_y"/>
                                          </p:val>
                                        </p:tav>
                                      </p:tavLst>
                                    </p:anim>
                                  </p:childTnLst>
                                </p:cTn>
                              </p:par>
                              <p:par>
                                <p:cTn id="117" presetID="42" presetClass="entr" presetSubtype="0" fill="hold" nodeType="with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fade">
                                      <p:cBhvr>
                                        <p:cTn id="119" dur="1000"/>
                                        <p:tgtEl>
                                          <p:spTgt spid="35"/>
                                        </p:tgtEl>
                                      </p:cBhvr>
                                    </p:animEffect>
                                    <p:anim calcmode="lin" valueType="num">
                                      <p:cBhvr>
                                        <p:cTn id="120" dur="1000" fill="hold"/>
                                        <p:tgtEl>
                                          <p:spTgt spid="35"/>
                                        </p:tgtEl>
                                        <p:attrNameLst>
                                          <p:attrName>ppt_x</p:attrName>
                                        </p:attrNameLst>
                                      </p:cBhvr>
                                      <p:tavLst>
                                        <p:tav tm="0">
                                          <p:val>
                                            <p:strVal val="#ppt_x"/>
                                          </p:val>
                                        </p:tav>
                                        <p:tav tm="100000">
                                          <p:val>
                                            <p:strVal val="#ppt_x"/>
                                          </p:val>
                                        </p:tav>
                                      </p:tavLst>
                                    </p:anim>
                                    <p:anim calcmode="lin" valueType="num">
                                      <p:cBhvr>
                                        <p:cTn id="1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7" grpId="1" animBg="1"/>
      <p:bldP spid="24" grpId="0" animBg="1"/>
      <p:bldP spid="25" grpId="0" animBg="1"/>
      <p:bldP spid="26" grpId="0" animBg="1"/>
      <p:bldP spid="29" grpId="0" animBg="1"/>
      <p:bldP spid="30" grpId="0" animBg="1"/>
      <p:bldP spid="31" grpId="0" animBg="1"/>
      <p:bldP spid="32" grpId="0" animBg="1"/>
      <p:bldP spid="39" grpId="0" animBg="1"/>
      <p:bldP spid="20" grpId="0" animBg="1"/>
      <p:bldP spid="2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4433971"/>
          </a:xfrm>
        </p:spPr>
        <p:txBody>
          <a:bodyPr/>
          <a:lstStyle/>
          <a:p>
            <a:pPr marL="400050" indent="-400050">
              <a:lnSpc>
                <a:spcPct val="150000"/>
              </a:lnSpc>
              <a:buFont typeface="+mj-lt"/>
              <a:buAutoNum type="romanUcPeriod"/>
            </a:pPr>
            <a:r>
              <a:rPr lang="en-US" altLang="ko-KR" sz="2000" spc="0" dirty="0">
                <a:solidFill>
                  <a:schemeClr val="accent2">
                    <a:lumMod val="60000"/>
                    <a:lumOff val="40000"/>
                  </a:schemeClr>
                </a:solidFill>
              </a:rPr>
              <a:t>Introduction</a:t>
            </a:r>
          </a:p>
          <a:p>
            <a:pPr marL="400050" indent="-400050">
              <a:lnSpc>
                <a:spcPct val="150000"/>
              </a:lnSpc>
              <a:buFont typeface="+mj-lt"/>
              <a:buAutoNum type="romanUcPeriod"/>
            </a:pPr>
            <a:r>
              <a:rPr lang="en-US" altLang="ko-KR" sz="2000" spc="0" dirty="0">
                <a:solidFill>
                  <a:schemeClr val="accent2">
                    <a:lumMod val="60000"/>
                    <a:lumOff val="40000"/>
                  </a:schemeClr>
                </a:solidFill>
              </a:rPr>
              <a:t>Overview</a:t>
            </a:r>
          </a:p>
          <a:p>
            <a:pPr marL="400050" indent="-400050">
              <a:lnSpc>
                <a:spcPct val="150000"/>
              </a:lnSpc>
              <a:buFont typeface="+mj-lt"/>
              <a:buAutoNum type="romanUcPeriod"/>
            </a:pPr>
            <a:r>
              <a:rPr lang="en-US" altLang="ko-KR" sz="2000" spc="0" dirty="0">
                <a:solidFill>
                  <a:schemeClr val="accent2">
                    <a:lumMod val="60000"/>
                    <a:lumOff val="40000"/>
                  </a:schemeClr>
                </a:solidFill>
              </a:rPr>
              <a:t>Native DRAM Cache </a:t>
            </a:r>
          </a:p>
          <a:p>
            <a:pPr marL="857250" lvl="1" indent="-400050">
              <a:lnSpc>
                <a:spcPct val="150000"/>
              </a:lnSpc>
              <a:buFont typeface="+mj-lt"/>
              <a:buAutoNum type="alphaUcPeriod"/>
            </a:pPr>
            <a:r>
              <a:rPr lang="en-US" altLang="ko-KR" sz="2000" dirty="0">
                <a:solidFill>
                  <a:schemeClr val="accent2">
                    <a:lumMod val="60000"/>
                    <a:lumOff val="40000"/>
                  </a:schemeClr>
                </a:solidFill>
              </a:rPr>
              <a:t>In-Subarray Processing</a:t>
            </a:r>
          </a:p>
          <a:p>
            <a:pPr marL="857250" lvl="1" indent="-400050">
              <a:lnSpc>
                <a:spcPct val="150000"/>
              </a:lnSpc>
              <a:buFont typeface="+mj-lt"/>
              <a:buAutoNum type="alphaUcPeriod"/>
            </a:pPr>
            <a:r>
              <a:rPr lang="en-US" altLang="ko-KR" sz="2000" dirty="0">
                <a:solidFill>
                  <a:schemeClr val="accent2"/>
                </a:solidFill>
              </a:rPr>
              <a:t>Cache Operation</a:t>
            </a:r>
          </a:p>
          <a:p>
            <a:pPr marL="857250" lvl="1" indent="-400050">
              <a:lnSpc>
                <a:spcPct val="150000"/>
              </a:lnSpc>
              <a:buFont typeface="+mj-lt"/>
              <a:buAutoNum type="alphaUcPeriod"/>
            </a:pPr>
            <a:r>
              <a:rPr lang="en-US" altLang="ko-KR" sz="2000" dirty="0">
                <a:solidFill>
                  <a:schemeClr val="accent2">
                    <a:lumMod val="60000"/>
                    <a:lumOff val="40000"/>
                  </a:schemeClr>
                </a:solidFill>
              </a:rPr>
              <a:t>Address Mapping</a:t>
            </a:r>
            <a:endParaRPr lang="en-US" altLang="ko-KR" sz="1100" b="1" spc="0" dirty="0">
              <a:solidFill>
                <a:schemeClr val="accent2">
                  <a:lumMod val="60000"/>
                  <a:lumOff val="40000"/>
                </a:schemeClr>
              </a:solidFill>
            </a:endParaRPr>
          </a:p>
          <a:p>
            <a:pPr marL="400050" indent="-400050">
              <a:lnSpc>
                <a:spcPct val="150000"/>
              </a:lnSpc>
              <a:buFont typeface="+mj-lt"/>
              <a:buAutoNum type="romanUcPeriod"/>
            </a:pPr>
            <a:r>
              <a:rPr lang="en-US" altLang="ko-KR" sz="2000" spc="0" dirty="0">
                <a:solidFill>
                  <a:schemeClr val="accent2">
                    <a:lumMod val="60000"/>
                    <a:lumOff val="40000"/>
                  </a:schemeClr>
                </a:solidFill>
              </a:rPr>
              <a:t>Evaluation</a:t>
            </a:r>
          </a:p>
          <a:p>
            <a:pPr marL="400050" indent="-400050">
              <a:lnSpc>
                <a:spcPct val="150000"/>
              </a:lnSpc>
              <a:buFont typeface="+mj-lt"/>
              <a:buAutoNum type="romanUcPeriod"/>
            </a:pPr>
            <a:r>
              <a:rPr lang="en-US" altLang="ko-KR" sz="2000" spc="0" dirty="0">
                <a:solidFill>
                  <a:schemeClr val="accent2">
                    <a:lumMod val="60000"/>
                    <a:lumOff val="40000"/>
                  </a:schemeClr>
                </a:solidFill>
              </a:rPr>
              <a:t>Conclusion</a:t>
            </a:r>
            <a:endParaRPr lang="ko-KR" altLang="en-US" sz="2000" b="1" spc="0" dirty="0">
              <a:solidFill>
                <a:schemeClr val="accent2">
                  <a:lumMod val="60000"/>
                  <a:lumOff val="40000"/>
                </a:schemeClr>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57949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사각형: 둥근 모서리 12">
            <a:extLst>
              <a:ext uri="{FF2B5EF4-FFF2-40B4-BE49-F238E27FC236}">
                <a16:creationId xmlns:a16="http://schemas.microsoft.com/office/drawing/2014/main" id="{B2AA073D-98D3-6C7C-8FB6-66BCF662D255}"/>
              </a:ext>
            </a:extLst>
          </p:cNvPr>
          <p:cNvSpPr>
            <a:spLocks/>
          </p:cNvSpPr>
          <p:nvPr/>
        </p:nvSpPr>
        <p:spPr>
          <a:xfrm>
            <a:off x="1439544" y="3415265"/>
            <a:ext cx="6819596" cy="2172733"/>
          </a:xfrm>
          <a:prstGeom prst="roundRect">
            <a:avLst>
              <a:gd name="adj" fmla="val 6899"/>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p>
        </p:txBody>
      </p:sp>
      <p:sp>
        <p:nvSpPr>
          <p:cNvPr id="14" name="TextBox 13">
            <a:extLst>
              <a:ext uri="{FF2B5EF4-FFF2-40B4-BE49-F238E27FC236}">
                <a16:creationId xmlns:a16="http://schemas.microsoft.com/office/drawing/2014/main" id="{2A97FC8B-57D2-F8CB-847D-5FB3BB05E5DE}"/>
              </a:ext>
            </a:extLst>
          </p:cNvPr>
          <p:cNvSpPr txBox="1">
            <a:spLocks/>
          </p:cNvSpPr>
          <p:nvPr/>
        </p:nvSpPr>
        <p:spPr>
          <a:xfrm>
            <a:off x="7520345" y="4318763"/>
            <a:ext cx="758887" cy="338554"/>
          </a:xfrm>
          <a:prstGeom prst="rect">
            <a:avLst/>
          </a:prstGeom>
          <a:noFill/>
        </p:spPr>
        <p:txBody>
          <a:bodyPr wrap="square" rtlCol="0">
            <a:spAutoFit/>
          </a:bodyPr>
          <a:lstStyle/>
          <a:p>
            <a:pPr algn="ctr"/>
            <a:r>
              <a:rPr lang="en-US" altLang="ko-KR" sz="1600" dirty="0"/>
              <a:t>…</a:t>
            </a:r>
            <a:endParaRPr lang="ko-KR" altLang="en-US" sz="1600" dirty="0"/>
          </a:p>
        </p:txBody>
      </p:sp>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5145047"/>
          </a:xfrm>
        </p:spPr>
        <p:txBody>
          <a:bodyPr>
            <a:noAutofit/>
          </a:bodyPr>
          <a:lstStyle/>
          <a:p>
            <a:r>
              <a:rPr lang="en-US" altLang="ko-KR" sz="1800" spc="0" dirty="0"/>
              <a:t>Row Activation</a:t>
            </a:r>
          </a:p>
          <a:p>
            <a:pPr lvl="2"/>
            <a:endParaRPr lang="ko-KR" altLang="en-US" sz="1800" spc="0" dirty="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Read Operation</a:t>
            </a: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a:latin typeface="+mn-lt"/>
              </a:rPr>
              <a:t>Native DRAM Cache</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31" name="직사각형 30">
            <a:extLst>
              <a:ext uri="{FF2B5EF4-FFF2-40B4-BE49-F238E27FC236}">
                <a16:creationId xmlns:a16="http://schemas.microsoft.com/office/drawing/2014/main" id="{A7635DCF-846C-5D5E-B401-91DC28840C81}"/>
              </a:ext>
            </a:extLst>
          </p:cNvPr>
          <p:cNvSpPr>
            <a:spLocks/>
          </p:cNvSpPr>
          <p:nvPr/>
        </p:nvSpPr>
        <p:spPr>
          <a:xfrm>
            <a:off x="1991551" y="3807789"/>
            <a:ext cx="1292400" cy="1063831"/>
          </a:xfrm>
          <a:prstGeom prst="rect">
            <a:avLst/>
          </a:prstGeom>
          <a:solidFill>
            <a:srgbClr val="FBD7BB"/>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Tags</a:t>
            </a:r>
          </a:p>
          <a:p>
            <a:pPr algn="ctr"/>
            <a:endParaRPr lang="en-US" altLang="ko-KR" sz="1600" dirty="0">
              <a:solidFill>
                <a:schemeClr val="tx1"/>
              </a:solidFill>
            </a:endParaRPr>
          </a:p>
        </p:txBody>
      </p:sp>
      <p:sp>
        <p:nvSpPr>
          <p:cNvPr id="32" name="직사각형 31">
            <a:extLst>
              <a:ext uri="{FF2B5EF4-FFF2-40B4-BE49-F238E27FC236}">
                <a16:creationId xmlns:a16="http://schemas.microsoft.com/office/drawing/2014/main" id="{11CFF723-7EDD-3A61-0CD7-885088269944}"/>
              </a:ext>
            </a:extLst>
          </p:cNvPr>
          <p:cNvSpPr>
            <a:spLocks/>
          </p:cNvSpPr>
          <p:nvPr/>
        </p:nvSpPr>
        <p:spPr>
          <a:xfrm>
            <a:off x="3512645" y="3825756"/>
            <a:ext cx="1289088"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3" name="직사각형 32">
            <a:extLst>
              <a:ext uri="{FF2B5EF4-FFF2-40B4-BE49-F238E27FC236}">
                <a16:creationId xmlns:a16="http://schemas.microsoft.com/office/drawing/2014/main" id="{45CED5F8-F724-CB56-3230-AAE292AD6ABF}"/>
              </a:ext>
            </a:extLst>
          </p:cNvPr>
          <p:cNvSpPr>
            <a:spLocks/>
          </p:cNvSpPr>
          <p:nvPr/>
        </p:nvSpPr>
        <p:spPr>
          <a:xfrm>
            <a:off x="4881406" y="3825194"/>
            <a:ext cx="1289088"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4" name="직사각형 33">
            <a:extLst>
              <a:ext uri="{FF2B5EF4-FFF2-40B4-BE49-F238E27FC236}">
                <a16:creationId xmlns:a16="http://schemas.microsoft.com/office/drawing/2014/main" id="{6D1C0BEE-B316-73D1-95E5-C9F3EC26BCD4}"/>
              </a:ext>
            </a:extLst>
          </p:cNvPr>
          <p:cNvSpPr>
            <a:spLocks/>
          </p:cNvSpPr>
          <p:nvPr/>
        </p:nvSpPr>
        <p:spPr>
          <a:xfrm>
            <a:off x="6241301" y="3825194"/>
            <a:ext cx="1289088"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8" name="TextBox 7">
            <a:extLst>
              <a:ext uri="{FF2B5EF4-FFF2-40B4-BE49-F238E27FC236}">
                <a16:creationId xmlns:a16="http://schemas.microsoft.com/office/drawing/2014/main" id="{6547278E-740B-0CF8-83D1-474F83EB5BE5}"/>
              </a:ext>
            </a:extLst>
          </p:cNvPr>
          <p:cNvSpPr txBox="1">
            <a:spLocks/>
          </p:cNvSpPr>
          <p:nvPr/>
        </p:nvSpPr>
        <p:spPr>
          <a:xfrm>
            <a:off x="1990564" y="3520255"/>
            <a:ext cx="1293142" cy="338554"/>
          </a:xfrm>
          <a:prstGeom prst="rect">
            <a:avLst/>
          </a:prstGeom>
          <a:noFill/>
        </p:spPr>
        <p:txBody>
          <a:bodyPr wrap="square" rtlCol="0">
            <a:spAutoFit/>
          </a:bodyPr>
          <a:lstStyle/>
          <a:p>
            <a:pPr algn="ctr"/>
            <a:r>
              <a:rPr lang="en-US" altLang="ko-KR" sz="1600" b="1" dirty="0">
                <a:solidFill>
                  <a:srgbClr val="C00000"/>
                </a:solidFill>
              </a:rPr>
              <a:t>MD-MAT</a:t>
            </a:r>
            <a:endParaRPr lang="ko-KR" altLang="en-US" sz="1600" b="1" dirty="0">
              <a:solidFill>
                <a:srgbClr val="C00000"/>
              </a:solidFill>
            </a:endParaRPr>
          </a:p>
        </p:txBody>
      </p:sp>
      <p:sp>
        <p:nvSpPr>
          <p:cNvPr id="26" name="TextBox 25">
            <a:extLst>
              <a:ext uri="{FF2B5EF4-FFF2-40B4-BE49-F238E27FC236}">
                <a16:creationId xmlns:a16="http://schemas.microsoft.com/office/drawing/2014/main" id="{B0590193-FC20-97EE-3AEC-00DFE992C102}"/>
              </a:ext>
            </a:extLst>
          </p:cNvPr>
          <p:cNvSpPr txBox="1">
            <a:spLocks/>
          </p:cNvSpPr>
          <p:nvPr/>
        </p:nvSpPr>
        <p:spPr>
          <a:xfrm>
            <a:off x="3510912" y="3522892"/>
            <a:ext cx="1289088"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7" name="TextBox 26">
            <a:extLst>
              <a:ext uri="{FF2B5EF4-FFF2-40B4-BE49-F238E27FC236}">
                <a16:creationId xmlns:a16="http://schemas.microsoft.com/office/drawing/2014/main" id="{119AF1DD-7235-31F8-5771-BB1CBD475440}"/>
              </a:ext>
            </a:extLst>
          </p:cNvPr>
          <p:cNvSpPr txBox="1">
            <a:spLocks/>
          </p:cNvSpPr>
          <p:nvPr/>
        </p:nvSpPr>
        <p:spPr>
          <a:xfrm>
            <a:off x="4877242" y="3522892"/>
            <a:ext cx="1293252"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8" name="TextBox 27">
            <a:extLst>
              <a:ext uri="{FF2B5EF4-FFF2-40B4-BE49-F238E27FC236}">
                <a16:creationId xmlns:a16="http://schemas.microsoft.com/office/drawing/2014/main" id="{4E575DCE-63E6-74AF-7A4E-D82D0F06A420}"/>
              </a:ext>
            </a:extLst>
          </p:cNvPr>
          <p:cNvSpPr txBox="1">
            <a:spLocks/>
          </p:cNvSpPr>
          <p:nvPr/>
        </p:nvSpPr>
        <p:spPr>
          <a:xfrm>
            <a:off x="6241300" y="3522892"/>
            <a:ext cx="1289088"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35" name="직사각형 34">
            <a:extLst>
              <a:ext uri="{FF2B5EF4-FFF2-40B4-BE49-F238E27FC236}">
                <a16:creationId xmlns:a16="http://schemas.microsoft.com/office/drawing/2014/main" id="{1F377B76-0DAF-328A-7D2B-5A14C90E836F}"/>
              </a:ext>
            </a:extLst>
          </p:cNvPr>
          <p:cNvSpPr>
            <a:spLocks/>
          </p:cNvSpPr>
          <p:nvPr/>
        </p:nvSpPr>
        <p:spPr>
          <a:xfrm>
            <a:off x="1989913"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6" name="TextBox 35">
            <a:extLst>
              <a:ext uri="{FF2B5EF4-FFF2-40B4-BE49-F238E27FC236}">
                <a16:creationId xmlns:a16="http://schemas.microsoft.com/office/drawing/2014/main" id="{5AA4BCE0-9449-9F6F-950A-C5D05CC44B76}"/>
              </a:ext>
            </a:extLst>
          </p:cNvPr>
          <p:cNvSpPr txBox="1">
            <a:spLocks/>
          </p:cNvSpPr>
          <p:nvPr/>
        </p:nvSpPr>
        <p:spPr>
          <a:xfrm rot="16200000">
            <a:off x="859268" y="4238341"/>
            <a:ext cx="1614314" cy="338554"/>
          </a:xfrm>
          <a:prstGeom prst="rect">
            <a:avLst/>
          </a:prstGeom>
          <a:noFill/>
        </p:spPr>
        <p:txBody>
          <a:bodyPr wrap="square" rtlCol="0">
            <a:spAutoFit/>
          </a:bodyPr>
          <a:lstStyle/>
          <a:p>
            <a:r>
              <a:rPr lang="en-US" altLang="ko-KR" sz="1600" dirty="0"/>
              <a:t>Subarray</a:t>
            </a:r>
            <a:endParaRPr lang="ko-KR" altLang="en-US" sz="1600" dirty="0"/>
          </a:p>
        </p:txBody>
      </p:sp>
      <p:sp>
        <p:nvSpPr>
          <p:cNvPr id="37" name="직사각형 36">
            <a:extLst>
              <a:ext uri="{FF2B5EF4-FFF2-40B4-BE49-F238E27FC236}">
                <a16:creationId xmlns:a16="http://schemas.microsoft.com/office/drawing/2014/main" id="{12C224DE-8F3F-3F8B-1C3C-C30B962FA585}"/>
              </a:ext>
            </a:extLst>
          </p:cNvPr>
          <p:cNvSpPr>
            <a:spLocks/>
          </p:cNvSpPr>
          <p:nvPr/>
        </p:nvSpPr>
        <p:spPr>
          <a:xfrm>
            <a:off x="1990563" y="4482788"/>
            <a:ext cx="5539827" cy="218607"/>
          </a:xfrm>
          <a:prstGeom prst="rect">
            <a:avLst/>
          </a:prstGeom>
          <a:solidFill>
            <a:srgbClr val="077F8C">
              <a:alpha val="20000"/>
            </a:srgbClr>
          </a:solid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tIns="0" bIns="0" rtlCol="0" anchor="t"/>
          <a:lstStyle/>
          <a:p>
            <a:pPr algn="ctr"/>
            <a:endParaRPr lang="en-US" altLang="ko-KR" sz="1600" dirty="0">
              <a:solidFill>
                <a:schemeClr val="tx1"/>
              </a:solidFill>
            </a:endParaRPr>
          </a:p>
          <a:p>
            <a:pPr algn="ctr"/>
            <a:endParaRPr lang="en-US" altLang="ko-KR" sz="1600" dirty="0">
              <a:solidFill>
                <a:schemeClr val="tx1"/>
              </a:solidFill>
            </a:endParaRPr>
          </a:p>
        </p:txBody>
      </p:sp>
      <p:sp>
        <p:nvSpPr>
          <p:cNvPr id="38" name="직사각형 37">
            <a:extLst>
              <a:ext uri="{FF2B5EF4-FFF2-40B4-BE49-F238E27FC236}">
                <a16:creationId xmlns:a16="http://schemas.microsoft.com/office/drawing/2014/main" id="{0912DD6A-13FF-1D7C-3982-9C39BB655308}"/>
              </a:ext>
            </a:extLst>
          </p:cNvPr>
          <p:cNvSpPr>
            <a:spLocks/>
          </p:cNvSpPr>
          <p:nvPr/>
        </p:nvSpPr>
        <p:spPr>
          <a:xfrm>
            <a:off x="3510912"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9" name="직사각형 38">
            <a:extLst>
              <a:ext uri="{FF2B5EF4-FFF2-40B4-BE49-F238E27FC236}">
                <a16:creationId xmlns:a16="http://schemas.microsoft.com/office/drawing/2014/main" id="{77276001-8C98-6B9C-3959-4AF0C9BA868B}"/>
              </a:ext>
            </a:extLst>
          </p:cNvPr>
          <p:cNvSpPr>
            <a:spLocks/>
          </p:cNvSpPr>
          <p:nvPr/>
        </p:nvSpPr>
        <p:spPr>
          <a:xfrm>
            <a:off x="4877242"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0" name="직사각형 39">
            <a:extLst>
              <a:ext uri="{FF2B5EF4-FFF2-40B4-BE49-F238E27FC236}">
                <a16:creationId xmlns:a16="http://schemas.microsoft.com/office/drawing/2014/main" id="{8383E093-8B02-3AD6-6964-A2B0F4C8D116}"/>
              </a:ext>
            </a:extLst>
          </p:cNvPr>
          <p:cNvSpPr>
            <a:spLocks/>
          </p:cNvSpPr>
          <p:nvPr/>
        </p:nvSpPr>
        <p:spPr>
          <a:xfrm>
            <a:off x="6241300"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6" name="직사각형 45">
            <a:extLst>
              <a:ext uri="{FF2B5EF4-FFF2-40B4-BE49-F238E27FC236}">
                <a16:creationId xmlns:a16="http://schemas.microsoft.com/office/drawing/2014/main" id="{62130425-8C39-D88B-2963-7031CB2E4CF0}"/>
              </a:ext>
            </a:extLst>
          </p:cNvPr>
          <p:cNvSpPr/>
          <p:nvPr/>
        </p:nvSpPr>
        <p:spPr>
          <a:xfrm>
            <a:off x="1990960" y="5108883"/>
            <a:ext cx="1292400"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bg1"/>
                </a:solidFill>
              </a:rPr>
              <a:t>Match</a:t>
            </a:r>
            <a:endParaRPr lang="ko-KR" altLang="en-US" sz="1400" dirty="0">
              <a:solidFill>
                <a:schemeClr val="bg1"/>
              </a:solidFill>
            </a:endParaRPr>
          </a:p>
        </p:txBody>
      </p:sp>
      <p:sp>
        <p:nvSpPr>
          <p:cNvPr id="47" name="직사각형 46">
            <a:extLst>
              <a:ext uri="{FF2B5EF4-FFF2-40B4-BE49-F238E27FC236}">
                <a16:creationId xmlns:a16="http://schemas.microsoft.com/office/drawing/2014/main" id="{7F9C4D20-5F40-963F-8DBF-9D58D0BB6138}"/>
              </a:ext>
            </a:extLst>
          </p:cNvPr>
          <p:cNvSpPr/>
          <p:nvPr/>
        </p:nvSpPr>
        <p:spPr>
          <a:xfrm>
            <a:off x="3510126" y="5108882"/>
            <a:ext cx="4020262"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bg1"/>
                </a:solidFill>
              </a:rPr>
              <a:t>Way Selection</a:t>
            </a:r>
            <a:endParaRPr lang="ko-KR" altLang="en-US" sz="1400" dirty="0">
              <a:solidFill>
                <a:schemeClr val="bg1"/>
              </a:solidFill>
            </a:endParaRPr>
          </a:p>
        </p:txBody>
      </p:sp>
      <p:sp>
        <p:nvSpPr>
          <p:cNvPr id="50" name="육각형 49">
            <a:extLst>
              <a:ext uri="{FF2B5EF4-FFF2-40B4-BE49-F238E27FC236}">
                <a16:creationId xmlns:a16="http://schemas.microsoft.com/office/drawing/2014/main" id="{4366FBB9-13F7-EFFC-0D9B-E52E475B6226}"/>
              </a:ext>
            </a:extLst>
          </p:cNvPr>
          <p:cNvSpPr/>
          <p:nvPr/>
        </p:nvSpPr>
        <p:spPr>
          <a:xfrm>
            <a:off x="5545248" y="1383300"/>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ysClr val="windowText" lastClr="000000"/>
                </a:solidFill>
              </a:rPr>
              <a:t>ACT</a:t>
            </a:r>
            <a:endParaRPr lang="ko-KR" altLang="en-US" sz="1200" dirty="0">
              <a:solidFill>
                <a:sysClr val="windowText" lastClr="000000"/>
              </a:solidFill>
            </a:endParaRPr>
          </a:p>
        </p:txBody>
      </p:sp>
      <p:sp>
        <p:nvSpPr>
          <p:cNvPr id="51" name="육각형 50">
            <a:extLst>
              <a:ext uri="{FF2B5EF4-FFF2-40B4-BE49-F238E27FC236}">
                <a16:creationId xmlns:a16="http://schemas.microsoft.com/office/drawing/2014/main" id="{056D583C-1E3B-5E69-CD3A-3FC9ADB737BC}"/>
              </a:ext>
            </a:extLst>
          </p:cNvPr>
          <p:cNvSpPr/>
          <p:nvPr/>
        </p:nvSpPr>
        <p:spPr>
          <a:xfrm>
            <a:off x="5545248" y="1720184"/>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err="1">
                <a:solidFill>
                  <a:sysClr val="windowText" lastClr="000000"/>
                </a:solidFill>
              </a:rPr>
              <a:t>Idx</a:t>
            </a:r>
            <a:endParaRPr lang="ko-KR" altLang="en-US" sz="1200" dirty="0">
              <a:solidFill>
                <a:sysClr val="windowText" lastClr="000000"/>
              </a:solidFill>
            </a:endParaRPr>
          </a:p>
        </p:txBody>
      </p:sp>
      <p:sp>
        <p:nvSpPr>
          <p:cNvPr id="58" name="TextBox 57">
            <a:extLst>
              <a:ext uri="{FF2B5EF4-FFF2-40B4-BE49-F238E27FC236}">
                <a16:creationId xmlns:a16="http://schemas.microsoft.com/office/drawing/2014/main" id="{DA5C4DE3-A849-13FF-B672-38EF0F00590D}"/>
              </a:ext>
            </a:extLst>
          </p:cNvPr>
          <p:cNvSpPr txBox="1"/>
          <p:nvPr/>
        </p:nvSpPr>
        <p:spPr>
          <a:xfrm>
            <a:off x="5008920" y="1360800"/>
            <a:ext cx="441404" cy="276999"/>
          </a:xfrm>
          <a:prstGeom prst="rect">
            <a:avLst/>
          </a:prstGeom>
          <a:noFill/>
        </p:spPr>
        <p:txBody>
          <a:bodyPr wrap="none" rtlCol="0">
            <a:spAutoFit/>
          </a:bodyPr>
          <a:lstStyle/>
          <a:p>
            <a:r>
              <a:rPr lang="en-US" altLang="ko-KR" sz="1200" dirty="0" err="1"/>
              <a:t>Cmd</a:t>
            </a:r>
            <a:endParaRPr lang="ko-KR" altLang="en-US" sz="1200" dirty="0"/>
          </a:p>
        </p:txBody>
      </p:sp>
      <p:sp>
        <p:nvSpPr>
          <p:cNvPr id="59" name="TextBox 58">
            <a:extLst>
              <a:ext uri="{FF2B5EF4-FFF2-40B4-BE49-F238E27FC236}">
                <a16:creationId xmlns:a16="http://schemas.microsoft.com/office/drawing/2014/main" id="{057C176C-DF32-DBD9-6F00-B94263F33B9F}"/>
              </a:ext>
            </a:extLst>
          </p:cNvPr>
          <p:cNvSpPr txBox="1"/>
          <p:nvPr/>
        </p:nvSpPr>
        <p:spPr>
          <a:xfrm>
            <a:off x="5008920" y="1708158"/>
            <a:ext cx="441404" cy="276999"/>
          </a:xfrm>
          <a:prstGeom prst="rect">
            <a:avLst/>
          </a:prstGeom>
          <a:noFill/>
        </p:spPr>
        <p:txBody>
          <a:bodyPr wrap="none" rtlCol="0">
            <a:spAutoFit/>
          </a:bodyPr>
          <a:lstStyle/>
          <a:p>
            <a:r>
              <a:rPr lang="en-US" altLang="ko-KR" sz="1200" err="1"/>
              <a:t>Addr</a:t>
            </a:r>
            <a:endParaRPr lang="ko-KR" altLang="en-US" sz="1200"/>
          </a:p>
        </p:txBody>
      </p:sp>
      <p:sp>
        <p:nvSpPr>
          <p:cNvPr id="79" name="화살표: 왼쪽으로 구부러짐 78">
            <a:extLst>
              <a:ext uri="{FF2B5EF4-FFF2-40B4-BE49-F238E27FC236}">
                <a16:creationId xmlns:a16="http://schemas.microsoft.com/office/drawing/2014/main" id="{67A10177-9C2C-9A0F-D4D8-8D9D4E0EBBAF}"/>
              </a:ext>
            </a:extLst>
          </p:cNvPr>
          <p:cNvSpPr/>
          <p:nvPr/>
        </p:nvSpPr>
        <p:spPr>
          <a:xfrm>
            <a:off x="7564748" y="4563829"/>
            <a:ext cx="293663" cy="487007"/>
          </a:xfrm>
          <a:prstGeom prst="curvedLef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80" name="직사각형 79">
            <a:extLst>
              <a:ext uri="{FF2B5EF4-FFF2-40B4-BE49-F238E27FC236}">
                <a16:creationId xmlns:a16="http://schemas.microsoft.com/office/drawing/2014/main" id="{01593646-EDEA-E3BA-A3CA-137F233AF490}"/>
              </a:ext>
            </a:extLst>
          </p:cNvPr>
          <p:cNvSpPr>
            <a:spLocks/>
          </p:cNvSpPr>
          <p:nvPr/>
        </p:nvSpPr>
        <p:spPr>
          <a:xfrm>
            <a:off x="1990563" y="4855818"/>
            <a:ext cx="5539827" cy="250717"/>
          </a:xfrm>
          <a:prstGeom prst="rect">
            <a:avLst/>
          </a:prstGeom>
          <a:solidFill>
            <a:srgbClr val="C00000">
              <a:alpha val="20000"/>
            </a:srgbClr>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tIns="0" bIns="0" rtlCol="0" anchor="t"/>
          <a:lstStyle/>
          <a:p>
            <a:pPr algn="ctr"/>
            <a:endParaRPr lang="en-US" altLang="ko-KR" sz="1600" dirty="0">
              <a:solidFill>
                <a:schemeClr val="tx1"/>
              </a:solidFill>
            </a:endParaRPr>
          </a:p>
          <a:p>
            <a:pPr algn="ctr"/>
            <a:endParaRPr lang="en-US" altLang="ko-KR" sz="1600" dirty="0">
              <a:solidFill>
                <a:schemeClr val="tx1"/>
              </a:solidFill>
            </a:endParaRPr>
          </a:p>
        </p:txBody>
      </p:sp>
      <p:sp>
        <p:nvSpPr>
          <p:cNvPr id="6" name="TextBox 5">
            <a:extLst>
              <a:ext uri="{FF2B5EF4-FFF2-40B4-BE49-F238E27FC236}">
                <a16:creationId xmlns:a16="http://schemas.microsoft.com/office/drawing/2014/main" id="{8AA348AA-DD66-3033-1373-04CAED596C68}"/>
              </a:ext>
            </a:extLst>
          </p:cNvPr>
          <p:cNvSpPr txBox="1"/>
          <p:nvPr/>
        </p:nvSpPr>
        <p:spPr>
          <a:xfrm>
            <a:off x="7446657" y="4968553"/>
            <a:ext cx="893969" cy="492443"/>
          </a:xfrm>
          <a:prstGeom prst="rect">
            <a:avLst/>
          </a:prstGeom>
          <a:noFill/>
        </p:spPr>
        <p:txBody>
          <a:bodyPr wrap="square" lIns="0" tIns="0" rIns="0" bIns="0" rtlCol="0">
            <a:spAutoFit/>
          </a:bodyPr>
          <a:lstStyle/>
          <a:p>
            <a:pPr algn="ctr"/>
            <a:r>
              <a:rPr lang="en-US" altLang="ko-KR" sz="1600" dirty="0">
                <a:solidFill>
                  <a:srgbClr val="C00000"/>
                </a:solidFill>
              </a:rPr>
              <a:t>Row</a:t>
            </a:r>
          </a:p>
          <a:p>
            <a:pPr algn="ctr"/>
            <a:r>
              <a:rPr lang="en-US" altLang="ko-KR" sz="1600" dirty="0">
                <a:solidFill>
                  <a:srgbClr val="C00000"/>
                </a:solidFill>
              </a:rPr>
              <a:t>Buffer</a:t>
            </a:r>
            <a:endParaRPr lang="ko-KR" altLang="en-US" sz="1600" dirty="0">
              <a:solidFill>
                <a:srgbClr val="C00000"/>
              </a:solidFill>
            </a:endParaRPr>
          </a:p>
        </p:txBody>
      </p:sp>
      <p:sp>
        <p:nvSpPr>
          <p:cNvPr id="10" name="TextBox 9">
            <a:extLst>
              <a:ext uri="{FF2B5EF4-FFF2-40B4-BE49-F238E27FC236}">
                <a16:creationId xmlns:a16="http://schemas.microsoft.com/office/drawing/2014/main" id="{BF9180E2-3772-4019-11FF-D6E2964FE7E1}"/>
              </a:ext>
            </a:extLst>
          </p:cNvPr>
          <p:cNvSpPr txBox="1"/>
          <p:nvPr/>
        </p:nvSpPr>
        <p:spPr>
          <a:xfrm rot="16200000">
            <a:off x="1608003" y="5890014"/>
            <a:ext cx="782950" cy="369332"/>
          </a:xfrm>
          <a:prstGeom prst="rect">
            <a:avLst/>
          </a:prstGeom>
          <a:solidFill>
            <a:srgbClr val="FFFFFF">
              <a:alpha val="80000"/>
            </a:srgbClr>
          </a:solidFill>
        </p:spPr>
        <p:txBody>
          <a:bodyPr wrap="square" rtlCol="0">
            <a:spAutoFit/>
          </a:bodyPr>
          <a:lstStyle/>
          <a:p>
            <a:pPr algn="r"/>
            <a:r>
              <a:rPr lang="en-US" altLang="ko-KR" b="1" dirty="0">
                <a:solidFill>
                  <a:schemeClr val="tx2"/>
                </a:solidFill>
              </a:rPr>
              <a:t>Index</a:t>
            </a:r>
            <a:endParaRPr lang="ko-KR" altLang="en-US" b="1" dirty="0">
              <a:solidFill>
                <a:schemeClr val="tx2"/>
              </a:solidFill>
            </a:endParaRPr>
          </a:p>
        </p:txBody>
      </p:sp>
      <p:cxnSp>
        <p:nvCxnSpPr>
          <p:cNvPr id="11" name="직선 화살표 연결선 10">
            <a:extLst>
              <a:ext uri="{FF2B5EF4-FFF2-40B4-BE49-F238E27FC236}">
                <a16:creationId xmlns:a16="http://schemas.microsoft.com/office/drawing/2014/main" id="{B242CF0D-CE93-E0A2-467E-C9FE085BB6C2}"/>
              </a:ext>
            </a:extLst>
          </p:cNvPr>
          <p:cNvCxnSpPr>
            <a:cxnSpLocks/>
          </p:cNvCxnSpPr>
          <p:nvPr/>
        </p:nvCxnSpPr>
        <p:spPr>
          <a:xfrm flipV="1">
            <a:off x="2167090" y="4647063"/>
            <a:ext cx="0" cy="1700526"/>
          </a:xfrm>
          <a:prstGeom prst="straightConnector1">
            <a:avLst/>
          </a:prstGeom>
          <a:noFill/>
          <a:ln w="38100" cap="flat" cmpd="sng" algn="ctr">
            <a:solidFill>
              <a:schemeClr val="tx2"/>
            </a:solidFill>
            <a:prstDash val="solid"/>
            <a:miter lim="800000"/>
            <a:headEnd type="none" w="med" len="med"/>
            <a:tailEnd type="triangle" w="med" len="med"/>
          </a:ln>
          <a:effectLst/>
        </p:spPr>
      </p:cxnSp>
    </p:spTree>
    <p:extLst>
      <p:ext uri="{BB962C8B-B14F-4D97-AF65-F5344CB8AC3E}">
        <p14:creationId xmlns:p14="http://schemas.microsoft.com/office/powerpoint/2010/main" val="296841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사각형: 둥근 모서리 5">
            <a:extLst>
              <a:ext uri="{FF2B5EF4-FFF2-40B4-BE49-F238E27FC236}">
                <a16:creationId xmlns:a16="http://schemas.microsoft.com/office/drawing/2014/main" id="{1E06036E-D087-24FC-6D97-D04C237E55E7}"/>
              </a:ext>
            </a:extLst>
          </p:cNvPr>
          <p:cNvSpPr>
            <a:spLocks/>
          </p:cNvSpPr>
          <p:nvPr/>
        </p:nvSpPr>
        <p:spPr>
          <a:xfrm>
            <a:off x="1439544" y="3415265"/>
            <a:ext cx="6595127" cy="2172733"/>
          </a:xfrm>
          <a:prstGeom prst="roundRect">
            <a:avLst>
              <a:gd name="adj" fmla="val 6899"/>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p>
        </p:txBody>
      </p:sp>
      <p:sp>
        <p:nvSpPr>
          <p:cNvPr id="9" name="TextBox 8">
            <a:extLst>
              <a:ext uri="{FF2B5EF4-FFF2-40B4-BE49-F238E27FC236}">
                <a16:creationId xmlns:a16="http://schemas.microsoft.com/office/drawing/2014/main" id="{157705D0-5919-2F5E-F635-FBC5C58E2A4F}"/>
              </a:ext>
            </a:extLst>
          </p:cNvPr>
          <p:cNvSpPr txBox="1">
            <a:spLocks/>
          </p:cNvSpPr>
          <p:nvPr/>
        </p:nvSpPr>
        <p:spPr>
          <a:xfrm>
            <a:off x="7404337" y="4318763"/>
            <a:ext cx="758887" cy="338554"/>
          </a:xfrm>
          <a:prstGeom prst="rect">
            <a:avLst/>
          </a:prstGeom>
          <a:noFill/>
        </p:spPr>
        <p:txBody>
          <a:bodyPr wrap="square" rtlCol="0">
            <a:spAutoFit/>
          </a:bodyPr>
          <a:lstStyle/>
          <a:p>
            <a:pPr algn="ctr"/>
            <a:r>
              <a:rPr lang="en-US" altLang="ko-KR" sz="1600" dirty="0"/>
              <a:t>…</a:t>
            </a:r>
            <a:endParaRPr lang="ko-KR" altLang="en-US" sz="1600" dirty="0"/>
          </a:p>
        </p:txBody>
      </p:sp>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5145047"/>
          </a:xfrm>
        </p:spPr>
        <p:txBody>
          <a:bodyPr>
            <a:noAutofit/>
          </a:bodyPr>
          <a:lstStyle/>
          <a:p>
            <a:r>
              <a:rPr lang="en-US" altLang="ko-KR" sz="1800" spc="0" dirty="0"/>
              <a:t>Tag Matching</a:t>
            </a:r>
          </a:p>
          <a:p>
            <a:pPr lvl="2"/>
            <a:endParaRPr lang="ko-KR" altLang="en-US" sz="1800" spc="0" dirty="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Read Operation</a:t>
            </a: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a:latin typeface="+mn-lt"/>
              </a:rPr>
              <a:t>Native DRAM Cache</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31" name="직사각형 30">
            <a:extLst>
              <a:ext uri="{FF2B5EF4-FFF2-40B4-BE49-F238E27FC236}">
                <a16:creationId xmlns:a16="http://schemas.microsoft.com/office/drawing/2014/main" id="{A7635DCF-846C-5D5E-B401-91DC28840C81}"/>
              </a:ext>
            </a:extLst>
          </p:cNvPr>
          <p:cNvSpPr>
            <a:spLocks/>
          </p:cNvSpPr>
          <p:nvPr/>
        </p:nvSpPr>
        <p:spPr>
          <a:xfrm>
            <a:off x="1991551" y="3807789"/>
            <a:ext cx="1292400" cy="1063831"/>
          </a:xfrm>
          <a:prstGeom prst="rect">
            <a:avLst/>
          </a:prstGeom>
          <a:solidFill>
            <a:srgbClr val="FBD7BB"/>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Tags</a:t>
            </a:r>
          </a:p>
          <a:p>
            <a:pPr algn="ctr"/>
            <a:endParaRPr lang="en-US" altLang="ko-KR" sz="1600" dirty="0">
              <a:solidFill>
                <a:schemeClr val="tx1"/>
              </a:solidFill>
            </a:endParaRPr>
          </a:p>
        </p:txBody>
      </p:sp>
      <p:sp>
        <p:nvSpPr>
          <p:cNvPr id="32" name="직사각형 31">
            <a:extLst>
              <a:ext uri="{FF2B5EF4-FFF2-40B4-BE49-F238E27FC236}">
                <a16:creationId xmlns:a16="http://schemas.microsoft.com/office/drawing/2014/main" id="{11CFF723-7EDD-3A61-0CD7-885088269944}"/>
              </a:ext>
            </a:extLst>
          </p:cNvPr>
          <p:cNvSpPr>
            <a:spLocks/>
          </p:cNvSpPr>
          <p:nvPr/>
        </p:nvSpPr>
        <p:spPr>
          <a:xfrm>
            <a:off x="3512645" y="3825756"/>
            <a:ext cx="1289088"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3" name="직사각형 32">
            <a:extLst>
              <a:ext uri="{FF2B5EF4-FFF2-40B4-BE49-F238E27FC236}">
                <a16:creationId xmlns:a16="http://schemas.microsoft.com/office/drawing/2014/main" id="{45CED5F8-F724-CB56-3230-AAE292AD6ABF}"/>
              </a:ext>
            </a:extLst>
          </p:cNvPr>
          <p:cNvSpPr>
            <a:spLocks/>
          </p:cNvSpPr>
          <p:nvPr/>
        </p:nvSpPr>
        <p:spPr>
          <a:xfrm>
            <a:off x="4881406" y="3825194"/>
            <a:ext cx="1289088"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4" name="직사각형 33">
            <a:extLst>
              <a:ext uri="{FF2B5EF4-FFF2-40B4-BE49-F238E27FC236}">
                <a16:creationId xmlns:a16="http://schemas.microsoft.com/office/drawing/2014/main" id="{6D1C0BEE-B316-73D1-95E5-C9F3EC26BCD4}"/>
              </a:ext>
            </a:extLst>
          </p:cNvPr>
          <p:cNvSpPr>
            <a:spLocks/>
          </p:cNvSpPr>
          <p:nvPr/>
        </p:nvSpPr>
        <p:spPr>
          <a:xfrm>
            <a:off x="6241301" y="3825194"/>
            <a:ext cx="1289088"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8" name="TextBox 7">
            <a:extLst>
              <a:ext uri="{FF2B5EF4-FFF2-40B4-BE49-F238E27FC236}">
                <a16:creationId xmlns:a16="http://schemas.microsoft.com/office/drawing/2014/main" id="{6547278E-740B-0CF8-83D1-474F83EB5BE5}"/>
              </a:ext>
            </a:extLst>
          </p:cNvPr>
          <p:cNvSpPr txBox="1">
            <a:spLocks/>
          </p:cNvSpPr>
          <p:nvPr/>
        </p:nvSpPr>
        <p:spPr>
          <a:xfrm>
            <a:off x="1990564" y="3520255"/>
            <a:ext cx="1293142" cy="338554"/>
          </a:xfrm>
          <a:prstGeom prst="rect">
            <a:avLst/>
          </a:prstGeom>
          <a:noFill/>
        </p:spPr>
        <p:txBody>
          <a:bodyPr wrap="square" rtlCol="0">
            <a:spAutoFit/>
          </a:bodyPr>
          <a:lstStyle/>
          <a:p>
            <a:pPr algn="ctr"/>
            <a:r>
              <a:rPr lang="en-US" altLang="ko-KR" sz="1600" b="1" dirty="0">
                <a:solidFill>
                  <a:srgbClr val="C00000"/>
                </a:solidFill>
              </a:rPr>
              <a:t>MD-MAT</a:t>
            </a:r>
            <a:endParaRPr lang="ko-KR" altLang="en-US" sz="1600" b="1" dirty="0">
              <a:solidFill>
                <a:srgbClr val="C00000"/>
              </a:solidFill>
            </a:endParaRPr>
          </a:p>
        </p:txBody>
      </p:sp>
      <p:sp>
        <p:nvSpPr>
          <p:cNvPr id="26" name="TextBox 25">
            <a:extLst>
              <a:ext uri="{FF2B5EF4-FFF2-40B4-BE49-F238E27FC236}">
                <a16:creationId xmlns:a16="http://schemas.microsoft.com/office/drawing/2014/main" id="{B0590193-FC20-97EE-3AEC-00DFE992C102}"/>
              </a:ext>
            </a:extLst>
          </p:cNvPr>
          <p:cNvSpPr txBox="1">
            <a:spLocks/>
          </p:cNvSpPr>
          <p:nvPr/>
        </p:nvSpPr>
        <p:spPr>
          <a:xfrm>
            <a:off x="3510912" y="3522892"/>
            <a:ext cx="1289088"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7" name="TextBox 26">
            <a:extLst>
              <a:ext uri="{FF2B5EF4-FFF2-40B4-BE49-F238E27FC236}">
                <a16:creationId xmlns:a16="http://schemas.microsoft.com/office/drawing/2014/main" id="{119AF1DD-7235-31F8-5771-BB1CBD475440}"/>
              </a:ext>
            </a:extLst>
          </p:cNvPr>
          <p:cNvSpPr txBox="1">
            <a:spLocks/>
          </p:cNvSpPr>
          <p:nvPr/>
        </p:nvSpPr>
        <p:spPr>
          <a:xfrm>
            <a:off x="4877242" y="3522892"/>
            <a:ext cx="1293252"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8" name="TextBox 27">
            <a:extLst>
              <a:ext uri="{FF2B5EF4-FFF2-40B4-BE49-F238E27FC236}">
                <a16:creationId xmlns:a16="http://schemas.microsoft.com/office/drawing/2014/main" id="{4E575DCE-63E6-74AF-7A4E-D82D0F06A420}"/>
              </a:ext>
            </a:extLst>
          </p:cNvPr>
          <p:cNvSpPr txBox="1">
            <a:spLocks/>
          </p:cNvSpPr>
          <p:nvPr/>
        </p:nvSpPr>
        <p:spPr>
          <a:xfrm>
            <a:off x="6241300" y="3522892"/>
            <a:ext cx="1289088"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35" name="직사각형 34">
            <a:extLst>
              <a:ext uri="{FF2B5EF4-FFF2-40B4-BE49-F238E27FC236}">
                <a16:creationId xmlns:a16="http://schemas.microsoft.com/office/drawing/2014/main" id="{1F377B76-0DAF-328A-7D2B-5A14C90E836F}"/>
              </a:ext>
            </a:extLst>
          </p:cNvPr>
          <p:cNvSpPr>
            <a:spLocks/>
          </p:cNvSpPr>
          <p:nvPr/>
        </p:nvSpPr>
        <p:spPr>
          <a:xfrm>
            <a:off x="1989913"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6" name="TextBox 35">
            <a:extLst>
              <a:ext uri="{FF2B5EF4-FFF2-40B4-BE49-F238E27FC236}">
                <a16:creationId xmlns:a16="http://schemas.microsoft.com/office/drawing/2014/main" id="{5AA4BCE0-9449-9F6F-950A-C5D05CC44B76}"/>
              </a:ext>
            </a:extLst>
          </p:cNvPr>
          <p:cNvSpPr txBox="1">
            <a:spLocks/>
          </p:cNvSpPr>
          <p:nvPr/>
        </p:nvSpPr>
        <p:spPr>
          <a:xfrm rot="16200000">
            <a:off x="859268" y="4115231"/>
            <a:ext cx="1614314" cy="338554"/>
          </a:xfrm>
          <a:prstGeom prst="rect">
            <a:avLst/>
          </a:prstGeom>
          <a:noFill/>
        </p:spPr>
        <p:txBody>
          <a:bodyPr wrap="square" rtlCol="0">
            <a:spAutoFit/>
          </a:bodyPr>
          <a:lstStyle/>
          <a:p>
            <a:r>
              <a:rPr lang="en-US" altLang="ko-KR" sz="1600" dirty="0"/>
              <a:t>Subarray</a:t>
            </a:r>
            <a:endParaRPr lang="ko-KR" altLang="en-US" sz="1600" dirty="0"/>
          </a:p>
        </p:txBody>
      </p:sp>
      <p:sp>
        <p:nvSpPr>
          <p:cNvPr id="38" name="직사각형 37">
            <a:extLst>
              <a:ext uri="{FF2B5EF4-FFF2-40B4-BE49-F238E27FC236}">
                <a16:creationId xmlns:a16="http://schemas.microsoft.com/office/drawing/2014/main" id="{0912DD6A-13FF-1D7C-3982-9C39BB655308}"/>
              </a:ext>
            </a:extLst>
          </p:cNvPr>
          <p:cNvSpPr>
            <a:spLocks/>
          </p:cNvSpPr>
          <p:nvPr/>
        </p:nvSpPr>
        <p:spPr>
          <a:xfrm>
            <a:off x="3510912"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9" name="직사각형 38">
            <a:extLst>
              <a:ext uri="{FF2B5EF4-FFF2-40B4-BE49-F238E27FC236}">
                <a16:creationId xmlns:a16="http://schemas.microsoft.com/office/drawing/2014/main" id="{77276001-8C98-6B9C-3959-4AF0C9BA868B}"/>
              </a:ext>
            </a:extLst>
          </p:cNvPr>
          <p:cNvSpPr>
            <a:spLocks/>
          </p:cNvSpPr>
          <p:nvPr/>
        </p:nvSpPr>
        <p:spPr>
          <a:xfrm>
            <a:off x="4877242"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0" name="직사각형 39">
            <a:extLst>
              <a:ext uri="{FF2B5EF4-FFF2-40B4-BE49-F238E27FC236}">
                <a16:creationId xmlns:a16="http://schemas.microsoft.com/office/drawing/2014/main" id="{8383E093-8B02-3AD6-6964-A2B0F4C8D116}"/>
              </a:ext>
            </a:extLst>
          </p:cNvPr>
          <p:cNvSpPr>
            <a:spLocks/>
          </p:cNvSpPr>
          <p:nvPr/>
        </p:nvSpPr>
        <p:spPr>
          <a:xfrm>
            <a:off x="6241300"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6" name="직사각형 45">
            <a:extLst>
              <a:ext uri="{FF2B5EF4-FFF2-40B4-BE49-F238E27FC236}">
                <a16:creationId xmlns:a16="http://schemas.microsoft.com/office/drawing/2014/main" id="{62130425-8C39-D88B-2963-7031CB2E4CF0}"/>
              </a:ext>
            </a:extLst>
          </p:cNvPr>
          <p:cNvSpPr/>
          <p:nvPr/>
        </p:nvSpPr>
        <p:spPr>
          <a:xfrm>
            <a:off x="1990960" y="5108883"/>
            <a:ext cx="1292400"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bg1"/>
                </a:solidFill>
              </a:rPr>
              <a:t>Match</a:t>
            </a:r>
            <a:endParaRPr lang="ko-KR" altLang="en-US" sz="1400" dirty="0">
              <a:solidFill>
                <a:schemeClr val="bg1"/>
              </a:solidFill>
            </a:endParaRPr>
          </a:p>
        </p:txBody>
      </p:sp>
      <p:sp>
        <p:nvSpPr>
          <p:cNvPr id="47" name="직사각형 46">
            <a:extLst>
              <a:ext uri="{FF2B5EF4-FFF2-40B4-BE49-F238E27FC236}">
                <a16:creationId xmlns:a16="http://schemas.microsoft.com/office/drawing/2014/main" id="{7F9C4D20-5F40-963F-8DBF-9D58D0BB6138}"/>
              </a:ext>
            </a:extLst>
          </p:cNvPr>
          <p:cNvSpPr/>
          <p:nvPr/>
        </p:nvSpPr>
        <p:spPr>
          <a:xfrm>
            <a:off x="3510126" y="5108882"/>
            <a:ext cx="4020262"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bg1"/>
                </a:solidFill>
              </a:rPr>
              <a:t>Way Selection</a:t>
            </a:r>
            <a:endParaRPr lang="ko-KR" altLang="en-US" sz="1400" dirty="0">
              <a:solidFill>
                <a:schemeClr val="bg1"/>
              </a:solidFill>
            </a:endParaRPr>
          </a:p>
        </p:txBody>
      </p:sp>
      <p:sp>
        <p:nvSpPr>
          <p:cNvPr id="50" name="육각형 49">
            <a:extLst>
              <a:ext uri="{FF2B5EF4-FFF2-40B4-BE49-F238E27FC236}">
                <a16:creationId xmlns:a16="http://schemas.microsoft.com/office/drawing/2014/main" id="{4366FBB9-13F7-EFFC-0D9B-E52E475B6226}"/>
              </a:ext>
            </a:extLst>
          </p:cNvPr>
          <p:cNvSpPr/>
          <p:nvPr/>
        </p:nvSpPr>
        <p:spPr>
          <a:xfrm>
            <a:off x="5545248" y="1383300"/>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ysClr val="windowText" lastClr="000000"/>
                </a:solidFill>
              </a:rPr>
              <a:t>ACT</a:t>
            </a:r>
            <a:endParaRPr lang="ko-KR" altLang="en-US" sz="1200" dirty="0">
              <a:solidFill>
                <a:sysClr val="windowText" lastClr="000000"/>
              </a:solidFill>
            </a:endParaRPr>
          </a:p>
        </p:txBody>
      </p:sp>
      <p:sp>
        <p:nvSpPr>
          <p:cNvPr id="51" name="육각형 50">
            <a:extLst>
              <a:ext uri="{FF2B5EF4-FFF2-40B4-BE49-F238E27FC236}">
                <a16:creationId xmlns:a16="http://schemas.microsoft.com/office/drawing/2014/main" id="{056D583C-1E3B-5E69-CD3A-3FC9ADB737BC}"/>
              </a:ext>
            </a:extLst>
          </p:cNvPr>
          <p:cNvSpPr/>
          <p:nvPr/>
        </p:nvSpPr>
        <p:spPr>
          <a:xfrm>
            <a:off x="5545248" y="1720184"/>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err="1">
                <a:solidFill>
                  <a:sysClr val="windowText" lastClr="000000"/>
                </a:solidFill>
              </a:rPr>
              <a:t>Idx</a:t>
            </a:r>
            <a:endParaRPr lang="ko-KR" altLang="en-US" sz="1200" dirty="0">
              <a:solidFill>
                <a:sysClr val="windowText" lastClr="000000"/>
              </a:solidFill>
            </a:endParaRPr>
          </a:p>
        </p:txBody>
      </p:sp>
      <p:sp>
        <p:nvSpPr>
          <p:cNvPr id="52" name="육각형 51">
            <a:extLst>
              <a:ext uri="{FF2B5EF4-FFF2-40B4-BE49-F238E27FC236}">
                <a16:creationId xmlns:a16="http://schemas.microsoft.com/office/drawing/2014/main" id="{821D0C5E-F45A-1CC9-413C-5BBD13F74A85}"/>
              </a:ext>
            </a:extLst>
          </p:cNvPr>
          <p:cNvSpPr/>
          <p:nvPr/>
        </p:nvSpPr>
        <p:spPr>
          <a:xfrm>
            <a:off x="5982769" y="1383300"/>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3" name="육각형 52">
            <a:extLst>
              <a:ext uri="{FF2B5EF4-FFF2-40B4-BE49-F238E27FC236}">
                <a16:creationId xmlns:a16="http://schemas.microsoft.com/office/drawing/2014/main" id="{79B58F66-67C5-578C-612F-7F7F12F21319}"/>
              </a:ext>
            </a:extLst>
          </p:cNvPr>
          <p:cNvSpPr/>
          <p:nvPr/>
        </p:nvSpPr>
        <p:spPr>
          <a:xfrm>
            <a:off x="5982769" y="1720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4" name="육각형 53">
            <a:extLst>
              <a:ext uri="{FF2B5EF4-FFF2-40B4-BE49-F238E27FC236}">
                <a16:creationId xmlns:a16="http://schemas.microsoft.com/office/drawing/2014/main" id="{B570506C-ECCB-3E1D-7D6E-4E73D69550D6}"/>
              </a:ext>
            </a:extLst>
          </p:cNvPr>
          <p:cNvSpPr/>
          <p:nvPr/>
        </p:nvSpPr>
        <p:spPr>
          <a:xfrm>
            <a:off x="6420290" y="1383300"/>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5" name="육각형 54">
            <a:extLst>
              <a:ext uri="{FF2B5EF4-FFF2-40B4-BE49-F238E27FC236}">
                <a16:creationId xmlns:a16="http://schemas.microsoft.com/office/drawing/2014/main" id="{C8EE0C5E-E8AF-9DE2-D9AF-F39795023194}"/>
              </a:ext>
            </a:extLst>
          </p:cNvPr>
          <p:cNvSpPr/>
          <p:nvPr/>
        </p:nvSpPr>
        <p:spPr>
          <a:xfrm>
            <a:off x="6420290" y="1720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6" name="육각형 55">
            <a:extLst>
              <a:ext uri="{FF2B5EF4-FFF2-40B4-BE49-F238E27FC236}">
                <a16:creationId xmlns:a16="http://schemas.microsoft.com/office/drawing/2014/main" id="{C6DEB1F4-072C-E6D5-FF68-81560174430E}"/>
              </a:ext>
            </a:extLst>
          </p:cNvPr>
          <p:cNvSpPr/>
          <p:nvPr/>
        </p:nvSpPr>
        <p:spPr>
          <a:xfrm>
            <a:off x="6857811" y="1383300"/>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7" name="육각형 56">
            <a:extLst>
              <a:ext uri="{FF2B5EF4-FFF2-40B4-BE49-F238E27FC236}">
                <a16:creationId xmlns:a16="http://schemas.microsoft.com/office/drawing/2014/main" id="{A03BED31-3395-14BB-CF19-40F7FFCD5553}"/>
              </a:ext>
            </a:extLst>
          </p:cNvPr>
          <p:cNvSpPr/>
          <p:nvPr/>
        </p:nvSpPr>
        <p:spPr>
          <a:xfrm>
            <a:off x="6857811" y="1720184"/>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a:solidFill>
                  <a:sysClr val="windowText" lastClr="000000"/>
                </a:solidFill>
              </a:rPr>
              <a:t>Tag</a:t>
            </a:r>
            <a:endParaRPr lang="ko-KR" altLang="en-US" sz="1200">
              <a:solidFill>
                <a:sysClr val="windowText" lastClr="000000"/>
              </a:solidFill>
            </a:endParaRPr>
          </a:p>
        </p:txBody>
      </p:sp>
      <p:sp>
        <p:nvSpPr>
          <p:cNvPr id="58" name="TextBox 57">
            <a:extLst>
              <a:ext uri="{FF2B5EF4-FFF2-40B4-BE49-F238E27FC236}">
                <a16:creationId xmlns:a16="http://schemas.microsoft.com/office/drawing/2014/main" id="{DA5C4DE3-A849-13FF-B672-38EF0F00590D}"/>
              </a:ext>
            </a:extLst>
          </p:cNvPr>
          <p:cNvSpPr txBox="1"/>
          <p:nvPr/>
        </p:nvSpPr>
        <p:spPr>
          <a:xfrm>
            <a:off x="5008920" y="1360800"/>
            <a:ext cx="441404" cy="276999"/>
          </a:xfrm>
          <a:prstGeom prst="rect">
            <a:avLst/>
          </a:prstGeom>
          <a:noFill/>
        </p:spPr>
        <p:txBody>
          <a:bodyPr wrap="none" rtlCol="0">
            <a:spAutoFit/>
          </a:bodyPr>
          <a:lstStyle/>
          <a:p>
            <a:r>
              <a:rPr lang="en-US" altLang="ko-KR" sz="1200" dirty="0" err="1"/>
              <a:t>Cmd</a:t>
            </a:r>
            <a:endParaRPr lang="ko-KR" altLang="en-US" sz="1200" dirty="0"/>
          </a:p>
        </p:txBody>
      </p:sp>
      <p:sp>
        <p:nvSpPr>
          <p:cNvPr id="59" name="TextBox 58">
            <a:extLst>
              <a:ext uri="{FF2B5EF4-FFF2-40B4-BE49-F238E27FC236}">
                <a16:creationId xmlns:a16="http://schemas.microsoft.com/office/drawing/2014/main" id="{057C176C-DF32-DBD9-6F00-B94263F33B9F}"/>
              </a:ext>
            </a:extLst>
          </p:cNvPr>
          <p:cNvSpPr txBox="1"/>
          <p:nvPr/>
        </p:nvSpPr>
        <p:spPr>
          <a:xfrm>
            <a:off x="5008920" y="1708158"/>
            <a:ext cx="441404" cy="276999"/>
          </a:xfrm>
          <a:prstGeom prst="rect">
            <a:avLst/>
          </a:prstGeom>
          <a:noFill/>
        </p:spPr>
        <p:txBody>
          <a:bodyPr wrap="none" rtlCol="0">
            <a:spAutoFit/>
          </a:bodyPr>
          <a:lstStyle/>
          <a:p>
            <a:r>
              <a:rPr lang="en-US" altLang="ko-KR" sz="1200" err="1"/>
              <a:t>Addr</a:t>
            </a:r>
            <a:endParaRPr lang="ko-KR" altLang="en-US" sz="1200"/>
          </a:p>
        </p:txBody>
      </p:sp>
      <p:sp>
        <p:nvSpPr>
          <p:cNvPr id="60" name="TextBox 59">
            <a:extLst>
              <a:ext uri="{FF2B5EF4-FFF2-40B4-BE49-F238E27FC236}">
                <a16:creationId xmlns:a16="http://schemas.microsoft.com/office/drawing/2014/main" id="{6F1B8D72-0AA8-9424-9342-776E55606B1F}"/>
              </a:ext>
            </a:extLst>
          </p:cNvPr>
          <p:cNvSpPr txBox="1"/>
          <p:nvPr/>
        </p:nvSpPr>
        <p:spPr>
          <a:xfrm>
            <a:off x="6876911" y="1367892"/>
            <a:ext cx="405880" cy="276999"/>
          </a:xfrm>
          <a:prstGeom prst="rect">
            <a:avLst/>
          </a:prstGeom>
          <a:noFill/>
        </p:spPr>
        <p:txBody>
          <a:bodyPr wrap="none" rtlCol="0">
            <a:spAutoFit/>
          </a:bodyPr>
          <a:lstStyle/>
          <a:p>
            <a:pPr algn="ctr"/>
            <a:r>
              <a:rPr lang="en-US" altLang="ko-KR" sz="1200"/>
              <a:t>RD</a:t>
            </a:r>
            <a:endParaRPr lang="ko-KR" altLang="en-US" sz="1200"/>
          </a:p>
        </p:txBody>
      </p:sp>
      <p:sp>
        <p:nvSpPr>
          <p:cNvPr id="10" name="TextBox 9">
            <a:extLst>
              <a:ext uri="{FF2B5EF4-FFF2-40B4-BE49-F238E27FC236}">
                <a16:creationId xmlns:a16="http://schemas.microsoft.com/office/drawing/2014/main" id="{1EBD3895-320D-EEA4-1A02-DF9D1D6484FA}"/>
              </a:ext>
            </a:extLst>
          </p:cNvPr>
          <p:cNvSpPr txBox="1"/>
          <p:nvPr/>
        </p:nvSpPr>
        <p:spPr>
          <a:xfrm rot="16200000">
            <a:off x="1985473" y="5664321"/>
            <a:ext cx="859374" cy="369332"/>
          </a:xfrm>
          <a:prstGeom prst="rect">
            <a:avLst/>
          </a:prstGeom>
          <a:solidFill>
            <a:srgbClr val="FFFFFF">
              <a:alpha val="80000"/>
            </a:srgbClr>
          </a:solidFill>
        </p:spPr>
        <p:txBody>
          <a:bodyPr wrap="square" rtlCol="0">
            <a:spAutoFit/>
          </a:bodyPr>
          <a:lstStyle/>
          <a:p>
            <a:pPr algn="r"/>
            <a:r>
              <a:rPr lang="en-US" altLang="ko-KR" b="1" dirty="0">
                <a:solidFill>
                  <a:srgbClr val="ED7D31"/>
                </a:solidFill>
              </a:rPr>
              <a:t>Tag</a:t>
            </a:r>
            <a:endParaRPr lang="ko-KR" altLang="en-US" b="1" dirty="0">
              <a:solidFill>
                <a:srgbClr val="ED7D31"/>
              </a:solidFill>
            </a:endParaRPr>
          </a:p>
        </p:txBody>
      </p:sp>
      <p:cxnSp>
        <p:nvCxnSpPr>
          <p:cNvPr id="13" name="직선 화살표 연결선 12">
            <a:extLst>
              <a:ext uri="{FF2B5EF4-FFF2-40B4-BE49-F238E27FC236}">
                <a16:creationId xmlns:a16="http://schemas.microsoft.com/office/drawing/2014/main" id="{8D730872-0EF5-E10C-B14D-29AC4554C99C}"/>
              </a:ext>
            </a:extLst>
          </p:cNvPr>
          <p:cNvCxnSpPr>
            <a:cxnSpLocks/>
          </p:cNvCxnSpPr>
          <p:nvPr/>
        </p:nvCxnSpPr>
        <p:spPr>
          <a:xfrm flipV="1">
            <a:off x="2637364" y="5379932"/>
            <a:ext cx="0" cy="916656"/>
          </a:xfrm>
          <a:prstGeom prst="straightConnector1">
            <a:avLst/>
          </a:prstGeom>
          <a:noFill/>
          <a:ln w="38100" cap="flat" cmpd="sng" algn="ctr">
            <a:solidFill>
              <a:srgbClr val="ED7D31"/>
            </a:solidFill>
            <a:prstDash val="solid"/>
            <a:miter lim="800000"/>
            <a:headEnd type="none" w="med" len="med"/>
            <a:tailEnd type="triangle" w="med" len="med"/>
          </a:ln>
          <a:effectLst/>
        </p:spPr>
      </p:cxnSp>
      <p:sp>
        <p:nvSpPr>
          <p:cNvPr id="15" name="TextBox 14">
            <a:extLst>
              <a:ext uri="{FF2B5EF4-FFF2-40B4-BE49-F238E27FC236}">
                <a16:creationId xmlns:a16="http://schemas.microsoft.com/office/drawing/2014/main" id="{78C7156A-0394-9E0B-38A0-EFFF686E63B6}"/>
              </a:ext>
            </a:extLst>
          </p:cNvPr>
          <p:cNvSpPr txBox="1"/>
          <p:nvPr/>
        </p:nvSpPr>
        <p:spPr>
          <a:xfrm>
            <a:off x="1790008" y="4669978"/>
            <a:ext cx="1351652" cy="369332"/>
          </a:xfrm>
          <a:prstGeom prst="rect">
            <a:avLst/>
          </a:prstGeom>
          <a:solidFill>
            <a:srgbClr val="FFFFFF">
              <a:alpha val="80000"/>
            </a:srgbClr>
          </a:solidFill>
        </p:spPr>
        <p:txBody>
          <a:bodyPr wrap="none" rtlCol="0">
            <a:spAutoFit/>
          </a:bodyPr>
          <a:lstStyle/>
          <a:p>
            <a:r>
              <a:rPr lang="en-US" altLang="ko-KR" b="1" dirty="0">
                <a:solidFill>
                  <a:schemeClr val="accent4"/>
                </a:solidFill>
              </a:rPr>
              <a:t>Hit? Miss?</a:t>
            </a:r>
            <a:endParaRPr lang="ko-KR" altLang="en-US" b="1" dirty="0">
              <a:solidFill>
                <a:schemeClr val="accent4"/>
              </a:solidFill>
            </a:endParaRPr>
          </a:p>
        </p:txBody>
      </p:sp>
    </p:spTree>
    <p:extLst>
      <p:ext uri="{BB962C8B-B14F-4D97-AF65-F5344CB8AC3E}">
        <p14:creationId xmlns:p14="http://schemas.microsoft.com/office/powerpoint/2010/main" val="3951232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4BDB387A-9862-C505-CAE6-638720E6DCE0}"/>
              </a:ext>
            </a:extLst>
          </p:cNvPr>
          <p:cNvSpPr>
            <a:spLocks/>
          </p:cNvSpPr>
          <p:nvPr/>
        </p:nvSpPr>
        <p:spPr>
          <a:xfrm>
            <a:off x="1439544" y="3415265"/>
            <a:ext cx="6595127" cy="2172733"/>
          </a:xfrm>
          <a:prstGeom prst="roundRect">
            <a:avLst>
              <a:gd name="adj" fmla="val 6899"/>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p>
        </p:txBody>
      </p:sp>
      <p:sp>
        <p:nvSpPr>
          <p:cNvPr id="10" name="TextBox 9">
            <a:extLst>
              <a:ext uri="{FF2B5EF4-FFF2-40B4-BE49-F238E27FC236}">
                <a16:creationId xmlns:a16="http://schemas.microsoft.com/office/drawing/2014/main" id="{11FDB95B-A13F-64DE-AB14-8A729FD2DD30}"/>
              </a:ext>
            </a:extLst>
          </p:cNvPr>
          <p:cNvSpPr txBox="1">
            <a:spLocks/>
          </p:cNvSpPr>
          <p:nvPr/>
        </p:nvSpPr>
        <p:spPr>
          <a:xfrm>
            <a:off x="7404337" y="4318763"/>
            <a:ext cx="758887" cy="338554"/>
          </a:xfrm>
          <a:prstGeom prst="rect">
            <a:avLst/>
          </a:prstGeom>
          <a:noFill/>
        </p:spPr>
        <p:txBody>
          <a:bodyPr wrap="square" rtlCol="0">
            <a:spAutoFit/>
          </a:bodyPr>
          <a:lstStyle/>
          <a:p>
            <a:pPr algn="ctr"/>
            <a:r>
              <a:rPr lang="en-US" altLang="ko-KR" sz="1600" dirty="0"/>
              <a:t>…</a:t>
            </a:r>
            <a:endParaRPr lang="ko-KR" altLang="en-US" sz="1600" dirty="0"/>
          </a:p>
        </p:txBody>
      </p:sp>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5145047"/>
          </a:xfrm>
        </p:spPr>
        <p:txBody>
          <a:bodyPr>
            <a:noAutofit/>
          </a:bodyPr>
          <a:lstStyle/>
          <a:p>
            <a:r>
              <a:rPr lang="en-US" altLang="ko-KR" sz="1800" spc="0" dirty="0"/>
              <a:t>Way selection </a:t>
            </a:r>
          </a:p>
          <a:p>
            <a:pPr lvl="1"/>
            <a:r>
              <a:rPr lang="en-US" altLang="ko-KR" sz="1500" spc="0" dirty="0"/>
              <a:t>Column selection within a subarray</a:t>
            </a:r>
          </a:p>
          <a:p>
            <a:pPr lvl="2"/>
            <a:r>
              <a:rPr lang="en-US" altLang="ko-KR" sz="1500" spc="0" dirty="0"/>
              <a:t>Without resorting to bank peripherals</a:t>
            </a:r>
          </a:p>
          <a:p>
            <a:r>
              <a:rPr lang="en-US" altLang="ko-KR" sz="1900" spc="0" dirty="0"/>
              <a:t>Compared to commodity DRAMs,</a:t>
            </a:r>
          </a:p>
          <a:p>
            <a:pPr lvl="1"/>
            <a:r>
              <a:rPr lang="en-US" altLang="ko-KR" sz="1600" spc="0" dirty="0">
                <a:solidFill>
                  <a:srgbClr val="C00000"/>
                </a:solidFill>
              </a:rPr>
              <a:t>+1.1ns latency / same throughput</a:t>
            </a:r>
            <a:endParaRPr lang="en-US" altLang="ko-KR" sz="1700" spc="0" dirty="0">
              <a:solidFill>
                <a:srgbClr val="C00000"/>
              </a:solidFill>
            </a:endParaRPr>
          </a:p>
          <a:p>
            <a:endParaRPr lang="en-US" altLang="ko-KR" sz="1800" spc="0" dirty="0"/>
          </a:p>
          <a:p>
            <a:pPr lvl="2"/>
            <a:endParaRPr lang="ko-KR" altLang="en-US" sz="1800" spc="0" dirty="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Read Operation</a:t>
            </a: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a:latin typeface="+mn-lt"/>
              </a:rPr>
              <a:t>Native DRAM Cache</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31" name="직사각형 30">
            <a:extLst>
              <a:ext uri="{FF2B5EF4-FFF2-40B4-BE49-F238E27FC236}">
                <a16:creationId xmlns:a16="http://schemas.microsoft.com/office/drawing/2014/main" id="{A7635DCF-846C-5D5E-B401-91DC28840C81}"/>
              </a:ext>
            </a:extLst>
          </p:cNvPr>
          <p:cNvSpPr>
            <a:spLocks/>
          </p:cNvSpPr>
          <p:nvPr/>
        </p:nvSpPr>
        <p:spPr>
          <a:xfrm>
            <a:off x="1991551" y="3807789"/>
            <a:ext cx="1292400" cy="1063831"/>
          </a:xfrm>
          <a:prstGeom prst="rect">
            <a:avLst/>
          </a:prstGeom>
          <a:solidFill>
            <a:srgbClr val="FBD7BB"/>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Tags</a:t>
            </a:r>
          </a:p>
          <a:p>
            <a:pPr algn="ctr"/>
            <a:endParaRPr lang="en-US" altLang="ko-KR" sz="1600" dirty="0">
              <a:solidFill>
                <a:schemeClr val="tx1"/>
              </a:solidFill>
            </a:endParaRPr>
          </a:p>
        </p:txBody>
      </p:sp>
      <p:sp>
        <p:nvSpPr>
          <p:cNvPr id="32" name="직사각형 31">
            <a:extLst>
              <a:ext uri="{FF2B5EF4-FFF2-40B4-BE49-F238E27FC236}">
                <a16:creationId xmlns:a16="http://schemas.microsoft.com/office/drawing/2014/main" id="{11CFF723-7EDD-3A61-0CD7-885088269944}"/>
              </a:ext>
            </a:extLst>
          </p:cNvPr>
          <p:cNvSpPr>
            <a:spLocks/>
          </p:cNvSpPr>
          <p:nvPr/>
        </p:nvSpPr>
        <p:spPr>
          <a:xfrm>
            <a:off x="3511057" y="3825756"/>
            <a:ext cx="1292400"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3" name="직사각형 32">
            <a:extLst>
              <a:ext uri="{FF2B5EF4-FFF2-40B4-BE49-F238E27FC236}">
                <a16:creationId xmlns:a16="http://schemas.microsoft.com/office/drawing/2014/main" id="{45CED5F8-F724-CB56-3230-AAE292AD6ABF}"/>
              </a:ext>
            </a:extLst>
          </p:cNvPr>
          <p:cNvSpPr>
            <a:spLocks/>
          </p:cNvSpPr>
          <p:nvPr/>
        </p:nvSpPr>
        <p:spPr>
          <a:xfrm>
            <a:off x="4876642" y="3825194"/>
            <a:ext cx="1292400"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4" name="직사각형 33">
            <a:extLst>
              <a:ext uri="{FF2B5EF4-FFF2-40B4-BE49-F238E27FC236}">
                <a16:creationId xmlns:a16="http://schemas.microsoft.com/office/drawing/2014/main" id="{6D1C0BEE-B316-73D1-95E5-C9F3EC26BCD4}"/>
              </a:ext>
            </a:extLst>
          </p:cNvPr>
          <p:cNvSpPr>
            <a:spLocks/>
          </p:cNvSpPr>
          <p:nvPr/>
        </p:nvSpPr>
        <p:spPr>
          <a:xfrm>
            <a:off x="6241301" y="3825194"/>
            <a:ext cx="1292400"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8" name="TextBox 7">
            <a:extLst>
              <a:ext uri="{FF2B5EF4-FFF2-40B4-BE49-F238E27FC236}">
                <a16:creationId xmlns:a16="http://schemas.microsoft.com/office/drawing/2014/main" id="{6547278E-740B-0CF8-83D1-474F83EB5BE5}"/>
              </a:ext>
            </a:extLst>
          </p:cNvPr>
          <p:cNvSpPr txBox="1">
            <a:spLocks/>
          </p:cNvSpPr>
          <p:nvPr/>
        </p:nvSpPr>
        <p:spPr>
          <a:xfrm>
            <a:off x="1990564" y="3520255"/>
            <a:ext cx="1293142" cy="338554"/>
          </a:xfrm>
          <a:prstGeom prst="rect">
            <a:avLst/>
          </a:prstGeom>
          <a:noFill/>
        </p:spPr>
        <p:txBody>
          <a:bodyPr wrap="square" rtlCol="0">
            <a:spAutoFit/>
          </a:bodyPr>
          <a:lstStyle/>
          <a:p>
            <a:pPr algn="ctr"/>
            <a:r>
              <a:rPr lang="en-US" altLang="ko-KR" sz="1600" b="1" dirty="0">
                <a:solidFill>
                  <a:srgbClr val="C00000"/>
                </a:solidFill>
              </a:rPr>
              <a:t>MD-MAT</a:t>
            </a:r>
            <a:endParaRPr lang="ko-KR" altLang="en-US" sz="1600" b="1" dirty="0">
              <a:solidFill>
                <a:srgbClr val="C00000"/>
              </a:solidFill>
            </a:endParaRPr>
          </a:p>
        </p:txBody>
      </p:sp>
      <p:sp>
        <p:nvSpPr>
          <p:cNvPr id="26" name="TextBox 25">
            <a:extLst>
              <a:ext uri="{FF2B5EF4-FFF2-40B4-BE49-F238E27FC236}">
                <a16:creationId xmlns:a16="http://schemas.microsoft.com/office/drawing/2014/main" id="{B0590193-FC20-97EE-3AEC-00DFE992C102}"/>
              </a:ext>
            </a:extLst>
          </p:cNvPr>
          <p:cNvSpPr txBox="1">
            <a:spLocks/>
          </p:cNvSpPr>
          <p:nvPr/>
        </p:nvSpPr>
        <p:spPr>
          <a:xfrm>
            <a:off x="3510912" y="3522892"/>
            <a:ext cx="1289088"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7" name="TextBox 26">
            <a:extLst>
              <a:ext uri="{FF2B5EF4-FFF2-40B4-BE49-F238E27FC236}">
                <a16:creationId xmlns:a16="http://schemas.microsoft.com/office/drawing/2014/main" id="{119AF1DD-7235-31F8-5771-BB1CBD475440}"/>
              </a:ext>
            </a:extLst>
          </p:cNvPr>
          <p:cNvSpPr txBox="1">
            <a:spLocks/>
          </p:cNvSpPr>
          <p:nvPr/>
        </p:nvSpPr>
        <p:spPr>
          <a:xfrm>
            <a:off x="4877242" y="3522892"/>
            <a:ext cx="1293252"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8" name="TextBox 27">
            <a:extLst>
              <a:ext uri="{FF2B5EF4-FFF2-40B4-BE49-F238E27FC236}">
                <a16:creationId xmlns:a16="http://schemas.microsoft.com/office/drawing/2014/main" id="{4E575DCE-63E6-74AF-7A4E-D82D0F06A420}"/>
              </a:ext>
            </a:extLst>
          </p:cNvPr>
          <p:cNvSpPr txBox="1">
            <a:spLocks/>
          </p:cNvSpPr>
          <p:nvPr/>
        </p:nvSpPr>
        <p:spPr>
          <a:xfrm>
            <a:off x="6241300" y="3522892"/>
            <a:ext cx="1289088"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35" name="직사각형 34">
            <a:extLst>
              <a:ext uri="{FF2B5EF4-FFF2-40B4-BE49-F238E27FC236}">
                <a16:creationId xmlns:a16="http://schemas.microsoft.com/office/drawing/2014/main" id="{1F377B76-0DAF-328A-7D2B-5A14C90E836F}"/>
              </a:ext>
            </a:extLst>
          </p:cNvPr>
          <p:cNvSpPr>
            <a:spLocks/>
          </p:cNvSpPr>
          <p:nvPr/>
        </p:nvSpPr>
        <p:spPr>
          <a:xfrm>
            <a:off x="1989913"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6" name="TextBox 35">
            <a:extLst>
              <a:ext uri="{FF2B5EF4-FFF2-40B4-BE49-F238E27FC236}">
                <a16:creationId xmlns:a16="http://schemas.microsoft.com/office/drawing/2014/main" id="{5AA4BCE0-9449-9F6F-950A-C5D05CC44B76}"/>
              </a:ext>
            </a:extLst>
          </p:cNvPr>
          <p:cNvSpPr txBox="1">
            <a:spLocks/>
          </p:cNvSpPr>
          <p:nvPr/>
        </p:nvSpPr>
        <p:spPr>
          <a:xfrm rot="16200000">
            <a:off x="859268" y="4115231"/>
            <a:ext cx="1614314" cy="338554"/>
          </a:xfrm>
          <a:prstGeom prst="rect">
            <a:avLst/>
          </a:prstGeom>
          <a:noFill/>
        </p:spPr>
        <p:txBody>
          <a:bodyPr wrap="square" rtlCol="0">
            <a:spAutoFit/>
          </a:bodyPr>
          <a:lstStyle/>
          <a:p>
            <a:r>
              <a:rPr lang="en-US" altLang="ko-KR" sz="1600" dirty="0"/>
              <a:t>Subarray</a:t>
            </a:r>
            <a:endParaRPr lang="ko-KR" altLang="en-US" sz="1600" dirty="0"/>
          </a:p>
        </p:txBody>
      </p:sp>
      <p:sp>
        <p:nvSpPr>
          <p:cNvPr id="38" name="직사각형 37">
            <a:extLst>
              <a:ext uri="{FF2B5EF4-FFF2-40B4-BE49-F238E27FC236}">
                <a16:creationId xmlns:a16="http://schemas.microsoft.com/office/drawing/2014/main" id="{0912DD6A-13FF-1D7C-3982-9C39BB655308}"/>
              </a:ext>
            </a:extLst>
          </p:cNvPr>
          <p:cNvSpPr>
            <a:spLocks/>
          </p:cNvSpPr>
          <p:nvPr/>
        </p:nvSpPr>
        <p:spPr>
          <a:xfrm>
            <a:off x="3510912" y="4855818"/>
            <a:ext cx="1292400"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9" name="직사각형 38">
            <a:extLst>
              <a:ext uri="{FF2B5EF4-FFF2-40B4-BE49-F238E27FC236}">
                <a16:creationId xmlns:a16="http://schemas.microsoft.com/office/drawing/2014/main" id="{77276001-8C98-6B9C-3959-4AF0C9BA868B}"/>
              </a:ext>
            </a:extLst>
          </p:cNvPr>
          <p:cNvSpPr>
            <a:spLocks/>
          </p:cNvSpPr>
          <p:nvPr/>
        </p:nvSpPr>
        <p:spPr>
          <a:xfrm>
            <a:off x="4877242" y="4855818"/>
            <a:ext cx="1292400"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0" name="직사각형 39">
            <a:extLst>
              <a:ext uri="{FF2B5EF4-FFF2-40B4-BE49-F238E27FC236}">
                <a16:creationId xmlns:a16="http://schemas.microsoft.com/office/drawing/2014/main" id="{8383E093-8B02-3AD6-6964-A2B0F4C8D116}"/>
              </a:ext>
            </a:extLst>
          </p:cNvPr>
          <p:cNvSpPr>
            <a:spLocks/>
          </p:cNvSpPr>
          <p:nvPr/>
        </p:nvSpPr>
        <p:spPr>
          <a:xfrm>
            <a:off x="6241300" y="4855818"/>
            <a:ext cx="1292400"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6" name="직사각형 45">
            <a:extLst>
              <a:ext uri="{FF2B5EF4-FFF2-40B4-BE49-F238E27FC236}">
                <a16:creationId xmlns:a16="http://schemas.microsoft.com/office/drawing/2014/main" id="{62130425-8C39-D88B-2963-7031CB2E4CF0}"/>
              </a:ext>
            </a:extLst>
          </p:cNvPr>
          <p:cNvSpPr/>
          <p:nvPr/>
        </p:nvSpPr>
        <p:spPr>
          <a:xfrm>
            <a:off x="1990960" y="5108883"/>
            <a:ext cx="1292400"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bg1"/>
                </a:solidFill>
              </a:rPr>
              <a:t>Match</a:t>
            </a:r>
            <a:endParaRPr lang="ko-KR" altLang="en-US" sz="1400" dirty="0">
              <a:solidFill>
                <a:schemeClr val="bg1"/>
              </a:solidFill>
            </a:endParaRPr>
          </a:p>
        </p:txBody>
      </p:sp>
      <p:sp>
        <p:nvSpPr>
          <p:cNvPr id="47" name="직사각형 46">
            <a:extLst>
              <a:ext uri="{FF2B5EF4-FFF2-40B4-BE49-F238E27FC236}">
                <a16:creationId xmlns:a16="http://schemas.microsoft.com/office/drawing/2014/main" id="{7F9C4D20-5F40-963F-8DBF-9D58D0BB6138}"/>
              </a:ext>
            </a:extLst>
          </p:cNvPr>
          <p:cNvSpPr/>
          <p:nvPr/>
        </p:nvSpPr>
        <p:spPr>
          <a:xfrm>
            <a:off x="3510126" y="5089830"/>
            <a:ext cx="4020261"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bg1"/>
              </a:solidFill>
            </a:endParaRPr>
          </a:p>
        </p:txBody>
      </p:sp>
      <p:cxnSp>
        <p:nvCxnSpPr>
          <p:cNvPr id="49" name="직선 연결선 48">
            <a:extLst>
              <a:ext uri="{FF2B5EF4-FFF2-40B4-BE49-F238E27FC236}">
                <a16:creationId xmlns:a16="http://schemas.microsoft.com/office/drawing/2014/main" id="{EA79B94D-5985-DAA3-9188-41B23A26B157}"/>
              </a:ext>
            </a:extLst>
          </p:cNvPr>
          <p:cNvCxnSpPr>
            <a:cxnSpLocks/>
          </p:cNvCxnSpPr>
          <p:nvPr/>
        </p:nvCxnSpPr>
        <p:spPr>
          <a:xfrm flipH="1">
            <a:off x="5561080" y="2548551"/>
            <a:ext cx="328574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0" name="육각형 49">
            <a:extLst>
              <a:ext uri="{FF2B5EF4-FFF2-40B4-BE49-F238E27FC236}">
                <a16:creationId xmlns:a16="http://schemas.microsoft.com/office/drawing/2014/main" id="{4366FBB9-13F7-EFFC-0D9B-E52E475B6226}"/>
              </a:ext>
            </a:extLst>
          </p:cNvPr>
          <p:cNvSpPr/>
          <p:nvPr/>
        </p:nvSpPr>
        <p:spPr>
          <a:xfrm>
            <a:off x="5545248" y="1383300"/>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ysClr val="windowText" lastClr="000000"/>
                </a:solidFill>
              </a:rPr>
              <a:t>ACT</a:t>
            </a:r>
            <a:endParaRPr lang="ko-KR" altLang="en-US" sz="1200" dirty="0">
              <a:solidFill>
                <a:sysClr val="windowText" lastClr="000000"/>
              </a:solidFill>
            </a:endParaRPr>
          </a:p>
        </p:txBody>
      </p:sp>
      <p:sp>
        <p:nvSpPr>
          <p:cNvPr id="51" name="육각형 50">
            <a:extLst>
              <a:ext uri="{FF2B5EF4-FFF2-40B4-BE49-F238E27FC236}">
                <a16:creationId xmlns:a16="http://schemas.microsoft.com/office/drawing/2014/main" id="{056D583C-1E3B-5E69-CD3A-3FC9ADB737BC}"/>
              </a:ext>
            </a:extLst>
          </p:cNvPr>
          <p:cNvSpPr/>
          <p:nvPr/>
        </p:nvSpPr>
        <p:spPr>
          <a:xfrm>
            <a:off x="5545248" y="1720184"/>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err="1">
                <a:solidFill>
                  <a:sysClr val="windowText" lastClr="000000"/>
                </a:solidFill>
              </a:rPr>
              <a:t>Idx</a:t>
            </a:r>
            <a:endParaRPr lang="ko-KR" altLang="en-US" sz="1200" dirty="0">
              <a:solidFill>
                <a:sysClr val="windowText" lastClr="000000"/>
              </a:solidFill>
            </a:endParaRPr>
          </a:p>
        </p:txBody>
      </p:sp>
      <p:sp>
        <p:nvSpPr>
          <p:cNvPr id="52" name="육각형 51">
            <a:extLst>
              <a:ext uri="{FF2B5EF4-FFF2-40B4-BE49-F238E27FC236}">
                <a16:creationId xmlns:a16="http://schemas.microsoft.com/office/drawing/2014/main" id="{821D0C5E-F45A-1CC9-413C-5BBD13F74A85}"/>
              </a:ext>
            </a:extLst>
          </p:cNvPr>
          <p:cNvSpPr/>
          <p:nvPr/>
        </p:nvSpPr>
        <p:spPr>
          <a:xfrm>
            <a:off x="5982769" y="1383300"/>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3" name="육각형 52">
            <a:extLst>
              <a:ext uri="{FF2B5EF4-FFF2-40B4-BE49-F238E27FC236}">
                <a16:creationId xmlns:a16="http://schemas.microsoft.com/office/drawing/2014/main" id="{79B58F66-67C5-578C-612F-7F7F12F21319}"/>
              </a:ext>
            </a:extLst>
          </p:cNvPr>
          <p:cNvSpPr/>
          <p:nvPr/>
        </p:nvSpPr>
        <p:spPr>
          <a:xfrm>
            <a:off x="5982769" y="1720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4" name="육각형 53">
            <a:extLst>
              <a:ext uri="{FF2B5EF4-FFF2-40B4-BE49-F238E27FC236}">
                <a16:creationId xmlns:a16="http://schemas.microsoft.com/office/drawing/2014/main" id="{B570506C-ECCB-3E1D-7D6E-4E73D69550D6}"/>
              </a:ext>
            </a:extLst>
          </p:cNvPr>
          <p:cNvSpPr/>
          <p:nvPr/>
        </p:nvSpPr>
        <p:spPr>
          <a:xfrm>
            <a:off x="6420290" y="1383300"/>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5" name="육각형 54">
            <a:extLst>
              <a:ext uri="{FF2B5EF4-FFF2-40B4-BE49-F238E27FC236}">
                <a16:creationId xmlns:a16="http://schemas.microsoft.com/office/drawing/2014/main" id="{C8EE0C5E-E8AF-9DE2-D9AF-F39795023194}"/>
              </a:ext>
            </a:extLst>
          </p:cNvPr>
          <p:cNvSpPr/>
          <p:nvPr/>
        </p:nvSpPr>
        <p:spPr>
          <a:xfrm>
            <a:off x="6420290" y="1720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6" name="육각형 55">
            <a:extLst>
              <a:ext uri="{FF2B5EF4-FFF2-40B4-BE49-F238E27FC236}">
                <a16:creationId xmlns:a16="http://schemas.microsoft.com/office/drawing/2014/main" id="{C6DEB1F4-072C-E6D5-FF68-81560174430E}"/>
              </a:ext>
            </a:extLst>
          </p:cNvPr>
          <p:cNvSpPr/>
          <p:nvPr/>
        </p:nvSpPr>
        <p:spPr>
          <a:xfrm>
            <a:off x="6857811" y="1383300"/>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7" name="육각형 56">
            <a:extLst>
              <a:ext uri="{FF2B5EF4-FFF2-40B4-BE49-F238E27FC236}">
                <a16:creationId xmlns:a16="http://schemas.microsoft.com/office/drawing/2014/main" id="{A03BED31-3395-14BB-CF19-40F7FFCD5553}"/>
              </a:ext>
            </a:extLst>
          </p:cNvPr>
          <p:cNvSpPr/>
          <p:nvPr/>
        </p:nvSpPr>
        <p:spPr>
          <a:xfrm>
            <a:off x="6857811" y="1720184"/>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a:solidFill>
                  <a:sysClr val="windowText" lastClr="000000"/>
                </a:solidFill>
              </a:rPr>
              <a:t>Tag</a:t>
            </a:r>
            <a:endParaRPr lang="ko-KR" altLang="en-US" sz="1200">
              <a:solidFill>
                <a:sysClr val="windowText" lastClr="000000"/>
              </a:solidFill>
            </a:endParaRPr>
          </a:p>
        </p:txBody>
      </p:sp>
      <p:sp>
        <p:nvSpPr>
          <p:cNvPr id="58" name="TextBox 57">
            <a:extLst>
              <a:ext uri="{FF2B5EF4-FFF2-40B4-BE49-F238E27FC236}">
                <a16:creationId xmlns:a16="http://schemas.microsoft.com/office/drawing/2014/main" id="{DA5C4DE3-A849-13FF-B672-38EF0F00590D}"/>
              </a:ext>
            </a:extLst>
          </p:cNvPr>
          <p:cNvSpPr txBox="1"/>
          <p:nvPr/>
        </p:nvSpPr>
        <p:spPr>
          <a:xfrm>
            <a:off x="5008920" y="1360800"/>
            <a:ext cx="441404" cy="276999"/>
          </a:xfrm>
          <a:prstGeom prst="rect">
            <a:avLst/>
          </a:prstGeom>
          <a:noFill/>
        </p:spPr>
        <p:txBody>
          <a:bodyPr wrap="none" rtlCol="0">
            <a:spAutoFit/>
          </a:bodyPr>
          <a:lstStyle/>
          <a:p>
            <a:r>
              <a:rPr lang="en-US" altLang="ko-KR" sz="1200" dirty="0" err="1"/>
              <a:t>Cmd</a:t>
            </a:r>
            <a:endParaRPr lang="ko-KR" altLang="en-US" sz="1200" dirty="0"/>
          </a:p>
        </p:txBody>
      </p:sp>
      <p:sp>
        <p:nvSpPr>
          <p:cNvPr id="59" name="TextBox 58">
            <a:extLst>
              <a:ext uri="{FF2B5EF4-FFF2-40B4-BE49-F238E27FC236}">
                <a16:creationId xmlns:a16="http://schemas.microsoft.com/office/drawing/2014/main" id="{057C176C-DF32-DBD9-6F00-B94263F33B9F}"/>
              </a:ext>
            </a:extLst>
          </p:cNvPr>
          <p:cNvSpPr txBox="1"/>
          <p:nvPr/>
        </p:nvSpPr>
        <p:spPr>
          <a:xfrm>
            <a:off x="5008920" y="1708158"/>
            <a:ext cx="441404" cy="276999"/>
          </a:xfrm>
          <a:prstGeom prst="rect">
            <a:avLst/>
          </a:prstGeom>
          <a:noFill/>
        </p:spPr>
        <p:txBody>
          <a:bodyPr wrap="none" rtlCol="0">
            <a:spAutoFit/>
          </a:bodyPr>
          <a:lstStyle/>
          <a:p>
            <a:r>
              <a:rPr lang="en-US" altLang="ko-KR" sz="1200" err="1"/>
              <a:t>Addr</a:t>
            </a:r>
            <a:endParaRPr lang="ko-KR" altLang="en-US" sz="1200"/>
          </a:p>
        </p:txBody>
      </p:sp>
      <p:sp>
        <p:nvSpPr>
          <p:cNvPr id="60" name="TextBox 59">
            <a:extLst>
              <a:ext uri="{FF2B5EF4-FFF2-40B4-BE49-F238E27FC236}">
                <a16:creationId xmlns:a16="http://schemas.microsoft.com/office/drawing/2014/main" id="{6F1B8D72-0AA8-9424-9342-776E55606B1F}"/>
              </a:ext>
            </a:extLst>
          </p:cNvPr>
          <p:cNvSpPr txBox="1"/>
          <p:nvPr/>
        </p:nvSpPr>
        <p:spPr>
          <a:xfrm>
            <a:off x="6876911" y="1367892"/>
            <a:ext cx="405880" cy="276999"/>
          </a:xfrm>
          <a:prstGeom prst="rect">
            <a:avLst/>
          </a:prstGeom>
          <a:noFill/>
        </p:spPr>
        <p:txBody>
          <a:bodyPr wrap="none" rtlCol="0">
            <a:spAutoFit/>
          </a:bodyPr>
          <a:lstStyle/>
          <a:p>
            <a:pPr algn="ctr"/>
            <a:r>
              <a:rPr lang="en-US" altLang="ko-KR" sz="1200"/>
              <a:t>RD</a:t>
            </a:r>
            <a:endParaRPr lang="ko-KR" altLang="en-US" sz="1200"/>
          </a:p>
        </p:txBody>
      </p:sp>
      <p:sp>
        <p:nvSpPr>
          <p:cNvPr id="61" name="육각형 60">
            <a:extLst>
              <a:ext uri="{FF2B5EF4-FFF2-40B4-BE49-F238E27FC236}">
                <a16:creationId xmlns:a16="http://schemas.microsoft.com/office/drawing/2014/main" id="{2D60FCAA-F771-7968-C756-A9628D8D8FB9}"/>
              </a:ext>
            </a:extLst>
          </p:cNvPr>
          <p:cNvSpPr/>
          <p:nvPr/>
        </p:nvSpPr>
        <p:spPr>
          <a:xfrm>
            <a:off x="7816094"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2" name="육각형 61">
            <a:extLst>
              <a:ext uri="{FF2B5EF4-FFF2-40B4-BE49-F238E27FC236}">
                <a16:creationId xmlns:a16="http://schemas.microsoft.com/office/drawing/2014/main" id="{17A65A7C-CB37-063B-42F2-65244A84AEAC}"/>
              </a:ext>
            </a:extLst>
          </p:cNvPr>
          <p:cNvSpPr/>
          <p:nvPr/>
        </p:nvSpPr>
        <p:spPr>
          <a:xfrm>
            <a:off x="7925768"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3" name="육각형 62">
            <a:extLst>
              <a:ext uri="{FF2B5EF4-FFF2-40B4-BE49-F238E27FC236}">
                <a16:creationId xmlns:a16="http://schemas.microsoft.com/office/drawing/2014/main" id="{E1C52BF0-23E6-8E20-CB13-EE8415564D22}"/>
              </a:ext>
            </a:extLst>
          </p:cNvPr>
          <p:cNvSpPr/>
          <p:nvPr/>
        </p:nvSpPr>
        <p:spPr>
          <a:xfrm>
            <a:off x="8034673"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4" name="육각형 63">
            <a:extLst>
              <a:ext uri="{FF2B5EF4-FFF2-40B4-BE49-F238E27FC236}">
                <a16:creationId xmlns:a16="http://schemas.microsoft.com/office/drawing/2014/main" id="{01EA2308-49F9-D4DF-4154-05DD469E787A}"/>
              </a:ext>
            </a:extLst>
          </p:cNvPr>
          <p:cNvSpPr/>
          <p:nvPr/>
        </p:nvSpPr>
        <p:spPr>
          <a:xfrm>
            <a:off x="8144347"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5" name="육각형 64">
            <a:extLst>
              <a:ext uri="{FF2B5EF4-FFF2-40B4-BE49-F238E27FC236}">
                <a16:creationId xmlns:a16="http://schemas.microsoft.com/office/drawing/2014/main" id="{ECDAC5F4-61AE-23F9-7BD0-E5A213EC43A6}"/>
              </a:ext>
            </a:extLst>
          </p:cNvPr>
          <p:cNvSpPr/>
          <p:nvPr/>
        </p:nvSpPr>
        <p:spPr>
          <a:xfrm>
            <a:off x="8254997"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6" name="육각형 65">
            <a:extLst>
              <a:ext uri="{FF2B5EF4-FFF2-40B4-BE49-F238E27FC236}">
                <a16:creationId xmlns:a16="http://schemas.microsoft.com/office/drawing/2014/main" id="{D901F7CB-9F36-3C38-6720-A0BB3407E9F4}"/>
              </a:ext>
            </a:extLst>
          </p:cNvPr>
          <p:cNvSpPr/>
          <p:nvPr/>
        </p:nvSpPr>
        <p:spPr>
          <a:xfrm>
            <a:off x="8364671"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7" name="육각형 66">
            <a:extLst>
              <a:ext uri="{FF2B5EF4-FFF2-40B4-BE49-F238E27FC236}">
                <a16:creationId xmlns:a16="http://schemas.microsoft.com/office/drawing/2014/main" id="{0A465138-EF47-C518-FAED-9C7B3953BCC7}"/>
              </a:ext>
            </a:extLst>
          </p:cNvPr>
          <p:cNvSpPr/>
          <p:nvPr/>
        </p:nvSpPr>
        <p:spPr>
          <a:xfrm>
            <a:off x="8473576"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8" name="육각형 67">
            <a:extLst>
              <a:ext uri="{FF2B5EF4-FFF2-40B4-BE49-F238E27FC236}">
                <a16:creationId xmlns:a16="http://schemas.microsoft.com/office/drawing/2014/main" id="{687317FC-0ADE-3FCF-0E8F-58C91420002A}"/>
              </a:ext>
            </a:extLst>
          </p:cNvPr>
          <p:cNvSpPr/>
          <p:nvPr/>
        </p:nvSpPr>
        <p:spPr>
          <a:xfrm>
            <a:off x="8583250"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9" name="TextBox 68">
            <a:extLst>
              <a:ext uri="{FF2B5EF4-FFF2-40B4-BE49-F238E27FC236}">
                <a16:creationId xmlns:a16="http://schemas.microsoft.com/office/drawing/2014/main" id="{62AEFEF8-11E4-FA25-CD17-4FE05F5D5142}"/>
              </a:ext>
            </a:extLst>
          </p:cNvPr>
          <p:cNvSpPr txBox="1"/>
          <p:nvPr/>
        </p:nvSpPr>
        <p:spPr>
          <a:xfrm>
            <a:off x="5028020" y="2046348"/>
            <a:ext cx="396873" cy="276999"/>
          </a:xfrm>
          <a:prstGeom prst="rect">
            <a:avLst/>
          </a:prstGeom>
          <a:noFill/>
        </p:spPr>
        <p:txBody>
          <a:bodyPr wrap="none" rtlCol="0">
            <a:spAutoFit/>
          </a:bodyPr>
          <a:lstStyle/>
          <a:p>
            <a:r>
              <a:rPr lang="en-US" altLang="ko-KR" sz="1200" err="1"/>
              <a:t>Rsp</a:t>
            </a:r>
            <a:endParaRPr lang="ko-KR" altLang="en-US" sz="1200"/>
          </a:p>
        </p:txBody>
      </p:sp>
      <p:sp>
        <p:nvSpPr>
          <p:cNvPr id="70" name="TextBox 69">
            <a:extLst>
              <a:ext uri="{FF2B5EF4-FFF2-40B4-BE49-F238E27FC236}">
                <a16:creationId xmlns:a16="http://schemas.microsoft.com/office/drawing/2014/main" id="{84C44FD6-AF14-8220-8918-AEE5F93D4A8C}"/>
              </a:ext>
            </a:extLst>
          </p:cNvPr>
          <p:cNvSpPr txBox="1"/>
          <p:nvPr/>
        </p:nvSpPr>
        <p:spPr>
          <a:xfrm>
            <a:off x="5028020" y="2393706"/>
            <a:ext cx="441404" cy="276999"/>
          </a:xfrm>
          <a:prstGeom prst="rect">
            <a:avLst/>
          </a:prstGeom>
          <a:noFill/>
        </p:spPr>
        <p:txBody>
          <a:bodyPr wrap="none" rtlCol="0">
            <a:spAutoFit/>
          </a:bodyPr>
          <a:lstStyle/>
          <a:p>
            <a:r>
              <a:rPr lang="en-US" altLang="ko-KR" sz="1200" dirty="0"/>
              <a:t>Data</a:t>
            </a:r>
            <a:endParaRPr lang="ko-KR" altLang="en-US" sz="1200" dirty="0"/>
          </a:p>
        </p:txBody>
      </p:sp>
      <p:cxnSp>
        <p:nvCxnSpPr>
          <p:cNvPr id="71" name="직선 연결선 70">
            <a:extLst>
              <a:ext uri="{FF2B5EF4-FFF2-40B4-BE49-F238E27FC236}">
                <a16:creationId xmlns:a16="http://schemas.microsoft.com/office/drawing/2014/main" id="{5B8BF7D8-4CC3-FB73-18A9-1A1315A4315F}"/>
              </a:ext>
            </a:extLst>
          </p:cNvPr>
          <p:cNvCxnSpPr>
            <a:cxnSpLocks/>
          </p:cNvCxnSpPr>
          <p:nvPr/>
        </p:nvCxnSpPr>
        <p:spPr>
          <a:xfrm flipH="1">
            <a:off x="5564348" y="2223431"/>
            <a:ext cx="328247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 name="육각형 71">
            <a:extLst>
              <a:ext uri="{FF2B5EF4-FFF2-40B4-BE49-F238E27FC236}">
                <a16:creationId xmlns:a16="http://schemas.microsoft.com/office/drawing/2014/main" id="{D5CA0902-C66E-9628-B759-E2813BD0892B}"/>
              </a:ext>
            </a:extLst>
          </p:cNvPr>
          <p:cNvSpPr/>
          <p:nvPr/>
        </p:nvSpPr>
        <p:spPr>
          <a:xfrm>
            <a:off x="7816094" y="2097431"/>
            <a:ext cx="437521"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ysClr val="windowText" lastClr="000000"/>
                </a:solidFill>
              </a:rPr>
              <a:t>Hit</a:t>
            </a:r>
            <a:endParaRPr lang="ko-KR" altLang="en-US" sz="1200" dirty="0">
              <a:solidFill>
                <a:sysClr val="windowText" lastClr="000000"/>
              </a:solidFill>
            </a:endParaRPr>
          </a:p>
        </p:txBody>
      </p:sp>
      <p:sp>
        <p:nvSpPr>
          <p:cNvPr id="73" name="육각형 72">
            <a:extLst>
              <a:ext uri="{FF2B5EF4-FFF2-40B4-BE49-F238E27FC236}">
                <a16:creationId xmlns:a16="http://schemas.microsoft.com/office/drawing/2014/main" id="{A138DED9-2E93-7A4E-57CB-C6AB25E77AB4}"/>
              </a:ext>
            </a:extLst>
          </p:cNvPr>
          <p:cNvSpPr/>
          <p:nvPr/>
        </p:nvSpPr>
        <p:spPr>
          <a:xfrm>
            <a:off x="7299003" y="1377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4" name="육각형 73">
            <a:extLst>
              <a:ext uri="{FF2B5EF4-FFF2-40B4-BE49-F238E27FC236}">
                <a16:creationId xmlns:a16="http://schemas.microsoft.com/office/drawing/2014/main" id="{36C9F6C5-E86C-913D-E3E0-91ED8DCDB9D2}"/>
              </a:ext>
            </a:extLst>
          </p:cNvPr>
          <p:cNvSpPr/>
          <p:nvPr/>
        </p:nvSpPr>
        <p:spPr>
          <a:xfrm>
            <a:off x="7299003" y="1714068"/>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5" name="육각형 74">
            <a:extLst>
              <a:ext uri="{FF2B5EF4-FFF2-40B4-BE49-F238E27FC236}">
                <a16:creationId xmlns:a16="http://schemas.microsoft.com/office/drawing/2014/main" id="{C6F35906-5CB5-6F91-9F3E-238F3992F37A}"/>
              </a:ext>
            </a:extLst>
          </p:cNvPr>
          <p:cNvSpPr/>
          <p:nvPr/>
        </p:nvSpPr>
        <p:spPr>
          <a:xfrm>
            <a:off x="7736524" y="1377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6" name="육각형 75">
            <a:extLst>
              <a:ext uri="{FF2B5EF4-FFF2-40B4-BE49-F238E27FC236}">
                <a16:creationId xmlns:a16="http://schemas.microsoft.com/office/drawing/2014/main" id="{1D482948-C75C-7172-6973-F137660DC64C}"/>
              </a:ext>
            </a:extLst>
          </p:cNvPr>
          <p:cNvSpPr/>
          <p:nvPr/>
        </p:nvSpPr>
        <p:spPr>
          <a:xfrm>
            <a:off x="7736524" y="1714068"/>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7" name="육각형 76">
            <a:extLst>
              <a:ext uri="{FF2B5EF4-FFF2-40B4-BE49-F238E27FC236}">
                <a16:creationId xmlns:a16="http://schemas.microsoft.com/office/drawing/2014/main" id="{EE9E2B0C-6407-5825-A058-FF6872AE1F1B}"/>
              </a:ext>
            </a:extLst>
          </p:cNvPr>
          <p:cNvSpPr/>
          <p:nvPr/>
        </p:nvSpPr>
        <p:spPr>
          <a:xfrm>
            <a:off x="8177108" y="1366545"/>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8" name="육각형 77">
            <a:extLst>
              <a:ext uri="{FF2B5EF4-FFF2-40B4-BE49-F238E27FC236}">
                <a16:creationId xmlns:a16="http://schemas.microsoft.com/office/drawing/2014/main" id="{9D57E2E0-DEBB-E1C8-23FB-46770AD9678A}"/>
              </a:ext>
            </a:extLst>
          </p:cNvPr>
          <p:cNvSpPr/>
          <p:nvPr/>
        </p:nvSpPr>
        <p:spPr>
          <a:xfrm>
            <a:off x="8177108" y="1703429"/>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 name="TextBox 5">
            <a:extLst>
              <a:ext uri="{FF2B5EF4-FFF2-40B4-BE49-F238E27FC236}">
                <a16:creationId xmlns:a16="http://schemas.microsoft.com/office/drawing/2014/main" id="{5D3D7835-B7FD-DC76-81DC-16279EC2A476}"/>
              </a:ext>
            </a:extLst>
          </p:cNvPr>
          <p:cNvSpPr txBox="1"/>
          <p:nvPr/>
        </p:nvSpPr>
        <p:spPr>
          <a:xfrm>
            <a:off x="5046864" y="4541333"/>
            <a:ext cx="1210588" cy="646331"/>
          </a:xfrm>
          <a:prstGeom prst="rect">
            <a:avLst/>
          </a:prstGeom>
          <a:solidFill>
            <a:srgbClr val="FFFFFF">
              <a:alpha val="80000"/>
            </a:srgbClr>
          </a:solidFill>
        </p:spPr>
        <p:txBody>
          <a:bodyPr wrap="none" rtlCol="0">
            <a:spAutoFit/>
          </a:bodyPr>
          <a:lstStyle/>
          <a:p>
            <a:pPr algn="ctr"/>
            <a:r>
              <a:rPr lang="en-US" altLang="ko-KR" b="1" dirty="0">
                <a:solidFill>
                  <a:schemeClr val="accent1"/>
                </a:solidFill>
              </a:rPr>
              <a:t>Way </a:t>
            </a:r>
          </a:p>
          <a:p>
            <a:pPr algn="ctr"/>
            <a:r>
              <a:rPr lang="en-US" altLang="ko-KR" b="1" dirty="0">
                <a:solidFill>
                  <a:schemeClr val="accent1"/>
                </a:solidFill>
              </a:rPr>
              <a:t>Selection</a:t>
            </a:r>
            <a:endParaRPr lang="ko-KR" altLang="en-US" b="1" dirty="0">
              <a:solidFill>
                <a:schemeClr val="accent1"/>
              </a:solidFill>
            </a:endParaRPr>
          </a:p>
        </p:txBody>
      </p:sp>
      <p:sp>
        <p:nvSpPr>
          <p:cNvPr id="24" name="TextBox 23">
            <a:extLst>
              <a:ext uri="{FF2B5EF4-FFF2-40B4-BE49-F238E27FC236}">
                <a16:creationId xmlns:a16="http://schemas.microsoft.com/office/drawing/2014/main" id="{735AE09F-2B4B-4A9A-57B9-582AFE42B2E7}"/>
              </a:ext>
            </a:extLst>
          </p:cNvPr>
          <p:cNvSpPr txBox="1"/>
          <p:nvPr/>
        </p:nvSpPr>
        <p:spPr>
          <a:xfrm rot="16200000">
            <a:off x="6577147" y="5786826"/>
            <a:ext cx="979507" cy="369332"/>
          </a:xfrm>
          <a:prstGeom prst="rect">
            <a:avLst/>
          </a:prstGeom>
          <a:solidFill>
            <a:srgbClr val="FFFFFF">
              <a:alpha val="80000"/>
            </a:srgbClr>
          </a:solidFill>
        </p:spPr>
        <p:txBody>
          <a:bodyPr wrap="square" rtlCol="0">
            <a:spAutoFit/>
          </a:bodyPr>
          <a:lstStyle/>
          <a:p>
            <a:pPr algn="r"/>
            <a:r>
              <a:rPr lang="en-US" altLang="ko-KR" b="1">
                <a:solidFill>
                  <a:schemeClr val="accent5"/>
                </a:solidFill>
              </a:rPr>
              <a:t>Data</a:t>
            </a:r>
            <a:endParaRPr lang="ko-KR" altLang="en-US" b="1">
              <a:solidFill>
                <a:schemeClr val="accent5"/>
              </a:solidFill>
            </a:endParaRPr>
          </a:p>
        </p:txBody>
      </p:sp>
      <p:sp>
        <p:nvSpPr>
          <p:cNvPr id="29" name="TextBox 28">
            <a:extLst>
              <a:ext uri="{FF2B5EF4-FFF2-40B4-BE49-F238E27FC236}">
                <a16:creationId xmlns:a16="http://schemas.microsoft.com/office/drawing/2014/main" id="{CEA497AD-465E-91AA-EC61-7E459FB405C5}"/>
              </a:ext>
            </a:extLst>
          </p:cNvPr>
          <p:cNvSpPr txBox="1"/>
          <p:nvPr/>
        </p:nvSpPr>
        <p:spPr>
          <a:xfrm rot="16200000">
            <a:off x="1784447" y="5989923"/>
            <a:ext cx="1337085" cy="369332"/>
          </a:xfrm>
          <a:prstGeom prst="rect">
            <a:avLst/>
          </a:prstGeom>
          <a:solidFill>
            <a:srgbClr val="FFFFFF">
              <a:alpha val="80000"/>
            </a:srgbClr>
          </a:solidFill>
        </p:spPr>
        <p:txBody>
          <a:bodyPr wrap="square" rtlCol="0">
            <a:spAutoFit/>
          </a:bodyPr>
          <a:lstStyle/>
          <a:p>
            <a:pPr algn="r"/>
            <a:r>
              <a:rPr lang="en-US" altLang="ko-KR" b="1">
                <a:solidFill>
                  <a:schemeClr val="accent4"/>
                </a:solidFill>
              </a:rPr>
              <a:t>Hit</a:t>
            </a:r>
            <a:endParaRPr lang="ko-KR" altLang="en-US" b="1">
              <a:solidFill>
                <a:schemeClr val="accent4"/>
              </a:solidFill>
            </a:endParaRPr>
          </a:p>
        </p:txBody>
      </p:sp>
      <p:cxnSp>
        <p:nvCxnSpPr>
          <p:cNvPr id="41" name="직선 화살표 연결선 40">
            <a:extLst>
              <a:ext uri="{FF2B5EF4-FFF2-40B4-BE49-F238E27FC236}">
                <a16:creationId xmlns:a16="http://schemas.microsoft.com/office/drawing/2014/main" id="{98C793AA-0F4D-0044-5F89-439A03C5BBDB}"/>
              </a:ext>
            </a:extLst>
          </p:cNvPr>
          <p:cNvCxnSpPr>
            <a:cxnSpLocks/>
          </p:cNvCxnSpPr>
          <p:nvPr/>
        </p:nvCxnSpPr>
        <p:spPr>
          <a:xfrm flipV="1">
            <a:off x="6903146" y="5386859"/>
            <a:ext cx="0" cy="918000"/>
          </a:xfrm>
          <a:prstGeom prst="straightConnector1">
            <a:avLst/>
          </a:prstGeom>
          <a:noFill/>
          <a:ln w="38100" cap="flat" cmpd="sng" algn="ctr">
            <a:solidFill>
              <a:schemeClr val="accent5"/>
            </a:solidFill>
            <a:prstDash val="solid"/>
            <a:miter lim="800000"/>
            <a:headEnd type="triangle" w="med" len="med"/>
            <a:tailEnd type="none" w="med" len="med"/>
          </a:ln>
          <a:effectLst/>
        </p:spPr>
      </p:cxnSp>
      <p:cxnSp>
        <p:nvCxnSpPr>
          <p:cNvPr id="42" name="직선 화살표 연결선 41">
            <a:extLst>
              <a:ext uri="{FF2B5EF4-FFF2-40B4-BE49-F238E27FC236}">
                <a16:creationId xmlns:a16="http://schemas.microsoft.com/office/drawing/2014/main" id="{DCD999BB-512E-49D0-CFBA-76F4F30E3E3F}"/>
              </a:ext>
            </a:extLst>
          </p:cNvPr>
          <p:cNvCxnSpPr>
            <a:cxnSpLocks/>
          </p:cNvCxnSpPr>
          <p:nvPr/>
        </p:nvCxnSpPr>
        <p:spPr>
          <a:xfrm flipV="1">
            <a:off x="2646142" y="5392114"/>
            <a:ext cx="0" cy="918000"/>
          </a:xfrm>
          <a:prstGeom prst="straightConnector1">
            <a:avLst/>
          </a:prstGeom>
          <a:noFill/>
          <a:ln w="38100" cap="flat" cmpd="sng" algn="ctr">
            <a:solidFill>
              <a:schemeClr val="accent4"/>
            </a:solidFill>
            <a:prstDash val="solid"/>
            <a:miter lim="800000"/>
            <a:headEnd type="triangle" w="med" len="med"/>
            <a:tailEnd type="none" w="med" len="med"/>
          </a:ln>
          <a:effectLst/>
        </p:spPr>
      </p:cxnSp>
      <p:cxnSp>
        <p:nvCxnSpPr>
          <p:cNvPr id="43" name="직선 화살표 연결선 42">
            <a:extLst>
              <a:ext uri="{FF2B5EF4-FFF2-40B4-BE49-F238E27FC236}">
                <a16:creationId xmlns:a16="http://schemas.microsoft.com/office/drawing/2014/main" id="{4C8BA38A-7CAF-0DB3-50F9-A1F102C9FFD3}"/>
              </a:ext>
            </a:extLst>
          </p:cNvPr>
          <p:cNvCxnSpPr>
            <a:cxnSpLocks/>
          </p:cNvCxnSpPr>
          <p:nvPr/>
        </p:nvCxnSpPr>
        <p:spPr>
          <a:xfrm flipV="1">
            <a:off x="3576594" y="4894716"/>
            <a:ext cx="0" cy="351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48" name="직선 화살표 연결선 47">
            <a:extLst>
              <a:ext uri="{FF2B5EF4-FFF2-40B4-BE49-F238E27FC236}">
                <a16:creationId xmlns:a16="http://schemas.microsoft.com/office/drawing/2014/main" id="{1560E3AE-9312-5A16-04B4-FC312E5369F4}"/>
              </a:ext>
            </a:extLst>
          </p:cNvPr>
          <p:cNvCxnSpPr>
            <a:cxnSpLocks/>
          </p:cNvCxnSpPr>
          <p:nvPr/>
        </p:nvCxnSpPr>
        <p:spPr>
          <a:xfrm flipV="1">
            <a:off x="4956835" y="4894716"/>
            <a:ext cx="0" cy="351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79" name="직선 화살표 연결선 78">
            <a:extLst>
              <a:ext uri="{FF2B5EF4-FFF2-40B4-BE49-F238E27FC236}">
                <a16:creationId xmlns:a16="http://schemas.microsoft.com/office/drawing/2014/main" id="{45629EFC-09E8-8FCD-CCB1-5945174B046B}"/>
              </a:ext>
            </a:extLst>
          </p:cNvPr>
          <p:cNvCxnSpPr>
            <a:cxnSpLocks/>
          </p:cNvCxnSpPr>
          <p:nvPr/>
        </p:nvCxnSpPr>
        <p:spPr>
          <a:xfrm flipV="1">
            <a:off x="6319794" y="4894716"/>
            <a:ext cx="0" cy="351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84" name="직선 화살표 연결선 83">
            <a:extLst>
              <a:ext uri="{FF2B5EF4-FFF2-40B4-BE49-F238E27FC236}">
                <a16:creationId xmlns:a16="http://schemas.microsoft.com/office/drawing/2014/main" id="{83023529-F458-A921-E21B-3F8CA68D630B}"/>
              </a:ext>
            </a:extLst>
          </p:cNvPr>
          <p:cNvCxnSpPr>
            <a:cxnSpLocks/>
            <a:stCxn id="46" idx="3"/>
            <a:endCxn id="47" idx="3"/>
          </p:cNvCxnSpPr>
          <p:nvPr/>
        </p:nvCxnSpPr>
        <p:spPr>
          <a:xfrm flipV="1">
            <a:off x="3283360" y="5215830"/>
            <a:ext cx="4247027" cy="19053"/>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87" name="직선 화살표 연결선 86">
            <a:extLst>
              <a:ext uri="{FF2B5EF4-FFF2-40B4-BE49-F238E27FC236}">
                <a16:creationId xmlns:a16="http://schemas.microsoft.com/office/drawing/2014/main" id="{70F74217-2FD0-7B9C-A979-09039D3707A8}"/>
              </a:ext>
            </a:extLst>
          </p:cNvPr>
          <p:cNvCxnSpPr>
            <a:cxnSpLocks/>
          </p:cNvCxnSpPr>
          <p:nvPr/>
        </p:nvCxnSpPr>
        <p:spPr>
          <a:xfrm flipV="1">
            <a:off x="5580869" y="5386859"/>
            <a:ext cx="0" cy="918000"/>
          </a:xfrm>
          <a:prstGeom prst="straightConnector1">
            <a:avLst/>
          </a:prstGeom>
          <a:noFill/>
          <a:ln w="38100" cap="flat" cmpd="sng" algn="ctr">
            <a:solidFill>
              <a:schemeClr val="accent5"/>
            </a:solidFill>
            <a:prstDash val="solid"/>
            <a:miter lim="800000"/>
            <a:headEnd type="triangle" w="med" len="med"/>
            <a:tailEnd type="none" w="med" len="med"/>
          </a:ln>
          <a:effectLst/>
        </p:spPr>
      </p:cxnSp>
      <p:cxnSp>
        <p:nvCxnSpPr>
          <p:cNvPr id="88" name="직선 화살표 연결선 87">
            <a:extLst>
              <a:ext uri="{FF2B5EF4-FFF2-40B4-BE49-F238E27FC236}">
                <a16:creationId xmlns:a16="http://schemas.microsoft.com/office/drawing/2014/main" id="{ADF07932-F2D5-89FC-EC6D-1141B8D9B623}"/>
              </a:ext>
            </a:extLst>
          </p:cNvPr>
          <p:cNvCxnSpPr>
            <a:cxnSpLocks/>
          </p:cNvCxnSpPr>
          <p:nvPr/>
        </p:nvCxnSpPr>
        <p:spPr>
          <a:xfrm flipV="1">
            <a:off x="4171169" y="5386859"/>
            <a:ext cx="0" cy="918000"/>
          </a:xfrm>
          <a:prstGeom prst="straightConnector1">
            <a:avLst/>
          </a:prstGeom>
          <a:noFill/>
          <a:ln w="38100" cap="flat" cmpd="sng" algn="ctr">
            <a:solidFill>
              <a:schemeClr val="accent5"/>
            </a:solidFill>
            <a:prstDash val="solid"/>
            <a:miter lim="800000"/>
            <a:headEnd type="triangle" w="med" len="med"/>
            <a:tailEnd type="none" w="med" len="med"/>
          </a:ln>
          <a:effectLst/>
        </p:spPr>
      </p:cxnSp>
    </p:spTree>
    <p:extLst>
      <p:ext uri="{BB962C8B-B14F-4D97-AF65-F5344CB8AC3E}">
        <p14:creationId xmlns:p14="http://schemas.microsoft.com/office/powerpoint/2010/main" val="375336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사각형: 둥근 모서리 8">
            <a:extLst>
              <a:ext uri="{FF2B5EF4-FFF2-40B4-BE49-F238E27FC236}">
                <a16:creationId xmlns:a16="http://schemas.microsoft.com/office/drawing/2014/main" id="{CE11A56D-64B8-9523-153D-1CB4234DE7A9}"/>
              </a:ext>
            </a:extLst>
          </p:cNvPr>
          <p:cNvSpPr>
            <a:spLocks/>
          </p:cNvSpPr>
          <p:nvPr/>
        </p:nvSpPr>
        <p:spPr>
          <a:xfrm>
            <a:off x="1439544" y="3415265"/>
            <a:ext cx="6595127" cy="2172733"/>
          </a:xfrm>
          <a:prstGeom prst="roundRect">
            <a:avLst>
              <a:gd name="adj" fmla="val 6899"/>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p>
        </p:txBody>
      </p:sp>
      <p:sp>
        <p:nvSpPr>
          <p:cNvPr id="10" name="TextBox 9">
            <a:extLst>
              <a:ext uri="{FF2B5EF4-FFF2-40B4-BE49-F238E27FC236}">
                <a16:creationId xmlns:a16="http://schemas.microsoft.com/office/drawing/2014/main" id="{38AC1E83-02D7-97EA-C477-A63202617AA4}"/>
              </a:ext>
            </a:extLst>
          </p:cNvPr>
          <p:cNvSpPr txBox="1">
            <a:spLocks/>
          </p:cNvSpPr>
          <p:nvPr/>
        </p:nvSpPr>
        <p:spPr>
          <a:xfrm>
            <a:off x="7404337" y="4318763"/>
            <a:ext cx="758887" cy="338554"/>
          </a:xfrm>
          <a:prstGeom prst="rect">
            <a:avLst/>
          </a:prstGeom>
          <a:noFill/>
        </p:spPr>
        <p:txBody>
          <a:bodyPr wrap="square" rtlCol="0">
            <a:spAutoFit/>
          </a:bodyPr>
          <a:lstStyle/>
          <a:p>
            <a:pPr algn="ctr"/>
            <a:r>
              <a:rPr lang="en-US" altLang="ko-KR" sz="1600" dirty="0"/>
              <a:t>…</a:t>
            </a:r>
            <a:endParaRPr lang="ko-KR" altLang="en-US" sz="1600" dirty="0"/>
          </a:p>
        </p:txBody>
      </p:sp>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5145047"/>
          </a:xfrm>
        </p:spPr>
        <p:txBody>
          <a:bodyPr>
            <a:noAutofit/>
          </a:bodyPr>
          <a:lstStyle/>
          <a:p>
            <a:r>
              <a:rPr lang="en-US" altLang="ko-KR" sz="1800" spc="0" dirty="0"/>
              <a:t>Write</a:t>
            </a:r>
            <a:r>
              <a:rPr lang="ko-KR" altLang="en-US" sz="1800" spc="0" dirty="0"/>
              <a:t> </a:t>
            </a:r>
            <a:r>
              <a:rPr lang="en-US" altLang="ko-KR" sz="1800" spc="0" dirty="0"/>
              <a:t>(except</a:t>
            </a:r>
            <a:r>
              <a:rPr lang="ko-KR" altLang="en-US" sz="1800" spc="0" dirty="0"/>
              <a:t> </a:t>
            </a:r>
            <a:r>
              <a:rPr lang="en-US" altLang="ko-KR" sz="1800" spc="0" dirty="0"/>
              <a:t>for</a:t>
            </a:r>
            <a:r>
              <a:rPr lang="ko-KR" altLang="en-US" sz="1800" spc="0" dirty="0"/>
              <a:t> </a:t>
            </a:r>
            <a:r>
              <a:rPr lang="en-US" altLang="ko-KR" sz="1800" spc="0" dirty="0"/>
              <a:t>dirty</a:t>
            </a:r>
            <a:r>
              <a:rPr lang="ko-KR" altLang="en-US" sz="1800" spc="0" dirty="0"/>
              <a:t> </a:t>
            </a:r>
            <a:r>
              <a:rPr lang="en-US" altLang="ko-KR" sz="1800" spc="0" dirty="0"/>
              <a:t>miss)</a:t>
            </a:r>
          </a:p>
          <a:p>
            <a:pPr lvl="2"/>
            <a:endParaRPr lang="ko-KR" altLang="en-US" sz="1800" spc="0" dirty="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Write Operation</a:t>
            </a: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a:latin typeface="+mn-lt"/>
              </a:rPr>
              <a:t>Native DRAM Cache</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31" name="직사각형 30">
            <a:extLst>
              <a:ext uri="{FF2B5EF4-FFF2-40B4-BE49-F238E27FC236}">
                <a16:creationId xmlns:a16="http://schemas.microsoft.com/office/drawing/2014/main" id="{A7635DCF-846C-5D5E-B401-91DC28840C81}"/>
              </a:ext>
            </a:extLst>
          </p:cNvPr>
          <p:cNvSpPr>
            <a:spLocks/>
          </p:cNvSpPr>
          <p:nvPr/>
        </p:nvSpPr>
        <p:spPr>
          <a:xfrm>
            <a:off x="1991551" y="3807789"/>
            <a:ext cx="1292400" cy="1063831"/>
          </a:xfrm>
          <a:prstGeom prst="rect">
            <a:avLst/>
          </a:prstGeom>
          <a:solidFill>
            <a:srgbClr val="FBD7BB"/>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Tags</a:t>
            </a:r>
          </a:p>
          <a:p>
            <a:pPr algn="ctr"/>
            <a:endParaRPr lang="en-US" altLang="ko-KR" sz="1600" dirty="0">
              <a:solidFill>
                <a:schemeClr val="tx1"/>
              </a:solidFill>
            </a:endParaRPr>
          </a:p>
        </p:txBody>
      </p:sp>
      <p:sp>
        <p:nvSpPr>
          <p:cNvPr id="32" name="직사각형 31">
            <a:extLst>
              <a:ext uri="{FF2B5EF4-FFF2-40B4-BE49-F238E27FC236}">
                <a16:creationId xmlns:a16="http://schemas.microsoft.com/office/drawing/2014/main" id="{11CFF723-7EDD-3A61-0CD7-885088269944}"/>
              </a:ext>
            </a:extLst>
          </p:cNvPr>
          <p:cNvSpPr>
            <a:spLocks/>
          </p:cNvSpPr>
          <p:nvPr/>
        </p:nvSpPr>
        <p:spPr>
          <a:xfrm>
            <a:off x="3511057" y="3825756"/>
            <a:ext cx="1292400"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3" name="직사각형 32">
            <a:extLst>
              <a:ext uri="{FF2B5EF4-FFF2-40B4-BE49-F238E27FC236}">
                <a16:creationId xmlns:a16="http://schemas.microsoft.com/office/drawing/2014/main" id="{45CED5F8-F724-CB56-3230-AAE292AD6ABF}"/>
              </a:ext>
            </a:extLst>
          </p:cNvPr>
          <p:cNvSpPr>
            <a:spLocks/>
          </p:cNvSpPr>
          <p:nvPr/>
        </p:nvSpPr>
        <p:spPr>
          <a:xfrm>
            <a:off x="4876642" y="3825194"/>
            <a:ext cx="1292400"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4" name="직사각형 33">
            <a:extLst>
              <a:ext uri="{FF2B5EF4-FFF2-40B4-BE49-F238E27FC236}">
                <a16:creationId xmlns:a16="http://schemas.microsoft.com/office/drawing/2014/main" id="{6D1C0BEE-B316-73D1-95E5-C9F3EC26BCD4}"/>
              </a:ext>
            </a:extLst>
          </p:cNvPr>
          <p:cNvSpPr>
            <a:spLocks/>
          </p:cNvSpPr>
          <p:nvPr/>
        </p:nvSpPr>
        <p:spPr>
          <a:xfrm>
            <a:off x="6241301" y="3825194"/>
            <a:ext cx="1292400"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8" name="TextBox 7">
            <a:extLst>
              <a:ext uri="{FF2B5EF4-FFF2-40B4-BE49-F238E27FC236}">
                <a16:creationId xmlns:a16="http://schemas.microsoft.com/office/drawing/2014/main" id="{6547278E-740B-0CF8-83D1-474F83EB5BE5}"/>
              </a:ext>
            </a:extLst>
          </p:cNvPr>
          <p:cNvSpPr txBox="1">
            <a:spLocks/>
          </p:cNvSpPr>
          <p:nvPr/>
        </p:nvSpPr>
        <p:spPr>
          <a:xfrm>
            <a:off x="1990564" y="3520255"/>
            <a:ext cx="1293142" cy="338554"/>
          </a:xfrm>
          <a:prstGeom prst="rect">
            <a:avLst/>
          </a:prstGeom>
          <a:noFill/>
        </p:spPr>
        <p:txBody>
          <a:bodyPr wrap="square" rtlCol="0">
            <a:spAutoFit/>
          </a:bodyPr>
          <a:lstStyle/>
          <a:p>
            <a:pPr algn="ctr"/>
            <a:r>
              <a:rPr lang="en-US" altLang="ko-KR" sz="1600" b="1" dirty="0">
                <a:solidFill>
                  <a:srgbClr val="C00000"/>
                </a:solidFill>
              </a:rPr>
              <a:t>MD-MAT</a:t>
            </a:r>
            <a:endParaRPr lang="ko-KR" altLang="en-US" sz="1600" b="1" dirty="0">
              <a:solidFill>
                <a:srgbClr val="C00000"/>
              </a:solidFill>
            </a:endParaRPr>
          </a:p>
        </p:txBody>
      </p:sp>
      <p:sp>
        <p:nvSpPr>
          <p:cNvPr id="26" name="TextBox 25">
            <a:extLst>
              <a:ext uri="{FF2B5EF4-FFF2-40B4-BE49-F238E27FC236}">
                <a16:creationId xmlns:a16="http://schemas.microsoft.com/office/drawing/2014/main" id="{B0590193-FC20-97EE-3AEC-00DFE992C102}"/>
              </a:ext>
            </a:extLst>
          </p:cNvPr>
          <p:cNvSpPr txBox="1">
            <a:spLocks/>
          </p:cNvSpPr>
          <p:nvPr/>
        </p:nvSpPr>
        <p:spPr>
          <a:xfrm>
            <a:off x="3510912" y="3522892"/>
            <a:ext cx="1289088"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7" name="TextBox 26">
            <a:extLst>
              <a:ext uri="{FF2B5EF4-FFF2-40B4-BE49-F238E27FC236}">
                <a16:creationId xmlns:a16="http://schemas.microsoft.com/office/drawing/2014/main" id="{119AF1DD-7235-31F8-5771-BB1CBD475440}"/>
              </a:ext>
            </a:extLst>
          </p:cNvPr>
          <p:cNvSpPr txBox="1">
            <a:spLocks/>
          </p:cNvSpPr>
          <p:nvPr/>
        </p:nvSpPr>
        <p:spPr>
          <a:xfrm>
            <a:off x="4877242" y="3522892"/>
            <a:ext cx="1293252"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8" name="TextBox 27">
            <a:extLst>
              <a:ext uri="{FF2B5EF4-FFF2-40B4-BE49-F238E27FC236}">
                <a16:creationId xmlns:a16="http://schemas.microsoft.com/office/drawing/2014/main" id="{4E575DCE-63E6-74AF-7A4E-D82D0F06A420}"/>
              </a:ext>
            </a:extLst>
          </p:cNvPr>
          <p:cNvSpPr txBox="1">
            <a:spLocks/>
          </p:cNvSpPr>
          <p:nvPr/>
        </p:nvSpPr>
        <p:spPr>
          <a:xfrm>
            <a:off x="6241300" y="3522892"/>
            <a:ext cx="1289088"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35" name="직사각형 34">
            <a:extLst>
              <a:ext uri="{FF2B5EF4-FFF2-40B4-BE49-F238E27FC236}">
                <a16:creationId xmlns:a16="http://schemas.microsoft.com/office/drawing/2014/main" id="{1F377B76-0DAF-328A-7D2B-5A14C90E836F}"/>
              </a:ext>
            </a:extLst>
          </p:cNvPr>
          <p:cNvSpPr>
            <a:spLocks/>
          </p:cNvSpPr>
          <p:nvPr/>
        </p:nvSpPr>
        <p:spPr>
          <a:xfrm>
            <a:off x="1989913"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6" name="TextBox 35">
            <a:extLst>
              <a:ext uri="{FF2B5EF4-FFF2-40B4-BE49-F238E27FC236}">
                <a16:creationId xmlns:a16="http://schemas.microsoft.com/office/drawing/2014/main" id="{5AA4BCE0-9449-9F6F-950A-C5D05CC44B76}"/>
              </a:ext>
            </a:extLst>
          </p:cNvPr>
          <p:cNvSpPr txBox="1">
            <a:spLocks/>
          </p:cNvSpPr>
          <p:nvPr/>
        </p:nvSpPr>
        <p:spPr>
          <a:xfrm rot="16200000">
            <a:off x="859268" y="4115231"/>
            <a:ext cx="1614314" cy="338554"/>
          </a:xfrm>
          <a:prstGeom prst="rect">
            <a:avLst/>
          </a:prstGeom>
          <a:noFill/>
        </p:spPr>
        <p:txBody>
          <a:bodyPr wrap="square" rtlCol="0">
            <a:spAutoFit/>
          </a:bodyPr>
          <a:lstStyle/>
          <a:p>
            <a:r>
              <a:rPr lang="en-US" altLang="ko-KR" sz="1600" dirty="0"/>
              <a:t>Subarray</a:t>
            </a:r>
            <a:endParaRPr lang="ko-KR" altLang="en-US" sz="1600" dirty="0"/>
          </a:p>
        </p:txBody>
      </p:sp>
      <p:sp>
        <p:nvSpPr>
          <p:cNvPr id="38" name="직사각형 37">
            <a:extLst>
              <a:ext uri="{FF2B5EF4-FFF2-40B4-BE49-F238E27FC236}">
                <a16:creationId xmlns:a16="http://schemas.microsoft.com/office/drawing/2014/main" id="{0912DD6A-13FF-1D7C-3982-9C39BB655308}"/>
              </a:ext>
            </a:extLst>
          </p:cNvPr>
          <p:cNvSpPr>
            <a:spLocks/>
          </p:cNvSpPr>
          <p:nvPr/>
        </p:nvSpPr>
        <p:spPr>
          <a:xfrm>
            <a:off x="3510912" y="4855818"/>
            <a:ext cx="1292400"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9" name="직사각형 38">
            <a:extLst>
              <a:ext uri="{FF2B5EF4-FFF2-40B4-BE49-F238E27FC236}">
                <a16:creationId xmlns:a16="http://schemas.microsoft.com/office/drawing/2014/main" id="{77276001-8C98-6B9C-3959-4AF0C9BA868B}"/>
              </a:ext>
            </a:extLst>
          </p:cNvPr>
          <p:cNvSpPr>
            <a:spLocks/>
          </p:cNvSpPr>
          <p:nvPr/>
        </p:nvSpPr>
        <p:spPr>
          <a:xfrm>
            <a:off x="4877242" y="4855818"/>
            <a:ext cx="1292400"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0" name="직사각형 39">
            <a:extLst>
              <a:ext uri="{FF2B5EF4-FFF2-40B4-BE49-F238E27FC236}">
                <a16:creationId xmlns:a16="http://schemas.microsoft.com/office/drawing/2014/main" id="{8383E093-8B02-3AD6-6964-A2B0F4C8D116}"/>
              </a:ext>
            </a:extLst>
          </p:cNvPr>
          <p:cNvSpPr>
            <a:spLocks/>
          </p:cNvSpPr>
          <p:nvPr/>
        </p:nvSpPr>
        <p:spPr>
          <a:xfrm>
            <a:off x="6241300" y="4855818"/>
            <a:ext cx="1292400"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6" name="직사각형 45">
            <a:extLst>
              <a:ext uri="{FF2B5EF4-FFF2-40B4-BE49-F238E27FC236}">
                <a16:creationId xmlns:a16="http://schemas.microsoft.com/office/drawing/2014/main" id="{62130425-8C39-D88B-2963-7031CB2E4CF0}"/>
              </a:ext>
            </a:extLst>
          </p:cNvPr>
          <p:cNvSpPr/>
          <p:nvPr/>
        </p:nvSpPr>
        <p:spPr>
          <a:xfrm>
            <a:off x="1990960" y="5108883"/>
            <a:ext cx="1292400"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bg1"/>
                </a:solidFill>
              </a:rPr>
              <a:t>Match</a:t>
            </a:r>
            <a:endParaRPr lang="ko-KR" altLang="en-US" sz="1400" dirty="0">
              <a:solidFill>
                <a:schemeClr val="bg1"/>
              </a:solidFill>
            </a:endParaRPr>
          </a:p>
        </p:txBody>
      </p:sp>
      <p:sp>
        <p:nvSpPr>
          <p:cNvPr id="47" name="직사각형 46">
            <a:extLst>
              <a:ext uri="{FF2B5EF4-FFF2-40B4-BE49-F238E27FC236}">
                <a16:creationId xmlns:a16="http://schemas.microsoft.com/office/drawing/2014/main" id="{7F9C4D20-5F40-963F-8DBF-9D58D0BB6138}"/>
              </a:ext>
            </a:extLst>
          </p:cNvPr>
          <p:cNvSpPr/>
          <p:nvPr/>
        </p:nvSpPr>
        <p:spPr>
          <a:xfrm>
            <a:off x="3510126" y="5089830"/>
            <a:ext cx="4020261"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bg1"/>
              </a:solidFill>
            </a:endParaRPr>
          </a:p>
        </p:txBody>
      </p:sp>
      <p:cxnSp>
        <p:nvCxnSpPr>
          <p:cNvPr id="49" name="직선 연결선 48">
            <a:extLst>
              <a:ext uri="{FF2B5EF4-FFF2-40B4-BE49-F238E27FC236}">
                <a16:creationId xmlns:a16="http://schemas.microsoft.com/office/drawing/2014/main" id="{EA79B94D-5985-DAA3-9188-41B23A26B157}"/>
              </a:ext>
            </a:extLst>
          </p:cNvPr>
          <p:cNvCxnSpPr>
            <a:cxnSpLocks/>
          </p:cNvCxnSpPr>
          <p:nvPr/>
        </p:nvCxnSpPr>
        <p:spPr>
          <a:xfrm flipH="1">
            <a:off x="5561080" y="2548551"/>
            <a:ext cx="328574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0" name="육각형 49">
            <a:extLst>
              <a:ext uri="{FF2B5EF4-FFF2-40B4-BE49-F238E27FC236}">
                <a16:creationId xmlns:a16="http://schemas.microsoft.com/office/drawing/2014/main" id="{4366FBB9-13F7-EFFC-0D9B-E52E475B6226}"/>
              </a:ext>
            </a:extLst>
          </p:cNvPr>
          <p:cNvSpPr/>
          <p:nvPr/>
        </p:nvSpPr>
        <p:spPr>
          <a:xfrm>
            <a:off x="5545248" y="1383300"/>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ysClr val="windowText" lastClr="000000"/>
                </a:solidFill>
              </a:rPr>
              <a:t>ACT</a:t>
            </a:r>
            <a:endParaRPr lang="ko-KR" altLang="en-US" sz="1200" dirty="0">
              <a:solidFill>
                <a:sysClr val="windowText" lastClr="000000"/>
              </a:solidFill>
            </a:endParaRPr>
          </a:p>
        </p:txBody>
      </p:sp>
      <p:sp>
        <p:nvSpPr>
          <p:cNvPr id="51" name="육각형 50">
            <a:extLst>
              <a:ext uri="{FF2B5EF4-FFF2-40B4-BE49-F238E27FC236}">
                <a16:creationId xmlns:a16="http://schemas.microsoft.com/office/drawing/2014/main" id="{056D583C-1E3B-5E69-CD3A-3FC9ADB737BC}"/>
              </a:ext>
            </a:extLst>
          </p:cNvPr>
          <p:cNvSpPr/>
          <p:nvPr/>
        </p:nvSpPr>
        <p:spPr>
          <a:xfrm>
            <a:off x="5545248" y="1720184"/>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err="1">
                <a:solidFill>
                  <a:sysClr val="windowText" lastClr="000000"/>
                </a:solidFill>
              </a:rPr>
              <a:t>Idx</a:t>
            </a:r>
            <a:endParaRPr lang="ko-KR" altLang="en-US" sz="1200" dirty="0">
              <a:solidFill>
                <a:sysClr val="windowText" lastClr="000000"/>
              </a:solidFill>
            </a:endParaRPr>
          </a:p>
        </p:txBody>
      </p:sp>
      <p:sp>
        <p:nvSpPr>
          <p:cNvPr id="52" name="육각형 51">
            <a:extLst>
              <a:ext uri="{FF2B5EF4-FFF2-40B4-BE49-F238E27FC236}">
                <a16:creationId xmlns:a16="http://schemas.microsoft.com/office/drawing/2014/main" id="{821D0C5E-F45A-1CC9-413C-5BBD13F74A85}"/>
              </a:ext>
            </a:extLst>
          </p:cNvPr>
          <p:cNvSpPr/>
          <p:nvPr/>
        </p:nvSpPr>
        <p:spPr>
          <a:xfrm>
            <a:off x="5982769" y="1383300"/>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3" name="육각형 52">
            <a:extLst>
              <a:ext uri="{FF2B5EF4-FFF2-40B4-BE49-F238E27FC236}">
                <a16:creationId xmlns:a16="http://schemas.microsoft.com/office/drawing/2014/main" id="{79B58F66-67C5-578C-612F-7F7F12F21319}"/>
              </a:ext>
            </a:extLst>
          </p:cNvPr>
          <p:cNvSpPr/>
          <p:nvPr/>
        </p:nvSpPr>
        <p:spPr>
          <a:xfrm>
            <a:off x="5982769" y="1720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4" name="육각형 53">
            <a:extLst>
              <a:ext uri="{FF2B5EF4-FFF2-40B4-BE49-F238E27FC236}">
                <a16:creationId xmlns:a16="http://schemas.microsoft.com/office/drawing/2014/main" id="{B570506C-ECCB-3E1D-7D6E-4E73D69550D6}"/>
              </a:ext>
            </a:extLst>
          </p:cNvPr>
          <p:cNvSpPr/>
          <p:nvPr/>
        </p:nvSpPr>
        <p:spPr>
          <a:xfrm>
            <a:off x="6420290" y="1383300"/>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5" name="육각형 54">
            <a:extLst>
              <a:ext uri="{FF2B5EF4-FFF2-40B4-BE49-F238E27FC236}">
                <a16:creationId xmlns:a16="http://schemas.microsoft.com/office/drawing/2014/main" id="{C8EE0C5E-E8AF-9DE2-D9AF-F39795023194}"/>
              </a:ext>
            </a:extLst>
          </p:cNvPr>
          <p:cNvSpPr/>
          <p:nvPr/>
        </p:nvSpPr>
        <p:spPr>
          <a:xfrm>
            <a:off x="6420290" y="1720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6" name="육각형 55">
            <a:extLst>
              <a:ext uri="{FF2B5EF4-FFF2-40B4-BE49-F238E27FC236}">
                <a16:creationId xmlns:a16="http://schemas.microsoft.com/office/drawing/2014/main" id="{C6DEB1F4-072C-E6D5-FF68-81560174430E}"/>
              </a:ext>
            </a:extLst>
          </p:cNvPr>
          <p:cNvSpPr/>
          <p:nvPr/>
        </p:nvSpPr>
        <p:spPr>
          <a:xfrm>
            <a:off x="6857811" y="1383300"/>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7" name="육각형 56">
            <a:extLst>
              <a:ext uri="{FF2B5EF4-FFF2-40B4-BE49-F238E27FC236}">
                <a16:creationId xmlns:a16="http://schemas.microsoft.com/office/drawing/2014/main" id="{A03BED31-3395-14BB-CF19-40F7FFCD5553}"/>
              </a:ext>
            </a:extLst>
          </p:cNvPr>
          <p:cNvSpPr/>
          <p:nvPr/>
        </p:nvSpPr>
        <p:spPr>
          <a:xfrm>
            <a:off x="6857811" y="1720184"/>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a:solidFill>
                  <a:sysClr val="windowText" lastClr="000000"/>
                </a:solidFill>
              </a:rPr>
              <a:t>Tag</a:t>
            </a:r>
            <a:endParaRPr lang="ko-KR" altLang="en-US" sz="1200">
              <a:solidFill>
                <a:sysClr val="windowText" lastClr="000000"/>
              </a:solidFill>
            </a:endParaRPr>
          </a:p>
        </p:txBody>
      </p:sp>
      <p:sp>
        <p:nvSpPr>
          <p:cNvPr id="58" name="TextBox 57">
            <a:extLst>
              <a:ext uri="{FF2B5EF4-FFF2-40B4-BE49-F238E27FC236}">
                <a16:creationId xmlns:a16="http://schemas.microsoft.com/office/drawing/2014/main" id="{DA5C4DE3-A849-13FF-B672-38EF0F00590D}"/>
              </a:ext>
            </a:extLst>
          </p:cNvPr>
          <p:cNvSpPr txBox="1"/>
          <p:nvPr/>
        </p:nvSpPr>
        <p:spPr>
          <a:xfrm>
            <a:off x="5008920" y="1360800"/>
            <a:ext cx="441404" cy="276999"/>
          </a:xfrm>
          <a:prstGeom prst="rect">
            <a:avLst/>
          </a:prstGeom>
          <a:noFill/>
        </p:spPr>
        <p:txBody>
          <a:bodyPr wrap="none" rtlCol="0">
            <a:spAutoFit/>
          </a:bodyPr>
          <a:lstStyle/>
          <a:p>
            <a:r>
              <a:rPr lang="en-US" altLang="ko-KR" sz="1200" dirty="0" err="1"/>
              <a:t>Cmd</a:t>
            </a:r>
            <a:endParaRPr lang="ko-KR" altLang="en-US" sz="1200" dirty="0"/>
          </a:p>
        </p:txBody>
      </p:sp>
      <p:sp>
        <p:nvSpPr>
          <p:cNvPr id="59" name="TextBox 58">
            <a:extLst>
              <a:ext uri="{FF2B5EF4-FFF2-40B4-BE49-F238E27FC236}">
                <a16:creationId xmlns:a16="http://schemas.microsoft.com/office/drawing/2014/main" id="{057C176C-DF32-DBD9-6F00-B94263F33B9F}"/>
              </a:ext>
            </a:extLst>
          </p:cNvPr>
          <p:cNvSpPr txBox="1"/>
          <p:nvPr/>
        </p:nvSpPr>
        <p:spPr>
          <a:xfrm>
            <a:off x="5008920" y="1708158"/>
            <a:ext cx="441404" cy="276999"/>
          </a:xfrm>
          <a:prstGeom prst="rect">
            <a:avLst/>
          </a:prstGeom>
          <a:noFill/>
        </p:spPr>
        <p:txBody>
          <a:bodyPr wrap="none" rtlCol="0">
            <a:spAutoFit/>
          </a:bodyPr>
          <a:lstStyle/>
          <a:p>
            <a:r>
              <a:rPr lang="en-US" altLang="ko-KR" sz="1200" err="1"/>
              <a:t>Addr</a:t>
            </a:r>
            <a:endParaRPr lang="ko-KR" altLang="en-US" sz="1200"/>
          </a:p>
        </p:txBody>
      </p:sp>
      <p:sp>
        <p:nvSpPr>
          <p:cNvPr id="60" name="TextBox 59">
            <a:extLst>
              <a:ext uri="{FF2B5EF4-FFF2-40B4-BE49-F238E27FC236}">
                <a16:creationId xmlns:a16="http://schemas.microsoft.com/office/drawing/2014/main" id="{6F1B8D72-0AA8-9424-9342-776E55606B1F}"/>
              </a:ext>
            </a:extLst>
          </p:cNvPr>
          <p:cNvSpPr txBox="1"/>
          <p:nvPr/>
        </p:nvSpPr>
        <p:spPr>
          <a:xfrm>
            <a:off x="6859278" y="1367892"/>
            <a:ext cx="441146" cy="276999"/>
          </a:xfrm>
          <a:prstGeom prst="rect">
            <a:avLst/>
          </a:prstGeom>
          <a:noFill/>
        </p:spPr>
        <p:txBody>
          <a:bodyPr wrap="none" rtlCol="0">
            <a:spAutoFit/>
          </a:bodyPr>
          <a:lstStyle/>
          <a:p>
            <a:pPr algn="ctr"/>
            <a:r>
              <a:rPr lang="en-US" altLang="ko-KR" sz="1200" dirty="0"/>
              <a:t>WR</a:t>
            </a:r>
            <a:endParaRPr lang="ko-KR" altLang="en-US" sz="1200" dirty="0"/>
          </a:p>
        </p:txBody>
      </p:sp>
      <p:sp>
        <p:nvSpPr>
          <p:cNvPr id="61" name="육각형 60">
            <a:extLst>
              <a:ext uri="{FF2B5EF4-FFF2-40B4-BE49-F238E27FC236}">
                <a16:creationId xmlns:a16="http://schemas.microsoft.com/office/drawing/2014/main" id="{2D60FCAA-F771-7968-C756-A9628D8D8FB9}"/>
              </a:ext>
            </a:extLst>
          </p:cNvPr>
          <p:cNvSpPr/>
          <p:nvPr/>
        </p:nvSpPr>
        <p:spPr>
          <a:xfrm>
            <a:off x="7295332"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2" name="육각형 61">
            <a:extLst>
              <a:ext uri="{FF2B5EF4-FFF2-40B4-BE49-F238E27FC236}">
                <a16:creationId xmlns:a16="http://schemas.microsoft.com/office/drawing/2014/main" id="{17A65A7C-CB37-063B-42F2-65244A84AEAC}"/>
              </a:ext>
            </a:extLst>
          </p:cNvPr>
          <p:cNvSpPr/>
          <p:nvPr/>
        </p:nvSpPr>
        <p:spPr>
          <a:xfrm>
            <a:off x="7405006"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3" name="육각형 62">
            <a:extLst>
              <a:ext uri="{FF2B5EF4-FFF2-40B4-BE49-F238E27FC236}">
                <a16:creationId xmlns:a16="http://schemas.microsoft.com/office/drawing/2014/main" id="{E1C52BF0-23E6-8E20-CB13-EE8415564D22}"/>
              </a:ext>
            </a:extLst>
          </p:cNvPr>
          <p:cNvSpPr/>
          <p:nvPr/>
        </p:nvSpPr>
        <p:spPr>
          <a:xfrm>
            <a:off x="7513911"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4" name="육각형 63">
            <a:extLst>
              <a:ext uri="{FF2B5EF4-FFF2-40B4-BE49-F238E27FC236}">
                <a16:creationId xmlns:a16="http://schemas.microsoft.com/office/drawing/2014/main" id="{01EA2308-49F9-D4DF-4154-05DD469E787A}"/>
              </a:ext>
            </a:extLst>
          </p:cNvPr>
          <p:cNvSpPr/>
          <p:nvPr/>
        </p:nvSpPr>
        <p:spPr>
          <a:xfrm>
            <a:off x="7623585"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5" name="육각형 64">
            <a:extLst>
              <a:ext uri="{FF2B5EF4-FFF2-40B4-BE49-F238E27FC236}">
                <a16:creationId xmlns:a16="http://schemas.microsoft.com/office/drawing/2014/main" id="{ECDAC5F4-61AE-23F9-7BD0-E5A213EC43A6}"/>
              </a:ext>
            </a:extLst>
          </p:cNvPr>
          <p:cNvSpPr/>
          <p:nvPr/>
        </p:nvSpPr>
        <p:spPr>
          <a:xfrm>
            <a:off x="7734235"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6" name="육각형 65">
            <a:extLst>
              <a:ext uri="{FF2B5EF4-FFF2-40B4-BE49-F238E27FC236}">
                <a16:creationId xmlns:a16="http://schemas.microsoft.com/office/drawing/2014/main" id="{D901F7CB-9F36-3C38-6720-A0BB3407E9F4}"/>
              </a:ext>
            </a:extLst>
          </p:cNvPr>
          <p:cNvSpPr/>
          <p:nvPr/>
        </p:nvSpPr>
        <p:spPr>
          <a:xfrm>
            <a:off x="7843909"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7" name="육각형 66">
            <a:extLst>
              <a:ext uri="{FF2B5EF4-FFF2-40B4-BE49-F238E27FC236}">
                <a16:creationId xmlns:a16="http://schemas.microsoft.com/office/drawing/2014/main" id="{0A465138-EF47-C518-FAED-9C7B3953BCC7}"/>
              </a:ext>
            </a:extLst>
          </p:cNvPr>
          <p:cNvSpPr/>
          <p:nvPr/>
        </p:nvSpPr>
        <p:spPr>
          <a:xfrm>
            <a:off x="7952814"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8" name="육각형 67">
            <a:extLst>
              <a:ext uri="{FF2B5EF4-FFF2-40B4-BE49-F238E27FC236}">
                <a16:creationId xmlns:a16="http://schemas.microsoft.com/office/drawing/2014/main" id="{687317FC-0ADE-3FCF-0E8F-58C91420002A}"/>
              </a:ext>
            </a:extLst>
          </p:cNvPr>
          <p:cNvSpPr/>
          <p:nvPr/>
        </p:nvSpPr>
        <p:spPr>
          <a:xfrm>
            <a:off x="8062488"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9" name="TextBox 68">
            <a:extLst>
              <a:ext uri="{FF2B5EF4-FFF2-40B4-BE49-F238E27FC236}">
                <a16:creationId xmlns:a16="http://schemas.microsoft.com/office/drawing/2014/main" id="{62AEFEF8-11E4-FA25-CD17-4FE05F5D5142}"/>
              </a:ext>
            </a:extLst>
          </p:cNvPr>
          <p:cNvSpPr txBox="1"/>
          <p:nvPr/>
        </p:nvSpPr>
        <p:spPr>
          <a:xfrm>
            <a:off x="5028020" y="2046348"/>
            <a:ext cx="396873" cy="276999"/>
          </a:xfrm>
          <a:prstGeom prst="rect">
            <a:avLst/>
          </a:prstGeom>
          <a:noFill/>
        </p:spPr>
        <p:txBody>
          <a:bodyPr wrap="none" rtlCol="0">
            <a:spAutoFit/>
          </a:bodyPr>
          <a:lstStyle/>
          <a:p>
            <a:r>
              <a:rPr lang="en-US" altLang="ko-KR" sz="1200" err="1"/>
              <a:t>Rsp</a:t>
            </a:r>
            <a:endParaRPr lang="ko-KR" altLang="en-US" sz="1200"/>
          </a:p>
        </p:txBody>
      </p:sp>
      <p:sp>
        <p:nvSpPr>
          <p:cNvPr id="70" name="TextBox 69">
            <a:extLst>
              <a:ext uri="{FF2B5EF4-FFF2-40B4-BE49-F238E27FC236}">
                <a16:creationId xmlns:a16="http://schemas.microsoft.com/office/drawing/2014/main" id="{84C44FD6-AF14-8220-8918-AEE5F93D4A8C}"/>
              </a:ext>
            </a:extLst>
          </p:cNvPr>
          <p:cNvSpPr txBox="1"/>
          <p:nvPr/>
        </p:nvSpPr>
        <p:spPr>
          <a:xfrm>
            <a:off x="5028020" y="2393706"/>
            <a:ext cx="441404" cy="276999"/>
          </a:xfrm>
          <a:prstGeom prst="rect">
            <a:avLst/>
          </a:prstGeom>
          <a:noFill/>
        </p:spPr>
        <p:txBody>
          <a:bodyPr wrap="none" rtlCol="0">
            <a:spAutoFit/>
          </a:bodyPr>
          <a:lstStyle/>
          <a:p>
            <a:r>
              <a:rPr lang="en-US" altLang="ko-KR" sz="1200" dirty="0"/>
              <a:t>Data</a:t>
            </a:r>
            <a:endParaRPr lang="ko-KR" altLang="en-US" sz="1200" dirty="0"/>
          </a:p>
        </p:txBody>
      </p:sp>
      <p:cxnSp>
        <p:nvCxnSpPr>
          <p:cNvPr id="71" name="직선 연결선 70">
            <a:extLst>
              <a:ext uri="{FF2B5EF4-FFF2-40B4-BE49-F238E27FC236}">
                <a16:creationId xmlns:a16="http://schemas.microsoft.com/office/drawing/2014/main" id="{5B8BF7D8-4CC3-FB73-18A9-1A1315A4315F}"/>
              </a:ext>
            </a:extLst>
          </p:cNvPr>
          <p:cNvCxnSpPr>
            <a:cxnSpLocks/>
          </p:cNvCxnSpPr>
          <p:nvPr/>
        </p:nvCxnSpPr>
        <p:spPr>
          <a:xfrm flipH="1">
            <a:off x="5564348" y="2223431"/>
            <a:ext cx="328247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 name="육각형 71">
            <a:extLst>
              <a:ext uri="{FF2B5EF4-FFF2-40B4-BE49-F238E27FC236}">
                <a16:creationId xmlns:a16="http://schemas.microsoft.com/office/drawing/2014/main" id="{D5CA0902-C66E-9628-B759-E2813BD0892B}"/>
              </a:ext>
            </a:extLst>
          </p:cNvPr>
          <p:cNvSpPr/>
          <p:nvPr/>
        </p:nvSpPr>
        <p:spPr>
          <a:xfrm>
            <a:off x="7816094" y="2097431"/>
            <a:ext cx="437521"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dirty="0">
              <a:solidFill>
                <a:sysClr val="windowText" lastClr="000000"/>
              </a:solidFill>
            </a:endParaRPr>
          </a:p>
        </p:txBody>
      </p:sp>
      <p:sp>
        <p:nvSpPr>
          <p:cNvPr id="73" name="육각형 72">
            <a:extLst>
              <a:ext uri="{FF2B5EF4-FFF2-40B4-BE49-F238E27FC236}">
                <a16:creationId xmlns:a16="http://schemas.microsoft.com/office/drawing/2014/main" id="{A138DED9-2E93-7A4E-57CB-C6AB25E77AB4}"/>
              </a:ext>
            </a:extLst>
          </p:cNvPr>
          <p:cNvSpPr/>
          <p:nvPr/>
        </p:nvSpPr>
        <p:spPr>
          <a:xfrm>
            <a:off x="7299003" y="1377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4" name="육각형 73">
            <a:extLst>
              <a:ext uri="{FF2B5EF4-FFF2-40B4-BE49-F238E27FC236}">
                <a16:creationId xmlns:a16="http://schemas.microsoft.com/office/drawing/2014/main" id="{36C9F6C5-E86C-913D-E3E0-91ED8DCDB9D2}"/>
              </a:ext>
            </a:extLst>
          </p:cNvPr>
          <p:cNvSpPr/>
          <p:nvPr/>
        </p:nvSpPr>
        <p:spPr>
          <a:xfrm>
            <a:off x="7299003" y="1714068"/>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5" name="육각형 74">
            <a:extLst>
              <a:ext uri="{FF2B5EF4-FFF2-40B4-BE49-F238E27FC236}">
                <a16:creationId xmlns:a16="http://schemas.microsoft.com/office/drawing/2014/main" id="{C6F35906-5CB5-6F91-9F3E-238F3992F37A}"/>
              </a:ext>
            </a:extLst>
          </p:cNvPr>
          <p:cNvSpPr/>
          <p:nvPr/>
        </p:nvSpPr>
        <p:spPr>
          <a:xfrm>
            <a:off x="7736524" y="1377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6" name="육각형 75">
            <a:extLst>
              <a:ext uri="{FF2B5EF4-FFF2-40B4-BE49-F238E27FC236}">
                <a16:creationId xmlns:a16="http://schemas.microsoft.com/office/drawing/2014/main" id="{1D482948-C75C-7172-6973-F137660DC64C}"/>
              </a:ext>
            </a:extLst>
          </p:cNvPr>
          <p:cNvSpPr/>
          <p:nvPr/>
        </p:nvSpPr>
        <p:spPr>
          <a:xfrm>
            <a:off x="7736524" y="1714068"/>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7" name="육각형 76">
            <a:extLst>
              <a:ext uri="{FF2B5EF4-FFF2-40B4-BE49-F238E27FC236}">
                <a16:creationId xmlns:a16="http://schemas.microsoft.com/office/drawing/2014/main" id="{EE9E2B0C-6407-5825-A058-FF6872AE1F1B}"/>
              </a:ext>
            </a:extLst>
          </p:cNvPr>
          <p:cNvSpPr/>
          <p:nvPr/>
        </p:nvSpPr>
        <p:spPr>
          <a:xfrm>
            <a:off x="8177108" y="1366545"/>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8" name="육각형 77">
            <a:extLst>
              <a:ext uri="{FF2B5EF4-FFF2-40B4-BE49-F238E27FC236}">
                <a16:creationId xmlns:a16="http://schemas.microsoft.com/office/drawing/2014/main" id="{9D57E2E0-DEBB-E1C8-23FB-46770AD9678A}"/>
              </a:ext>
            </a:extLst>
          </p:cNvPr>
          <p:cNvSpPr/>
          <p:nvPr/>
        </p:nvSpPr>
        <p:spPr>
          <a:xfrm>
            <a:off x="8177108" y="1703429"/>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 name="TextBox 5">
            <a:extLst>
              <a:ext uri="{FF2B5EF4-FFF2-40B4-BE49-F238E27FC236}">
                <a16:creationId xmlns:a16="http://schemas.microsoft.com/office/drawing/2014/main" id="{5D3D7835-B7FD-DC76-81DC-16279EC2A476}"/>
              </a:ext>
            </a:extLst>
          </p:cNvPr>
          <p:cNvSpPr txBox="1"/>
          <p:nvPr/>
        </p:nvSpPr>
        <p:spPr>
          <a:xfrm>
            <a:off x="5046864" y="4541333"/>
            <a:ext cx="1210588" cy="646331"/>
          </a:xfrm>
          <a:prstGeom prst="rect">
            <a:avLst/>
          </a:prstGeom>
          <a:solidFill>
            <a:srgbClr val="FFFFFF">
              <a:alpha val="80000"/>
            </a:srgbClr>
          </a:solidFill>
        </p:spPr>
        <p:txBody>
          <a:bodyPr wrap="none" rtlCol="0">
            <a:spAutoFit/>
          </a:bodyPr>
          <a:lstStyle/>
          <a:p>
            <a:pPr algn="ctr"/>
            <a:r>
              <a:rPr lang="en-US" altLang="ko-KR" b="1" dirty="0">
                <a:solidFill>
                  <a:schemeClr val="accent1"/>
                </a:solidFill>
              </a:rPr>
              <a:t>Way </a:t>
            </a:r>
          </a:p>
          <a:p>
            <a:pPr algn="ctr"/>
            <a:r>
              <a:rPr lang="en-US" altLang="ko-KR" b="1" dirty="0">
                <a:solidFill>
                  <a:schemeClr val="accent1"/>
                </a:solidFill>
              </a:rPr>
              <a:t>Selection</a:t>
            </a:r>
            <a:endParaRPr lang="ko-KR" altLang="en-US" b="1" dirty="0">
              <a:solidFill>
                <a:schemeClr val="accent1"/>
              </a:solidFill>
            </a:endParaRPr>
          </a:p>
        </p:txBody>
      </p:sp>
      <p:sp>
        <p:nvSpPr>
          <p:cNvPr id="24" name="TextBox 23">
            <a:extLst>
              <a:ext uri="{FF2B5EF4-FFF2-40B4-BE49-F238E27FC236}">
                <a16:creationId xmlns:a16="http://schemas.microsoft.com/office/drawing/2014/main" id="{735AE09F-2B4B-4A9A-57B9-582AFE42B2E7}"/>
              </a:ext>
            </a:extLst>
          </p:cNvPr>
          <p:cNvSpPr txBox="1"/>
          <p:nvPr/>
        </p:nvSpPr>
        <p:spPr>
          <a:xfrm rot="16200000">
            <a:off x="6577147" y="5786826"/>
            <a:ext cx="979507" cy="369332"/>
          </a:xfrm>
          <a:prstGeom prst="rect">
            <a:avLst/>
          </a:prstGeom>
          <a:solidFill>
            <a:srgbClr val="FFFFFF">
              <a:alpha val="80000"/>
            </a:srgbClr>
          </a:solidFill>
        </p:spPr>
        <p:txBody>
          <a:bodyPr wrap="square" rtlCol="0">
            <a:spAutoFit/>
          </a:bodyPr>
          <a:lstStyle/>
          <a:p>
            <a:pPr algn="r"/>
            <a:r>
              <a:rPr lang="en-US" altLang="ko-KR" b="1" dirty="0">
                <a:solidFill>
                  <a:srgbClr val="92D050"/>
                </a:solidFill>
              </a:rPr>
              <a:t>Data</a:t>
            </a:r>
            <a:endParaRPr lang="ko-KR" altLang="en-US" b="1" dirty="0">
              <a:solidFill>
                <a:srgbClr val="92D050"/>
              </a:solidFill>
            </a:endParaRPr>
          </a:p>
        </p:txBody>
      </p:sp>
      <p:sp>
        <p:nvSpPr>
          <p:cNvPr id="29" name="TextBox 28">
            <a:extLst>
              <a:ext uri="{FF2B5EF4-FFF2-40B4-BE49-F238E27FC236}">
                <a16:creationId xmlns:a16="http://schemas.microsoft.com/office/drawing/2014/main" id="{CEA497AD-465E-91AA-EC61-7E459FB405C5}"/>
              </a:ext>
            </a:extLst>
          </p:cNvPr>
          <p:cNvSpPr txBox="1"/>
          <p:nvPr/>
        </p:nvSpPr>
        <p:spPr>
          <a:xfrm rot="16200000">
            <a:off x="1784447" y="5989923"/>
            <a:ext cx="1337085" cy="369332"/>
          </a:xfrm>
          <a:prstGeom prst="rect">
            <a:avLst/>
          </a:prstGeom>
          <a:solidFill>
            <a:srgbClr val="FFFFFF">
              <a:alpha val="80000"/>
            </a:srgbClr>
          </a:solidFill>
        </p:spPr>
        <p:txBody>
          <a:bodyPr wrap="square" rtlCol="0">
            <a:spAutoFit/>
          </a:bodyPr>
          <a:lstStyle/>
          <a:p>
            <a:pPr algn="r"/>
            <a:r>
              <a:rPr lang="en-US" altLang="ko-KR" b="1">
                <a:solidFill>
                  <a:schemeClr val="accent4"/>
                </a:solidFill>
              </a:rPr>
              <a:t>Hit</a:t>
            </a:r>
            <a:endParaRPr lang="ko-KR" altLang="en-US" b="1">
              <a:solidFill>
                <a:schemeClr val="accent4"/>
              </a:solidFill>
            </a:endParaRPr>
          </a:p>
        </p:txBody>
      </p:sp>
      <p:cxnSp>
        <p:nvCxnSpPr>
          <p:cNvPr id="41" name="직선 화살표 연결선 40">
            <a:extLst>
              <a:ext uri="{FF2B5EF4-FFF2-40B4-BE49-F238E27FC236}">
                <a16:creationId xmlns:a16="http://schemas.microsoft.com/office/drawing/2014/main" id="{98C793AA-0F4D-0044-5F89-439A03C5BBDB}"/>
              </a:ext>
            </a:extLst>
          </p:cNvPr>
          <p:cNvCxnSpPr>
            <a:cxnSpLocks/>
          </p:cNvCxnSpPr>
          <p:nvPr/>
        </p:nvCxnSpPr>
        <p:spPr>
          <a:xfrm flipV="1">
            <a:off x="6903146" y="5386859"/>
            <a:ext cx="0" cy="918000"/>
          </a:xfrm>
          <a:prstGeom prst="straightConnector1">
            <a:avLst/>
          </a:prstGeom>
          <a:noFill/>
          <a:ln w="38100" cap="flat" cmpd="sng" algn="ctr">
            <a:solidFill>
              <a:srgbClr val="92D050"/>
            </a:solidFill>
            <a:prstDash val="solid"/>
            <a:miter lim="800000"/>
            <a:headEnd type="none" w="med" len="med"/>
            <a:tailEnd type="triangle" w="med" len="med"/>
          </a:ln>
          <a:effectLst/>
        </p:spPr>
      </p:cxnSp>
      <p:cxnSp>
        <p:nvCxnSpPr>
          <p:cNvPr id="42" name="직선 화살표 연결선 41">
            <a:extLst>
              <a:ext uri="{FF2B5EF4-FFF2-40B4-BE49-F238E27FC236}">
                <a16:creationId xmlns:a16="http://schemas.microsoft.com/office/drawing/2014/main" id="{DCD999BB-512E-49D0-CFBA-76F4F30E3E3F}"/>
              </a:ext>
            </a:extLst>
          </p:cNvPr>
          <p:cNvCxnSpPr>
            <a:cxnSpLocks/>
          </p:cNvCxnSpPr>
          <p:nvPr/>
        </p:nvCxnSpPr>
        <p:spPr>
          <a:xfrm flipV="1">
            <a:off x="2646142" y="5392114"/>
            <a:ext cx="0" cy="918000"/>
          </a:xfrm>
          <a:prstGeom prst="straightConnector1">
            <a:avLst/>
          </a:prstGeom>
          <a:noFill/>
          <a:ln w="38100" cap="flat" cmpd="sng" algn="ctr">
            <a:solidFill>
              <a:schemeClr val="accent4"/>
            </a:solidFill>
            <a:prstDash val="solid"/>
            <a:miter lim="800000"/>
            <a:headEnd type="triangle" w="med" len="med"/>
            <a:tailEnd type="none" w="med" len="med"/>
          </a:ln>
          <a:effectLst/>
        </p:spPr>
      </p:cxnSp>
      <p:cxnSp>
        <p:nvCxnSpPr>
          <p:cNvPr id="43" name="직선 화살표 연결선 42">
            <a:extLst>
              <a:ext uri="{FF2B5EF4-FFF2-40B4-BE49-F238E27FC236}">
                <a16:creationId xmlns:a16="http://schemas.microsoft.com/office/drawing/2014/main" id="{4C8BA38A-7CAF-0DB3-50F9-A1F102C9FFD3}"/>
              </a:ext>
            </a:extLst>
          </p:cNvPr>
          <p:cNvCxnSpPr>
            <a:cxnSpLocks/>
          </p:cNvCxnSpPr>
          <p:nvPr/>
        </p:nvCxnSpPr>
        <p:spPr>
          <a:xfrm flipV="1">
            <a:off x="3576594" y="4894716"/>
            <a:ext cx="0" cy="351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48" name="직선 화살표 연결선 47">
            <a:extLst>
              <a:ext uri="{FF2B5EF4-FFF2-40B4-BE49-F238E27FC236}">
                <a16:creationId xmlns:a16="http://schemas.microsoft.com/office/drawing/2014/main" id="{1560E3AE-9312-5A16-04B4-FC312E5369F4}"/>
              </a:ext>
            </a:extLst>
          </p:cNvPr>
          <p:cNvCxnSpPr>
            <a:cxnSpLocks/>
          </p:cNvCxnSpPr>
          <p:nvPr/>
        </p:nvCxnSpPr>
        <p:spPr>
          <a:xfrm flipV="1">
            <a:off x="4956835" y="4894716"/>
            <a:ext cx="0" cy="351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79" name="직선 화살표 연결선 78">
            <a:extLst>
              <a:ext uri="{FF2B5EF4-FFF2-40B4-BE49-F238E27FC236}">
                <a16:creationId xmlns:a16="http://schemas.microsoft.com/office/drawing/2014/main" id="{45629EFC-09E8-8FCD-CCB1-5945174B046B}"/>
              </a:ext>
            </a:extLst>
          </p:cNvPr>
          <p:cNvCxnSpPr>
            <a:cxnSpLocks/>
          </p:cNvCxnSpPr>
          <p:nvPr/>
        </p:nvCxnSpPr>
        <p:spPr>
          <a:xfrm flipV="1">
            <a:off x="6319794" y="4894716"/>
            <a:ext cx="0" cy="351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84" name="직선 화살표 연결선 83">
            <a:extLst>
              <a:ext uri="{FF2B5EF4-FFF2-40B4-BE49-F238E27FC236}">
                <a16:creationId xmlns:a16="http://schemas.microsoft.com/office/drawing/2014/main" id="{83023529-F458-A921-E21B-3F8CA68D630B}"/>
              </a:ext>
            </a:extLst>
          </p:cNvPr>
          <p:cNvCxnSpPr>
            <a:cxnSpLocks/>
            <a:stCxn id="46" idx="3"/>
            <a:endCxn id="47" idx="3"/>
          </p:cNvCxnSpPr>
          <p:nvPr/>
        </p:nvCxnSpPr>
        <p:spPr>
          <a:xfrm flipV="1">
            <a:off x="3283360" y="5215830"/>
            <a:ext cx="4247027" cy="19053"/>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87" name="직선 화살표 연결선 86">
            <a:extLst>
              <a:ext uri="{FF2B5EF4-FFF2-40B4-BE49-F238E27FC236}">
                <a16:creationId xmlns:a16="http://schemas.microsoft.com/office/drawing/2014/main" id="{70F74217-2FD0-7B9C-A979-09039D3707A8}"/>
              </a:ext>
            </a:extLst>
          </p:cNvPr>
          <p:cNvCxnSpPr>
            <a:cxnSpLocks/>
          </p:cNvCxnSpPr>
          <p:nvPr/>
        </p:nvCxnSpPr>
        <p:spPr>
          <a:xfrm flipV="1">
            <a:off x="5580869" y="5386859"/>
            <a:ext cx="0" cy="918000"/>
          </a:xfrm>
          <a:prstGeom prst="straightConnector1">
            <a:avLst/>
          </a:prstGeom>
          <a:noFill/>
          <a:ln w="38100" cap="flat" cmpd="sng" algn="ctr">
            <a:solidFill>
              <a:srgbClr val="92D050"/>
            </a:solidFill>
            <a:prstDash val="solid"/>
            <a:miter lim="800000"/>
            <a:headEnd type="none" w="med" len="med"/>
            <a:tailEnd type="triangle" w="med" len="med"/>
          </a:ln>
          <a:effectLst/>
        </p:spPr>
      </p:cxnSp>
      <p:cxnSp>
        <p:nvCxnSpPr>
          <p:cNvPr id="88" name="직선 화살표 연결선 87">
            <a:extLst>
              <a:ext uri="{FF2B5EF4-FFF2-40B4-BE49-F238E27FC236}">
                <a16:creationId xmlns:a16="http://schemas.microsoft.com/office/drawing/2014/main" id="{ADF07932-F2D5-89FC-EC6D-1141B8D9B623}"/>
              </a:ext>
            </a:extLst>
          </p:cNvPr>
          <p:cNvCxnSpPr>
            <a:cxnSpLocks/>
          </p:cNvCxnSpPr>
          <p:nvPr/>
        </p:nvCxnSpPr>
        <p:spPr>
          <a:xfrm flipV="1">
            <a:off x="4171169" y="5386859"/>
            <a:ext cx="0" cy="918000"/>
          </a:xfrm>
          <a:prstGeom prst="straightConnector1">
            <a:avLst/>
          </a:prstGeom>
          <a:noFill/>
          <a:ln w="38100" cap="flat" cmpd="sng" algn="ctr">
            <a:solidFill>
              <a:srgbClr val="92D050"/>
            </a:solidFill>
            <a:prstDash val="solid"/>
            <a:miter lim="800000"/>
            <a:headEnd type="none" w="med" len="med"/>
            <a:tailEnd type="triangle" w="med" len="med"/>
          </a:ln>
          <a:effectLst/>
        </p:spPr>
      </p:cxnSp>
      <p:sp>
        <p:nvSpPr>
          <p:cNvPr id="11" name="TextBox 10">
            <a:extLst>
              <a:ext uri="{FF2B5EF4-FFF2-40B4-BE49-F238E27FC236}">
                <a16:creationId xmlns:a16="http://schemas.microsoft.com/office/drawing/2014/main" id="{907BECC2-1163-7C1C-1459-AD9A80A59D81}"/>
              </a:ext>
            </a:extLst>
          </p:cNvPr>
          <p:cNvSpPr txBox="1"/>
          <p:nvPr/>
        </p:nvSpPr>
        <p:spPr>
          <a:xfrm>
            <a:off x="7738536" y="2064200"/>
            <a:ext cx="583813" cy="351828"/>
          </a:xfrm>
          <a:prstGeom prst="rect">
            <a:avLst/>
          </a:prstGeom>
          <a:noFill/>
        </p:spPr>
        <p:txBody>
          <a:bodyPr wrap="none" rtlCol="0">
            <a:spAutoFit/>
          </a:bodyPr>
          <a:lstStyle/>
          <a:p>
            <a:pPr algn="ctr">
              <a:lnSpc>
                <a:spcPts val="1000"/>
              </a:lnSpc>
            </a:pPr>
            <a:r>
              <a:rPr lang="en-US" altLang="ko-KR" sz="1200" dirty="0"/>
              <a:t>Hit/</a:t>
            </a:r>
          </a:p>
          <a:p>
            <a:pPr algn="ctr">
              <a:lnSpc>
                <a:spcPts val="1000"/>
              </a:lnSpc>
            </a:pPr>
            <a:r>
              <a:rPr lang="en-US" altLang="ko-KR" sz="1200" dirty="0"/>
              <a:t>Clean</a:t>
            </a:r>
            <a:endParaRPr lang="ko-KR" altLang="en-US" sz="1200" dirty="0"/>
          </a:p>
        </p:txBody>
      </p:sp>
    </p:spTree>
    <p:extLst>
      <p:ext uri="{BB962C8B-B14F-4D97-AF65-F5344CB8AC3E}">
        <p14:creationId xmlns:p14="http://schemas.microsoft.com/office/powerpoint/2010/main" val="1467245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5145047"/>
          </a:xfrm>
        </p:spPr>
        <p:txBody>
          <a:bodyPr>
            <a:noAutofit/>
          </a:bodyPr>
          <a:lstStyle/>
          <a:p>
            <a:r>
              <a:rPr lang="en-US" altLang="ko-KR" sz="1800" spc="0" dirty="0"/>
              <a:t>Write (for dirty miss)</a:t>
            </a:r>
          </a:p>
          <a:p>
            <a:endParaRPr lang="en-US" altLang="ko-KR" sz="1800" spc="0" dirty="0"/>
          </a:p>
          <a:p>
            <a:pPr lvl="2"/>
            <a:endParaRPr lang="ko-KR" altLang="en-US" sz="1800" spc="0" dirty="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Write Operation</a:t>
            </a: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a:latin typeface="+mn-lt"/>
              </a:rPr>
              <a:t>Native DRAM Cache</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3" name="사각형: 둥근 모서리 2">
            <a:extLst>
              <a:ext uri="{FF2B5EF4-FFF2-40B4-BE49-F238E27FC236}">
                <a16:creationId xmlns:a16="http://schemas.microsoft.com/office/drawing/2014/main" id="{D5F5EE77-22B7-E458-7C64-9CF4F9A8D514}"/>
              </a:ext>
            </a:extLst>
          </p:cNvPr>
          <p:cNvSpPr>
            <a:spLocks/>
          </p:cNvSpPr>
          <p:nvPr/>
        </p:nvSpPr>
        <p:spPr>
          <a:xfrm>
            <a:off x="1439544" y="3415265"/>
            <a:ext cx="6595127" cy="2172733"/>
          </a:xfrm>
          <a:prstGeom prst="roundRect">
            <a:avLst>
              <a:gd name="adj" fmla="val 6899"/>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dirty="0"/>
          </a:p>
        </p:txBody>
      </p:sp>
      <p:sp>
        <p:nvSpPr>
          <p:cNvPr id="31" name="직사각형 30">
            <a:extLst>
              <a:ext uri="{FF2B5EF4-FFF2-40B4-BE49-F238E27FC236}">
                <a16:creationId xmlns:a16="http://schemas.microsoft.com/office/drawing/2014/main" id="{A7635DCF-846C-5D5E-B401-91DC28840C81}"/>
              </a:ext>
            </a:extLst>
          </p:cNvPr>
          <p:cNvSpPr>
            <a:spLocks/>
          </p:cNvSpPr>
          <p:nvPr/>
        </p:nvSpPr>
        <p:spPr>
          <a:xfrm>
            <a:off x="1991551" y="3807789"/>
            <a:ext cx="1292400" cy="1063831"/>
          </a:xfrm>
          <a:prstGeom prst="rect">
            <a:avLst/>
          </a:prstGeom>
          <a:solidFill>
            <a:srgbClr val="FBD7BB"/>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Tags</a:t>
            </a:r>
          </a:p>
          <a:p>
            <a:pPr algn="ctr"/>
            <a:endParaRPr lang="en-US" altLang="ko-KR" sz="1600" dirty="0">
              <a:solidFill>
                <a:schemeClr val="tx1"/>
              </a:solidFill>
            </a:endParaRPr>
          </a:p>
        </p:txBody>
      </p:sp>
      <p:sp>
        <p:nvSpPr>
          <p:cNvPr id="32" name="직사각형 31">
            <a:extLst>
              <a:ext uri="{FF2B5EF4-FFF2-40B4-BE49-F238E27FC236}">
                <a16:creationId xmlns:a16="http://schemas.microsoft.com/office/drawing/2014/main" id="{11CFF723-7EDD-3A61-0CD7-885088269944}"/>
              </a:ext>
            </a:extLst>
          </p:cNvPr>
          <p:cNvSpPr>
            <a:spLocks/>
          </p:cNvSpPr>
          <p:nvPr/>
        </p:nvSpPr>
        <p:spPr>
          <a:xfrm>
            <a:off x="3511057" y="3825756"/>
            <a:ext cx="1292400"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3" name="직사각형 32">
            <a:extLst>
              <a:ext uri="{FF2B5EF4-FFF2-40B4-BE49-F238E27FC236}">
                <a16:creationId xmlns:a16="http://schemas.microsoft.com/office/drawing/2014/main" id="{45CED5F8-F724-CB56-3230-AAE292AD6ABF}"/>
              </a:ext>
            </a:extLst>
          </p:cNvPr>
          <p:cNvSpPr>
            <a:spLocks/>
          </p:cNvSpPr>
          <p:nvPr/>
        </p:nvSpPr>
        <p:spPr>
          <a:xfrm>
            <a:off x="4876642" y="3825194"/>
            <a:ext cx="1292400"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34" name="직사각형 33">
            <a:extLst>
              <a:ext uri="{FF2B5EF4-FFF2-40B4-BE49-F238E27FC236}">
                <a16:creationId xmlns:a16="http://schemas.microsoft.com/office/drawing/2014/main" id="{6D1C0BEE-B316-73D1-95E5-C9F3EC26BCD4}"/>
              </a:ext>
            </a:extLst>
          </p:cNvPr>
          <p:cNvSpPr>
            <a:spLocks/>
          </p:cNvSpPr>
          <p:nvPr/>
        </p:nvSpPr>
        <p:spPr>
          <a:xfrm>
            <a:off x="6241301" y="3825194"/>
            <a:ext cx="1292400" cy="1063831"/>
          </a:xfrm>
          <a:prstGeom prst="rect">
            <a:avLst/>
          </a:prstGeom>
          <a:solidFill>
            <a:srgbClr val="DBEEF3"/>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ko-KR" sz="1600" dirty="0">
                <a:solidFill>
                  <a:schemeClr val="tx1"/>
                </a:solidFill>
              </a:rPr>
              <a:t>Data</a:t>
            </a:r>
          </a:p>
          <a:p>
            <a:pPr algn="ctr"/>
            <a:endParaRPr lang="en-US" altLang="ko-KR" sz="1600" dirty="0">
              <a:solidFill>
                <a:schemeClr val="tx1"/>
              </a:solidFill>
            </a:endParaRPr>
          </a:p>
        </p:txBody>
      </p:sp>
      <p:sp>
        <p:nvSpPr>
          <p:cNvPr id="8" name="TextBox 7">
            <a:extLst>
              <a:ext uri="{FF2B5EF4-FFF2-40B4-BE49-F238E27FC236}">
                <a16:creationId xmlns:a16="http://schemas.microsoft.com/office/drawing/2014/main" id="{6547278E-740B-0CF8-83D1-474F83EB5BE5}"/>
              </a:ext>
            </a:extLst>
          </p:cNvPr>
          <p:cNvSpPr txBox="1">
            <a:spLocks/>
          </p:cNvSpPr>
          <p:nvPr/>
        </p:nvSpPr>
        <p:spPr>
          <a:xfrm>
            <a:off x="1990564" y="3520255"/>
            <a:ext cx="1293142" cy="338554"/>
          </a:xfrm>
          <a:prstGeom prst="rect">
            <a:avLst/>
          </a:prstGeom>
          <a:noFill/>
        </p:spPr>
        <p:txBody>
          <a:bodyPr wrap="square" rtlCol="0">
            <a:spAutoFit/>
          </a:bodyPr>
          <a:lstStyle/>
          <a:p>
            <a:pPr algn="ctr"/>
            <a:r>
              <a:rPr lang="en-US" altLang="ko-KR" sz="1600" b="1" dirty="0">
                <a:solidFill>
                  <a:srgbClr val="C00000"/>
                </a:solidFill>
              </a:rPr>
              <a:t>MD-MAT</a:t>
            </a:r>
            <a:endParaRPr lang="ko-KR" altLang="en-US" sz="1600" b="1" dirty="0">
              <a:solidFill>
                <a:srgbClr val="C00000"/>
              </a:solidFill>
            </a:endParaRPr>
          </a:p>
        </p:txBody>
      </p:sp>
      <p:sp>
        <p:nvSpPr>
          <p:cNvPr id="26" name="TextBox 25">
            <a:extLst>
              <a:ext uri="{FF2B5EF4-FFF2-40B4-BE49-F238E27FC236}">
                <a16:creationId xmlns:a16="http://schemas.microsoft.com/office/drawing/2014/main" id="{B0590193-FC20-97EE-3AEC-00DFE992C102}"/>
              </a:ext>
            </a:extLst>
          </p:cNvPr>
          <p:cNvSpPr txBox="1">
            <a:spLocks/>
          </p:cNvSpPr>
          <p:nvPr/>
        </p:nvSpPr>
        <p:spPr>
          <a:xfrm>
            <a:off x="3510912" y="3522892"/>
            <a:ext cx="1289088"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7" name="TextBox 26">
            <a:extLst>
              <a:ext uri="{FF2B5EF4-FFF2-40B4-BE49-F238E27FC236}">
                <a16:creationId xmlns:a16="http://schemas.microsoft.com/office/drawing/2014/main" id="{119AF1DD-7235-31F8-5771-BB1CBD475440}"/>
              </a:ext>
            </a:extLst>
          </p:cNvPr>
          <p:cNvSpPr txBox="1">
            <a:spLocks/>
          </p:cNvSpPr>
          <p:nvPr/>
        </p:nvSpPr>
        <p:spPr>
          <a:xfrm>
            <a:off x="4877242" y="3522892"/>
            <a:ext cx="1293252" cy="338554"/>
          </a:xfrm>
          <a:prstGeom prst="rect">
            <a:avLst/>
          </a:prstGeom>
          <a:noFill/>
        </p:spPr>
        <p:txBody>
          <a:bodyPr wrap="square" rtlCol="0">
            <a:spAutoFit/>
          </a:bodyPr>
          <a:lstStyle/>
          <a:p>
            <a:pPr algn="ctr"/>
            <a:r>
              <a:rPr lang="en-US" altLang="ko-KR" sz="1600" dirty="0"/>
              <a:t>D-MAT</a:t>
            </a:r>
            <a:endParaRPr lang="ko-KR" altLang="en-US" sz="1600" dirty="0"/>
          </a:p>
        </p:txBody>
      </p:sp>
      <p:sp>
        <p:nvSpPr>
          <p:cNvPr id="28" name="TextBox 27">
            <a:extLst>
              <a:ext uri="{FF2B5EF4-FFF2-40B4-BE49-F238E27FC236}">
                <a16:creationId xmlns:a16="http://schemas.microsoft.com/office/drawing/2014/main" id="{4E575DCE-63E6-74AF-7A4E-D82D0F06A420}"/>
              </a:ext>
            </a:extLst>
          </p:cNvPr>
          <p:cNvSpPr txBox="1">
            <a:spLocks/>
          </p:cNvSpPr>
          <p:nvPr/>
        </p:nvSpPr>
        <p:spPr>
          <a:xfrm>
            <a:off x="7404337" y="4318763"/>
            <a:ext cx="758887" cy="338554"/>
          </a:xfrm>
          <a:prstGeom prst="rect">
            <a:avLst/>
          </a:prstGeom>
          <a:noFill/>
        </p:spPr>
        <p:txBody>
          <a:bodyPr wrap="square" rtlCol="0">
            <a:spAutoFit/>
          </a:bodyPr>
          <a:lstStyle/>
          <a:p>
            <a:pPr algn="ctr"/>
            <a:r>
              <a:rPr lang="en-US" altLang="ko-KR" sz="1600" dirty="0"/>
              <a:t>…</a:t>
            </a:r>
            <a:endParaRPr lang="ko-KR" altLang="en-US" sz="1600" dirty="0"/>
          </a:p>
        </p:txBody>
      </p:sp>
      <p:sp>
        <p:nvSpPr>
          <p:cNvPr id="35" name="직사각형 34">
            <a:extLst>
              <a:ext uri="{FF2B5EF4-FFF2-40B4-BE49-F238E27FC236}">
                <a16:creationId xmlns:a16="http://schemas.microsoft.com/office/drawing/2014/main" id="{1F377B76-0DAF-328A-7D2B-5A14C90E836F}"/>
              </a:ext>
            </a:extLst>
          </p:cNvPr>
          <p:cNvSpPr>
            <a:spLocks/>
          </p:cNvSpPr>
          <p:nvPr/>
        </p:nvSpPr>
        <p:spPr>
          <a:xfrm>
            <a:off x="1989913" y="4855818"/>
            <a:ext cx="1293252"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6" name="TextBox 35">
            <a:extLst>
              <a:ext uri="{FF2B5EF4-FFF2-40B4-BE49-F238E27FC236}">
                <a16:creationId xmlns:a16="http://schemas.microsoft.com/office/drawing/2014/main" id="{5AA4BCE0-9449-9F6F-950A-C5D05CC44B76}"/>
              </a:ext>
            </a:extLst>
          </p:cNvPr>
          <p:cNvSpPr txBox="1">
            <a:spLocks/>
          </p:cNvSpPr>
          <p:nvPr/>
        </p:nvSpPr>
        <p:spPr>
          <a:xfrm rot="16200000">
            <a:off x="859268" y="4115231"/>
            <a:ext cx="1614314" cy="338554"/>
          </a:xfrm>
          <a:prstGeom prst="rect">
            <a:avLst/>
          </a:prstGeom>
          <a:noFill/>
        </p:spPr>
        <p:txBody>
          <a:bodyPr wrap="square" rtlCol="0">
            <a:spAutoFit/>
          </a:bodyPr>
          <a:lstStyle/>
          <a:p>
            <a:r>
              <a:rPr lang="en-US" altLang="ko-KR" sz="1600" dirty="0"/>
              <a:t>Subarray</a:t>
            </a:r>
            <a:endParaRPr lang="ko-KR" altLang="en-US" sz="1600" dirty="0"/>
          </a:p>
        </p:txBody>
      </p:sp>
      <p:sp>
        <p:nvSpPr>
          <p:cNvPr id="38" name="직사각형 37">
            <a:extLst>
              <a:ext uri="{FF2B5EF4-FFF2-40B4-BE49-F238E27FC236}">
                <a16:creationId xmlns:a16="http://schemas.microsoft.com/office/drawing/2014/main" id="{0912DD6A-13FF-1D7C-3982-9C39BB655308}"/>
              </a:ext>
            </a:extLst>
          </p:cNvPr>
          <p:cNvSpPr>
            <a:spLocks/>
          </p:cNvSpPr>
          <p:nvPr/>
        </p:nvSpPr>
        <p:spPr>
          <a:xfrm>
            <a:off x="3510912" y="4855818"/>
            <a:ext cx="1292400"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39" name="직사각형 38">
            <a:extLst>
              <a:ext uri="{FF2B5EF4-FFF2-40B4-BE49-F238E27FC236}">
                <a16:creationId xmlns:a16="http://schemas.microsoft.com/office/drawing/2014/main" id="{77276001-8C98-6B9C-3959-4AF0C9BA868B}"/>
              </a:ext>
            </a:extLst>
          </p:cNvPr>
          <p:cNvSpPr>
            <a:spLocks/>
          </p:cNvSpPr>
          <p:nvPr/>
        </p:nvSpPr>
        <p:spPr>
          <a:xfrm>
            <a:off x="4877242" y="4855818"/>
            <a:ext cx="1292400"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0" name="직사각형 39">
            <a:extLst>
              <a:ext uri="{FF2B5EF4-FFF2-40B4-BE49-F238E27FC236}">
                <a16:creationId xmlns:a16="http://schemas.microsoft.com/office/drawing/2014/main" id="{8383E093-8B02-3AD6-6964-A2B0F4C8D116}"/>
              </a:ext>
            </a:extLst>
          </p:cNvPr>
          <p:cNvSpPr>
            <a:spLocks/>
          </p:cNvSpPr>
          <p:nvPr/>
        </p:nvSpPr>
        <p:spPr>
          <a:xfrm>
            <a:off x="6241300" y="4855818"/>
            <a:ext cx="1292400" cy="250717"/>
          </a:xfrm>
          <a:prstGeom prst="rect">
            <a:avLst/>
          </a:prstGeom>
          <a:solidFill>
            <a:srgbClr val="D1F0A8"/>
          </a:solidFill>
          <a:ln w="254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rPr>
              <a:t>BLSA</a:t>
            </a:r>
            <a:endParaRPr lang="ko-KR" altLang="en-US" sz="1600" dirty="0">
              <a:solidFill>
                <a:schemeClr val="tx1"/>
              </a:solidFill>
            </a:endParaRPr>
          </a:p>
        </p:txBody>
      </p:sp>
      <p:sp>
        <p:nvSpPr>
          <p:cNvPr id="46" name="직사각형 45">
            <a:extLst>
              <a:ext uri="{FF2B5EF4-FFF2-40B4-BE49-F238E27FC236}">
                <a16:creationId xmlns:a16="http://schemas.microsoft.com/office/drawing/2014/main" id="{62130425-8C39-D88B-2963-7031CB2E4CF0}"/>
              </a:ext>
            </a:extLst>
          </p:cNvPr>
          <p:cNvSpPr/>
          <p:nvPr/>
        </p:nvSpPr>
        <p:spPr>
          <a:xfrm>
            <a:off x="1990960" y="5108883"/>
            <a:ext cx="1292400"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bg1"/>
                </a:solidFill>
              </a:rPr>
              <a:t>Match</a:t>
            </a:r>
            <a:endParaRPr lang="ko-KR" altLang="en-US" sz="1400" dirty="0">
              <a:solidFill>
                <a:schemeClr val="bg1"/>
              </a:solidFill>
            </a:endParaRPr>
          </a:p>
        </p:txBody>
      </p:sp>
      <p:sp>
        <p:nvSpPr>
          <p:cNvPr id="47" name="직사각형 46">
            <a:extLst>
              <a:ext uri="{FF2B5EF4-FFF2-40B4-BE49-F238E27FC236}">
                <a16:creationId xmlns:a16="http://schemas.microsoft.com/office/drawing/2014/main" id="{7F9C4D20-5F40-963F-8DBF-9D58D0BB6138}"/>
              </a:ext>
            </a:extLst>
          </p:cNvPr>
          <p:cNvSpPr/>
          <p:nvPr/>
        </p:nvSpPr>
        <p:spPr>
          <a:xfrm>
            <a:off x="3510126" y="5089830"/>
            <a:ext cx="4020261" cy="252000"/>
          </a:xfrm>
          <a:prstGeom prst="rect">
            <a:avLst/>
          </a:prstGeom>
          <a:solidFill>
            <a:srgbClr val="077F8C"/>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bg1"/>
              </a:solidFill>
            </a:endParaRPr>
          </a:p>
        </p:txBody>
      </p:sp>
      <p:cxnSp>
        <p:nvCxnSpPr>
          <p:cNvPr id="49" name="직선 연결선 48">
            <a:extLst>
              <a:ext uri="{FF2B5EF4-FFF2-40B4-BE49-F238E27FC236}">
                <a16:creationId xmlns:a16="http://schemas.microsoft.com/office/drawing/2014/main" id="{EA79B94D-5985-DAA3-9188-41B23A26B157}"/>
              </a:ext>
            </a:extLst>
          </p:cNvPr>
          <p:cNvCxnSpPr>
            <a:cxnSpLocks/>
          </p:cNvCxnSpPr>
          <p:nvPr/>
        </p:nvCxnSpPr>
        <p:spPr>
          <a:xfrm flipH="1">
            <a:off x="5561080" y="2548551"/>
            <a:ext cx="328574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0" name="육각형 49">
            <a:extLst>
              <a:ext uri="{FF2B5EF4-FFF2-40B4-BE49-F238E27FC236}">
                <a16:creationId xmlns:a16="http://schemas.microsoft.com/office/drawing/2014/main" id="{4366FBB9-13F7-EFFC-0D9B-E52E475B6226}"/>
              </a:ext>
            </a:extLst>
          </p:cNvPr>
          <p:cNvSpPr/>
          <p:nvPr/>
        </p:nvSpPr>
        <p:spPr>
          <a:xfrm>
            <a:off x="5545248" y="1383300"/>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ysClr val="windowText" lastClr="000000"/>
                </a:solidFill>
              </a:rPr>
              <a:t>ACT</a:t>
            </a:r>
            <a:endParaRPr lang="ko-KR" altLang="en-US" sz="1200" dirty="0">
              <a:solidFill>
                <a:sysClr val="windowText" lastClr="000000"/>
              </a:solidFill>
            </a:endParaRPr>
          </a:p>
        </p:txBody>
      </p:sp>
      <p:sp>
        <p:nvSpPr>
          <p:cNvPr id="51" name="육각형 50">
            <a:extLst>
              <a:ext uri="{FF2B5EF4-FFF2-40B4-BE49-F238E27FC236}">
                <a16:creationId xmlns:a16="http://schemas.microsoft.com/office/drawing/2014/main" id="{056D583C-1E3B-5E69-CD3A-3FC9ADB737BC}"/>
              </a:ext>
            </a:extLst>
          </p:cNvPr>
          <p:cNvSpPr/>
          <p:nvPr/>
        </p:nvSpPr>
        <p:spPr>
          <a:xfrm>
            <a:off x="5545248" y="1720184"/>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err="1">
                <a:solidFill>
                  <a:sysClr val="windowText" lastClr="000000"/>
                </a:solidFill>
              </a:rPr>
              <a:t>Idx</a:t>
            </a:r>
            <a:endParaRPr lang="ko-KR" altLang="en-US" sz="1200" dirty="0">
              <a:solidFill>
                <a:sysClr val="windowText" lastClr="000000"/>
              </a:solidFill>
            </a:endParaRPr>
          </a:p>
        </p:txBody>
      </p:sp>
      <p:sp>
        <p:nvSpPr>
          <p:cNvPr id="52" name="육각형 51">
            <a:extLst>
              <a:ext uri="{FF2B5EF4-FFF2-40B4-BE49-F238E27FC236}">
                <a16:creationId xmlns:a16="http://schemas.microsoft.com/office/drawing/2014/main" id="{821D0C5E-F45A-1CC9-413C-5BBD13F74A85}"/>
              </a:ext>
            </a:extLst>
          </p:cNvPr>
          <p:cNvSpPr/>
          <p:nvPr/>
        </p:nvSpPr>
        <p:spPr>
          <a:xfrm>
            <a:off x="5982769" y="1383300"/>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3" name="육각형 52">
            <a:extLst>
              <a:ext uri="{FF2B5EF4-FFF2-40B4-BE49-F238E27FC236}">
                <a16:creationId xmlns:a16="http://schemas.microsoft.com/office/drawing/2014/main" id="{79B58F66-67C5-578C-612F-7F7F12F21319}"/>
              </a:ext>
            </a:extLst>
          </p:cNvPr>
          <p:cNvSpPr/>
          <p:nvPr/>
        </p:nvSpPr>
        <p:spPr>
          <a:xfrm>
            <a:off x="5982769" y="1720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4" name="육각형 53">
            <a:extLst>
              <a:ext uri="{FF2B5EF4-FFF2-40B4-BE49-F238E27FC236}">
                <a16:creationId xmlns:a16="http://schemas.microsoft.com/office/drawing/2014/main" id="{B570506C-ECCB-3E1D-7D6E-4E73D69550D6}"/>
              </a:ext>
            </a:extLst>
          </p:cNvPr>
          <p:cNvSpPr/>
          <p:nvPr/>
        </p:nvSpPr>
        <p:spPr>
          <a:xfrm>
            <a:off x="6420290" y="1383300"/>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5" name="육각형 54">
            <a:extLst>
              <a:ext uri="{FF2B5EF4-FFF2-40B4-BE49-F238E27FC236}">
                <a16:creationId xmlns:a16="http://schemas.microsoft.com/office/drawing/2014/main" id="{C8EE0C5E-E8AF-9DE2-D9AF-F39795023194}"/>
              </a:ext>
            </a:extLst>
          </p:cNvPr>
          <p:cNvSpPr/>
          <p:nvPr/>
        </p:nvSpPr>
        <p:spPr>
          <a:xfrm>
            <a:off x="6420290" y="1720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6" name="육각형 55">
            <a:extLst>
              <a:ext uri="{FF2B5EF4-FFF2-40B4-BE49-F238E27FC236}">
                <a16:creationId xmlns:a16="http://schemas.microsoft.com/office/drawing/2014/main" id="{C6DEB1F4-072C-E6D5-FF68-81560174430E}"/>
              </a:ext>
            </a:extLst>
          </p:cNvPr>
          <p:cNvSpPr/>
          <p:nvPr/>
        </p:nvSpPr>
        <p:spPr>
          <a:xfrm>
            <a:off x="6857811" y="1383300"/>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7" name="육각형 56">
            <a:extLst>
              <a:ext uri="{FF2B5EF4-FFF2-40B4-BE49-F238E27FC236}">
                <a16:creationId xmlns:a16="http://schemas.microsoft.com/office/drawing/2014/main" id="{A03BED31-3395-14BB-CF19-40F7FFCD5553}"/>
              </a:ext>
            </a:extLst>
          </p:cNvPr>
          <p:cNvSpPr/>
          <p:nvPr/>
        </p:nvSpPr>
        <p:spPr>
          <a:xfrm>
            <a:off x="6857811" y="1720184"/>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a:solidFill>
                  <a:sysClr val="windowText" lastClr="000000"/>
                </a:solidFill>
              </a:rPr>
              <a:t>Tag</a:t>
            </a:r>
            <a:endParaRPr lang="ko-KR" altLang="en-US" sz="1200">
              <a:solidFill>
                <a:sysClr val="windowText" lastClr="000000"/>
              </a:solidFill>
            </a:endParaRPr>
          </a:p>
        </p:txBody>
      </p:sp>
      <p:sp>
        <p:nvSpPr>
          <p:cNvPr id="58" name="TextBox 57">
            <a:extLst>
              <a:ext uri="{FF2B5EF4-FFF2-40B4-BE49-F238E27FC236}">
                <a16:creationId xmlns:a16="http://schemas.microsoft.com/office/drawing/2014/main" id="{DA5C4DE3-A849-13FF-B672-38EF0F00590D}"/>
              </a:ext>
            </a:extLst>
          </p:cNvPr>
          <p:cNvSpPr txBox="1"/>
          <p:nvPr/>
        </p:nvSpPr>
        <p:spPr>
          <a:xfrm>
            <a:off x="5008920" y="1360800"/>
            <a:ext cx="441404" cy="276999"/>
          </a:xfrm>
          <a:prstGeom prst="rect">
            <a:avLst/>
          </a:prstGeom>
          <a:noFill/>
        </p:spPr>
        <p:txBody>
          <a:bodyPr wrap="none" rtlCol="0">
            <a:spAutoFit/>
          </a:bodyPr>
          <a:lstStyle/>
          <a:p>
            <a:r>
              <a:rPr lang="en-US" altLang="ko-KR" sz="1200" dirty="0" err="1"/>
              <a:t>Cmd</a:t>
            </a:r>
            <a:endParaRPr lang="ko-KR" altLang="en-US" sz="1200" dirty="0"/>
          </a:p>
        </p:txBody>
      </p:sp>
      <p:sp>
        <p:nvSpPr>
          <p:cNvPr id="59" name="TextBox 58">
            <a:extLst>
              <a:ext uri="{FF2B5EF4-FFF2-40B4-BE49-F238E27FC236}">
                <a16:creationId xmlns:a16="http://schemas.microsoft.com/office/drawing/2014/main" id="{057C176C-DF32-DBD9-6F00-B94263F33B9F}"/>
              </a:ext>
            </a:extLst>
          </p:cNvPr>
          <p:cNvSpPr txBox="1"/>
          <p:nvPr/>
        </p:nvSpPr>
        <p:spPr>
          <a:xfrm>
            <a:off x="5008920" y="1708158"/>
            <a:ext cx="441404" cy="276999"/>
          </a:xfrm>
          <a:prstGeom prst="rect">
            <a:avLst/>
          </a:prstGeom>
          <a:noFill/>
        </p:spPr>
        <p:txBody>
          <a:bodyPr wrap="none" rtlCol="0">
            <a:spAutoFit/>
          </a:bodyPr>
          <a:lstStyle/>
          <a:p>
            <a:r>
              <a:rPr lang="en-US" altLang="ko-KR" sz="1200" err="1"/>
              <a:t>Addr</a:t>
            </a:r>
            <a:endParaRPr lang="ko-KR" altLang="en-US" sz="1200"/>
          </a:p>
        </p:txBody>
      </p:sp>
      <p:sp>
        <p:nvSpPr>
          <p:cNvPr id="60" name="TextBox 59">
            <a:extLst>
              <a:ext uri="{FF2B5EF4-FFF2-40B4-BE49-F238E27FC236}">
                <a16:creationId xmlns:a16="http://schemas.microsoft.com/office/drawing/2014/main" id="{6F1B8D72-0AA8-9424-9342-776E55606B1F}"/>
              </a:ext>
            </a:extLst>
          </p:cNvPr>
          <p:cNvSpPr txBox="1"/>
          <p:nvPr/>
        </p:nvSpPr>
        <p:spPr>
          <a:xfrm>
            <a:off x="6859278" y="1367892"/>
            <a:ext cx="441146" cy="276999"/>
          </a:xfrm>
          <a:prstGeom prst="rect">
            <a:avLst/>
          </a:prstGeom>
          <a:noFill/>
        </p:spPr>
        <p:txBody>
          <a:bodyPr wrap="none" rtlCol="0">
            <a:spAutoFit/>
          </a:bodyPr>
          <a:lstStyle/>
          <a:p>
            <a:pPr algn="ctr"/>
            <a:r>
              <a:rPr lang="en-US" altLang="ko-KR" sz="1200" dirty="0"/>
              <a:t>WR</a:t>
            </a:r>
            <a:endParaRPr lang="ko-KR" altLang="en-US" sz="1200" dirty="0"/>
          </a:p>
        </p:txBody>
      </p:sp>
      <p:sp>
        <p:nvSpPr>
          <p:cNvPr id="69" name="TextBox 68">
            <a:extLst>
              <a:ext uri="{FF2B5EF4-FFF2-40B4-BE49-F238E27FC236}">
                <a16:creationId xmlns:a16="http://schemas.microsoft.com/office/drawing/2014/main" id="{62AEFEF8-11E4-FA25-CD17-4FE05F5D5142}"/>
              </a:ext>
            </a:extLst>
          </p:cNvPr>
          <p:cNvSpPr txBox="1"/>
          <p:nvPr/>
        </p:nvSpPr>
        <p:spPr>
          <a:xfrm>
            <a:off x="5028020" y="2046348"/>
            <a:ext cx="396873" cy="276999"/>
          </a:xfrm>
          <a:prstGeom prst="rect">
            <a:avLst/>
          </a:prstGeom>
          <a:noFill/>
        </p:spPr>
        <p:txBody>
          <a:bodyPr wrap="none" rtlCol="0">
            <a:spAutoFit/>
          </a:bodyPr>
          <a:lstStyle/>
          <a:p>
            <a:r>
              <a:rPr lang="en-US" altLang="ko-KR" sz="1200" err="1"/>
              <a:t>Rsp</a:t>
            </a:r>
            <a:endParaRPr lang="ko-KR" altLang="en-US" sz="1200"/>
          </a:p>
        </p:txBody>
      </p:sp>
      <p:sp>
        <p:nvSpPr>
          <p:cNvPr id="70" name="TextBox 69">
            <a:extLst>
              <a:ext uri="{FF2B5EF4-FFF2-40B4-BE49-F238E27FC236}">
                <a16:creationId xmlns:a16="http://schemas.microsoft.com/office/drawing/2014/main" id="{84C44FD6-AF14-8220-8918-AEE5F93D4A8C}"/>
              </a:ext>
            </a:extLst>
          </p:cNvPr>
          <p:cNvSpPr txBox="1"/>
          <p:nvPr/>
        </p:nvSpPr>
        <p:spPr>
          <a:xfrm>
            <a:off x="5028020" y="2393706"/>
            <a:ext cx="441404" cy="276999"/>
          </a:xfrm>
          <a:prstGeom prst="rect">
            <a:avLst/>
          </a:prstGeom>
          <a:noFill/>
        </p:spPr>
        <p:txBody>
          <a:bodyPr wrap="none" rtlCol="0">
            <a:spAutoFit/>
          </a:bodyPr>
          <a:lstStyle/>
          <a:p>
            <a:r>
              <a:rPr lang="en-US" altLang="ko-KR" sz="1200" dirty="0"/>
              <a:t>Data</a:t>
            </a:r>
            <a:endParaRPr lang="ko-KR" altLang="en-US" sz="1200" dirty="0"/>
          </a:p>
        </p:txBody>
      </p:sp>
      <p:cxnSp>
        <p:nvCxnSpPr>
          <p:cNvPr id="71" name="직선 연결선 70">
            <a:extLst>
              <a:ext uri="{FF2B5EF4-FFF2-40B4-BE49-F238E27FC236}">
                <a16:creationId xmlns:a16="http://schemas.microsoft.com/office/drawing/2014/main" id="{5B8BF7D8-4CC3-FB73-18A9-1A1315A4315F}"/>
              </a:ext>
            </a:extLst>
          </p:cNvPr>
          <p:cNvCxnSpPr>
            <a:cxnSpLocks/>
          </p:cNvCxnSpPr>
          <p:nvPr/>
        </p:nvCxnSpPr>
        <p:spPr>
          <a:xfrm flipH="1">
            <a:off x="5564348" y="2223431"/>
            <a:ext cx="328247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2" name="육각형 71">
            <a:extLst>
              <a:ext uri="{FF2B5EF4-FFF2-40B4-BE49-F238E27FC236}">
                <a16:creationId xmlns:a16="http://schemas.microsoft.com/office/drawing/2014/main" id="{D5CA0902-C66E-9628-B759-E2813BD0892B}"/>
              </a:ext>
            </a:extLst>
          </p:cNvPr>
          <p:cNvSpPr/>
          <p:nvPr/>
        </p:nvSpPr>
        <p:spPr>
          <a:xfrm>
            <a:off x="7816094" y="2097431"/>
            <a:ext cx="437521"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dirty="0">
                <a:solidFill>
                  <a:sysClr val="windowText" lastClr="000000"/>
                </a:solidFill>
              </a:rPr>
              <a:t>Dirty</a:t>
            </a:r>
            <a:endParaRPr lang="ko-KR" altLang="en-US" sz="1200" dirty="0">
              <a:solidFill>
                <a:sysClr val="windowText" lastClr="000000"/>
              </a:solidFill>
            </a:endParaRPr>
          </a:p>
        </p:txBody>
      </p:sp>
      <p:sp>
        <p:nvSpPr>
          <p:cNvPr id="73" name="육각형 72">
            <a:extLst>
              <a:ext uri="{FF2B5EF4-FFF2-40B4-BE49-F238E27FC236}">
                <a16:creationId xmlns:a16="http://schemas.microsoft.com/office/drawing/2014/main" id="{A138DED9-2E93-7A4E-57CB-C6AB25E77AB4}"/>
              </a:ext>
            </a:extLst>
          </p:cNvPr>
          <p:cNvSpPr/>
          <p:nvPr/>
        </p:nvSpPr>
        <p:spPr>
          <a:xfrm>
            <a:off x="7299003" y="1377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4" name="육각형 73">
            <a:extLst>
              <a:ext uri="{FF2B5EF4-FFF2-40B4-BE49-F238E27FC236}">
                <a16:creationId xmlns:a16="http://schemas.microsoft.com/office/drawing/2014/main" id="{36C9F6C5-E86C-913D-E3E0-91ED8DCDB9D2}"/>
              </a:ext>
            </a:extLst>
          </p:cNvPr>
          <p:cNvSpPr/>
          <p:nvPr/>
        </p:nvSpPr>
        <p:spPr>
          <a:xfrm>
            <a:off x="7299003" y="1714068"/>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5" name="육각형 74">
            <a:extLst>
              <a:ext uri="{FF2B5EF4-FFF2-40B4-BE49-F238E27FC236}">
                <a16:creationId xmlns:a16="http://schemas.microsoft.com/office/drawing/2014/main" id="{C6F35906-5CB5-6F91-9F3E-238F3992F37A}"/>
              </a:ext>
            </a:extLst>
          </p:cNvPr>
          <p:cNvSpPr/>
          <p:nvPr/>
        </p:nvSpPr>
        <p:spPr>
          <a:xfrm>
            <a:off x="7736524" y="1377184"/>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6" name="육각형 75">
            <a:extLst>
              <a:ext uri="{FF2B5EF4-FFF2-40B4-BE49-F238E27FC236}">
                <a16:creationId xmlns:a16="http://schemas.microsoft.com/office/drawing/2014/main" id="{1D482948-C75C-7172-6973-F137660DC64C}"/>
              </a:ext>
            </a:extLst>
          </p:cNvPr>
          <p:cNvSpPr/>
          <p:nvPr/>
        </p:nvSpPr>
        <p:spPr>
          <a:xfrm>
            <a:off x="7736524" y="1714068"/>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7" name="육각형 76">
            <a:extLst>
              <a:ext uri="{FF2B5EF4-FFF2-40B4-BE49-F238E27FC236}">
                <a16:creationId xmlns:a16="http://schemas.microsoft.com/office/drawing/2014/main" id="{EE9E2B0C-6407-5825-A058-FF6872AE1F1B}"/>
              </a:ext>
            </a:extLst>
          </p:cNvPr>
          <p:cNvSpPr/>
          <p:nvPr/>
        </p:nvSpPr>
        <p:spPr>
          <a:xfrm>
            <a:off x="8177108" y="1366545"/>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78" name="육각형 77">
            <a:extLst>
              <a:ext uri="{FF2B5EF4-FFF2-40B4-BE49-F238E27FC236}">
                <a16:creationId xmlns:a16="http://schemas.microsoft.com/office/drawing/2014/main" id="{9D57E2E0-DEBB-E1C8-23FB-46770AD9678A}"/>
              </a:ext>
            </a:extLst>
          </p:cNvPr>
          <p:cNvSpPr/>
          <p:nvPr/>
        </p:nvSpPr>
        <p:spPr>
          <a:xfrm>
            <a:off x="8177108" y="1703429"/>
            <a:ext cx="437521" cy="252000"/>
          </a:xfrm>
          <a:prstGeom prst="hexagon">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24" name="TextBox 23">
            <a:extLst>
              <a:ext uri="{FF2B5EF4-FFF2-40B4-BE49-F238E27FC236}">
                <a16:creationId xmlns:a16="http://schemas.microsoft.com/office/drawing/2014/main" id="{735AE09F-2B4B-4A9A-57B9-582AFE42B2E7}"/>
              </a:ext>
            </a:extLst>
          </p:cNvPr>
          <p:cNvSpPr txBox="1"/>
          <p:nvPr/>
        </p:nvSpPr>
        <p:spPr>
          <a:xfrm rot="16200000">
            <a:off x="6721908" y="5876018"/>
            <a:ext cx="1376261" cy="369332"/>
          </a:xfrm>
          <a:prstGeom prst="rect">
            <a:avLst/>
          </a:prstGeom>
          <a:solidFill>
            <a:srgbClr val="FFFFFF">
              <a:alpha val="80000"/>
            </a:srgbClr>
          </a:solidFill>
          <a:ln>
            <a:noFill/>
          </a:ln>
        </p:spPr>
        <p:txBody>
          <a:bodyPr wrap="square" rtlCol="0">
            <a:spAutoFit/>
          </a:bodyPr>
          <a:lstStyle/>
          <a:p>
            <a:pPr algn="r"/>
            <a:r>
              <a:rPr lang="en-US" altLang="ko-KR" b="1" dirty="0">
                <a:solidFill>
                  <a:srgbClr val="92D050"/>
                </a:solidFill>
              </a:rPr>
              <a:t>New Data</a:t>
            </a:r>
            <a:endParaRPr lang="ko-KR" altLang="en-US" b="1" dirty="0">
              <a:solidFill>
                <a:srgbClr val="92D050"/>
              </a:solidFill>
            </a:endParaRPr>
          </a:p>
        </p:txBody>
      </p:sp>
      <p:sp>
        <p:nvSpPr>
          <p:cNvPr id="29" name="TextBox 28">
            <a:extLst>
              <a:ext uri="{FF2B5EF4-FFF2-40B4-BE49-F238E27FC236}">
                <a16:creationId xmlns:a16="http://schemas.microsoft.com/office/drawing/2014/main" id="{CEA497AD-465E-91AA-EC61-7E459FB405C5}"/>
              </a:ext>
            </a:extLst>
          </p:cNvPr>
          <p:cNvSpPr txBox="1"/>
          <p:nvPr/>
        </p:nvSpPr>
        <p:spPr>
          <a:xfrm rot="16200000">
            <a:off x="1784447" y="5989923"/>
            <a:ext cx="1337085" cy="369332"/>
          </a:xfrm>
          <a:prstGeom prst="rect">
            <a:avLst/>
          </a:prstGeom>
          <a:solidFill>
            <a:srgbClr val="FFFFFF">
              <a:alpha val="80000"/>
            </a:srgbClr>
          </a:solidFill>
        </p:spPr>
        <p:txBody>
          <a:bodyPr wrap="square" rtlCol="0">
            <a:spAutoFit/>
          </a:bodyPr>
          <a:lstStyle/>
          <a:p>
            <a:pPr algn="r"/>
            <a:r>
              <a:rPr lang="en-US" altLang="ko-KR" b="1" dirty="0">
                <a:solidFill>
                  <a:schemeClr val="accent4"/>
                </a:solidFill>
              </a:rPr>
              <a:t>Dirty Miss</a:t>
            </a:r>
            <a:endParaRPr lang="ko-KR" altLang="en-US" b="1" dirty="0">
              <a:solidFill>
                <a:schemeClr val="accent4"/>
              </a:solidFill>
            </a:endParaRPr>
          </a:p>
        </p:txBody>
      </p:sp>
      <p:cxnSp>
        <p:nvCxnSpPr>
          <p:cNvPr id="41" name="직선 화살표 연결선 40">
            <a:extLst>
              <a:ext uri="{FF2B5EF4-FFF2-40B4-BE49-F238E27FC236}">
                <a16:creationId xmlns:a16="http://schemas.microsoft.com/office/drawing/2014/main" id="{98C793AA-0F4D-0044-5F89-439A03C5BBDB}"/>
              </a:ext>
            </a:extLst>
          </p:cNvPr>
          <p:cNvCxnSpPr>
            <a:cxnSpLocks/>
          </p:cNvCxnSpPr>
          <p:nvPr/>
        </p:nvCxnSpPr>
        <p:spPr>
          <a:xfrm flipV="1">
            <a:off x="7239460" y="5386859"/>
            <a:ext cx="0" cy="918000"/>
          </a:xfrm>
          <a:prstGeom prst="straightConnector1">
            <a:avLst/>
          </a:prstGeom>
          <a:noFill/>
          <a:ln w="38100" cap="flat" cmpd="sng" algn="ctr">
            <a:solidFill>
              <a:srgbClr val="92D050"/>
            </a:solidFill>
            <a:prstDash val="solid"/>
            <a:miter lim="800000"/>
            <a:headEnd type="none" w="med" len="med"/>
            <a:tailEnd type="triangle" w="med" len="med"/>
          </a:ln>
          <a:effectLst/>
        </p:spPr>
      </p:cxnSp>
      <p:cxnSp>
        <p:nvCxnSpPr>
          <p:cNvPr id="42" name="직선 화살표 연결선 41">
            <a:extLst>
              <a:ext uri="{FF2B5EF4-FFF2-40B4-BE49-F238E27FC236}">
                <a16:creationId xmlns:a16="http://schemas.microsoft.com/office/drawing/2014/main" id="{DCD999BB-512E-49D0-CFBA-76F4F30E3E3F}"/>
              </a:ext>
            </a:extLst>
          </p:cNvPr>
          <p:cNvCxnSpPr>
            <a:cxnSpLocks/>
          </p:cNvCxnSpPr>
          <p:nvPr/>
        </p:nvCxnSpPr>
        <p:spPr>
          <a:xfrm flipV="1">
            <a:off x="2646142" y="5392114"/>
            <a:ext cx="0" cy="918000"/>
          </a:xfrm>
          <a:prstGeom prst="straightConnector1">
            <a:avLst/>
          </a:prstGeom>
          <a:noFill/>
          <a:ln w="38100" cap="flat" cmpd="sng" algn="ctr">
            <a:solidFill>
              <a:schemeClr val="accent4"/>
            </a:solidFill>
            <a:prstDash val="solid"/>
            <a:miter lim="800000"/>
            <a:headEnd type="triangle" w="med" len="med"/>
            <a:tailEnd type="none" w="med" len="med"/>
          </a:ln>
          <a:effectLst/>
        </p:spPr>
      </p:cxnSp>
      <p:cxnSp>
        <p:nvCxnSpPr>
          <p:cNvPr id="48" name="직선 화살표 연결선 47">
            <a:extLst>
              <a:ext uri="{FF2B5EF4-FFF2-40B4-BE49-F238E27FC236}">
                <a16:creationId xmlns:a16="http://schemas.microsoft.com/office/drawing/2014/main" id="{1560E3AE-9312-5A16-04B4-FC312E5369F4}"/>
              </a:ext>
            </a:extLst>
          </p:cNvPr>
          <p:cNvCxnSpPr>
            <a:cxnSpLocks/>
          </p:cNvCxnSpPr>
          <p:nvPr/>
        </p:nvCxnSpPr>
        <p:spPr>
          <a:xfrm flipV="1">
            <a:off x="4956835" y="4894716"/>
            <a:ext cx="0" cy="351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79" name="직선 화살표 연결선 78">
            <a:extLst>
              <a:ext uri="{FF2B5EF4-FFF2-40B4-BE49-F238E27FC236}">
                <a16:creationId xmlns:a16="http://schemas.microsoft.com/office/drawing/2014/main" id="{45629EFC-09E8-8FCD-CCB1-5945174B046B}"/>
              </a:ext>
            </a:extLst>
          </p:cNvPr>
          <p:cNvCxnSpPr>
            <a:cxnSpLocks/>
          </p:cNvCxnSpPr>
          <p:nvPr/>
        </p:nvCxnSpPr>
        <p:spPr>
          <a:xfrm flipV="1">
            <a:off x="6319794" y="4894716"/>
            <a:ext cx="0" cy="351000"/>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84" name="직선 화살표 연결선 83">
            <a:extLst>
              <a:ext uri="{FF2B5EF4-FFF2-40B4-BE49-F238E27FC236}">
                <a16:creationId xmlns:a16="http://schemas.microsoft.com/office/drawing/2014/main" id="{83023529-F458-A921-E21B-3F8CA68D630B}"/>
              </a:ext>
            </a:extLst>
          </p:cNvPr>
          <p:cNvCxnSpPr>
            <a:cxnSpLocks/>
            <a:endCxn id="47" idx="3"/>
          </p:cNvCxnSpPr>
          <p:nvPr/>
        </p:nvCxnSpPr>
        <p:spPr>
          <a:xfrm flipV="1">
            <a:off x="3576594" y="5215830"/>
            <a:ext cx="3953793" cy="17737"/>
          </a:xfrm>
          <a:prstGeom prst="straightConnector1">
            <a:avLst/>
          </a:prstGeom>
          <a:noFill/>
          <a:ln w="38100" cap="flat" cmpd="sng" algn="ctr">
            <a:solidFill>
              <a:schemeClr val="accent1"/>
            </a:solidFill>
            <a:prstDash val="solid"/>
            <a:miter lim="800000"/>
            <a:headEnd type="none" w="med" len="med"/>
            <a:tailEnd type="triangle" w="med" len="med"/>
          </a:ln>
          <a:effectLst/>
        </p:spPr>
      </p:cxnSp>
      <p:cxnSp>
        <p:nvCxnSpPr>
          <p:cNvPr id="87" name="직선 화살표 연결선 86">
            <a:extLst>
              <a:ext uri="{FF2B5EF4-FFF2-40B4-BE49-F238E27FC236}">
                <a16:creationId xmlns:a16="http://schemas.microsoft.com/office/drawing/2014/main" id="{70F74217-2FD0-7B9C-A979-09039D3707A8}"/>
              </a:ext>
            </a:extLst>
          </p:cNvPr>
          <p:cNvCxnSpPr>
            <a:cxnSpLocks/>
          </p:cNvCxnSpPr>
          <p:nvPr/>
        </p:nvCxnSpPr>
        <p:spPr>
          <a:xfrm flipV="1">
            <a:off x="5917183" y="5386859"/>
            <a:ext cx="0" cy="918000"/>
          </a:xfrm>
          <a:prstGeom prst="straightConnector1">
            <a:avLst/>
          </a:prstGeom>
          <a:noFill/>
          <a:ln w="38100" cap="flat" cmpd="sng" algn="ctr">
            <a:solidFill>
              <a:srgbClr val="92D050"/>
            </a:solidFill>
            <a:prstDash val="solid"/>
            <a:miter lim="800000"/>
            <a:headEnd type="none" w="med" len="med"/>
            <a:tailEnd type="triangle" w="med" len="med"/>
          </a:ln>
          <a:effectLst/>
        </p:spPr>
      </p:cxnSp>
      <p:cxnSp>
        <p:nvCxnSpPr>
          <p:cNvPr id="88" name="직선 화살표 연결선 87">
            <a:extLst>
              <a:ext uri="{FF2B5EF4-FFF2-40B4-BE49-F238E27FC236}">
                <a16:creationId xmlns:a16="http://schemas.microsoft.com/office/drawing/2014/main" id="{ADF07932-F2D5-89FC-EC6D-1141B8D9B623}"/>
              </a:ext>
            </a:extLst>
          </p:cNvPr>
          <p:cNvCxnSpPr>
            <a:cxnSpLocks/>
          </p:cNvCxnSpPr>
          <p:nvPr/>
        </p:nvCxnSpPr>
        <p:spPr>
          <a:xfrm flipV="1">
            <a:off x="4507483" y="5386859"/>
            <a:ext cx="0" cy="918000"/>
          </a:xfrm>
          <a:prstGeom prst="straightConnector1">
            <a:avLst/>
          </a:prstGeom>
          <a:noFill/>
          <a:ln w="38100" cap="flat" cmpd="sng" algn="ctr">
            <a:solidFill>
              <a:srgbClr val="92D050"/>
            </a:solidFill>
            <a:prstDash val="solid"/>
            <a:miter lim="800000"/>
            <a:headEnd type="none" w="med" len="med"/>
            <a:tailEnd type="triangle" w="med" len="med"/>
          </a:ln>
          <a:effectLst/>
        </p:spPr>
      </p:cxnSp>
      <p:sp>
        <p:nvSpPr>
          <p:cNvPr id="11" name="TextBox 10">
            <a:extLst>
              <a:ext uri="{FF2B5EF4-FFF2-40B4-BE49-F238E27FC236}">
                <a16:creationId xmlns:a16="http://schemas.microsoft.com/office/drawing/2014/main" id="{385253A4-D606-ACE3-FC4D-49451B03A0E7}"/>
              </a:ext>
            </a:extLst>
          </p:cNvPr>
          <p:cNvSpPr txBox="1"/>
          <p:nvPr/>
        </p:nvSpPr>
        <p:spPr>
          <a:xfrm rot="16200000">
            <a:off x="2616330" y="5851425"/>
            <a:ext cx="1337085" cy="646331"/>
          </a:xfrm>
          <a:prstGeom prst="rect">
            <a:avLst/>
          </a:prstGeom>
          <a:solidFill>
            <a:srgbClr val="FFFFFF">
              <a:alpha val="80000"/>
            </a:srgbClr>
          </a:solidFill>
        </p:spPr>
        <p:txBody>
          <a:bodyPr wrap="square" rtlCol="0">
            <a:spAutoFit/>
          </a:bodyPr>
          <a:lstStyle/>
          <a:p>
            <a:pPr algn="r"/>
            <a:r>
              <a:rPr lang="en-US" altLang="ko-KR" b="1" dirty="0">
                <a:solidFill>
                  <a:srgbClr val="292D73"/>
                </a:solidFill>
              </a:rPr>
              <a:t>Victim Way</a:t>
            </a:r>
            <a:endParaRPr lang="ko-KR" altLang="en-US" b="1" dirty="0">
              <a:solidFill>
                <a:srgbClr val="292D73"/>
              </a:solidFill>
            </a:endParaRPr>
          </a:p>
        </p:txBody>
      </p:sp>
      <p:cxnSp>
        <p:nvCxnSpPr>
          <p:cNvPr id="43" name="직선 화살표 연결선 42">
            <a:extLst>
              <a:ext uri="{FF2B5EF4-FFF2-40B4-BE49-F238E27FC236}">
                <a16:creationId xmlns:a16="http://schemas.microsoft.com/office/drawing/2014/main" id="{4C8BA38A-7CAF-0DB3-50F9-A1F102C9FFD3}"/>
              </a:ext>
            </a:extLst>
          </p:cNvPr>
          <p:cNvCxnSpPr>
            <a:cxnSpLocks/>
          </p:cNvCxnSpPr>
          <p:nvPr/>
        </p:nvCxnSpPr>
        <p:spPr>
          <a:xfrm flipV="1">
            <a:off x="3576594" y="4894716"/>
            <a:ext cx="0" cy="1410143"/>
          </a:xfrm>
          <a:prstGeom prst="straightConnector1">
            <a:avLst/>
          </a:prstGeom>
          <a:noFill/>
          <a:ln w="38100" cap="flat" cmpd="sng" algn="ctr">
            <a:solidFill>
              <a:schemeClr val="accent1"/>
            </a:solidFill>
            <a:prstDash val="solid"/>
            <a:miter lim="800000"/>
            <a:headEnd type="none" w="med" len="med"/>
            <a:tailEnd type="triangle" w="med" len="med"/>
          </a:ln>
          <a:effectLst/>
        </p:spPr>
      </p:cxnSp>
      <p:sp>
        <p:nvSpPr>
          <p:cNvPr id="6" name="TextBox 5">
            <a:extLst>
              <a:ext uri="{FF2B5EF4-FFF2-40B4-BE49-F238E27FC236}">
                <a16:creationId xmlns:a16="http://schemas.microsoft.com/office/drawing/2014/main" id="{ADAE9286-C060-EAB8-5D0E-55BF45B8556B}"/>
              </a:ext>
            </a:extLst>
          </p:cNvPr>
          <p:cNvSpPr txBox="1"/>
          <p:nvPr/>
        </p:nvSpPr>
        <p:spPr>
          <a:xfrm rot="16200000">
            <a:off x="6230473" y="5876018"/>
            <a:ext cx="1376261" cy="369332"/>
          </a:xfrm>
          <a:prstGeom prst="rect">
            <a:avLst/>
          </a:prstGeom>
          <a:solidFill>
            <a:srgbClr val="FFFFFF">
              <a:alpha val="80000"/>
            </a:srgbClr>
          </a:solidFill>
          <a:ln>
            <a:noFill/>
          </a:ln>
        </p:spPr>
        <p:txBody>
          <a:bodyPr wrap="square" rtlCol="0">
            <a:spAutoFit/>
          </a:bodyPr>
          <a:lstStyle/>
          <a:p>
            <a:pPr algn="r"/>
            <a:r>
              <a:rPr lang="en-US" altLang="ko-KR" b="1" dirty="0">
                <a:solidFill>
                  <a:schemeClr val="accent5"/>
                </a:solidFill>
              </a:rPr>
              <a:t>Old Data</a:t>
            </a:r>
            <a:endParaRPr lang="ko-KR" altLang="en-US" b="1" dirty="0">
              <a:solidFill>
                <a:schemeClr val="accent5"/>
              </a:solidFill>
            </a:endParaRPr>
          </a:p>
        </p:txBody>
      </p:sp>
      <p:cxnSp>
        <p:nvCxnSpPr>
          <p:cNvPr id="9" name="직선 화살표 연결선 8">
            <a:extLst>
              <a:ext uri="{FF2B5EF4-FFF2-40B4-BE49-F238E27FC236}">
                <a16:creationId xmlns:a16="http://schemas.microsoft.com/office/drawing/2014/main" id="{03D8E1AE-8CDA-F309-56F4-09D4A24565D5}"/>
              </a:ext>
            </a:extLst>
          </p:cNvPr>
          <p:cNvCxnSpPr>
            <a:cxnSpLocks/>
          </p:cNvCxnSpPr>
          <p:nvPr/>
        </p:nvCxnSpPr>
        <p:spPr>
          <a:xfrm flipV="1">
            <a:off x="6748025" y="5386859"/>
            <a:ext cx="0" cy="918000"/>
          </a:xfrm>
          <a:prstGeom prst="straightConnector1">
            <a:avLst/>
          </a:prstGeom>
          <a:noFill/>
          <a:ln w="38100" cap="flat" cmpd="sng" algn="ctr">
            <a:solidFill>
              <a:schemeClr val="accent5"/>
            </a:solidFill>
            <a:prstDash val="solid"/>
            <a:miter lim="800000"/>
            <a:headEnd type="triangle" w="med" len="med"/>
            <a:tailEnd type="none" w="med" len="med"/>
          </a:ln>
          <a:effectLst/>
        </p:spPr>
      </p:cxnSp>
      <p:cxnSp>
        <p:nvCxnSpPr>
          <p:cNvPr id="10" name="직선 화살표 연결선 9">
            <a:extLst>
              <a:ext uri="{FF2B5EF4-FFF2-40B4-BE49-F238E27FC236}">
                <a16:creationId xmlns:a16="http://schemas.microsoft.com/office/drawing/2014/main" id="{9D67F6DA-8F2F-734F-7A94-967C42981454}"/>
              </a:ext>
            </a:extLst>
          </p:cNvPr>
          <p:cNvCxnSpPr>
            <a:cxnSpLocks/>
          </p:cNvCxnSpPr>
          <p:nvPr/>
        </p:nvCxnSpPr>
        <p:spPr>
          <a:xfrm flipV="1">
            <a:off x="5425748" y="5386859"/>
            <a:ext cx="0" cy="918000"/>
          </a:xfrm>
          <a:prstGeom prst="straightConnector1">
            <a:avLst/>
          </a:prstGeom>
          <a:noFill/>
          <a:ln w="38100" cap="flat" cmpd="sng" algn="ctr">
            <a:solidFill>
              <a:schemeClr val="accent5"/>
            </a:solidFill>
            <a:prstDash val="solid"/>
            <a:miter lim="800000"/>
            <a:headEnd type="triangle" w="med" len="med"/>
            <a:tailEnd type="none" w="med" len="med"/>
          </a:ln>
          <a:effectLst/>
        </p:spPr>
      </p:cxnSp>
      <p:cxnSp>
        <p:nvCxnSpPr>
          <p:cNvPr id="13" name="직선 화살표 연결선 12">
            <a:extLst>
              <a:ext uri="{FF2B5EF4-FFF2-40B4-BE49-F238E27FC236}">
                <a16:creationId xmlns:a16="http://schemas.microsoft.com/office/drawing/2014/main" id="{AFE666C0-0D7B-9D21-8138-B8CB5258E667}"/>
              </a:ext>
            </a:extLst>
          </p:cNvPr>
          <p:cNvCxnSpPr>
            <a:cxnSpLocks/>
          </p:cNvCxnSpPr>
          <p:nvPr/>
        </p:nvCxnSpPr>
        <p:spPr>
          <a:xfrm flipV="1">
            <a:off x="4016048" y="5386859"/>
            <a:ext cx="0" cy="918000"/>
          </a:xfrm>
          <a:prstGeom prst="straightConnector1">
            <a:avLst/>
          </a:prstGeom>
          <a:noFill/>
          <a:ln w="38100" cap="flat" cmpd="sng" algn="ctr">
            <a:solidFill>
              <a:schemeClr val="accent5"/>
            </a:solidFill>
            <a:prstDash val="solid"/>
            <a:miter lim="800000"/>
            <a:headEnd type="triangle" w="med" len="med"/>
            <a:tailEnd type="none" w="med" len="med"/>
          </a:ln>
          <a:effectLst/>
        </p:spPr>
      </p:cxnSp>
      <p:sp>
        <p:nvSpPr>
          <p:cNvPr id="12" name="직사각형 11">
            <a:extLst>
              <a:ext uri="{FF2B5EF4-FFF2-40B4-BE49-F238E27FC236}">
                <a16:creationId xmlns:a16="http://schemas.microsoft.com/office/drawing/2014/main" id="{1E9A4C3B-BCAE-1B5A-3B45-5D833228E5E0}"/>
              </a:ext>
            </a:extLst>
          </p:cNvPr>
          <p:cNvSpPr/>
          <p:nvPr/>
        </p:nvSpPr>
        <p:spPr>
          <a:xfrm>
            <a:off x="3910619" y="6382139"/>
            <a:ext cx="2865494" cy="297777"/>
          </a:xfrm>
          <a:prstGeom prst="rect">
            <a:avLst/>
          </a:prstGeom>
          <a:solidFill>
            <a:schemeClr val="accent5"/>
          </a:solidFill>
          <a:ln w="25400">
            <a:solidFill>
              <a:srgbClr val="7F7F7F"/>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bg1"/>
                </a:solidFill>
              </a:rPr>
              <a:t>Victim Buffer</a:t>
            </a:r>
            <a:endParaRPr lang="ko-KR" altLang="en-US" sz="1600" dirty="0">
              <a:solidFill>
                <a:schemeClr val="bg1"/>
              </a:solidFill>
            </a:endParaRPr>
          </a:p>
        </p:txBody>
      </p:sp>
      <p:sp>
        <p:nvSpPr>
          <p:cNvPr id="15" name="육각형 14">
            <a:extLst>
              <a:ext uri="{FF2B5EF4-FFF2-40B4-BE49-F238E27FC236}">
                <a16:creationId xmlns:a16="http://schemas.microsoft.com/office/drawing/2014/main" id="{0C7A9A82-908A-760E-29FA-2DA56B46989F}"/>
              </a:ext>
            </a:extLst>
          </p:cNvPr>
          <p:cNvSpPr/>
          <p:nvPr/>
        </p:nvSpPr>
        <p:spPr>
          <a:xfrm>
            <a:off x="7295332"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16" name="육각형 15">
            <a:extLst>
              <a:ext uri="{FF2B5EF4-FFF2-40B4-BE49-F238E27FC236}">
                <a16:creationId xmlns:a16="http://schemas.microsoft.com/office/drawing/2014/main" id="{25F89A1F-AE0D-9323-C513-F9C89D9DB7C1}"/>
              </a:ext>
            </a:extLst>
          </p:cNvPr>
          <p:cNvSpPr/>
          <p:nvPr/>
        </p:nvSpPr>
        <p:spPr>
          <a:xfrm>
            <a:off x="7405006"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17" name="육각형 16">
            <a:extLst>
              <a:ext uri="{FF2B5EF4-FFF2-40B4-BE49-F238E27FC236}">
                <a16:creationId xmlns:a16="http://schemas.microsoft.com/office/drawing/2014/main" id="{5B3D2D8C-810E-4F34-1293-0E74DF9898A2}"/>
              </a:ext>
            </a:extLst>
          </p:cNvPr>
          <p:cNvSpPr/>
          <p:nvPr/>
        </p:nvSpPr>
        <p:spPr>
          <a:xfrm>
            <a:off x="7513911"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18" name="육각형 17">
            <a:extLst>
              <a:ext uri="{FF2B5EF4-FFF2-40B4-BE49-F238E27FC236}">
                <a16:creationId xmlns:a16="http://schemas.microsoft.com/office/drawing/2014/main" id="{BEE16934-D94C-A676-D389-93A519A564CF}"/>
              </a:ext>
            </a:extLst>
          </p:cNvPr>
          <p:cNvSpPr/>
          <p:nvPr/>
        </p:nvSpPr>
        <p:spPr>
          <a:xfrm>
            <a:off x="7623585"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19" name="육각형 18">
            <a:extLst>
              <a:ext uri="{FF2B5EF4-FFF2-40B4-BE49-F238E27FC236}">
                <a16:creationId xmlns:a16="http://schemas.microsoft.com/office/drawing/2014/main" id="{41FF4399-103B-78BA-F193-0123A1F2D333}"/>
              </a:ext>
            </a:extLst>
          </p:cNvPr>
          <p:cNvSpPr/>
          <p:nvPr/>
        </p:nvSpPr>
        <p:spPr>
          <a:xfrm>
            <a:off x="7734235"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20" name="육각형 19">
            <a:extLst>
              <a:ext uri="{FF2B5EF4-FFF2-40B4-BE49-F238E27FC236}">
                <a16:creationId xmlns:a16="http://schemas.microsoft.com/office/drawing/2014/main" id="{D434EB3A-6322-A378-A227-5A024686ED7C}"/>
              </a:ext>
            </a:extLst>
          </p:cNvPr>
          <p:cNvSpPr/>
          <p:nvPr/>
        </p:nvSpPr>
        <p:spPr>
          <a:xfrm>
            <a:off x="7843909"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21" name="육각형 20">
            <a:extLst>
              <a:ext uri="{FF2B5EF4-FFF2-40B4-BE49-F238E27FC236}">
                <a16:creationId xmlns:a16="http://schemas.microsoft.com/office/drawing/2014/main" id="{3CA67DCE-6EE6-82B5-690C-B92458EF8536}"/>
              </a:ext>
            </a:extLst>
          </p:cNvPr>
          <p:cNvSpPr/>
          <p:nvPr/>
        </p:nvSpPr>
        <p:spPr>
          <a:xfrm>
            <a:off x="7952814"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22" name="육각형 21">
            <a:extLst>
              <a:ext uri="{FF2B5EF4-FFF2-40B4-BE49-F238E27FC236}">
                <a16:creationId xmlns:a16="http://schemas.microsoft.com/office/drawing/2014/main" id="{D80682DF-DA14-7A11-2C7F-47FB4BEA527B}"/>
              </a:ext>
            </a:extLst>
          </p:cNvPr>
          <p:cNvSpPr/>
          <p:nvPr/>
        </p:nvSpPr>
        <p:spPr>
          <a:xfrm>
            <a:off x="8062488" y="2433864"/>
            <a:ext cx="109380"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Tree>
    <p:extLst>
      <p:ext uri="{BB962C8B-B14F-4D97-AF65-F5344CB8AC3E}">
        <p14:creationId xmlns:p14="http://schemas.microsoft.com/office/powerpoint/2010/main" val="13660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4433971"/>
          </a:xfrm>
        </p:spPr>
        <p:txBody>
          <a:bodyPr/>
          <a:lstStyle/>
          <a:p>
            <a:pPr marL="400050" indent="-400050">
              <a:lnSpc>
                <a:spcPct val="150000"/>
              </a:lnSpc>
              <a:buFont typeface="+mj-lt"/>
              <a:buAutoNum type="romanUcPeriod"/>
            </a:pPr>
            <a:r>
              <a:rPr lang="en-US" altLang="ko-KR" sz="2000" spc="0" dirty="0">
                <a:solidFill>
                  <a:schemeClr val="accent2">
                    <a:lumMod val="60000"/>
                    <a:lumOff val="40000"/>
                  </a:schemeClr>
                </a:solidFill>
              </a:rPr>
              <a:t>Introduction</a:t>
            </a:r>
          </a:p>
          <a:p>
            <a:pPr marL="400050" indent="-400050">
              <a:lnSpc>
                <a:spcPct val="150000"/>
              </a:lnSpc>
              <a:buFont typeface="+mj-lt"/>
              <a:buAutoNum type="romanUcPeriod"/>
            </a:pPr>
            <a:r>
              <a:rPr lang="en-US" altLang="ko-KR" sz="2000" spc="0" dirty="0">
                <a:solidFill>
                  <a:schemeClr val="accent2">
                    <a:lumMod val="60000"/>
                    <a:lumOff val="40000"/>
                  </a:schemeClr>
                </a:solidFill>
              </a:rPr>
              <a:t>Overview</a:t>
            </a:r>
          </a:p>
          <a:p>
            <a:pPr marL="400050" indent="-400050">
              <a:lnSpc>
                <a:spcPct val="150000"/>
              </a:lnSpc>
              <a:buFont typeface="+mj-lt"/>
              <a:buAutoNum type="romanUcPeriod"/>
            </a:pPr>
            <a:r>
              <a:rPr lang="en-US" altLang="ko-KR" sz="2000" spc="0" dirty="0">
                <a:solidFill>
                  <a:schemeClr val="accent2">
                    <a:lumMod val="60000"/>
                    <a:lumOff val="40000"/>
                  </a:schemeClr>
                </a:solidFill>
              </a:rPr>
              <a:t>Native DRAM Cache </a:t>
            </a:r>
          </a:p>
          <a:p>
            <a:pPr marL="857250" lvl="1" indent="-400050">
              <a:lnSpc>
                <a:spcPct val="150000"/>
              </a:lnSpc>
              <a:buFont typeface="+mj-lt"/>
              <a:buAutoNum type="alphaUcPeriod"/>
            </a:pPr>
            <a:r>
              <a:rPr lang="en-US" altLang="ko-KR" sz="2000" dirty="0">
                <a:solidFill>
                  <a:schemeClr val="accent2">
                    <a:lumMod val="60000"/>
                    <a:lumOff val="40000"/>
                  </a:schemeClr>
                </a:solidFill>
              </a:rPr>
              <a:t>In-Subarray Processing</a:t>
            </a:r>
          </a:p>
          <a:p>
            <a:pPr marL="857250" lvl="1" indent="-400050">
              <a:lnSpc>
                <a:spcPct val="150000"/>
              </a:lnSpc>
              <a:buFont typeface="+mj-lt"/>
              <a:buAutoNum type="alphaUcPeriod"/>
            </a:pPr>
            <a:r>
              <a:rPr lang="en-US" altLang="ko-KR" sz="2000" dirty="0">
                <a:solidFill>
                  <a:schemeClr val="accent2">
                    <a:lumMod val="60000"/>
                    <a:lumOff val="40000"/>
                  </a:schemeClr>
                </a:solidFill>
              </a:rPr>
              <a:t>Cache Operation</a:t>
            </a:r>
          </a:p>
          <a:p>
            <a:pPr marL="857250" lvl="1" indent="-400050">
              <a:lnSpc>
                <a:spcPct val="150000"/>
              </a:lnSpc>
              <a:buFont typeface="+mj-lt"/>
              <a:buAutoNum type="alphaUcPeriod"/>
            </a:pPr>
            <a:r>
              <a:rPr lang="en-US" altLang="ko-KR" sz="2000" dirty="0">
                <a:solidFill>
                  <a:schemeClr val="accent2"/>
                </a:solidFill>
              </a:rPr>
              <a:t>Address Mapping</a:t>
            </a:r>
            <a:endParaRPr lang="en-US" altLang="ko-KR" sz="1100" b="1" spc="0" dirty="0">
              <a:solidFill>
                <a:schemeClr val="accent2"/>
              </a:solidFill>
            </a:endParaRPr>
          </a:p>
          <a:p>
            <a:pPr marL="400050" indent="-400050">
              <a:lnSpc>
                <a:spcPct val="150000"/>
              </a:lnSpc>
              <a:buFont typeface="+mj-lt"/>
              <a:buAutoNum type="romanUcPeriod"/>
            </a:pPr>
            <a:r>
              <a:rPr lang="en-US" altLang="ko-KR" sz="2000" spc="0" dirty="0">
                <a:solidFill>
                  <a:schemeClr val="accent2">
                    <a:lumMod val="60000"/>
                    <a:lumOff val="40000"/>
                  </a:schemeClr>
                </a:solidFill>
              </a:rPr>
              <a:t>Evaluation</a:t>
            </a:r>
          </a:p>
          <a:p>
            <a:pPr marL="400050" indent="-400050">
              <a:lnSpc>
                <a:spcPct val="150000"/>
              </a:lnSpc>
              <a:buFont typeface="+mj-lt"/>
              <a:buAutoNum type="romanUcPeriod"/>
            </a:pPr>
            <a:r>
              <a:rPr lang="en-US" altLang="ko-KR" sz="2000" spc="0" dirty="0">
                <a:solidFill>
                  <a:schemeClr val="accent2">
                    <a:lumMod val="60000"/>
                    <a:lumOff val="40000"/>
                  </a:schemeClr>
                </a:solidFill>
              </a:rPr>
              <a:t>Conclusion</a:t>
            </a:r>
            <a:endParaRPr lang="ko-KR" altLang="en-US" sz="2000" b="1" spc="0" dirty="0">
              <a:solidFill>
                <a:schemeClr val="accent2">
                  <a:lumMod val="60000"/>
                  <a:lumOff val="40000"/>
                </a:schemeClr>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190391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4433971"/>
          </a:xfrm>
        </p:spPr>
        <p:txBody>
          <a:bodyPr/>
          <a:lstStyle/>
          <a:p>
            <a:pPr marL="400050" indent="-400050">
              <a:lnSpc>
                <a:spcPct val="150000"/>
              </a:lnSpc>
              <a:buFont typeface="+mj-lt"/>
              <a:buAutoNum type="romanUcPeriod"/>
            </a:pPr>
            <a:r>
              <a:rPr lang="en-US" altLang="ko-KR" sz="2000" spc="0" dirty="0"/>
              <a:t>Introduction</a:t>
            </a:r>
          </a:p>
          <a:p>
            <a:pPr marL="400050" indent="-400050">
              <a:lnSpc>
                <a:spcPct val="150000"/>
              </a:lnSpc>
              <a:buFont typeface="+mj-lt"/>
              <a:buAutoNum type="romanUcPeriod"/>
            </a:pPr>
            <a:r>
              <a:rPr lang="en-US" altLang="ko-KR" sz="2000" spc="0" dirty="0"/>
              <a:t>Overview</a:t>
            </a:r>
          </a:p>
          <a:p>
            <a:pPr marL="400050" indent="-400050">
              <a:lnSpc>
                <a:spcPct val="150000"/>
              </a:lnSpc>
              <a:buFont typeface="+mj-lt"/>
              <a:buAutoNum type="romanUcPeriod"/>
            </a:pPr>
            <a:r>
              <a:rPr lang="en-US" altLang="ko-KR" sz="2000" spc="0" dirty="0"/>
              <a:t>Native DRAM Cache </a:t>
            </a:r>
          </a:p>
          <a:p>
            <a:pPr marL="857250" lvl="1" indent="-400050">
              <a:lnSpc>
                <a:spcPct val="150000"/>
              </a:lnSpc>
              <a:buFont typeface="+mj-lt"/>
              <a:buAutoNum type="alphaUcPeriod"/>
            </a:pPr>
            <a:r>
              <a:rPr lang="en-US" altLang="ko-KR" sz="2000" dirty="0">
                <a:solidFill>
                  <a:schemeClr val="accent2"/>
                </a:solidFill>
              </a:rPr>
              <a:t>In-Subarray Processing</a:t>
            </a:r>
          </a:p>
          <a:p>
            <a:pPr marL="857250" lvl="1" indent="-400050">
              <a:lnSpc>
                <a:spcPct val="150000"/>
              </a:lnSpc>
              <a:buFont typeface="+mj-lt"/>
              <a:buAutoNum type="alphaUcPeriod"/>
            </a:pPr>
            <a:r>
              <a:rPr lang="en-US" altLang="ko-KR" sz="2000" dirty="0">
                <a:solidFill>
                  <a:schemeClr val="accent2"/>
                </a:solidFill>
              </a:rPr>
              <a:t>Cache Operation</a:t>
            </a:r>
          </a:p>
          <a:p>
            <a:pPr marL="857250" lvl="1" indent="-400050">
              <a:lnSpc>
                <a:spcPct val="150000"/>
              </a:lnSpc>
              <a:buFont typeface="+mj-lt"/>
              <a:buAutoNum type="alphaUcPeriod"/>
            </a:pPr>
            <a:r>
              <a:rPr lang="en-US" altLang="ko-KR" sz="2000" dirty="0">
                <a:solidFill>
                  <a:schemeClr val="accent2"/>
                </a:solidFill>
              </a:rPr>
              <a:t>Address Mapping</a:t>
            </a:r>
            <a:endParaRPr lang="en-US" altLang="ko-KR" sz="1100" b="1" spc="0" dirty="0">
              <a:solidFill>
                <a:schemeClr val="accent2"/>
              </a:solidFill>
            </a:endParaRPr>
          </a:p>
          <a:p>
            <a:pPr marL="400050" indent="-400050">
              <a:lnSpc>
                <a:spcPct val="150000"/>
              </a:lnSpc>
              <a:buFont typeface="+mj-lt"/>
              <a:buAutoNum type="romanUcPeriod"/>
            </a:pPr>
            <a:r>
              <a:rPr lang="en-US" altLang="ko-KR" sz="2000" spc="0" dirty="0"/>
              <a:t>Evaluation</a:t>
            </a:r>
          </a:p>
          <a:p>
            <a:pPr marL="400050" indent="-400050">
              <a:lnSpc>
                <a:spcPct val="150000"/>
              </a:lnSpc>
              <a:buFont typeface="+mj-lt"/>
              <a:buAutoNum type="romanUcPeriod"/>
            </a:pPr>
            <a:r>
              <a:rPr lang="en-US" altLang="ko-KR" sz="2000" spc="0" dirty="0"/>
              <a:t>Conclusion</a:t>
            </a:r>
            <a:endParaRPr lang="ko-KR" altLang="en-US" sz="2000" b="1" spc="0" dirty="0">
              <a:solidFill>
                <a:schemeClr val="accent2"/>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3676185806"/>
      </p:ext>
    </p:extLst>
  </p:cSld>
  <p:clrMapOvr>
    <a:masterClrMapping/>
  </p:clrMapOvr>
  <mc:AlternateContent xmlns:mc="http://schemas.openxmlformats.org/markup-compatibility/2006" xmlns:p14="http://schemas.microsoft.com/office/powerpoint/2010/main">
    <mc:Choice Requires="p14">
      <p:transition spd="slow" p14:dur="2000" advTm="5202"/>
    </mc:Choice>
    <mc:Fallback xmlns="">
      <p:transition spd="slow" advTm="52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7338" y="428096"/>
            <a:ext cx="7404642" cy="424732"/>
          </a:xfrm>
        </p:spPr>
        <p:txBody>
          <a:bodyPr/>
          <a:lstStyle/>
          <a:p>
            <a:r>
              <a:rPr lang="en-US" altLang="ko-KR" sz="2400" spc="0" dirty="0">
                <a:latin typeface="+mn-lt"/>
              </a:rPr>
              <a:t>Dilemma in DRAM Caches</a:t>
            </a:r>
            <a:endParaRPr lang="ko-KR" altLang="en-US" sz="11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a:latin typeface="+mn-lt"/>
              </a:rPr>
              <a:t>Native DRAM Cache</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cxnSp>
        <p:nvCxnSpPr>
          <p:cNvPr id="43" name="직선 연결선 42">
            <a:extLst>
              <a:ext uri="{FF2B5EF4-FFF2-40B4-BE49-F238E27FC236}">
                <a16:creationId xmlns:a16="http://schemas.microsoft.com/office/drawing/2014/main" id="{72CB8B4E-C34F-6C47-F51E-34BC5EDA3F44}"/>
              </a:ext>
            </a:extLst>
          </p:cNvPr>
          <p:cNvCxnSpPr>
            <a:cxnSpLocks/>
          </p:cNvCxnSpPr>
          <p:nvPr/>
        </p:nvCxnSpPr>
        <p:spPr>
          <a:xfrm>
            <a:off x="4496256" y="1713342"/>
            <a:ext cx="0" cy="2159090"/>
          </a:xfrm>
          <a:prstGeom prst="line">
            <a:avLst/>
          </a:prstGeom>
          <a:ln w="28575">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72B7F0-1B58-12E9-95F6-9698DF536F73}"/>
              </a:ext>
            </a:extLst>
          </p:cNvPr>
          <p:cNvSpPr txBox="1"/>
          <p:nvPr/>
        </p:nvSpPr>
        <p:spPr>
          <a:xfrm>
            <a:off x="7368" y="6446357"/>
            <a:ext cx="6082006" cy="369332"/>
          </a:xfrm>
          <a:prstGeom prst="rect">
            <a:avLst/>
          </a:prstGeom>
          <a:noFill/>
        </p:spPr>
        <p:txBody>
          <a:bodyPr wrap="square" rtlCol="0">
            <a:spAutoFit/>
          </a:bodyPr>
          <a:lstStyle/>
          <a:p>
            <a:r>
              <a:rPr lang="en-US" altLang="ko-KR" sz="900" b="0" i="0" dirty="0">
                <a:solidFill>
                  <a:srgbClr val="222222"/>
                </a:solidFill>
                <a:effectLst/>
                <a:highlight>
                  <a:srgbClr val="FFFFFF"/>
                </a:highlight>
                <a:latin typeface="Arial" panose="020B0604020202020204" pitchFamily="34" charset="0"/>
              </a:rPr>
              <a:t>Hameed, F., Bauer, L., &amp; Henkel, J. (2015). Architecting on-chip DRAM cache for simultaneous miss rate and latency reduction. </a:t>
            </a:r>
            <a:r>
              <a:rPr lang="en-US" altLang="ko-KR" sz="900" b="0" i="1" dirty="0">
                <a:solidFill>
                  <a:srgbClr val="222222"/>
                </a:solidFill>
                <a:effectLst/>
                <a:highlight>
                  <a:srgbClr val="FFFFFF"/>
                </a:highlight>
                <a:latin typeface="Arial" panose="020B0604020202020204" pitchFamily="34" charset="0"/>
              </a:rPr>
              <a:t>IEEE Transactions on Computer-Aided Design of Integrated Circuits and Systems</a:t>
            </a:r>
            <a:endParaRPr lang="ko-KR" altLang="en-US" sz="900" dirty="0"/>
          </a:p>
        </p:txBody>
      </p:sp>
      <p:sp>
        <p:nvSpPr>
          <p:cNvPr id="49" name="직사각형 48">
            <a:extLst>
              <a:ext uri="{FF2B5EF4-FFF2-40B4-BE49-F238E27FC236}">
                <a16:creationId xmlns:a16="http://schemas.microsoft.com/office/drawing/2014/main" id="{D10A43B0-DD94-5126-A6F0-E2431D967332}"/>
              </a:ext>
            </a:extLst>
          </p:cNvPr>
          <p:cNvSpPr/>
          <p:nvPr/>
        </p:nvSpPr>
        <p:spPr>
          <a:xfrm>
            <a:off x="2404233" y="2834851"/>
            <a:ext cx="820911" cy="219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dirty="0"/>
              <a:t>Line 1</a:t>
            </a:r>
            <a:endParaRPr lang="ko-KR" altLang="en-US" dirty="0"/>
          </a:p>
        </p:txBody>
      </p:sp>
      <p:sp>
        <p:nvSpPr>
          <p:cNvPr id="50" name="직사각형 49">
            <a:extLst>
              <a:ext uri="{FF2B5EF4-FFF2-40B4-BE49-F238E27FC236}">
                <a16:creationId xmlns:a16="http://schemas.microsoft.com/office/drawing/2014/main" id="{D16194F7-F428-D5FF-7209-A0E914D9A549}"/>
              </a:ext>
            </a:extLst>
          </p:cNvPr>
          <p:cNvSpPr/>
          <p:nvPr/>
        </p:nvSpPr>
        <p:spPr>
          <a:xfrm>
            <a:off x="2404602" y="3086068"/>
            <a:ext cx="820911" cy="2198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dirty="0"/>
              <a:t>Line 2</a:t>
            </a:r>
            <a:endParaRPr lang="ko-KR" altLang="en-US" dirty="0"/>
          </a:p>
        </p:txBody>
      </p:sp>
      <p:sp>
        <p:nvSpPr>
          <p:cNvPr id="51" name="직사각형 50">
            <a:extLst>
              <a:ext uri="{FF2B5EF4-FFF2-40B4-BE49-F238E27FC236}">
                <a16:creationId xmlns:a16="http://schemas.microsoft.com/office/drawing/2014/main" id="{8C5C1DDA-B8D6-E984-A4F1-34B00EFA442C}"/>
              </a:ext>
            </a:extLst>
          </p:cNvPr>
          <p:cNvSpPr/>
          <p:nvPr/>
        </p:nvSpPr>
        <p:spPr>
          <a:xfrm>
            <a:off x="2404602" y="3334273"/>
            <a:ext cx="820911" cy="2198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lIns="0" tIns="0" rIns="0" bIns="0" rtlCol="0" anchor="ctr"/>
          <a:lstStyle/>
          <a:p>
            <a:pPr algn="ctr"/>
            <a:r>
              <a:rPr lang="en-US" altLang="ko-KR" dirty="0"/>
              <a:t>Line 3</a:t>
            </a:r>
            <a:endParaRPr lang="ko-KR" altLang="en-US" dirty="0"/>
          </a:p>
        </p:txBody>
      </p:sp>
      <p:sp>
        <p:nvSpPr>
          <p:cNvPr id="52" name="직사각형 51">
            <a:extLst>
              <a:ext uri="{FF2B5EF4-FFF2-40B4-BE49-F238E27FC236}">
                <a16:creationId xmlns:a16="http://schemas.microsoft.com/office/drawing/2014/main" id="{84BB69F0-1392-218C-E369-188F4B537021}"/>
              </a:ext>
            </a:extLst>
          </p:cNvPr>
          <p:cNvSpPr/>
          <p:nvPr/>
        </p:nvSpPr>
        <p:spPr>
          <a:xfrm>
            <a:off x="2403057" y="3593868"/>
            <a:ext cx="820911" cy="2198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lIns="0" tIns="0" rIns="0" bIns="0" rtlCol="0" anchor="ctr"/>
          <a:lstStyle/>
          <a:p>
            <a:pPr algn="ctr"/>
            <a:r>
              <a:rPr lang="en-US" altLang="ko-KR" dirty="0"/>
              <a:t>Line 4</a:t>
            </a:r>
            <a:endParaRPr lang="ko-KR" altLang="en-US" dirty="0"/>
          </a:p>
        </p:txBody>
      </p:sp>
      <p:sp>
        <p:nvSpPr>
          <p:cNvPr id="53" name="TextBox 52">
            <a:extLst>
              <a:ext uri="{FF2B5EF4-FFF2-40B4-BE49-F238E27FC236}">
                <a16:creationId xmlns:a16="http://schemas.microsoft.com/office/drawing/2014/main" id="{35303369-3555-37B8-09D2-A4D30B6A62F4}"/>
              </a:ext>
            </a:extLst>
          </p:cNvPr>
          <p:cNvSpPr txBox="1"/>
          <p:nvPr/>
        </p:nvSpPr>
        <p:spPr>
          <a:xfrm>
            <a:off x="1474801" y="2756637"/>
            <a:ext cx="1306744" cy="369332"/>
          </a:xfrm>
          <a:prstGeom prst="rect">
            <a:avLst/>
          </a:prstGeom>
          <a:noFill/>
        </p:spPr>
        <p:txBody>
          <a:bodyPr wrap="square" rtlCol="0">
            <a:spAutoFit/>
          </a:bodyPr>
          <a:lstStyle/>
          <a:p>
            <a:r>
              <a:rPr lang="en-US" altLang="ko-KR"/>
              <a:t>Row x</a:t>
            </a:r>
            <a:endParaRPr lang="ko-KR" altLang="en-US"/>
          </a:p>
        </p:txBody>
      </p:sp>
      <p:sp>
        <p:nvSpPr>
          <p:cNvPr id="54" name="TextBox 53">
            <a:extLst>
              <a:ext uri="{FF2B5EF4-FFF2-40B4-BE49-F238E27FC236}">
                <a16:creationId xmlns:a16="http://schemas.microsoft.com/office/drawing/2014/main" id="{2763B35E-1358-4EC5-9511-B0207620C702}"/>
              </a:ext>
            </a:extLst>
          </p:cNvPr>
          <p:cNvSpPr txBox="1"/>
          <p:nvPr/>
        </p:nvSpPr>
        <p:spPr>
          <a:xfrm>
            <a:off x="1474801" y="3007609"/>
            <a:ext cx="1306744" cy="369332"/>
          </a:xfrm>
          <a:prstGeom prst="rect">
            <a:avLst/>
          </a:prstGeom>
          <a:noFill/>
        </p:spPr>
        <p:txBody>
          <a:bodyPr wrap="square" rtlCol="0">
            <a:spAutoFit/>
          </a:bodyPr>
          <a:lstStyle/>
          <a:p>
            <a:r>
              <a:rPr lang="en-US" altLang="ko-KR"/>
              <a:t>Row y</a:t>
            </a:r>
            <a:endParaRPr lang="ko-KR" altLang="en-US"/>
          </a:p>
        </p:txBody>
      </p:sp>
      <p:sp>
        <p:nvSpPr>
          <p:cNvPr id="55" name="TextBox 54">
            <a:extLst>
              <a:ext uri="{FF2B5EF4-FFF2-40B4-BE49-F238E27FC236}">
                <a16:creationId xmlns:a16="http://schemas.microsoft.com/office/drawing/2014/main" id="{FBBD6314-E00A-6001-6CC0-C2C6943CD797}"/>
              </a:ext>
            </a:extLst>
          </p:cNvPr>
          <p:cNvSpPr txBox="1"/>
          <p:nvPr/>
        </p:nvSpPr>
        <p:spPr>
          <a:xfrm>
            <a:off x="1474801" y="3252259"/>
            <a:ext cx="1306744" cy="369332"/>
          </a:xfrm>
          <a:prstGeom prst="rect">
            <a:avLst/>
          </a:prstGeom>
          <a:noFill/>
        </p:spPr>
        <p:txBody>
          <a:bodyPr wrap="square" rtlCol="0">
            <a:spAutoFit/>
          </a:bodyPr>
          <a:lstStyle/>
          <a:p>
            <a:r>
              <a:rPr lang="en-US" altLang="ko-KR"/>
              <a:t>Row z</a:t>
            </a:r>
            <a:endParaRPr lang="ko-KR" altLang="en-US"/>
          </a:p>
        </p:txBody>
      </p:sp>
      <p:sp>
        <p:nvSpPr>
          <p:cNvPr id="56" name="TextBox 55">
            <a:extLst>
              <a:ext uri="{FF2B5EF4-FFF2-40B4-BE49-F238E27FC236}">
                <a16:creationId xmlns:a16="http://schemas.microsoft.com/office/drawing/2014/main" id="{F76EB693-2AE9-6DF1-2C9A-5DB7BDDA6984}"/>
              </a:ext>
            </a:extLst>
          </p:cNvPr>
          <p:cNvSpPr txBox="1"/>
          <p:nvPr/>
        </p:nvSpPr>
        <p:spPr>
          <a:xfrm>
            <a:off x="1474801" y="3503100"/>
            <a:ext cx="1306744" cy="369332"/>
          </a:xfrm>
          <a:prstGeom prst="rect">
            <a:avLst/>
          </a:prstGeom>
          <a:noFill/>
        </p:spPr>
        <p:txBody>
          <a:bodyPr wrap="square" rtlCol="0">
            <a:spAutoFit/>
          </a:bodyPr>
          <a:lstStyle/>
          <a:p>
            <a:r>
              <a:rPr lang="en-US" altLang="ko-KR"/>
              <a:t>Row w</a:t>
            </a:r>
            <a:endParaRPr lang="ko-KR" altLang="en-US"/>
          </a:p>
        </p:txBody>
      </p:sp>
      <p:graphicFrame>
        <p:nvGraphicFramePr>
          <p:cNvPr id="39" name="차트 38">
            <a:extLst>
              <a:ext uri="{FF2B5EF4-FFF2-40B4-BE49-F238E27FC236}">
                <a16:creationId xmlns:a16="http://schemas.microsoft.com/office/drawing/2014/main" id="{ECE8689F-9E4A-445E-97A4-DAD4BE9111F2}"/>
              </a:ext>
            </a:extLst>
          </p:cNvPr>
          <p:cNvGraphicFramePr>
            <a:graphicFrameLocks/>
          </p:cNvGraphicFramePr>
          <p:nvPr/>
        </p:nvGraphicFramePr>
        <p:xfrm>
          <a:off x="1861822" y="4095294"/>
          <a:ext cx="5485427" cy="1818515"/>
        </p:xfrm>
        <a:graphic>
          <a:graphicData uri="http://schemas.openxmlformats.org/drawingml/2006/chart">
            <c:chart xmlns:c="http://schemas.openxmlformats.org/drawingml/2006/chart" xmlns:r="http://schemas.openxmlformats.org/officeDocument/2006/relationships" r:id="rId3"/>
          </a:graphicData>
        </a:graphic>
      </p:graphicFrame>
      <p:sp>
        <p:nvSpPr>
          <p:cNvPr id="46" name="타원 45">
            <a:extLst>
              <a:ext uri="{FF2B5EF4-FFF2-40B4-BE49-F238E27FC236}">
                <a16:creationId xmlns:a16="http://schemas.microsoft.com/office/drawing/2014/main" id="{E0E299BB-635E-3100-020D-6EB251CAD68E}"/>
              </a:ext>
            </a:extLst>
          </p:cNvPr>
          <p:cNvSpPr/>
          <p:nvPr/>
        </p:nvSpPr>
        <p:spPr>
          <a:xfrm>
            <a:off x="3341155" y="4141258"/>
            <a:ext cx="324000" cy="324000"/>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0D8B6479-6A03-7A86-9B1B-53876846CFA0}"/>
              </a:ext>
            </a:extLst>
          </p:cNvPr>
          <p:cNvSpPr txBox="1"/>
          <p:nvPr/>
        </p:nvSpPr>
        <p:spPr>
          <a:xfrm>
            <a:off x="3624784" y="4152967"/>
            <a:ext cx="960519" cy="338554"/>
          </a:xfrm>
          <a:prstGeom prst="rect">
            <a:avLst/>
          </a:prstGeom>
          <a:noFill/>
        </p:spPr>
        <p:txBody>
          <a:bodyPr wrap="none" rtlCol="0">
            <a:spAutoFit/>
          </a:bodyPr>
          <a:lstStyle/>
          <a:p>
            <a:r>
              <a:rPr lang="en-US" altLang="ko-KR" sz="1600" b="1" dirty="0">
                <a:solidFill>
                  <a:schemeClr val="accent4"/>
                </a:solidFill>
              </a:rPr>
              <a:t>Option1</a:t>
            </a:r>
            <a:endParaRPr lang="ko-KR" altLang="en-US" sz="1600" b="1" dirty="0">
              <a:solidFill>
                <a:schemeClr val="accent4"/>
              </a:solidFill>
            </a:endParaRPr>
          </a:p>
        </p:txBody>
      </p:sp>
      <p:sp>
        <p:nvSpPr>
          <p:cNvPr id="58" name="타원 57">
            <a:extLst>
              <a:ext uri="{FF2B5EF4-FFF2-40B4-BE49-F238E27FC236}">
                <a16:creationId xmlns:a16="http://schemas.microsoft.com/office/drawing/2014/main" id="{00C0648E-EE31-BA37-D671-5BCEA35AA951}"/>
              </a:ext>
            </a:extLst>
          </p:cNvPr>
          <p:cNvSpPr/>
          <p:nvPr/>
        </p:nvSpPr>
        <p:spPr>
          <a:xfrm>
            <a:off x="6718650" y="5003307"/>
            <a:ext cx="324000" cy="324000"/>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a:extLst>
              <a:ext uri="{FF2B5EF4-FFF2-40B4-BE49-F238E27FC236}">
                <a16:creationId xmlns:a16="http://schemas.microsoft.com/office/drawing/2014/main" id="{5099D411-7DD6-5BF6-42BF-B42C4415874D}"/>
              </a:ext>
            </a:extLst>
          </p:cNvPr>
          <p:cNvSpPr txBox="1"/>
          <p:nvPr/>
        </p:nvSpPr>
        <p:spPr>
          <a:xfrm>
            <a:off x="6417210" y="4647253"/>
            <a:ext cx="960519" cy="338554"/>
          </a:xfrm>
          <a:prstGeom prst="rect">
            <a:avLst/>
          </a:prstGeom>
          <a:noFill/>
        </p:spPr>
        <p:txBody>
          <a:bodyPr wrap="none" rtlCol="0">
            <a:spAutoFit/>
          </a:bodyPr>
          <a:lstStyle/>
          <a:p>
            <a:r>
              <a:rPr lang="en-US" altLang="ko-KR" sz="1600" b="1">
                <a:solidFill>
                  <a:schemeClr val="accent4"/>
                </a:solidFill>
              </a:rPr>
              <a:t>Option2</a:t>
            </a:r>
            <a:endParaRPr lang="ko-KR" altLang="en-US" sz="1600" b="1">
              <a:solidFill>
                <a:schemeClr val="accent4"/>
              </a:solidFill>
            </a:endParaRPr>
          </a:p>
        </p:txBody>
      </p:sp>
      <p:grpSp>
        <p:nvGrpSpPr>
          <p:cNvPr id="2" name="그룹 1">
            <a:extLst>
              <a:ext uri="{FF2B5EF4-FFF2-40B4-BE49-F238E27FC236}">
                <a16:creationId xmlns:a16="http://schemas.microsoft.com/office/drawing/2014/main" id="{0537D2AA-E17A-73FF-C527-FA2EEA3FF841}"/>
              </a:ext>
            </a:extLst>
          </p:cNvPr>
          <p:cNvGrpSpPr/>
          <p:nvPr/>
        </p:nvGrpSpPr>
        <p:grpSpPr>
          <a:xfrm>
            <a:off x="5514664" y="3206914"/>
            <a:ext cx="3292889" cy="219839"/>
            <a:chOff x="438188" y="3020260"/>
            <a:chExt cx="5651186" cy="528618"/>
          </a:xfrm>
        </p:grpSpPr>
        <p:sp>
          <p:nvSpPr>
            <p:cNvPr id="3" name="직사각형 2">
              <a:extLst>
                <a:ext uri="{FF2B5EF4-FFF2-40B4-BE49-F238E27FC236}">
                  <a16:creationId xmlns:a16="http://schemas.microsoft.com/office/drawing/2014/main" id="{562B14C0-BAC3-5024-929A-21415005AE24}"/>
                </a:ext>
              </a:extLst>
            </p:cNvPr>
            <p:cNvSpPr/>
            <p:nvPr/>
          </p:nvSpPr>
          <p:spPr>
            <a:xfrm>
              <a:off x="438188" y="3020260"/>
              <a:ext cx="1408830" cy="5286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dirty="0"/>
                <a:t>Line 1</a:t>
              </a:r>
              <a:endParaRPr lang="ko-KR" altLang="en-US" dirty="0"/>
            </a:p>
          </p:txBody>
        </p:sp>
        <p:sp>
          <p:nvSpPr>
            <p:cNvPr id="6" name="직사각형 5">
              <a:extLst>
                <a:ext uri="{FF2B5EF4-FFF2-40B4-BE49-F238E27FC236}">
                  <a16:creationId xmlns:a16="http://schemas.microsoft.com/office/drawing/2014/main" id="{69556292-53C8-158F-9670-78F1E3163924}"/>
                </a:ext>
              </a:extLst>
            </p:cNvPr>
            <p:cNvSpPr/>
            <p:nvPr/>
          </p:nvSpPr>
          <p:spPr>
            <a:xfrm>
              <a:off x="1847018" y="3020260"/>
              <a:ext cx="1408830" cy="52861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lIns="0" tIns="0" rIns="0" bIns="0" rtlCol="0" anchor="ctr"/>
            <a:lstStyle/>
            <a:p>
              <a:pPr algn="ctr"/>
              <a:r>
                <a:rPr lang="en-US" altLang="ko-KR" dirty="0"/>
                <a:t>Line 2</a:t>
              </a:r>
              <a:endParaRPr lang="ko-KR" altLang="en-US" dirty="0"/>
            </a:p>
          </p:txBody>
        </p:sp>
        <p:sp>
          <p:nvSpPr>
            <p:cNvPr id="8" name="직사각형 7">
              <a:extLst>
                <a:ext uri="{FF2B5EF4-FFF2-40B4-BE49-F238E27FC236}">
                  <a16:creationId xmlns:a16="http://schemas.microsoft.com/office/drawing/2014/main" id="{0974AF05-577A-E576-9667-A2895751E00A}"/>
                </a:ext>
              </a:extLst>
            </p:cNvPr>
            <p:cNvSpPr/>
            <p:nvPr/>
          </p:nvSpPr>
          <p:spPr>
            <a:xfrm>
              <a:off x="3271714" y="3020260"/>
              <a:ext cx="1408830" cy="52861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lIns="0" tIns="0" rIns="0" bIns="0" rtlCol="0" anchor="ctr"/>
            <a:lstStyle/>
            <a:p>
              <a:pPr algn="ctr"/>
              <a:r>
                <a:rPr lang="en-US" altLang="ko-KR" dirty="0"/>
                <a:t>Line 3</a:t>
              </a:r>
              <a:endParaRPr lang="ko-KR" altLang="en-US" dirty="0"/>
            </a:p>
          </p:txBody>
        </p:sp>
        <p:sp>
          <p:nvSpPr>
            <p:cNvPr id="9" name="직사각형 8">
              <a:extLst>
                <a:ext uri="{FF2B5EF4-FFF2-40B4-BE49-F238E27FC236}">
                  <a16:creationId xmlns:a16="http://schemas.microsoft.com/office/drawing/2014/main" id="{FC2BA656-2070-E501-AF74-08F52E5F9512}"/>
                </a:ext>
              </a:extLst>
            </p:cNvPr>
            <p:cNvSpPr/>
            <p:nvPr/>
          </p:nvSpPr>
          <p:spPr>
            <a:xfrm>
              <a:off x="4680544" y="3020260"/>
              <a:ext cx="1408830" cy="52861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lIns="0" tIns="0" rIns="0" bIns="0" rtlCol="0" anchor="ctr"/>
            <a:lstStyle/>
            <a:p>
              <a:pPr algn="ctr"/>
              <a:r>
                <a:rPr lang="en-US" altLang="ko-KR" dirty="0"/>
                <a:t>Line 4</a:t>
              </a:r>
              <a:endParaRPr lang="ko-KR" altLang="en-US" dirty="0"/>
            </a:p>
          </p:txBody>
        </p:sp>
      </p:grpSp>
      <p:sp>
        <p:nvSpPr>
          <p:cNvPr id="15" name="TextBox 14">
            <a:extLst>
              <a:ext uri="{FF2B5EF4-FFF2-40B4-BE49-F238E27FC236}">
                <a16:creationId xmlns:a16="http://schemas.microsoft.com/office/drawing/2014/main" id="{2C2020C2-E440-3E53-82B1-710B990B278C}"/>
              </a:ext>
            </a:extLst>
          </p:cNvPr>
          <p:cNvSpPr txBox="1"/>
          <p:nvPr/>
        </p:nvSpPr>
        <p:spPr>
          <a:xfrm>
            <a:off x="4585232" y="3128700"/>
            <a:ext cx="1306744" cy="369332"/>
          </a:xfrm>
          <a:prstGeom prst="rect">
            <a:avLst/>
          </a:prstGeom>
          <a:noFill/>
        </p:spPr>
        <p:txBody>
          <a:bodyPr wrap="square" rtlCol="0">
            <a:spAutoFit/>
          </a:bodyPr>
          <a:lstStyle/>
          <a:p>
            <a:r>
              <a:rPr lang="en-US" altLang="ko-KR"/>
              <a:t>Row x</a:t>
            </a:r>
            <a:endParaRPr lang="ko-KR" altLang="en-US"/>
          </a:p>
        </p:txBody>
      </p:sp>
      <p:sp>
        <p:nvSpPr>
          <p:cNvPr id="19" name="텍스트 개체 틀 1">
            <a:extLst>
              <a:ext uri="{FF2B5EF4-FFF2-40B4-BE49-F238E27FC236}">
                <a16:creationId xmlns:a16="http://schemas.microsoft.com/office/drawing/2014/main" id="{B73565C3-3644-888B-78A4-A04448F215CC}"/>
              </a:ext>
            </a:extLst>
          </p:cNvPr>
          <p:cNvSpPr>
            <a:spLocks noGrp="1"/>
          </p:cNvSpPr>
          <p:nvPr>
            <p:ph type="body" sz="quarter" idx="13"/>
          </p:nvPr>
        </p:nvSpPr>
        <p:spPr>
          <a:xfrm>
            <a:off x="261259" y="1237093"/>
            <a:ext cx="7655129" cy="439158"/>
          </a:xfrm>
        </p:spPr>
        <p:txBody>
          <a:bodyPr>
            <a:noAutofit/>
          </a:bodyPr>
          <a:lstStyle/>
          <a:p>
            <a:r>
              <a:rPr lang="en-US" altLang="ko-KR" sz="1800" spc="0" dirty="0">
                <a:latin typeface="+mn-lt"/>
              </a:rPr>
              <a:t>Cache hit vs. Row buffer hit</a:t>
            </a:r>
            <a:endParaRPr lang="en-US" altLang="ko-KR" sz="1700" spc="0" dirty="0">
              <a:solidFill>
                <a:srgbClr val="C00000"/>
              </a:solidFill>
            </a:endParaRPr>
          </a:p>
        </p:txBody>
      </p:sp>
      <p:sp>
        <p:nvSpPr>
          <p:cNvPr id="20" name="텍스트 개체 틀 1">
            <a:extLst>
              <a:ext uri="{FF2B5EF4-FFF2-40B4-BE49-F238E27FC236}">
                <a16:creationId xmlns:a16="http://schemas.microsoft.com/office/drawing/2014/main" id="{32BFAB67-28A8-400F-F83F-A5A45633F3E2}"/>
              </a:ext>
            </a:extLst>
          </p:cNvPr>
          <p:cNvSpPr txBox="1">
            <a:spLocks/>
          </p:cNvSpPr>
          <p:nvPr/>
        </p:nvSpPr>
        <p:spPr>
          <a:xfrm>
            <a:off x="261259" y="1661847"/>
            <a:ext cx="4310742" cy="1022998"/>
          </a:xfrm>
          <a:prstGeom prst="rect">
            <a:avLst/>
          </a:prstGeom>
        </p:spPr>
        <p:txBody>
          <a:bodyPr vert="horz" lIns="91440" tIns="45720" rIns="91440" bIns="45720" rtlCol="0">
            <a:no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4"/>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1800" spc="0" dirty="0"/>
              <a:t>(Option 1)</a:t>
            </a:r>
            <a:br>
              <a:rPr lang="en-US" altLang="ko-KR" sz="1800" spc="0" dirty="0"/>
            </a:br>
            <a:r>
              <a:rPr lang="en-US" altLang="ko-KR" sz="1800" spc="0" dirty="0">
                <a:solidFill>
                  <a:srgbClr val="C00000"/>
                </a:solidFill>
              </a:rPr>
              <a:t>Distribute</a:t>
            </a:r>
            <a:r>
              <a:rPr lang="en-US" altLang="ko-KR" sz="1800" spc="0" dirty="0"/>
              <a:t> consecutive lines</a:t>
            </a:r>
            <a:br>
              <a:rPr lang="en-US" altLang="ko-KR" sz="1800" spc="0" dirty="0"/>
            </a:br>
            <a:r>
              <a:rPr lang="en-US" altLang="ko-KR" sz="1800" spc="0" dirty="0"/>
              <a:t>to different rows/sets</a:t>
            </a:r>
            <a:endParaRPr lang="en-US" altLang="ko-KR" sz="1700" spc="0" dirty="0">
              <a:solidFill>
                <a:srgbClr val="C00000"/>
              </a:solidFill>
            </a:endParaRPr>
          </a:p>
        </p:txBody>
      </p:sp>
      <p:sp>
        <p:nvSpPr>
          <p:cNvPr id="21" name="텍스트 개체 틀 1">
            <a:extLst>
              <a:ext uri="{FF2B5EF4-FFF2-40B4-BE49-F238E27FC236}">
                <a16:creationId xmlns:a16="http://schemas.microsoft.com/office/drawing/2014/main" id="{D920BA85-696C-8B40-2BF9-63A3A5E94A4B}"/>
              </a:ext>
            </a:extLst>
          </p:cNvPr>
          <p:cNvSpPr txBox="1">
            <a:spLocks/>
          </p:cNvSpPr>
          <p:nvPr/>
        </p:nvSpPr>
        <p:spPr>
          <a:xfrm>
            <a:off x="4559659" y="1680375"/>
            <a:ext cx="4310742" cy="1022998"/>
          </a:xfrm>
          <a:prstGeom prst="rect">
            <a:avLst/>
          </a:prstGeom>
        </p:spPr>
        <p:txBody>
          <a:bodyPr vert="horz" lIns="91440" tIns="45720" rIns="91440" bIns="45720" rtlCol="0">
            <a:noAutofit/>
          </a:bodyPr>
          <a:lstStyle>
            <a:lvl1pPr marL="288000" indent="-288000" algn="l" defTabSz="457200" rtl="0" eaLnBrk="1" latinLnBrk="0" hangingPunct="1">
              <a:lnSpc>
                <a:spcPct val="120000"/>
              </a:lnSpc>
              <a:spcBef>
                <a:spcPts val="900"/>
              </a:spcBef>
              <a:spcAft>
                <a:spcPts val="900"/>
              </a:spcAft>
              <a:buClr>
                <a:schemeClr val="accent1"/>
              </a:buClr>
              <a:buSzPct val="100000"/>
              <a:buFontTx/>
              <a:buBlip>
                <a:blip r:embed="rId4"/>
              </a:buBlip>
              <a:defRPr lang="ko-KR" altLang="en-US" sz="1600" b="1" kern="1200" spc="-50" dirty="0">
                <a:solidFill>
                  <a:schemeClr val="accent2"/>
                </a:solidFill>
                <a:latin typeface="+mn-lt"/>
                <a:ea typeface="+mn-ea"/>
                <a:cs typeface="+mn-cs"/>
              </a:defRPr>
            </a:lvl1pPr>
            <a:lvl2pPr marL="288000" indent="-216000" algn="l" defTabSz="914400" rtl="0" eaLnBrk="1" latinLnBrk="0" hangingPunct="1">
              <a:lnSpc>
                <a:spcPct val="120000"/>
              </a:lnSpc>
              <a:spcBef>
                <a:spcPts val="300"/>
              </a:spcBef>
              <a:spcAft>
                <a:spcPts val="400"/>
              </a:spcAft>
              <a:buClr>
                <a:schemeClr val="accent2">
                  <a:lumMod val="60000"/>
                  <a:lumOff val="40000"/>
                </a:schemeClr>
              </a:buClr>
              <a:buFont typeface="Arial" panose="020B0604020202020204" pitchFamily="34" charset="0"/>
              <a:buChar char="•"/>
              <a:defRPr lang="ko-KR" altLang="en-US" sz="1300" b="0" kern="1200" spc="-50" baseline="0" dirty="0" smtClean="0">
                <a:ln w="6350">
                  <a:solidFill>
                    <a:schemeClr val="tx1">
                      <a:lumMod val="85000"/>
                      <a:lumOff val="15000"/>
                      <a:alpha val="30000"/>
                    </a:schemeClr>
                  </a:solidFill>
                </a:ln>
                <a:solidFill>
                  <a:schemeClr val="tx1">
                    <a:lumMod val="85000"/>
                    <a:lumOff val="15000"/>
                  </a:schemeClr>
                </a:solidFill>
                <a:latin typeface="+mn-ea"/>
                <a:ea typeface="+mn-ea"/>
                <a:cs typeface="맑은 고딕 Semilight" panose="020B0502040204020203" pitchFamily="50" charset="-127"/>
              </a:defRPr>
            </a:lvl2pPr>
            <a:lvl3pPr marL="504000" indent="-180000" algn="l" defTabSz="914400" rtl="0" eaLnBrk="1" latinLnBrk="0" hangingPunct="1">
              <a:lnSpc>
                <a:spcPct val="110000"/>
              </a:lnSpc>
              <a:spcBef>
                <a:spcPts val="300"/>
              </a:spcBef>
              <a:spcAft>
                <a:spcPts val="300"/>
              </a:spcAft>
              <a:buFont typeface="Arial" panose="020B0604020202020204" pitchFamily="34" charset="0"/>
              <a:buChar char="-"/>
              <a:defRPr sz="1200" kern="1200" spc="-50" baseline="0">
                <a:solidFill>
                  <a:schemeClr val="tx1">
                    <a:lumMod val="75000"/>
                    <a:lumOff val="25000"/>
                  </a:schemeClr>
                </a:solidFill>
                <a:latin typeface="+mn-lt"/>
                <a:ea typeface="+mn-ea"/>
                <a:cs typeface="+mn-cs"/>
              </a:defRPr>
            </a:lvl3pPr>
            <a:lvl4pPr marL="756000" indent="-216000" algn="l" defTabSz="914400" rtl="0" eaLnBrk="1" latinLnBrk="0" hangingPunct="1">
              <a:lnSpc>
                <a:spcPct val="110000"/>
              </a:lnSpc>
              <a:spcBef>
                <a:spcPts val="300"/>
              </a:spcBef>
              <a:spcAft>
                <a:spcPts val="300"/>
              </a:spcAft>
              <a:buFont typeface="Arial" panose="020B0604020202020204" pitchFamily="34" charset="0"/>
              <a:buChar char="→"/>
              <a:defRPr sz="1100" kern="1200" spc="-50" baseline="0">
                <a:solidFill>
                  <a:schemeClr val="tx1">
                    <a:lumMod val="75000"/>
                    <a:lumOff val="25000"/>
                  </a:schemeClr>
                </a:solidFill>
                <a:latin typeface="맑은 고딕 Semilight" panose="020B0502040204020203" pitchFamily="50" charset="-127"/>
                <a:ea typeface="맑은 고딕 Semilight" panose="020B0502040204020203" pitchFamily="50" charset="-127"/>
                <a:cs typeface="맑은 고딕 Semilight" panose="020B0502040204020203" pitchFamily="50" charset="-127"/>
              </a:defRPr>
            </a:lvl4pPr>
            <a:lvl5pPr marL="2057400" indent="-228600" algn="l" defTabSz="914400" rtl="0" eaLnBrk="1" latinLnBrk="1" hangingPunct="1">
              <a:lnSpc>
                <a:spcPct val="120000"/>
              </a:lnSpc>
              <a:spcBef>
                <a:spcPts val="500"/>
              </a:spcBef>
              <a:spcAft>
                <a:spcPts val="6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ko-KR" sz="1800" spc="0" dirty="0"/>
              <a:t>(Option 2)</a:t>
            </a:r>
            <a:br>
              <a:rPr lang="en-US" altLang="ko-KR" sz="1800" spc="0" dirty="0"/>
            </a:br>
            <a:r>
              <a:rPr lang="en-US" altLang="ko-KR" sz="1800" spc="0" dirty="0">
                <a:solidFill>
                  <a:srgbClr val="C00000"/>
                </a:solidFill>
              </a:rPr>
              <a:t>Gather</a:t>
            </a:r>
            <a:r>
              <a:rPr lang="en-US" altLang="ko-KR" sz="1800" spc="0" dirty="0"/>
              <a:t> consecutive lines</a:t>
            </a:r>
            <a:br>
              <a:rPr lang="en-US" altLang="ko-KR" sz="1800" spc="0" dirty="0"/>
            </a:br>
            <a:r>
              <a:rPr lang="en-US" altLang="ko-KR" sz="1800" spc="0" dirty="0"/>
              <a:t>in the same row/set</a:t>
            </a:r>
            <a:endParaRPr lang="en-US" altLang="ko-KR" sz="1700" spc="0" dirty="0">
              <a:solidFill>
                <a:srgbClr val="C00000"/>
              </a:solidFill>
            </a:endParaRPr>
          </a:p>
        </p:txBody>
      </p:sp>
      <p:cxnSp>
        <p:nvCxnSpPr>
          <p:cNvPr id="24" name="직선 연결선 23">
            <a:extLst>
              <a:ext uri="{FF2B5EF4-FFF2-40B4-BE49-F238E27FC236}">
                <a16:creationId xmlns:a16="http://schemas.microsoft.com/office/drawing/2014/main" id="{8BE5C9B7-9DD8-3C20-0F22-D0EC213D7D8B}"/>
              </a:ext>
            </a:extLst>
          </p:cNvPr>
          <p:cNvCxnSpPr>
            <a:cxnSpLocks/>
          </p:cNvCxnSpPr>
          <p:nvPr/>
        </p:nvCxnSpPr>
        <p:spPr>
          <a:xfrm flipH="1">
            <a:off x="1729740" y="4300972"/>
            <a:ext cx="1725715" cy="0"/>
          </a:xfrm>
          <a:prstGeom prst="line">
            <a:avLst/>
          </a:prstGeom>
          <a:ln w="127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직선 연결선 25">
            <a:extLst>
              <a:ext uri="{FF2B5EF4-FFF2-40B4-BE49-F238E27FC236}">
                <a16:creationId xmlns:a16="http://schemas.microsoft.com/office/drawing/2014/main" id="{0F37FC1E-B2F0-1CD1-D538-13A9C4AF8E58}"/>
              </a:ext>
            </a:extLst>
          </p:cNvPr>
          <p:cNvCxnSpPr>
            <a:cxnSpLocks/>
          </p:cNvCxnSpPr>
          <p:nvPr/>
        </p:nvCxnSpPr>
        <p:spPr>
          <a:xfrm>
            <a:off x="3487915" y="4343500"/>
            <a:ext cx="0" cy="1580802"/>
          </a:xfrm>
          <a:prstGeom prst="line">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F7C8C51-7A92-57FC-AEDB-9680ED01C226}"/>
              </a:ext>
            </a:extLst>
          </p:cNvPr>
          <p:cNvSpPr txBox="1"/>
          <p:nvPr/>
        </p:nvSpPr>
        <p:spPr>
          <a:xfrm>
            <a:off x="261318" y="4061051"/>
            <a:ext cx="2289303" cy="523220"/>
          </a:xfrm>
          <a:prstGeom prst="rect">
            <a:avLst/>
          </a:prstGeom>
          <a:noFill/>
        </p:spPr>
        <p:txBody>
          <a:bodyPr wrap="square" rtlCol="0">
            <a:spAutoFit/>
          </a:bodyPr>
          <a:lstStyle/>
          <a:p>
            <a:r>
              <a:rPr lang="en-US" altLang="ko-KR" sz="1400" dirty="0"/>
              <a:t>More cache hits</a:t>
            </a:r>
          </a:p>
          <a:p>
            <a:r>
              <a:rPr lang="en-US" altLang="ko-KR" sz="1400" dirty="0"/>
              <a:t>with less conflicts</a:t>
            </a:r>
            <a:endParaRPr lang="ko-KR" altLang="en-US" sz="1400" dirty="0"/>
          </a:p>
        </p:txBody>
      </p:sp>
      <p:sp>
        <p:nvSpPr>
          <p:cNvPr id="31" name="TextBox 30">
            <a:extLst>
              <a:ext uri="{FF2B5EF4-FFF2-40B4-BE49-F238E27FC236}">
                <a16:creationId xmlns:a16="http://schemas.microsoft.com/office/drawing/2014/main" id="{AC22DEFF-C631-8813-DA9E-206855367084}"/>
              </a:ext>
            </a:extLst>
          </p:cNvPr>
          <p:cNvSpPr txBox="1"/>
          <p:nvPr/>
        </p:nvSpPr>
        <p:spPr>
          <a:xfrm>
            <a:off x="2781545" y="5924302"/>
            <a:ext cx="2289303" cy="523220"/>
          </a:xfrm>
          <a:prstGeom prst="rect">
            <a:avLst/>
          </a:prstGeom>
          <a:noFill/>
        </p:spPr>
        <p:txBody>
          <a:bodyPr wrap="square" rtlCol="0">
            <a:spAutoFit/>
          </a:bodyPr>
          <a:lstStyle/>
          <a:p>
            <a:r>
              <a:rPr lang="en-US" altLang="ko-KR" sz="1400" dirty="0"/>
              <a:t>Less buffer hits</a:t>
            </a:r>
          </a:p>
          <a:p>
            <a:r>
              <a:rPr lang="en-US" altLang="ko-KR" sz="1400" dirty="0"/>
              <a:t>with poor locality</a:t>
            </a:r>
            <a:endParaRPr lang="ko-KR" altLang="en-US" sz="1400" dirty="0"/>
          </a:p>
        </p:txBody>
      </p:sp>
      <p:sp>
        <p:nvSpPr>
          <p:cNvPr id="34" name="TextBox 33">
            <a:extLst>
              <a:ext uri="{FF2B5EF4-FFF2-40B4-BE49-F238E27FC236}">
                <a16:creationId xmlns:a16="http://schemas.microsoft.com/office/drawing/2014/main" id="{EC0CD657-9517-4EF6-A9D8-ACB2CE766FF2}"/>
              </a:ext>
            </a:extLst>
          </p:cNvPr>
          <p:cNvSpPr txBox="1"/>
          <p:nvPr/>
        </p:nvSpPr>
        <p:spPr>
          <a:xfrm>
            <a:off x="6107794" y="5924302"/>
            <a:ext cx="2289303" cy="523220"/>
          </a:xfrm>
          <a:prstGeom prst="rect">
            <a:avLst/>
          </a:prstGeom>
          <a:noFill/>
        </p:spPr>
        <p:txBody>
          <a:bodyPr wrap="square" rtlCol="0">
            <a:spAutoFit/>
          </a:bodyPr>
          <a:lstStyle/>
          <a:p>
            <a:r>
              <a:rPr lang="en-US" altLang="ko-KR" sz="1400" dirty="0"/>
              <a:t>More buffer hits</a:t>
            </a:r>
          </a:p>
          <a:p>
            <a:r>
              <a:rPr lang="en-US" altLang="ko-KR" sz="1400" dirty="0"/>
              <a:t>with better locality</a:t>
            </a:r>
            <a:endParaRPr lang="ko-KR" altLang="en-US" sz="1400" dirty="0"/>
          </a:p>
        </p:txBody>
      </p:sp>
      <p:cxnSp>
        <p:nvCxnSpPr>
          <p:cNvPr id="36" name="직선 연결선 35">
            <a:extLst>
              <a:ext uri="{FF2B5EF4-FFF2-40B4-BE49-F238E27FC236}">
                <a16:creationId xmlns:a16="http://schemas.microsoft.com/office/drawing/2014/main" id="{0BDDA736-61FC-D229-74ED-B3D6F52C77DD}"/>
              </a:ext>
            </a:extLst>
          </p:cNvPr>
          <p:cNvCxnSpPr>
            <a:cxnSpLocks/>
          </p:cNvCxnSpPr>
          <p:nvPr/>
        </p:nvCxnSpPr>
        <p:spPr>
          <a:xfrm>
            <a:off x="6880650" y="5177642"/>
            <a:ext cx="0" cy="746660"/>
          </a:xfrm>
          <a:prstGeom prst="line">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E3883C0-FF5A-AAEA-A7C6-0B07EBFC9011}"/>
              </a:ext>
            </a:extLst>
          </p:cNvPr>
          <p:cNvSpPr txBox="1"/>
          <p:nvPr/>
        </p:nvSpPr>
        <p:spPr>
          <a:xfrm>
            <a:off x="7431069" y="4858359"/>
            <a:ext cx="1735791" cy="738664"/>
          </a:xfrm>
          <a:prstGeom prst="rect">
            <a:avLst/>
          </a:prstGeom>
          <a:noFill/>
        </p:spPr>
        <p:txBody>
          <a:bodyPr wrap="square" rtlCol="0">
            <a:spAutoFit/>
          </a:bodyPr>
          <a:lstStyle/>
          <a:p>
            <a:r>
              <a:rPr lang="en-US" altLang="ko-KR" sz="1400" dirty="0"/>
              <a:t>Less cache hits </a:t>
            </a:r>
            <a:br>
              <a:rPr lang="en-US" altLang="ko-KR" sz="1400" dirty="0"/>
            </a:br>
            <a:r>
              <a:rPr lang="en-US" altLang="ko-KR" sz="1400" dirty="0"/>
              <a:t>due to</a:t>
            </a:r>
            <a:br>
              <a:rPr lang="en-US" altLang="ko-KR" sz="1400" dirty="0"/>
            </a:br>
            <a:r>
              <a:rPr lang="en-US" altLang="ko-KR" sz="1400" dirty="0"/>
              <a:t>conflict misses</a:t>
            </a:r>
            <a:endParaRPr lang="ko-KR" altLang="en-US" sz="1400" dirty="0"/>
          </a:p>
        </p:txBody>
      </p:sp>
      <p:cxnSp>
        <p:nvCxnSpPr>
          <p:cNvPr id="42" name="직선 연결선 41">
            <a:extLst>
              <a:ext uri="{FF2B5EF4-FFF2-40B4-BE49-F238E27FC236}">
                <a16:creationId xmlns:a16="http://schemas.microsoft.com/office/drawing/2014/main" id="{304A8299-B08E-8AFD-01F1-A9B13EB7BEAA}"/>
              </a:ext>
            </a:extLst>
          </p:cNvPr>
          <p:cNvCxnSpPr>
            <a:cxnSpLocks/>
          </p:cNvCxnSpPr>
          <p:nvPr/>
        </p:nvCxnSpPr>
        <p:spPr>
          <a:xfrm>
            <a:off x="6880650" y="5165307"/>
            <a:ext cx="598681" cy="0"/>
          </a:xfrm>
          <a:prstGeom prst="line">
            <a:avLst/>
          </a:prstGeom>
          <a:ln w="12700">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050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Address Mapping in NDC</a:t>
            </a:r>
            <a:endParaRPr lang="ko-KR" altLang="en-US" sz="11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a:latin typeface="+mn-lt"/>
              </a:rPr>
              <a:t>Native DRAM Cache</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graphicFrame>
        <p:nvGraphicFramePr>
          <p:cNvPr id="62" name="개체 61">
            <a:extLst>
              <a:ext uri="{FF2B5EF4-FFF2-40B4-BE49-F238E27FC236}">
                <a16:creationId xmlns:a16="http://schemas.microsoft.com/office/drawing/2014/main" id="{C9E43E38-B5B0-89F8-309C-5EF856CF04EB}"/>
              </a:ext>
            </a:extLst>
          </p:cNvPr>
          <p:cNvGraphicFramePr>
            <a:graphicFrameLocks noChangeAspect="1"/>
          </p:cNvGraphicFramePr>
          <p:nvPr/>
        </p:nvGraphicFramePr>
        <p:xfrm>
          <a:off x="854498" y="3500829"/>
          <a:ext cx="6295182" cy="2487792"/>
        </p:xfrm>
        <a:graphic>
          <a:graphicData uri="http://schemas.openxmlformats.org/presentationml/2006/ole">
            <mc:AlternateContent xmlns:mc="http://schemas.openxmlformats.org/markup-compatibility/2006">
              <mc:Choice xmlns:v="urn:schemas-microsoft-com:vml" Requires="v">
                <p:oleObj name="Visio" r:id="rId3" imgW="7281840" imgH="2876373" progId="Visio.Drawing.15">
                  <p:embed/>
                </p:oleObj>
              </mc:Choice>
              <mc:Fallback>
                <p:oleObj name="Visio" r:id="rId3" imgW="7281840" imgH="2876373" progId="Visio.Drawing.15">
                  <p:embed/>
                  <p:pic>
                    <p:nvPicPr>
                      <p:cNvPr id="62" name="개체 61">
                        <a:extLst>
                          <a:ext uri="{FF2B5EF4-FFF2-40B4-BE49-F238E27FC236}">
                            <a16:creationId xmlns:a16="http://schemas.microsoft.com/office/drawing/2014/main" id="{C9E43E38-B5B0-89F8-309C-5EF856CF04EB}"/>
                          </a:ext>
                        </a:extLst>
                      </p:cNvPr>
                      <p:cNvPicPr/>
                      <p:nvPr/>
                    </p:nvPicPr>
                    <p:blipFill>
                      <a:blip r:embed="rId4"/>
                      <a:stretch>
                        <a:fillRect/>
                      </a:stretch>
                    </p:blipFill>
                    <p:spPr>
                      <a:xfrm>
                        <a:off x="854498" y="3500829"/>
                        <a:ext cx="6295182" cy="2487792"/>
                      </a:xfrm>
                      <a:prstGeom prst="rect">
                        <a:avLst/>
                      </a:prstGeom>
                    </p:spPr>
                  </p:pic>
                </p:oleObj>
              </mc:Fallback>
            </mc:AlternateContent>
          </a:graphicData>
        </a:graphic>
      </p:graphicFrame>
      <p:sp>
        <p:nvSpPr>
          <p:cNvPr id="6" name="텍스트 개체 틀 1">
            <a:extLst>
              <a:ext uri="{FF2B5EF4-FFF2-40B4-BE49-F238E27FC236}">
                <a16:creationId xmlns:a16="http://schemas.microsoft.com/office/drawing/2014/main" id="{D14B14F5-1599-05EF-14FC-D8F4FBF6C570}"/>
              </a:ext>
            </a:extLst>
          </p:cNvPr>
          <p:cNvSpPr>
            <a:spLocks noGrp="1"/>
          </p:cNvSpPr>
          <p:nvPr>
            <p:ph type="body" sz="quarter" idx="13"/>
          </p:nvPr>
        </p:nvSpPr>
        <p:spPr>
          <a:xfrm>
            <a:off x="261259" y="1237092"/>
            <a:ext cx="8630814" cy="5145047"/>
          </a:xfrm>
        </p:spPr>
        <p:txBody>
          <a:bodyPr>
            <a:noAutofit/>
          </a:bodyPr>
          <a:lstStyle/>
          <a:p>
            <a:r>
              <a:rPr lang="en-US" altLang="ko-KR" sz="1800" spc="0" dirty="0"/>
              <a:t>Achieves both high cache-hit and row-buffer-hit ratios</a:t>
            </a:r>
          </a:p>
          <a:p>
            <a:r>
              <a:rPr lang="en-US" altLang="ko-KR" sz="1800" spc="0" dirty="0"/>
              <a:t>Can serve 4KB pages with cache &amp; row-buffer hits</a:t>
            </a:r>
          </a:p>
          <a:p>
            <a:pPr lvl="1"/>
            <a:r>
              <a:rPr lang="en-US" altLang="ko-KR" sz="1500" spc="0" dirty="0"/>
              <a:t>After channel and bank-group interleaving</a:t>
            </a:r>
          </a:p>
          <a:p>
            <a:pPr lvl="1"/>
            <a:endParaRPr lang="en-US" altLang="ko-KR" sz="1500" spc="0" dirty="0"/>
          </a:p>
          <a:p>
            <a:pPr lvl="1"/>
            <a:endParaRPr lang="en-US" altLang="ko-KR" sz="1800" spc="0" dirty="0"/>
          </a:p>
          <a:p>
            <a:endParaRPr lang="en-US" altLang="ko-KR" sz="1800" spc="0" dirty="0"/>
          </a:p>
          <a:p>
            <a:endParaRPr lang="en-US" altLang="ko-KR" sz="1800" spc="0" dirty="0"/>
          </a:p>
          <a:p>
            <a:endParaRPr lang="ko-KR" altLang="en-US" sz="1800" spc="0" dirty="0"/>
          </a:p>
        </p:txBody>
      </p:sp>
      <p:sp>
        <p:nvSpPr>
          <p:cNvPr id="18" name="타원 17">
            <a:extLst>
              <a:ext uri="{FF2B5EF4-FFF2-40B4-BE49-F238E27FC236}">
                <a16:creationId xmlns:a16="http://schemas.microsoft.com/office/drawing/2014/main" id="{6003ECC6-D241-9182-0B11-06D6D036DEDC}"/>
              </a:ext>
            </a:extLst>
          </p:cNvPr>
          <p:cNvSpPr/>
          <p:nvPr/>
        </p:nvSpPr>
        <p:spPr>
          <a:xfrm>
            <a:off x="6390235" y="3855032"/>
            <a:ext cx="324000" cy="324000"/>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32517D22-8EDD-6D18-93AE-64E349DEBD36}"/>
              </a:ext>
            </a:extLst>
          </p:cNvPr>
          <p:cNvSpPr txBox="1"/>
          <p:nvPr/>
        </p:nvSpPr>
        <p:spPr>
          <a:xfrm>
            <a:off x="6730437" y="3845026"/>
            <a:ext cx="627095" cy="338554"/>
          </a:xfrm>
          <a:prstGeom prst="rect">
            <a:avLst/>
          </a:prstGeom>
          <a:noFill/>
        </p:spPr>
        <p:txBody>
          <a:bodyPr wrap="none" rtlCol="0">
            <a:spAutoFit/>
          </a:bodyPr>
          <a:lstStyle/>
          <a:p>
            <a:r>
              <a:rPr lang="en-US" altLang="ko-KR" sz="1600" b="1">
                <a:solidFill>
                  <a:schemeClr val="accent4"/>
                </a:solidFill>
              </a:rPr>
              <a:t>NDC</a:t>
            </a:r>
            <a:endParaRPr lang="ko-KR" altLang="en-US" sz="1600" b="1">
              <a:solidFill>
                <a:schemeClr val="accent4"/>
              </a:solidFill>
            </a:endParaRPr>
          </a:p>
        </p:txBody>
      </p:sp>
    </p:spTree>
    <p:extLst>
      <p:ext uri="{BB962C8B-B14F-4D97-AF65-F5344CB8AC3E}">
        <p14:creationId xmlns:p14="http://schemas.microsoft.com/office/powerpoint/2010/main" val="4170427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NDC Benefits</a:t>
            </a:r>
            <a:endParaRPr lang="ko-KR" altLang="en-US" sz="11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z="1000" spc="0">
                <a:latin typeface="+mn-lt"/>
              </a:rPr>
              <a:t>Native DRAM Cache</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Ⅲ</a:t>
            </a:r>
            <a:endParaRPr lang="ko-KR" altLang="en-US" sz="2400" b="1">
              <a:solidFill>
                <a:schemeClr val="accent1"/>
              </a:solidFill>
              <a:latin typeface="+mj-lt"/>
            </a:endParaRPr>
          </a:p>
        </p:txBody>
      </p:sp>
      <p:sp>
        <p:nvSpPr>
          <p:cNvPr id="6" name="텍스트 개체 틀 1">
            <a:extLst>
              <a:ext uri="{FF2B5EF4-FFF2-40B4-BE49-F238E27FC236}">
                <a16:creationId xmlns:a16="http://schemas.microsoft.com/office/drawing/2014/main" id="{D14B14F5-1599-05EF-14FC-D8F4FBF6C570}"/>
              </a:ext>
            </a:extLst>
          </p:cNvPr>
          <p:cNvSpPr>
            <a:spLocks noGrp="1"/>
          </p:cNvSpPr>
          <p:nvPr>
            <p:ph type="body" sz="quarter" idx="13"/>
          </p:nvPr>
        </p:nvSpPr>
        <p:spPr>
          <a:xfrm>
            <a:off x="261259" y="1237092"/>
            <a:ext cx="8630814" cy="5145047"/>
          </a:xfrm>
        </p:spPr>
        <p:txBody>
          <a:bodyPr>
            <a:noAutofit/>
          </a:bodyPr>
          <a:lstStyle/>
          <a:p>
            <a:endParaRPr lang="en-US" altLang="ko-KR" sz="1800" spc="0" dirty="0"/>
          </a:p>
          <a:p>
            <a:endParaRPr lang="en-US" altLang="ko-KR" sz="1800" spc="0" dirty="0"/>
          </a:p>
          <a:p>
            <a:endParaRPr lang="en-US" altLang="ko-KR" sz="1800" spc="0" dirty="0"/>
          </a:p>
          <a:p>
            <a:endParaRPr lang="en-US" altLang="ko-KR" sz="1800" spc="0" dirty="0"/>
          </a:p>
          <a:p>
            <a:endParaRPr lang="en-US" altLang="ko-KR" sz="1800" spc="0" dirty="0"/>
          </a:p>
          <a:p>
            <a:r>
              <a:rPr lang="en-US" altLang="ko-KR" sz="1800" spc="0" dirty="0"/>
              <a:t>Can serve 4KB pages with cache &amp; row-buffer hits</a:t>
            </a:r>
          </a:p>
          <a:p>
            <a:pPr lvl="1"/>
            <a:r>
              <a:rPr lang="en-US" altLang="ko-KR" sz="1500" spc="0" dirty="0"/>
              <a:t>Could provide comparable latency to SRAM-based caches</a:t>
            </a:r>
            <a:endParaRPr lang="en-US" altLang="ko-KR" sz="1800" spc="0" dirty="0"/>
          </a:p>
          <a:p>
            <a:endParaRPr lang="en-US" altLang="ko-KR" sz="1800" spc="0" dirty="0"/>
          </a:p>
          <a:p>
            <a:endParaRPr lang="en-US" altLang="ko-KR" sz="1800" spc="0" dirty="0"/>
          </a:p>
          <a:p>
            <a:endParaRPr lang="ko-KR" altLang="en-US" sz="1800" spc="0" dirty="0"/>
          </a:p>
        </p:txBody>
      </p:sp>
      <p:graphicFrame>
        <p:nvGraphicFramePr>
          <p:cNvPr id="2" name="표 1">
            <a:extLst>
              <a:ext uri="{FF2B5EF4-FFF2-40B4-BE49-F238E27FC236}">
                <a16:creationId xmlns:a16="http://schemas.microsoft.com/office/drawing/2014/main" id="{E69B1DFB-27E7-D329-1B62-8848864E63BA}"/>
              </a:ext>
            </a:extLst>
          </p:cNvPr>
          <p:cNvGraphicFramePr>
            <a:graphicFrameLocks noGrp="1"/>
          </p:cNvGraphicFramePr>
          <p:nvPr>
            <p:extLst>
              <p:ext uri="{D42A27DB-BD31-4B8C-83A1-F6EECF244321}">
                <p14:modId xmlns:p14="http://schemas.microsoft.com/office/powerpoint/2010/main" val="988305496"/>
              </p:ext>
            </p:extLst>
          </p:nvPr>
        </p:nvGraphicFramePr>
        <p:xfrm>
          <a:off x="537664" y="1389898"/>
          <a:ext cx="8070984" cy="2204213"/>
        </p:xfrm>
        <a:graphic>
          <a:graphicData uri="http://schemas.openxmlformats.org/drawingml/2006/table">
            <a:tbl>
              <a:tblPr firstRow="1" bandRow="1">
                <a:tableStyleId>{5940675A-B579-460E-94D1-54222C63F5DA}</a:tableStyleId>
              </a:tblPr>
              <a:tblGrid>
                <a:gridCol w="2017746">
                  <a:extLst>
                    <a:ext uri="{9D8B030D-6E8A-4147-A177-3AD203B41FA5}">
                      <a16:colId xmlns:a16="http://schemas.microsoft.com/office/drawing/2014/main" val="3896538619"/>
                    </a:ext>
                  </a:extLst>
                </a:gridCol>
                <a:gridCol w="2017746">
                  <a:extLst>
                    <a:ext uri="{9D8B030D-6E8A-4147-A177-3AD203B41FA5}">
                      <a16:colId xmlns:a16="http://schemas.microsoft.com/office/drawing/2014/main" val="2037857438"/>
                    </a:ext>
                  </a:extLst>
                </a:gridCol>
                <a:gridCol w="2017746">
                  <a:extLst>
                    <a:ext uri="{9D8B030D-6E8A-4147-A177-3AD203B41FA5}">
                      <a16:colId xmlns:a16="http://schemas.microsoft.com/office/drawing/2014/main" val="875932438"/>
                    </a:ext>
                  </a:extLst>
                </a:gridCol>
                <a:gridCol w="2017746">
                  <a:extLst>
                    <a:ext uri="{9D8B030D-6E8A-4147-A177-3AD203B41FA5}">
                      <a16:colId xmlns:a16="http://schemas.microsoft.com/office/drawing/2014/main" val="613518954"/>
                    </a:ext>
                  </a:extLst>
                </a:gridCol>
              </a:tblGrid>
              <a:tr h="220991">
                <a:tc>
                  <a:txBody>
                    <a:bodyPr/>
                    <a:lstStyle/>
                    <a:p>
                      <a:pPr algn="ctr" latinLnBrk="1"/>
                      <a:endParaRPr lang="ko-KR" altLang="en-US" sz="1400" b="0">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latinLnBrk="1"/>
                      <a:r>
                        <a:rPr lang="en-US" altLang="ko-KR" sz="1400" b="0">
                          <a:latin typeface="+mn-lt"/>
                        </a:rPr>
                        <a:t>LH Cache</a:t>
                      </a:r>
                    </a:p>
                    <a:p>
                      <a:pPr algn="ctr" latinLnBrk="1"/>
                      <a:r>
                        <a:rPr lang="en-US" altLang="ko-KR" sz="1400" b="0">
                          <a:latin typeface="+mn-lt"/>
                        </a:rPr>
                        <a:t>(16-way)</a:t>
                      </a:r>
                      <a:endParaRPr lang="ko-KR" altLang="en-US" sz="1400" b="0">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latinLnBrk="1"/>
                      <a:r>
                        <a:rPr lang="en-US" altLang="ko-KR" sz="1400" b="0">
                          <a:latin typeface="+mn-lt"/>
                        </a:rPr>
                        <a:t>Alloy Cache</a:t>
                      </a:r>
                    </a:p>
                    <a:p>
                      <a:pPr algn="ctr" latinLnBrk="1"/>
                      <a:r>
                        <a:rPr lang="en-US" altLang="ko-KR" sz="1400" b="0">
                          <a:latin typeface="+mn-lt"/>
                        </a:rPr>
                        <a:t>(Direct mapped)</a:t>
                      </a:r>
                      <a:endParaRPr lang="ko-KR" altLang="en-US" sz="1400" b="0">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latinLnBrk="1"/>
                      <a:r>
                        <a:rPr lang="en-US" altLang="ko-KR" sz="1400" b="0">
                          <a:latin typeface="+mn-lt"/>
                        </a:rPr>
                        <a:t>NDC</a:t>
                      </a:r>
                      <a:endParaRPr lang="ko-KR" altLang="en-US" sz="1400" b="0">
                        <a:latin typeface="+mn-lt"/>
                      </a:endParaRPr>
                    </a:p>
                  </a:txBody>
                  <a:tcPr marL="68580" marR="68580" marT="34290" marB="3429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815635923"/>
                  </a:ext>
                </a:extLst>
              </a:tr>
              <a:tr h="220991">
                <a:tc>
                  <a:txBody>
                    <a:bodyPr/>
                    <a:lstStyle/>
                    <a:p>
                      <a:pPr algn="ctr" latinLnBrk="1"/>
                      <a:r>
                        <a:rPr lang="en-US" altLang="ko-KR" sz="1400" b="0">
                          <a:latin typeface="+mn-lt"/>
                        </a:rPr>
                        <a:t>Associativity</a:t>
                      </a:r>
                      <a:endParaRPr lang="ko-KR" altLang="en-US" sz="1400" b="0">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chemeClr val="accent2">
                              <a:lumMod val="60000"/>
                              <a:lumOff val="40000"/>
                            </a:schemeClr>
                          </a:solidFill>
                          <a:latin typeface="+mn-lt"/>
                        </a:rPr>
                        <a:t>16</a:t>
                      </a:r>
                      <a:endParaRPr lang="ko-KR" altLang="en-US" sz="1400" b="1">
                        <a:solidFill>
                          <a:schemeClr val="accent2">
                            <a:lumMod val="60000"/>
                            <a:lumOff val="40000"/>
                          </a:schemeClr>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rgbClr val="FF5050"/>
                          </a:solidFill>
                          <a:latin typeface="+mn-lt"/>
                        </a:rPr>
                        <a:t>1</a:t>
                      </a:r>
                      <a:endParaRPr lang="ko-KR" altLang="en-US" sz="1400" b="1">
                        <a:solidFill>
                          <a:srgbClr val="FF5050"/>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chemeClr val="accent2">
                              <a:lumMod val="60000"/>
                              <a:lumOff val="40000"/>
                            </a:schemeClr>
                          </a:solidFill>
                          <a:latin typeface="+mn-lt"/>
                        </a:rPr>
                        <a:t>16+</a:t>
                      </a:r>
                      <a:endParaRPr lang="ko-KR" altLang="en-US" sz="1400" b="1">
                        <a:solidFill>
                          <a:schemeClr val="accent2">
                            <a:lumMod val="60000"/>
                            <a:lumOff val="40000"/>
                          </a:schemeClr>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9718392"/>
                  </a:ext>
                </a:extLst>
              </a:tr>
              <a:tr h="299213">
                <a:tc>
                  <a:txBody>
                    <a:bodyPr/>
                    <a:lstStyle/>
                    <a:p>
                      <a:pPr algn="ctr" latinLnBrk="1"/>
                      <a:r>
                        <a:rPr lang="en-US" altLang="ko-KR" sz="1400" b="0">
                          <a:latin typeface="+mn-lt"/>
                        </a:rPr>
                        <a:t>Latency</a:t>
                      </a:r>
                      <a:endParaRPr lang="ko-KR" altLang="en-US" sz="1400" b="0">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rgbClr val="FF5050"/>
                          </a:solidFill>
                          <a:latin typeface="+mn-lt"/>
                        </a:rPr>
                        <a:t>+15ns</a:t>
                      </a:r>
                      <a:endParaRPr lang="ko-KR" altLang="en-US" sz="1400" b="1">
                        <a:solidFill>
                          <a:srgbClr val="FF5050"/>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chemeClr val="accent2">
                              <a:lumMod val="60000"/>
                              <a:lumOff val="40000"/>
                            </a:schemeClr>
                          </a:solidFill>
                          <a:latin typeface="+mn-lt"/>
                        </a:rPr>
                        <a:t>+0ns</a:t>
                      </a:r>
                      <a:endParaRPr lang="ko-KR" altLang="en-US" sz="1400" b="1">
                        <a:solidFill>
                          <a:schemeClr val="tx1"/>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baseline="0">
                          <a:solidFill>
                            <a:srgbClr val="FF9900"/>
                          </a:solidFill>
                          <a:latin typeface="+mn-lt"/>
                        </a:rPr>
                        <a:t>+1.1ns</a:t>
                      </a:r>
                      <a:endParaRPr lang="ko-KR" altLang="en-US" sz="1400" b="1" baseline="0">
                        <a:solidFill>
                          <a:srgbClr val="FF9900"/>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8295112"/>
                  </a:ext>
                </a:extLst>
              </a:tr>
              <a:tr h="220991">
                <a:tc>
                  <a:txBody>
                    <a:bodyPr/>
                    <a:lstStyle/>
                    <a:p>
                      <a:pPr algn="ctr" latinLnBrk="1"/>
                      <a:r>
                        <a:rPr lang="en-US" altLang="ko-KR" sz="1400" b="0">
                          <a:latin typeface="+mn-lt"/>
                        </a:rPr>
                        <a:t>Throughput</a:t>
                      </a:r>
                      <a:endParaRPr lang="ko-KR" altLang="en-US" sz="1400" b="0">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dirty="0">
                          <a:solidFill>
                            <a:srgbClr val="FF5050"/>
                          </a:solidFill>
                          <a:latin typeface="+mn-lt"/>
                        </a:rPr>
                        <a:t>Low</a:t>
                      </a:r>
                      <a:endParaRPr lang="ko-KR" altLang="en-US" sz="1400" b="1" dirty="0">
                        <a:solidFill>
                          <a:srgbClr val="FF5050"/>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dirty="0">
                          <a:solidFill>
                            <a:srgbClr val="557ED0"/>
                          </a:solidFill>
                          <a:latin typeface="+mn-lt"/>
                        </a:rPr>
                        <a:t>High</a:t>
                      </a:r>
                      <a:endParaRPr lang="ko-KR" altLang="en-US" sz="1400" b="1" dirty="0">
                        <a:solidFill>
                          <a:srgbClr val="FF7676"/>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dirty="0">
                          <a:solidFill>
                            <a:schemeClr val="accent2">
                              <a:lumMod val="60000"/>
                              <a:lumOff val="40000"/>
                            </a:schemeClr>
                          </a:solidFill>
                          <a:latin typeface="+mn-lt"/>
                        </a:rPr>
                        <a:t>High</a:t>
                      </a:r>
                      <a:endParaRPr lang="ko-KR" altLang="en-US" sz="1400" b="1" dirty="0">
                        <a:solidFill>
                          <a:schemeClr val="accent2">
                            <a:lumMod val="60000"/>
                            <a:lumOff val="40000"/>
                          </a:schemeClr>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9090954"/>
                  </a:ext>
                </a:extLst>
              </a:tr>
              <a:tr h="220991">
                <a:tc>
                  <a:txBody>
                    <a:bodyPr/>
                    <a:lstStyle/>
                    <a:p>
                      <a:pPr algn="ctr" latinLnBrk="1"/>
                      <a:r>
                        <a:rPr lang="en-US" altLang="ko-KR" sz="1400" b="0">
                          <a:latin typeface="+mn-lt"/>
                        </a:rPr>
                        <a:t>Row buffer hit</a:t>
                      </a:r>
                      <a:endParaRPr lang="ko-KR" altLang="en-US" sz="1400" b="0">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chemeClr val="accent2">
                              <a:lumMod val="60000"/>
                              <a:lumOff val="40000"/>
                            </a:schemeClr>
                          </a:solidFill>
                          <a:latin typeface="+mn-lt"/>
                        </a:rPr>
                        <a:t>High</a:t>
                      </a:r>
                      <a:endParaRPr lang="ko-KR" altLang="en-US" sz="1400" b="1">
                        <a:solidFill>
                          <a:schemeClr val="accent2">
                            <a:lumMod val="60000"/>
                            <a:lumOff val="40000"/>
                          </a:schemeClr>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dirty="0">
                          <a:solidFill>
                            <a:srgbClr val="FF5050"/>
                          </a:solidFill>
                          <a:latin typeface="+mn-lt"/>
                        </a:rPr>
                        <a:t>Low</a:t>
                      </a:r>
                      <a:endParaRPr lang="ko-KR" altLang="en-US" sz="1400" b="1" dirty="0">
                        <a:solidFill>
                          <a:srgbClr val="FF5050"/>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chemeClr val="accent2">
                              <a:lumMod val="60000"/>
                              <a:lumOff val="40000"/>
                            </a:schemeClr>
                          </a:solidFill>
                          <a:latin typeface="+mn-lt"/>
                        </a:rPr>
                        <a:t>High</a:t>
                      </a:r>
                      <a:endParaRPr lang="ko-KR" altLang="en-US" sz="1400" b="1">
                        <a:solidFill>
                          <a:schemeClr val="accent2">
                            <a:lumMod val="60000"/>
                            <a:lumOff val="40000"/>
                          </a:schemeClr>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689706"/>
                  </a:ext>
                </a:extLst>
              </a:tr>
              <a:tr h="220991">
                <a:tc>
                  <a:txBody>
                    <a:bodyPr/>
                    <a:lstStyle/>
                    <a:p>
                      <a:pPr algn="ctr" latinLnBrk="1"/>
                      <a:r>
                        <a:rPr lang="en-US" altLang="ko-KR" sz="1400" b="0">
                          <a:latin typeface="+mn-lt"/>
                        </a:rPr>
                        <a:t>DRAM area</a:t>
                      </a:r>
                      <a:endParaRPr lang="ko-KR" altLang="en-US" sz="1400" b="0">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chemeClr val="accent2">
                              <a:lumMod val="60000"/>
                              <a:lumOff val="40000"/>
                            </a:schemeClr>
                          </a:solidFill>
                          <a:latin typeface="+mn-lt"/>
                        </a:rPr>
                        <a:t>0</a:t>
                      </a:r>
                      <a:endParaRPr lang="ko-KR" altLang="en-US" sz="1400" b="1">
                        <a:solidFill>
                          <a:schemeClr val="accent2">
                            <a:lumMod val="60000"/>
                            <a:lumOff val="40000"/>
                          </a:schemeClr>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chemeClr val="accent2">
                              <a:lumMod val="60000"/>
                              <a:lumOff val="40000"/>
                            </a:schemeClr>
                          </a:solidFill>
                          <a:latin typeface="+mn-lt"/>
                        </a:rPr>
                        <a:t>0</a:t>
                      </a:r>
                      <a:endParaRPr lang="ko-KR" altLang="en-US" sz="1400" b="1">
                        <a:solidFill>
                          <a:schemeClr val="accent2">
                            <a:lumMod val="60000"/>
                            <a:lumOff val="40000"/>
                          </a:schemeClr>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baseline="0" dirty="0">
                          <a:solidFill>
                            <a:srgbClr val="FF9900"/>
                          </a:solidFill>
                          <a:latin typeface="+mn-lt"/>
                        </a:rPr>
                        <a:t>0.6%</a:t>
                      </a:r>
                      <a:endParaRPr lang="ko-KR" altLang="en-US" sz="1400" b="1" baseline="0" dirty="0">
                        <a:solidFill>
                          <a:srgbClr val="FF9900"/>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0819103"/>
                  </a:ext>
                </a:extLst>
              </a:tr>
              <a:tr h="220991">
                <a:tc>
                  <a:txBody>
                    <a:bodyPr/>
                    <a:lstStyle/>
                    <a:p>
                      <a:pPr algn="ctr" latinLnBrk="1"/>
                      <a:r>
                        <a:rPr lang="en-US" altLang="ko-KR" sz="1400" b="0" dirty="0">
                          <a:latin typeface="+mn-lt"/>
                        </a:rPr>
                        <a:t>History based predictor</a:t>
                      </a:r>
                      <a:endParaRPr lang="ko-KR" altLang="en-US" sz="1400" b="0" dirty="0">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rgbClr val="FF5050"/>
                          </a:solidFill>
                          <a:latin typeface="+mn-lt"/>
                        </a:rPr>
                        <a:t>O</a:t>
                      </a:r>
                      <a:endParaRPr lang="ko-KR" altLang="en-US" sz="1400" b="1">
                        <a:solidFill>
                          <a:srgbClr val="FF5050"/>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a:solidFill>
                            <a:srgbClr val="FF5050"/>
                          </a:solidFill>
                          <a:latin typeface="+mn-lt"/>
                        </a:rPr>
                        <a:t>O</a:t>
                      </a:r>
                      <a:endParaRPr lang="ko-KR" altLang="en-US" sz="1400" b="1">
                        <a:solidFill>
                          <a:srgbClr val="FF5050"/>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latinLnBrk="1"/>
                      <a:r>
                        <a:rPr lang="en-US" altLang="ko-KR" sz="1400" b="1" baseline="0" dirty="0">
                          <a:solidFill>
                            <a:schemeClr val="accent2">
                              <a:lumMod val="60000"/>
                              <a:lumOff val="40000"/>
                            </a:schemeClr>
                          </a:solidFill>
                          <a:latin typeface="+mn-lt"/>
                        </a:rPr>
                        <a:t>X</a:t>
                      </a:r>
                      <a:endParaRPr lang="ko-KR" altLang="en-US" sz="1400" b="1" baseline="0" dirty="0">
                        <a:solidFill>
                          <a:schemeClr val="accent2">
                            <a:lumMod val="60000"/>
                            <a:lumOff val="40000"/>
                          </a:schemeClr>
                        </a:solidFill>
                        <a:latin typeface="+mn-lt"/>
                      </a:endParaRPr>
                    </a:p>
                  </a:txBody>
                  <a:tcPr marL="68580" marR="68580" marT="34290" marB="3429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7884626"/>
                  </a:ext>
                </a:extLst>
              </a:tr>
            </a:tbl>
          </a:graphicData>
        </a:graphic>
      </p:graphicFrame>
    </p:spTree>
    <p:extLst>
      <p:ext uri="{BB962C8B-B14F-4D97-AF65-F5344CB8AC3E}">
        <p14:creationId xmlns:p14="http://schemas.microsoft.com/office/powerpoint/2010/main" val="1023194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4433971"/>
          </a:xfrm>
        </p:spPr>
        <p:txBody>
          <a:bodyPr/>
          <a:lstStyle/>
          <a:p>
            <a:pPr marL="400050" indent="-400050">
              <a:lnSpc>
                <a:spcPct val="150000"/>
              </a:lnSpc>
              <a:buFont typeface="+mj-lt"/>
              <a:buAutoNum type="romanUcPeriod"/>
            </a:pPr>
            <a:r>
              <a:rPr lang="en-US" altLang="ko-KR" sz="2000" spc="0" dirty="0">
                <a:solidFill>
                  <a:schemeClr val="accent2">
                    <a:lumMod val="60000"/>
                    <a:lumOff val="40000"/>
                  </a:schemeClr>
                </a:solidFill>
              </a:rPr>
              <a:t>Introduction</a:t>
            </a:r>
          </a:p>
          <a:p>
            <a:pPr marL="400050" indent="-400050">
              <a:lnSpc>
                <a:spcPct val="150000"/>
              </a:lnSpc>
              <a:buFont typeface="+mj-lt"/>
              <a:buAutoNum type="romanUcPeriod"/>
            </a:pPr>
            <a:r>
              <a:rPr lang="en-US" altLang="ko-KR" sz="2000" spc="0" dirty="0">
                <a:solidFill>
                  <a:schemeClr val="accent2">
                    <a:lumMod val="60000"/>
                    <a:lumOff val="40000"/>
                  </a:schemeClr>
                </a:solidFill>
              </a:rPr>
              <a:t>Overview</a:t>
            </a:r>
          </a:p>
          <a:p>
            <a:pPr marL="400050" indent="-400050">
              <a:lnSpc>
                <a:spcPct val="150000"/>
              </a:lnSpc>
              <a:buFont typeface="+mj-lt"/>
              <a:buAutoNum type="romanUcPeriod"/>
            </a:pPr>
            <a:r>
              <a:rPr lang="en-US" altLang="ko-KR" sz="2000" spc="0" dirty="0">
                <a:solidFill>
                  <a:schemeClr val="accent2">
                    <a:lumMod val="60000"/>
                    <a:lumOff val="40000"/>
                  </a:schemeClr>
                </a:solidFill>
              </a:rPr>
              <a:t>Native DRAM Cache </a:t>
            </a:r>
          </a:p>
          <a:p>
            <a:pPr marL="857250" lvl="1" indent="-400050">
              <a:lnSpc>
                <a:spcPct val="150000"/>
              </a:lnSpc>
              <a:buFont typeface="+mj-lt"/>
              <a:buAutoNum type="alphaUcPeriod"/>
            </a:pPr>
            <a:r>
              <a:rPr lang="en-US" altLang="ko-KR" sz="2000" dirty="0">
                <a:solidFill>
                  <a:schemeClr val="accent2">
                    <a:lumMod val="60000"/>
                    <a:lumOff val="40000"/>
                  </a:schemeClr>
                </a:solidFill>
              </a:rPr>
              <a:t>In-Subarray Processing</a:t>
            </a:r>
          </a:p>
          <a:p>
            <a:pPr marL="857250" lvl="1" indent="-400050">
              <a:lnSpc>
                <a:spcPct val="150000"/>
              </a:lnSpc>
              <a:buFont typeface="+mj-lt"/>
              <a:buAutoNum type="alphaUcPeriod"/>
            </a:pPr>
            <a:r>
              <a:rPr lang="en-US" altLang="ko-KR" sz="2000" dirty="0">
                <a:solidFill>
                  <a:schemeClr val="accent2">
                    <a:lumMod val="60000"/>
                    <a:lumOff val="40000"/>
                  </a:schemeClr>
                </a:solidFill>
              </a:rPr>
              <a:t>Cache Operation</a:t>
            </a:r>
          </a:p>
          <a:p>
            <a:pPr marL="857250" lvl="1" indent="-400050">
              <a:lnSpc>
                <a:spcPct val="150000"/>
              </a:lnSpc>
              <a:buFont typeface="+mj-lt"/>
              <a:buAutoNum type="alphaUcPeriod"/>
            </a:pPr>
            <a:r>
              <a:rPr lang="en-US" altLang="ko-KR" sz="2000" dirty="0">
                <a:solidFill>
                  <a:schemeClr val="accent2">
                    <a:lumMod val="60000"/>
                    <a:lumOff val="40000"/>
                  </a:schemeClr>
                </a:solidFill>
              </a:rPr>
              <a:t>Address Mapping</a:t>
            </a:r>
            <a:endParaRPr lang="en-US" altLang="ko-KR" sz="1100" b="1" spc="0" dirty="0">
              <a:solidFill>
                <a:schemeClr val="accent2">
                  <a:lumMod val="60000"/>
                  <a:lumOff val="40000"/>
                </a:schemeClr>
              </a:solidFill>
            </a:endParaRPr>
          </a:p>
          <a:p>
            <a:pPr marL="400050" indent="-400050">
              <a:lnSpc>
                <a:spcPct val="150000"/>
              </a:lnSpc>
              <a:buFont typeface="+mj-lt"/>
              <a:buAutoNum type="romanUcPeriod"/>
            </a:pPr>
            <a:r>
              <a:rPr lang="en-US" altLang="ko-KR" sz="2000" spc="0" dirty="0"/>
              <a:t>Evaluation</a:t>
            </a:r>
          </a:p>
          <a:p>
            <a:pPr marL="400050" indent="-400050">
              <a:lnSpc>
                <a:spcPct val="150000"/>
              </a:lnSpc>
              <a:buFont typeface="+mj-lt"/>
              <a:buAutoNum type="romanUcPeriod"/>
            </a:pPr>
            <a:r>
              <a:rPr lang="en-US" altLang="ko-KR" sz="2000" spc="0" dirty="0"/>
              <a:t>Conclusion</a:t>
            </a:r>
            <a:endParaRPr lang="ko-KR" altLang="en-US" sz="2000" b="1" spc="0" dirty="0"/>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549524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921645"/>
          </a:xfrm>
        </p:spPr>
        <p:txBody>
          <a:bodyPr>
            <a:noAutofit/>
          </a:bodyPr>
          <a:lstStyle/>
          <a:p>
            <a:r>
              <a:rPr lang="en-US" altLang="ko-KR" sz="1800" spc="0"/>
              <a:t>SPICE Simulation </a:t>
            </a:r>
          </a:p>
          <a:p>
            <a:pPr lvl="1"/>
            <a:r>
              <a:rPr lang="en-US" altLang="ko-KR" sz="1600" spc="0"/>
              <a:t> NDC 16-way</a:t>
            </a: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latin typeface="+mn-lt"/>
              </a:rPr>
              <a:t>Latency</a:t>
            </a:r>
            <a:endParaRPr lang="ko-KR" altLang="en-US" sz="2400" spc="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Evaluation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
        <p:nvSpPr>
          <p:cNvPr id="3" name="TextBox 2">
            <a:extLst>
              <a:ext uri="{FF2B5EF4-FFF2-40B4-BE49-F238E27FC236}">
                <a16:creationId xmlns:a16="http://schemas.microsoft.com/office/drawing/2014/main" id="{730D4B61-F5F3-BAAE-AC29-0D1CFDFEA386}"/>
              </a:ext>
            </a:extLst>
          </p:cNvPr>
          <p:cNvSpPr txBox="1"/>
          <p:nvPr/>
        </p:nvSpPr>
        <p:spPr>
          <a:xfrm>
            <a:off x="4129308" y="2036862"/>
            <a:ext cx="4129832" cy="738664"/>
          </a:xfrm>
          <a:prstGeom prst="rect">
            <a:avLst/>
          </a:prstGeom>
          <a:noFill/>
        </p:spPr>
        <p:txBody>
          <a:bodyPr wrap="square" rtlCol="0">
            <a:spAutoFit/>
          </a:bodyPr>
          <a:lstStyle/>
          <a:p>
            <a:pPr algn="r"/>
            <a:r>
              <a:rPr lang="en-US" altLang="ko-KR" sz="1400">
                <a:solidFill>
                  <a:srgbClr val="0070C0"/>
                </a:solidFill>
              </a:rPr>
              <a:t>20nm-class DRAM (SS), 100’C</a:t>
            </a:r>
          </a:p>
          <a:p>
            <a:pPr algn="r"/>
            <a:r>
              <a:rPr lang="en-US" altLang="ko-KR" sz="1400">
                <a:solidFill>
                  <a:srgbClr val="0070C0"/>
                </a:solidFill>
              </a:rPr>
              <a:t>VWL=2.8V, VDD=1.0V, VREF=0.55V, VSS=0V, VEQL=VLL=VTL(VTLB)=VCSL=1.5V</a:t>
            </a:r>
          </a:p>
        </p:txBody>
      </p:sp>
      <p:graphicFrame>
        <p:nvGraphicFramePr>
          <p:cNvPr id="6" name="표 5">
            <a:extLst>
              <a:ext uri="{FF2B5EF4-FFF2-40B4-BE49-F238E27FC236}">
                <a16:creationId xmlns:a16="http://schemas.microsoft.com/office/drawing/2014/main" id="{26958A81-F4A0-DA91-5AE4-BA045AD6CEFA}"/>
              </a:ext>
            </a:extLst>
          </p:cNvPr>
          <p:cNvGraphicFramePr>
            <a:graphicFrameLocks noGrp="1"/>
          </p:cNvGraphicFramePr>
          <p:nvPr>
            <p:extLst>
              <p:ext uri="{D42A27DB-BD31-4B8C-83A1-F6EECF244321}">
                <p14:modId xmlns:p14="http://schemas.microsoft.com/office/powerpoint/2010/main" val="2384233507"/>
              </p:ext>
            </p:extLst>
          </p:nvPr>
        </p:nvGraphicFramePr>
        <p:xfrm>
          <a:off x="940415" y="2775526"/>
          <a:ext cx="7274688" cy="1080033"/>
        </p:xfrm>
        <a:graphic>
          <a:graphicData uri="http://schemas.openxmlformats.org/drawingml/2006/table">
            <a:tbl>
              <a:tblPr firstRow="1" bandRow="1">
                <a:tableStyleId>{5940675A-B579-460E-94D1-54222C63F5DA}</a:tableStyleId>
              </a:tblPr>
              <a:tblGrid>
                <a:gridCol w="4191875">
                  <a:extLst>
                    <a:ext uri="{9D8B030D-6E8A-4147-A177-3AD203B41FA5}">
                      <a16:colId xmlns:a16="http://schemas.microsoft.com/office/drawing/2014/main" val="1720829861"/>
                    </a:ext>
                  </a:extLst>
                </a:gridCol>
                <a:gridCol w="3082813">
                  <a:extLst>
                    <a:ext uri="{9D8B030D-6E8A-4147-A177-3AD203B41FA5}">
                      <a16:colId xmlns:a16="http://schemas.microsoft.com/office/drawing/2014/main" val="1362910449"/>
                    </a:ext>
                  </a:extLst>
                </a:gridCol>
              </a:tblGrid>
              <a:tr h="360011">
                <a:tc>
                  <a:txBody>
                    <a:bodyPr/>
                    <a:lstStyle/>
                    <a:p>
                      <a:pPr algn="ctr" latinLnBrk="1"/>
                      <a:r>
                        <a:rPr lang="en-US" altLang="ko-KR" sz="1400" b="0">
                          <a:latin typeface="+mn-lt"/>
                        </a:rPr>
                        <a:t>tPCD (Pre-compare Duration)</a:t>
                      </a:r>
                      <a:endParaRPr lang="ko-KR" altLang="en-US" sz="1400" b="0">
                        <a:latin typeface="+mn-lt"/>
                      </a:endParaRPr>
                    </a:p>
                  </a:txBody>
                  <a:tcPr marL="68580" marR="68580" marT="34290" marB="34290"/>
                </a:tc>
                <a:tc>
                  <a:txBody>
                    <a:bodyPr/>
                    <a:lstStyle/>
                    <a:p>
                      <a:pPr algn="ctr" latinLnBrk="1"/>
                      <a:r>
                        <a:rPr lang="en-US" altLang="ko-KR" sz="1400" b="0">
                          <a:latin typeface="+mn-lt"/>
                        </a:rPr>
                        <a:t>0.23n</a:t>
                      </a:r>
                      <a:endParaRPr lang="ko-KR" altLang="en-US" sz="1400" b="0">
                        <a:latin typeface="+mn-lt"/>
                      </a:endParaRPr>
                    </a:p>
                  </a:txBody>
                  <a:tcPr marL="68580" marR="68580" marT="34290" marB="34290"/>
                </a:tc>
                <a:extLst>
                  <a:ext uri="{0D108BD9-81ED-4DB2-BD59-A6C34878D82A}">
                    <a16:rowId xmlns:a16="http://schemas.microsoft.com/office/drawing/2014/main" val="505496131"/>
                  </a:ext>
                </a:extLst>
              </a:tr>
              <a:tr h="360011">
                <a:tc>
                  <a:txBody>
                    <a:bodyPr/>
                    <a:lstStyle/>
                    <a:p>
                      <a:pPr algn="ctr" latinLnBrk="1"/>
                      <a:r>
                        <a:rPr lang="en-US" altLang="ko-KR" sz="1400" b="0">
                          <a:latin typeface="+mn-lt"/>
                        </a:rPr>
                        <a:t>tCOMP (Compare latency)</a:t>
                      </a:r>
                      <a:endParaRPr lang="ko-KR" altLang="en-US" sz="1400" b="0">
                        <a:latin typeface="+mn-lt"/>
                      </a:endParaRPr>
                    </a:p>
                  </a:txBody>
                  <a:tcPr marL="68580" marR="68580" marT="34290" marB="34290"/>
                </a:tc>
                <a:tc>
                  <a:txBody>
                    <a:bodyPr/>
                    <a:lstStyle/>
                    <a:p>
                      <a:pPr algn="ctr" latinLnBrk="1"/>
                      <a:r>
                        <a:rPr lang="en-US" altLang="ko-KR" sz="1400" b="0">
                          <a:latin typeface="+mn-lt"/>
                        </a:rPr>
                        <a:t>0.86n</a:t>
                      </a:r>
                      <a:endParaRPr lang="ko-KR" altLang="en-US" sz="1400" b="0">
                        <a:latin typeface="+mn-lt"/>
                      </a:endParaRPr>
                    </a:p>
                  </a:txBody>
                  <a:tcPr marL="68580" marR="68580" marT="34290" marB="34290"/>
                </a:tc>
                <a:extLst>
                  <a:ext uri="{0D108BD9-81ED-4DB2-BD59-A6C34878D82A}">
                    <a16:rowId xmlns:a16="http://schemas.microsoft.com/office/drawing/2014/main" val="2370945600"/>
                  </a:ext>
                </a:extLst>
              </a:tr>
              <a:tr h="360011">
                <a:tc>
                  <a:txBody>
                    <a:bodyPr/>
                    <a:lstStyle/>
                    <a:p>
                      <a:pPr algn="ctr" latinLnBrk="1"/>
                      <a:r>
                        <a:rPr lang="ko-KR" altLang="en-US" sz="1400" b="0">
                          <a:latin typeface="+mn-lt"/>
                          <a:ea typeface="맑은 고딕" panose="020B0503020000020004" pitchFamily="50" charset="-127"/>
                        </a:rPr>
                        <a:t>△ </a:t>
                      </a:r>
                      <a:r>
                        <a:rPr lang="en-US" altLang="ko-KR" sz="1400" b="0">
                          <a:latin typeface="+mn-lt"/>
                          <a:ea typeface="맑은 고딕" panose="020B0503020000020004" pitchFamily="50" charset="-127"/>
                        </a:rPr>
                        <a:t>CL (Read Latenty)</a:t>
                      </a:r>
                      <a:endParaRPr lang="ko-KR" altLang="en-US" sz="1400" b="0">
                        <a:latin typeface="+mn-lt"/>
                      </a:endParaRPr>
                    </a:p>
                  </a:txBody>
                  <a:tcPr marL="68580" marR="68580" marT="34290" marB="34290"/>
                </a:tc>
                <a:tc>
                  <a:txBody>
                    <a:bodyPr/>
                    <a:lstStyle/>
                    <a:p>
                      <a:pPr algn="ctr" latinLnBrk="1"/>
                      <a:r>
                        <a:rPr lang="en-US" altLang="ko-KR" sz="1400" b="0">
                          <a:solidFill>
                            <a:srgbClr val="C00000"/>
                          </a:solidFill>
                          <a:latin typeface="+mn-lt"/>
                        </a:rPr>
                        <a:t>1.09n</a:t>
                      </a:r>
                      <a:endParaRPr lang="ko-KR" altLang="en-US" sz="1400" b="0">
                        <a:solidFill>
                          <a:srgbClr val="C00000"/>
                        </a:solidFill>
                        <a:latin typeface="+mn-lt"/>
                      </a:endParaRPr>
                    </a:p>
                  </a:txBody>
                  <a:tcPr marL="68580" marR="68580" marT="34290" marB="34290"/>
                </a:tc>
                <a:extLst>
                  <a:ext uri="{0D108BD9-81ED-4DB2-BD59-A6C34878D82A}">
                    <a16:rowId xmlns:a16="http://schemas.microsoft.com/office/drawing/2014/main" val="702168754"/>
                  </a:ext>
                </a:extLst>
              </a:tr>
            </a:tbl>
          </a:graphicData>
        </a:graphic>
      </p:graphicFrame>
    </p:spTree>
    <p:extLst>
      <p:ext uri="{BB962C8B-B14F-4D97-AF65-F5344CB8AC3E}">
        <p14:creationId xmlns:p14="http://schemas.microsoft.com/office/powerpoint/2010/main" val="2658040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2929555"/>
          </a:xfrm>
        </p:spPr>
        <p:txBody>
          <a:bodyPr>
            <a:noAutofit/>
          </a:bodyPr>
          <a:lstStyle/>
          <a:p>
            <a:r>
              <a:rPr lang="en-US" altLang="ko-KR" sz="1800" spc="0"/>
              <a:t>DRAM Cache Configuration</a:t>
            </a:r>
          </a:p>
          <a:p>
            <a:pPr lvl="1">
              <a:buFont typeface="Arial" panose="020B0604020202020204" pitchFamily="34" charset="0"/>
              <a:buChar char="•"/>
            </a:pPr>
            <a:r>
              <a:rPr lang="en-US" altLang="ko-KR" sz="1600" spc="0">
                <a:latin typeface="+mn-lt"/>
              </a:rPr>
              <a:t>BEAR [17] : Direct-mapped, No writeback probe, MAP-I predictor </a:t>
            </a:r>
          </a:p>
          <a:p>
            <a:pPr lvl="1">
              <a:buFont typeface="Arial" panose="020B0604020202020204" pitchFamily="34" charset="0"/>
              <a:buChar char="•"/>
            </a:pPr>
            <a:r>
              <a:rPr lang="en-US" altLang="ko-KR" sz="1600" spc="0">
                <a:latin typeface="+mn-lt"/>
              </a:rPr>
              <a:t>LH16 [35] : 16-way, 256KB </a:t>
            </a:r>
            <a:r>
              <a:rPr lang="en-US" altLang="ko-KR" sz="1600" spc="0" err="1">
                <a:latin typeface="+mn-lt"/>
              </a:rPr>
              <a:t>MissMap</a:t>
            </a:r>
            <a:endParaRPr lang="en-US" altLang="ko-KR" sz="1600" spc="0">
              <a:latin typeface="+mn-lt"/>
            </a:endParaRPr>
          </a:p>
          <a:p>
            <a:pPr lvl="1">
              <a:buFont typeface="Arial" panose="020B0604020202020204" pitchFamily="34" charset="0"/>
              <a:buChar char="•"/>
            </a:pPr>
            <a:r>
              <a:rPr lang="en-US" altLang="ko-KR" sz="1600" spc="0">
                <a:latin typeface="+mn-lt"/>
              </a:rPr>
              <a:t>Accord [47] : 4-way, 256KB </a:t>
            </a:r>
            <a:r>
              <a:rPr lang="en-US" altLang="ko-KR" sz="1600" spc="0" err="1">
                <a:latin typeface="+mn-lt"/>
              </a:rPr>
              <a:t>MissMap</a:t>
            </a:r>
            <a:r>
              <a:rPr lang="en-US" altLang="ko-KR" sz="1600" spc="0">
                <a:latin typeface="+mn-lt"/>
              </a:rPr>
              <a:t>, Way predictor</a:t>
            </a:r>
          </a:p>
          <a:p>
            <a:pPr lvl="1">
              <a:buFont typeface="Arial" panose="020B0604020202020204" pitchFamily="34" charset="0"/>
              <a:buChar char="•"/>
            </a:pPr>
            <a:r>
              <a:rPr lang="en-US" altLang="ko-KR" sz="1600" spc="0">
                <a:latin typeface="+mn-lt"/>
              </a:rPr>
              <a:t>DEC [24] : 16-way, 256KB </a:t>
            </a:r>
            <a:r>
              <a:rPr lang="en-US" altLang="ko-KR" sz="1600" spc="0" err="1">
                <a:latin typeface="+mn-lt"/>
              </a:rPr>
              <a:t>MissMap</a:t>
            </a:r>
            <a:r>
              <a:rPr lang="en-US" altLang="ko-KR" sz="1600" spc="0">
                <a:latin typeface="+mn-lt"/>
              </a:rPr>
              <a:t>, Concurrent access to metadata and data</a:t>
            </a:r>
          </a:p>
          <a:p>
            <a:pPr lvl="1">
              <a:buFont typeface="Arial" panose="020B0604020202020204" pitchFamily="34" charset="0"/>
              <a:buChar char="•"/>
            </a:pPr>
            <a:r>
              <a:rPr lang="en-US" altLang="ko-KR" sz="1600" spc="0">
                <a:latin typeface="+mn-lt"/>
              </a:rPr>
              <a:t>NDC8 : 8-way, without predictor (MAP-I, </a:t>
            </a:r>
            <a:r>
              <a:rPr lang="en-US" altLang="ko-KR" sz="1600" spc="0" err="1">
                <a:latin typeface="+mn-lt"/>
              </a:rPr>
              <a:t>MissMap</a:t>
            </a:r>
            <a:r>
              <a:rPr lang="en-US" altLang="ko-KR" sz="1600" spc="0">
                <a:latin typeface="+mn-lt"/>
              </a:rPr>
              <a:t>, Way predictor)</a:t>
            </a:r>
          </a:p>
          <a:p>
            <a:pPr lvl="1">
              <a:buFont typeface="Arial" panose="020B0604020202020204" pitchFamily="34" charset="0"/>
              <a:buChar char="•"/>
            </a:pPr>
            <a:r>
              <a:rPr lang="en-US" altLang="ko-KR" sz="1600" spc="0">
                <a:latin typeface="+mn-lt"/>
              </a:rPr>
              <a:t>NDC16 : 16-way, without predictor (MAP-I, </a:t>
            </a:r>
            <a:r>
              <a:rPr lang="en-US" altLang="ko-KR" sz="1600" spc="0" err="1">
                <a:latin typeface="+mn-lt"/>
              </a:rPr>
              <a:t>MissMap</a:t>
            </a:r>
            <a:r>
              <a:rPr lang="en-US" altLang="ko-KR" sz="1600" spc="0">
                <a:latin typeface="+mn-lt"/>
              </a:rPr>
              <a:t>, Way predictor)</a:t>
            </a: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Performance</a:t>
            </a:r>
            <a:endParaRPr lang="ko-KR" altLang="en-US" sz="24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Evaluation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spTree>
    <p:extLst>
      <p:ext uri="{BB962C8B-B14F-4D97-AF65-F5344CB8AC3E}">
        <p14:creationId xmlns:p14="http://schemas.microsoft.com/office/powerpoint/2010/main" val="2691791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8" y="1237093"/>
            <a:ext cx="8882741" cy="1477828"/>
          </a:xfrm>
        </p:spPr>
        <p:txBody>
          <a:bodyPr>
            <a:noAutofit/>
          </a:bodyPr>
          <a:lstStyle/>
          <a:p>
            <a:r>
              <a:rPr lang="en-US" altLang="ko-KR" sz="1800" spc="0" dirty="0"/>
              <a:t>IPC speed-ups</a:t>
            </a:r>
          </a:p>
          <a:p>
            <a:pPr marL="0" lvl="1">
              <a:buFont typeface="Wingdings" panose="05000000000000000000" pitchFamily="2" charset="2"/>
              <a:buChar char="§"/>
            </a:pPr>
            <a:r>
              <a:rPr lang="en-US" altLang="ko-KR" sz="1600" spc="0" dirty="0"/>
              <a:t>Can speed up </a:t>
            </a:r>
            <a:r>
              <a:rPr lang="en-US" altLang="ko-KR" sz="1600" spc="0" dirty="0">
                <a:latin typeface="+mj-lt"/>
              </a:rPr>
              <a:t>SPEC/NPB/GAP benchmarks </a:t>
            </a:r>
            <a:r>
              <a:rPr lang="en-US" altLang="ko-KR" sz="1600" spc="0" dirty="0"/>
              <a:t>by 2.8%/52.5%/44.2%</a:t>
            </a:r>
            <a:endParaRPr lang="en-US" altLang="ko-KR" sz="1050" spc="0" dirty="0"/>
          </a:p>
          <a:p>
            <a:pPr marL="0" lvl="1">
              <a:buFont typeface="Wingdings" panose="05000000000000000000" pitchFamily="2" charset="2"/>
              <a:buChar char="§"/>
            </a:pPr>
            <a:r>
              <a:rPr lang="en-US" altLang="ko-KR" sz="1600" spc="0" dirty="0"/>
              <a:t>Can reduce energy </a:t>
            </a:r>
            <a:r>
              <a:rPr lang="en-US" altLang="ko-KR" sz="1600" spc="0" dirty="0">
                <a:latin typeface="+mj-lt"/>
              </a:rPr>
              <a:t>SPEC/NPB/GAP benchmarks </a:t>
            </a:r>
            <a:r>
              <a:rPr lang="en-US" altLang="ko-KR" sz="1600" spc="0" dirty="0"/>
              <a:t>by 17.7%/25.8%/34.6%</a:t>
            </a:r>
            <a:endParaRPr lang="en-US" altLang="ko-KR" sz="1600" spc="0" dirty="0">
              <a:latin typeface="+mn-lt"/>
            </a:endParaRP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Performance</a:t>
            </a:r>
            <a:endParaRPr lang="ko-KR" altLang="en-US" sz="24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Evaluation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Ⅳ</a:t>
            </a:r>
            <a:endParaRPr lang="ko-KR" altLang="en-US" sz="2400" b="1">
              <a:solidFill>
                <a:schemeClr val="accent1"/>
              </a:solidFill>
              <a:latin typeface="+mj-lt"/>
            </a:endParaRPr>
          </a:p>
        </p:txBody>
      </p:sp>
      <p:grpSp>
        <p:nvGrpSpPr>
          <p:cNvPr id="18" name="그룹 17">
            <a:extLst>
              <a:ext uri="{FF2B5EF4-FFF2-40B4-BE49-F238E27FC236}">
                <a16:creationId xmlns:a16="http://schemas.microsoft.com/office/drawing/2014/main" id="{77927B12-5EF7-1507-17B2-FEAD1C809E69}"/>
              </a:ext>
            </a:extLst>
          </p:cNvPr>
          <p:cNvGrpSpPr/>
          <p:nvPr/>
        </p:nvGrpSpPr>
        <p:grpSpPr>
          <a:xfrm>
            <a:off x="2296733" y="2629905"/>
            <a:ext cx="4745512" cy="4170132"/>
            <a:chOff x="647700" y="3145386"/>
            <a:chExt cx="3719513" cy="3268533"/>
          </a:xfrm>
        </p:grpSpPr>
        <p:pic>
          <p:nvPicPr>
            <p:cNvPr id="6" name="그림 5">
              <a:extLst>
                <a:ext uri="{FF2B5EF4-FFF2-40B4-BE49-F238E27FC236}">
                  <a16:creationId xmlns:a16="http://schemas.microsoft.com/office/drawing/2014/main" id="{FAC76571-2FC3-21C6-7CEF-6DBF5B5B070A}"/>
                </a:ext>
              </a:extLst>
            </p:cNvPr>
            <p:cNvPicPr>
              <a:picLocks noChangeAspect="1"/>
            </p:cNvPicPr>
            <p:nvPr/>
          </p:nvPicPr>
          <p:blipFill rotWithShape="1">
            <a:blip r:embed="rId3"/>
            <a:srcRect l="3748" r="52512"/>
            <a:stretch/>
          </p:blipFill>
          <p:spPr>
            <a:xfrm>
              <a:off x="647700" y="3145386"/>
              <a:ext cx="3719513" cy="1025396"/>
            </a:xfrm>
            <a:prstGeom prst="rect">
              <a:avLst/>
            </a:prstGeom>
          </p:spPr>
        </p:pic>
        <p:pic>
          <p:nvPicPr>
            <p:cNvPr id="13" name="그림 12">
              <a:extLst>
                <a:ext uri="{FF2B5EF4-FFF2-40B4-BE49-F238E27FC236}">
                  <a16:creationId xmlns:a16="http://schemas.microsoft.com/office/drawing/2014/main" id="{CF85AB33-9735-BB75-AA17-60B78CDB20BA}"/>
                </a:ext>
              </a:extLst>
            </p:cNvPr>
            <p:cNvPicPr>
              <a:picLocks noChangeAspect="1"/>
            </p:cNvPicPr>
            <p:nvPr/>
          </p:nvPicPr>
          <p:blipFill rotWithShape="1">
            <a:blip r:embed="rId3"/>
            <a:srcRect l="47936" r="26583"/>
            <a:stretch/>
          </p:blipFill>
          <p:spPr>
            <a:xfrm>
              <a:off x="898002" y="4266956"/>
              <a:ext cx="2166937" cy="1025396"/>
            </a:xfrm>
            <a:prstGeom prst="rect">
              <a:avLst/>
            </a:prstGeom>
          </p:spPr>
        </p:pic>
        <p:pic>
          <p:nvPicPr>
            <p:cNvPr id="14" name="그림 13">
              <a:extLst>
                <a:ext uri="{FF2B5EF4-FFF2-40B4-BE49-F238E27FC236}">
                  <a16:creationId xmlns:a16="http://schemas.microsoft.com/office/drawing/2014/main" id="{2153667D-CC3B-1FA3-9303-AF67C59BBF3C}"/>
                </a:ext>
              </a:extLst>
            </p:cNvPr>
            <p:cNvPicPr>
              <a:picLocks noChangeAspect="1"/>
            </p:cNvPicPr>
            <p:nvPr/>
          </p:nvPicPr>
          <p:blipFill rotWithShape="1">
            <a:blip r:embed="rId3"/>
            <a:srcRect l="73865" r="597"/>
            <a:stretch/>
          </p:blipFill>
          <p:spPr>
            <a:xfrm>
              <a:off x="907524" y="5388523"/>
              <a:ext cx="2171700" cy="1025396"/>
            </a:xfrm>
            <a:prstGeom prst="rect">
              <a:avLst/>
            </a:prstGeom>
          </p:spPr>
        </p:pic>
        <p:pic>
          <p:nvPicPr>
            <p:cNvPr id="15" name="그림 14">
              <a:extLst>
                <a:ext uri="{FF2B5EF4-FFF2-40B4-BE49-F238E27FC236}">
                  <a16:creationId xmlns:a16="http://schemas.microsoft.com/office/drawing/2014/main" id="{FB2F9B11-0C1A-E2A9-E5D0-5A7BBE5D0806}"/>
                </a:ext>
              </a:extLst>
            </p:cNvPr>
            <p:cNvPicPr>
              <a:picLocks noChangeAspect="1"/>
            </p:cNvPicPr>
            <p:nvPr/>
          </p:nvPicPr>
          <p:blipFill rotWithShape="1">
            <a:blip r:embed="rId3"/>
            <a:srcRect l="3637" r="93736"/>
            <a:stretch/>
          </p:blipFill>
          <p:spPr>
            <a:xfrm>
              <a:off x="669838" y="3145386"/>
              <a:ext cx="223401" cy="1025396"/>
            </a:xfrm>
            <a:prstGeom prst="rect">
              <a:avLst/>
            </a:prstGeom>
          </p:spPr>
        </p:pic>
        <p:pic>
          <p:nvPicPr>
            <p:cNvPr id="16" name="그림 15">
              <a:extLst>
                <a:ext uri="{FF2B5EF4-FFF2-40B4-BE49-F238E27FC236}">
                  <a16:creationId xmlns:a16="http://schemas.microsoft.com/office/drawing/2014/main" id="{4C6C63E6-47B8-6A68-053B-B34F7756208E}"/>
                </a:ext>
              </a:extLst>
            </p:cNvPr>
            <p:cNvPicPr>
              <a:picLocks noChangeAspect="1"/>
            </p:cNvPicPr>
            <p:nvPr/>
          </p:nvPicPr>
          <p:blipFill rotWithShape="1">
            <a:blip r:embed="rId3"/>
            <a:srcRect l="3637" r="93736"/>
            <a:stretch/>
          </p:blipFill>
          <p:spPr>
            <a:xfrm>
              <a:off x="669838" y="4266952"/>
              <a:ext cx="223401" cy="1025396"/>
            </a:xfrm>
            <a:prstGeom prst="rect">
              <a:avLst/>
            </a:prstGeom>
          </p:spPr>
        </p:pic>
        <p:pic>
          <p:nvPicPr>
            <p:cNvPr id="17" name="그림 16">
              <a:extLst>
                <a:ext uri="{FF2B5EF4-FFF2-40B4-BE49-F238E27FC236}">
                  <a16:creationId xmlns:a16="http://schemas.microsoft.com/office/drawing/2014/main" id="{4773CDA7-31F9-8F04-5420-E5423E6F771D}"/>
                </a:ext>
              </a:extLst>
            </p:cNvPr>
            <p:cNvPicPr>
              <a:picLocks noChangeAspect="1"/>
            </p:cNvPicPr>
            <p:nvPr/>
          </p:nvPicPr>
          <p:blipFill rotWithShape="1">
            <a:blip r:embed="rId3"/>
            <a:srcRect l="3637" r="93736"/>
            <a:stretch/>
          </p:blipFill>
          <p:spPr>
            <a:xfrm>
              <a:off x="669838" y="5388523"/>
              <a:ext cx="223401" cy="1025396"/>
            </a:xfrm>
            <a:prstGeom prst="rect">
              <a:avLst/>
            </a:prstGeom>
          </p:spPr>
        </p:pic>
      </p:grpSp>
      <p:sp>
        <p:nvSpPr>
          <p:cNvPr id="19" name="TextBox 1">
            <a:extLst>
              <a:ext uri="{FF2B5EF4-FFF2-40B4-BE49-F238E27FC236}">
                <a16:creationId xmlns:a16="http://schemas.microsoft.com/office/drawing/2014/main" id="{DD0EFFC9-EE33-EEFF-F888-88ADE4518F42}"/>
              </a:ext>
            </a:extLst>
          </p:cNvPr>
          <p:cNvSpPr txBox="1"/>
          <p:nvPr/>
        </p:nvSpPr>
        <p:spPr>
          <a:xfrm rot="16200000">
            <a:off x="1322949" y="2957414"/>
            <a:ext cx="1632590" cy="37522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dirty="0">
                <a:latin typeface="Arial" panose="020B0604020202020204" pitchFamily="34" charset="0"/>
                <a:cs typeface="Arial" panose="020B0604020202020204" pitchFamily="34" charset="0"/>
              </a:rPr>
              <a:t>IPC</a:t>
            </a:r>
            <a:endParaRPr lang="ko-KR" altLang="en-US" sz="1400" dirty="0">
              <a:latin typeface="Arial" panose="020B0604020202020204" pitchFamily="34" charset="0"/>
              <a:cs typeface="Arial" panose="020B0604020202020204" pitchFamily="34" charset="0"/>
            </a:endParaRPr>
          </a:p>
        </p:txBody>
      </p:sp>
      <p:sp>
        <p:nvSpPr>
          <p:cNvPr id="20" name="TextBox 1">
            <a:extLst>
              <a:ext uri="{FF2B5EF4-FFF2-40B4-BE49-F238E27FC236}">
                <a16:creationId xmlns:a16="http://schemas.microsoft.com/office/drawing/2014/main" id="{D9A8B351-679D-DC6B-F7AD-3EB021646EFE}"/>
              </a:ext>
            </a:extLst>
          </p:cNvPr>
          <p:cNvSpPr txBox="1"/>
          <p:nvPr/>
        </p:nvSpPr>
        <p:spPr>
          <a:xfrm rot="16200000">
            <a:off x="1322950" y="4365179"/>
            <a:ext cx="1632590" cy="37522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dirty="0">
                <a:latin typeface="Arial" panose="020B0604020202020204" pitchFamily="34" charset="0"/>
                <a:cs typeface="Arial" panose="020B0604020202020204" pitchFamily="34" charset="0"/>
              </a:rPr>
              <a:t>IPC</a:t>
            </a:r>
            <a:endParaRPr lang="ko-KR" altLang="en-US" sz="1400" dirty="0">
              <a:latin typeface="Arial" panose="020B0604020202020204" pitchFamily="34" charset="0"/>
              <a:cs typeface="Arial" panose="020B0604020202020204" pitchFamily="34" charset="0"/>
            </a:endParaRPr>
          </a:p>
        </p:txBody>
      </p:sp>
      <p:sp>
        <p:nvSpPr>
          <p:cNvPr id="21" name="TextBox 1">
            <a:extLst>
              <a:ext uri="{FF2B5EF4-FFF2-40B4-BE49-F238E27FC236}">
                <a16:creationId xmlns:a16="http://schemas.microsoft.com/office/drawing/2014/main" id="{1DBADCA3-DFDC-EE12-F7AF-C65FCE0C5338}"/>
              </a:ext>
            </a:extLst>
          </p:cNvPr>
          <p:cNvSpPr txBox="1"/>
          <p:nvPr/>
        </p:nvSpPr>
        <p:spPr>
          <a:xfrm rot="16200000">
            <a:off x="1322951" y="5796128"/>
            <a:ext cx="1632590" cy="37522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ko-KR" sz="1400" dirty="0">
                <a:latin typeface="Arial" panose="020B0604020202020204" pitchFamily="34" charset="0"/>
                <a:cs typeface="Arial" panose="020B0604020202020204" pitchFamily="34" charset="0"/>
              </a:rPr>
              <a:t>IPC</a:t>
            </a:r>
            <a:endParaRPr lang="ko-KR" altLang="en-US" sz="1400" dirty="0">
              <a:latin typeface="Arial" panose="020B0604020202020204" pitchFamily="34" charset="0"/>
              <a:cs typeface="Arial" panose="020B0604020202020204" pitchFamily="34" charset="0"/>
            </a:endParaRPr>
          </a:p>
        </p:txBody>
      </p:sp>
      <p:sp>
        <p:nvSpPr>
          <p:cNvPr id="22" name="TextBox 1">
            <a:extLst>
              <a:ext uri="{FF2B5EF4-FFF2-40B4-BE49-F238E27FC236}">
                <a16:creationId xmlns:a16="http://schemas.microsoft.com/office/drawing/2014/main" id="{3C00B83E-0849-4C76-75D4-2D020466AF93}"/>
              </a:ext>
            </a:extLst>
          </p:cNvPr>
          <p:cNvSpPr txBox="1"/>
          <p:nvPr/>
        </p:nvSpPr>
        <p:spPr>
          <a:xfrm>
            <a:off x="201803" y="2839262"/>
            <a:ext cx="1632590" cy="3057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ko-KR" sz="1400" b="1" dirty="0">
                <a:solidFill>
                  <a:schemeClr val="accent2"/>
                </a:solidFill>
                <a:latin typeface="Arial" panose="020B0604020202020204" pitchFamily="34" charset="0"/>
                <a:cs typeface="Arial" panose="020B0604020202020204" pitchFamily="34" charset="0"/>
              </a:rPr>
              <a:t>SPEC</a:t>
            </a:r>
            <a:endParaRPr lang="ko-KR" altLang="en-US" sz="1400" b="1" dirty="0">
              <a:solidFill>
                <a:schemeClr val="accent2"/>
              </a:solidFill>
              <a:latin typeface="Arial" panose="020B0604020202020204" pitchFamily="34" charset="0"/>
              <a:cs typeface="Arial" panose="020B0604020202020204" pitchFamily="34" charset="0"/>
            </a:endParaRPr>
          </a:p>
        </p:txBody>
      </p:sp>
      <p:sp>
        <p:nvSpPr>
          <p:cNvPr id="23" name="TextBox 1">
            <a:extLst>
              <a:ext uri="{FF2B5EF4-FFF2-40B4-BE49-F238E27FC236}">
                <a16:creationId xmlns:a16="http://schemas.microsoft.com/office/drawing/2014/main" id="{2418AD23-8664-57BC-7057-5B4AD6F41809}"/>
              </a:ext>
            </a:extLst>
          </p:cNvPr>
          <p:cNvSpPr txBox="1"/>
          <p:nvPr/>
        </p:nvSpPr>
        <p:spPr>
          <a:xfrm>
            <a:off x="201803" y="4230084"/>
            <a:ext cx="1632590" cy="3057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ko-KR" sz="1400" b="1" dirty="0">
                <a:solidFill>
                  <a:schemeClr val="accent2"/>
                </a:solidFill>
                <a:latin typeface="Arial" panose="020B0604020202020204" pitchFamily="34" charset="0"/>
                <a:cs typeface="Arial" panose="020B0604020202020204" pitchFamily="34" charset="0"/>
              </a:rPr>
              <a:t>NPB</a:t>
            </a:r>
            <a:endParaRPr lang="ko-KR" altLang="en-US" sz="1400" b="1" dirty="0">
              <a:solidFill>
                <a:schemeClr val="accent2"/>
              </a:solidFill>
              <a:latin typeface="Arial" panose="020B0604020202020204" pitchFamily="34" charset="0"/>
              <a:cs typeface="Arial" panose="020B0604020202020204" pitchFamily="34" charset="0"/>
            </a:endParaRPr>
          </a:p>
        </p:txBody>
      </p:sp>
      <p:sp>
        <p:nvSpPr>
          <p:cNvPr id="24" name="TextBox 1">
            <a:extLst>
              <a:ext uri="{FF2B5EF4-FFF2-40B4-BE49-F238E27FC236}">
                <a16:creationId xmlns:a16="http://schemas.microsoft.com/office/drawing/2014/main" id="{7A7F4B3A-FD7E-5FBE-199F-6209D88022ED}"/>
              </a:ext>
            </a:extLst>
          </p:cNvPr>
          <p:cNvSpPr txBox="1"/>
          <p:nvPr/>
        </p:nvSpPr>
        <p:spPr>
          <a:xfrm>
            <a:off x="201803" y="5620907"/>
            <a:ext cx="1632590" cy="3057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ko-KR" sz="1400" b="1" dirty="0">
                <a:solidFill>
                  <a:schemeClr val="accent2"/>
                </a:solidFill>
                <a:latin typeface="Arial" panose="020B0604020202020204" pitchFamily="34" charset="0"/>
                <a:cs typeface="Arial" panose="020B0604020202020204" pitchFamily="34" charset="0"/>
              </a:rPr>
              <a:t>GAP</a:t>
            </a:r>
            <a:endParaRPr lang="ko-KR" altLang="en-US" sz="1400" b="1" dirty="0">
              <a:solidFill>
                <a:schemeClr val="accent2"/>
              </a:solidFill>
              <a:latin typeface="Arial" panose="020B0604020202020204" pitchFamily="34" charset="0"/>
              <a:cs typeface="Arial" panose="020B0604020202020204" pitchFamily="34" charset="0"/>
            </a:endParaRPr>
          </a:p>
        </p:txBody>
      </p:sp>
      <p:sp>
        <p:nvSpPr>
          <p:cNvPr id="26" name="TextBox 1">
            <a:extLst>
              <a:ext uri="{FF2B5EF4-FFF2-40B4-BE49-F238E27FC236}">
                <a16:creationId xmlns:a16="http://schemas.microsoft.com/office/drawing/2014/main" id="{B3F3015A-5485-EDA2-4DC3-326D088526EB}"/>
              </a:ext>
            </a:extLst>
          </p:cNvPr>
          <p:cNvSpPr txBox="1"/>
          <p:nvPr/>
        </p:nvSpPr>
        <p:spPr>
          <a:xfrm>
            <a:off x="3893252" y="3760367"/>
            <a:ext cx="1632590" cy="3057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ko-KR" altLang="en-US" sz="1400" b="1" dirty="0">
              <a:solidFill>
                <a:schemeClr val="accent2"/>
              </a:solidFill>
              <a:latin typeface="Arial" panose="020B0604020202020204" pitchFamily="34" charset="0"/>
              <a:cs typeface="Arial" panose="020B0604020202020204" pitchFamily="34" charset="0"/>
            </a:endParaRPr>
          </a:p>
        </p:txBody>
      </p:sp>
      <p:sp>
        <p:nvSpPr>
          <p:cNvPr id="34" name="TextBox 1">
            <a:extLst>
              <a:ext uri="{FF2B5EF4-FFF2-40B4-BE49-F238E27FC236}">
                <a16:creationId xmlns:a16="http://schemas.microsoft.com/office/drawing/2014/main" id="{9D39D8F0-D3A1-9552-1F09-BB61901840BE}"/>
              </a:ext>
            </a:extLst>
          </p:cNvPr>
          <p:cNvSpPr txBox="1"/>
          <p:nvPr/>
        </p:nvSpPr>
        <p:spPr>
          <a:xfrm>
            <a:off x="3182119" y="5186028"/>
            <a:ext cx="1632590" cy="3057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ko-KR" altLang="en-US" sz="1400" b="1" dirty="0">
              <a:solidFill>
                <a:schemeClr val="accent2"/>
              </a:solidFill>
              <a:latin typeface="Arial" panose="020B0604020202020204" pitchFamily="34" charset="0"/>
              <a:cs typeface="Arial" panose="020B0604020202020204" pitchFamily="34" charset="0"/>
            </a:endParaRPr>
          </a:p>
        </p:txBody>
      </p:sp>
      <p:sp>
        <p:nvSpPr>
          <p:cNvPr id="35" name="TextBox 1">
            <a:extLst>
              <a:ext uri="{FF2B5EF4-FFF2-40B4-BE49-F238E27FC236}">
                <a16:creationId xmlns:a16="http://schemas.microsoft.com/office/drawing/2014/main" id="{E84F5EBD-0AA7-01E6-EA55-7126EA9DA742}"/>
              </a:ext>
            </a:extLst>
          </p:cNvPr>
          <p:cNvSpPr txBox="1"/>
          <p:nvPr/>
        </p:nvSpPr>
        <p:spPr>
          <a:xfrm>
            <a:off x="2983349" y="6611689"/>
            <a:ext cx="1632590" cy="183066"/>
          </a:xfrm>
          <a:prstGeom prst="rect">
            <a:avLst/>
          </a:prstGeom>
          <a:solidFill>
            <a:schemeClr val="bg1"/>
          </a:solidFill>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endParaRPr lang="ko-KR" altLang="en-US" sz="1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0268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5215812"/>
          </a:xfrm>
        </p:spPr>
        <p:txBody>
          <a:bodyPr>
            <a:noAutofit/>
          </a:bodyPr>
          <a:lstStyle/>
          <a:p>
            <a:pPr>
              <a:lnSpc>
                <a:spcPct val="110000"/>
              </a:lnSpc>
            </a:pPr>
            <a:r>
              <a:rPr lang="en-US" altLang="ko-KR" sz="1800" spc="0" dirty="0"/>
              <a:t>Cache-in-memory (CIM)</a:t>
            </a:r>
          </a:p>
          <a:p>
            <a:pPr>
              <a:lnSpc>
                <a:spcPct val="110000"/>
              </a:lnSpc>
            </a:pPr>
            <a:r>
              <a:rPr lang="en-US" altLang="ko-KR" sz="1800" spc="0" dirty="0"/>
              <a:t>Native DRAM Cache</a:t>
            </a:r>
          </a:p>
          <a:p>
            <a:pPr lvl="1">
              <a:lnSpc>
                <a:spcPct val="110000"/>
              </a:lnSpc>
            </a:pPr>
            <a:r>
              <a:rPr lang="en-US" altLang="ko-KR" sz="1500" spc="0" dirty="0"/>
              <a:t>A novel CIM </a:t>
            </a:r>
            <a:r>
              <a:rPr lang="el-GR" altLang="ko-KR" sz="1500" spc="0" dirty="0"/>
              <a:t>μ-</a:t>
            </a:r>
            <a:r>
              <a:rPr lang="en-US" altLang="ko-KR" sz="1500" spc="0" dirty="0"/>
              <a:t>architecture with in-subarray processing</a:t>
            </a:r>
            <a:endParaRPr lang="en-US" altLang="ko-KR" sz="1600" spc="0" dirty="0">
              <a:latin typeface="+mn-lt"/>
            </a:endParaRPr>
          </a:p>
          <a:p>
            <a:pPr>
              <a:lnSpc>
                <a:spcPct val="110000"/>
              </a:lnSpc>
            </a:pPr>
            <a:r>
              <a:rPr lang="en-US" altLang="ko-KR" sz="1800" spc="0" dirty="0"/>
              <a:t>Benefits</a:t>
            </a:r>
          </a:p>
          <a:p>
            <a:pPr lvl="1"/>
            <a:r>
              <a:rPr lang="en-US" altLang="ko-KR" sz="1700" spc="0" dirty="0"/>
              <a:t>2.8%/52.5%/44.2% speeds-ups for SPEC/NPB/GAP</a:t>
            </a:r>
          </a:p>
          <a:p>
            <a:pPr lvl="1">
              <a:lnSpc>
                <a:spcPct val="110000"/>
              </a:lnSpc>
            </a:pPr>
            <a:r>
              <a:rPr lang="en-US" altLang="ko-KR" sz="1600" spc="0" dirty="0"/>
              <a:t>17.7%/25.8%/34.6% energy reduction for SPEC/NPB/GAP</a:t>
            </a:r>
            <a:endParaRPr lang="en-US" altLang="ko-KR" sz="1600" spc="0" dirty="0">
              <a:latin typeface="+mn-lt"/>
            </a:endParaRPr>
          </a:p>
          <a:p>
            <a:pPr>
              <a:lnSpc>
                <a:spcPct val="110000"/>
              </a:lnSpc>
            </a:pPr>
            <a:r>
              <a:rPr lang="en-US" altLang="ko-KR" sz="1800" spc="0" dirty="0"/>
              <a:t>Costs</a:t>
            </a:r>
          </a:p>
          <a:p>
            <a:pPr lvl="1">
              <a:lnSpc>
                <a:spcPct val="110000"/>
              </a:lnSpc>
            </a:pPr>
            <a:r>
              <a:rPr lang="en-US" altLang="ko-KR" sz="1700" spc="0" dirty="0"/>
              <a:t>0.6% DRAM area</a:t>
            </a:r>
          </a:p>
          <a:p>
            <a:pPr algn="l"/>
            <a:r>
              <a:rPr lang="en-US" altLang="ko-KR" sz="1800" spc="0" dirty="0"/>
              <a:t>NDC is a promising solution for data centers with a rapidly increasing number of cores.</a:t>
            </a: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Conclusion</a:t>
            </a:r>
            <a:endParaRPr lang="ko-KR" altLang="en-US" sz="24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Conclusion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Ⅴ</a:t>
            </a:r>
            <a:endParaRPr lang="ko-KR" altLang="en-US" sz="2400" b="1">
              <a:solidFill>
                <a:schemeClr val="accent1"/>
              </a:solidFill>
              <a:latin typeface="+mj-lt"/>
            </a:endParaRPr>
          </a:p>
        </p:txBody>
      </p:sp>
    </p:spTree>
    <p:extLst>
      <p:ext uri="{BB962C8B-B14F-4D97-AF65-F5344CB8AC3E}">
        <p14:creationId xmlns:p14="http://schemas.microsoft.com/office/powerpoint/2010/main" val="1386565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73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4733799"/>
          </a:xfrm>
        </p:spPr>
        <p:txBody>
          <a:bodyPr>
            <a:normAutofit/>
          </a:bodyPr>
          <a:lstStyle/>
          <a:p>
            <a:r>
              <a:rPr lang="en-US" altLang="ko-KR" sz="1800" spc="-38"/>
              <a:t>Data center CPUs require large-capacity LLCs</a:t>
            </a:r>
          </a:p>
          <a:p>
            <a:pPr lvl="1"/>
            <a:r>
              <a:rPr lang="en-US" altLang="ko-KR" sz="1600" spc="-38"/>
              <a:t>To support the increasing number of cores (384 cores by 2030)</a:t>
            </a:r>
          </a:p>
          <a:p>
            <a:r>
              <a:rPr lang="en-US" altLang="ko-KR" sz="1800" spc="-38"/>
              <a:t>The IEEE roadmap (IRDS) projects 4GB LLCs by 2030</a:t>
            </a:r>
          </a:p>
          <a:p>
            <a:pPr lvl="1"/>
            <a:endParaRPr lang="en-US" altLang="ko-KR" sz="1500" spc="-38"/>
          </a:p>
          <a:p>
            <a:pPr lvl="1"/>
            <a:endParaRPr lang="en-US" altLang="ko-KR" sz="1400" spc="0"/>
          </a:p>
          <a:p>
            <a:pPr lvl="1"/>
            <a:endParaRPr lang="en-US" altLang="ko-KR" sz="1400" spc="0"/>
          </a:p>
          <a:p>
            <a:pPr lvl="1"/>
            <a:endParaRPr lang="en-US" altLang="ko-KR" sz="1400" spc="0"/>
          </a:p>
          <a:p>
            <a:pPr lvl="1"/>
            <a:endParaRPr lang="en-US" altLang="ko-KR" sz="1400" spc="0"/>
          </a:p>
          <a:p>
            <a:pPr lvl="1"/>
            <a:endParaRPr lang="en-US" altLang="ko-KR" sz="1400" spc="0"/>
          </a:p>
          <a:p>
            <a:pPr lvl="1"/>
            <a:endParaRPr lang="en-US" altLang="ko-KR" sz="1400" spc="0"/>
          </a:p>
          <a:p>
            <a:pPr lvl="1"/>
            <a:endParaRPr lang="en-US" altLang="ko-KR" sz="1400" spc="0"/>
          </a:p>
          <a:p>
            <a:pPr lvl="1"/>
            <a:endParaRPr lang="en-US" altLang="ko-KR" sz="1400" spc="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latin typeface="+mn-lt"/>
              </a:rPr>
              <a:t>Demands for Large-Capacity LLCs</a:t>
            </a:r>
            <a:endParaRPr lang="ko-KR" altLang="en-US" sz="2400" spc="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sp>
        <p:nvSpPr>
          <p:cNvPr id="6" name="TextBox 5">
            <a:extLst>
              <a:ext uri="{FF2B5EF4-FFF2-40B4-BE49-F238E27FC236}">
                <a16:creationId xmlns:a16="http://schemas.microsoft.com/office/drawing/2014/main" id="{13A7A212-B0BA-3911-C570-4BE7718748EA}"/>
              </a:ext>
            </a:extLst>
          </p:cNvPr>
          <p:cNvSpPr txBox="1"/>
          <p:nvPr/>
        </p:nvSpPr>
        <p:spPr>
          <a:xfrm rot="16200000">
            <a:off x="-415792" y="4099497"/>
            <a:ext cx="2254143" cy="307777"/>
          </a:xfrm>
          <a:prstGeom prst="rect">
            <a:avLst/>
          </a:prstGeom>
          <a:noFill/>
        </p:spPr>
        <p:txBody>
          <a:bodyPr wrap="none" rtlCol="0">
            <a:spAutoFit/>
          </a:bodyPr>
          <a:lstStyle/>
          <a:p>
            <a:r>
              <a:rPr lang="en-US" altLang="ko-KR" sz="1400">
                <a:solidFill>
                  <a:srgbClr val="292D73"/>
                </a:solidFill>
              </a:rPr>
              <a:t>Number of Cores / </a:t>
            </a:r>
            <a:r>
              <a:rPr lang="en-US" altLang="ko-KR" sz="1400" err="1">
                <a:solidFill>
                  <a:srgbClr val="292D73"/>
                </a:solidFill>
              </a:rPr>
              <a:t>Chiplet</a:t>
            </a:r>
            <a:endParaRPr lang="ko-KR" altLang="en-US" sz="1400">
              <a:solidFill>
                <a:srgbClr val="292D73"/>
              </a:solidFill>
            </a:endParaRPr>
          </a:p>
        </p:txBody>
      </p:sp>
      <p:sp>
        <p:nvSpPr>
          <p:cNvPr id="14" name="TextBox 13">
            <a:extLst>
              <a:ext uri="{FF2B5EF4-FFF2-40B4-BE49-F238E27FC236}">
                <a16:creationId xmlns:a16="http://schemas.microsoft.com/office/drawing/2014/main" id="{155AB60F-A0F5-2A05-3E1E-8D64FEFCDECC}"/>
              </a:ext>
            </a:extLst>
          </p:cNvPr>
          <p:cNvSpPr txBox="1"/>
          <p:nvPr/>
        </p:nvSpPr>
        <p:spPr>
          <a:xfrm>
            <a:off x="6916344" y="5783005"/>
            <a:ext cx="1837362" cy="261610"/>
          </a:xfrm>
          <a:prstGeom prst="rect">
            <a:avLst/>
          </a:prstGeom>
          <a:noFill/>
        </p:spPr>
        <p:txBody>
          <a:bodyPr wrap="none" rtlCol="0">
            <a:spAutoFit/>
          </a:bodyPr>
          <a:lstStyle/>
          <a:p>
            <a:r>
              <a:rPr lang="en-US" altLang="ko-KR" sz="1100"/>
              <a:t>[SRC : IRDS roadmap ’23]</a:t>
            </a:r>
            <a:endParaRPr lang="ko-KR" altLang="en-US" sz="1100"/>
          </a:p>
        </p:txBody>
      </p:sp>
      <p:sp>
        <p:nvSpPr>
          <p:cNvPr id="15" name="TextBox 14">
            <a:extLst>
              <a:ext uri="{FF2B5EF4-FFF2-40B4-BE49-F238E27FC236}">
                <a16:creationId xmlns:a16="http://schemas.microsoft.com/office/drawing/2014/main" id="{F068D53A-3E02-096A-F68F-503F8351438C}"/>
              </a:ext>
            </a:extLst>
          </p:cNvPr>
          <p:cNvSpPr txBox="1"/>
          <p:nvPr/>
        </p:nvSpPr>
        <p:spPr>
          <a:xfrm rot="16200000">
            <a:off x="7877479" y="3992576"/>
            <a:ext cx="1367682" cy="307777"/>
          </a:xfrm>
          <a:prstGeom prst="rect">
            <a:avLst/>
          </a:prstGeom>
          <a:noFill/>
        </p:spPr>
        <p:txBody>
          <a:bodyPr wrap="none" rtlCol="0">
            <a:spAutoFit/>
          </a:bodyPr>
          <a:lstStyle/>
          <a:p>
            <a:r>
              <a:rPr lang="en-US" altLang="ko-KR" sz="1400">
                <a:solidFill>
                  <a:srgbClr val="FF0000"/>
                </a:solidFill>
              </a:rPr>
              <a:t>LLC size (MB)</a:t>
            </a:r>
            <a:endParaRPr lang="ko-KR" altLang="en-US" sz="1400">
              <a:solidFill>
                <a:srgbClr val="FF0000"/>
              </a:solidFill>
            </a:endParaRPr>
          </a:p>
        </p:txBody>
      </p:sp>
      <p:graphicFrame>
        <p:nvGraphicFramePr>
          <p:cNvPr id="16" name="차트 15">
            <a:extLst>
              <a:ext uri="{FF2B5EF4-FFF2-40B4-BE49-F238E27FC236}">
                <a16:creationId xmlns:a16="http://schemas.microsoft.com/office/drawing/2014/main" id="{406344B4-D27B-4C31-B042-EE64CB167020}"/>
              </a:ext>
            </a:extLst>
          </p:cNvPr>
          <p:cNvGraphicFramePr>
            <a:graphicFrameLocks/>
          </p:cNvGraphicFramePr>
          <p:nvPr>
            <p:extLst>
              <p:ext uri="{D42A27DB-BD31-4B8C-83A1-F6EECF244321}">
                <p14:modId xmlns:p14="http://schemas.microsoft.com/office/powerpoint/2010/main" val="2325529425"/>
              </p:ext>
            </p:extLst>
          </p:nvPr>
        </p:nvGraphicFramePr>
        <p:xfrm>
          <a:off x="954030" y="2850582"/>
          <a:ext cx="7381414" cy="2932423"/>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1A2D3726-0292-450A-13C4-41642B92F9DF}"/>
              </a:ext>
            </a:extLst>
          </p:cNvPr>
          <p:cNvSpPr txBox="1"/>
          <p:nvPr/>
        </p:nvSpPr>
        <p:spPr>
          <a:xfrm>
            <a:off x="5787124" y="2856818"/>
            <a:ext cx="1279501" cy="338554"/>
          </a:xfrm>
          <a:prstGeom prst="rect">
            <a:avLst/>
          </a:prstGeom>
          <a:noFill/>
        </p:spPr>
        <p:txBody>
          <a:bodyPr wrap="square" rtlCol="0">
            <a:spAutoFit/>
          </a:bodyPr>
          <a:lstStyle/>
          <a:p>
            <a:r>
              <a:rPr lang="en-US" altLang="ko-KR" sz="1600">
                <a:solidFill>
                  <a:srgbClr val="FF0000"/>
                </a:solidFill>
              </a:rPr>
              <a:t>4GB LLC</a:t>
            </a:r>
            <a:endParaRPr lang="ko-KR" altLang="en-US" sz="1600">
              <a:solidFill>
                <a:srgbClr val="FF0000"/>
              </a:solidFill>
            </a:endParaRPr>
          </a:p>
        </p:txBody>
      </p:sp>
      <p:sp>
        <p:nvSpPr>
          <p:cNvPr id="10" name="TextBox 9">
            <a:extLst>
              <a:ext uri="{FF2B5EF4-FFF2-40B4-BE49-F238E27FC236}">
                <a16:creationId xmlns:a16="http://schemas.microsoft.com/office/drawing/2014/main" id="{7370BDC6-3C89-861B-F12A-FA99C4DC55DB}"/>
              </a:ext>
            </a:extLst>
          </p:cNvPr>
          <p:cNvSpPr txBox="1"/>
          <p:nvPr/>
        </p:nvSpPr>
        <p:spPr>
          <a:xfrm>
            <a:off x="2527588" y="3334346"/>
            <a:ext cx="1009364" cy="461665"/>
          </a:xfrm>
          <a:prstGeom prst="rect">
            <a:avLst/>
          </a:prstGeom>
          <a:noFill/>
        </p:spPr>
        <p:txBody>
          <a:bodyPr wrap="square">
            <a:spAutoFit/>
          </a:bodyPr>
          <a:lstStyle/>
          <a:p>
            <a:pPr algn="ctr"/>
            <a:r>
              <a:rPr lang="en-US" altLang="ko-KR" sz="1200">
                <a:solidFill>
                  <a:schemeClr val="accent3">
                    <a:lumMod val="75000"/>
                  </a:schemeClr>
                </a:solidFill>
              </a:rPr>
              <a:t>AMD’s </a:t>
            </a:r>
          </a:p>
          <a:p>
            <a:pPr algn="ctr"/>
            <a:r>
              <a:rPr lang="en-US" altLang="ko-KR" sz="1200">
                <a:solidFill>
                  <a:schemeClr val="accent3">
                    <a:lumMod val="75000"/>
                  </a:schemeClr>
                </a:solidFill>
              </a:rPr>
              <a:t>Genoa-X</a:t>
            </a:r>
            <a:endParaRPr lang="ko-KR" altLang="en-US" sz="1200">
              <a:solidFill>
                <a:schemeClr val="accent3">
                  <a:lumMod val="75000"/>
                </a:schemeClr>
              </a:solidFill>
            </a:endParaRPr>
          </a:p>
        </p:txBody>
      </p:sp>
      <p:sp>
        <p:nvSpPr>
          <p:cNvPr id="20" name="TextBox 19">
            <a:extLst>
              <a:ext uri="{FF2B5EF4-FFF2-40B4-BE49-F238E27FC236}">
                <a16:creationId xmlns:a16="http://schemas.microsoft.com/office/drawing/2014/main" id="{21FC8CD1-E2E4-19CD-D48D-4CD378FB566C}"/>
              </a:ext>
            </a:extLst>
          </p:cNvPr>
          <p:cNvSpPr txBox="1"/>
          <p:nvPr/>
        </p:nvSpPr>
        <p:spPr>
          <a:xfrm>
            <a:off x="2469277" y="4423858"/>
            <a:ext cx="1130730" cy="461665"/>
          </a:xfrm>
          <a:prstGeom prst="rect">
            <a:avLst/>
          </a:prstGeom>
          <a:noFill/>
        </p:spPr>
        <p:txBody>
          <a:bodyPr wrap="square" rtlCol="0">
            <a:spAutoFit/>
          </a:bodyPr>
          <a:lstStyle/>
          <a:p>
            <a:pPr algn="ctr"/>
            <a:r>
              <a:rPr lang="en-US" altLang="ko-KR" sz="1200">
                <a:solidFill>
                  <a:srgbClr val="292D73"/>
                </a:solidFill>
              </a:rPr>
              <a:t>96 cores /</a:t>
            </a:r>
            <a:br>
              <a:rPr lang="en-US" altLang="ko-KR" sz="1200">
                <a:solidFill>
                  <a:srgbClr val="FF0000"/>
                </a:solidFill>
              </a:rPr>
            </a:br>
            <a:r>
              <a:rPr lang="en-US" altLang="ko-KR" sz="1200">
                <a:solidFill>
                  <a:srgbClr val="FF0000"/>
                </a:solidFill>
              </a:rPr>
              <a:t>1.1GB LLC</a:t>
            </a:r>
            <a:endParaRPr lang="ko-KR" altLang="en-US" sz="1200">
              <a:solidFill>
                <a:srgbClr val="FF0000"/>
              </a:solidFill>
            </a:endParaRPr>
          </a:p>
        </p:txBody>
      </p:sp>
      <p:sp>
        <p:nvSpPr>
          <p:cNvPr id="21" name="TextBox 20">
            <a:extLst>
              <a:ext uri="{FF2B5EF4-FFF2-40B4-BE49-F238E27FC236}">
                <a16:creationId xmlns:a16="http://schemas.microsoft.com/office/drawing/2014/main" id="{DCE5D976-2B60-DA85-3088-898BB5C337F2}"/>
              </a:ext>
            </a:extLst>
          </p:cNvPr>
          <p:cNvSpPr txBox="1"/>
          <p:nvPr/>
        </p:nvSpPr>
        <p:spPr>
          <a:xfrm>
            <a:off x="5221630" y="3814635"/>
            <a:ext cx="1279501" cy="338554"/>
          </a:xfrm>
          <a:prstGeom prst="rect">
            <a:avLst/>
          </a:prstGeom>
          <a:noFill/>
        </p:spPr>
        <p:txBody>
          <a:bodyPr wrap="square" rtlCol="0">
            <a:spAutoFit/>
          </a:bodyPr>
          <a:lstStyle/>
          <a:p>
            <a:r>
              <a:rPr lang="en-US" altLang="ko-KR" sz="1600">
                <a:solidFill>
                  <a:srgbClr val="292D73"/>
                </a:solidFill>
              </a:rPr>
              <a:t>384 cores</a:t>
            </a:r>
            <a:endParaRPr lang="ko-KR" altLang="en-US" sz="1600">
              <a:solidFill>
                <a:srgbClr val="292D73"/>
              </a:solidFill>
            </a:endParaRPr>
          </a:p>
        </p:txBody>
      </p:sp>
      <p:pic>
        <p:nvPicPr>
          <p:cNvPr id="8" name="그림 7">
            <a:extLst>
              <a:ext uri="{FF2B5EF4-FFF2-40B4-BE49-F238E27FC236}">
                <a16:creationId xmlns:a16="http://schemas.microsoft.com/office/drawing/2014/main" id="{4F562CEE-26F4-018F-B81A-924CA1EE186C}"/>
              </a:ext>
            </a:extLst>
          </p:cNvPr>
          <p:cNvPicPr>
            <a:picLocks noChangeAspect="1"/>
          </p:cNvPicPr>
          <p:nvPr/>
        </p:nvPicPr>
        <p:blipFill>
          <a:blip r:embed="rId4"/>
          <a:stretch>
            <a:fillRect/>
          </a:stretch>
        </p:blipFill>
        <p:spPr>
          <a:xfrm>
            <a:off x="2551013" y="3759268"/>
            <a:ext cx="962514" cy="691807"/>
          </a:xfrm>
          <a:prstGeom prst="rect">
            <a:avLst/>
          </a:prstGeom>
        </p:spPr>
      </p:pic>
    </p:spTree>
    <p:extLst>
      <p:ext uri="{BB962C8B-B14F-4D97-AF65-F5344CB8AC3E}">
        <p14:creationId xmlns:p14="http://schemas.microsoft.com/office/powerpoint/2010/main" val="4191916509"/>
      </p:ext>
    </p:extLst>
  </p:cSld>
  <p:clrMapOvr>
    <a:masterClrMapping/>
  </p:clrMapOvr>
  <mc:AlternateContent xmlns:mc="http://schemas.openxmlformats.org/markup-compatibility/2006" xmlns:p14="http://schemas.microsoft.com/office/powerpoint/2010/main">
    <mc:Choice Requires="p14">
      <p:transition spd="slow" p14:dur="2000" advTm="45697"/>
    </mc:Choice>
    <mc:Fallback xmlns="">
      <p:transition spd="slow" advTm="456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1123553"/>
          </a:xfrm>
        </p:spPr>
        <p:txBody>
          <a:bodyPr>
            <a:normAutofit/>
          </a:bodyPr>
          <a:lstStyle/>
          <a:p>
            <a:r>
              <a:rPr lang="en-US" altLang="ko-KR" sz="1800" spc="0">
                <a:latin typeface="+mj-lt"/>
                <a:ea typeface="맑은 고딕" panose="020B0503020000020004" pitchFamily="50" charset="-127"/>
              </a:rPr>
              <a:t>DRAM provides superior density and scalability</a:t>
            </a:r>
            <a:endParaRPr lang="en-US" altLang="ko-KR" sz="1800" spc="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latin typeface="+mj-lt"/>
                <a:ea typeface="맑은 고딕" panose="020B0503020000020004" pitchFamily="50" charset="-127"/>
              </a:rPr>
              <a:t>DRAM vs. SRAM LLC</a:t>
            </a:r>
            <a:endParaRPr lang="ko-KR" altLang="en-US" sz="2400" spc="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graphicFrame>
        <p:nvGraphicFramePr>
          <p:cNvPr id="16" name="개체 15">
            <a:extLst>
              <a:ext uri="{FF2B5EF4-FFF2-40B4-BE49-F238E27FC236}">
                <a16:creationId xmlns:a16="http://schemas.microsoft.com/office/drawing/2014/main" id="{6DFCD15F-E372-0AC8-CA97-1914A3676EB5}"/>
              </a:ext>
            </a:extLst>
          </p:cNvPr>
          <p:cNvGraphicFramePr>
            <a:graphicFrameLocks noChangeAspect="1"/>
          </p:cNvGraphicFramePr>
          <p:nvPr>
            <p:extLst>
              <p:ext uri="{D42A27DB-BD31-4B8C-83A1-F6EECF244321}">
                <p14:modId xmlns:p14="http://schemas.microsoft.com/office/powerpoint/2010/main" val="4156401971"/>
              </p:ext>
            </p:extLst>
          </p:nvPr>
        </p:nvGraphicFramePr>
        <p:xfrm>
          <a:off x="2097108" y="5084431"/>
          <a:ext cx="1228904" cy="1118617"/>
        </p:xfrm>
        <a:graphic>
          <a:graphicData uri="http://schemas.openxmlformats.org/presentationml/2006/ole">
            <mc:AlternateContent xmlns:mc="http://schemas.openxmlformats.org/markup-compatibility/2006">
              <mc:Choice xmlns:v="urn:schemas-microsoft-com:vml" Requires="v">
                <p:oleObj name="Visio" r:id="rId3" imgW="1584676" imgH="1348551" progId="Visio.Drawing.15">
                  <p:embed/>
                </p:oleObj>
              </mc:Choice>
              <mc:Fallback>
                <p:oleObj name="Visio" r:id="rId3" imgW="1584676" imgH="1348551" progId="Visio.Drawing.15">
                  <p:embed/>
                  <p:pic>
                    <p:nvPicPr>
                      <p:cNvPr id="16" name="개체 15">
                        <a:extLst>
                          <a:ext uri="{FF2B5EF4-FFF2-40B4-BE49-F238E27FC236}">
                            <a16:creationId xmlns:a16="http://schemas.microsoft.com/office/drawing/2014/main" id="{6DFCD15F-E372-0AC8-CA97-1914A3676EB5}"/>
                          </a:ext>
                        </a:extLst>
                      </p:cNvPr>
                      <p:cNvPicPr/>
                      <p:nvPr/>
                    </p:nvPicPr>
                    <p:blipFill>
                      <a:blip r:embed="rId4"/>
                      <a:stretch>
                        <a:fillRect/>
                      </a:stretch>
                    </p:blipFill>
                    <p:spPr>
                      <a:xfrm>
                        <a:off x="2097108" y="5084431"/>
                        <a:ext cx="1228904" cy="1118617"/>
                      </a:xfrm>
                      <a:prstGeom prst="rect">
                        <a:avLst/>
                      </a:prstGeom>
                    </p:spPr>
                  </p:pic>
                </p:oleObj>
              </mc:Fallback>
            </mc:AlternateContent>
          </a:graphicData>
        </a:graphic>
      </p:graphicFrame>
      <p:sp>
        <p:nvSpPr>
          <p:cNvPr id="18" name="TextBox 17">
            <a:extLst>
              <a:ext uri="{FF2B5EF4-FFF2-40B4-BE49-F238E27FC236}">
                <a16:creationId xmlns:a16="http://schemas.microsoft.com/office/drawing/2014/main" id="{FCE599BC-6D53-2B1C-4408-A8AAF29FB47E}"/>
              </a:ext>
            </a:extLst>
          </p:cNvPr>
          <p:cNvSpPr txBox="1"/>
          <p:nvPr/>
        </p:nvSpPr>
        <p:spPr>
          <a:xfrm>
            <a:off x="721002" y="5553011"/>
            <a:ext cx="1683311" cy="276999"/>
          </a:xfrm>
          <a:prstGeom prst="rect">
            <a:avLst/>
          </a:prstGeom>
          <a:noFill/>
        </p:spPr>
        <p:txBody>
          <a:bodyPr wrap="square" rtlCol="0">
            <a:spAutoFit/>
          </a:bodyPr>
          <a:lstStyle/>
          <a:p>
            <a:pPr algn="ctr"/>
            <a:r>
              <a:rPr lang="en-US" altLang="ko-KR" sz="1200" b="1">
                <a:solidFill>
                  <a:schemeClr val="tx1">
                    <a:lumMod val="65000"/>
                    <a:lumOff val="35000"/>
                  </a:schemeClr>
                </a:solidFill>
              </a:rPr>
              <a:t>1T-1C DRAM</a:t>
            </a:r>
            <a:endParaRPr lang="ko-KR" altLang="en-US" sz="1200" b="1">
              <a:solidFill>
                <a:schemeClr val="tx1">
                  <a:lumMod val="65000"/>
                  <a:lumOff val="35000"/>
                </a:schemeClr>
              </a:solidFill>
            </a:endParaRPr>
          </a:p>
        </p:txBody>
      </p:sp>
      <p:sp>
        <p:nvSpPr>
          <p:cNvPr id="24" name="TextBox 23">
            <a:extLst>
              <a:ext uri="{FF2B5EF4-FFF2-40B4-BE49-F238E27FC236}">
                <a16:creationId xmlns:a16="http://schemas.microsoft.com/office/drawing/2014/main" id="{2F7A9F72-4871-90AA-DDF0-0F004A032F71}"/>
              </a:ext>
            </a:extLst>
          </p:cNvPr>
          <p:cNvSpPr txBox="1"/>
          <p:nvPr/>
        </p:nvSpPr>
        <p:spPr>
          <a:xfrm>
            <a:off x="2801195" y="4259694"/>
            <a:ext cx="909223" cy="253916"/>
          </a:xfrm>
          <a:prstGeom prst="rect">
            <a:avLst/>
          </a:prstGeom>
          <a:noFill/>
        </p:spPr>
        <p:txBody>
          <a:bodyPr wrap="none" rtlCol="0">
            <a:spAutoFit/>
          </a:bodyPr>
          <a:lstStyle/>
          <a:p>
            <a:pPr algn="r" defTabSz="342900">
              <a:defRPr/>
            </a:pPr>
            <a:r>
              <a:rPr lang="en-US" altLang="ko-KR" sz="1050">
                <a:solidFill>
                  <a:prstClr val="black"/>
                </a:solidFill>
                <a:latin typeface="Arial"/>
                <a:ea typeface="맑은 고딕"/>
              </a:rPr>
              <a:t>[SRC : Intel]</a:t>
            </a:r>
            <a:endParaRPr lang="ko-KR" altLang="en-US" sz="1050">
              <a:solidFill>
                <a:prstClr val="black"/>
              </a:solidFill>
              <a:latin typeface="Arial"/>
              <a:ea typeface="맑은 고딕"/>
            </a:endParaRPr>
          </a:p>
        </p:txBody>
      </p:sp>
      <p:sp>
        <p:nvSpPr>
          <p:cNvPr id="26" name="사각형: 둥근 모서리 25">
            <a:extLst>
              <a:ext uri="{FF2B5EF4-FFF2-40B4-BE49-F238E27FC236}">
                <a16:creationId xmlns:a16="http://schemas.microsoft.com/office/drawing/2014/main" id="{69A6C17E-850C-EE1A-EBD7-BC8DB564B941}"/>
              </a:ext>
            </a:extLst>
          </p:cNvPr>
          <p:cNvSpPr/>
          <p:nvPr/>
        </p:nvSpPr>
        <p:spPr>
          <a:xfrm>
            <a:off x="903586" y="2318692"/>
            <a:ext cx="2745208" cy="1929097"/>
          </a:xfrm>
          <a:prstGeom prst="roundRect">
            <a:avLst/>
          </a:prstGeom>
          <a:solidFill>
            <a:schemeClr val="tx2">
              <a:lumMod val="7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defRPr/>
            </a:pPr>
            <a:endParaRPr lang="ko-KR" altLang="en-US" sz="1350">
              <a:solidFill>
                <a:prstClr val="white"/>
              </a:solidFill>
              <a:latin typeface="Arial"/>
              <a:ea typeface="맑은 고딕"/>
            </a:endParaRPr>
          </a:p>
        </p:txBody>
      </p:sp>
      <p:pic>
        <p:nvPicPr>
          <p:cNvPr id="27" name="그림 26">
            <a:extLst>
              <a:ext uri="{FF2B5EF4-FFF2-40B4-BE49-F238E27FC236}">
                <a16:creationId xmlns:a16="http://schemas.microsoft.com/office/drawing/2014/main" id="{E66B7EBC-FDEB-3526-3AC9-CC5C9C53E4F6}"/>
              </a:ext>
            </a:extLst>
          </p:cNvPr>
          <p:cNvPicPr>
            <a:picLocks noChangeAspect="1"/>
          </p:cNvPicPr>
          <p:nvPr/>
        </p:nvPicPr>
        <p:blipFill>
          <a:blip r:embed="rId5"/>
          <a:stretch>
            <a:fillRect/>
          </a:stretch>
        </p:blipFill>
        <p:spPr>
          <a:xfrm>
            <a:off x="1096466" y="2583404"/>
            <a:ext cx="2433023" cy="1459116"/>
          </a:xfrm>
          <a:prstGeom prst="rect">
            <a:avLst/>
          </a:prstGeom>
        </p:spPr>
      </p:pic>
      <p:sp>
        <p:nvSpPr>
          <p:cNvPr id="28" name="이등변 삼각형 27">
            <a:extLst>
              <a:ext uri="{FF2B5EF4-FFF2-40B4-BE49-F238E27FC236}">
                <a16:creationId xmlns:a16="http://schemas.microsoft.com/office/drawing/2014/main" id="{23366761-137A-9848-46EB-BB0D754232F0}"/>
              </a:ext>
            </a:extLst>
          </p:cNvPr>
          <p:cNvSpPr/>
          <p:nvPr/>
        </p:nvSpPr>
        <p:spPr>
          <a:xfrm flipH="1">
            <a:off x="1083666" y="3459423"/>
            <a:ext cx="455456" cy="558316"/>
          </a:xfrm>
          <a:prstGeom prst="triangle">
            <a:avLst>
              <a:gd name="adj" fmla="val 100000"/>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defRPr/>
            </a:pPr>
            <a:endParaRPr lang="ko-KR" altLang="en-US" sz="1350">
              <a:solidFill>
                <a:prstClr val="white"/>
              </a:solidFill>
              <a:latin typeface="Arial"/>
              <a:ea typeface="맑은 고딕"/>
            </a:endParaRPr>
          </a:p>
        </p:txBody>
      </p:sp>
      <p:sp>
        <p:nvSpPr>
          <p:cNvPr id="29" name="TextBox 28">
            <a:extLst>
              <a:ext uri="{FF2B5EF4-FFF2-40B4-BE49-F238E27FC236}">
                <a16:creationId xmlns:a16="http://schemas.microsoft.com/office/drawing/2014/main" id="{AD114AF9-5893-6D76-F6E1-89322CD4D2D6}"/>
              </a:ext>
            </a:extLst>
          </p:cNvPr>
          <p:cNvSpPr txBox="1"/>
          <p:nvPr/>
        </p:nvSpPr>
        <p:spPr>
          <a:xfrm>
            <a:off x="2229847" y="2735227"/>
            <a:ext cx="770125" cy="430887"/>
          </a:xfrm>
          <a:prstGeom prst="rect">
            <a:avLst/>
          </a:prstGeom>
          <a:noFill/>
        </p:spPr>
        <p:txBody>
          <a:bodyPr wrap="square" rtlCol="0">
            <a:spAutoFit/>
          </a:bodyPr>
          <a:lstStyle/>
          <a:p>
            <a:pPr algn="ctr" defTabSz="342900">
              <a:defRPr/>
            </a:pPr>
            <a:r>
              <a:rPr lang="en-US" altLang="ko-KR" sz="1100">
                <a:solidFill>
                  <a:prstClr val="white"/>
                </a:solidFill>
                <a:latin typeface="Arial"/>
                <a:ea typeface="맑은 고딕"/>
              </a:rPr>
              <a:t>16GB</a:t>
            </a:r>
          </a:p>
          <a:p>
            <a:pPr algn="ctr" defTabSz="342900">
              <a:defRPr/>
            </a:pPr>
            <a:r>
              <a:rPr lang="en-US" altLang="ko-KR" sz="1100">
                <a:solidFill>
                  <a:prstClr val="white"/>
                </a:solidFill>
                <a:latin typeface="Arial"/>
                <a:ea typeface="맑은 고딕"/>
              </a:rPr>
              <a:t>HBM2E</a:t>
            </a:r>
            <a:endParaRPr lang="ko-KR" altLang="en-US" sz="1100">
              <a:solidFill>
                <a:prstClr val="white"/>
              </a:solidFill>
              <a:latin typeface="Arial"/>
              <a:ea typeface="맑은 고딕"/>
            </a:endParaRPr>
          </a:p>
        </p:txBody>
      </p:sp>
      <p:sp>
        <p:nvSpPr>
          <p:cNvPr id="30" name="TextBox 29">
            <a:extLst>
              <a:ext uri="{FF2B5EF4-FFF2-40B4-BE49-F238E27FC236}">
                <a16:creationId xmlns:a16="http://schemas.microsoft.com/office/drawing/2014/main" id="{63FA3B21-0102-5189-764B-0C05EBFEDD5B}"/>
              </a:ext>
            </a:extLst>
          </p:cNvPr>
          <p:cNvSpPr txBox="1"/>
          <p:nvPr/>
        </p:nvSpPr>
        <p:spPr>
          <a:xfrm>
            <a:off x="2524612" y="3038692"/>
            <a:ext cx="770125" cy="430887"/>
          </a:xfrm>
          <a:prstGeom prst="rect">
            <a:avLst/>
          </a:prstGeom>
          <a:noFill/>
        </p:spPr>
        <p:txBody>
          <a:bodyPr wrap="square" rtlCol="0">
            <a:spAutoFit/>
          </a:bodyPr>
          <a:lstStyle/>
          <a:p>
            <a:pPr algn="ctr" defTabSz="342900">
              <a:defRPr/>
            </a:pPr>
            <a:r>
              <a:rPr lang="en-US" altLang="ko-KR" sz="1100">
                <a:solidFill>
                  <a:prstClr val="white"/>
                </a:solidFill>
                <a:latin typeface="Arial"/>
                <a:ea typeface="맑은 고딕"/>
              </a:rPr>
              <a:t>16GB</a:t>
            </a:r>
          </a:p>
          <a:p>
            <a:pPr algn="ctr" defTabSz="342900">
              <a:defRPr/>
            </a:pPr>
            <a:r>
              <a:rPr lang="en-US" altLang="ko-KR" sz="1100">
                <a:solidFill>
                  <a:prstClr val="white"/>
                </a:solidFill>
                <a:latin typeface="Arial"/>
                <a:ea typeface="맑은 고딕"/>
              </a:rPr>
              <a:t>HBM2E</a:t>
            </a:r>
            <a:endParaRPr lang="ko-KR" altLang="en-US" sz="1100">
              <a:solidFill>
                <a:prstClr val="white"/>
              </a:solidFill>
              <a:latin typeface="Arial"/>
              <a:ea typeface="맑은 고딕"/>
            </a:endParaRPr>
          </a:p>
        </p:txBody>
      </p:sp>
      <p:sp>
        <p:nvSpPr>
          <p:cNvPr id="31" name="TextBox 30">
            <a:extLst>
              <a:ext uri="{FF2B5EF4-FFF2-40B4-BE49-F238E27FC236}">
                <a16:creationId xmlns:a16="http://schemas.microsoft.com/office/drawing/2014/main" id="{699F6451-D3B3-AE1A-117A-430929096CE5}"/>
              </a:ext>
            </a:extLst>
          </p:cNvPr>
          <p:cNvSpPr txBox="1"/>
          <p:nvPr/>
        </p:nvSpPr>
        <p:spPr>
          <a:xfrm>
            <a:off x="1312339" y="2930355"/>
            <a:ext cx="770125" cy="430887"/>
          </a:xfrm>
          <a:prstGeom prst="rect">
            <a:avLst/>
          </a:prstGeom>
          <a:noFill/>
        </p:spPr>
        <p:txBody>
          <a:bodyPr wrap="square" rtlCol="0">
            <a:spAutoFit/>
          </a:bodyPr>
          <a:lstStyle/>
          <a:p>
            <a:pPr algn="ctr" defTabSz="342900">
              <a:defRPr/>
            </a:pPr>
            <a:r>
              <a:rPr lang="en-US" altLang="ko-KR" sz="1100">
                <a:solidFill>
                  <a:prstClr val="white"/>
                </a:solidFill>
                <a:latin typeface="Arial"/>
                <a:ea typeface="맑은 고딕"/>
              </a:rPr>
              <a:t>16GB</a:t>
            </a:r>
          </a:p>
          <a:p>
            <a:pPr algn="ctr" defTabSz="342900">
              <a:defRPr/>
            </a:pPr>
            <a:r>
              <a:rPr lang="en-US" altLang="ko-KR" sz="1100">
                <a:solidFill>
                  <a:prstClr val="white"/>
                </a:solidFill>
                <a:latin typeface="Arial"/>
                <a:ea typeface="맑은 고딕"/>
              </a:rPr>
              <a:t>HBM2E</a:t>
            </a:r>
            <a:endParaRPr lang="ko-KR" altLang="en-US" sz="1100">
              <a:solidFill>
                <a:prstClr val="white"/>
              </a:solidFill>
              <a:latin typeface="Arial"/>
              <a:ea typeface="맑은 고딕"/>
            </a:endParaRPr>
          </a:p>
        </p:txBody>
      </p:sp>
      <p:sp>
        <p:nvSpPr>
          <p:cNvPr id="32" name="TextBox 31">
            <a:extLst>
              <a:ext uri="{FF2B5EF4-FFF2-40B4-BE49-F238E27FC236}">
                <a16:creationId xmlns:a16="http://schemas.microsoft.com/office/drawing/2014/main" id="{EE856AE6-5F9E-5ADE-74BA-CDD7001F398A}"/>
              </a:ext>
            </a:extLst>
          </p:cNvPr>
          <p:cNvSpPr txBox="1"/>
          <p:nvPr/>
        </p:nvSpPr>
        <p:spPr>
          <a:xfrm>
            <a:off x="1546108" y="3400914"/>
            <a:ext cx="770125" cy="430887"/>
          </a:xfrm>
          <a:prstGeom prst="rect">
            <a:avLst/>
          </a:prstGeom>
          <a:noFill/>
        </p:spPr>
        <p:txBody>
          <a:bodyPr wrap="square" rtlCol="0">
            <a:spAutoFit/>
          </a:bodyPr>
          <a:lstStyle/>
          <a:p>
            <a:pPr algn="ctr" defTabSz="342900">
              <a:defRPr/>
            </a:pPr>
            <a:r>
              <a:rPr lang="en-US" altLang="ko-KR" sz="1100">
                <a:solidFill>
                  <a:prstClr val="white"/>
                </a:solidFill>
                <a:latin typeface="Arial"/>
                <a:ea typeface="맑은 고딕"/>
              </a:rPr>
              <a:t>16GB</a:t>
            </a:r>
          </a:p>
          <a:p>
            <a:pPr algn="ctr" defTabSz="342900">
              <a:defRPr/>
            </a:pPr>
            <a:r>
              <a:rPr lang="en-US" altLang="ko-KR" sz="1100">
                <a:solidFill>
                  <a:prstClr val="white"/>
                </a:solidFill>
                <a:latin typeface="Arial"/>
                <a:ea typeface="맑은 고딕"/>
              </a:rPr>
              <a:t>HBM2E</a:t>
            </a:r>
            <a:endParaRPr lang="ko-KR" altLang="en-US" sz="1100">
              <a:solidFill>
                <a:prstClr val="white"/>
              </a:solidFill>
              <a:latin typeface="Arial"/>
              <a:ea typeface="맑은 고딕"/>
            </a:endParaRPr>
          </a:p>
        </p:txBody>
      </p:sp>
      <p:sp>
        <p:nvSpPr>
          <p:cNvPr id="22" name="TextBox 21">
            <a:extLst>
              <a:ext uri="{FF2B5EF4-FFF2-40B4-BE49-F238E27FC236}">
                <a16:creationId xmlns:a16="http://schemas.microsoft.com/office/drawing/2014/main" id="{B600BB2E-7AFA-884E-57D6-DC0DE5684179}"/>
              </a:ext>
            </a:extLst>
          </p:cNvPr>
          <p:cNvSpPr txBox="1"/>
          <p:nvPr/>
        </p:nvSpPr>
        <p:spPr>
          <a:xfrm>
            <a:off x="832525" y="1969768"/>
            <a:ext cx="2887329" cy="338554"/>
          </a:xfrm>
          <a:prstGeom prst="rect">
            <a:avLst/>
          </a:prstGeom>
          <a:noFill/>
        </p:spPr>
        <p:txBody>
          <a:bodyPr wrap="none" rtlCol="0">
            <a:spAutoFit/>
          </a:bodyPr>
          <a:lstStyle/>
          <a:p>
            <a:pPr defTabSz="342900">
              <a:defRPr/>
            </a:pPr>
            <a:r>
              <a:rPr lang="en-US" altLang="ko-KR" sz="1600" b="1">
                <a:solidFill>
                  <a:prstClr val="black">
                    <a:lumMod val="65000"/>
                    <a:lumOff val="35000"/>
                  </a:prstClr>
                </a:solidFill>
                <a:latin typeface="Arial"/>
                <a:ea typeface="맑은 고딕"/>
              </a:rPr>
              <a:t>Intel Xeon Max (</a:t>
            </a:r>
            <a:r>
              <a:rPr lang="en-US" altLang="ko-KR" sz="1600" b="1">
                <a:solidFill>
                  <a:srgbClr val="C00000"/>
                </a:solidFill>
                <a:latin typeface="Arial"/>
                <a:ea typeface="맑은 고딕"/>
              </a:rPr>
              <a:t>DRAM</a:t>
            </a:r>
            <a:r>
              <a:rPr lang="ko-KR" altLang="en-US" sz="1600" b="1">
                <a:solidFill>
                  <a:prstClr val="black">
                    <a:lumMod val="65000"/>
                    <a:lumOff val="35000"/>
                  </a:prstClr>
                </a:solidFill>
                <a:latin typeface="Arial"/>
                <a:ea typeface="맑은 고딕"/>
              </a:rPr>
              <a:t> </a:t>
            </a:r>
            <a:r>
              <a:rPr lang="en-US" altLang="ko-KR" sz="1600" b="1">
                <a:solidFill>
                  <a:prstClr val="black">
                    <a:lumMod val="65000"/>
                    <a:lumOff val="35000"/>
                  </a:prstClr>
                </a:solidFill>
                <a:latin typeface="Arial"/>
                <a:ea typeface="맑은 고딕"/>
              </a:rPr>
              <a:t>LLC)</a:t>
            </a:r>
          </a:p>
        </p:txBody>
      </p:sp>
      <p:graphicFrame>
        <p:nvGraphicFramePr>
          <p:cNvPr id="3" name="개체 2">
            <a:extLst>
              <a:ext uri="{FF2B5EF4-FFF2-40B4-BE49-F238E27FC236}">
                <a16:creationId xmlns:a16="http://schemas.microsoft.com/office/drawing/2014/main" id="{2CA2F770-4910-BDEC-CD1F-A6DCCCC67B54}"/>
              </a:ext>
            </a:extLst>
          </p:cNvPr>
          <p:cNvGraphicFramePr>
            <a:graphicFrameLocks noChangeAspect="1"/>
          </p:cNvGraphicFramePr>
          <p:nvPr>
            <p:extLst>
              <p:ext uri="{D42A27DB-BD31-4B8C-83A1-F6EECF244321}">
                <p14:modId xmlns:p14="http://schemas.microsoft.com/office/powerpoint/2010/main" val="771376627"/>
              </p:ext>
            </p:extLst>
          </p:nvPr>
        </p:nvGraphicFramePr>
        <p:xfrm>
          <a:off x="5931112" y="4970105"/>
          <a:ext cx="1670048" cy="1449476"/>
        </p:xfrm>
        <a:graphic>
          <a:graphicData uri="http://schemas.openxmlformats.org/presentationml/2006/ole">
            <mc:AlternateContent xmlns:mc="http://schemas.openxmlformats.org/markup-compatibility/2006">
              <mc:Choice xmlns:v="urn:schemas-microsoft-com:vml" Requires="v">
                <p:oleObj name="Visio" r:id="rId6" imgW="2019289" imgH="1752639" progId="Visio.Drawing.15">
                  <p:embed/>
                </p:oleObj>
              </mc:Choice>
              <mc:Fallback>
                <p:oleObj name="Visio" r:id="rId6" imgW="2019289" imgH="1752639" progId="Visio.Drawing.15">
                  <p:embed/>
                  <p:pic>
                    <p:nvPicPr>
                      <p:cNvPr id="3" name="개체 2">
                        <a:extLst>
                          <a:ext uri="{FF2B5EF4-FFF2-40B4-BE49-F238E27FC236}">
                            <a16:creationId xmlns:a16="http://schemas.microsoft.com/office/drawing/2014/main" id="{2CA2F770-4910-BDEC-CD1F-A6DCCCC67B54}"/>
                          </a:ext>
                        </a:extLst>
                      </p:cNvPr>
                      <p:cNvPicPr/>
                      <p:nvPr/>
                    </p:nvPicPr>
                    <p:blipFill>
                      <a:blip r:embed="rId7"/>
                      <a:stretch>
                        <a:fillRect/>
                      </a:stretch>
                    </p:blipFill>
                    <p:spPr>
                      <a:xfrm>
                        <a:off x="5931112" y="4970105"/>
                        <a:ext cx="1670048" cy="1449476"/>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CF82A84E-D265-8FB0-6F7D-32FA59B9F716}"/>
              </a:ext>
            </a:extLst>
          </p:cNvPr>
          <p:cNvSpPr txBox="1"/>
          <p:nvPr/>
        </p:nvSpPr>
        <p:spPr>
          <a:xfrm>
            <a:off x="4897481" y="5537478"/>
            <a:ext cx="1198971" cy="276999"/>
          </a:xfrm>
          <a:prstGeom prst="rect">
            <a:avLst/>
          </a:prstGeom>
          <a:noFill/>
        </p:spPr>
        <p:txBody>
          <a:bodyPr wrap="square" rtlCol="0">
            <a:spAutoFit/>
          </a:bodyPr>
          <a:lstStyle/>
          <a:p>
            <a:r>
              <a:rPr lang="en-US" altLang="ko-KR" sz="1200" b="1">
                <a:solidFill>
                  <a:schemeClr val="tx1">
                    <a:lumMod val="65000"/>
                    <a:lumOff val="35000"/>
                  </a:schemeClr>
                </a:solidFill>
              </a:rPr>
              <a:t>6T SRAM</a:t>
            </a:r>
            <a:endParaRPr lang="ko-KR" altLang="en-US" sz="1200" b="1">
              <a:solidFill>
                <a:schemeClr val="tx1">
                  <a:lumMod val="65000"/>
                  <a:lumOff val="35000"/>
                </a:schemeClr>
              </a:solidFill>
            </a:endParaRPr>
          </a:p>
        </p:txBody>
      </p:sp>
      <p:sp>
        <p:nvSpPr>
          <p:cNvPr id="8" name="TextBox 7">
            <a:extLst>
              <a:ext uri="{FF2B5EF4-FFF2-40B4-BE49-F238E27FC236}">
                <a16:creationId xmlns:a16="http://schemas.microsoft.com/office/drawing/2014/main" id="{3A068742-E0F4-69FC-C00B-0951D2BC2F46}"/>
              </a:ext>
            </a:extLst>
          </p:cNvPr>
          <p:cNvSpPr txBox="1"/>
          <p:nvPr/>
        </p:nvSpPr>
        <p:spPr>
          <a:xfrm>
            <a:off x="7305033" y="4277758"/>
            <a:ext cx="954107" cy="253916"/>
          </a:xfrm>
          <a:prstGeom prst="rect">
            <a:avLst/>
          </a:prstGeom>
          <a:noFill/>
        </p:spPr>
        <p:txBody>
          <a:bodyPr wrap="none" rtlCol="0">
            <a:spAutoFit/>
          </a:bodyPr>
          <a:lstStyle/>
          <a:p>
            <a:pPr algn="r" defTabSz="342900">
              <a:defRPr/>
            </a:pPr>
            <a:r>
              <a:rPr lang="en-US" altLang="ko-KR" sz="1050">
                <a:solidFill>
                  <a:prstClr val="black"/>
                </a:solidFill>
                <a:latin typeface="Arial"/>
                <a:ea typeface="맑은 고딕"/>
              </a:rPr>
              <a:t>[SRC : AMD]</a:t>
            </a:r>
            <a:endParaRPr lang="ko-KR" altLang="en-US" sz="1050">
              <a:solidFill>
                <a:prstClr val="black"/>
              </a:solidFill>
              <a:latin typeface="Arial"/>
              <a:ea typeface="맑은 고딕"/>
            </a:endParaRPr>
          </a:p>
        </p:txBody>
      </p:sp>
      <p:sp>
        <p:nvSpPr>
          <p:cNvPr id="9" name="사각형: 둥근 모서리 8">
            <a:extLst>
              <a:ext uri="{FF2B5EF4-FFF2-40B4-BE49-F238E27FC236}">
                <a16:creationId xmlns:a16="http://schemas.microsoft.com/office/drawing/2014/main" id="{783164D1-FA15-1B18-E9F1-32816FE3F279}"/>
              </a:ext>
            </a:extLst>
          </p:cNvPr>
          <p:cNvSpPr/>
          <p:nvPr/>
        </p:nvSpPr>
        <p:spPr>
          <a:xfrm>
            <a:off x="5401176" y="2318692"/>
            <a:ext cx="2745208" cy="1929097"/>
          </a:xfrm>
          <a:prstGeom prst="roundRect">
            <a:avLst/>
          </a:prstGeom>
          <a:solidFill>
            <a:schemeClr val="tx2">
              <a:lumMod val="75000"/>
            </a:schemeClr>
          </a:solidFill>
          <a:ln w="3810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342900">
              <a:defRPr/>
            </a:pPr>
            <a:endParaRPr lang="ko-KR" altLang="en-US" sz="1350">
              <a:solidFill>
                <a:prstClr val="white"/>
              </a:solidFill>
              <a:latin typeface="Arial"/>
              <a:ea typeface="맑은 고딕"/>
            </a:endParaRPr>
          </a:p>
        </p:txBody>
      </p:sp>
      <p:pic>
        <p:nvPicPr>
          <p:cNvPr id="10" name="그림 9">
            <a:extLst>
              <a:ext uri="{FF2B5EF4-FFF2-40B4-BE49-F238E27FC236}">
                <a16:creationId xmlns:a16="http://schemas.microsoft.com/office/drawing/2014/main" id="{EFA1AC0B-5E36-6DAC-A565-7A3510D8CF69}"/>
              </a:ext>
            </a:extLst>
          </p:cNvPr>
          <p:cNvPicPr>
            <a:picLocks noChangeAspect="1"/>
          </p:cNvPicPr>
          <p:nvPr/>
        </p:nvPicPr>
        <p:blipFill rotWithShape="1">
          <a:blip r:embed="rId8"/>
          <a:srcRect t="7472"/>
          <a:stretch/>
        </p:blipFill>
        <p:spPr>
          <a:xfrm>
            <a:off x="5537229" y="2686705"/>
            <a:ext cx="2567626" cy="1245651"/>
          </a:xfrm>
          <a:prstGeom prst="rect">
            <a:avLst/>
          </a:prstGeom>
        </p:spPr>
      </p:pic>
      <p:sp>
        <p:nvSpPr>
          <p:cNvPr id="11" name="TextBox 10">
            <a:extLst>
              <a:ext uri="{FF2B5EF4-FFF2-40B4-BE49-F238E27FC236}">
                <a16:creationId xmlns:a16="http://schemas.microsoft.com/office/drawing/2014/main" id="{035A7DD4-8D49-E9BC-BCC7-18346C3D9E21}"/>
              </a:ext>
            </a:extLst>
          </p:cNvPr>
          <p:cNvSpPr txBox="1"/>
          <p:nvPr/>
        </p:nvSpPr>
        <p:spPr>
          <a:xfrm>
            <a:off x="6430663" y="2823248"/>
            <a:ext cx="686233" cy="430887"/>
          </a:xfrm>
          <a:prstGeom prst="rect">
            <a:avLst/>
          </a:prstGeom>
          <a:noFill/>
        </p:spPr>
        <p:txBody>
          <a:bodyPr wrap="square" rtlCol="0">
            <a:spAutoFit/>
          </a:bodyPr>
          <a:lstStyle/>
          <a:p>
            <a:pPr algn="ctr" defTabSz="342900">
              <a:defRPr/>
            </a:pPr>
            <a:r>
              <a:rPr lang="en-US" altLang="ko-KR" sz="1100">
                <a:solidFill>
                  <a:prstClr val="white"/>
                </a:solidFill>
                <a:latin typeface="Arial"/>
                <a:ea typeface="맑은 고딕"/>
              </a:rPr>
              <a:t>64MB</a:t>
            </a:r>
          </a:p>
          <a:p>
            <a:pPr algn="ctr" defTabSz="342900">
              <a:defRPr/>
            </a:pPr>
            <a:r>
              <a:rPr lang="en-US" altLang="ko-KR" sz="1100">
                <a:solidFill>
                  <a:prstClr val="white"/>
                </a:solidFill>
                <a:latin typeface="Arial"/>
                <a:ea typeface="맑은 고딕"/>
              </a:rPr>
              <a:t>SRAM</a:t>
            </a:r>
            <a:endParaRPr lang="ko-KR" altLang="en-US" sz="1100">
              <a:solidFill>
                <a:prstClr val="white"/>
              </a:solidFill>
              <a:latin typeface="Arial"/>
              <a:ea typeface="맑은 고딕"/>
            </a:endParaRPr>
          </a:p>
        </p:txBody>
      </p:sp>
      <p:sp>
        <p:nvSpPr>
          <p:cNvPr id="12" name="TextBox 11">
            <a:extLst>
              <a:ext uri="{FF2B5EF4-FFF2-40B4-BE49-F238E27FC236}">
                <a16:creationId xmlns:a16="http://schemas.microsoft.com/office/drawing/2014/main" id="{12B3556D-A7C5-6B27-10B4-9173F3A8C209}"/>
              </a:ext>
            </a:extLst>
          </p:cNvPr>
          <p:cNvSpPr txBox="1"/>
          <p:nvPr/>
        </p:nvSpPr>
        <p:spPr>
          <a:xfrm>
            <a:off x="5191998" y="1965154"/>
            <a:ext cx="3089179" cy="338554"/>
          </a:xfrm>
          <a:prstGeom prst="rect">
            <a:avLst/>
          </a:prstGeom>
          <a:noFill/>
        </p:spPr>
        <p:txBody>
          <a:bodyPr wrap="none" rtlCol="0">
            <a:spAutoFit/>
          </a:bodyPr>
          <a:lstStyle/>
          <a:p>
            <a:pPr defTabSz="342900">
              <a:defRPr/>
            </a:pPr>
            <a:r>
              <a:rPr lang="en-US" altLang="ko-KR" sz="1600" b="1">
                <a:solidFill>
                  <a:prstClr val="black">
                    <a:lumMod val="65000"/>
                    <a:lumOff val="35000"/>
                  </a:prstClr>
                </a:solidFill>
                <a:latin typeface="Arial"/>
                <a:ea typeface="맑은 고딕"/>
              </a:rPr>
              <a:t>AMD 3D V-Cache (</a:t>
            </a:r>
            <a:r>
              <a:rPr lang="en-US" altLang="ko-KR" sz="1600" b="1">
                <a:solidFill>
                  <a:srgbClr val="C00000"/>
                </a:solidFill>
                <a:latin typeface="Arial"/>
                <a:ea typeface="맑은 고딕"/>
              </a:rPr>
              <a:t>SRAM</a:t>
            </a:r>
            <a:r>
              <a:rPr lang="en-US" altLang="ko-KR" sz="1600" b="1">
                <a:solidFill>
                  <a:prstClr val="black">
                    <a:lumMod val="65000"/>
                    <a:lumOff val="35000"/>
                  </a:prstClr>
                </a:solidFill>
                <a:latin typeface="Arial"/>
                <a:ea typeface="맑은 고딕"/>
              </a:rPr>
              <a:t> LLC)</a:t>
            </a:r>
          </a:p>
        </p:txBody>
      </p:sp>
      <p:sp>
        <p:nvSpPr>
          <p:cNvPr id="13" name="TextBox 12">
            <a:extLst>
              <a:ext uri="{FF2B5EF4-FFF2-40B4-BE49-F238E27FC236}">
                <a16:creationId xmlns:a16="http://schemas.microsoft.com/office/drawing/2014/main" id="{89FAD2EA-B75F-DE7A-CB02-C5D40A8E308A}"/>
              </a:ext>
            </a:extLst>
          </p:cNvPr>
          <p:cNvSpPr txBox="1"/>
          <p:nvPr/>
        </p:nvSpPr>
        <p:spPr>
          <a:xfrm>
            <a:off x="903586" y="4578516"/>
            <a:ext cx="2839239" cy="338554"/>
          </a:xfrm>
          <a:prstGeom prst="rect">
            <a:avLst/>
          </a:prstGeom>
          <a:noFill/>
        </p:spPr>
        <p:txBody>
          <a:bodyPr wrap="none" rtlCol="0">
            <a:spAutoFit/>
          </a:bodyPr>
          <a:lstStyle/>
          <a:p>
            <a:pPr defTabSz="342900">
              <a:defRPr/>
            </a:pPr>
            <a:r>
              <a:rPr lang="en-US" altLang="ko-KR" sz="1600" b="1">
                <a:solidFill>
                  <a:srgbClr val="C00000"/>
                </a:solidFill>
                <a:latin typeface="Arial"/>
                <a:ea typeface="맑은 고딕"/>
              </a:rPr>
              <a:t>64GB</a:t>
            </a:r>
            <a:r>
              <a:rPr lang="en-US" altLang="ko-KR" sz="1600" b="1">
                <a:solidFill>
                  <a:prstClr val="black">
                    <a:lumMod val="65000"/>
                    <a:lumOff val="35000"/>
                  </a:prstClr>
                </a:solidFill>
                <a:latin typeface="Arial"/>
                <a:ea typeface="맑은 고딕"/>
              </a:rPr>
              <a:t> LLC/socket based on</a:t>
            </a:r>
          </a:p>
        </p:txBody>
      </p:sp>
      <p:sp>
        <p:nvSpPr>
          <p:cNvPr id="14" name="TextBox 13">
            <a:extLst>
              <a:ext uri="{FF2B5EF4-FFF2-40B4-BE49-F238E27FC236}">
                <a16:creationId xmlns:a16="http://schemas.microsoft.com/office/drawing/2014/main" id="{2A51806A-0AA3-8E55-732B-995DF7F4E9F5}"/>
              </a:ext>
            </a:extLst>
          </p:cNvPr>
          <p:cNvSpPr txBox="1"/>
          <p:nvPr/>
        </p:nvSpPr>
        <p:spPr>
          <a:xfrm>
            <a:off x="5257311" y="4591217"/>
            <a:ext cx="2964273" cy="338554"/>
          </a:xfrm>
          <a:prstGeom prst="rect">
            <a:avLst/>
          </a:prstGeom>
          <a:noFill/>
        </p:spPr>
        <p:txBody>
          <a:bodyPr wrap="none" rtlCol="0">
            <a:spAutoFit/>
          </a:bodyPr>
          <a:lstStyle/>
          <a:p>
            <a:pPr defTabSz="342900">
              <a:defRPr/>
            </a:pPr>
            <a:r>
              <a:rPr lang="en-US" altLang="ko-KR" sz="1600" b="1">
                <a:solidFill>
                  <a:srgbClr val="C00000"/>
                </a:solidFill>
                <a:latin typeface="Arial"/>
                <a:ea typeface="맑은 고딕"/>
              </a:rPr>
              <a:t>256MB</a:t>
            </a:r>
            <a:r>
              <a:rPr lang="en-US" altLang="ko-KR" sz="1600" b="1">
                <a:solidFill>
                  <a:prstClr val="black">
                    <a:lumMod val="65000"/>
                    <a:lumOff val="35000"/>
                  </a:prstClr>
                </a:solidFill>
                <a:latin typeface="Arial"/>
                <a:ea typeface="맑은 고딕"/>
              </a:rPr>
              <a:t> LLC/socket based on</a:t>
            </a:r>
          </a:p>
        </p:txBody>
      </p:sp>
    </p:spTree>
    <p:extLst>
      <p:ext uri="{BB962C8B-B14F-4D97-AF65-F5344CB8AC3E}">
        <p14:creationId xmlns:p14="http://schemas.microsoft.com/office/powerpoint/2010/main" val="99377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a:latin typeface="+mn-lt"/>
              </a:rPr>
              <a:t>Challenges of DRAM Cache</a:t>
            </a:r>
            <a:endParaRPr lang="ko-KR" altLang="en-US" sz="2400" spc="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Introduction</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mj-lt"/>
                <a:ea typeface="맑은 고딕" panose="020B0503020000020004" pitchFamily="50" charset="-127"/>
              </a:rPr>
              <a:t>Ⅰ</a:t>
            </a:r>
            <a:endParaRPr lang="ko-KR" altLang="en-US" sz="2400" b="1">
              <a:solidFill>
                <a:schemeClr val="accent1"/>
              </a:solidFill>
              <a:latin typeface="+mj-lt"/>
            </a:endParaRPr>
          </a:p>
        </p:txBody>
      </p:sp>
      <p:sp>
        <p:nvSpPr>
          <p:cNvPr id="8" name="텍스트 개체 틀 1">
            <a:extLst>
              <a:ext uri="{FF2B5EF4-FFF2-40B4-BE49-F238E27FC236}">
                <a16:creationId xmlns:a16="http://schemas.microsoft.com/office/drawing/2014/main" id="{4298346C-BA32-AB2C-15A0-5974438F0455}"/>
              </a:ext>
            </a:extLst>
          </p:cNvPr>
          <p:cNvSpPr>
            <a:spLocks noGrp="1"/>
          </p:cNvSpPr>
          <p:nvPr>
            <p:ph type="body" sz="quarter" idx="13"/>
          </p:nvPr>
        </p:nvSpPr>
        <p:spPr>
          <a:xfrm>
            <a:off x="261259" y="1237091"/>
            <a:ext cx="8630814" cy="5391607"/>
          </a:xfrm>
        </p:spPr>
        <p:txBody>
          <a:bodyPr>
            <a:noAutofit/>
          </a:bodyPr>
          <a:lstStyle/>
          <a:p>
            <a:r>
              <a:rPr lang="en-US" altLang="ko-KR" sz="1800" spc="0" dirty="0">
                <a:latin typeface="+mj-lt"/>
                <a:ea typeface="맑은 고딕" panose="020B0503020000020004" pitchFamily="50" charset="-127"/>
              </a:rPr>
              <a:t>Circuit-level challenge</a:t>
            </a:r>
          </a:p>
          <a:p>
            <a:pPr lvl="1"/>
            <a:r>
              <a:rPr lang="en-US" altLang="ko-KR" sz="1600" spc="0" dirty="0">
                <a:latin typeface="+mn-lt"/>
                <a:ea typeface="맑은 고딕" panose="020B0503020000020004" pitchFamily="50" charset="-127"/>
              </a:rPr>
              <a:t>Slower charge-sensing operation</a:t>
            </a:r>
          </a:p>
          <a:p>
            <a:r>
              <a:rPr lang="en-US" altLang="ko-KR" sz="1800" spc="0" dirty="0">
                <a:latin typeface="+mj-lt"/>
                <a:ea typeface="맑은 고딕" panose="020B0503020000020004" pitchFamily="50" charset="-127"/>
              </a:rPr>
              <a:t>Architecture-level challenge</a:t>
            </a:r>
          </a:p>
          <a:p>
            <a:pPr lvl="1"/>
            <a:r>
              <a:rPr lang="en-US" altLang="ko-KR" sz="1600" spc="0" dirty="0">
                <a:ea typeface="맑은 고딕" panose="020B0503020000020004" pitchFamily="50" charset="-127"/>
              </a:rPr>
              <a:t>Extra operations due to commodity DRAMs</a:t>
            </a:r>
          </a:p>
          <a:p>
            <a:pPr lvl="3">
              <a:buFont typeface="Wingdings" panose="05000000000000000000" pitchFamily="2" charset="2"/>
              <a:buChar char="ü"/>
            </a:pPr>
            <a:r>
              <a:rPr lang="en-US" altLang="ko-KR" sz="1600" spc="0" dirty="0">
                <a:latin typeface="+mn-lt"/>
                <a:ea typeface="맑은 고딕" panose="020B0503020000020004" pitchFamily="50" charset="-127"/>
                <a:cs typeface="+mn-cs"/>
              </a:rPr>
              <a:t>Serialized tag and data accesses</a:t>
            </a:r>
          </a:p>
          <a:p>
            <a:pPr lvl="3"/>
            <a:endParaRPr lang="en-US" altLang="ko-KR" sz="1600" spc="0" dirty="0">
              <a:latin typeface="+mj-lt"/>
              <a:ea typeface="맑은 고딕" panose="020B0503020000020004" pitchFamily="50" charset="-127"/>
            </a:endParaRPr>
          </a:p>
          <a:p>
            <a:pPr lvl="3"/>
            <a:endParaRPr lang="en-US" altLang="ko-KR" sz="1600" spc="0" dirty="0">
              <a:latin typeface="+mj-lt"/>
              <a:ea typeface="맑은 고딕" panose="020B0503020000020004" pitchFamily="50" charset="-127"/>
            </a:endParaRPr>
          </a:p>
          <a:p>
            <a:pPr lvl="3"/>
            <a:endParaRPr lang="en-US" altLang="ko-KR" sz="1600" spc="0" dirty="0">
              <a:latin typeface="+mj-lt"/>
              <a:ea typeface="맑은 고딕" panose="020B0503020000020004" pitchFamily="50" charset="-127"/>
            </a:endParaRPr>
          </a:p>
          <a:p>
            <a:pPr lvl="1"/>
            <a:endParaRPr lang="en-US" altLang="ko-KR" sz="1600" spc="0" dirty="0">
              <a:latin typeface="+mj-lt"/>
              <a:ea typeface="맑은 고딕" panose="020B0503020000020004" pitchFamily="50" charset="-127"/>
            </a:endParaRPr>
          </a:p>
          <a:p>
            <a:pPr lvl="1"/>
            <a:r>
              <a:rPr lang="en-US" altLang="ko-KR" sz="1600" spc="0" dirty="0">
                <a:latin typeface="+mj-lt"/>
                <a:ea typeface="맑은 고딕" panose="020B0503020000020004" pitchFamily="50" charset="-127"/>
              </a:rPr>
              <a:t>Poor row-buffer reuse</a:t>
            </a:r>
          </a:p>
          <a:p>
            <a:r>
              <a:rPr lang="en-US" altLang="ko-KR" sz="1800" spc="0" dirty="0">
                <a:solidFill>
                  <a:srgbClr val="C00000"/>
                </a:solidFill>
                <a:latin typeface="+mj-lt"/>
                <a:ea typeface="맑은 고딕" panose="020B0503020000020004" pitchFamily="50" charset="-127"/>
              </a:rPr>
              <a:t>Architectural overheads often outweigh circuit-level overheads</a:t>
            </a:r>
          </a:p>
          <a:p>
            <a:pPr>
              <a:buFont typeface="Arial" panose="020B0604020202020204" pitchFamily="34" charset="0"/>
              <a:buChar char="•"/>
            </a:pPr>
            <a:endParaRPr lang="en-US" altLang="ko-KR" sz="1800" spc="0" dirty="0">
              <a:latin typeface="+mj-lt"/>
              <a:ea typeface="맑은 고딕" panose="020B0503020000020004" pitchFamily="50" charset="-127"/>
            </a:endParaRPr>
          </a:p>
        </p:txBody>
      </p:sp>
      <p:graphicFrame>
        <p:nvGraphicFramePr>
          <p:cNvPr id="2" name="개체 1">
            <a:extLst>
              <a:ext uri="{FF2B5EF4-FFF2-40B4-BE49-F238E27FC236}">
                <a16:creationId xmlns:a16="http://schemas.microsoft.com/office/drawing/2014/main" id="{56776798-86F0-CD4F-37F5-49D9F90DA181}"/>
              </a:ext>
            </a:extLst>
          </p:cNvPr>
          <p:cNvGraphicFramePr>
            <a:graphicFrameLocks noChangeAspect="1"/>
          </p:cNvGraphicFramePr>
          <p:nvPr>
            <p:extLst>
              <p:ext uri="{D42A27DB-BD31-4B8C-83A1-F6EECF244321}">
                <p14:modId xmlns:p14="http://schemas.microsoft.com/office/powerpoint/2010/main" val="553232002"/>
              </p:ext>
            </p:extLst>
          </p:nvPr>
        </p:nvGraphicFramePr>
        <p:xfrm>
          <a:off x="553867" y="3486400"/>
          <a:ext cx="4018133" cy="613679"/>
        </p:xfrm>
        <a:graphic>
          <a:graphicData uri="http://schemas.openxmlformats.org/presentationml/2006/ole">
            <mc:AlternateContent xmlns:mc="http://schemas.openxmlformats.org/markup-compatibility/2006">
              <mc:Choice xmlns:v="urn:schemas-microsoft-com:vml" Requires="v">
                <p:oleObj name="Visio" r:id="rId3" imgW="4084178" imgH="624432" progId="Visio.Drawing.15">
                  <p:embed/>
                </p:oleObj>
              </mc:Choice>
              <mc:Fallback>
                <p:oleObj name="Visio" r:id="rId3" imgW="4084178" imgH="624432" progId="Visio.Drawing.15">
                  <p:embed/>
                  <p:pic>
                    <p:nvPicPr>
                      <p:cNvPr id="2" name="개체 1">
                        <a:extLst>
                          <a:ext uri="{FF2B5EF4-FFF2-40B4-BE49-F238E27FC236}">
                            <a16:creationId xmlns:a16="http://schemas.microsoft.com/office/drawing/2014/main" id="{56776798-86F0-CD4F-37F5-49D9F90DA181}"/>
                          </a:ext>
                        </a:extLst>
                      </p:cNvPr>
                      <p:cNvPicPr/>
                      <p:nvPr/>
                    </p:nvPicPr>
                    <p:blipFill>
                      <a:blip r:embed="rId4"/>
                      <a:stretch>
                        <a:fillRect/>
                      </a:stretch>
                    </p:blipFill>
                    <p:spPr>
                      <a:xfrm>
                        <a:off x="553867" y="3486400"/>
                        <a:ext cx="4018133" cy="613679"/>
                      </a:xfrm>
                      <a:prstGeom prst="rect">
                        <a:avLst/>
                      </a:prstGeom>
                    </p:spPr>
                  </p:pic>
                </p:oleObj>
              </mc:Fallback>
            </mc:AlternateContent>
          </a:graphicData>
        </a:graphic>
      </p:graphicFrame>
      <p:graphicFrame>
        <p:nvGraphicFramePr>
          <p:cNvPr id="3" name="개체 2">
            <a:extLst>
              <a:ext uri="{FF2B5EF4-FFF2-40B4-BE49-F238E27FC236}">
                <a16:creationId xmlns:a16="http://schemas.microsoft.com/office/drawing/2014/main" id="{88A2CB63-46B3-FBD5-1501-05976B54B269}"/>
              </a:ext>
            </a:extLst>
          </p:cNvPr>
          <p:cNvGraphicFramePr>
            <a:graphicFrameLocks noChangeAspect="1"/>
          </p:cNvGraphicFramePr>
          <p:nvPr>
            <p:extLst>
              <p:ext uri="{D42A27DB-BD31-4B8C-83A1-F6EECF244321}">
                <p14:modId xmlns:p14="http://schemas.microsoft.com/office/powerpoint/2010/main" val="1297119637"/>
              </p:ext>
            </p:extLst>
          </p:nvPr>
        </p:nvGraphicFramePr>
        <p:xfrm>
          <a:off x="5193792" y="3475693"/>
          <a:ext cx="3308912" cy="875245"/>
        </p:xfrm>
        <a:graphic>
          <a:graphicData uri="http://schemas.openxmlformats.org/presentationml/2006/ole">
            <mc:AlternateContent xmlns:mc="http://schemas.openxmlformats.org/markup-compatibility/2006">
              <mc:Choice xmlns:v="urn:schemas-microsoft-com:vml" Requires="v">
                <p:oleObj name="Visio" r:id="rId5" imgW="3367969" imgH="891257" progId="Visio.Drawing.15">
                  <p:embed/>
                </p:oleObj>
              </mc:Choice>
              <mc:Fallback>
                <p:oleObj name="Visio" r:id="rId5" imgW="3367969" imgH="891257" progId="Visio.Drawing.15">
                  <p:embed/>
                  <p:pic>
                    <p:nvPicPr>
                      <p:cNvPr id="3" name="개체 2">
                        <a:extLst>
                          <a:ext uri="{FF2B5EF4-FFF2-40B4-BE49-F238E27FC236}">
                            <a16:creationId xmlns:a16="http://schemas.microsoft.com/office/drawing/2014/main" id="{88A2CB63-46B3-FBD5-1501-05976B54B269}"/>
                          </a:ext>
                        </a:extLst>
                      </p:cNvPr>
                      <p:cNvPicPr/>
                      <p:nvPr/>
                    </p:nvPicPr>
                    <p:blipFill>
                      <a:blip r:embed="rId6"/>
                      <a:stretch>
                        <a:fillRect/>
                      </a:stretch>
                    </p:blipFill>
                    <p:spPr>
                      <a:xfrm>
                        <a:off x="5193792" y="3475693"/>
                        <a:ext cx="3308912" cy="87524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F759CB3A-663C-8EC4-EA0E-FD6088C99708}"/>
              </a:ext>
            </a:extLst>
          </p:cNvPr>
          <p:cNvSpPr txBox="1"/>
          <p:nvPr/>
        </p:nvSpPr>
        <p:spPr>
          <a:xfrm>
            <a:off x="936327" y="4311746"/>
            <a:ext cx="3062266" cy="307777"/>
          </a:xfrm>
          <a:prstGeom prst="rect">
            <a:avLst/>
          </a:prstGeom>
          <a:noFill/>
        </p:spPr>
        <p:txBody>
          <a:bodyPr wrap="square" rtlCol="0">
            <a:spAutoFit/>
          </a:bodyPr>
          <a:lstStyle/>
          <a:p>
            <a:r>
              <a:rPr lang="en-US" altLang="ko-KR" sz="1400"/>
              <a:t>&lt;Read operation in the LH cache&gt;</a:t>
            </a:r>
            <a:endParaRPr lang="ko-KR" altLang="en-US" sz="1400"/>
          </a:p>
        </p:txBody>
      </p:sp>
      <p:sp>
        <p:nvSpPr>
          <p:cNvPr id="9" name="TextBox 8">
            <a:extLst>
              <a:ext uri="{FF2B5EF4-FFF2-40B4-BE49-F238E27FC236}">
                <a16:creationId xmlns:a16="http://schemas.microsoft.com/office/drawing/2014/main" id="{10EFB219-E048-43AF-7804-AF2A05DD135D}"/>
              </a:ext>
            </a:extLst>
          </p:cNvPr>
          <p:cNvSpPr txBox="1"/>
          <p:nvPr/>
        </p:nvSpPr>
        <p:spPr>
          <a:xfrm>
            <a:off x="5514423" y="4311745"/>
            <a:ext cx="3062266" cy="307777"/>
          </a:xfrm>
          <a:prstGeom prst="rect">
            <a:avLst/>
          </a:prstGeom>
          <a:noFill/>
        </p:spPr>
        <p:txBody>
          <a:bodyPr wrap="square" rtlCol="0">
            <a:spAutoFit/>
          </a:bodyPr>
          <a:lstStyle/>
          <a:p>
            <a:r>
              <a:rPr lang="en-US" altLang="ko-KR" sz="1400" dirty="0"/>
              <a:t>&lt;Write operation in the Alloy cache&gt;</a:t>
            </a:r>
            <a:endParaRPr lang="ko-KR" altLang="en-US" sz="1400" dirty="0"/>
          </a:p>
        </p:txBody>
      </p:sp>
    </p:spTree>
    <p:extLst>
      <p:ext uri="{BB962C8B-B14F-4D97-AF65-F5344CB8AC3E}">
        <p14:creationId xmlns:p14="http://schemas.microsoft.com/office/powerpoint/2010/main" val="165363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4433971"/>
          </a:xfrm>
        </p:spPr>
        <p:txBody>
          <a:bodyPr/>
          <a:lstStyle/>
          <a:p>
            <a:pPr marL="400050" indent="-400050">
              <a:lnSpc>
                <a:spcPct val="150000"/>
              </a:lnSpc>
              <a:buFont typeface="+mj-lt"/>
              <a:buAutoNum type="romanUcPeriod"/>
            </a:pPr>
            <a:r>
              <a:rPr lang="en-US" altLang="ko-KR" sz="2000" spc="0" dirty="0">
                <a:solidFill>
                  <a:schemeClr val="accent2">
                    <a:lumMod val="60000"/>
                    <a:lumOff val="40000"/>
                  </a:schemeClr>
                </a:solidFill>
              </a:rPr>
              <a:t>Introduction</a:t>
            </a:r>
          </a:p>
          <a:p>
            <a:pPr marL="400050" indent="-400050">
              <a:lnSpc>
                <a:spcPct val="150000"/>
              </a:lnSpc>
              <a:buFont typeface="+mj-lt"/>
              <a:buAutoNum type="romanUcPeriod"/>
            </a:pPr>
            <a:r>
              <a:rPr lang="en-US" altLang="ko-KR" sz="2000" spc="0" dirty="0"/>
              <a:t>Overview</a:t>
            </a:r>
          </a:p>
          <a:p>
            <a:pPr marL="400050" indent="-400050">
              <a:lnSpc>
                <a:spcPct val="150000"/>
              </a:lnSpc>
              <a:buFont typeface="+mj-lt"/>
              <a:buAutoNum type="romanUcPeriod"/>
            </a:pPr>
            <a:r>
              <a:rPr lang="en-US" altLang="ko-KR" sz="2000" spc="0" dirty="0">
                <a:solidFill>
                  <a:schemeClr val="accent2">
                    <a:lumMod val="60000"/>
                    <a:lumOff val="40000"/>
                  </a:schemeClr>
                </a:solidFill>
              </a:rPr>
              <a:t>Native DRAM Cache </a:t>
            </a:r>
          </a:p>
          <a:p>
            <a:pPr marL="857250" lvl="1" indent="-400050">
              <a:lnSpc>
                <a:spcPct val="150000"/>
              </a:lnSpc>
              <a:buFont typeface="+mj-lt"/>
              <a:buAutoNum type="alphaUcPeriod"/>
            </a:pPr>
            <a:r>
              <a:rPr lang="en-US" altLang="ko-KR" sz="2000" dirty="0">
                <a:solidFill>
                  <a:schemeClr val="accent2">
                    <a:lumMod val="60000"/>
                    <a:lumOff val="40000"/>
                  </a:schemeClr>
                </a:solidFill>
              </a:rPr>
              <a:t>In-Subarray Processing</a:t>
            </a:r>
          </a:p>
          <a:p>
            <a:pPr marL="857250" lvl="1" indent="-400050">
              <a:lnSpc>
                <a:spcPct val="150000"/>
              </a:lnSpc>
              <a:buFont typeface="+mj-lt"/>
              <a:buAutoNum type="alphaUcPeriod"/>
            </a:pPr>
            <a:r>
              <a:rPr lang="en-US" altLang="ko-KR" sz="2000" dirty="0">
                <a:solidFill>
                  <a:schemeClr val="accent2">
                    <a:lumMod val="60000"/>
                    <a:lumOff val="40000"/>
                  </a:schemeClr>
                </a:solidFill>
              </a:rPr>
              <a:t>Cache Operation</a:t>
            </a:r>
          </a:p>
          <a:p>
            <a:pPr marL="857250" lvl="1" indent="-400050">
              <a:lnSpc>
                <a:spcPct val="150000"/>
              </a:lnSpc>
              <a:buFont typeface="+mj-lt"/>
              <a:buAutoNum type="alphaUcPeriod"/>
            </a:pPr>
            <a:r>
              <a:rPr lang="en-US" altLang="ko-KR" sz="2000" dirty="0">
                <a:solidFill>
                  <a:schemeClr val="accent2">
                    <a:lumMod val="60000"/>
                    <a:lumOff val="40000"/>
                  </a:schemeClr>
                </a:solidFill>
              </a:rPr>
              <a:t>Address Mapping</a:t>
            </a:r>
            <a:endParaRPr lang="en-US" altLang="ko-KR" sz="1100" b="1" spc="0" dirty="0">
              <a:solidFill>
                <a:schemeClr val="accent2">
                  <a:lumMod val="60000"/>
                  <a:lumOff val="40000"/>
                </a:schemeClr>
              </a:solidFill>
            </a:endParaRPr>
          </a:p>
          <a:p>
            <a:pPr marL="400050" indent="-400050">
              <a:lnSpc>
                <a:spcPct val="150000"/>
              </a:lnSpc>
              <a:buFont typeface="+mj-lt"/>
              <a:buAutoNum type="romanUcPeriod"/>
            </a:pPr>
            <a:r>
              <a:rPr lang="en-US" altLang="ko-KR" sz="2000" spc="0" dirty="0">
                <a:solidFill>
                  <a:schemeClr val="accent2">
                    <a:lumMod val="60000"/>
                    <a:lumOff val="40000"/>
                  </a:schemeClr>
                </a:solidFill>
              </a:rPr>
              <a:t>Evaluation</a:t>
            </a:r>
          </a:p>
          <a:p>
            <a:pPr marL="400050" indent="-400050">
              <a:lnSpc>
                <a:spcPct val="150000"/>
              </a:lnSpc>
              <a:buFont typeface="+mj-lt"/>
              <a:buAutoNum type="romanUcPeriod"/>
            </a:pPr>
            <a:r>
              <a:rPr lang="en-US" altLang="ko-KR" sz="2000" spc="0" dirty="0">
                <a:solidFill>
                  <a:schemeClr val="accent2">
                    <a:lumMod val="60000"/>
                    <a:lumOff val="40000"/>
                  </a:schemeClr>
                </a:solidFill>
              </a:rPr>
              <a:t>Conclusion</a:t>
            </a:r>
            <a:endParaRPr lang="ko-KR" altLang="en-US" sz="2000" b="1" spc="0" dirty="0">
              <a:solidFill>
                <a:schemeClr val="accent2">
                  <a:lumMod val="60000"/>
                  <a:lumOff val="40000"/>
                </a:schemeClr>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208413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직선 연결선 88">
            <a:extLst>
              <a:ext uri="{FF2B5EF4-FFF2-40B4-BE49-F238E27FC236}">
                <a16:creationId xmlns:a16="http://schemas.microsoft.com/office/drawing/2014/main" id="{093042D6-29E8-880F-98C5-26D1F0D75B7A}"/>
              </a:ext>
            </a:extLst>
          </p:cNvPr>
          <p:cNvCxnSpPr>
            <a:cxnSpLocks/>
          </p:cNvCxnSpPr>
          <p:nvPr/>
        </p:nvCxnSpPr>
        <p:spPr>
          <a:xfrm flipH="1">
            <a:off x="5447946" y="4644807"/>
            <a:ext cx="350166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텍스트 개체 틀 1">
            <a:extLst>
              <a:ext uri="{FF2B5EF4-FFF2-40B4-BE49-F238E27FC236}">
                <a16:creationId xmlns:a16="http://schemas.microsoft.com/office/drawing/2014/main" id="{9C515BF5-8534-1B1D-570D-EE23CD65B89F}"/>
              </a:ext>
            </a:extLst>
          </p:cNvPr>
          <p:cNvSpPr>
            <a:spLocks noGrp="1"/>
          </p:cNvSpPr>
          <p:nvPr>
            <p:ph type="body" sz="quarter" idx="13"/>
          </p:nvPr>
        </p:nvSpPr>
        <p:spPr>
          <a:xfrm>
            <a:off x="261259" y="1237092"/>
            <a:ext cx="8705320" cy="5145047"/>
          </a:xfrm>
        </p:spPr>
        <p:txBody>
          <a:bodyPr>
            <a:noAutofit/>
          </a:bodyPr>
          <a:lstStyle/>
          <a:p>
            <a:r>
              <a:rPr lang="en-US" altLang="ko-KR" sz="1800" spc="0"/>
              <a:t>Cache operations inside a DRAM</a:t>
            </a:r>
          </a:p>
          <a:p>
            <a:pPr lvl="1"/>
            <a:r>
              <a:rPr lang="en-US" altLang="ko-KR" sz="1600" spc="0"/>
              <a:t>To eliminate architectural overheads of DRAM caches</a:t>
            </a:r>
            <a:endParaRPr lang="ko-KR" altLang="en-US" sz="1600" spc="0"/>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t>Caching-In-Memory (CIM)</a:t>
            </a:r>
            <a:endParaRPr lang="ko-KR" altLang="en-US" sz="24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Overview</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Ⅱ</a:t>
            </a:r>
            <a:endParaRPr lang="ko-KR" altLang="en-US" sz="2400" b="1">
              <a:solidFill>
                <a:schemeClr val="accent1"/>
              </a:solidFill>
              <a:latin typeface="+mj-lt"/>
            </a:endParaRPr>
          </a:p>
        </p:txBody>
      </p:sp>
      <p:sp>
        <p:nvSpPr>
          <p:cNvPr id="12" name="직사각형 11">
            <a:extLst>
              <a:ext uri="{FF2B5EF4-FFF2-40B4-BE49-F238E27FC236}">
                <a16:creationId xmlns:a16="http://schemas.microsoft.com/office/drawing/2014/main" id="{6BCED746-23FF-0766-31A0-7B1B724F1A16}"/>
              </a:ext>
            </a:extLst>
          </p:cNvPr>
          <p:cNvSpPr/>
          <p:nvPr/>
        </p:nvSpPr>
        <p:spPr>
          <a:xfrm>
            <a:off x="304659" y="2591671"/>
            <a:ext cx="3808058" cy="1998845"/>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ko-KR" b="1">
                <a:solidFill>
                  <a:srgbClr val="C00000"/>
                </a:solidFill>
              </a:rPr>
              <a:t>Caching-In-Memory</a:t>
            </a:r>
            <a:endParaRPr lang="ko-KR" altLang="en-US" b="1">
              <a:solidFill>
                <a:srgbClr val="C00000"/>
              </a:solidFill>
            </a:endParaRPr>
          </a:p>
        </p:txBody>
      </p:sp>
      <p:sp>
        <p:nvSpPr>
          <p:cNvPr id="14" name="직사각형 13">
            <a:extLst>
              <a:ext uri="{FF2B5EF4-FFF2-40B4-BE49-F238E27FC236}">
                <a16:creationId xmlns:a16="http://schemas.microsoft.com/office/drawing/2014/main" id="{A4367DD9-DAC7-5DDB-70EF-3EE549054940}"/>
              </a:ext>
            </a:extLst>
          </p:cNvPr>
          <p:cNvSpPr/>
          <p:nvPr/>
        </p:nvSpPr>
        <p:spPr>
          <a:xfrm>
            <a:off x="304660" y="5919444"/>
            <a:ext cx="3808058" cy="555812"/>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ko-KR">
                <a:solidFill>
                  <a:schemeClr val="tx1"/>
                </a:solidFill>
              </a:rPr>
              <a:t>Processor</a:t>
            </a:r>
            <a:endParaRPr lang="ko-KR" altLang="en-US">
              <a:solidFill>
                <a:schemeClr val="tx1"/>
              </a:solidFill>
            </a:endParaRPr>
          </a:p>
        </p:txBody>
      </p:sp>
      <p:sp>
        <p:nvSpPr>
          <p:cNvPr id="16" name="직사각형 15">
            <a:extLst>
              <a:ext uri="{FF2B5EF4-FFF2-40B4-BE49-F238E27FC236}">
                <a16:creationId xmlns:a16="http://schemas.microsoft.com/office/drawing/2014/main" id="{B77FCE7D-33D2-87DC-C22D-1770CA1D8A75}"/>
              </a:ext>
            </a:extLst>
          </p:cNvPr>
          <p:cNvSpPr/>
          <p:nvPr/>
        </p:nvSpPr>
        <p:spPr>
          <a:xfrm>
            <a:off x="401370" y="3077632"/>
            <a:ext cx="814480" cy="811680"/>
          </a:xfrm>
          <a:prstGeom prst="rect">
            <a:avLst/>
          </a:prstGeom>
          <a:solidFill>
            <a:srgbClr val="C0C0C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a:t>Tags</a:t>
            </a:r>
            <a:endParaRPr lang="ko-KR" altLang="en-US"/>
          </a:p>
        </p:txBody>
      </p:sp>
      <p:sp>
        <p:nvSpPr>
          <p:cNvPr id="18" name="직사각형 17">
            <a:extLst>
              <a:ext uri="{FF2B5EF4-FFF2-40B4-BE49-F238E27FC236}">
                <a16:creationId xmlns:a16="http://schemas.microsoft.com/office/drawing/2014/main" id="{C4B8D3D9-4E6A-D064-D19E-12FCD22D0CD6}"/>
              </a:ext>
            </a:extLst>
          </p:cNvPr>
          <p:cNvSpPr/>
          <p:nvPr/>
        </p:nvSpPr>
        <p:spPr>
          <a:xfrm>
            <a:off x="1327870" y="3077632"/>
            <a:ext cx="2676524" cy="811680"/>
          </a:xfrm>
          <a:prstGeom prst="rect">
            <a:avLst/>
          </a:prstGeom>
          <a:solidFill>
            <a:srgbClr val="C0C0C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a:t>Data</a:t>
            </a:r>
            <a:endParaRPr lang="ko-KR" altLang="en-US"/>
          </a:p>
        </p:txBody>
      </p:sp>
      <p:sp>
        <p:nvSpPr>
          <p:cNvPr id="22" name="화살표: 위쪽 21">
            <a:extLst>
              <a:ext uri="{FF2B5EF4-FFF2-40B4-BE49-F238E27FC236}">
                <a16:creationId xmlns:a16="http://schemas.microsoft.com/office/drawing/2014/main" id="{974CA290-36B3-3438-0286-126C2BC8FAB5}"/>
              </a:ext>
            </a:extLst>
          </p:cNvPr>
          <p:cNvSpPr/>
          <p:nvPr/>
        </p:nvSpPr>
        <p:spPr>
          <a:xfrm>
            <a:off x="993858" y="4601632"/>
            <a:ext cx="334011" cy="1317812"/>
          </a:xfrm>
          <a:prstGeom prst="upArrow">
            <a:avLst/>
          </a:prstGeom>
          <a:solidFill>
            <a:schemeClr val="accent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5" name="직선 화살표 연결선 24">
            <a:extLst>
              <a:ext uri="{FF2B5EF4-FFF2-40B4-BE49-F238E27FC236}">
                <a16:creationId xmlns:a16="http://schemas.microsoft.com/office/drawing/2014/main" id="{2510D073-1260-C87B-FDE6-DE8FC6BE1402}"/>
              </a:ext>
            </a:extLst>
          </p:cNvPr>
          <p:cNvCxnSpPr/>
          <p:nvPr/>
        </p:nvCxnSpPr>
        <p:spPr>
          <a:xfrm>
            <a:off x="3417588" y="4601632"/>
            <a:ext cx="0" cy="1317812"/>
          </a:xfrm>
          <a:prstGeom prst="straightConnector1">
            <a:avLst/>
          </a:prstGeom>
          <a:ln w="57150">
            <a:solidFill>
              <a:schemeClr val="accent3"/>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0E430CB-4B81-BDBF-919E-CEE478C8813E}"/>
              </a:ext>
            </a:extLst>
          </p:cNvPr>
          <p:cNvSpPr txBox="1"/>
          <p:nvPr/>
        </p:nvSpPr>
        <p:spPr>
          <a:xfrm>
            <a:off x="447925" y="5027987"/>
            <a:ext cx="1111624" cy="584775"/>
          </a:xfrm>
          <a:prstGeom prst="rect">
            <a:avLst/>
          </a:prstGeom>
          <a:noFill/>
        </p:spPr>
        <p:txBody>
          <a:bodyPr wrap="square" rtlCol="0">
            <a:spAutoFit/>
          </a:bodyPr>
          <a:lstStyle/>
          <a:p>
            <a:r>
              <a:rPr lang="en-US" altLang="ko-KR" sz="1600"/>
              <a:t>Cmd/</a:t>
            </a:r>
            <a:br>
              <a:rPr lang="en-US" altLang="ko-KR" sz="1600"/>
            </a:br>
            <a:r>
              <a:rPr lang="en-US" altLang="ko-KR" sz="1600"/>
              <a:t>Addr</a:t>
            </a:r>
            <a:endParaRPr lang="ko-KR" altLang="en-US" sz="1600"/>
          </a:p>
        </p:txBody>
      </p:sp>
      <p:sp>
        <p:nvSpPr>
          <p:cNvPr id="27" name="TextBox 26">
            <a:extLst>
              <a:ext uri="{FF2B5EF4-FFF2-40B4-BE49-F238E27FC236}">
                <a16:creationId xmlns:a16="http://schemas.microsoft.com/office/drawing/2014/main" id="{3FBBAA8B-E750-0561-BEB4-FDBF316BADAC}"/>
              </a:ext>
            </a:extLst>
          </p:cNvPr>
          <p:cNvSpPr txBox="1"/>
          <p:nvPr/>
        </p:nvSpPr>
        <p:spPr>
          <a:xfrm>
            <a:off x="1659076" y="5101877"/>
            <a:ext cx="927852" cy="338554"/>
          </a:xfrm>
          <a:prstGeom prst="rect">
            <a:avLst/>
          </a:prstGeom>
          <a:noFill/>
        </p:spPr>
        <p:txBody>
          <a:bodyPr wrap="square" rtlCol="0">
            <a:spAutoFit/>
          </a:bodyPr>
          <a:lstStyle/>
          <a:p>
            <a:r>
              <a:rPr lang="en-US" altLang="ko-KR" sz="1600"/>
              <a:t>Data</a:t>
            </a:r>
            <a:endParaRPr lang="ko-KR" altLang="en-US" sz="1600"/>
          </a:p>
        </p:txBody>
      </p:sp>
      <p:sp>
        <p:nvSpPr>
          <p:cNvPr id="28" name="TextBox 27">
            <a:extLst>
              <a:ext uri="{FF2B5EF4-FFF2-40B4-BE49-F238E27FC236}">
                <a16:creationId xmlns:a16="http://schemas.microsoft.com/office/drawing/2014/main" id="{71BAC968-C498-840A-8197-AF2771F94621}"/>
              </a:ext>
            </a:extLst>
          </p:cNvPr>
          <p:cNvSpPr txBox="1"/>
          <p:nvPr/>
        </p:nvSpPr>
        <p:spPr>
          <a:xfrm>
            <a:off x="3415304" y="5027985"/>
            <a:ext cx="996734" cy="584775"/>
          </a:xfrm>
          <a:prstGeom prst="rect">
            <a:avLst/>
          </a:prstGeom>
          <a:noFill/>
        </p:spPr>
        <p:txBody>
          <a:bodyPr wrap="square" rtlCol="0">
            <a:spAutoFit/>
          </a:bodyPr>
          <a:lstStyle/>
          <a:p>
            <a:r>
              <a:rPr lang="en-US" altLang="ko-KR" sz="1600"/>
              <a:t>Rsp</a:t>
            </a:r>
          </a:p>
          <a:p>
            <a:r>
              <a:rPr lang="en-US" altLang="ko-KR" sz="1600"/>
              <a:t>(hit/miss)</a:t>
            </a:r>
            <a:endParaRPr lang="ko-KR" altLang="en-US" sz="1600"/>
          </a:p>
        </p:txBody>
      </p:sp>
      <p:sp>
        <p:nvSpPr>
          <p:cNvPr id="29" name="구름 28">
            <a:extLst>
              <a:ext uri="{FF2B5EF4-FFF2-40B4-BE49-F238E27FC236}">
                <a16:creationId xmlns:a16="http://schemas.microsoft.com/office/drawing/2014/main" id="{61983776-D20F-BFB6-2868-C49225FA2989}"/>
              </a:ext>
            </a:extLst>
          </p:cNvPr>
          <p:cNvSpPr/>
          <p:nvPr/>
        </p:nvSpPr>
        <p:spPr>
          <a:xfrm>
            <a:off x="401371" y="3915922"/>
            <a:ext cx="3603024" cy="604146"/>
          </a:xfrm>
          <a:prstGeom prst="cloud">
            <a:avLst/>
          </a:prstGeom>
          <a:solidFill>
            <a:srgbClr val="077F8C"/>
          </a:solidFill>
          <a:ln>
            <a:solidFill>
              <a:schemeClr val="tx1">
                <a:lumMod val="50000"/>
                <a:lumOff val="5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30" name="TextBox 29">
            <a:extLst>
              <a:ext uri="{FF2B5EF4-FFF2-40B4-BE49-F238E27FC236}">
                <a16:creationId xmlns:a16="http://schemas.microsoft.com/office/drawing/2014/main" id="{863129FA-E4D4-59FA-EE7D-392426088299}"/>
              </a:ext>
            </a:extLst>
          </p:cNvPr>
          <p:cNvSpPr txBox="1"/>
          <p:nvPr/>
        </p:nvSpPr>
        <p:spPr>
          <a:xfrm>
            <a:off x="560793" y="3914234"/>
            <a:ext cx="3487270" cy="584775"/>
          </a:xfrm>
          <a:prstGeom prst="rect">
            <a:avLst/>
          </a:prstGeom>
          <a:noFill/>
          <a:ln>
            <a:noFill/>
          </a:ln>
        </p:spPr>
        <p:txBody>
          <a:bodyPr wrap="square" rtlCol="0">
            <a:spAutoFit/>
          </a:bodyPr>
          <a:lstStyle/>
          <a:p>
            <a:pPr algn="ctr"/>
            <a:r>
              <a:rPr lang="en-US" altLang="ko-KR" sz="1600">
                <a:solidFill>
                  <a:schemeClr val="bg1"/>
                </a:solidFill>
              </a:rPr>
              <a:t>Tag matching, way selection,</a:t>
            </a:r>
            <a:br>
              <a:rPr lang="en-US" altLang="ko-KR" sz="1600">
                <a:solidFill>
                  <a:schemeClr val="bg1"/>
                </a:solidFill>
              </a:rPr>
            </a:br>
            <a:r>
              <a:rPr lang="en-US" altLang="ko-KR" sz="1600">
                <a:solidFill>
                  <a:schemeClr val="bg1"/>
                </a:solidFill>
              </a:rPr>
              <a:t>cache replacement</a:t>
            </a:r>
            <a:endParaRPr lang="ko-KR" altLang="en-US" sz="1600">
              <a:solidFill>
                <a:schemeClr val="bg1"/>
              </a:solidFill>
            </a:endParaRPr>
          </a:p>
        </p:txBody>
      </p:sp>
      <p:sp>
        <p:nvSpPr>
          <p:cNvPr id="23" name="화살표: 위쪽/아래쪽 22">
            <a:extLst>
              <a:ext uri="{FF2B5EF4-FFF2-40B4-BE49-F238E27FC236}">
                <a16:creationId xmlns:a16="http://schemas.microsoft.com/office/drawing/2014/main" id="{3BC9A250-4162-4653-804F-4C98D7BC6A3F}"/>
              </a:ext>
            </a:extLst>
          </p:cNvPr>
          <p:cNvSpPr/>
          <p:nvPr/>
        </p:nvSpPr>
        <p:spPr>
          <a:xfrm>
            <a:off x="1979420" y="4588184"/>
            <a:ext cx="869577" cy="1331259"/>
          </a:xfrm>
          <a:prstGeom prst="upDownArrow">
            <a:avLst>
              <a:gd name="adj1" fmla="val 47080"/>
              <a:gd name="adj2" fmla="val 29553"/>
            </a:avLst>
          </a:prstGeom>
          <a:solidFill>
            <a:schemeClr val="accent3"/>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육각형 7">
            <a:extLst>
              <a:ext uri="{FF2B5EF4-FFF2-40B4-BE49-F238E27FC236}">
                <a16:creationId xmlns:a16="http://schemas.microsoft.com/office/drawing/2014/main" id="{2B4EA12A-9290-B02E-E2F0-5742E070FF5B}"/>
              </a:ext>
            </a:extLst>
          </p:cNvPr>
          <p:cNvSpPr/>
          <p:nvPr/>
        </p:nvSpPr>
        <p:spPr>
          <a:xfrm>
            <a:off x="5447946" y="3300428"/>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a:solidFill>
                  <a:sysClr val="windowText" lastClr="000000"/>
                </a:solidFill>
              </a:rPr>
              <a:t>ACT</a:t>
            </a:r>
            <a:endParaRPr lang="ko-KR" altLang="en-US" sz="1200">
              <a:solidFill>
                <a:sysClr val="windowText" lastClr="000000"/>
              </a:solidFill>
            </a:endParaRPr>
          </a:p>
        </p:txBody>
      </p:sp>
      <p:sp>
        <p:nvSpPr>
          <p:cNvPr id="9" name="육각형 8">
            <a:extLst>
              <a:ext uri="{FF2B5EF4-FFF2-40B4-BE49-F238E27FC236}">
                <a16:creationId xmlns:a16="http://schemas.microsoft.com/office/drawing/2014/main" id="{F11A0972-C9FD-B85B-775A-4FB04261F5A7}"/>
              </a:ext>
            </a:extLst>
          </p:cNvPr>
          <p:cNvSpPr/>
          <p:nvPr/>
        </p:nvSpPr>
        <p:spPr>
          <a:xfrm>
            <a:off x="5447946" y="3637312"/>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err="1">
                <a:solidFill>
                  <a:sysClr val="windowText" lastClr="000000"/>
                </a:solidFill>
              </a:rPr>
              <a:t>Idx</a:t>
            </a:r>
            <a:endParaRPr lang="ko-KR" altLang="en-US" sz="1200">
              <a:solidFill>
                <a:sysClr val="windowText" lastClr="000000"/>
              </a:solidFill>
            </a:endParaRPr>
          </a:p>
        </p:txBody>
      </p:sp>
      <p:sp>
        <p:nvSpPr>
          <p:cNvPr id="10" name="육각형 9">
            <a:extLst>
              <a:ext uri="{FF2B5EF4-FFF2-40B4-BE49-F238E27FC236}">
                <a16:creationId xmlns:a16="http://schemas.microsoft.com/office/drawing/2014/main" id="{ABAFBF24-FC2C-D701-6A86-E74C27DF0AA8}"/>
              </a:ext>
            </a:extLst>
          </p:cNvPr>
          <p:cNvSpPr/>
          <p:nvPr/>
        </p:nvSpPr>
        <p:spPr>
          <a:xfrm>
            <a:off x="5885467" y="3300428"/>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11" name="육각형 10">
            <a:extLst>
              <a:ext uri="{FF2B5EF4-FFF2-40B4-BE49-F238E27FC236}">
                <a16:creationId xmlns:a16="http://schemas.microsoft.com/office/drawing/2014/main" id="{495948AC-C253-FE1A-0013-4E1599EF3287}"/>
              </a:ext>
            </a:extLst>
          </p:cNvPr>
          <p:cNvSpPr/>
          <p:nvPr/>
        </p:nvSpPr>
        <p:spPr>
          <a:xfrm>
            <a:off x="5885467" y="3637312"/>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13" name="육각형 12">
            <a:extLst>
              <a:ext uri="{FF2B5EF4-FFF2-40B4-BE49-F238E27FC236}">
                <a16:creationId xmlns:a16="http://schemas.microsoft.com/office/drawing/2014/main" id="{8E0F2957-9EFE-58D1-5FE6-80B03A696132}"/>
              </a:ext>
            </a:extLst>
          </p:cNvPr>
          <p:cNvSpPr/>
          <p:nvPr/>
        </p:nvSpPr>
        <p:spPr>
          <a:xfrm>
            <a:off x="6322988" y="3300428"/>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15" name="육각형 14">
            <a:extLst>
              <a:ext uri="{FF2B5EF4-FFF2-40B4-BE49-F238E27FC236}">
                <a16:creationId xmlns:a16="http://schemas.microsoft.com/office/drawing/2014/main" id="{680C33A3-602B-C599-4299-7117D25EDF8D}"/>
              </a:ext>
            </a:extLst>
          </p:cNvPr>
          <p:cNvSpPr/>
          <p:nvPr/>
        </p:nvSpPr>
        <p:spPr>
          <a:xfrm>
            <a:off x="6322988" y="3637312"/>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17" name="육각형 16">
            <a:extLst>
              <a:ext uri="{FF2B5EF4-FFF2-40B4-BE49-F238E27FC236}">
                <a16:creationId xmlns:a16="http://schemas.microsoft.com/office/drawing/2014/main" id="{FC17FDAE-FC8F-249D-10F1-5DCFECDD5ADB}"/>
              </a:ext>
            </a:extLst>
          </p:cNvPr>
          <p:cNvSpPr/>
          <p:nvPr/>
        </p:nvSpPr>
        <p:spPr>
          <a:xfrm>
            <a:off x="6760509" y="3300428"/>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19" name="육각형 18">
            <a:extLst>
              <a:ext uri="{FF2B5EF4-FFF2-40B4-BE49-F238E27FC236}">
                <a16:creationId xmlns:a16="http://schemas.microsoft.com/office/drawing/2014/main" id="{32DA3BB6-DAE3-DF43-F4AC-BFF0455ED6F3}"/>
              </a:ext>
            </a:extLst>
          </p:cNvPr>
          <p:cNvSpPr/>
          <p:nvPr/>
        </p:nvSpPr>
        <p:spPr>
          <a:xfrm>
            <a:off x="6760509" y="3637312"/>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a:solidFill>
                  <a:sysClr val="windowText" lastClr="000000"/>
                </a:solidFill>
              </a:rPr>
              <a:t>Tag</a:t>
            </a:r>
            <a:endParaRPr lang="ko-KR" altLang="en-US" sz="1200">
              <a:solidFill>
                <a:sysClr val="windowText" lastClr="000000"/>
              </a:solidFill>
            </a:endParaRPr>
          </a:p>
        </p:txBody>
      </p:sp>
      <p:sp>
        <p:nvSpPr>
          <p:cNvPr id="20" name="육각형 19">
            <a:extLst>
              <a:ext uri="{FF2B5EF4-FFF2-40B4-BE49-F238E27FC236}">
                <a16:creationId xmlns:a16="http://schemas.microsoft.com/office/drawing/2014/main" id="{F7A6E194-8114-BB76-0969-22D63357FED3}"/>
              </a:ext>
            </a:extLst>
          </p:cNvPr>
          <p:cNvSpPr/>
          <p:nvPr/>
        </p:nvSpPr>
        <p:spPr>
          <a:xfrm>
            <a:off x="7635551" y="3300428"/>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21" name="육각형 20">
            <a:extLst>
              <a:ext uri="{FF2B5EF4-FFF2-40B4-BE49-F238E27FC236}">
                <a16:creationId xmlns:a16="http://schemas.microsoft.com/office/drawing/2014/main" id="{27BE90A6-E2E8-4C3A-BD1B-F31083934702}"/>
              </a:ext>
            </a:extLst>
          </p:cNvPr>
          <p:cNvSpPr/>
          <p:nvPr/>
        </p:nvSpPr>
        <p:spPr>
          <a:xfrm>
            <a:off x="7635551" y="3637312"/>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24" name="육각형 23">
            <a:extLst>
              <a:ext uri="{FF2B5EF4-FFF2-40B4-BE49-F238E27FC236}">
                <a16:creationId xmlns:a16="http://schemas.microsoft.com/office/drawing/2014/main" id="{288F77B0-1D2D-47E1-189C-66ACB55D0CF0}"/>
              </a:ext>
            </a:extLst>
          </p:cNvPr>
          <p:cNvSpPr/>
          <p:nvPr/>
        </p:nvSpPr>
        <p:spPr>
          <a:xfrm>
            <a:off x="7198030" y="3300428"/>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31" name="육각형 30">
            <a:extLst>
              <a:ext uri="{FF2B5EF4-FFF2-40B4-BE49-F238E27FC236}">
                <a16:creationId xmlns:a16="http://schemas.microsoft.com/office/drawing/2014/main" id="{DECB180A-8A66-BCA6-10A1-70913526E717}"/>
              </a:ext>
            </a:extLst>
          </p:cNvPr>
          <p:cNvSpPr/>
          <p:nvPr/>
        </p:nvSpPr>
        <p:spPr>
          <a:xfrm>
            <a:off x="7198030" y="3637312"/>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32" name="육각형 31">
            <a:extLst>
              <a:ext uri="{FF2B5EF4-FFF2-40B4-BE49-F238E27FC236}">
                <a16:creationId xmlns:a16="http://schemas.microsoft.com/office/drawing/2014/main" id="{976D2A2B-8C91-1DAC-7041-C848B7C95525}"/>
              </a:ext>
            </a:extLst>
          </p:cNvPr>
          <p:cNvSpPr/>
          <p:nvPr/>
        </p:nvSpPr>
        <p:spPr>
          <a:xfrm>
            <a:off x="8083188" y="3300428"/>
            <a:ext cx="437521" cy="252000"/>
          </a:xfrm>
          <a:prstGeom prst="hexagon">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a:solidFill>
                  <a:sysClr val="windowText" lastClr="000000"/>
                </a:solidFill>
              </a:rPr>
              <a:t>PRE</a:t>
            </a:r>
            <a:endParaRPr lang="ko-KR" altLang="en-US" sz="1200">
              <a:solidFill>
                <a:sysClr val="windowText" lastClr="000000"/>
              </a:solidFill>
            </a:endParaRPr>
          </a:p>
        </p:txBody>
      </p:sp>
      <p:sp>
        <p:nvSpPr>
          <p:cNvPr id="34" name="육각형 33">
            <a:extLst>
              <a:ext uri="{FF2B5EF4-FFF2-40B4-BE49-F238E27FC236}">
                <a16:creationId xmlns:a16="http://schemas.microsoft.com/office/drawing/2014/main" id="{3D902154-6AC6-C078-702B-448C4A34A03E}"/>
              </a:ext>
            </a:extLst>
          </p:cNvPr>
          <p:cNvSpPr/>
          <p:nvPr/>
        </p:nvSpPr>
        <p:spPr>
          <a:xfrm>
            <a:off x="8073072" y="3637312"/>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2" name="육각형 51">
            <a:extLst>
              <a:ext uri="{FF2B5EF4-FFF2-40B4-BE49-F238E27FC236}">
                <a16:creationId xmlns:a16="http://schemas.microsoft.com/office/drawing/2014/main" id="{B5B5A94B-0E91-33B8-877D-01790F190559}"/>
              </a:ext>
            </a:extLst>
          </p:cNvPr>
          <p:cNvSpPr/>
          <p:nvPr/>
        </p:nvSpPr>
        <p:spPr>
          <a:xfrm>
            <a:off x="7797404" y="4530120"/>
            <a:ext cx="109380"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53" name="육각형 52">
            <a:extLst>
              <a:ext uri="{FF2B5EF4-FFF2-40B4-BE49-F238E27FC236}">
                <a16:creationId xmlns:a16="http://schemas.microsoft.com/office/drawing/2014/main" id="{03F8D36F-AF01-53ED-868E-B500A8FDB8D1}"/>
              </a:ext>
            </a:extLst>
          </p:cNvPr>
          <p:cNvSpPr/>
          <p:nvPr/>
        </p:nvSpPr>
        <p:spPr>
          <a:xfrm>
            <a:off x="7907078" y="4530120"/>
            <a:ext cx="109380"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0" name="육각형 59">
            <a:extLst>
              <a:ext uri="{FF2B5EF4-FFF2-40B4-BE49-F238E27FC236}">
                <a16:creationId xmlns:a16="http://schemas.microsoft.com/office/drawing/2014/main" id="{0936E774-A1C4-91DE-E7B6-C52F018BFFE9}"/>
              </a:ext>
            </a:extLst>
          </p:cNvPr>
          <p:cNvSpPr/>
          <p:nvPr/>
        </p:nvSpPr>
        <p:spPr>
          <a:xfrm>
            <a:off x="8015983" y="4530120"/>
            <a:ext cx="109380"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1" name="육각형 60">
            <a:extLst>
              <a:ext uri="{FF2B5EF4-FFF2-40B4-BE49-F238E27FC236}">
                <a16:creationId xmlns:a16="http://schemas.microsoft.com/office/drawing/2014/main" id="{FF9BDF59-7DC7-7433-F1E8-65091F25B5A1}"/>
              </a:ext>
            </a:extLst>
          </p:cNvPr>
          <p:cNvSpPr/>
          <p:nvPr/>
        </p:nvSpPr>
        <p:spPr>
          <a:xfrm>
            <a:off x="8125657" y="4530120"/>
            <a:ext cx="109380"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2" name="육각형 61">
            <a:extLst>
              <a:ext uri="{FF2B5EF4-FFF2-40B4-BE49-F238E27FC236}">
                <a16:creationId xmlns:a16="http://schemas.microsoft.com/office/drawing/2014/main" id="{45970EE9-6C41-F4A2-B86D-970C9542F173}"/>
              </a:ext>
            </a:extLst>
          </p:cNvPr>
          <p:cNvSpPr/>
          <p:nvPr/>
        </p:nvSpPr>
        <p:spPr>
          <a:xfrm>
            <a:off x="8236307" y="4530120"/>
            <a:ext cx="109380"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3" name="육각형 62">
            <a:extLst>
              <a:ext uri="{FF2B5EF4-FFF2-40B4-BE49-F238E27FC236}">
                <a16:creationId xmlns:a16="http://schemas.microsoft.com/office/drawing/2014/main" id="{E57E6EF6-42AB-4844-DCFF-644DA12FEAF8}"/>
              </a:ext>
            </a:extLst>
          </p:cNvPr>
          <p:cNvSpPr/>
          <p:nvPr/>
        </p:nvSpPr>
        <p:spPr>
          <a:xfrm>
            <a:off x="8345981" y="4530120"/>
            <a:ext cx="109380"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4" name="육각형 63">
            <a:extLst>
              <a:ext uri="{FF2B5EF4-FFF2-40B4-BE49-F238E27FC236}">
                <a16:creationId xmlns:a16="http://schemas.microsoft.com/office/drawing/2014/main" id="{A5C3B716-65E7-F712-62C1-54830F25B009}"/>
              </a:ext>
            </a:extLst>
          </p:cNvPr>
          <p:cNvSpPr/>
          <p:nvPr/>
        </p:nvSpPr>
        <p:spPr>
          <a:xfrm>
            <a:off x="8454886" y="4530120"/>
            <a:ext cx="109380"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65" name="육각형 64">
            <a:extLst>
              <a:ext uri="{FF2B5EF4-FFF2-40B4-BE49-F238E27FC236}">
                <a16:creationId xmlns:a16="http://schemas.microsoft.com/office/drawing/2014/main" id="{178850AC-E2C9-1650-C732-1F5F167AF3E3}"/>
              </a:ext>
            </a:extLst>
          </p:cNvPr>
          <p:cNvSpPr/>
          <p:nvPr/>
        </p:nvSpPr>
        <p:spPr>
          <a:xfrm>
            <a:off x="8564560" y="4530120"/>
            <a:ext cx="109380" cy="252000"/>
          </a:xfrm>
          <a:prstGeom prst="hexagon">
            <a:avLst/>
          </a:prstGeom>
          <a:solidFill>
            <a:srgbClr val="D7E3BF"/>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cxnSp>
        <p:nvCxnSpPr>
          <p:cNvPr id="67" name="직선 연결선 66">
            <a:extLst>
              <a:ext uri="{FF2B5EF4-FFF2-40B4-BE49-F238E27FC236}">
                <a16:creationId xmlns:a16="http://schemas.microsoft.com/office/drawing/2014/main" id="{98D492A9-02F9-0A92-9991-15BC65916AE8}"/>
              </a:ext>
            </a:extLst>
          </p:cNvPr>
          <p:cNvCxnSpPr>
            <a:cxnSpLocks/>
          </p:cNvCxnSpPr>
          <p:nvPr/>
        </p:nvCxnSpPr>
        <p:spPr>
          <a:xfrm>
            <a:off x="4495800" y="4032550"/>
            <a:ext cx="4475754"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직선 연결선 79">
            <a:extLst>
              <a:ext uri="{FF2B5EF4-FFF2-40B4-BE49-F238E27FC236}">
                <a16:creationId xmlns:a16="http://schemas.microsoft.com/office/drawing/2014/main" id="{34332D75-2563-AD67-0B04-D6885C8E5C84}"/>
              </a:ext>
            </a:extLst>
          </p:cNvPr>
          <p:cNvCxnSpPr>
            <a:cxnSpLocks/>
          </p:cNvCxnSpPr>
          <p:nvPr/>
        </p:nvCxnSpPr>
        <p:spPr>
          <a:xfrm>
            <a:off x="4455160" y="4887457"/>
            <a:ext cx="4516394"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1985A8E-63D8-A75B-DC6B-0AC2B8B37FF9}"/>
              </a:ext>
            </a:extLst>
          </p:cNvPr>
          <p:cNvSpPr txBox="1"/>
          <p:nvPr/>
        </p:nvSpPr>
        <p:spPr>
          <a:xfrm>
            <a:off x="4911618" y="3277928"/>
            <a:ext cx="441404" cy="276999"/>
          </a:xfrm>
          <a:prstGeom prst="rect">
            <a:avLst/>
          </a:prstGeom>
          <a:noFill/>
        </p:spPr>
        <p:txBody>
          <a:bodyPr wrap="none" rtlCol="0">
            <a:spAutoFit/>
          </a:bodyPr>
          <a:lstStyle/>
          <a:p>
            <a:r>
              <a:rPr lang="en-US" altLang="ko-KR" sz="1200" err="1"/>
              <a:t>Cmd</a:t>
            </a:r>
            <a:endParaRPr lang="ko-KR" altLang="en-US" sz="1200"/>
          </a:p>
        </p:txBody>
      </p:sp>
      <p:sp>
        <p:nvSpPr>
          <p:cNvPr id="82" name="TextBox 81">
            <a:extLst>
              <a:ext uri="{FF2B5EF4-FFF2-40B4-BE49-F238E27FC236}">
                <a16:creationId xmlns:a16="http://schemas.microsoft.com/office/drawing/2014/main" id="{76DF449B-9A51-DBB4-B38F-B43905D75F9E}"/>
              </a:ext>
            </a:extLst>
          </p:cNvPr>
          <p:cNvSpPr txBox="1"/>
          <p:nvPr/>
        </p:nvSpPr>
        <p:spPr>
          <a:xfrm>
            <a:off x="4911618" y="3625286"/>
            <a:ext cx="441404" cy="276999"/>
          </a:xfrm>
          <a:prstGeom prst="rect">
            <a:avLst/>
          </a:prstGeom>
          <a:noFill/>
        </p:spPr>
        <p:txBody>
          <a:bodyPr wrap="none" rtlCol="0">
            <a:spAutoFit/>
          </a:bodyPr>
          <a:lstStyle/>
          <a:p>
            <a:r>
              <a:rPr lang="en-US" altLang="ko-KR" sz="1200" err="1"/>
              <a:t>Addr</a:t>
            </a:r>
            <a:endParaRPr lang="ko-KR" altLang="en-US" sz="1200"/>
          </a:p>
        </p:txBody>
      </p:sp>
      <p:sp>
        <p:nvSpPr>
          <p:cNvPr id="83" name="TextBox 82">
            <a:extLst>
              <a:ext uri="{FF2B5EF4-FFF2-40B4-BE49-F238E27FC236}">
                <a16:creationId xmlns:a16="http://schemas.microsoft.com/office/drawing/2014/main" id="{23E84C0A-FBE1-AA87-5F88-864C1E5C9FEB}"/>
              </a:ext>
            </a:extLst>
          </p:cNvPr>
          <p:cNvSpPr txBox="1"/>
          <p:nvPr/>
        </p:nvSpPr>
        <p:spPr>
          <a:xfrm>
            <a:off x="4911618" y="4142604"/>
            <a:ext cx="396873" cy="276999"/>
          </a:xfrm>
          <a:prstGeom prst="rect">
            <a:avLst/>
          </a:prstGeom>
          <a:noFill/>
        </p:spPr>
        <p:txBody>
          <a:bodyPr wrap="none" rtlCol="0">
            <a:spAutoFit/>
          </a:bodyPr>
          <a:lstStyle/>
          <a:p>
            <a:r>
              <a:rPr lang="en-US" altLang="ko-KR" sz="1200" err="1"/>
              <a:t>Rsp</a:t>
            </a:r>
            <a:endParaRPr lang="ko-KR" altLang="en-US" sz="1200"/>
          </a:p>
        </p:txBody>
      </p:sp>
      <p:sp>
        <p:nvSpPr>
          <p:cNvPr id="84" name="TextBox 83">
            <a:extLst>
              <a:ext uri="{FF2B5EF4-FFF2-40B4-BE49-F238E27FC236}">
                <a16:creationId xmlns:a16="http://schemas.microsoft.com/office/drawing/2014/main" id="{AC32E54B-899E-6EC7-0D7B-398FDEA951DA}"/>
              </a:ext>
            </a:extLst>
          </p:cNvPr>
          <p:cNvSpPr txBox="1"/>
          <p:nvPr/>
        </p:nvSpPr>
        <p:spPr>
          <a:xfrm>
            <a:off x="4911618" y="4489962"/>
            <a:ext cx="441404" cy="276999"/>
          </a:xfrm>
          <a:prstGeom prst="rect">
            <a:avLst/>
          </a:prstGeom>
          <a:noFill/>
        </p:spPr>
        <p:txBody>
          <a:bodyPr wrap="none" rtlCol="0">
            <a:spAutoFit/>
          </a:bodyPr>
          <a:lstStyle/>
          <a:p>
            <a:r>
              <a:rPr lang="en-US" altLang="ko-KR" sz="1200"/>
              <a:t>Data</a:t>
            </a:r>
            <a:endParaRPr lang="ko-KR" altLang="en-US" sz="1200"/>
          </a:p>
        </p:txBody>
      </p:sp>
      <p:sp>
        <p:nvSpPr>
          <p:cNvPr id="85" name="TextBox 84">
            <a:extLst>
              <a:ext uri="{FF2B5EF4-FFF2-40B4-BE49-F238E27FC236}">
                <a16:creationId xmlns:a16="http://schemas.microsoft.com/office/drawing/2014/main" id="{9AB29829-6780-67E2-E36C-9A7A223CC26B}"/>
              </a:ext>
            </a:extLst>
          </p:cNvPr>
          <p:cNvSpPr txBox="1"/>
          <p:nvPr/>
        </p:nvSpPr>
        <p:spPr>
          <a:xfrm>
            <a:off x="4911618" y="5008443"/>
            <a:ext cx="396873" cy="276999"/>
          </a:xfrm>
          <a:prstGeom prst="rect">
            <a:avLst/>
          </a:prstGeom>
          <a:noFill/>
        </p:spPr>
        <p:txBody>
          <a:bodyPr wrap="none" rtlCol="0">
            <a:spAutoFit/>
          </a:bodyPr>
          <a:lstStyle/>
          <a:p>
            <a:r>
              <a:rPr lang="en-US" altLang="ko-KR" sz="1200" err="1"/>
              <a:t>Rsp</a:t>
            </a:r>
            <a:endParaRPr lang="ko-KR" altLang="en-US" sz="1200"/>
          </a:p>
        </p:txBody>
      </p:sp>
      <p:sp>
        <p:nvSpPr>
          <p:cNvPr id="86" name="TextBox 85">
            <a:extLst>
              <a:ext uri="{FF2B5EF4-FFF2-40B4-BE49-F238E27FC236}">
                <a16:creationId xmlns:a16="http://schemas.microsoft.com/office/drawing/2014/main" id="{58BA8F1F-3F9D-F3EA-8B9E-A759B95C3E57}"/>
              </a:ext>
            </a:extLst>
          </p:cNvPr>
          <p:cNvSpPr txBox="1"/>
          <p:nvPr/>
        </p:nvSpPr>
        <p:spPr>
          <a:xfrm>
            <a:off x="4911618" y="5355801"/>
            <a:ext cx="441404" cy="276999"/>
          </a:xfrm>
          <a:prstGeom prst="rect">
            <a:avLst/>
          </a:prstGeom>
          <a:noFill/>
        </p:spPr>
        <p:txBody>
          <a:bodyPr wrap="none" rtlCol="0">
            <a:spAutoFit/>
          </a:bodyPr>
          <a:lstStyle/>
          <a:p>
            <a:r>
              <a:rPr lang="en-US" altLang="ko-KR" sz="1200"/>
              <a:t>Data</a:t>
            </a:r>
            <a:endParaRPr lang="ko-KR" altLang="en-US" sz="1200"/>
          </a:p>
        </p:txBody>
      </p:sp>
      <p:grpSp>
        <p:nvGrpSpPr>
          <p:cNvPr id="66" name="그룹 65">
            <a:extLst>
              <a:ext uri="{FF2B5EF4-FFF2-40B4-BE49-F238E27FC236}">
                <a16:creationId xmlns:a16="http://schemas.microsoft.com/office/drawing/2014/main" id="{217CC61D-5157-CEC5-014E-E1EB57C238FD}"/>
              </a:ext>
            </a:extLst>
          </p:cNvPr>
          <p:cNvGrpSpPr/>
          <p:nvPr/>
        </p:nvGrpSpPr>
        <p:grpSpPr>
          <a:xfrm>
            <a:off x="5447946" y="4319687"/>
            <a:ext cx="3501660" cy="859152"/>
            <a:chOff x="5447946" y="4048755"/>
            <a:chExt cx="2187605" cy="859152"/>
          </a:xfrm>
        </p:grpSpPr>
        <p:cxnSp>
          <p:nvCxnSpPr>
            <p:cNvPr id="88" name="직선 연결선 87">
              <a:extLst>
                <a:ext uri="{FF2B5EF4-FFF2-40B4-BE49-F238E27FC236}">
                  <a16:creationId xmlns:a16="http://schemas.microsoft.com/office/drawing/2014/main" id="{E839791B-7BCB-CFB1-D4B4-E51CB794D990}"/>
                </a:ext>
              </a:extLst>
            </p:cNvPr>
            <p:cNvCxnSpPr>
              <a:cxnSpLocks/>
            </p:cNvCxnSpPr>
            <p:nvPr/>
          </p:nvCxnSpPr>
          <p:spPr>
            <a:xfrm flipH="1">
              <a:off x="5447946" y="4048755"/>
              <a:ext cx="2187605"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1" name="직선 연결선 90">
              <a:extLst>
                <a:ext uri="{FF2B5EF4-FFF2-40B4-BE49-F238E27FC236}">
                  <a16:creationId xmlns:a16="http://schemas.microsoft.com/office/drawing/2014/main" id="{69C82620-8FF3-5DE1-53D8-FD83622D905F}"/>
                </a:ext>
              </a:extLst>
            </p:cNvPr>
            <p:cNvCxnSpPr/>
            <p:nvPr/>
          </p:nvCxnSpPr>
          <p:spPr>
            <a:xfrm flipH="1">
              <a:off x="5447946" y="4907907"/>
              <a:ext cx="2187605"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92" name="직선 연결선 91">
            <a:extLst>
              <a:ext uri="{FF2B5EF4-FFF2-40B4-BE49-F238E27FC236}">
                <a16:creationId xmlns:a16="http://schemas.microsoft.com/office/drawing/2014/main" id="{64D11CDC-3C52-F129-726E-93C475AEEFCE}"/>
              </a:ext>
            </a:extLst>
          </p:cNvPr>
          <p:cNvCxnSpPr>
            <a:cxnSpLocks/>
          </p:cNvCxnSpPr>
          <p:nvPr/>
        </p:nvCxnSpPr>
        <p:spPr>
          <a:xfrm flipH="1">
            <a:off x="5447946" y="5505547"/>
            <a:ext cx="3556353"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0B43304-F2AD-A9C9-76F3-16C3F8B1F80C}"/>
              </a:ext>
            </a:extLst>
          </p:cNvPr>
          <p:cNvSpPr txBox="1"/>
          <p:nvPr/>
        </p:nvSpPr>
        <p:spPr>
          <a:xfrm rot="16200000">
            <a:off x="4475514" y="4229243"/>
            <a:ext cx="434734" cy="338554"/>
          </a:xfrm>
          <a:prstGeom prst="rect">
            <a:avLst/>
          </a:prstGeom>
          <a:noFill/>
        </p:spPr>
        <p:txBody>
          <a:bodyPr wrap="none" rtlCol="0">
            <a:spAutoFit/>
          </a:bodyPr>
          <a:lstStyle/>
          <a:p>
            <a:r>
              <a:rPr lang="en-US" altLang="ko-KR" sz="1600"/>
              <a:t>Hit</a:t>
            </a:r>
            <a:endParaRPr lang="ko-KR" altLang="en-US" sz="1600"/>
          </a:p>
        </p:txBody>
      </p:sp>
      <p:sp>
        <p:nvSpPr>
          <p:cNvPr id="101" name="TextBox 100">
            <a:extLst>
              <a:ext uri="{FF2B5EF4-FFF2-40B4-BE49-F238E27FC236}">
                <a16:creationId xmlns:a16="http://schemas.microsoft.com/office/drawing/2014/main" id="{3824EA00-B155-CB68-3A9D-47BF9B4A26FE}"/>
              </a:ext>
            </a:extLst>
          </p:cNvPr>
          <p:cNvSpPr txBox="1"/>
          <p:nvPr/>
        </p:nvSpPr>
        <p:spPr>
          <a:xfrm rot="16200000">
            <a:off x="4389754" y="5101877"/>
            <a:ext cx="606256" cy="338554"/>
          </a:xfrm>
          <a:prstGeom prst="rect">
            <a:avLst/>
          </a:prstGeom>
          <a:noFill/>
        </p:spPr>
        <p:txBody>
          <a:bodyPr wrap="none" rtlCol="0">
            <a:spAutoFit/>
          </a:bodyPr>
          <a:lstStyle/>
          <a:p>
            <a:r>
              <a:rPr lang="en-US" altLang="ko-KR" sz="1600"/>
              <a:t>Miss</a:t>
            </a:r>
            <a:endParaRPr lang="ko-KR" altLang="en-US" sz="1600"/>
          </a:p>
        </p:txBody>
      </p:sp>
      <p:sp>
        <p:nvSpPr>
          <p:cNvPr id="102" name="TextBox 101">
            <a:extLst>
              <a:ext uri="{FF2B5EF4-FFF2-40B4-BE49-F238E27FC236}">
                <a16:creationId xmlns:a16="http://schemas.microsoft.com/office/drawing/2014/main" id="{E0A37A8A-144A-A4F7-D217-853E7ABB4CBA}"/>
              </a:ext>
            </a:extLst>
          </p:cNvPr>
          <p:cNvSpPr txBox="1"/>
          <p:nvPr/>
        </p:nvSpPr>
        <p:spPr>
          <a:xfrm>
            <a:off x="6779609" y="3285020"/>
            <a:ext cx="405880" cy="276999"/>
          </a:xfrm>
          <a:prstGeom prst="rect">
            <a:avLst/>
          </a:prstGeom>
          <a:noFill/>
        </p:spPr>
        <p:txBody>
          <a:bodyPr wrap="none" rtlCol="0">
            <a:spAutoFit/>
          </a:bodyPr>
          <a:lstStyle/>
          <a:p>
            <a:pPr algn="ctr"/>
            <a:r>
              <a:rPr lang="en-US" altLang="ko-KR" sz="1200"/>
              <a:t>RD</a:t>
            </a:r>
            <a:endParaRPr lang="ko-KR" altLang="en-US" sz="1200"/>
          </a:p>
        </p:txBody>
      </p:sp>
      <p:sp>
        <p:nvSpPr>
          <p:cNvPr id="51" name="육각형 50">
            <a:extLst>
              <a:ext uri="{FF2B5EF4-FFF2-40B4-BE49-F238E27FC236}">
                <a16:creationId xmlns:a16="http://schemas.microsoft.com/office/drawing/2014/main" id="{379E34A0-1B00-F7DF-D8CF-3139B7465C6B}"/>
              </a:ext>
            </a:extLst>
          </p:cNvPr>
          <p:cNvSpPr/>
          <p:nvPr/>
        </p:nvSpPr>
        <p:spPr>
          <a:xfrm>
            <a:off x="7797404" y="4193687"/>
            <a:ext cx="437521"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a:solidFill>
                  <a:sysClr val="windowText" lastClr="000000"/>
                </a:solidFill>
              </a:rPr>
              <a:t>Hit</a:t>
            </a:r>
            <a:endParaRPr lang="ko-KR" altLang="en-US" sz="1200">
              <a:solidFill>
                <a:sysClr val="windowText" lastClr="000000"/>
              </a:solidFill>
            </a:endParaRPr>
          </a:p>
        </p:txBody>
      </p:sp>
      <p:sp>
        <p:nvSpPr>
          <p:cNvPr id="71" name="육각형 70">
            <a:extLst>
              <a:ext uri="{FF2B5EF4-FFF2-40B4-BE49-F238E27FC236}">
                <a16:creationId xmlns:a16="http://schemas.microsoft.com/office/drawing/2014/main" id="{152A64C2-A9AD-0435-2E92-0CD17117B79B}"/>
              </a:ext>
            </a:extLst>
          </p:cNvPr>
          <p:cNvSpPr/>
          <p:nvPr/>
        </p:nvSpPr>
        <p:spPr>
          <a:xfrm>
            <a:off x="7797404" y="5048594"/>
            <a:ext cx="437521" cy="252000"/>
          </a:xfrm>
          <a:prstGeom prst="hexagon">
            <a:avLst/>
          </a:prstGeom>
          <a:solidFill>
            <a:srgbClr val="DBEEF3"/>
          </a:solidFill>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200">
                <a:solidFill>
                  <a:sysClr val="windowText" lastClr="000000"/>
                </a:solidFill>
              </a:rPr>
              <a:t>Miss</a:t>
            </a:r>
            <a:endParaRPr lang="ko-KR" altLang="en-US" sz="1200">
              <a:solidFill>
                <a:sysClr val="windowText" lastClr="000000"/>
              </a:solidFill>
            </a:endParaRPr>
          </a:p>
        </p:txBody>
      </p:sp>
      <p:sp>
        <p:nvSpPr>
          <p:cNvPr id="6" name="육각형 5">
            <a:extLst>
              <a:ext uri="{FF2B5EF4-FFF2-40B4-BE49-F238E27FC236}">
                <a16:creationId xmlns:a16="http://schemas.microsoft.com/office/drawing/2014/main" id="{5BC13996-3238-D07D-DB10-3356D621B965}"/>
              </a:ext>
            </a:extLst>
          </p:cNvPr>
          <p:cNvSpPr/>
          <p:nvPr/>
        </p:nvSpPr>
        <p:spPr>
          <a:xfrm>
            <a:off x="8520352" y="3300428"/>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
        <p:nvSpPr>
          <p:cNvPr id="33" name="육각형 32">
            <a:extLst>
              <a:ext uri="{FF2B5EF4-FFF2-40B4-BE49-F238E27FC236}">
                <a16:creationId xmlns:a16="http://schemas.microsoft.com/office/drawing/2014/main" id="{0E6B446D-4163-BDB6-2A95-F1A7E2253FF3}"/>
              </a:ext>
            </a:extLst>
          </p:cNvPr>
          <p:cNvSpPr/>
          <p:nvPr/>
        </p:nvSpPr>
        <p:spPr>
          <a:xfrm>
            <a:off x="8520352" y="3637312"/>
            <a:ext cx="437521" cy="252000"/>
          </a:xfrm>
          <a:prstGeom prst="hexagon">
            <a:avLst/>
          </a:prstGeom>
          <a:solidFill>
            <a:schemeClr val="bg1"/>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200">
              <a:solidFill>
                <a:sysClr val="windowText" lastClr="000000"/>
              </a:solidFill>
            </a:endParaRPr>
          </a:p>
        </p:txBody>
      </p:sp>
    </p:spTree>
    <p:extLst>
      <p:ext uri="{BB962C8B-B14F-4D97-AF65-F5344CB8AC3E}">
        <p14:creationId xmlns:p14="http://schemas.microsoft.com/office/powerpoint/2010/main" val="4242136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EB5A365-0E66-C5AE-7F22-CB440411FBE4}"/>
              </a:ext>
            </a:extLst>
          </p:cNvPr>
          <p:cNvSpPr>
            <a:spLocks noGrp="1"/>
          </p:cNvSpPr>
          <p:nvPr>
            <p:ph type="body" sz="quarter" idx="13"/>
          </p:nvPr>
        </p:nvSpPr>
        <p:spPr>
          <a:xfrm>
            <a:off x="261259" y="1237092"/>
            <a:ext cx="8630814" cy="5145047"/>
          </a:xfrm>
        </p:spPr>
        <p:txBody>
          <a:bodyPr>
            <a:noAutofit/>
          </a:bodyPr>
          <a:lstStyle/>
          <a:p>
            <a:r>
              <a:rPr lang="en-US" altLang="ko-KR" sz="1800" spc="0" dirty="0"/>
              <a:t>A highly-efficient CIM </a:t>
            </a:r>
            <a:r>
              <a:rPr lang="el-GR" altLang="ko-KR" sz="1800" spc="0" dirty="0"/>
              <a:t>μ</a:t>
            </a:r>
            <a:r>
              <a:rPr lang="en-US" altLang="ko-KR" sz="1800" spc="0" dirty="0"/>
              <a:t>-architecture</a:t>
            </a:r>
            <a:endParaRPr lang="en-US" altLang="ko-KR" sz="1800" spc="0" dirty="0">
              <a:solidFill>
                <a:srgbClr val="C00000"/>
              </a:solidFill>
            </a:endParaRPr>
          </a:p>
          <a:p>
            <a:pPr lvl="1"/>
            <a:r>
              <a:rPr lang="en-US" altLang="ko-KR" sz="1600" spc="0" dirty="0"/>
              <a:t>Can speed up SPEC/NPB/GAP by </a:t>
            </a:r>
            <a:r>
              <a:rPr lang="en-US" altLang="ko-KR" sz="1600" b="1" spc="0" dirty="0"/>
              <a:t>2.8%/52.5%/44.2% </a:t>
            </a:r>
            <a:r>
              <a:rPr lang="en-US" altLang="ko-KR" sz="1600" spc="0" dirty="0"/>
              <a:t>(up to </a:t>
            </a:r>
            <a:r>
              <a:rPr lang="en-US" altLang="ko-KR" sz="1600" b="1" spc="0" dirty="0">
                <a:solidFill>
                  <a:srgbClr val="C00000"/>
                </a:solidFill>
              </a:rPr>
              <a:t>8.4%/140.6%/85.5%</a:t>
            </a:r>
            <a:r>
              <a:rPr lang="en-US" altLang="ko-KR" sz="1600" spc="0" dirty="0"/>
              <a:t>)</a:t>
            </a:r>
          </a:p>
          <a:p>
            <a:pPr lvl="1"/>
            <a:r>
              <a:rPr lang="en-US" altLang="ko-KR" sz="1600" spc="0" dirty="0"/>
              <a:t>0.6% area overhead</a:t>
            </a:r>
          </a:p>
        </p:txBody>
      </p:sp>
      <p:sp>
        <p:nvSpPr>
          <p:cNvPr id="4" name="제목 3">
            <a:extLst>
              <a:ext uri="{FF2B5EF4-FFF2-40B4-BE49-F238E27FC236}">
                <a16:creationId xmlns:a16="http://schemas.microsoft.com/office/drawing/2014/main" id="{FA12229D-7900-60FB-9810-454EC689C883}"/>
              </a:ext>
            </a:extLst>
          </p:cNvPr>
          <p:cNvSpPr>
            <a:spLocks noGrp="1"/>
          </p:cNvSpPr>
          <p:nvPr>
            <p:ph type="title"/>
          </p:nvPr>
        </p:nvSpPr>
        <p:spPr>
          <a:xfrm>
            <a:off x="854498" y="405096"/>
            <a:ext cx="7404642" cy="424732"/>
          </a:xfrm>
        </p:spPr>
        <p:txBody>
          <a:bodyPr/>
          <a:lstStyle/>
          <a:p>
            <a:r>
              <a:rPr lang="en-US" altLang="ko-KR" sz="2400" spc="0" dirty="0">
                <a:latin typeface="+mn-lt"/>
              </a:rPr>
              <a:t>Native DRAM Cache (NDC)</a:t>
            </a:r>
            <a:endParaRPr lang="ko-KR" altLang="en-US" sz="2400" spc="0" dirty="0">
              <a:latin typeface="+mn-lt"/>
            </a:endParaRPr>
          </a:p>
        </p:txBody>
      </p:sp>
      <p:sp>
        <p:nvSpPr>
          <p:cNvPr id="5" name="텍스트 개체 틀 4">
            <a:extLst>
              <a:ext uri="{FF2B5EF4-FFF2-40B4-BE49-F238E27FC236}">
                <a16:creationId xmlns:a16="http://schemas.microsoft.com/office/drawing/2014/main" id="{4FAC2EEC-0BD2-FD1E-6B15-074E0C06ED7D}"/>
              </a:ext>
            </a:extLst>
          </p:cNvPr>
          <p:cNvSpPr>
            <a:spLocks noGrp="1"/>
          </p:cNvSpPr>
          <p:nvPr>
            <p:ph type="body" idx="1"/>
          </p:nvPr>
        </p:nvSpPr>
        <p:spPr/>
        <p:txBody>
          <a:bodyPr/>
          <a:lstStyle/>
          <a:p>
            <a:r>
              <a:rPr lang="en-US" altLang="ko-KR" spc="0">
                <a:latin typeface="+mn-lt"/>
              </a:rPr>
              <a:t>Overview</a:t>
            </a:r>
            <a:endParaRPr lang="ko-KR" altLang="en-US" spc="0">
              <a:latin typeface="+mn-lt"/>
            </a:endParaRPr>
          </a:p>
        </p:txBody>
      </p:sp>
      <p:sp>
        <p:nvSpPr>
          <p:cNvPr id="7" name="TextBox 6">
            <a:extLst>
              <a:ext uri="{FF2B5EF4-FFF2-40B4-BE49-F238E27FC236}">
                <a16:creationId xmlns:a16="http://schemas.microsoft.com/office/drawing/2014/main" id="{46C0E5D1-2DCE-E87D-D3E4-5685B9678E7C}"/>
              </a:ext>
            </a:extLst>
          </p:cNvPr>
          <p:cNvSpPr txBox="1"/>
          <p:nvPr/>
        </p:nvSpPr>
        <p:spPr>
          <a:xfrm>
            <a:off x="62586" y="140727"/>
            <a:ext cx="645356" cy="707886"/>
          </a:xfrm>
          <a:prstGeom prst="rect">
            <a:avLst/>
          </a:prstGeom>
          <a:noFill/>
        </p:spPr>
        <p:txBody>
          <a:bodyPr wrap="square" rtlCol="0">
            <a:spAutoFit/>
          </a:bodyPr>
          <a:lstStyle/>
          <a:p>
            <a:r>
              <a:rPr lang="en-US" altLang="ko-KR" sz="4000" b="1">
                <a:solidFill>
                  <a:schemeClr val="accent1"/>
                </a:solidFill>
                <a:latin typeface="맑은 고딕" panose="020B0503020000020004" pitchFamily="50" charset="-127"/>
                <a:ea typeface="맑은 고딕" panose="020B0503020000020004" pitchFamily="50" charset="-127"/>
              </a:rPr>
              <a:t>Ⅱ</a:t>
            </a:r>
            <a:endParaRPr lang="ko-KR" altLang="en-US" sz="2400" b="1">
              <a:solidFill>
                <a:schemeClr val="accent1"/>
              </a:solidFill>
              <a:latin typeface="+mj-lt"/>
            </a:endParaRPr>
          </a:p>
        </p:txBody>
      </p:sp>
      <p:grpSp>
        <p:nvGrpSpPr>
          <p:cNvPr id="3" name="그룹 2">
            <a:extLst>
              <a:ext uri="{FF2B5EF4-FFF2-40B4-BE49-F238E27FC236}">
                <a16:creationId xmlns:a16="http://schemas.microsoft.com/office/drawing/2014/main" id="{68CE5780-1BC5-4000-D841-2F2ACEABFD39}"/>
              </a:ext>
            </a:extLst>
          </p:cNvPr>
          <p:cNvGrpSpPr/>
          <p:nvPr/>
        </p:nvGrpSpPr>
        <p:grpSpPr>
          <a:xfrm>
            <a:off x="1124864" y="2974137"/>
            <a:ext cx="6888399" cy="2521510"/>
            <a:chOff x="1520651" y="2974137"/>
            <a:chExt cx="6888399" cy="2521510"/>
          </a:xfrm>
        </p:grpSpPr>
        <p:grpSp>
          <p:nvGrpSpPr>
            <p:cNvPr id="29" name="그룹 28">
              <a:extLst>
                <a:ext uri="{FF2B5EF4-FFF2-40B4-BE49-F238E27FC236}">
                  <a16:creationId xmlns:a16="http://schemas.microsoft.com/office/drawing/2014/main" id="{3DCAE4C0-955F-8A35-39DD-BEC7F2A230EA}"/>
                </a:ext>
              </a:extLst>
            </p:cNvPr>
            <p:cNvGrpSpPr/>
            <p:nvPr/>
          </p:nvGrpSpPr>
          <p:grpSpPr>
            <a:xfrm>
              <a:off x="1520651" y="2974137"/>
              <a:ext cx="3808800" cy="2521510"/>
              <a:chOff x="439258" y="2941959"/>
              <a:chExt cx="4132742" cy="2521510"/>
            </a:xfrm>
          </p:grpSpPr>
          <p:sp>
            <p:nvSpPr>
              <p:cNvPr id="13" name="직사각형 12">
                <a:extLst>
                  <a:ext uri="{FF2B5EF4-FFF2-40B4-BE49-F238E27FC236}">
                    <a16:creationId xmlns:a16="http://schemas.microsoft.com/office/drawing/2014/main" id="{3564B330-6D4D-321B-2492-B54008F1F60F}"/>
                  </a:ext>
                </a:extLst>
              </p:cNvPr>
              <p:cNvSpPr/>
              <p:nvPr/>
            </p:nvSpPr>
            <p:spPr>
              <a:xfrm>
                <a:off x="439258" y="2941959"/>
                <a:ext cx="4132742" cy="252151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ko-KR" sz="1600" b="1" dirty="0">
                    <a:solidFill>
                      <a:srgbClr val="C00000"/>
                    </a:solidFill>
                  </a:rPr>
                  <a:t>Native DRAM Cache</a:t>
                </a:r>
                <a:endParaRPr lang="ko-KR" altLang="en-US" sz="1600" b="1" dirty="0">
                  <a:solidFill>
                    <a:srgbClr val="C00000"/>
                  </a:solidFill>
                </a:endParaRPr>
              </a:p>
            </p:txBody>
          </p:sp>
          <p:sp>
            <p:nvSpPr>
              <p:cNvPr id="14" name="사각형: 둥근 모서리 13">
                <a:extLst>
                  <a:ext uri="{FF2B5EF4-FFF2-40B4-BE49-F238E27FC236}">
                    <a16:creationId xmlns:a16="http://schemas.microsoft.com/office/drawing/2014/main" id="{837DB1A1-1FE5-F5A3-F676-CBF2DD2EC728}"/>
                  </a:ext>
                </a:extLst>
              </p:cNvPr>
              <p:cNvSpPr/>
              <p:nvPr/>
            </p:nvSpPr>
            <p:spPr>
              <a:xfrm>
                <a:off x="502099" y="3309491"/>
                <a:ext cx="4012750" cy="866552"/>
              </a:xfrm>
              <a:prstGeom prst="roundRect">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a:p>
            </p:txBody>
          </p:sp>
          <p:sp>
            <p:nvSpPr>
              <p:cNvPr id="15" name="직사각형 14">
                <a:extLst>
                  <a:ext uri="{FF2B5EF4-FFF2-40B4-BE49-F238E27FC236}">
                    <a16:creationId xmlns:a16="http://schemas.microsoft.com/office/drawing/2014/main" id="{C60CA494-034E-C337-CC2F-97D4DC2BF955}"/>
                  </a:ext>
                </a:extLst>
              </p:cNvPr>
              <p:cNvSpPr/>
              <p:nvPr/>
            </p:nvSpPr>
            <p:spPr>
              <a:xfrm>
                <a:off x="847524" y="3443107"/>
                <a:ext cx="935555" cy="459671"/>
              </a:xfrm>
              <a:prstGeom prst="rect">
                <a:avLst/>
              </a:prstGeom>
              <a:solidFill>
                <a:srgbClr val="C0C0C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sz="1600"/>
                  <a:t>Tags</a:t>
                </a:r>
                <a:endParaRPr lang="ko-KR" altLang="en-US" sz="1600"/>
              </a:p>
            </p:txBody>
          </p:sp>
          <p:sp>
            <p:nvSpPr>
              <p:cNvPr id="16" name="직사각형 15">
                <a:extLst>
                  <a:ext uri="{FF2B5EF4-FFF2-40B4-BE49-F238E27FC236}">
                    <a16:creationId xmlns:a16="http://schemas.microsoft.com/office/drawing/2014/main" id="{272007DA-8CD7-C99A-0738-1CC0782B5AA2}"/>
                  </a:ext>
                </a:extLst>
              </p:cNvPr>
              <p:cNvSpPr/>
              <p:nvPr/>
            </p:nvSpPr>
            <p:spPr>
              <a:xfrm>
                <a:off x="1859118" y="3437625"/>
                <a:ext cx="2585881" cy="459671"/>
              </a:xfrm>
              <a:prstGeom prst="rect">
                <a:avLst/>
              </a:prstGeom>
              <a:solidFill>
                <a:srgbClr val="C0C0C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sz="1600"/>
                  <a:t>Data</a:t>
                </a:r>
                <a:endParaRPr lang="ko-KR" altLang="en-US" sz="1600"/>
              </a:p>
            </p:txBody>
          </p:sp>
          <p:sp>
            <p:nvSpPr>
              <p:cNvPr id="17" name="직사각형 16">
                <a:extLst>
                  <a:ext uri="{FF2B5EF4-FFF2-40B4-BE49-F238E27FC236}">
                    <a16:creationId xmlns:a16="http://schemas.microsoft.com/office/drawing/2014/main" id="{E2F8B920-9DDC-0048-0971-F09B07F811B7}"/>
                  </a:ext>
                </a:extLst>
              </p:cNvPr>
              <p:cNvSpPr/>
              <p:nvPr/>
            </p:nvSpPr>
            <p:spPr>
              <a:xfrm>
                <a:off x="847523" y="3896622"/>
                <a:ext cx="935555" cy="172400"/>
              </a:xfrm>
              <a:prstGeom prst="rect">
                <a:avLst/>
              </a:prstGeom>
              <a:solidFill>
                <a:srgbClr val="077F8C"/>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dirty="0"/>
                  <a:t>Tag matching</a:t>
                </a:r>
                <a:endParaRPr lang="ko-KR" altLang="en-US" sz="1100" dirty="0"/>
              </a:p>
            </p:txBody>
          </p:sp>
          <p:sp>
            <p:nvSpPr>
              <p:cNvPr id="18" name="직사각형 17">
                <a:extLst>
                  <a:ext uri="{FF2B5EF4-FFF2-40B4-BE49-F238E27FC236}">
                    <a16:creationId xmlns:a16="http://schemas.microsoft.com/office/drawing/2014/main" id="{EF3A2528-3362-F7FE-0553-80C60AE354AB}"/>
                  </a:ext>
                </a:extLst>
              </p:cNvPr>
              <p:cNvSpPr/>
              <p:nvPr/>
            </p:nvSpPr>
            <p:spPr>
              <a:xfrm>
                <a:off x="1859118" y="3897285"/>
                <a:ext cx="1184120" cy="172400"/>
              </a:xfrm>
              <a:prstGeom prst="rect">
                <a:avLst/>
              </a:prstGeom>
              <a:solidFill>
                <a:srgbClr val="077F8C"/>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dirty="0"/>
                  <a:t>Way-selection</a:t>
                </a:r>
                <a:endParaRPr lang="ko-KR" altLang="en-US" sz="1100" dirty="0"/>
              </a:p>
            </p:txBody>
          </p:sp>
          <p:sp>
            <p:nvSpPr>
              <p:cNvPr id="19" name="직사각형 18">
                <a:extLst>
                  <a:ext uri="{FF2B5EF4-FFF2-40B4-BE49-F238E27FC236}">
                    <a16:creationId xmlns:a16="http://schemas.microsoft.com/office/drawing/2014/main" id="{8A6B93A3-D62F-F5A3-81BD-B85259900E74}"/>
                  </a:ext>
                </a:extLst>
              </p:cNvPr>
              <p:cNvSpPr/>
              <p:nvPr/>
            </p:nvSpPr>
            <p:spPr>
              <a:xfrm>
                <a:off x="3047412" y="3896622"/>
                <a:ext cx="1397587" cy="172800"/>
              </a:xfrm>
              <a:prstGeom prst="rect">
                <a:avLst/>
              </a:prstGeom>
              <a:solidFill>
                <a:srgbClr val="077F8C"/>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a:t>Replacement</a:t>
                </a:r>
                <a:endParaRPr lang="ko-KR" altLang="en-US" sz="1100"/>
              </a:p>
            </p:txBody>
          </p:sp>
          <p:sp>
            <p:nvSpPr>
              <p:cNvPr id="20" name="TextBox 19">
                <a:extLst>
                  <a:ext uri="{FF2B5EF4-FFF2-40B4-BE49-F238E27FC236}">
                    <a16:creationId xmlns:a16="http://schemas.microsoft.com/office/drawing/2014/main" id="{9A878619-DEED-4420-0D26-17505E2E4B41}"/>
                  </a:ext>
                </a:extLst>
              </p:cNvPr>
              <p:cNvSpPr txBox="1"/>
              <p:nvPr/>
            </p:nvSpPr>
            <p:spPr>
              <a:xfrm rot="16200000">
                <a:off x="130813" y="3517851"/>
                <a:ext cx="1110047" cy="338554"/>
              </a:xfrm>
              <a:prstGeom prst="rect">
                <a:avLst/>
              </a:prstGeom>
              <a:noFill/>
            </p:spPr>
            <p:txBody>
              <a:bodyPr wrap="square" rtlCol="0">
                <a:spAutoFit/>
              </a:bodyPr>
              <a:lstStyle/>
              <a:p>
                <a:r>
                  <a:rPr lang="en-US" altLang="ko-KR" sz="1600"/>
                  <a:t>Subarray</a:t>
                </a:r>
                <a:endParaRPr lang="ko-KR" altLang="en-US" sz="1600"/>
              </a:p>
            </p:txBody>
          </p:sp>
          <p:sp>
            <p:nvSpPr>
              <p:cNvPr id="21" name="TextBox 20">
                <a:extLst>
                  <a:ext uri="{FF2B5EF4-FFF2-40B4-BE49-F238E27FC236}">
                    <a16:creationId xmlns:a16="http://schemas.microsoft.com/office/drawing/2014/main" id="{DC648337-23BF-57B3-D687-3EE8240502A9}"/>
                  </a:ext>
                </a:extLst>
              </p:cNvPr>
              <p:cNvSpPr txBox="1"/>
              <p:nvPr/>
            </p:nvSpPr>
            <p:spPr>
              <a:xfrm rot="5400000">
                <a:off x="2481169" y="5061722"/>
                <a:ext cx="396112" cy="400110"/>
              </a:xfrm>
              <a:prstGeom prst="rect">
                <a:avLst/>
              </a:prstGeom>
              <a:noFill/>
            </p:spPr>
            <p:txBody>
              <a:bodyPr wrap="square" rtlCol="0">
                <a:spAutoFit/>
              </a:bodyPr>
              <a:lstStyle/>
              <a:p>
                <a:r>
                  <a:rPr lang="en-US" altLang="ko-KR" sz="2000" b="1"/>
                  <a:t>…</a:t>
                </a:r>
                <a:endParaRPr lang="ko-KR" altLang="en-US" sz="2000" b="1"/>
              </a:p>
            </p:txBody>
          </p:sp>
          <p:sp>
            <p:nvSpPr>
              <p:cNvPr id="22" name="사각형: 둥근 모서리 21">
                <a:extLst>
                  <a:ext uri="{FF2B5EF4-FFF2-40B4-BE49-F238E27FC236}">
                    <a16:creationId xmlns:a16="http://schemas.microsoft.com/office/drawing/2014/main" id="{A8A5A0D1-4C0B-CB0D-00BF-0308880ED435}"/>
                  </a:ext>
                </a:extLst>
              </p:cNvPr>
              <p:cNvSpPr/>
              <p:nvPr/>
            </p:nvSpPr>
            <p:spPr>
              <a:xfrm>
                <a:off x="502099" y="4239979"/>
                <a:ext cx="4012750" cy="866552"/>
              </a:xfrm>
              <a:prstGeom prst="roundRect">
                <a:avLst/>
              </a:prstGeom>
              <a:solidFill>
                <a:schemeClr val="bg1"/>
              </a:solidFill>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600"/>
              </a:p>
            </p:txBody>
          </p:sp>
          <p:sp>
            <p:nvSpPr>
              <p:cNvPr id="23" name="직사각형 22">
                <a:extLst>
                  <a:ext uri="{FF2B5EF4-FFF2-40B4-BE49-F238E27FC236}">
                    <a16:creationId xmlns:a16="http://schemas.microsoft.com/office/drawing/2014/main" id="{7406DE10-C3A7-C883-5452-4CCEA24ED0B0}"/>
                  </a:ext>
                </a:extLst>
              </p:cNvPr>
              <p:cNvSpPr/>
              <p:nvPr/>
            </p:nvSpPr>
            <p:spPr>
              <a:xfrm>
                <a:off x="847524" y="4373595"/>
                <a:ext cx="935555" cy="459671"/>
              </a:xfrm>
              <a:prstGeom prst="rect">
                <a:avLst/>
              </a:prstGeom>
              <a:solidFill>
                <a:srgbClr val="C0C0C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sz="1600"/>
                  <a:t>Tags</a:t>
                </a:r>
                <a:endParaRPr lang="ko-KR" altLang="en-US" sz="1600"/>
              </a:p>
            </p:txBody>
          </p:sp>
          <p:sp>
            <p:nvSpPr>
              <p:cNvPr id="24" name="직사각형 23">
                <a:extLst>
                  <a:ext uri="{FF2B5EF4-FFF2-40B4-BE49-F238E27FC236}">
                    <a16:creationId xmlns:a16="http://schemas.microsoft.com/office/drawing/2014/main" id="{CE3F86C7-D6BF-C7A2-464F-DD92850AD2E0}"/>
                  </a:ext>
                </a:extLst>
              </p:cNvPr>
              <p:cNvSpPr/>
              <p:nvPr/>
            </p:nvSpPr>
            <p:spPr>
              <a:xfrm>
                <a:off x="1859118" y="4368113"/>
                <a:ext cx="2585881" cy="459671"/>
              </a:xfrm>
              <a:prstGeom prst="rect">
                <a:avLst/>
              </a:prstGeom>
              <a:solidFill>
                <a:srgbClr val="C0C0C0"/>
              </a:solidFill>
              <a:ln>
                <a:solidFill>
                  <a:schemeClr val="tx1">
                    <a:lumMod val="50000"/>
                    <a:lumOff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ko-KR" sz="1600"/>
                  <a:t>Data</a:t>
                </a:r>
                <a:endParaRPr lang="ko-KR" altLang="en-US" sz="1600"/>
              </a:p>
            </p:txBody>
          </p:sp>
          <p:sp>
            <p:nvSpPr>
              <p:cNvPr id="25" name="직사각형 24">
                <a:extLst>
                  <a:ext uri="{FF2B5EF4-FFF2-40B4-BE49-F238E27FC236}">
                    <a16:creationId xmlns:a16="http://schemas.microsoft.com/office/drawing/2014/main" id="{D2773F49-CF7E-3E1F-E3EF-4DDA6354D31A}"/>
                  </a:ext>
                </a:extLst>
              </p:cNvPr>
              <p:cNvSpPr/>
              <p:nvPr/>
            </p:nvSpPr>
            <p:spPr>
              <a:xfrm>
                <a:off x="847523" y="4829022"/>
                <a:ext cx="935555" cy="172400"/>
              </a:xfrm>
              <a:prstGeom prst="rect">
                <a:avLst/>
              </a:prstGeom>
              <a:solidFill>
                <a:srgbClr val="077F8C"/>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100"/>
                  <a:t>Tag matching</a:t>
                </a:r>
                <a:endParaRPr lang="ko-KR" altLang="en-US" sz="1100"/>
              </a:p>
            </p:txBody>
          </p:sp>
          <p:sp>
            <p:nvSpPr>
              <p:cNvPr id="26" name="직사각형 25">
                <a:extLst>
                  <a:ext uri="{FF2B5EF4-FFF2-40B4-BE49-F238E27FC236}">
                    <a16:creationId xmlns:a16="http://schemas.microsoft.com/office/drawing/2014/main" id="{94A99926-6A42-0FB0-FA15-3C436795164C}"/>
                  </a:ext>
                </a:extLst>
              </p:cNvPr>
              <p:cNvSpPr/>
              <p:nvPr/>
            </p:nvSpPr>
            <p:spPr>
              <a:xfrm>
                <a:off x="1859118" y="4827773"/>
                <a:ext cx="1184120" cy="172400"/>
              </a:xfrm>
              <a:prstGeom prst="rect">
                <a:avLst/>
              </a:prstGeom>
              <a:solidFill>
                <a:srgbClr val="077F8C"/>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a:t>Way-selection</a:t>
                </a:r>
                <a:endParaRPr lang="ko-KR" altLang="en-US" sz="1100"/>
              </a:p>
            </p:txBody>
          </p:sp>
          <p:sp>
            <p:nvSpPr>
              <p:cNvPr id="27" name="직사각형 26">
                <a:extLst>
                  <a:ext uri="{FF2B5EF4-FFF2-40B4-BE49-F238E27FC236}">
                    <a16:creationId xmlns:a16="http://schemas.microsoft.com/office/drawing/2014/main" id="{C7AF1811-14E3-B198-038F-D161C81E793F}"/>
                  </a:ext>
                </a:extLst>
              </p:cNvPr>
              <p:cNvSpPr/>
              <p:nvPr/>
            </p:nvSpPr>
            <p:spPr>
              <a:xfrm>
                <a:off x="3047412" y="4827831"/>
                <a:ext cx="1397587" cy="172800"/>
              </a:xfrm>
              <a:prstGeom prst="rect">
                <a:avLst/>
              </a:prstGeom>
              <a:solidFill>
                <a:srgbClr val="077F8C"/>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100"/>
                  <a:t>Replacement</a:t>
                </a:r>
                <a:endParaRPr lang="ko-KR" altLang="en-US" sz="1100"/>
              </a:p>
            </p:txBody>
          </p:sp>
          <p:sp>
            <p:nvSpPr>
              <p:cNvPr id="28" name="TextBox 27">
                <a:extLst>
                  <a:ext uri="{FF2B5EF4-FFF2-40B4-BE49-F238E27FC236}">
                    <a16:creationId xmlns:a16="http://schemas.microsoft.com/office/drawing/2014/main" id="{EA3A02CE-B145-ABEB-C0CD-BDFA81FBFF1D}"/>
                  </a:ext>
                </a:extLst>
              </p:cNvPr>
              <p:cNvSpPr txBox="1"/>
              <p:nvPr/>
            </p:nvSpPr>
            <p:spPr>
              <a:xfrm rot="16200000">
                <a:off x="115992" y="4451592"/>
                <a:ext cx="1110047" cy="338554"/>
              </a:xfrm>
              <a:prstGeom prst="rect">
                <a:avLst/>
              </a:prstGeom>
              <a:noFill/>
            </p:spPr>
            <p:txBody>
              <a:bodyPr wrap="square" rtlCol="0">
                <a:spAutoFit/>
              </a:bodyPr>
              <a:lstStyle/>
              <a:p>
                <a:r>
                  <a:rPr lang="en-US" altLang="ko-KR" sz="1600"/>
                  <a:t>Subarray</a:t>
                </a:r>
                <a:endParaRPr lang="ko-KR" altLang="en-US" sz="1600"/>
              </a:p>
            </p:txBody>
          </p:sp>
        </p:grpSp>
        <p:sp>
          <p:nvSpPr>
            <p:cNvPr id="31" name="TextBox 30">
              <a:extLst>
                <a:ext uri="{FF2B5EF4-FFF2-40B4-BE49-F238E27FC236}">
                  <a16:creationId xmlns:a16="http://schemas.microsoft.com/office/drawing/2014/main" id="{4B4FCB12-030A-FE6D-F9C4-5EBAF00C8B19}"/>
                </a:ext>
              </a:extLst>
            </p:cNvPr>
            <p:cNvSpPr txBox="1"/>
            <p:nvPr/>
          </p:nvSpPr>
          <p:spPr>
            <a:xfrm>
              <a:off x="5786651" y="4091846"/>
              <a:ext cx="2622399" cy="646331"/>
            </a:xfrm>
            <a:prstGeom prst="rect">
              <a:avLst/>
            </a:prstGeom>
            <a:noFill/>
          </p:spPr>
          <p:txBody>
            <a:bodyPr wrap="square">
              <a:spAutoFit/>
            </a:bodyPr>
            <a:lstStyle/>
            <a:p>
              <a:r>
                <a:rPr lang="en-US" altLang="ko-KR" sz="1800" spc="0"/>
                <a:t>Based</a:t>
              </a:r>
              <a:r>
                <a:rPr lang="ko-KR" altLang="en-US" sz="1800" spc="0"/>
                <a:t> </a:t>
              </a:r>
              <a:r>
                <a:rPr lang="en-US" altLang="ko-KR" sz="1800" spc="0"/>
                <a:t>on</a:t>
              </a:r>
              <a:r>
                <a:rPr lang="ko-KR" altLang="en-US" sz="1800" spc="0"/>
                <a:t> </a:t>
              </a:r>
              <a:endParaRPr lang="en-US" altLang="ko-KR" sz="1800" spc="0"/>
            </a:p>
            <a:p>
              <a:r>
                <a:rPr lang="en-US" altLang="ko-KR" sz="1800" spc="0">
                  <a:solidFill>
                    <a:srgbClr val="C00000"/>
                  </a:solidFill>
                </a:rPr>
                <a:t>in-subarray</a:t>
              </a:r>
              <a:r>
                <a:rPr lang="ko-KR" altLang="en-US" sz="1800" spc="0">
                  <a:solidFill>
                    <a:srgbClr val="C00000"/>
                  </a:solidFill>
                </a:rPr>
                <a:t> </a:t>
              </a:r>
              <a:r>
                <a:rPr lang="en-US" altLang="ko-KR" sz="1800" spc="0">
                  <a:solidFill>
                    <a:srgbClr val="C00000"/>
                  </a:solidFill>
                </a:rPr>
                <a:t>processing</a:t>
              </a:r>
              <a:endParaRPr lang="ko-KR" altLang="en-US">
                <a:solidFill>
                  <a:srgbClr val="C00000"/>
                </a:solidFill>
              </a:endParaRPr>
            </a:p>
          </p:txBody>
        </p:sp>
        <p:cxnSp>
          <p:nvCxnSpPr>
            <p:cNvPr id="34" name="직선 화살표 연결선 33">
              <a:extLst>
                <a:ext uri="{FF2B5EF4-FFF2-40B4-BE49-F238E27FC236}">
                  <a16:creationId xmlns:a16="http://schemas.microsoft.com/office/drawing/2014/main" id="{C588A1A7-4BD9-EF3E-1CBB-844B615B2107}"/>
                </a:ext>
              </a:extLst>
            </p:cNvPr>
            <p:cNvCxnSpPr>
              <a:cxnSpLocks/>
              <a:stCxn id="31" idx="1"/>
            </p:cNvCxnSpPr>
            <p:nvPr/>
          </p:nvCxnSpPr>
          <p:spPr>
            <a:xfrm flipH="1" flipV="1">
              <a:off x="5212405" y="4015200"/>
              <a:ext cx="574246" cy="39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778E0C28-266A-0586-522A-6002B423AB9C}"/>
                </a:ext>
              </a:extLst>
            </p:cNvPr>
            <p:cNvCxnSpPr>
              <a:cxnSpLocks/>
              <a:stCxn id="31" idx="1"/>
            </p:cNvCxnSpPr>
            <p:nvPr/>
          </p:nvCxnSpPr>
          <p:spPr>
            <a:xfrm flipH="1">
              <a:off x="5212405" y="4415012"/>
              <a:ext cx="574246" cy="531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0114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A4CCACB3-FF28-50FD-45B1-561BFB818F02}"/>
              </a:ext>
            </a:extLst>
          </p:cNvPr>
          <p:cNvSpPr>
            <a:spLocks noGrp="1"/>
          </p:cNvSpPr>
          <p:nvPr>
            <p:ph type="body" sz="quarter" idx="13"/>
          </p:nvPr>
        </p:nvSpPr>
        <p:spPr>
          <a:xfrm>
            <a:off x="1741452" y="1504168"/>
            <a:ext cx="5408648" cy="4433971"/>
          </a:xfrm>
        </p:spPr>
        <p:txBody>
          <a:bodyPr/>
          <a:lstStyle/>
          <a:p>
            <a:pPr marL="400050" indent="-400050">
              <a:lnSpc>
                <a:spcPct val="150000"/>
              </a:lnSpc>
              <a:buFont typeface="+mj-lt"/>
              <a:buAutoNum type="romanUcPeriod"/>
            </a:pPr>
            <a:r>
              <a:rPr lang="en-US" altLang="ko-KR" sz="2000" spc="0" dirty="0">
                <a:solidFill>
                  <a:schemeClr val="accent2">
                    <a:lumMod val="60000"/>
                    <a:lumOff val="40000"/>
                  </a:schemeClr>
                </a:solidFill>
              </a:rPr>
              <a:t>Introduction</a:t>
            </a:r>
          </a:p>
          <a:p>
            <a:pPr marL="400050" indent="-400050">
              <a:lnSpc>
                <a:spcPct val="150000"/>
              </a:lnSpc>
              <a:buFont typeface="+mj-lt"/>
              <a:buAutoNum type="romanUcPeriod"/>
            </a:pPr>
            <a:r>
              <a:rPr lang="en-US" altLang="ko-KR" sz="2000" spc="0" dirty="0">
                <a:solidFill>
                  <a:schemeClr val="accent2">
                    <a:lumMod val="60000"/>
                    <a:lumOff val="40000"/>
                  </a:schemeClr>
                </a:solidFill>
              </a:rPr>
              <a:t>Overview</a:t>
            </a:r>
          </a:p>
          <a:p>
            <a:pPr marL="400050" indent="-400050">
              <a:lnSpc>
                <a:spcPct val="150000"/>
              </a:lnSpc>
              <a:buFont typeface="+mj-lt"/>
              <a:buAutoNum type="romanUcPeriod"/>
            </a:pPr>
            <a:r>
              <a:rPr lang="en-US" altLang="ko-KR" sz="2000" spc="0" dirty="0"/>
              <a:t>Native DRAM Cache </a:t>
            </a:r>
          </a:p>
          <a:p>
            <a:pPr marL="857250" lvl="1" indent="-400050">
              <a:lnSpc>
                <a:spcPct val="150000"/>
              </a:lnSpc>
              <a:buFont typeface="+mj-lt"/>
              <a:buAutoNum type="alphaUcPeriod"/>
            </a:pPr>
            <a:r>
              <a:rPr lang="en-US" altLang="ko-KR" sz="2000" dirty="0">
                <a:solidFill>
                  <a:schemeClr val="accent2"/>
                </a:solidFill>
              </a:rPr>
              <a:t>In-Subarray Processing</a:t>
            </a:r>
          </a:p>
          <a:p>
            <a:pPr marL="857250" lvl="1" indent="-400050">
              <a:lnSpc>
                <a:spcPct val="150000"/>
              </a:lnSpc>
              <a:buFont typeface="+mj-lt"/>
              <a:buAutoNum type="alphaUcPeriod"/>
            </a:pPr>
            <a:r>
              <a:rPr lang="en-US" altLang="ko-KR" sz="2000" dirty="0">
                <a:solidFill>
                  <a:schemeClr val="accent2">
                    <a:lumMod val="60000"/>
                    <a:lumOff val="40000"/>
                  </a:schemeClr>
                </a:solidFill>
              </a:rPr>
              <a:t>Cache Operation</a:t>
            </a:r>
          </a:p>
          <a:p>
            <a:pPr marL="857250" lvl="1" indent="-400050">
              <a:lnSpc>
                <a:spcPct val="150000"/>
              </a:lnSpc>
              <a:buFont typeface="+mj-lt"/>
              <a:buAutoNum type="alphaUcPeriod"/>
            </a:pPr>
            <a:r>
              <a:rPr lang="en-US" altLang="ko-KR" sz="2000" dirty="0">
                <a:solidFill>
                  <a:schemeClr val="accent2">
                    <a:lumMod val="60000"/>
                    <a:lumOff val="40000"/>
                  </a:schemeClr>
                </a:solidFill>
              </a:rPr>
              <a:t>Address Mapping</a:t>
            </a:r>
            <a:endParaRPr lang="en-US" altLang="ko-KR" sz="1100" b="1" spc="0" dirty="0">
              <a:solidFill>
                <a:schemeClr val="accent2">
                  <a:lumMod val="60000"/>
                  <a:lumOff val="40000"/>
                </a:schemeClr>
              </a:solidFill>
            </a:endParaRPr>
          </a:p>
          <a:p>
            <a:pPr marL="400050" indent="-400050">
              <a:lnSpc>
                <a:spcPct val="150000"/>
              </a:lnSpc>
              <a:buFont typeface="+mj-lt"/>
              <a:buAutoNum type="romanUcPeriod"/>
            </a:pPr>
            <a:r>
              <a:rPr lang="en-US" altLang="ko-KR" sz="2000" spc="0" dirty="0">
                <a:solidFill>
                  <a:schemeClr val="accent2">
                    <a:lumMod val="60000"/>
                    <a:lumOff val="40000"/>
                  </a:schemeClr>
                </a:solidFill>
              </a:rPr>
              <a:t>Evaluation</a:t>
            </a:r>
          </a:p>
          <a:p>
            <a:pPr marL="400050" indent="-400050">
              <a:lnSpc>
                <a:spcPct val="150000"/>
              </a:lnSpc>
              <a:buFont typeface="+mj-lt"/>
              <a:buAutoNum type="romanUcPeriod"/>
            </a:pPr>
            <a:r>
              <a:rPr lang="en-US" altLang="ko-KR" sz="2000" spc="0" dirty="0">
                <a:solidFill>
                  <a:schemeClr val="accent2">
                    <a:lumMod val="60000"/>
                    <a:lumOff val="40000"/>
                  </a:schemeClr>
                </a:solidFill>
              </a:rPr>
              <a:t>Conclusion</a:t>
            </a:r>
            <a:endParaRPr lang="ko-KR" altLang="en-US" sz="2000" b="1" spc="0" dirty="0">
              <a:solidFill>
                <a:schemeClr val="accent2">
                  <a:lumMod val="60000"/>
                  <a:lumOff val="40000"/>
                </a:schemeClr>
              </a:solidFill>
            </a:endParaRPr>
          </a:p>
        </p:txBody>
      </p:sp>
      <p:sp>
        <p:nvSpPr>
          <p:cNvPr id="11" name="TextBox 10">
            <a:extLst>
              <a:ext uri="{FF2B5EF4-FFF2-40B4-BE49-F238E27FC236}">
                <a16:creationId xmlns:a16="http://schemas.microsoft.com/office/drawing/2014/main" id="{C263CE86-37AF-C465-89D2-180A93584084}"/>
              </a:ext>
            </a:extLst>
          </p:cNvPr>
          <p:cNvSpPr txBox="1"/>
          <p:nvPr/>
        </p:nvSpPr>
        <p:spPr>
          <a:xfrm>
            <a:off x="755650" y="673100"/>
            <a:ext cx="1595309" cy="584775"/>
          </a:xfrm>
          <a:prstGeom prst="rect">
            <a:avLst/>
          </a:prstGeom>
          <a:noFill/>
        </p:spPr>
        <p:txBody>
          <a:bodyPr wrap="none" rtlCol="0">
            <a:spAutoFit/>
          </a:bodyPr>
          <a:lstStyle/>
          <a:p>
            <a:r>
              <a:rPr lang="en-US" altLang="ko-KR" sz="3200" b="1">
                <a:solidFill>
                  <a:schemeClr val="accent2"/>
                </a:solidFill>
              </a:rPr>
              <a:t>Outline</a:t>
            </a:r>
            <a:endParaRPr lang="ko-KR" altLang="en-US" sz="3200" b="1">
              <a:solidFill>
                <a:schemeClr val="accent2"/>
              </a:solidFill>
            </a:endParaRPr>
          </a:p>
        </p:txBody>
      </p:sp>
    </p:spTree>
    <p:extLst>
      <p:ext uri="{BB962C8B-B14F-4D97-AF65-F5344CB8AC3E}">
        <p14:creationId xmlns:p14="http://schemas.microsoft.com/office/powerpoint/2010/main" val="232084478"/>
      </p:ext>
    </p:extLst>
  </p:cSld>
  <p:clrMapOvr>
    <a:masterClrMapping/>
  </p:clrMapOvr>
</p:sld>
</file>

<file path=ppt/theme/theme1.xml><?xml version="1.0" encoding="utf-8"?>
<a:theme xmlns:a="http://schemas.openxmlformats.org/drawingml/2006/main" name="Office 테마">
  <a:themeElements>
    <a:clrScheme name="SKKU2">
      <a:dk1>
        <a:sysClr val="windowText" lastClr="000000"/>
      </a:dk1>
      <a:lt1>
        <a:sysClr val="window" lastClr="FFFFFF"/>
      </a:lt1>
      <a:dk2>
        <a:srgbClr val="44546A"/>
      </a:dk2>
      <a:lt2>
        <a:srgbClr val="E7E6E6"/>
      </a:lt2>
      <a:accent1>
        <a:srgbClr val="292D73"/>
      </a:accent1>
      <a:accent2>
        <a:srgbClr val="203C73"/>
      </a:accent2>
      <a:accent3>
        <a:srgbClr val="18608C"/>
      </a:accent3>
      <a:accent4>
        <a:srgbClr val="077F8C"/>
      </a:accent4>
      <a:accent5>
        <a:srgbClr val="26A6A6"/>
      </a:accent5>
      <a:accent6>
        <a:srgbClr val="D1ECF1"/>
      </a:accent6>
      <a:hlink>
        <a:srgbClr val="0563C1"/>
      </a:hlink>
      <a:folHlink>
        <a:srgbClr val="954F72"/>
      </a:folHlink>
    </a:clrScheme>
    <a:fontScheme name="사용자 지정 15">
      <a:majorFont>
        <a:latin typeface="Arial"/>
        <a:ea typeface="맑은 고딕"/>
        <a:cs typeface=""/>
      </a:majorFont>
      <a:minorFont>
        <a:latin typeface="Arial"/>
        <a:ea typeface="맑은 고딕"/>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1C35B20AB71EDD41AD882C8088CE1591" ma:contentTypeVersion="14" ma:contentTypeDescription="새 문서를 만듭니다." ma:contentTypeScope="" ma:versionID="1a86c6997fdb664ccc9c00485b5da7dc">
  <xsd:schema xmlns:xsd="http://www.w3.org/2001/XMLSchema" xmlns:xs="http://www.w3.org/2001/XMLSchema" xmlns:p="http://schemas.microsoft.com/office/2006/metadata/properties" xmlns:ns3="11a504ae-d763-44f7-9e4c-428da2f9edca" xmlns:ns4="9e97724d-0c7d-4a41-81e8-fd0dd036dba7" targetNamespace="http://schemas.microsoft.com/office/2006/metadata/properties" ma:root="true" ma:fieldsID="2c5eebe50b0c9421d81852f3c99af509" ns3:_="" ns4:_="">
    <xsd:import namespace="11a504ae-d763-44f7-9e4c-428da2f9edca"/>
    <xsd:import namespace="9e97724d-0c7d-4a41-81e8-fd0dd036dba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SearchProperties" minOccurs="0"/>
                <xsd:element ref="ns4:_activity" minOccurs="0"/>
                <xsd:element ref="ns4:MediaServiceObjectDetectorVersions"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a504ae-d763-44f7-9e4c-428da2f9edca" elementFormDefault="qualified">
    <xsd:import namespace="http://schemas.microsoft.com/office/2006/documentManagement/types"/>
    <xsd:import namespace="http://schemas.microsoft.com/office/infopath/2007/PartnerControls"/>
    <xsd:element name="SharedWithUsers" ma:index="8" nillable="true" ma:displayName="공유 대상"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세부 정보 공유" ma:internalName="SharedWithDetails" ma:readOnly="true">
      <xsd:simpleType>
        <xsd:restriction base="dms:Note">
          <xsd:maxLength value="255"/>
        </xsd:restriction>
      </xsd:simpleType>
    </xsd:element>
    <xsd:element name="SharingHintHash" ma:index="10" nillable="true" ma:displayName="힌트 해시 공유"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7724d-0c7d-4a41-81e8-fd0dd036dba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e97724d-0c7d-4a41-81e8-fd0dd036dba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266127-627B-4AB0-B61A-F3D2E75AD587}">
  <ds:schemaRefs>
    <ds:schemaRef ds:uri="11a504ae-d763-44f7-9e4c-428da2f9edca"/>
    <ds:schemaRef ds:uri="9e97724d-0c7d-4a41-81e8-fd0dd036db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4C7D3F-E617-41BA-8765-D35A8A4BB058}">
  <ds:schemaRefs>
    <ds:schemaRef ds:uri="9e97724d-0c7d-4a41-81e8-fd0dd036dba7"/>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elements/1.1/"/>
    <ds:schemaRef ds:uri="http://www.w3.org/XML/1998/namespace"/>
    <ds:schemaRef ds:uri="http://schemas.microsoft.com/office/infopath/2007/PartnerControls"/>
    <ds:schemaRef ds:uri="11a504ae-d763-44f7-9e4c-428da2f9edca"/>
  </ds:schemaRefs>
</ds:datastoreItem>
</file>

<file path=customXml/itemProps3.xml><?xml version="1.0" encoding="utf-8"?>
<ds:datastoreItem xmlns:ds="http://schemas.openxmlformats.org/officeDocument/2006/customXml" ds:itemID="{2CEB5161-C5AA-4C0C-BCEC-DAF73A32E8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3526</TotalTime>
  <Words>3413</Words>
  <Application>Microsoft Office PowerPoint</Application>
  <PresentationFormat>화면 슬라이드 쇼(4:3)</PresentationFormat>
  <Paragraphs>683</Paragraphs>
  <Slides>28</Slides>
  <Notes>28</Notes>
  <HiddenSlides>0</HiddenSlides>
  <MMClips>0</MMClips>
  <ScaleCrop>false</ScaleCrop>
  <HeadingPairs>
    <vt:vector size="8" baseType="variant">
      <vt:variant>
        <vt:lpstr>사용한 글꼴</vt:lpstr>
      </vt:variant>
      <vt:variant>
        <vt:i4>5</vt:i4>
      </vt:variant>
      <vt:variant>
        <vt:lpstr>테마</vt:lpstr>
      </vt:variant>
      <vt:variant>
        <vt:i4>1</vt:i4>
      </vt:variant>
      <vt:variant>
        <vt:lpstr>포함된 OLE 서버</vt:lpstr>
      </vt:variant>
      <vt:variant>
        <vt:i4>1</vt:i4>
      </vt:variant>
      <vt:variant>
        <vt:lpstr>슬라이드 제목</vt:lpstr>
      </vt:variant>
      <vt:variant>
        <vt:i4>28</vt:i4>
      </vt:variant>
    </vt:vector>
  </HeadingPairs>
  <TitlesOfParts>
    <vt:vector size="35" baseType="lpstr">
      <vt:lpstr>맑은 고딕</vt:lpstr>
      <vt:lpstr>맑은 고딕 Semilight</vt:lpstr>
      <vt:lpstr>Arial</vt:lpstr>
      <vt:lpstr>Times New Roman</vt:lpstr>
      <vt:lpstr>Wingdings</vt:lpstr>
      <vt:lpstr>Office 테마</vt:lpstr>
      <vt:lpstr>Visio</vt:lpstr>
      <vt:lpstr>Native DRAM Cache Re-architecting DRAM  as a Large-Scale Cache for Data Centers</vt:lpstr>
      <vt:lpstr>PowerPoint 프레젠테이션</vt:lpstr>
      <vt:lpstr>Demands for Large-Capacity LLCs</vt:lpstr>
      <vt:lpstr>DRAM vs. SRAM LLC</vt:lpstr>
      <vt:lpstr>Challenges of DRAM Cache</vt:lpstr>
      <vt:lpstr>PowerPoint 프레젠테이션</vt:lpstr>
      <vt:lpstr>Caching-In-Memory (CIM)</vt:lpstr>
      <vt:lpstr>Native DRAM Cache (NDC)</vt:lpstr>
      <vt:lpstr>PowerPoint 프레젠테이션</vt:lpstr>
      <vt:lpstr>NDC Organization: Subarray</vt:lpstr>
      <vt:lpstr>NDC Organization: Metadata MAT</vt:lpstr>
      <vt:lpstr>In-Subarray Processing</vt:lpstr>
      <vt:lpstr>PowerPoint 프레젠테이션</vt:lpstr>
      <vt:lpstr>Read Operation</vt:lpstr>
      <vt:lpstr>Read Operation</vt:lpstr>
      <vt:lpstr>Read Operation</vt:lpstr>
      <vt:lpstr>Write Operation</vt:lpstr>
      <vt:lpstr>Write Operation</vt:lpstr>
      <vt:lpstr>PowerPoint 프레젠테이션</vt:lpstr>
      <vt:lpstr>Dilemma in DRAM Caches</vt:lpstr>
      <vt:lpstr>Address Mapping in NDC</vt:lpstr>
      <vt:lpstr>NDC Benefits</vt:lpstr>
      <vt:lpstr>PowerPoint 프레젠테이션</vt:lpstr>
      <vt:lpstr>Latency</vt:lpstr>
      <vt:lpstr>Performance</vt:lpstr>
      <vt:lpstr>Performance</vt:lpstr>
      <vt:lpstr>Conclusion</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fivefour</dc:creator>
  <cp:lastModifiedBy>유예신</cp:lastModifiedBy>
  <cp:revision>8</cp:revision>
  <dcterms:created xsi:type="dcterms:W3CDTF">2023-05-04T02:56:56Z</dcterms:created>
  <dcterms:modified xsi:type="dcterms:W3CDTF">2024-07-03T09:12:25Z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0x0101001C35B20AB71EDD41AD882C8088CE1591</vt:lpwstr>
  </property>
</Properties>
</file>