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6"/>
  </p:notesMasterIdLst>
  <p:sldIdLst>
    <p:sldId id="256" r:id="rId5"/>
  </p:sldIdLst>
  <p:sldSz cx="32399288" cy="38123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2962"/>
    <a:srgbClr val="79BC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85" autoAdjust="0"/>
    <p:restoredTop sz="94660"/>
  </p:normalViewPr>
  <p:slideViewPr>
    <p:cSldViewPr snapToGrid="0">
      <p:cViewPr varScale="1">
        <p:scale>
          <a:sx n="23" d="100"/>
          <a:sy n="23" d="100"/>
        </p:scale>
        <p:origin x="68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1B3EA-842A-4F76-97FB-D7E8DF0E6708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17725" y="1143000"/>
            <a:ext cx="2622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9CAD9-8E8D-4C24-95AA-2A8D99C98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6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28295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1pPr>
    <a:lvl2pPr marL="1814147" algn="l" defTabSz="3628295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2pPr>
    <a:lvl3pPr marL="3628295" algn="l" defTabSz="3628295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3pPr>
    <a:lvl4pPr marL="5442444" algn="l" defTabSz="3628295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4pPr>
    <a:lvl5pPr marL="7256592" algn="l" defTabSz="3628295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5pPr>
    <a:lvl6pPr marL="9070739" algn="l" defTabSz="3628295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6pPr>
    <a:lvl7pPr marL="10884887" algn="l" defTabSz="3628295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7pPr>
    <a:lvl8pPr marL="12699034" algn="l" defTabSz="3628295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8pPr>
    <a:lvl9pPr marL="14513184" algn="l" defTabSz="3628295" rtl="0" eaLnBrk="1" latinLnBrk="1" hangingPunct="1">
      <a:defRPr sz="47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6239247"/>
            <a:ext cx="27539395" cy="13272735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0023830"/>
            <a:ext cx="24299466" cy="9204427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A7DD-BD07-4B20-873E-6CF97CADDAEC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4816-1070-4198-9B7B-2D92634ED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58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A7DD-BD07-4B20-873E-6CF97CADDAEC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4816-1070-4198-9B7B-2D92634ED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3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029740"/>
            <a:ext cx="6986096" cy="3230816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029740"/>
            <a:ext cx="20553298" cy="3230816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A7DD-BD07-4B20-873E-6CF97CADDAEC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4816-1070-4198-9B7B-2D92634ED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30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A7DD-BD07-4B20-873E-6CF97CADDAEC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4816-1070-4198-9B7B-2D92634ED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72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9504490"/>
            <a:ext cx="27944386" cy="15858444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5512961"/>
            <a:ext cx="27944386" cy="8339581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A7DD-BD07-4B20-873E-6CF97CADDAEC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4816-1070-4198-9B7B-2D92634ED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17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0148700"/>
            <a:ext cx="13769697" cy="241892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0148700"/>
            <a:ext cx="13769697" cy="241892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A7DD-BD07-4B20-873E-6CF97CADDAEC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4816-1070-4198-9B7B-2D92634ED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92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029748"/>
            <a:ext cx="27944386" cy="736884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9345632"/>
            <a:ext cx="13706415" cy="4580150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3925782"/>
            <a:ext cx="13706415" cy="2048272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9345632"/>
            <a:ext cx="13773917" cy="4580150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3925782"/>
            <a:ext cx="13773917" cy="2048272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A7DD-BD07-4B20-873E-6CF97CADDAEC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4816-1070-4198-9B7B-2D92634ED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80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A7DD-BD07-4B20-873E-6CF97CADDAEC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4816-1070-4198-9B7B-2D92634ED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1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A7DD-BD07-4B20-873E-6CF97CADDAEC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4816-1070-4198-9B7B-2D92634ED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17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541588"/>
            <a:ext cx="10449614" cy="8895556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5489131"/>
            <a:ext cx="16402140" cy="27092617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1437144"/>
            <a:ext cx="10449614" cy="21188724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A7DD-BD07-4B20-873E-6CF97CADDAEC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4816-1070-4198-9B7B-2D92634ED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9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541588"/>
            <a:ext cx="10449614" cy="8895556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5489131"/>
            <a:ext cx="16402140" cy="27092617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1437144"/>
            <a:ext cx="10449614" cy="21188724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A7DD-BD07-4B20-873E-6CF97CADDAEC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4816-1070-4198-9B7B-2D92634ED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8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029748"/>
            <a:ext cx="27944386" cy="7368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0148700"/>
            <a:ext cx="27944386" cy="24189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35335135"/>
            <a:ext cx="7289840" cy="2029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6A7DD-BD07-4B20-873E-6CF97CADDAEC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35335135"/>
            <a:ext cx="10934760" cy="2029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35335135"/>
            <a:ext cx="7289840" cy="2029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34816-1070-4198-9B7B-2D92634ED4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37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239902" rtl="0" eaLnBrk="1" latinLnBrk="1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1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309" y="20337944"/>
            <a:ext cx="13580410" cy="2528268"/>
          </a:xfrm>
          <a:prstGeom prst="rect">
            <a:avLst/>
          </a:prstGeom>
        </p:spPr>
      </p:pic>
      <p:sp>
        <p:nvSpPr>
          <p:cNvPr id="102" name="직사각형 45">
            <a:extLst>
              <a:ext uri="{FF2B5EF4-FFF2-40B4-BE49-F238E27FC236}">
                <a16:creationId xmlns:a16="http://schemas.microsoft.com/office/drawing/2014/main" id="{A030A4BD-EC10-7323-C561-16D497DC60D6}"/>
              </a:ext>
            </a:extLst>
          </p:cNvPr>
          <p:cNvSpPr>
            <a:spLocks/>
          </p:cNvSpPr>
          <p:nvPr/>
        </p:nvSpPr>
        <p:spPr>
          <a:xfrm>
            <a:off x="2373912" y="28190165"/>
            <a:ext cx="13673749" cy="8239091"/>
          </a:xfrm>
          <a:prstGeom prst="rect">
            <a:avLst/>
          </a:prstGeom>
          <a:noFill/>
          <a:ln w="28575">
            <a:solidFill>
              <a:srgbClr val="08296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28"/>
          </a:p>
        </p:txBody>
      </p:sp>
      <p:sp>
        <p:nvSpPr>
          <p:cNvPr id="101" name="직사각형 45">
            <a:extLst>
              <a:ext uri="{FF2B5EF4-FFF2-40B4-BE49-F238E27FC236}">
                <a16:creationId xmlns:a16="http://schemas.microsoft.com/office/drawing/2014/main" id="{7F00BA22-8A10-1B09-B114-543AC51FE7BB}"/>
              </a:ext>
            </a:extLst>
          </p:cNvPr>
          <p:cNvSpPr>
            <a:spLocks/>
          </p:cNvSpPr>
          <p:nvPr/>
        </p:nvSpPr>
        <p:spPr>
          <a:xfrm>
            <a:off x="2364164" y="13585824"/>
            <a:ext cx="13673749" cy="13658567"/>
          </a:xfrm>
          <a:prstGeom prst="rect">
            <a:avLst/>
          </a:prstGeom>
          <a:noFill/>
          <a:ln w="28575">
            <a:solidFill>
              <a:srgbClr val="08296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28"/>
          </a:p>
        </p:txBody>
      </p:sp>
      <p:pic>
        <p:nvPicPr>
          <p:cNvPr id="67" name="그림 66"/>
          <p:cNvPicPr/>
          <p:nvPr/>
        </p:nvPicPr>
        <p:blipFill>
          <a:blip r:embed="rId3"/>
          <a:stretch>
            <a:fillRect/>
          </a:stretch>
        </p:blipFill>
        <p:spPr>
          <a:xfrm>
            <a:off x="2756562" y="20843141"/>
            <a:ext cx="6183430" cy="6304687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DCA9AE31-B4B1-94D3-EFFD-82A00DAA9E97}"/>
              </a:ext>
            </a:extLst>
          </p:cNvPr>
          <p:cNvSpPr/>
          <p:nvPr/>
        </p:nvSpPr>
        <p:spPr>
          <a:xfrm>
            <a:off x="16363702" y="19750278"/>
            <a:ext cx="13673749" cy="9281138"/>
          </a:xfrm>
          <a:prstGeom prst="rect">
            <a:avLst/>
          </a:prstGeom>
          <a:noFill/>
          <a:ln w="28575">
            <a:solidFill>
              <a:srgbClr val="08296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28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05C45D0-E1F2-7FAA-9992-DDFB97C7ADF9}"/>
              </a:ext>
            </a:extLst>
          </p:cNvPr>
          <p:cNvGrpSpPr/>
          <p:nvPr/>
        </p:nvGrpSpPr>
        <p:grpSpPr>
          <a:xfrm>
            <a:off x="16709246" y="19255161"/>
            <a:ext cx="13000089" cy="1037443"/>
            <a:chOff x="16341910" y="12261560"/>
            <a:chExt cx="12062857" cy="147863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896CA98-8993-3720-D0E6-98D1C214A932}"/>
                </a:ext>
              </a:extLst>
            </p:cNvPr>
            <p:cNvSpPr/>
            <p:nvPr/>
          </p:nvSpPr>
          <p:spPr>
            <a:xfrm>
              <a:off x="16341910" y="12261560"/>
              <a:ext cx="12062857" cy="1478632"/>
            </a:xfrm>
            <a:prstGeom prst="rect">
              <a:avLst/>
            </a:prstGeom>
            <a:solidFill>
              <a:srgbClr val="082962"/>
            </a:solidFill>
            <a:ln>
              <a:solidFill>
                <a:srgbClr val="0829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28" dirty="0">
                <a:ea typeface="나눔스퀘어 네오 ExtraBold" panose="00000900000000000000" pitchFamily="2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4404FEE-975A-BCC5-0DCE-350BB416C488}"/>
                </a:ext>
              </a:extLst>
            </p:cNvPr>
            <p:cNvSpPr txBox="1"/>
            <p:nvPr/>
          </p:nvSpPr>
          <p:spPr>
            <a:xfrm>
              <a:off x="16341910" y="12424113"/>
              <a:ext cx="12062857" cy="1167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721" dirty="0">
                  <a:solidFill>
                    <a:schemeClr val="bg1"/>
                  </a:solidFill>
                  <a:ea typeface="나눔스퀘어 네오 ExtraBold" panose="00000900000000000000" pitchFamily="2" charset="-127"/>
                </a:rPr>
                <a:t>Results</a:t>
              </a:r>
              <a:endParaRPr lang="ko-KR" altLang="en-US" sz="4721" dirty="0">
                <a:solidFill>
                  <a:schemeClr val="bg1"/>
                </a:solidFill>
                <a:ea typeface="나눔스퀘어 네오 ExtraBold" panose="00000900000000000000" pitchFamily="2" charset="-127"/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A915D0D-65EA-2174-2D93-B5666F17ADB4}"/>
              </a:ext>
            </a:extLst>
          </p:cNvPr>
          <p:cNvSpPr/>
          <p:nvPr/>
        </p:nvSpPr>
        <p:spPr>
          <a:xfrm>
            <a:off x="16362287" y="29865936"/>
            <a:ext cx="13683879" cy="6563321"/>
          </a:xfrm>
          <a:prstGeom prst="rect">
            <a:avLst/>
          </a:prstGeom>
          <a:noFill/>
          <a:ln w="28575">
            <a:solidFill>
              <a:srgbClr val="08296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28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29E056B-B5E3-2864-5492-301EFD7229EB}"/>
              </a:ext>
            </a:extLst>
          </p:cNvPr>
          <p:cNvGrpSpPr/>
          <p:nvPr/>
        </p:nvGrpSpPr>
        <p:grpSpPr>
          <a:xfrm>
            <a:off x="16709246" y="29329985"/>
            <a:ext cx="13000089" cy="1037443"/>
            <a:chOff x="16341910" y="10380001"/>
            <a:chExt cx="12062857" cy="1478633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2AC6959-284B-9B20-6A48-8B3B6029FEF8}"/>
                </a:ext>
              </a:extLst>
            </p:cNvPr>
            <p:cNvSpPr/>
            <p:nvPr/>
          </p:nvSpPr>
          <p:spPr>
            <a:xfrm>
              <a:off x="16341910" y="10380001"/>
              <a:ext cx="12062857" cy="1478633"/>
            </a:xfrm>
            <a:prstGeom prst="rect">
              <a:avLst/>
            </a:prstGeom>
            <a:solidFill>
              <a:srgbClr val="082962"/>
            </a:solidFill>
            <a:ln>
              <a:solidFill>
                <a:srgbClr val="0829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28" dirty="0">
                <a:ea typeface="나눔스퀘어 네오 ExtraBold" panose="00000900000000000000" pitchFamily="2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2E1BED9-6364-A78C-72C6-31DCCECFAECB}"/>
                </a:ext>
              </a:extLst>
            </p:cNvPr>
            <p:cNvSpPr txBox="1"/>
            <p:nvPr/>
          </p:nvSpPr>
          <p:spPr>
            <a:xfrm>
              <a:off x="16341910" y="10570415"/>
              <a:ext cx="12062857" cy="1167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721" dirty="0">
                  <a:solidFill>
                    <a:schemeClr val="bg1"/>
                  </a:solidFill>
                  <a:ea typeface="나눔스퀘어 네오 ExtraBold" panose="00000900000000000000" pitchFamily="2" charset="-127"/>
                </a:rPr>
                <a:t>Conclusion</a:t>
              </a:r>
              <a:endParaRPr lang="ko-KR" altLang="en-US" sz="4721" dirty="0">
                <a:solidFill>
                  <a:schemeClr val="bg1"/>
                </a:solidFill>
                <a:ea typeface="나눔스퀘어 네오 ExtraBold" panose="00000900000000000000" pitchFamily="2" charset="-127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7D2E13EC-246D-A113-66CA-457267DDAA0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038743" y="522958"/>
            <a:ext cx="28321806" cy="3900901"/>
            <a:chOff x="0" y="392321"/>
            <a:chExt cx="32399288" cy="4462512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2B08C30-FFA5-D43F-5305-2BD02ACEF7E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0" y="392321"/>
              <a:ext cx="32399288" cy="4462512"/>
              <a:chOff x="0" y="392321"/>
              <a:chExt cx="32399288" cy="4462512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724AEFF-8907-9962-2A25-2CA750C8EC6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59644" y="392321"/>
                <a:ext cx="31680000" cy="4462512"/>
              </a:xfrm>
              <a:prstGeom prst="rect">
                <a:avLst/>
              </a:prstGeom>
              <a:solidFill>
                <a:srgbClr val="082962"/>
              </a:solidFill>
              <a:ln>
                <a:solidFill>
                  <a:srgbClr val="0829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28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6E6BD0-4944-A16D-93A7-9D41061663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860351"/>
                <a:ext cx="32399288" cy="2321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294" b="1">
                    <a:solidFill>
                      <a:schemeClr val="bg1"/>
                    </a:solidFill>
                    <a:ea typeface="나눔스퀘어 ExtraBold" panose="020B0600000101010101" pitchFamily="50" charset="-127"/>
                    <a:cs typeface="Arial" panose="020B0604020202020204" pitchFamily="34" charset="0"/>
                    <a:sym typeface="Helvetica Neue"/>
                  </a:rPr>
                  <a:t>ROC-DRAM: Low Latency and Low Power DRAM </a:t>
                </a:r>
                <a:endParaRPr lang="en-US" sz="6294" b="1">
                  <a:solidFill>
                    <a:schemeClr val="bg1"/>
                  </a:solidFill>
                  <a:ea typeface="나눔스퀘어 ExtraBold" panose="020B0600000101010101" pitchFamily="50" charset="-127"/>
                  <a:cs typeface="Arial" panose="020B0604020202020204" pitchFamily="34" charset="0"/>
                  <a:sym typeface="Helvetica Neue"/>
                </a:endParaRPr>
              </a:p>
              <a:p>
                <a:pPr algn="ctr"/>
                <a:r>
                  <a:rPr lang="en-US" sz="6294" b="1">
                    <a:solidFill>
                      <a:schemeClr val="bg1"/>
                    </a:solidFill>
                    <a:ea typeface="나눔스퀘어 ExtraBold" panose="020B0600000101010101" pitchFamily="50" charset="-127"/>
                    <a:cs typeface="Arial" panose="020B0604020202020204" pitchFamily="34" charset="0"/>
                    <a:sym typeface="Helvetica Neue"/>
                  </a:rPr>
                  <a:t>using </a:t>
                </a:r>
                <a:r>
                  <a:rPr lang="en-US" sz="6294" b="1">
                    <a:solidFill>
                      <a:schemeClr val="bg1"/>
                    </a:solidFill>
                    <a:ea typeface="나눔스퀘어 ExtraBold" panose="020B0600000101010101" pitchFamily="50" charset="-127"/>
                    <a:cs typeface="Arial" panose="020B0604020202020204" pitchFamily="34" charset="0"/>
                    <a:sym typeface="Helvetica Neue"/>
                  </a:rPr>
                  <a:t>Rows with Opposite Charging</a:t>
                </a:r>
                <a:endParaRPr lang="ko-KR" altLang="en-US" sz="6119" dirty="0">
                  <a:solidFill>
                    <a:schemeClr val="bg1"/>
                  </a:solidFill>
                  <a:ea typeface="나눔스퀘어 네오 ExtraBold" panose="00000900000000000000" pitchFamily="2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1EB8E3-34F1-F514-8643-7F2356D69D27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0" y="3483372"/>
                <a:ext cx="32399288" cy="936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721">
                    <a:solidFill>
                      <a:schemeClr val="bg1"/>
                    </a:solidFill>
                  </a:rPr>
                  <a:t>Jaeyoon Lee, Daero Kim, </a:t>
                </a:r>
                <a:r>
                  <a:rPr lang="en-US" sz="4721" dirty="0">
                    <a:solidFill>
                      <a:schemeClr val="bg1"/>
                    </a:solidFill>
                  </a:rPr>
                  <a:t>and </a:t>
                </a:r>
                <a:r>
                  <a:rPr lang="en-US" sz="4721" dirty="0" err="1">
                    <a:solidFill>
                      <a:schemeClr val="bg1"/>
                    </a:solidFill>
                  </a:rPr>
                  <a:t>Jungrae</a:t>
                </a:r>
                <a:r>
                  <a:rPr lang="en-US" sz="4721" dirty="0">
                    <a:solidFill>
                      <a:schemeClr val="bg1"/>
                    </a:solidFill>
                  </a:rPr>
                  <a:t> Kim</a:t>
                </a:r>
                <a:endParaRPr lang="en-KR" sz="472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025B03F6-63A5-66C2-EDD0-690D8EC38AE7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60" t="12681" r="28969" b="77638"/>
            <a:stretch/>
          </p:blipFill>
          <p:spPr>
            <a:xfrm>
              <a:off x="1046626" y="1140783"/>
              <a:ext cx="3204500" cy="3019640"/>
            </a:xfrm>
            <a:prstGeom prst="rect">
              <a:avLst/>
            </a:prstGeom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FEF33FC-720F-149B-3F91-6D47619DCFD2}"/>
              </a:ext>
            </a:extLst>
          </p:cNvPr>
          <p:cNvGrpSpPr>
            <a:grpSpLocks/>
          </p:cNvGrpSpPr>
          <p:nvPr/>
        </p:nvGrpSpPr>
        <p:grpSpPr>
          <a:xfrm>
            <a:off x="2689954" y="13098364"/>
            <a:ext cx="13000089" cy="1034504"/>
            <a:chOff x="16341910" y="9429727"/>
            <a:chExt cx="12062857" cy="147863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EB7670E-4FC3-F013-2C95-575CF24DE9F6}"/>
                </a:ext>
              </a:extLst>
            </p:cNvPr>
            <p:cNvSpPr>
              <a:spLocks/>
            </p:cNvSpPr>
            <p:nvPr/>
          </p:nvSpPr>
          <p:spPr>
            <a:xfrm>
              <a:off x="16341910" y="9429727"/>
              <a:ext cx="12062857" cy="1478633"/>
            </a:xfrm>
            <a:prstGeom prst="rect">
              <a:avLst/>
            </a:prstGeom>
            <a:solidFill>
              <a:srgbClr val="082962"/>
            </a:solidFill>
            <a:ln>
              <a:solidFill>
                <a:srgbClr val="0829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28" dirty="0">
                <a:ea typeface="나눔스퀘어 네오 ExtraBold" panose="00000900000000000000" pitchFamily="2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EDCA0A6-D469-26B0-F792-9A27EEE15186}"/>
                </a:ext>
              </a:extLst>
            </p:cNvPr>
            <p:cNvSpPr txBox="1">
              <a:spLocks/>
            </p:cNvSpPr>
            <p:nvPr/>
          </p:nvSpPr>
          <p:spPr>
            <a:xfrm>
              <a:off x="16341910" y="9588495"/>
              <a:ext cx="12062857" cy="1170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721">
                  <a:solidFill>
                    <a:schemeClr val="bg1"/>
                  </a:solidFill>
                  <a:ea typeface="나눔스퀘어 네오 ExtraBold" panose="00000900000000000000" pitchFamily="2" charset="-127"/>
                </a:rPr>
                <a:t>Introduction</a:t>
              </a:r>
              <a:endParaRPr lang="ko-KR" altLang="en-US" sz="4721" dirty="0">
                <a:solidFill>
                  <a:schemeClr val="bg1"/>
                </a:solidFill>
                <a:ea typeface="나눔스퀘어 네오 ExtraBold" panose="00000900000000000000" pitchFamily="2" charset="-127"/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6E38E0DA-2D44-0C12-E09D-A51B03393B57}"/>
              </a:ext>
            </a:extLst>
          </p:cNvPr>
          <p:cNvSpPr txBox="1"/>
          <p:nvPr/>
        </p:nvSpPr>
        <p:spPr>
          <a:xfrm>
            <a:off x="16664838" y="30662691"/>
            <a:ext cx="13000089" cy="5568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35">
                <a:ea typeface="나눔스퀘어 네오 Regular" panose="00000500000000000000" pitchFamily="2" charset="-127"/>
              </a:rPr>
              <a:t>   This </a:t>
            </a:r>
            <a:r>
              <a:rPr lang="en-US" altLang="ko-KR" sz="3235">
                <a:ea typeface="나눔스퀘어 네오 Regular" panose="00000500000000000000" pitchFamily="2" charset="-127"/>
              </a:rPr>
              <a:t>paper proposes a novel DRAM architecture, called Rows with Opposite Charging DRAM (ROC-DRAM), to provide efficient and flexible trade-offs among capacity, performance, and energy consumption to exploit under-utilized memory capacity in data centers. </a:t>
            </a:r>
            <a:r>
              <a:rPr lang="en-US" altLang="ko-KR" sz="3235">
                <a:ea typeface="나눔스퀘어 네오 Regular" panose="00000500000000000000" pitchFamily="2" charset="-127"/>
              </a:rPr>
              <a:t>ROC-DRAM </a:t>
            </a:r>
            <a:r>
              <a:rPr lang="en-US" altLang="ko-KR" sz="3235">
                <a:ea typeface="나눔스퀘어 네오 Regular" panose="00000500000000000000" pitchFamily="2" charset="-127"/>
              </a:rPr>
              <a:t>stores a bit of information in two cells in paired rows with opposite charge levels to trade capacity for performance and low power. And ROC-DRAM supports dynamic mode switching between max-capacity, low-latency, and low-power modes based on memory capacity utilization </a:t>
            </a:r>
            <a:r>
              <a:rPr lang="en-US" altLang="ko-KR" sz="3235">
                <a:ea typeface="나눔스퀘어 네오 Regular" panose="00000500000000000000" pitchFamily="2" charset="-127"/>
              </a:rPr>
              <a:t>and application requirements. The </a:t>
            </a:r>
            <a:r>
              <a:rPr lang="en-US" altLang="ko-KR" sz="3235">
                <a:ea typeface="나눔스퀘어 네오 Regular" panose="00000500000000000000" pitchFamily="2" charset="-127"/>
              </a:rPr>
              <a:t>proposed architecture demonstrates significant improvements in performance, energy efficiency, and refresh overheads, making it a promising solution for data centers with under-utilized memory capacity.</a:t>
            </a:r>
            <a:endParaRPr lang="en-US" altLang="ko-KR" sz="3235" dirty="0">
              <a:ea typeface="나눔스퀘어 네오 Regular" panose="00000500000000000000" pitchFamily="2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C34302E-34A1-28EE-C9D1-85BC30AF9060}"/>
              </a:ext>
            </a:extLst>
          </p:cNvPr>
          <p:cNvSpPr txBox="1"/>
          <p:nvPr/>
        </p:nvSpPr>
        <p:spPr>
          <a:xfrm>
            <a:off x="2689952" y="14559520"/>
            <a:ext cx="1567993" cy="57663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147">
                <a:ea typeface="나눔스퀘어 네오 ExtraBold" panose="00000900000000000000" pitchFamily="2" charset="-127"/>
              </a:rPr>
              <a:t>Problem</a:t>
            </a:r>
            <a:endParaRPr lang="ko-KR" altLang="en-US" sz="3147" dirty="0">
              <a:ea typeface="나눔스퀘어 네오 ExtraBold" panose="00000900000000000000" pitchFamily="2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27B2348-0F2A-4061-AB71-7AC3F1CB3D0F}"/>
              </a:ext>
            </a:extLst>
          </p:cNvPr>
          <p:cNvSpPr txBox="1"/>
          <p:nvPr/>
        </p:nvSpPr>
        <p:spPr>
          <a:xfrm>
            <a:off x="18071947" y="36861423"/>
            <a:ext cx="13653690" cy="522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797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 DESIGN </a:t>
            </a:r>
            <a:r>
              <a:rPr lang="en-US" altLang="ko-KR" sz="2797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AUTOMATION </a:t>
            </a:r>
            <a:r>
              <a:rPr lang="en-US" altLang="ko-KR" sz="2797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CONFERENCE’23</a:t>
            </a:r>
            <a:endParaRPr lang="ko-KR" altLang="en-US" sz="2797" dirty="0">
              <a:solidFill>
                <a:schemeClr val="tx1">
                  <a:lumMod val="65000"/>
                  <a:lumOff val="35000"/>
                </a:schemeClr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50" name="직사각형 45">
            <a:extLst>
              <a:ext uri="{FF2B5EF4-FFF2-40B4-BE49-F238E27FC236}">
                <a16:creationId xmlns:a16="http://schemas.microsoft.com/office/drawing/2014/main" id="{7F00BA22-8A10-1B09-B114-543AC51FE7BB}"/>
              </a:ext>
            </a:extLst>
          </p:cNvPr>
          <p:cNvSpPr>
            <a:spLocks/>
          </p:cNvSpPr>
          <p:nvPr/>
        </p:nvSpPr>
        <p:spPr>
          <a:xfrm>
            <a:off x="2357423" y="5716193"/>
            <a:ext cx="13673749" cy="6953276"/>
          </a:xfrm>
          <a:prstGeom prst="rect">
            <a:avLst/>
          </a:prstGeom>
          <a:noFill/>
          <a:ln w="28575">
            <a:solidFill>
              <a:srgbClr val="08296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28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7E6C6A-842E-C3B9-E532-DCC3D1D9BB4F}"/>
              </a:ext>
            </a:extLst>
          </p:cNvPr>
          <p:cNvSpPr txBox="1">
            <a:spLocks/>
          </p:cNvSpPr>
          <p:nvPr/>
        </p:nvSpPr>
        <p:spPr>
          <a:xfrm>
            <a:off x="2694248" y="6571548"/>
            <a:ext cx="13000089" cy="6065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35">
                <a:ea typeface="나눔스퀘어 네오 Regular" panose="00000500000000000000" pitchFamily="2" charset="-127"/>
              </a:rPr>
              <a:t> </a:t>
            </a:r>
            <a:r>
              <a:rPr lang="en-US" altLang="ko-KR" sz="3235">
                <a:ea typeface="나눔스퀘어 네오 Regular" panose="00000500000000000000" pitchFamily="2" charset="-127"/>
              </a:rPr>
              <a:t>  DRAM </a:t>
            </a:r>
            <a:r>
              <a:rPr lang="en-US" altLang="ko-KR" sz="3235">
                <a:ea typeface="나눔스퀘어 네오 Regular" panose="00000500000000000000" pitchFamily="2" charset="-127"/>
              </a:rPr>
              <a:t>access latency plays a critical role in modern computers. Prior works suggested latency optimizations, yet cost-sensitive DRAM vendors are reluctant to sacrifice their area efficiency. This paper proposes a novel DRAM architecture that can dynamically trade DRAM capacity for low latency and low power with minimal costs. Rows with Opposite Charging DRAM (ROC-DRAM) can exploit under-utilized capacity to improve latency and power consumption. It stores data in two rows with opposite charge levels and feeds them to a bitline sense-amplifier. The larger gap from complementary cells allows faster sensing and longer retention time. Moreover, ROC-DRAM allows dynamic switching between max-capacity/low-latency/low-power modes to maximize savings.</a:t>
            </a:r>
          </a:p>
          <a:p>
            <a:pPr algn="just"/>
            <a:endParaRPr lang="ko-KR" altLang="en-US" sz="3235" dirty="0">
              <a:ea typeface="나눔스퀘어 네오 Regular" panose="00000500000000000000" pitchFamily="2" charset="-127"/>
            </a:endParaRPr>
          </a:p>
        </p:txBody>
      </p:sp>
      <p:grpSp>
        <p:nvGrpSpPr>
          <p:cNvPr id="41" name="그룹 46">
            <a:extLst>
              <a:ext uri="{FF2B5EF4-FFF2-40B4-BE49-F238E27FC236}">
                <a16:creationId xmlns:a16="http://schemas.microsoft.com/office/drawing/2014/main" id="{39ACA3B4-6937-FD9A-DBAC-908DC28FDA52}"/>
              </a:ext>
            </a:extLst>
          </p:cNvPr>
          <p:cNvGrpSpPr>
            <a:grpSpLocks/>
          </p:cNvGrpSpPr>
          <p:nvPr/>
        </p:nvGrpSpPr>
        <p:grpSpPr>
          <a:xfrm>
            <a:off x="2694251" y="5161865"/>
            <a:ext cx="13000089" cy="1034504"/>
            <a:chOff x="16341910" y="9747086"/>
            <a:chExt cx="12062857" cy="1478633"/>
          </a:xfrm>
        </p:grpSpPr>
        <p:sp>
          <p:nvSpPr>
            <p:cNvPr id="42" name="직사각형 47">
              <a:extLst>
                <a:ext uri="{FF2B5EF4-FFF2-40B4-BE49-F238E27FC236}">
                  <a16:creationId xmlns:a16="http://schemas.microsoft.com/office/drawing/2014/main" id="{E9E44509-909C-B773-12D3-1EDC7BC5976F}"/>
                </a:ext>
              </a:extLst>
            </p:cNvPr>
            <p:cNvSpPr>
              <a:spLocks/>
            </p:cNvSpPr>
            <p:nvPr/>
          </p:nvSpPr>
          <p:spPr>
            <a:xfrm>
              <a:off x="16341910" y="9747086"/>
              <a:ext cx="12062857" cy="1478633"/>
            </a:xfrm>
            <a:prstGeom prst="rect">
              <a:avLst/>
            </a:prstGeom>
            <a:solidFill>
              <a:srgbClr val="082962"/>
            </a:solidFill>
            <a:ln>
              <a:solidFill>
                <a:srgbClr val="0829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28" dirty="0">
                <a:ea typeface="나눔스퀘어 네오 ExtraBold" panose="00000900000000000000" pitchFamily="2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00AF03A-E456-9724-4E89-A2E215F51794}"/>
                </a:ext>
              </a:extLst>
            </p:cNvPr>
            <p:cNvSpPr txBox="1">
              <a:spLocks/>
            </p:cNvSpPr>
            <p:nvPr/>
          </p:nvSpPr>
          <p:spPr>
            <a:xfrm>
              <a:off x="16341910" y="9905854"/>
              <a:ext cx="12062857" cy="1170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721" dirty="0">
                  <a:solidFill>
                    <a:schemeClr val="bg1"/>
                  </a:solidFill>
                  <a:ea typeface="나눔스퀘어 네오 ExtraBold" panose="00000900000000000000" pitchFamily="2" charset="-127"/>
                </a:rPr>
                <a:t>Abstract</a:t>
              </a:r>
              <a:endParaRPr lang="ko-KR" altLang="en-US" sz="4721" dirty="0">
                <a:solidFill>
                  <a:schemeClr val="bg1"/>
                </a:solidFill>
                <a:ea typeface="나눔스퀘어 네오 ExtraBold" panose="00000900000000000000" pitchFamily="2" charset="-127"/>
              </a:endParaRPr>
            </a:p>
          </p:txBody>
        </p:sp>
      </p:grpSp>
      <p:sp>
        <p:nvSpPr>
          <p:cNvPr id="52" name="직사각형 45">
            <a:extLst>
              <a:ext uri="{FF2B5EF4-FFF2-40B4-BE49-F238E27FC236}">
                <a16:creationId xmlns:a16="http://schemas.microsoft.com/office/drawing/2014/main" id="{A030A4BD-EC10-7323-C561-16D497DC60D6}"/>
              </a:ext>
            </a:extLst>
          </p:cNvPr>
          <p:cNvSpPr>
            <a:spLocks/>
          </p:cNvSpPr>
          <p:nvPr/>
        </p:nvSpPr>
        <p:spPr>
          <a:xfrm>
            <a:off x="16336972" y="5720487"/>
            <a:ext cx="13673749" cy="13122017"/>
          </a:xfrm>
          <a:prstGeom prst="rect">
            <a:avLst/>
          </a:prstGeom>
          <a:noFill/>
          <a:ln w="28575">
            <a:solidFill>
              <a:srgbClr val="08296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28"/>
          </a:p>
        </p:txBody>
      </p:sp>
      <p:sp>
        <p:nvSpPr>
          <p:cNvPr id="63" name="직사각형 47">
            <a:extLst>
              <a:ext uri="{FF2B5EF4-FFF2-40B4-BE49-F238E27FC236}">
                <a16:creationId xmlns:a16="http://schemas.microsoft.com/office/drawing/2014/main" id="{93271BC3-C1B1-4F44-E67C-2C9278BB8FA5}"/>
              </a:ext>
            </a:extLst>
          </p:cNvPr>
          <p:cNvSpPr>
            <a:spLocks/>
          </p:cNvSpPr>
          <p:nvPr/>
        </p:nvSpPr>
        <p:spPr>
          <a:xfrm>
            <a:off x="2706387" y="27694709"/>
            <a:ext cx="13000089" cy="1034504"/>
          </a:xfrm>
          <a:prstGeom prst="rect">
            <a:avLst/>
          </a:prstGeom>
          <a:solidFill>
            <a:srgbClr val="082962"/>
          </a:solidFill>
          <a:ln>
            <a:solidFill>
              <a:srgbClr val="0829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28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FF4FF9-393B-F583-4D39-E0573C0B5631}"/>
              </a:ext>
            </a:extLst>
          </p:cNvPr>
          <p:cNvSpPr txBox="1">
            <a:spLocks/>
          </p:cNvSpPr>
          <p:nvPr/>
        </p:nvSpPr>
        <p:spPr>
          <a:xfrm>
            <a:off x="9110357" y="21474975"/>
            <a:ext cx="6446345" cy="5568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35">
                <a:ea typeface="나눔스퀘어 네오 Regular" panose="00000500000000000000" pitchFamily="2" charset="-127"/>
              </a:rPr>
              <a:t>   In </a:t>
            </a:r>
            <a:r>
              <a:rPr lang="en-US" altLang="ko-KR" sz="3235">
                <a:ea typeface="나눔스퀘어 네오 Regular" panose="00000500000000000000" pitchFamily="2" charset="-127"/>
              </a:rPr>
              <a:t>the </a:t>
            </a:r>
            <a:r>
              <a:rPr lang="en-US" altLang="ko-KR" sz="3235">
                <a:ea typeface="나눔스퀘어 네오 Regular" panose="00000500000000000000" pitchFamily="2" charset="-127"/>
              </a:rPr>
              <a:t>open-bitline </a:t>
            </a:r>
            <a:r>
              <a:rPr lang="en-US" altLang="ko-KR" sz="3235">
                <a:ea typeface="나눔스퀘어 네오 Regular" panose="00000500000000000000" pitchFamily="2" charset="-127"/>
              </a:rPr>
              <a:t>structure, a BLSA receives bitlines (bitline and /bitline) from two vertically adjacent </a:t>
            </a:r>
            <a:r>
              <a:rPr lang="en-US" altLang="ko-KR" sz="3235">
                <a:ea typeface="나눔스퀘어 네오 Regular" panose="00000500000000000000" pitchFamily="2" charset="-127"/>
              </a:rPr>
              <a:t>mats. </a:t>
            </a:r>
            <a:r>
              <a:rPr lang="en-US" altLang="ko-KR" sz="3235">
                <a:ea typeface="나눔스퀘어 네오 Regular" panose="00000500000000000000" pitchFamily="2" charset="-127"/>
              </a:rPr>
              <a:t>Only one mat can be activated at a time, while the other mat is inactivated. The bitlines of the </a:t>
            </a:r>
            <a:r>
              <a:rPr lang="en-US" altLang="ko-KR" sz="3235">
                <a:ea typeface="나눔스퀘어 네오 Regular" panose="00000500000000000000" pitchFamily="2" charset="-127"/>
              </a:rPr>
              <a:t>inactivated </a:t>
            </a:r>
            <a:r>
              <a:rPr lang="en-US" altLang="ko-KR" sz="3235">
                <a:ea typeface="나눔스퀘어 네오 Regular" panose="00000500000000000000" pitchFamily="2" charset="-127"/>
              </a:rPr>
              <a:t>mat (/bitline) are precharged to VDD/2 and serve as the reference voltage for the shared BLSA to sense the activated bitline (bitline</a:t>
            </a:r>
            <a:r>
              <a:rPr lang="en-US" altLang="ko-KR" sz="3235">
                <a:ea typeface="나눔스퀘어 네오 Regular" panose="00000500000000000000" pitchFamily="2" charset="-127"/>
              </a:rPr>
              <a:t>).</a:t>
            </a:r>
            <a:endParaRPr lang="ko-KR" altLang="en-US" sz="3235" dirty="0">
              <a:ea typeface="나눔스퀘어 네오 Regular" panose="000005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82596" y="36568306"/>
            <a:ext cx="1228125" cy="1294735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877E6C6A-842E-C3B9-E532-DCC3D1D9BB4F}"/>
              </a:ext>
            </a:extLst>
          </p:cNvPr>
          <p:cNvSpPr txBox="1">
            <a:spLocks/>
          </p:cNvSpPr>
          <p:nvPr/>
        </p:nvSpPr>
        <p:spPr>
          <a:xfrm>
            <a:off x="2689952" y="15154394"/>
            <a:ext cx="13000089" cy="1087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35">
                <a:ea typeface="나눔스퀘어 네오 Regular" panose="00000500000000000000" pitchFamily="2" charset="-127"/>
              </a:rPr>
              <a:t> </a:t>
            </a:r>
            <a:r>
              <a:rPr lang="en-US" altLang="ko-KR" sz="3235">
                <a:ea typeface="나눔스퀘어 네오 Regular" panose="00000500000000000000" pitchFamily="2" charset="-127"/>
              </a:rPr>
              <a:t>  DRAM </a:t>
            </a:r>
            <a:r>
              <a:rPr lang="en-US" altLang="ko-KR" sz="3235">
                <a:ea typeface="나눔스퀘어 네오 Regular" panose="00000500000000000000" pitchFamily="2" charset="-127"/>
              </a:rPr>
              <a:t>access latency is crucial in modern computers, but cost-sensitive DRAM vendors hesitate to optimize latency at the expense of area </a:t>
            </a:r>
            <a:r>
              <a:rPr lang="en-US" altLang="ko-KR" sz="3235">
                <a:ea typeface="나눔스퀘어 네오 Regular" panose="00000500000000000000" pitchFamily="2" charset="-127"/>
              </a:rPr>
              <a:t>efficiency.</a:t>
            </a:r>
            <a:endParaRPr lang="ko-KR" altLang="en-US" sz="3235" dirty="0">
              <a:ea typeface="나눔스퀘어 네오 Regular" panose="00000500000000000000" pitchFamily="2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34302E-34A1-28EE-C9D1-85BC30AF9060}"/>
              </a:ext>
            </a:extLst>
          </p:cNvPr>
          <p:cNvSpPr txBox="1"/>
          <p:nvPr/>
        </p:nvSpPr>
        <p:spPr>
          <a:xfrm>
            <a:off x="2689951" y="16503982"/>
            <a:ext cx="939681" cy="57663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147">
                <a:ea typeface="나눔스퀘어 네오 ExtraBold" panose="00000900000000000000" pitchFamily="2" charset="-127"/>
              </a:rPr>
              <a:t>Goal</a:t>
            </a:r>
            <a:endParaRPr lang="ko-KR" altLang="en-US" sz="3147" dirty="0">
              <a:ea typeface="나눔스퀘어 네오 ExtraBold" panose="00000900000000000000" pitchFamily="2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77E6C6A-842E-C3B9-E532-DCC3D1D9BB4F}"/>
              </a:ext>
            </a:extLst>
          </p:cNvPr>
          <p:cNvSpPr txBox="1">
            <a:spLocks/>
          </p:cNvSpPr>
          <p:nvPr/>
        </p:nvSpPr>
        <p:spPr>
          <a:xfrm>
            <a:off x="2689951" y="17094267"/>
            <a:ext cx="13000089" cy="1087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35">
                <a:ea typeface="나눔스퀘어 네오 Regular" panose="00000500000000000000" pitchFamily="2" charset="-127"/>
              </a:rPr>
              <a:t> </a:t>
            </a:r>
            <a:r>
              <a:rPr lang="en-US" altLang="ko-KR" sz="3235">
                <a:ea typeface="나눔스퀘어 네오 Regular" panose="00000500000000000000" pitchFamily="2" charset="-127"/>
              </a:rPr>
              <a:t>  Improve </a:t>
            </a:r>
            <a:r>
              <a:rPr lang="en-US" altLang="ko-KR" sz="3235">
                <a:ea typeface="나눔스퀘어 네오 Regular" panose="00000500000000000000" pitchFamily="2" charset="-127"/>
              </a:rPr>
              <a:t>access latency and refresh overheads in data centers with under-utilized memory </a:t>
            </a:r>
            <a:r>
              <a:rPr lang="en-US" altLang="ko-KR" sz="3235">
                <a:ea typeface="나눔스퀘어 네오 Regular" panose="00000500000000000000" pitchFamily="2" charset="-127"/>
              </a:rPr>
              <a:t>capacity.</a:t>
            </a:r>
            <a:endParaRPr lang="ko-KR" altLang="en-US" sz="3235" dirty="0">
              <a:ea typeface="나눔스퀘어 네오 Regular" panose="00000500000000000000" pitchFamily="2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34302E-34A1-28EE-C9D1-85BC30AF9060}"/>
              </a:ext>
            </a:extLst>
          </p:cNvPr>
          <p:cNvSpPr txBox="1"/>
          <p:nvPr/>
        </p:nvSpPr>
        <p:spPr>
          <a:xfrm>
            <a:off x="2689952" y="18480084"/>
            <a:ext cx="1566198" cy="57663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147">
                <a:ea typeface="나눔스퀘어 네오 ExtraBold" panose="00000900000000000000" pitchFamily="2" charset="-127"/>
              </a:rPr>
              <a:t>Key Idea</a:t>
            </a:r>
            <a:endParaRPr lang="ko-KR" altLang="en-US" sz="3147" dirty="0">
              <a:ea typeface="나눔스퀘어 네오 ExtraBold" panose="00000900000000000000" pitchFamily="2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7E6C6A-842E-C3B9-E532-DCC3D1D9BB4F}"/>
              </a:ext>
            </a:extLst>
          </p:cNvPr>
          <p:cNvSpPr txBox="1">
            <a:spLocks/>
          </p:cNvSpPr>
          <p:nvPr/>
        </p:nvSpPr>
        <p:spPr>
          <a:xfrm>
            <a:off x="2689951" y="19070368"/>
            <a:ext cx="13000089" cy="1585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35">
                <a:ea typeface="나눔스퀘어 네오 Regular" panose="00000500000000000000" pitchFamily="2" charset="-127"/>
              </a:rPr>
              <a:t> </a:t>
            </a:r>
            <a:r>
              <a:rPr lang="en-US" altLang="ko-KR" sz="3235">
                <a:ea typeface="나눔스퀘어 네오 Regular" panose="00000500000000000000" pitchFamily="2" charset="-127"/>
              </a:rPr>
              <a:t>  Leverages </a:t>
            </a:r>
            <a:r>
              <a:rPr lang="en-US" altLang="ko-KR" sz="3235">
                <a:ea typeface="나눔스퀘어 네오 Regular" panose="00000500000000000000" pitchFamily="2" charset="-127"/>
              </a:rPr>
              <a:t>complementary cells to enable faster sensing operations and extended retention times with minimal modifications to the DRAM internal </a:t>
            </a:r>
            <a:r>
              <a:rPr lang="en-US" altLang="ko-KR" sz="3235">
                <a:ea typeface="나눔스퀘어 네오 Regular" panose="00000500000000000000" pitchFamily="2" charset="-127"/>
              </a:rPr>
              <a:t>structure.</a:t>
            </a:r>
            <a:endParaRPr lang="en-US" altLang="ko-KR" sz="3235">
              <a:ea typeface="나눔스퀘어 네오 Regular" panose="00000500000000000000" pitchFamily="2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C34302E-34A1-28EE-C9D1-85BC30AF9060}"/>
              </a:ext>
            </a:extLst>
          </p:cNvPr>
          <p:cNvSpPr txBox="1"/>
          <p:nvPr/>
        </p:nvSpPr>
        <p:spPr>
          <a:xfrm>
            <a:off x="2689951" y="20966863"/>
            <a:ext cx="3960956" cy="57663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147">
                <a:ea typeface="나눔스퀘어 네오 ExtraBold" panose="00000900000000000000" pitchFamily="2" charset="-127"/>
              </a:rPr>
              <a:t>Conventional Structure</a:t>
            </a:r>
            <a:endParaRPr lang="ko-KR" altLang="en-US" sz="3147" dirty="0">
              <a:ea typeface="나눔스퀘어 네오 ExtraBold" panose="00000900000000000000" pitchFamily="2" charset="-127"/>
            </a:endParaRPr>
          </a:p>
        </p:txBody>
      </p:sp>
      <p:pic>
        <p:nvPicPr>
          <p:cNvPr id="95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1958" y="5778370"/>
            <a:ext cx="8644279" cy="75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7711" y="6093381"/>
            <a:ext cx="8644279" cy="451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200F0E93-A2B5-627F-AFD8-7B80D8F7FF5E}"/>
              </a:ext>
            </a:extLst>
          </p:cNvPr>
          <p:cNvSpPr txBox="1">
            <a:spLocks/>
          </p:cNvSpPr>
          <p:nvPr/>
        </p:nvSpPr>
        <p:spPr>
          <a:xfrm>
            <a:off x="2728591" y="27827992"/>
            <a:ext cx="13000089" cy="818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721">
                <a:solidFill>
                  <a:schemeClr val="bg1"/>
                </a:solidFill>
                <a:ea typeface="나눔스퀘어 네오 ExtraBold" panose="00000900000000000000" pitchFamily="2" charset="-127"/>
              </a:rPr>
              <a:t>Proposed </a:t>
            </a:r>
            <a:r>
              <a:rPr lang="en-US" altLang="ko-KR" sz="4721">
                <a:solidFill>
                  <a:schemeClr val="bg1"/>
                </a:solidFill>
                <a:ea typeface="나눔스퀘어 네오 ExtraBold" panose="00000900000000000000" pitchFamily="2" charset="-127"/>
              </a:rPr>
              <a:t>Method</a:t>
            </a:r>
            <a:endParaRPr lang="ko-KR" altLang="en-US" sz="4721" dirty="0">
              <a:solidFill>
                <a:schemeClr val="bg1"/>
              </a:solidFill>
              <a:ea typeface="나눔스퀘어 네오 ExtraBold" panose="00000900000000000000" pitchFamily="2" charset="-127"/>
            </a:endParaRPr>
          </a:p>
        </p:txBody>
      </p:sp>
      <p:pic>
        <p:nvPicPr>
          <p:cNvPr id="103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507" y="29656315"/>
            <a:ext cx="5788099" cy="547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404" y="29675926"/>
            <a:ext cx="5766631" cy="5455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7C34302E-34A1-28EE-C9D1-85BC30AF9060}"/>
              </a:ext>
            </a:extLst>
          </p:cNvPr>
          <p:cNvSpPr txBox="1"/>
          <p:nvPr/>
        </p:nvSpPr>
        <p:spPr>
          <a:xfrm>
            <a:off x="2743757" y="29110939"/>
            <a:ext cx="2119063" cy="5765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147">
                <a:ea typeface="나눔스퀘어 네오 ExtraBold" panose="00000900000000000000" pitchFamily="2" charset="-127"/>
              </a:rPr>
              <a:t>ROC-DRAM</a:t>
            </a:r>
            <a:endParaRPr lang="ko-KR" altLang="en-US" sz="3147" dirty="0">
              <a:ea typeface="나눔스퀘어 네오 ExtraBold" panose="00000900000000000000" pitchFamily="2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77E6C6A-842E-C3B9-E532-DCC3D1D9BB4F}"/>
              </a:ext>
            </a:extLst>
          </p:cNvPr>
          <p:cNvSpPr txBox="1">
            <a:spLocks/>
          </p:cNvSpPr>
          <p:nvPr/>
        </p:nvSpPr>
        <p:spPr>
          <a:xfrm>
            <a:off x="2689950" y="35125688"/>
            <a:ext cx="13000089" cy="111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322">
                <a:ea typeface="나눔스퀘어 네오 Regular" panose="00000500000000000000" pitchFamily="2" charset="-127"/>
              </a:rPr>
              <a:t>   Supports </a:t>
            </a:r>
            <a:r>
              <a:rPr lang="en-US" altLang="ko-KR" sz="3322">
                <a:ea typeface="나눔스퀘어 네오 Regular" panose="00000500000000000000" pitchFamily="2" charset="-127"/>
              </a:rPr>
              <a:t>low-latency and low-power </a:t>
            </a:r>
            <a:r>
              <a:rPr lang="en-US" altLang="ko-KR" sz="3322">
                <a:ea typeface="나눔스퀘어 네오 Regular" panose="00000500000000000000" pitchFamily="2" charset="-127"/>
              </a:rPr>
              <a:t>modes (right figure), </a:t>
            </a:r>
            <a:r>
              <a:rPr lang="en-US" altLang="ko-KR" sz="3322">
                <a:ea typeface="나눔스퀘어 네오 Regular" panose="00000500000000000000" pitchFamily="2" charset="-127"/>
              </a:rPr>
              <a:t>in addition to the default max-capacity </a:t>
            </a:r>
            <a:r>
              <a:rPr lang="en-US" altLang="ko-KR" sz="3322">
                <a:ea typeface="나눔스퀘어 네오 Regular" panose="00000500000000000000" pitchFamily="2" charset="-127"/>
              </a:rPr>
              <a:t>mode (left figure).</a:t>
            </a:r>
            <a:endParaRPr lang="en-US" altLang="ko-KR" sz="3322">
              <a:ea typeface="나눔스퀘어 네오 Regular" panose="00000500000000000000" pitchFamily="2" charset="-127"/>
            </a:endParaRPr>
          </a:p>
        </p:txBody>
      </p:sp>
      <p:pic>
        <p:nvPicPr>
          <p:cNvPr id="108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7712" y="12450997"/>
            <a:ext cx="8628355" cy="411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C9FF4FF9-393B-F583-4D39-E0573C0B5631}"/>
              </a:ext>
            </a:extLst>
          </p:cNvPr>
          <p:cNvSpPr txBox="1">
            <a:spLocks/>
          </p:cNvSpPr>
          <p:nvPr/>
        </p:nvSpPr>
        <p:spPr>
          <a:xfrm>
            <a:off x="16709246" y="10750724"/>
            <a:ext cx="13000089" cy="162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322">
                <a:ea typeface="나눔스퀘어 네오 Regular" panose="00000500000000000000" pitchFamily="2" charset="-127"/>
              </a:rPr>
              <a:t>   Accelerated </a:t>
            </a:r>
            <a:r>
              <a:rPr lang="en-US" altLang="ko-KR" sz="3322">
                <a:ea typeface="나눔스퀘어 네오 Regular" panose="00000500000000000000" pitchFamily="2" charset="-127"/>
              </a:rPr>
              <a:t>sensing key DRAM timing parameters (tRCD, tRAS, tWR, and tRFC</a:t>
            </a:r>
            <a:r>
              <a:rPr lang="en-US" altLang="ko-KR" sz="3322">
                <a:ea typeface="나눔스퀘어 네오 Regular" panose="00000500000000000000" pitchFamily="2" charset="-127"/>
              </a:rPr>
              <a:t>). Rapid </a:t>
            </a:r>
            <a:r>
              <a:rPr lang="en-US" altLang="ko-KR" sz="3322">
                <a:ea typeface="나눔스퀘어 네오 Regular" panose="00000500000000000000" pitchFamily="2" charset="-127"/>
              </a:rPr>
              <a:t>sensing is achieved as the discharged cell maintains a level close to GND, </a:t>
            </a:r>
            <a:r>
              <a:rPr lang="en-US" altLang="ko-KR" sz="3322">
                <a:ea typeface="나눔스퀘어 네오 Regular" panose="00000500000000000000" pitchFamily="2" charset="-127"/>
              </a:rPr>
              <a:t>quickly </a:t>
            </a:r>
            <a:r>
              <a:rPr lang="en-US" altLang="ko-KR" sz="3322">
                <a:ea typeface="나눔스퀘어 네오 Regular" panose="00000500000000000000" pitchFamily="2" charset="-127"/>
              </a:rPr>
              <a:t>pulling down the </a:t>
            </a:r>
            <a:r>
              <a:rPr lang="en-US" altLang="ko-KR" sz="3322">
                <a:ea typeface="나눔스퀘어 네오 Regular" panose="00000500000000000000" pitchFamily="2" charset="-127"/>
              </a:rPr>
              <a:t>/bitline.</a:t>
            </a:r>
            <a:endParaRPr lang="ko-KR" altLang="en-US" sz="3322" dirty="0">
              <a:ea typeface="나눔스퀘어 네오 Regular" panose="00000500000000000000" pitchFamily="2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9FF4FF9-393B-F583-4D39-E0573C0B5631}"/>
              </a:ext>
            </a:extLst>
          </p:cNvPr>
          <p:cNvSpPr txBox="1">
            <a:spLocks/>
          </p:cNvSpPr>
          <p:nvPr/>
        </p:nvSpPr>
        <p:spPr>
          <a:xfrm>
            <a:off x="16709246" y="16643590"/>
            <a:ext cx="13000089" cy="213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322">
                <a:ea typeface="나눔스퀘어 네오 Regular" panose="00000500000000000000" pitchFamily="2" charset="-127"/>
              </a:rPr>
              <a:t>   Allows </a:t>
            </a:r>
            <a:r>
              <a:rPr lang="en-US" altLang="ko-KR" sz="3322">
                <a:ea typeface="나눔스퀘어 네오 Regular" panose="00000500000000000000" pitchFamily="2" charset="-127"/>
              </a:rPr>
              <a:t>for an increase in tREF. Referring to the /bitline written with GND creates resistance to cell charge </a:t>
            </a:r>
            <a:r>
              <a:rPr lang="en-US" altLang="ko-KR" sz="3322">
                <a:ea typeface="나눔스퀘어 네오 Regular" panose="00000500000000000000" pitchFamily="2" charset="-127"/>
              </a:rPr>
              <a:t>loss. Allowing </a:t>
            </a:r>
            <a:r>
              <a:rPr lang="en-US" altLang="ko-KR" sz="3322">
                <a:ea typeface="나눔스퀘어 네오 Regular" panose="00000500000000000000" pitchFamily="2" charset="-127"/>
              </a:rPr>
              <a:t>the charged cell to go far below VDD/2, as long as there is a sensible voltage difference between the original and complementary bitlines.</a:t>
            </a:r>
            <a:endParaRPr lang="ko-KR" altLang="en-US" sz="3322" dirty="0">
              <a:ea typeface="나눔스퀘어 네오 Regular" panose="00000500000000000000" pitchFamily="2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408106" y="22822183"/>
            <a:ext cx="13621011" cy="3846464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C9FF4FF9-393B-F583-4D39-E0573C0B5631}"/>
              </a:ext>
            </a:extLst>
          </p:cNvPr>
          <p:cNvSpPr txBox="1">
            <a:spLocks/>
          </p:cNvSpPr>
          <p:nvPr/>
        </p:nvSpPr>
        <p:spPr>
          <a:xfrm>
            <a:off x="16709246" y="26692519"/>
            <a:ext cx="13000089" cy="213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322">
                <a:ea typeface="나눔스퀘어 네오 Regular" panose="00000500000000000000" pitchFamily="2" charset="-127"/>
              </a:rPr>
              <a:t>   Figure compares </a:t>
            </a:r>
            <a:r>
              <a:rPr lang="en-US" altLang="ko-KR" sz="3322">
                <a:ea typeface="나눔스퀘어 네오 Regular" panose="00000500000000000000" pitchFamily="2" charset="-127"/>
              </a:rPr>
              <a:t>IPC / Energy of the baseline </a:t>
            </a:r>
            <a:r>
              <a:rPr lang="en-US" altLang="ko-KR" sz="3322">
                <a:ea typeface="나눔스퀘어 네오 Regular" panose="00000500000000000000" pitchFamily="2" charset="-127"/>
              </a:rPr>
              <a:t>open-bitline </a:t>
            </a:r>
            <a:r>
              <a:rPr lang="en-US" altLang="ko-KR" sz="3322">
                <a:ea typeface="나눔스퀘어 네오 Regular" panose="00000500000000000000" pitchFamily="2" charset="-127"/>
              </a:rPr>
              <a:t>architecture and other modes of ROC-DRAM with </a:t>
            </a:r>
            <a:r>
              <a:rPr lang="en-US" altLang="ko-KR" sz="3322">
                <a:ea typeface="나눔스퀘어 네오 Regular" panose="00000500000000000000" pitchFamily="2" charset="-127"/>
              </a:rPr>
              <a:t>ET. Overall</a:t>
            </a:r>
            <a:r>
              <a:rPr lang="en-US" altLang="ko-KR" sz="3322">
                <a:ea typeface="나눔스퀘어 네오 Regular" panose="00000500000000000000" pitchFamily="2" charset="-127"/>
              </a:rPr>
              <a:t>, the LL mode can speed up single-core execution by 6.9</a:t>
            </a:r>
            <a:r>
              <a:rPr lang="en-US" altLang="ko-KR" sz="3322">
                <a:ea typeface="나눔스퀘어 네오 Regular" panose="00000500000000000000" pitchFamily="2" charset="-127"/>
              </a:rPr>
              <a:t>% using 23 SPEC CPU 2006 benchmarks. Also, </a:t>
            </a:r>
            <a:r>
              <a:rPr lang="en-US" altLang="ko-KR" sz="3322">
                <a:ea typeface="나눔스퀘어 네오 Regular" panose="00000500000000000000" pitchFamily="2" charset="-127"/>
              </a:rPr>
              <a:t>LL mode reduces DRAM energy consumption by 9.0% on average.</a:t>
            </a:r>
            <a:endParaRPr lang="ko-KR" altLang="en-US" sz="3322" dirty="0">
              <a:ea typeface="나눔스퀘어 네오 Regular" panose="0000050000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C34302E-34A1-28EE-C9D1-85BC30AF9060}"/>
              </a:ext>
            </a:extLst>
          </p:cNvPr>
          <p:cNvSpPr txBox="1"/>
          <p:nvPr/>
        </p:nvSpPr>
        <p:spPr>
          <a:xfrm>
            <a:off x="16651185" y="5951487"/>
            <a:ext cx="1439753" cy="15452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147">
                <a:ea typeface="나눔스퀘어 네오 ExtraBold" panose="00000900000000000000" pitchFamily="2" charset="-127"/>
              </a:rPr>
              <a:t>Low-</a:t>
            </a:r>
          </a:p>
          <a:p>
            <a:r>
              <a:rPr lang="en-US" altLang="ko-KR" sz="3147">
                <a:ea typeface="나눔스퀘어 네오 ExtraBold" panose="00000900000000000000" pitchFamily="2" charset="-127"/>
              </a:rPr>
              <a:t>Latency</a:t>
            </a:r>
          </a:p>
          <a:p>
            <a:r>
              <a:rPr lang="en-US" altLang="ko-KR" sz="3147">
                <a:ea typeface="나눔스퀘어 네오 ExtraBold" panose="00000900000000000000" pitchFamily="2" charset="-127"/>
              </a:rPr>
              <a:t>(LL)</a:t>
            </a:r>
            <a:endParaRPr lang="ko-KR" altLang="en-US" sz="3147" dirty="0">
              <a:ea typeface="나눔스퀘어 네오 ExtraBold" panose="00000900000000000000" pitchFamily="2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C34302E-34A1-28EE-C9D1-85BC30AF9060}"/>
              </a:ext>
            </a:extLst>
          </p:cNvPr>
          <p:cNvSpPr txBox="1"/>
          <p:nvPr/>
        </p:nvSpPr>
        <p:spPr>
          <a:xfrm>
            <a:off x="16651184" y="12501233"/>
            <a:ext cx="1439754" cy="15452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147">
                <a:ea typeface="나눔스퀘어 네오 ExtraBold" panose="00000900000000000000" pitchFamily="2" charset="-127"/>
              </a:rPr>
              <a:t>Low-</a:t>
            </a:r>
          </a:p>
          <a:p>
            <a:r>
              <a:rPr lang="en-US" altLang="ko-KR" sz="3147">
                <a:ea typeface="나눔스퀘어 네오 ExtraBold" panose="00000900000000000000" pitchFamily="2" charset="-127"/>
              </a:rPr>
              <a:t>Power</a:t>
            </a:r>
          </a:p>
          <a:p>
            <a:r>
              <a:rPr lang="en-US" altLang="ko-KR" sz="3147">
                <a:ea typeface="나눔스퀘어 네오 ExtraBold" panose="00000900000000000000" pitchFamily="2" charset="-127"/>
              </a:rPr>
              <a:t>(LP)</a:t>
            </a:r>
            <a:endParaRPr lang="ko-KR" altLang="en-US" sz="3147" dirty="0"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49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DAFF93B99D6AD4DB662D4FC966D6402" ma:contentTypeVersion="10" ma:contentTypeDescription="새 문서를 만듭니다." ma:contentTypeScope="" ma:versionID="b2bca194bf16095d89d6c3cfbb330514">
  <xsd:schema xmlns:xsd="http://www.w3.org/2001/XMLSchema" xmlns:xs="http://www.w3.org/2001/XMLSchema" xmlns:p="http://schemas.microsoft.com/office/2006/metadata/properties" xmlns:ns3="6f324e5d-07b9-42bb-9674-d646e73be46f" targetNamespace="http://schemas.microsoft.com/office/2006/metadata/properties" ma:root="true" ma:fieldsID="f7b5548517da7a77f96a0d4d59e61924" ns3:_="">
    <xsd:import namespace="6f324e5d-07b9-42bb-9674-d646e73be46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324e5d-07b9-42bb-9674-d646e73be4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294352-A2EB-485E-AD28-3C5A4746EA9C}">
  <ds:schemaRefs>
    <ds:schemaRef ds:uri="http://purl.org/dc/elements/1.1/"/>
    <ds:schemaRef ds:uri="6f324e5d-07b9-42bb-9674-d646e73be46f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844B1E8-ECB7-4687-9F0E-6BCA0D9B5F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324e5d-07b9-42bb-9674-d646e73be4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1CB633A-740A-455D-8F31-65FA7DC8AF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1082</TotalTime>
  <Words>578</Words>
  <Application>Microsoft Office PowerPoint</Application>
  <PresentationFormat>사용자 지정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Helvetica Neue</vt:lpstr>
      <vt:lpstr>나눔스퀘어 ExtraBold</vt:lpstr>
      <vt:lpstr>나눔스퀘어 네오 ExtraBold</vt:lpstr>
      <vt:lpstr>나눔스퀘어 네오 Regular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임유진</dc:creator>
  <cp:lastModifiedBy>이재윤</cp:lastModifiedBy>
  <cp:revision>170</cp:revision>
  <dcterms:created xsi:type="dcterms:W3CDTF">2022-11-16T06:46:34Z</dcterms:created>
  <dcterms:modified xsi:type="dcterms:W3CDTF">2023-07-04T08:25:02Z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0x010100CDAFF93B99D6AD4DB662D4FC966D6402</vt:lpwstr>
  </property>
</Properties>
</file>