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275" r:id="rId5"/>
    <p:sldId id="319" r:id="rId6"/>
    <p:sldId id="348" r:id="rId7"/>
    <p:sldId id="349" r:id="rId8"/>
    <p:sldId id="327" r:id="rId9"/>
    <p:sldId id="347" r:id="rId10"/>
    <p:sldId id="333" r:id="rId11"/>
    <p:sldId id="334" r:id="rId12"/>
    <p:sldId id="335" r:id="rId13"/>
    <p:sldId id="34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7A00"/>
    <a:srgbClr val="FF7A00"/>
    <a:srgbClr val="EA002C"/>
    <a:srgbClr val="B3CF0A"/>
    <a:srgbClr val="A50034"/>
    <a:srgbClr val="2960A9"/>
    <a:srgbClr val="0070C0"/>
    <a:srgbClr val="CCD8F5"/>
    <a:srgbClr val="F4E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86077"/>
  </p:normalViewPr>
  <p:slideViewPr>
    <p:cSldViewPr snapToGrid="0">
      <p:cViewPr varScale="1">
        <p:scale>
          <a:sx n="108" d="100"/>
          <a:sy n="108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8" y="2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57A10-F36C-4C20-BC77-34858D6120FB}" type="datetimeFigureOut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82333-9FAD-4D94-8E7E-84E9553B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68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24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14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68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10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86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97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57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87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0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6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0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5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8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0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61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9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2333-9FAD-4D94-8E7E-84E9553BC7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6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DED1-8ACA-4D0D-9AC3-C103C1C1B23F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0879" y="64476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buFont typeface="+mj-lt"/>
              <a:buNone/>
            </a:pPr>
            <a:fld id="{A1FC2399-ACFA-4CE8-AFBE-AF555EB12762}" type="slidenum">
              <a:rPr lang="ko-KR" altLang="en-US" smtClean="0"/>
              <a:pPr marL="0" indent="0">
                <a:buFont typeface="+mj-lt"/>
                <a:buNone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7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E3C0-4D9D-4607-B6EA-121AE811D2C0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0879" y="64476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buFont typeface="+mj-lt"/>
              <a:buNone/>
            </a:pPr>
            <a:r>
              <a:rPr lang="en-US" altLang="ko-KR" dirty="0"/>
              <a:t>1</a:t>
            </a:r>
          </a:p>
        </p:txBody>
      </p:sp>
      <p:pic>
        <p:nvPicPr>
          <p:cNvPr id="8" name="그림 19">
            <a:extLst>
              <a:ext uri="{FF2B5EF4-FFF2-40B4-BE49-F238E27FC236}">
                <a16:creationId xmlns:a16="http://schemas.microsoft.com/office/drawing/2014/main" id="{8A601D6A-603F-77E0-4E26-9A3B74E6F0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7" t="18909" r="19688" b="16267"/>
          <a:stretch/>
        </p:blipFill>
        <p:spPr>
          <a:xfrm>
            <a:off x="11428960" y="0"/>
            <a:ext cx="741499" cy="7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6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7858" y="410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704D-0BFE-461C-9BB6-CBB583CCA44B}" type="datetime1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258" y="6274551"/>
            <a:ext cx="4114800" cy="201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r">
              <a:buFont typeface="+mj-lt"/>
              <a:buAutoNum type="arabicPeriod"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 typeface="+mj-lt"/>
              <a:buNone/>
            </a:pPr>
            <a:r>
              <a:rPr lang="ko-KR" altLang="en-US"/>
              <a:t>슬라이드 번호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718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8872-EA8D-11DA-06E5-351DCC3D1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1762"/>
            <a:ext cx="12192000" cy="1727200"/>
          </a:xfrm>
        </p:spPr>
        <p:txBody>
          <a:bodyPr anchor="ctr">
            <a:normAutofit/>
          </a:bodyPr>
          <a:lstStyle/>
          <a:p>
            <a:pPr defTabSz="584200" latinLnBrk="0" hangingPunct="0"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0000"/>
                </a:solidFill>
                <a:latin typeface="Abadi" panose="020B0604020104020204" pitchFamily="34" charset="0"/>
                <a:ea typeface="나눔스퀘어 ExtraBold" panose="020B0600000101010101" pitchFamily="50" charset="-127"/>
                <a:cs typeface="Arial" panose="020B0604020202020204" pitchFamily="34" charset="0"/>
                <a:sym typeface="Helvetica Neue"/>
              </a:rPr>
              <a:t>UVMMU: Hardware-Offloaded Page Migration </a:t>
            </a:r>
            <a:br>
              <a:rPr lang="en-US" sz="3600" b="1" dirty="0">
                <a:solidFill>
                  <a:srgbClr val="000000"/>
                </a:solidFill>
                <a:latin typeface="Abadi" panose="020B0604020104020204" pitchFamily="34" charset="0"/>
                <a:ea typeface="나눔스퀘어 ExtraBold" panose="020B0600000101010101" pitchFamily="50" charset="-127"/>
                <a:cs typeface="Arial" panose="020B0604020202020204" pitchFamily="34" charset="0"/>
                <a:sym typeface="Helvetica Neue"/>
              </a:rPr>
            </a:br>
            <a:r>
              <a:rPr lang="en-US" sz="3600" b="1" dirty="0">
                <a:solidFill>
                  <a:srgbClr val="000000"/>
                </a:solidFill>
                <a:latin typeface="Abadi" panose="020B0604020104020204" pitchFamily="34" charset="0"/>
                <a:ea typeface="나눔스퀘어 ExtraBold" panose="020B0600000101010101" pitchFamily="50" charset="-127"/>
                <a:cs typeface="Arial" panose="020B0604020202020204" pitchFamily="34" charset="0"/>
                <a:sym typeface="Helvetica Neue"/>
              </a:rPr>
              <a:t>for Heterogeneous Computing</a:t>
            </a:r>
            <a:endParaRPr lang="en-KR" sz="3600" b="1" dirty="0">
              <a:solidFill>
                <a:srgbClr val="000000"/>
              </a:solidFill>
              <a:latin typeface="Abadi" panose="020B0604020104020204" pitchFamily="34" charset="0"/>
              <a:ea typeface="나눔스퀘어 ExtraBold" panose="020B0600000101010101" pitchFamily="50" charset="-127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02B93E-E491-8036-E1DE-653F9904E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12875"/>
            <a:ext cx="12192000" cy="494289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Jihun Park, </a:t>
            </a:r>
            <a:r>
              <a:rPr lang="en-US" dirty="0" err="1">
                <a:latin typeface="Abadi" panose="020B0604020104020204" pitchFamily="34" charset="0"/>
              </a:rPr>
              <a:t>Donghun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Jeong</a:t>
            </a:r>
            <a:r>
              <a:rPr lang="en-US" dirty="0">
                <a:latin typeface="Abadi" panose="020B0604020104020204" pitchFamily="34" charset="0"/>
              </a:rPr>
              <a:t>, and </a:t>
            </a:r>
            <a:r>
              <a:rPr lang="en-US" dirty="0" err="1">
                <a:latin typeface="Abadi" panose="020B0604020104020204" pitchFamily="34" charset="0"/>
              </a:rPr>
              <a:t>Jungrae</a:t>
            </a:r>
            <a:r>
              <a:rPr lang="en-US" dirty="0">
                <a:latin typeface="Abadi" panose="020B0604020104020204" pitchFamily="34" charset="0"/>
              </a:rPr>
              <a:t> Kim</a:t>
            </a:r>
            <a:endParaRPr lang="en-KR" dirty="0">
              <a:latin typeface="Abadi" panose="020B0604020104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879A7F0-5196-772D-0AA1-16B89C808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34" y="4709291"/>
            <a:ext cx="1345704" cy="10649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907E3C-382B-BD6E-4CB9-1FCCBBA367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7" t="18909" r="19688" b="16267"/>
          <a:stretch/>
        </p:blipFill>
        <p:spPr>
          <a:xfrm>
            <a:off x="6239163" y="4709291"/>
            <a:ext cx="955963" cy="1018796"/>
          </a:xfrm>
          <a:prstGeom prst="rect">
            <a:avLst/>
          </a:prstGeom>
        </p:spPr>
      </p:pic>
      <p:pic>
        <p:nvPicPr>
          <p:cNvPr id="6" name="Grafik 2">
            <a:extLst>
              <a:ext uri="{FF2B5EF4-FFF2-40B4-BE49-F238E27FC236}">
                <a16:creationId xmlns:a16="http://schemas.microsoft.com/office/drawing/2014/main" id="{3B44EF4B-5AA5-089B-88A4-2BD5842D7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b="118"/>
          <a:stretch/>
        </p:blipFill>
        <p:spPr>
          <a:xfrm>
            <a:off x="0" y="-6485"/>
            <a:ext cx="6169016" cy="12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1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10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UVMMU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kern="0" dirty="0">
                <a:latin typeface="Abadi" panose="020B0604020104020204" pitchFamily="34" charset="0"/>
                <a:ea typeface="Arial Unicode MS" pitchFamily="50" charset="-128"/>
              </a:rPr>
              <a:t>Overview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29D310A-CBC0-6A2B-3D45-574F0EDB8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917" y="1306939"/>
            <a:ext cx="9035756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lnSpc>
                <a:spcPct val="90000"/>
              </a:lnSpc>
              <a:buFontTx/>
              <a:buNone/>
              <a:defRPr/>
            </a:pPr>
            <a:r>
              <a:rPr lang="en-US" altLang="ja-JP" sz="2400" kern="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Goal: Offload page migration entirely to the HW</a:t>
            </a:r>
            <a:endParaRPr lang="en-US" altLang="ja-JP" sz="24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latinLnBrk="0"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UVMMU replaces GMMU</a:t>
            </a:r>
            <a:endParaRPr lang="en-US" altLang="ja-JP" sz="22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lvl="1"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Provide destination/source frame addresses required for page migration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Search and prepare </a:t>
            </a:r>
            <a:r>
              <a:rPr lang="en-US" altLang="ja-JP" sz="1800" kern="0" dirty="0">
                <a:solidFill>
                  <a:schemeClr val="accent3"/>
                </a:solidFill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destination frame address </a:t>
            </a: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in background</a:t>
            </a:r>
          </a:p>
          <a:p>
            <a:pPr lvl="1" latinLnBrk="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ja-JP" sz="1800" kern="0" dirty="0">
                <a:solidFill>
                  <a:schemeClr val="accent3"/>
                </a:solidFill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Source frame address </a:t>
            </a: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is stored in GPU page table</a:t>
            </a:r>
          </a:p>
          <a:p>
            <a:pPr lvl="1" latinLnBrk="0">
              <a:lnSpc>
                <a:spcPct val="90000"/>
              </a:lnSpc>
              <a:defRPr/>
            </a:pPr>
            <a:endParaRPr lang="en-US" altLang="ja-JP" sz="18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</p:txBody>
      </p:sp>
      <p:pic>
        <p:nvPicPr>
          <p:cNvPr id="212" name="그림 211">
            <a:extLst>
              <a:ext uri="{FF2B5EF4-FFF2-40B4-BE49-F238E27FC236}">
                <a16:creationId xmlns:a16="http://schemas.microsoft.com/office/drawing/2014/main" id="{C9F4248F-921B-9D74-6A5C-40732261A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79" y="3224148"/>
            <a:ext cx="3615241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11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UVMMU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kern="0" dirty="0">
                <a:latin typeface="Abadi" panose="020B0604020104020204" pitchFamily="34" charset="0"/>
                <a:ea typeface="Arial Unicode MS" pitchFamily="50" charset="-128"/>
              </a:rPr>
              <a:t>Data Structure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DF2-9260-4A87-8B46-F6FD9BD83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140" y="1994400"/>
            <a:ext cx="6426484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atinLnBrk="0"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Inverted Page-group Table (</a:t>
            </a:r>
            <a:r>
              <a:rPr lang="en-US" altLang="ja-JP" sz="2000" kern="0" dirty="0" err="1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IPgT</a:t>
            </a: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)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Map of physical address to virtual address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Identify free frame-groups by ‘free’ flag</a:t>
            </a:r>
          </a:p>
          <a:p>
            <a:pPr lvl="1" latinLnBrk="0">
              <a:defRPr/>
            </a:pPr>
            <a:endParaRPr lang="en-US" altLang="ja-JP" sz="18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lvl="1" latinLnBrk="0">
              <a:defRPr/>
            </a:pPr>
            <a:endParaRPr lang="en-US" altLang="ja-JP" sz="14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latinLnBrk="0"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Frame-region Available Bitmap (</a:t>
            </a:r>
            <a:r>
              <a:rPr lang="en-US" altLang="ja-JP" sz="2000" kern="0" dirty="0" err="1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FrAB</a:t>
            </a: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)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Help faster free frame-group search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Identify free frame-group’s existence in 2MB frame-region </a:t>
            </a:r>
          </a:p>
        </p:txBody>
      </p:sp>
      <p:pic>
        <p:nvPicPr>
          <p:cNvPr id="8" name="그림 18435">
            <a:extLst>
              <a:ext uri="{FF2B5EF4-FFF2-40B4-BE49-F238E27FC236}">
                <a16:creationId xmlns:a16="http://schemas.microsoft.com/office/drawing/2014/main" id="{03861EE0-F6E3-2C84-6D7F-BCE14FFFB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55" y="2026156"/>
            <a:ext cx="4192442" cy="309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59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12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UVMMU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kern="0" dirty="0">
                <a:latin typeface="Abadi" panose="020B0604020104020204" pitchFamily="34" charset="0"/>
                <a:ea typeface="Arial Unicode MS" pitchFamily="50" charset="-128"/>
              </a:rPr>
              <a:t>Hardware Details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4D115A-492C-9A3E-DA68-316E9132D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373" y="1995830"/>
            <a:ext cx="6157911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atinLnBrk="0"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DCQ</a:t>
            </a:r>
            <a:endParaRPr lang="en-US" altLang="ja-JP" sz="24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lvl="1"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Store destination frame-group candidates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Entry is used for page migration</a:t>
            </a:r>
          </a:p>
          <a:p>
            <a:pPr lvl="1" latinLnBrk="0">
              <a:lnSpc>
                <a:spcPct val="90000"/>
              </a:lnSpc>
              <a:defRPr/>
            </a:pPr>
            <a:endParaRPr lang="en-US" altLang="ja-JP" sz="18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lvl="1" latinLnBrk="0">
              <a:lnSpc>
                <a:spcPct val="90000"/>
              </a:lnSpc>
              <a:defRPr/>
            </a:pPr>
            <a:endParaRPr lang="en-US" altLang="ja-JP" sz="18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latinLnBrk="0"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Available Frame Manager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Search </a:t>
            </a:r>
            <a:r>
              <a:rPr lang="en-US" altLang="ja-JP" sz="1800" kern="0" dirty="0" err="1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FrAB</a:t>
            </a: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 and </a:t>
            </a:r>
            <a:r>
              <a:rPr lang="en-US" altLang="ja-JP" sz="1800" kern="0" dirty="0" err="1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IPgT</a:t>
            </a: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 to find free frame-group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Fill DCQ with free frame-group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In over-subscription, fill DCQ with random frame-group</a:t>
            </a:r>
          </a:p>
          <a:p>
            <a:pPr marL="457200" lvl="1" indent="0" latinLnBrk="0">
              <a:lnSpc>
                <a:spcPct val="90000"/>
              </a:lnSpc>
              <a:buFontTx/>
              <a:buNone/>
              <a:defRPr/>
            </a:pPr>
            <a:endParaRPr lang="en-US" altLang="ja-JP" sz="18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lvl="1" latinLnBrk="0">
              <a:lnSpc>
                <a:spcPct val="90000"/>
              </a:lnSpc>
              <a:defRPr/>
            </a:pPr>
            <a:endParaRPr lang="en-US" altLang="ja-JP" sz="18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lvl="1" latinLnBrk="0">
              <a:lnSpc>
                <a:spcPct val="90000"/>
              </a:lnSpc>
              <a:defRPr/>
            </a:pPr>
            <a:endParaRPr lang="en-US" altLang="ja-JP" sz="18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latinLnBrk="0">
              <a:lnSpc>
                <a:spcPct val="90000"/>
              </a:lnSpc>
              <a:defRPr/>
            </a:pPr>
            <a:endParaRPr lang="en-US" altLang="ja-JP" sz="24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</p:txBody>
      </p:sp>
      <p:pic>
        <p:nvPicPr>
          <p:cNvPr id="10" name="그림 18435">
            <a:extLst>
              <a:ext uri="{FF2B5EF4-FFF2-40B4-BE49-F238E27FC236}">
                <a16:creationId xmlns:a16="http://schemas.microsoft.com/office/drawing/2014/main" id="{86455A1D-CE99-C78D-1150-7269FEE4B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55" y="2026156"/>
            <a:ext cx="4192442" cy="309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73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13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Evaluation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kern="0" dirty="0">
                <a:latin typeface="Abadi" panose="020B0604020104020204" pitchFamily="34" charset="0"/>
                <a:ea typeface="Arial Unicode MS" pitchFamily="50" charset="-128"/>
              </a:rPr>
              <a:t>Methodology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763B3C-FC5B-9441-A2BE-3E44FF99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78288"/>
              </p:ext>
            </p:extLst>
          </p:nvPr>
        </p:nvGraphicFramePr>
        <p:xfrm>
          <a:off x="3118055" y="3031692"/>
          <a:ext cx="6407150" cy="3114680"/>
        </p:xfrm>
        <a:graphic>
          <a:graphicData uri="http://schemas.openxmlformats.org/drawingml/2006/table">
            <a:tbl>
              <a:tblPr firstRow="1" firstCol="1" bandRow="1"/>
              <a:tblGrid>
                <a:gridCol w="2868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4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0">
                        <a:lnSpc>
                          <a:spcPct val="145000"/>
                        </a:lnSpc>
                      </a:pPr>
                      <a:r>
                        <a:rPr lang="en-US" altLang="ko-KR" sz="1400" b="1" kern="100" dirty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NVIDIA GTX 1080 </a:t>
                      </a:r>
                      <a:r>
                        <a:rPr lang="en-US" altLang="ko-KR" sz="1400" b="1" kern="100" dirty="0" err="1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Ti</a:t>
                      </a:r>
                      <a:r>
                        <a:rPr lang="en-US" altLang="ko-KR" sz="1400" b="1" kern="100" dirty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Configuration</a:t>
                      </a:r>
                      <a:endParaRPr lang="ko-KR" sz="14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45000"/>
                        </a:lnSpc>
                      </a:pPr>
                      <a:endParaRPr lang="ko-KR" sz="12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Core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1481MHz, 28 SMs, 64 warps/SM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Cache Line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128B Line with 4 sectors(32B)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L1 Cache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48KB, 6 Way Associative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4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L2 Cache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3MB, 16 Way Associative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4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L1 TLB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latinLnBrk="0">
                        <a:lnSpc>
                          <a:spcPct val="145000"/>
                        </a:lnSpc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</a:rPr>
                        <a:t>128 entries Fully Associative</a:t>
                      </a:r>
                      <a:endParaRPr lang="ko-KR" sz="1100" b="1" kern="10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4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Memory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11GB 484GB/s GDDR5X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4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Page Table Walker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64 walkers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4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PCIe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PCIe 3.0 x16(16GB/s BW, 1</a:t>
                      </a:r>
                      <a:r>
                        <a:rPr lang="en-US" sz="1400" b="1" i="1" kern="0" dirty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 RTT)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4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Migration Handling Latency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latinLnBrk="0">
                        <a:lnSpc>
                          <a:spcPct val="145000"/>
                        </a:lnSpc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10 cycle (UVMMU), 45</a:t>
                      </a:r>
                      <a:r>
                        <a:rPr lang="en-US" sz="1400" b="1" i="1" kern="0" dirty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</a:rPr>
                        <a:t> (Baseline)</a:t>
                      </a:r>
                      <a:endParaRPr lang="ko-KR" sz="1100" b="1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63" marR="685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C90CE73-9D6B-D3C1-1315-C846B72F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51" y="1287167"/>
            <a:ext cx="82089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atinLnBrk="0">
              <a:lnSpc>
                <a:spcPct val="90000"/>
              </a:lnSpc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Simulator: </a:t>
            </a:r>
            <a:r>
              <a:rPr lang="en-US" altLang="ja-JP" sz="2000" kern="0" dirty="0" err="1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UVMSmart</a:t>
            </a: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(Extended GPGPU-sim)</a:t>
            </a:r>
          </a:p>
          <a:p>
            <a:pPr lvl="1" latinLnBrk="0">
              <a:lnSpc>
                <a:spcPct val="90000"/>
              </a:lnSpc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Add UM implementation</a:t>
            </a:r>
          </a:p>
          <a:p>
            <a:pPr lvl="1" latinLnBrk="0">
              <a:lnSpc>
                <a:spcPct val="90000"/>
              </a:lnSpc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Replace GMMU with UVMMU</a:t>
            </a:r>
          </a:p>
          <a:p>
            <a:pPr lvl="1" latinLnBrk="0">
              <a:lnSpc>
                <a:spcPct val="90000"/>
              </a:lnSpc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Add PCIe modeling</a:t>
            </a:r>
          </a:p>
        </p:txBody>
      </p:sp>
    </p:spTree>
    <p:extLst>
      <p:ext uri="{BB962C8B-B14F-4D97-AF65-F5344CB8AC3E}">
        <p14:creationId xmlns:p14="http://schemas.microsoft.com/office/powerpoint/2010/main" val="105477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14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Evaluation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kern="0" dirty="0">
                <a:latin typeface="Abadi" panose="020B0604020104020204" pitchFamily="34" charset="0"/>
                <a:ea typeface="Arial Unicode MS" pitchFamily="50" charset="-128"/>
              </a:rPr>
              <a:t>Execution Time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pic>
        <p:nvPicPr>
          <p:cNvPr id="2" name="그림 11">
            <a:extLst>
              <a:ext uri="{FF2B5EF4-FFF2-40B4-BE49-F238E27FC236}">
                <a16:creationId xmlns:a16="http://schemas.microsoft.com/office/drawing/2014/main" id="{508843D2-A971-4017-EDFD-DEABE332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2796020"/>
            <a:ext cx="507365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58E3A37-F0E6-5B4A-CE59-A6C6FAA5F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51" y="1419688"/>
            <a:ext cx="8208962" cy="125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Without Over-subscription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59.3% speedup over fault-based solution.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Large page fault handling delay (45</a:t>
            </a:r>
            <a:r>
              <a:rPr kumimoji="0" lang="en-US" altLang="ja-JP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us</a:t>
            </a: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) is eliminated.</a:t>
            </a:r>
          </a:p>
        </p:txBody>
      </p:sp>
    </p:spTree>
    <p:extLst>
      <p:ext uri="{BB962C8B-B14F-4D97-AF65-F5344CB8AC3E}">
        <p14:creationId xmlns:p14="http://schemas.microsoft.com/office/powerpoint/2010/main" val="99898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15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Evaluation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kern="0" dirty="0">
                <a:latin typeface="Abadi" panose="020B0604020104020204" pitchFamily="34" charset="0"/>
                <a:ea typeface="Arial Unicode MS" pitchFamily="50" charset="-128"/>
              </a:rPr>
              <a:t>Execution Time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58E3A37-F0E6-5B4A-CE59-A6C6FAA5F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51" y="1419687"/>
            <a:ext cx="9806276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With Over-subscription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ea typeface="Arial Unicode MS" pitchFamily="50" charset="-128"/>
              </a:rPr>
              <a:t>Result shows even larger performance gap.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ea typeface="Arial Unicode MS" pitchFamily="50" charset="-128"/>
              </a:rPr>
              <a:t>2.21x and 2.40x speedup in 125% and 150% over-subscription.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ea typeface="Arial Unicode MS" pitchFamily="50" charset="-128"/>
              </a:rPr>
              <a:t>Page eviction increases costly page faults in fault-based solution.</a:t>
            </a: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E73E6E08-36B4-203B-ADF6-A73D584B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76" y="3159557"/>
            <a:ext cx="395922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20">
            <a:extLst>
              <a:ext uri="{FF2B5EF4-FFF2-40B4-BE49-F238E27FC236}">
                <a16:creationId xmlns:a16="http://schemas.microsoft.com/office/drawing/2014/main" id="{BA0D95C6-4D6B-35AD-9EED-649D59D8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63" y="3215119"/>
            <a:ext cx="3960813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42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16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Evaluation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kern="0" dirty="0">
                <a:latin typeface="Abadi" panose="020B0604020104020204" pitchFamily="34" charset="0"/>
                <a:ea typeface="Arial Unicode MS" pitchFamily="50" charset="-128"/>
              </a:rPr>
              <a:t>Sensitivity Studies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58E3A37-F0E6-5B4A-CE59-A6C6FAA5F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51" y="1419687"/>
            <a:ext cx="9806276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Eviction Policy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ea typeface="Arial Unicode MS" pitchFamily="50" charset="-128"/>
              </a:rPr>
              <a:t>UVMMU utilizes Linear-Random policy for simple HW implementation.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ea typeface="Arial Unicode MS" pitchFamily="50" charset="-128"/>
              </a:rPr>
              <a:t>Competitive performance compared to other policies.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ea typeface="Arial Unicode MS" pitchFamily="50" charset="-128"/>
              </a:rPr>
              <a:t>UVMMU is insensitive to eviction policy due to low migration cost.</a:t>
            </a: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37B4EA5F-5103-7D83-963A-17EB5EFA8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955" y="3072967"/>
            <a:ext cx="62293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07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17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Evaluation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kern="0" dirty="0">
                <a:latin typeface="Abadi" panose="020B0604020104020204" pitchFamily="34" charset="0"/>
                <a:ea typeface="Arial Unicode MS" pitchFamily="50" charset="-128"/>
              </a:rPr>
              <a:t>Sensitivity Studies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58E3A37-F0E6-5B4A-CE59-A6C6FAA5F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51" y="1419687"/>
            <a:ext cx="9806276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Over-subscription Ratio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ea typeface="Arial Unicode MS" pitchFamily="50" charset="-128"/>
              </a:rPr>
              <a:t>UVMMU shows linear increase of execution time.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ea typeface="Arial Unicode MS" pitchFamily="50" charset="-128"/>
              </a:rPr>
              <a:t>Fault-based solution shows rapid growth (e.g., 2.27x for 150%).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ea typeface="Arial Unicode MS" pitchFamily="50" charset="-128"/>
              </a:rPr>
              <a:t>UVMMU exploits memory over-subscription with fewer overheads.</a:t>
            </a: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216E0E4C-1D94-3C98-8204-40CD6FAD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7" y="3182072"/>
            <a:ext cx="5292725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18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Evaluation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kern="0" dirty="0">
                <a:latin typeface="Abadi" panose="020B0604020104020204" pitchFamily="34" charset="0"/>
                <a:ea typeface="Arial Unicode MS" pitchFamily="50" charset="-128"/>
              </a:rPr>
              <a:t>Hardware overhead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B58E3A37-F0E6-5B4A-CE59-A6C6FAA5FB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6203" y="1645977"/>
                <a:ext cx="9806276" cy="4535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ja-JP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 Unicode MS" pitchFamily="50" charset="-128"/>
                    <a:cs typeface="Arial" panose="020B0604020202020204" pitchFamily="34" charset="0"/>
                  </a:rPr>
                  <a:t>Additional Area overhead of UVMMU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sz="2000" dirty="0">
                    <a:ea typeface="Arial Unicode MS" pitchFamily="50" charset="-128"/>
                  </a:rPr>
                  <a:t>5800 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Arial Unicode MS" pitchFamily="50" charset="-128"/>
                      </a:rPr>
                      <m:t>𝝁</m:t>
                    </m:r>
                    <m:sSup>
                      <m:s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Arial Unicode MS" pitchFamily="50" charset="-128"/>
                          </a:rPr>
                        </m:ctrlPr>
                      </m:sSupPr>
                      <m:e>
                        <m:r>
                          <a:rPr lang="en-US" altLang="ja-JP" sz="2000" b="1" i="1" smtClean="0">
                            <a:latin typeface="Cambria Math" panose="02040503050406030204" pitchFamily="18" charset="0"/>
                            <a:ea typeface="Arial Unicode MS" pitchFamily="50" charset="-128"/>
                          </a:rPr>
                          <m:t>𝒎</m:t>
                        </m:r>
                      </m:e>
                      <m:sup>
                        <m:r>
                          <a:rPr lang="en-US" altLang="ja-JP" sz="2000" b="1" i="1" smtClean="0">
                            <a:latin typeface="Cambria Math" panose="02040503050406030204" pitchFamily="18" charset="0"/>
                            <a:ea typeface="Arial Unicode MS" pitchFamily="50" charset="-128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ja-JP" sz="2000" dirty="0">
                    <a:ea typeface="Arial Unicode MS" pitchFamily="50" charset="-128"/>
                  </a:rPr>
                  <a:t> (0.0012% of GTX 1080 </a:t>
                </a:r>
                <a:r>
                  <a:rPr lang="en-US" altLang="ja-JP" sz="2000" dirty="0" err="1">
                    <a:ea typeface="Arial Unicode MS" pitchFamily="50" charset="-128"/>
                  </a:rPr>
                  <a:t>Ti</a:t>
                </a:r>
                <a:r>
                  <a:rPr lang="en-US" altLang="ja-JP" sz="2000" dirty="0">
                    <a:ea typeface="Arial Unicode MS" pitchFamily="50" charset="-128"/>
                  </a:rPr>
                  <a:t> die)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ja-JP" sz="2000" dirty="0">
                  <a:ea typeface="Arial Unicode MS" pitchFamily="50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ja-JP" sz="2400" dirty="0">
                    <a:ea typeface="Arial Unicode MS" pitchFamily="50" charset="-128"/>
                  </a:rPr>
                  <a:t>Additional Power Consumption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sz="2000" dirty="0">
                    <a:ea typeface="Arial Unicode MS" pitchFamily="50" charset="-128"/>
                  </a:rPr>
                  <a:t>65 </a:t>
                </a:r>
                <a:r>
                  <a:rPr lang="en-US" altLang="ja-JP" sz="2000" dirty="0" err="1">
                    <a:ea typeface="Arial Unicode MS" pitchFamily="50" charset="-128"/>
                  </a:rPr>
                  <a:t>mW</a:t>
                </a:r>
                <a:r>
                  <a:rPr lang="en-US" altLang="ja-JP" sz="2000" dirty="0">
                    <a:ea typeface="Arial Unicode MS" pitchFamily="50" charset="-128"/>
                  </a:rPr>
                  <a:t> (0.026% of GTX 1080 </a:t>
                </a:r>
                <a:r>
                  <a:rPr lang="en-US" altLang="ja-JP" sz="2000" dirty="0" err="1">
                    <a:ea typeface="Arial Unicode MS" pitchFamily="50" charset="-128"/>
                  </a:rPr>
                  <a:t>Ti</a:t>
                </a:r>
                <a:r>
                  <a:rPr lang="en-US" altLang="ja-JP" sz="2000" dirty="0">
                    <a:ea typeface="Arial Unicode MS" pitchFamily="50" charset="-128"/>
                  </a:rPr>
                  <a:t> TDP)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ja-JP" sz="2000" dirty="0">
                  <a:ea typeface="Arial Unicode MS" pitchFamily="50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ja-JP" sz="2400" dirty="0">
                    <a:ea typeface="Arial Unicode MS" pitchFamily="50" charset="-128"/>
                  </a:rPr>
                  <a:t>Tools Used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sz="2000" dirty="0">
                    <a:ea typeface="Arial Unicode MS" pitchFamily="50" charset="-128"/>
                  </a:rPr>
                  <a:t>Verilog RTL Design (Samsung 8nm process)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sz="2000" dirty="0">
                    <a:ea typeface="Arial Unicode MS" pitchFamily="50" charset="-128"/>
                  </a:rPr>
                  <a:t>CACTI (ITRS 22nm process)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B58E3A37-F0E6-5B4A-CE59-A6C6FAA5F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203" y="1645977"/>
                <a:ext cx="9806276" cy="4535487"/>
              </a:xfrm>
              <a:prstGeom prst="rect">
                <a:avLst/>
              </a:prstGeom>
              <a:blipFill>
                <a:blip r:embed="rId3"/>
                <a:stretch>
                  <a:fillRect l="-1164" t="-19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29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19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Conclusion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A341D19-C323-6CB8-9CE1-9046C6309156}"/>
              </a:ext>
            </a:extLst>
          </p:cNvPr>
          <p:cNvGrpSpPr/>
          <p:nvPr/>
        </p:nvGrpSpPr>
        <p:grpSpPr>
          <a:xfrm>
            <a:off x="3456192" y="2804788"/>
            <a:ext cx="5730875" cy="3402013"/>
            <a:chOff x="1835150" y="2587625"/>
            <a:chExt cx="5730875" cy="3402013"/>
          </a:xfrm>
        </p:grpSpPr>
        <p:grpSp>
          <p:nvGrpSpPr>
            <p:cNvPr id="57" name="그룹 75">
              <a:extLst>
                <a:ext uri="{FF2B5EF4-FFF2-40B4-BE49-F238E27FC236}">
                  <a16:creationId xmlns:a16="http://schemas.microsoft.com/office/drawing/2014/main" id="{D702E14A-5DDB-E0D9-DD58-35C4942A4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5150" y="2587625"/>
              <a:ext cx="5691188" cy="1103313"/>
              <a:chOff x="6030657" y="1169506"/>
              <a:chExt cx="5151529" cy="1104739"/>
            </a:xfrm>
          </p:grpSpPr>
          <p:cxnSp>
            <p:nvCxnSpPr>
              <p:cNvPr id="72" name="직선 화살표 연결선 59">
                <a:extLst>
                  <a:ext uri="{FF2B5EF4-FFF2-40B4-BE49-F238E27FC236}">
                    <a16:creationId xmlns:a16="http://schemas.microsoft.com/office/drawing/2014/main" id="{8B93309C-8BE5-BF79-489D-8EC682A5F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1982" y="2137544"/>
                <a:ext cx="4158584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3" name="TextBox 26861">
                <a:extLst>
                  <a:ext uri="{FF2B5EF4-FFF2-40B4-BE49-F238E27FC236}">
                    <a16:creationId xmlns:a16="http://schemas.microsoft.com/office/drawing/2014/main" id="{6A4BB08F-E543-D9B8-6995-4617F27AC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9152" y="1997246"/>
                <a:ext cx="58303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time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" name="직사각형 61">
                <a:extLst>
                  <a:ext uri="{FF2B5EF4-FFF2-40B4-BE49-F238E27FC236}">
                    <a16:creationId xmlns:a16="http://schemas.microsoft.com/office/drawing/2014/main" id="{33565591-04D9-D354-9FF2-C333432DC3C2}"/>
                  </a:ext>
                </a:extLst>
              </p:cNvPr>
              <p:cNvSpPr/>
              <p:nvPr/>
            </p:nvSpPr>
            <p:spPr>
              <a:xfrm>
                <a:off x="6501982" y="1174275"/>
                <a:ext cx="490006" cy="321089"/>
              </a:xfrm>
              <a:prstGeom prst="rect">
                <a:avLst/>
              </a:prstGeom>
              <a:solidFill>
                <a:srgbClr val="FFFFFF">
                  <a:lumMod val="75000"/>
                </a:srgbClr>
              </a:solidFill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Page Fault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5" name="직사각형 62">
                <a:extLst>
                  <a:ext uri="{FF2B5EF4-FFF2-40B4-BE49-F238E27FC236}">
                    <a16:creationId xmlns:a16="http://schemas.microsoft.com/office/drawing/2014/main" id="{5B5F4720-43C6-3123-5FD4-98BFB36A75E1}"/>
                  </a:ext>
                </a:extLst>
              </p:cNvPr>
              <p:cNvSpPr/>
              <p:nvPr/>
            </p:nvSpPr>
            <p:spPr>
              <a:xfrm>
                <a:off x="6993425" y="1816454"/>
                <a:ext cx="1873806" cy="31632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Page Fault Handling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" name="직사각형 63">
                <a:extLst>
                  <a:ext uri="{FF2B5EF4-FFF2-40B4-BE49-F238E27FC236}">
                    <a16:creationId xmlns:a16="http://schemas.microsoft.com/office/drawing/2014/main" id="{A9528A33-6BE1-6C2B-FD80-00733BCB943C}"/>
                  </a:ext>
                </a:extLst>
              </p:cNvPr>
              <p:cNvSpPr/>
              <p:nvPr/>
            </p:nvSpPr>
            <p:spPr>
              <a:xfrm>
                <a:off x="9610144" y="1174275"/>
                <a:ext cx="946961" cy="319499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Computation</a:t>
                </a:r>
                <a:endParaRPr kumimoji="0" lang="ko-KR" alt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26865">
                <a:extLst>
                  <a:ext uri="{FF2B5EF4-FFF2-40B4-BE49-F238E27FC236}">
                    <a16:creationId xmlns:a16="http://schemas.microsoft.com/office/drawing/2014/main" id="{0510C83B-76DD-3EF9-CC70-72905E2C7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4581" y="1169506"/>
                <a:ext cx="58303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GPU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26866">
                <a:extLst>
                  <a:ext uri="{FF2B5EF4-FFF2-40B4-BE49-F238E27FC236}">
                    <a16:creationId xmlns:a16="http://schemas.microsoft.com/office/drawing/2014/main" id="{9B05D03F-7C4C-94A8-687C-D4FD7CF69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0657" y="1863794"/>
                <a:ext cx="58303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CPU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" name="직사각형 66">
                <a:extLst>
                  <a:ext uri="{FF2B5EF4-FFF2-40B4-BE49-F238E27FC236}">
                    <a16:creationId xmlns:a16="http://schemas.microsoft.com/office/drawing/2014/main" id="{B62E1AE6-C0E0-4188-1306-09E95CD1F305}"/>
                  </a:ext>
                </a:extLst>
              </p:cNvPr>
              <p:cNvSpPr/>
              <p:nvPr/>
            </p:nvSpPr>
            <p:spPr>
              <a:xfrm>
                <a:off x="8867231" y="1495365"/>
                <a:ext cx="742913" cy="319499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Page migration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26868">
                <a:extLst>
                  <a:ext uri="{FF2B5EF4-FFF2-40B4-BE49-F238E27FC236}">
                    <a16:creationId xmlns:a16="http://schemas.microsoft.com/office/drawing/2014/main" id="{9A214FF5-E0FD-9F38-ED1D-7623B4E20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0657" y="1523318"/>
                <a:ext cx="58303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PCIe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직선 연결선 73">
                <a:extLst>
                  <a:ext uri="{FF2B5EF4-FFF2-40B4-BE49-F238E27FC236}">
                    <a16:creationId xmlns:a16="http://schemas.microsoft.com/office/drawing/2014/main" id="{F29C5ADA-5574-E38E-425F-48011048B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1982" y="1814864"/>
                <a:ext cx="412840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dash"/>
              </a:ln>
              <a:effectLst/>
            </p:spPr>
          </p:cxnSp>
          <p:cxnSp>
            <p:nvCxnSpPr>
              <p:cNvPr id="82" name="직선 연결선 76">
                <a:extLst>
                  <a:ext uri="{FF2B5EF4-FFF2-40B4-BE49-F238E27FC236}">
                    <a16:creationId xmlns:a16="http://schemas.microsoft.com/office/drawing/2014/main" id="{B6C4372E-9FCF-B0C2-F36A-EE8B23AA2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025" y="1495365"/>
                <a:ext cx="4047937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dash"/>
              </a:ln>
              <a:effectLst/>
            </p:spPr>
          </p:cxnSp>
        </p:grpSp>
        <p:grpSp>
          <p:nvGrpSpPr>
            <p:cNvPr id="58" name="그룹 75">
              <a:extLst>
                <a:ext uri="{FF2B5EF4-FFF2-40B4-BE49-F238E27FC236}">
                  <a16:creationId xmlns:a16="http://schemas.microsoft.com/office/drawing/2014/main" id="{AC5865B3-8372-CBD1-2357-B0DF61E615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5150" y="4679950"/>
              <a:ext cx="5730875" cy="1103313"/>
              <a:chOff x="6030927" y="1169506"/>
              <a:chExt cx="5151259" cy="1104739"/>
            </a:xfrm>
          </p:grpSpPr>
          <p:cxnSp>
            <p:nvCxnSpPr>
              <p:cNvPr id="62" name="직선 화살표 연결선 59">
                <a:extLst>
                  <a:ext uri="{FF2B5EF4-FFF2-40B4-BE49-F238E27FC236}">
                    <a16:creationId xmlns:a16="http://schemas.microsoft.com/office/drawing/2014/main" id="{0FE8D96B-4111-8B20-070B-BAB636DE8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964" y="2131185"/>
                <a:ext cx="4162389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3" name="TextBox 26851">
                <a:extLst>
                  <a:ext uri="{FF2B5EF4-FFF2-40B4-BE49-F238E27FC236}">
                    <a16:creationId xmlns:a16="http://schemas.microsoft.com/office/drawing/2014/main" id="{D3A2239D-BB93-B80A-1E2B-01FA066059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9152" y="1997246"/>
                <a:ext cx="58303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time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" name="직사각형 61">
                <a:extLst>
                  <a:ext uri="{FF2B5EF4-FFF2-40B4-BE49-F238E27FC236}">
                    <a16:creationId xmlns:a16="http://schemas.microsoft.com/office/drawing/2014/main" id="{D582EBB3-C361-C66C-114D-D82B9C87CBED}"/>
                  </a:ext>
                </a:extLst>
              </p:cNvPr>
              <p:cNvSpPr/>
              <p:nvPr/>
            </p:nvSpPr>
            <p:spPr>
              <a:xfrm>
                <a:off x="6498964" y="1174275"/>
                <a:ext cx="492295" cy="319499"/>
              </a:xfrm>
              <a:prstGeom prst="rect">
                <a:avLst/>
              </a:prstGeom>
              <a:solidFill>
                <a:srgbClr val="FFFFFF">
                  <a:lumMod val="75000"/>
                </a:srgbClr>
              </a:solidFill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H/W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Prep.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3">
                <a:extLst>
                  <a:ext uri="{FF2B5EF4-FFF2-40B4-BE49-F238E27FC236}">
                    <a16:creationId xmlns:a16="http://schemas.microsoft.com/office/drawing/2014/main" id="{4237E9F6-5959-393E-3DD8-27D89A7300B9}"/>
                  </a:ext>
                </a:extLst>
              </p:cNvPr>
              <p:cNvSpPr/>
              <p:nvPr/>
            </p:nvSpPr>
            <p:spPr>
              <a:xfrm>
                <a:off x="7748965" y="1177454"/>
                <a:ext cx="903254" cy="319499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Computation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26854">
                <a:extLst>
                  <a:ext uri="{FF2B5EF4-FFF2-40B4-BE49-F238E27FC236}">
                    <a16:creationId xmlns:a16="http://schemas.microsoft.com/office/drawing/2014/main" id="{E59060B4-3E96-49A5-3ED2-58E4B2DAA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4851" y="1169506"/>
                <a:ext cx="58303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GPU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7" name="TextBox 26855">
                <a:extLst>
                  <a:ext uri="{FF2B5EF4-FFF2-40B4-BE49-F238E27FC236}">
                    <a16:creationId xmlns:a16="http://schemas.microsoft.com/office/drawing/2014/main" id="{C14CB92F-E2A9-D52C-4898-76A5B692F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0927" y="1863794"/>
                <a:ext cx="58303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CPU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8" name="직사각형 66">
                <a:extLst>
                  <a:ext uri="{FF2B5EF4-FFF2-40B4-BE49-F238E27FC236}">
                    <a16:creationId xmlns:a16="http://schemas.microsoft.com/office/drawing/2014/main" id="{B155483E-E100-3294-4B30-125A48D54E93}"/>
                  </a:ext>
                </a:extLst>
              </p:cNvPr>
              <p:cNvSpPr/>
              <p:nvPr/>
            </p:nvSpPr>
            <p:spPr>
              <a:xfrm>
                <a:off x="7005529" y="1493775"/>
                <a:ext cx="743436" cy="3195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Page migration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9" name="TextBox 26857">
                <a:extLst>
                  <a:ext uri="{FF2B5EF4-FFF2-40B4-BE49-F238E27FC236}">
                    <a16:creationId xmlns:a16="http://schemas.microsoft.com/office/drawing/2014/main" id="{8050DA56-C45D-E0DF-5EA8-33CC74090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0927" y="1523318"/>
                <a:ext cx="58303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PCIe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직선 연결선 73">
                <a:extLst>
                  <a:ext uri="{FF2B5EF4-FFF2-40B4-BE49-F238E27FC236}">
                    <a16:creationId xmlns:a16="http://schemas.microsoft.com/office/drawing/2014/main" id="{31FB4A28-3F51-4BCF-8966-B6C0CDE2B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964" y="1813275"/>
                <a:ext cx="409960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dash"/>
              </a:ln>
              <a:effectLst/>
            </p:spPr>
          </p:cxnSp>
          <p:cxnSp>
            <p:nvCxnSpPr>
              <p:cNvPr id="71" name="직선 연결선 76">
                <a:extLst>
                  <a:ext uri="{FF2B5EF4-FFF2-40B4-BE49-F238E27FC236}">
                    <a16:creationId xmlns:a16="http://schemas.microsoft.com/office/drawing/2014/main" id="{5CD19360-828A-4A65-8A21-D9C4893CC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895" y="1493775"/>
                <a:ext cx="401541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dash"/>
              </a:ln>
              <a:effectLst/>
            </p:spPr>
          </p:cxnSp>
        </p:grpSp>
        <p:sp>
          <p:nvSpPr>
            <p:cNvPr id="59" name="TextBox 26848">
              <a:extLst>
                <a:ext uri="{FF2B5EF4-FFF2-40B4-BE49-F238E27FC236}">
                  <a16:creationId xmlns:a16="http://schemas.microsoft.com/office/drawing/2014/main" id="{9CFAAE86-C57A-ACCA-C123-B415D9912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763" y="3560763"/>
              <a:ext cx="4914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Fault-based Page Migration</a:t>
              </a: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" name="TextBox 26849">
              <a:extLst>
                <a:ext uri="{FF2B5EF4-FFF2-40B4-BE49-F238E27FC236}">
                  <a16:creationId xmlns:a16="http://schemas.microsoft.com/office/drawing/2014/main" id="{8257D2F1-3BC1-EC91-7C6C-39AF1915B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413" y="5649913"/>
              <a:ext cx="4914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UVMMU</a:t>
              </a:r>
              <a:endPara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" name="화살표: 아래쪽 11287">
              <a:extLst>
                <a:ext uri="{FF2B5EF4-FFF2-40B4-BE49-F238E27FC236}">
                  <a16:creationId xmlns:a16="http://schemas.microsoft.com/office/drawing/2014/main" id="{7BC99E89-B43E-C907-69A1-2F4965A09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3932238"/>
              <a:ext cx="431800" cy="547687"/>
            </a:xfrm>
            <a:prstGeom prst="downArrow">
              <a:avLst>
                <a:gd name="adj1" fmla="val 50000"/>
                <a:gd name="adj2" fmla="val 49931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6370FD58-97C4-5B91-9BCD-CFB2A8047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604" y="1444978"/>
            <a:ext cx="7559675" cy="523875"/>
          </a:xfrm>
          <a:prstGeom prst="rect">
            <a:avLst/>
          </a:prstGeom>
          <a:solidFill>
            <a:srgbClr val="FFFFFF">
              <a:lumMod val="85000"/>
            </a:srgbClr>
          </a:solidFill>
          <a:ln cap="flat" algn="ctr">
            <a:noFill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굴림" panose="020B0600000101010101" pitchFamily="50" charset="-127"/>
                <a:cs typeface="+mn-cs"/>
              </a:rPr>
              <a:t>UVMMU reduces page migration overhead!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굴림" panose="020B0600000101010101" pitchFamily="50" charset="-127"/>
                <a:cs typeface="+mn-cs"/>
              </a:rPr>
              <a:t> 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66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2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Introduction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68EAF0E8-1B11-A66B-5008-071E1248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4" y="4096722"/>
            <a:ext cx="5452430" cy="268780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endParaRPr lang="en-US" altLang="ja-JP" sz="18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GPU driver raises SW interrupt (Page Fault).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CPU handles page faults to prepare page     migration.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Page is migrated through PCIe.</a:t>
            </a:r>
          </a:p>
          <a:p>
            <a:pPr>
              <a:lnSpc>
                <a:spcPct val="90000"/>
              </a:lnSpc>
              <a:defRPr/>
            </a:pPr>
            <a:endParaRPr lang="en-US" altLang="ja-JP" sz="18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ja-JP" sz="1800" kern="0" dirty="0">
              <a:ea typeface="Arial Unicode MS" pitchFamily="50" charset="-128"/>
            </a:endParaRPr>
          </a:p>
          <a:p>
            <a:pPr>
              <a:lnSpc>
                <a:spcPct val="90000"/>
              </a:lnSpc>
              <a:defRPr/>
            </a:pPr>
            <a:endParaRPr lang="en-US" altLang="ja-JP" sz="1800" kern="0" dirty="0">
              <a:ea typeface="Arial Unicode MS" pitchFamily="50" charset="-128"/>
            </a:endParaRPr>
          </a:p>
        </p:txBody>
      </p:sp>
      <p:sp>
        <p:nvSpPr>
          <p:cNvPr id="21" name="선">
            <a:extLst>
              <a:ext uri="{FF2B5EF4-FFF2-40B4-BE49-F238E27FC236}">
                <a16:creationId xmlns:a16="http://schemas.microsoft.com/office/drawing/2014/main" id="{AEFE51C6-E501-533B-8E16-B3C38DE7E652}"/>
              </a:ext>
            </a:extLst>
          </p:cNvPr>
          <p:cNvSpPr/>
          <p:nvPr/>
        </p:nvSpPr>
        <p:spPr>
          <a:xfrm flipH="1">
            <a:off x="6028415" y="787596"/>
            <a:ext cx="0" cy="6078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2" name="그룹 18465">
            <a:extLst>
              <a:ext uri="{FF2B5EF4-FFF2-40B4-BE49-F238E27FC236}">
                <a16:creationId xmlns:a16="http://schemas.microsoft.com/office/drawing/2014/main" id="{CAE268BB-61DA-75B2-05F1-276A7B8E8E81}"/>
              </a:ext>
            </a:extLst>
          </p:cNvPr>
          <p:cNvGrpSpPr>
            <a:grpSpLocks/>
          </p:cNvGrpSpPr>
          <p:nvPr/>
        </p:nvGrpSpPr>
        <p:grpSpPr bwMode="auto">
          <a:xfrm>
            <a:off x="427510" y="2019480"/>
            <a:ext cx="5473700" cy="1501998"/>
            <a:chOff x="2195737" y="2204863"/>
            <a:chExt cx="5473853" cy="1501711"/>
          </a:xfrm>
        </p:grpSpPr>
        <p:grpSp>
          <p:nvGrpSpPr>
            <p:cNvPr id="28" name="그룹 75">
              <a:extLst>
                <a:ext uri="{FF2B5EF4-FFF2-40B4-BE49-F238E27FC236}">
                  <a16:creationId xmlns:a16="http://schemas.microsoft.com/office/drawing/2014/main" id="{C0AE337C-DECB-DBA1-5E81-3BAB91DD7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737" y="2204863"/>
              <a:ext cx="5473853" cy="1245527"/>
              <a:chOff x="6030657" y="1169506"/>
              <a:chExt cx="4973970" cy="1082523"/>
            </a:xfrm>
          </p:grpSpPr>
          <p:cxnSp>
            <p:nvCxnSpPr>
              <p:cNvPr id="30" name="직선 화살표 연결선 59">
                <a:extLst>
                  <a:ext uri="{FF2B5EF4-FFF2-40B4-BE49-F238E27FC236}">
                    <a16:creationId xmlns:a16="http://schemas.microsoft.com/office/drawing/2014/main" id="{F558D644-A419-FAD3-885C-E11DE9B9F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0934" y="2136717"/>
                <a:ext cx="392955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1" name="TextBox 5">
                <a:extLst>
                  <a:ext uri="{FF2B5EF4-FFF2-40B4-BE49-F238E27FC236}">
                    <a16:creationId xmlns:a16="http://schemas.microsoft.com/office/drawing/2014/main" id="{0EFED270-AF59-DE3A-B273-69C483F0E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1593" y="2011281"/>
                <a:ext cx="583034" cy="240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time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61">
                <a:extLst>
                  <a:ext uri="{FF2B5EF4-FFF2-40B4-BE49-F238E27FC236}">
                    <a16:creationId xmlns:a16="http://schemas.microsoft.com/office/drawing/2014/main" id="{4A13FB85-DEED-78FB-0C5A-77C81A243DAE}"/>
                  </a:ext>
                </a:extLst>
              </p:cNvPr>
              <p:cNvSpPr/>
              <p:nvPr/>
            </p:nvSpPr>
            <p:spPr>
              <a:xfrm>
                <a:off x="6500934" y="1175219"/>
                <a:ext cx="490473" cy="318660"/>
              </a:xfrm>
              <a:prstGeom prst="rect">
                <a:avLst/>
              </a:prstGeom>
              <a:solidFill>
                <a:srgbClr val="FFFFFF">
                  <a:lumMod val="75000"/>
                </a:srgbClr>
              </a:solidFill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Page Fault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" name="직사각형 62">
                <a:extLst>
                  <a:ext uri="{FF2B5EF4-FFF2-40B4-BE49-F238E27FC236}">
                    <a16:creationId xmlns:a16="http://schemas.microsoft.com/office/drawing/2014/main" id="{3BEE6297-BFDE-8DC5-39EE-B1B355C5120D}"/>
                  </a:ext>
                </a:extLst>
              </p:cNvPr>
              <p:cNvSpPr/>
              <p:nvPr/>
            </p:nvSpPr>
            <p:spPr>
              <a:xfrm>
                <a:off x="6994292" y="1816678"/>
                <a:ext cx="1544989" cy="314521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Page Fault Handling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" name="직사각형 63">
                <a:extLst>
                  <a:ext uri="{FF2B5EF4-FFF2-40B4-BE49-F238E27FC236}">
                    <a16:creationId xmlns:a16="http://schemas.microsoft.com/office/drawing/2014/main" id="{0DFA7311-EE59-AFEF-5A41-29C1D8A765B5}"/>
                  </a:ext>
                </a:extLst>
              </p:cNvPr>
              <p:cNvSpPr/>
              <p:nvPr/>
            </p:nvSpPr>
            <p:spPr>
              <a:xfrm>
                <a:off x="9276432" y="1169702"/>
                <a:ext cx="949209" cy="320039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Computation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9">
                <a:extLst>
                  <a:ext uri="{FF2B5EF4-FFF2-40B4-BE49-F238E27FC236}">
                    <a16:creationId xmlns:a16="http://schemas.microsoft.com/office/drawing/2014/main" id="{10EBDE3F-009D-F523-037E-C4F3B2EDD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4581" y="1169506"/>
                <a:ext cx="583034" cy="240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GPU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10">
                <a:extLst>
                  <a:ext uri="{FF2B5EF4-FFF2-40B4-BE49-F238E27FC236}">
                    <a16:creationId xmlns:a16="http://schemas.microsoft.com/office/drawing/2014/main" id="{92B0271B-BDF0-065F-3E57-191080F130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0657" y="1863794"/>
                <a:ext cx="583034" cy="240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CPU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" name="직사각형 66">
                <a:extLst>
                  <a:ext uri="{FF2B5EF4-FFF2-40B4-BE49-F238E27FC236}">
                    <a16:creationId xmlns:a16="http://schemas.microsoft.com/office/drawing/2014/main" id="{6C0E357C-7165-A29F-8D79-FBD7830998AE}"/>
                  </a:ext>
                </a:extLst>
              </p:cNvPr>
              <p:cNvSpPr/>
              <p:nvPr/>
            </p:nvSpPr>
            <p:spPr>
              <a:xfrm>
                <a:off x="8534953" y="1495259"/>
                <a:ext cx="741479" cy="31866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Page migration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12">
                <a:extLst>
                  <a:ext uri="{FF2B5EF4-FFF2-40B4-BE49-F238E27FC236}">
                    <a16:creationId xmlns:a16="http://schemas.microsoft.com/office/drawing/2014/main" id="{10ADD173-E791-541B-1F66-0365393C6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0657" y="1523318"/>
                <a:ext cx="583034" cy="240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PCIe</a:t>
                </a:r>
                <a:endPara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직선 연결선 73">
                <a:extLst>
                  <a:ext uri="{FF2B5EF4-FFF2-40B4-BE49-F238E27FC236}">
                    <a16:creationId xmlns:a16="http://schemas.microsoft.com/office/drawing/2014/main" id="{7E9AA878-E53A-2FE4-E714-B34374318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0934" y="1813919"/>
                <a:ext cx="385453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dash"/>
              </a:ln>
              <a:effectLst/>
            </p:spPr>
          </p:cxnSp>
          <p:cxnSp>
            <p:nvCxnSpPr>
              <p:cNvPr id="56" name="직선 연결선 76">
                <a:extLst>
                  <a:ext uri="{FF2B5EF4-FFF2-40B4-BE49-F238E27FC236}">
                    <a16:creationId xmlns:a16="http://schemas.microsoft.com/office/drawing/2014/main" id="{D63565AC-423E-2F69-7706-E737D9FC5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636" y="1493880"/>
                <a:ext cx="3796836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dash"/>
              </a:ln>
              <a:effectLst/>
            </p:spPr>
          </p:cxnSp>
        </p:grpSp>
        <p:cxnSp>
          <p:nvCxnSpPr>
            <p:cNvPr id="24" name="직선 연결선 57">
              <a:extLst>
                <a:ext uri="{FF2B5EF4-FFF2-40B4-BE49-F238E27FC236}">
                  <a16:creationId xmlns:a16="http://schemas.microsoft.com/office/drawing/2014/main" id="{DD276B70-1565-378E-D6C8-7FB95BD6A8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53042" y="3311363"/>
              <a:ext cx="0" cy="190463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5" name="직선 화살표 연결선 18458">
              <a:extLst>
                <a:ext uri="{FF2B5EF4-FFF2-40B4-BE49-F238E27FC236}">
                  <a16:creationId xmlns:a16="http://schemas.microsoft.com/office/drawing/2014/main" id="{CDA0B4EE-6150-23A9-29BC-5B342BA99C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53429" y="3419868"/>
              <a:ext cx="1697501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18462">
              <a:extLst>
                <a:ext uri="{FF2B5EF4-FFF2-40B4-BE49-F238E27FC236}">
                  <a16:creationId xmlns:a16="http://schemas.microsoft.com/office/drawing/2014/main" id="{34AF4143-8460-1628-74C3-712D3179B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968" y="3368025"/>
              <a:ext cx="720183" cy="338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45</a:t>
              </a:r>
              <a:r>
                <a:rPr kumimoji="0" lang="en-US" altLang="ko-KR" sz="16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us</a:t>
              </a:r>
              <a:endParaRPr kumimoji="0" lang="ko-KR" altLang="en-US" sz="16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27" name="직선 연결선 60">
              <a:extLst>
                <a:ext uri="{FF2B5EF4-FFF2-40B4-BE49-F238E27FC236}">
                  <a16:creationId xmlns:a16="http://schemas.microsoft.com/office/drawing/2014/main" id="{6E4C01BA-F209-A062-EB5E-5FE068535B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1714" y="3311363"/>
              <a:ext cx="0" cy="190463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pic>
        <p:nvPicPr>
          <p:cNvPr id="57" name="그림 12">
            <a:extLst>
              <a:ext uri="{FF2B5EF4-FFF2-40B4-BE49-F238E27FC236}">
                <a16:creationId xmlns:a16="http://schemas.microsoft.com/office/drawing/2014/main" id="{00D73CFC-BF81-8095-668C-7889D3A48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272" y="1460076"/>
            <a:ext cx="5055048" cy="287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3">
            <a:extLst>
              <a:ext uri="{FF2B5EF4-FFF2-40B4-BE49-F238E27FC236}">
                <a16:creationId xmlns:a16="http://schemas.microsoft.com/office/drawing/2014/main" id="{5F7471F4-2148-4DBE-E1D3-7ACED5F9B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0838" y="937199"/>
            <a:ext cx="4896476" cy="36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Impact of Page Fault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내용 개체 틀 1">
            <a:extLst>
              <a:ext uri="{FF2B5EF4-FFF2-40B4-BE49-F238E27FC236}">
                <a16:creationId xmlns:a16="http://schemas.microsoft.com/office/drawing/2014/main" id="{ECB15105-3C54-A722-C34D-981E47DB5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587" y="4368890"/>
            <a:ext cx="564227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en-US" altLang="ko-KR" sz="1800" kern="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Zero page fault latency leads up to 2.74x speedup.</a:t>
            </a:r>
          </a:p>
          <a:p>
            <a:pPr latinLnBrk="0">
              <a:buClr>
                <a:schemeClr val="tx1"/>
              </a:buClr>
            </a:pPr>
            <a:r>
              <a:rPr lang="en-US" altLang="ko-KR" sz="1800" kern="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</a:t>
            </a:r>
            <a:r>
              <a:rPr lang="en-US" altLang="ko-KR" sz="1800" kern="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Practical lower bound of page fault latency is </a:t>
            </a:r>
            <a:r>
              <a:rPr lang="en-US" altLang="ko-KR" sz="1800" kern="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  <a:r>
              <a:rPr lang="en-US" altLang="ko-KR" sz="1800" i="1" kern="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us</a:t>
            </a:r>
            <a:r>
              <a:rPr lang="en-US" altLang="ko-KR" sz="1800" kern="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latinLnBrk="0">
              <a:buClr>
                <a:schemeClr val="tx1"/>
              </a:buClr>
            </a:pPr>
            <a:endParaRPr lang="en-US" altLang="ko-KR" sz="1800" kern="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0"/>
            <a:endParaRPr lang="ko-KR" altLang="en-US" sz="2000" kern="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직사각형 6">
            <a:extLst>
              <a:ext uri="{FF2B5EF4-FFF2-40B4-BE49-F238E27FC236}">
                <a16:creationId xmlns:a16="http://schemas.microsoft.com/office/drawing/2014/main" id="{3879DA27-1343-F6FE-2040-31CB14836B39}"/>
              </a:ext>
            </a:extLst>
          </p:cNvPr>
          <p:cNvSpPr/>
          <p:nvPr/>
        </p:nvSpPr>
        <p:spPr bwMode="auto">
          <a:xfrm>
            <a:off x="6820830" y="5814621"/>
            <a:ext cx="4671785" cy="46166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Need low-cost HW solution!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B6B35B6A-F295-E877-56D3-A8695C8C6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88" y="954696"/>
            <a:ext cx="4896476" cy="36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Fault-based Page Migration Process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8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3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UVMMU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68EAF0E8-1B11-A66B-5008-071E1248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4" y="4707375"/>
            <a:ext cx="5452430" cy="20423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atinLnBrk="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ja-JP" sz="1800" kern="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UVMMU</a:t>
            </a: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 replaces GMMU to manage fast page migration preparation.</a:t>
            </a:r>
          </a:p>
          <a:p>
            <a:pPr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Provide destination/source frame addresses required for page migration.</a:t>
            </a:r>
          </a:p>
          <a:p>
            <a:pPr>
              <a:lnSpc>
                <a:spcPct val="90000"/>
              </a:lnSpc>
              <a:defRPr/>
            </a:pPr>
            <a:endParaRPr lang="en-US" altLang="ja-JP" sz="18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ja-JP" sz="1800" kern="0" dirty="0">
              <a:ea typeface="Arial Unicode MS" pitchFamily="50" charset="-128"/>
            </a:endParaRPr>
          </a:p>
          <a:p>
            <a:pPr>
              <a:lnSpc>
                <a:spcPct val="90000"/>
              </a:lnSpc>
              <a:defRPr/>
            </a:pPr>
            <a:endParaRPr lang="en-US" altLang="ja-JP" sz="1800" kern="0" dirty="0">
              <a:ea typeface="Arial Unicode MS" pitchFamily="50" charset="-128"/>
            </a:endParaRPr>
          </a:p>
        </p:txBody>
      </p:sp>
      <p:sp>
        <p:nvSpPr>
          <p:cNvPr id="21" name="선">
            <a:extLst>
              <a:ext uri="{FF2B5EF4-FFF2-40B4-BE49-F238E27FC236}">
                <a16:creationId xmlns:a16="http://schemas.microsoft.com/office/drawing/2014/main" id="{AEFE51C6-E501-533B-8E16-B3C38DE7E652}"/>
              </a:ext>
            </a:extLst>
          </p:cNvPr>
          <p:cNvSpPr/>
          <p:nvPr/>
        </p:nvSpPr>
        <p:spPr>
          <a:xfrm flipH="1">
            <a:off x="6028415" y="787596"/>
            <a:ext cx="0" cy="6078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TextBox 3">
            <a:extLst>
              <a:ext uri="{FF2B5EF4-FFF2-40B4-BE49-F238E27FC236}">
                <a16:creationId xmlns:a16="http://schemas.microsoft.com/office/drawing/2014/main" id="{5F7471F4-2148-4DBE-E1D3-7ACED5F9B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0838" y="937199"/>
            <a:ext cx="4896476" cy="36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Hardware details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내용 개체 틀 1">
            <a:extLst>
              <a:ext uri="{FF2B5EF4-FFF2-40B4-BE49-F238E27FC236}">
                <a16:creationId xmlns:a16="http://schemas.microsoft.com/office/drawing/2014/main" id="{ECB15105-3C54-A722-C34D-981E47DB5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394" y="4543340"/>
            <a:ext cx="5642273" cy="195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DCQ stores destination frame-group candidates entry for page migration.</a:t>
            </a:r>
          </a:p>
          <a:p>
            <a:pPr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Available Frame Manager find free frame-groups to fill DCQ with.</a:t>
            </a:r>
          </a:p>
          <a:p>
            <a:pPr latinLnBrk="0">
              <a:lnSpc>
                <a:spcPct val="90000"/>
              </a:lnSpc>
              <a:defRPr/>
            </a:pPr>
            <a:r>
              <a:rPr lang="en-US" altLang="ja-JP" sz="18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In over-subscription, fill DCQ with random frame-group.</a:t>
            </a:r>
          </a:p>
          <a:p>
            <a:pPr latinLnBrk="0">
              <a:buClr>
                <a:schemeClr val="tx1"/>
              </a:buClr>
            </a:pPr>
            <a:endParaRPr lang="en-US" altLang="ko-KR" sz="1800" kern="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0"/>
            <a:endParaRPr lang="ko-KR" altLang="en-US" sz="1800" kern="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B6B35B6A-F295-E877-56D3-A8695C8C6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88" y="954696"/>
            <a:ext cx="4896476" cy="36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Overview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9" name="그림 211">
            <a:extLst>
              <a:ext uri="{FF2B5EF4-FFF2-40B4-BE49-F238E27FC236}">
                <a16:creationId xmlns:a16="http://schemas.microsoft.com/office/drawing/2014/main" id="{A1B0137D-A64A-41FD-E13E-B37B0427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005" y="1435695"/>
            <a:ext cx="3615241" cy="3048264"/>
          </a:xfrm>
          <a:prstGeom prst="rect">
            <a:avLst/>
          </a:prstGeom>
        </p:spPr>
      </p:pic>
      <p:pic>
        <p:nvPicPr>
          <p:cNvPr id="40" name="그림 18435">
            <a:extLst>
              <a:ext uri="{FF2B5EF4-FFF2-40B4-BE49-F238E27FC236}">
                <a16:creationId xmlns:a16="http://schemas.microsoft.com/office/drawing/2014/main" id="{4D720E62-86DE-6380-FA78-632B9FBA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58" y="1306597"/>
            <a:ext cx="4192442" cy="309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34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4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Results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68EAF0E8-1B11-A66B-5008-071E1248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10" y="4709595"/>
            <a:ext cx="5452430" cy="20423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atinLnBrk="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59.3% speedup over fault-based solution.</a:t>
            </a:r>
          </a:p>
          <a:p>
            <a:pPr latinLnBrk="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Large page fault handling delay (45</a:t>
            </a:r>
            <a:r>
              <a:rPr kumimoji="0" lang="en-US" altLang="ja-JP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us</a:t>
            </a: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) is eliminated.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ja-JP" sz="18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ja-JP" sz="1800" kern="0" dirty="0">
              <a:ea typeface="Arial Unicode MS" pitchFamily="50" charset="-128"/>
            </a:endParaRPr>
          </a:p>
          <a:p>
            <a:pPr>
              <a:lnSpc>
                <a:spcPct val="90000"/>
              </a:lnSpc>
              <a:defRPr/>
            </a:pPr>
            <a:endParaRPr lang="en-US" altLang="ja-JP" sz="1800" kern="0" dirty="0">
              <a:ea typeface="Arial Unicode MS" pitchFamily="50" charset="-128"/>
            </a:endParaRPr>
          </a:p>
        </p:txBody>
      </p:sp>
      <p:sp>
        <p:nvSpPr>
          <p:cNvPr id="21" name="선">
            <a:extLst>
              <a:ext uri="{FF2B5EF4-FFF2-40B4-BE49-F238E27FC236}">
                <a16:creationId xmlns:a16="http://schemas.microsoft.com/office/drawing/2014/main" id="{AEFE51C6-E501-533B-8E16-B3C38DE7E652}"/>
              </a:ext>
            </a:extLst>
          </p:cNvPr>
          <p:cNvSpPr/>
          <p:nvPr/>
        </p:nvSpPr>
        <p:spPr>
          <a:xfrm flipH="1">
            <a:off x="6028415" y="787596"/>
            <a:ext cx="0" cy="6078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TextBox 3">
            <a:extLst>
              <a:ext uri="{FF2B5EF4-FFF2-40B4-BE49-F238E27FC236}">
                <a16:creationId xmlns:a16="http://schemas.microsoft.com/office/drawing/2014/main" id="{5F7471F4-2148-4DBE-E1D3-7ACED5F9B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0838" y="937199"/>
            <a:ext cx="4896476" cy="36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With Over-subscription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내용 개체 틀 1">
            <a:extLst>
              <a:ext uri="{FF2B5EF4-FFF2-40B4-BE49-F238E27FC236}">
                <a16:creationId xmlns:a16="http://schemas.microsoft.com/office/drawing/2014/main" id="{ECB15105-3C54-A722-C34D-981E47DB5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630" y="4704686"/>
            <a:ext cx="564227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en-US" altLang="ko-KR" sz="1800" kern="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2.40x speedup in 150% over-subscription.</a:t>
            </a:r>
          </a:p>
          <a:p>
            <a:pPr latinLnBrk="0">
              <a:buClr>
                <a:schemeClr val="tx1"/>
              </a:buClr>
            </a:pPr>
            <a:r>
              <a:rPr lang="en-US" altLang="ko-KR" sz="1800" kern="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Page eviction increases costly page faults in fault-based solution.</a:t>
            </a:r>
          </a:p>
          <a:p>
            <a:pPr latinLnBrk="0">
              <a:buClr>
                <a:schemeClr val="tx1"/>
              </a:buClr>
            </a:pPr>
            <a:endParaRPr lang="en-US" altLang="ko-KR" sz="1800" kern="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0"/>
            <a:endParaRPr lang="ko-KR" altLang="en-US" sz="2000" kern="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B6B35B6A-F295-E877-56D3-A8695C8C6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88" y="954696"/>
            <a:ext cx="4896476" cy="36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Without Over-subscription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F95626-68ED-1EF2-14B4-67A864C2D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50" y="1397769"/>
            <a:ext cx="4187151" cy="308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20">
            <a:extLst>
              <a:ext uri="{FF2B5EF4-FFF2-40B4-BE49-F238E27FC236}">
                <a16:creationId xmlns:a16="http://schemas.microsoft.com/office/drawing/2014/main" id="{AC434E2E-7337-B521-B88E-8595C4A8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94" y="1425685"/>
            <a:ext cx="3960813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70089D0C-107C-5831-1061-BE9ED0F29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08" y="6042767"/>
            <a:ext cx="6610414" cy="461665"/>
          </a:xfrm>
          <a:prstGeom prst="rect">
            <a:avLst/>
          </a:prstGeom>
          <a:solidFill>
            <a:srgbClr val="FFFFFF">
              <a:lumMod val="85000"/>
            </a:srgbClr>
          </a:solidFill>
          <a:ln cap="flat" algn="ctr">
            <a:noFill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굴림" panose="020B0600000101010101" pitchFamily="50" charset="-127"/>
                <a:cs typeface="+mn-cs"/>
              </a:rPr>
              <a:t>UVMMU reduces page migration overhead!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굴림" panose="020B0600000101010101" pitchFamily="50" charset="-127"/>
                <a:cs typeface="+mn-cs"/>
              </a:rPr>
              <a:t> 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3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8872-EA8D-11DA-06E5-351DCC3D1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04109"/>
            <a:ext cx="12192000" cy="2387600"/>
          </a:xfrm>
        </p:spPr>
        <p:txBody>
          <a:bodyPr anchor="ctr">
            <a:normAutofit/>
          </a:bodyPr>
          <a:lstStyle/>
          <a:p>
            <a:pPr defTabSz="5842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0000"/>
                </a:solidFill>
                <a:ea typeface="나눔스퀘어 ExtraBold" panose="020B0600000101010101" pitchFamily="50" charset="-127"/>
                <a:cs typeface="Helvetica Neue"/>
                <a:sym typeface="Helvetica Neue"/>
              </a:rPr>
              <a:t>Thank You</a:t>
            </a:r>
            <a:endParaRPr lang="en-KR" sz="3600" b="1" dirty="0">
              <a:solidFill>
                <a:srgbClr val="000000"/>
              </a:solidFill>
              <a:ea typeface="나눔스퀘어 ExtraBold" panose="020B0600000101010101" pitchFamily="50" charset="-127"/>
              <a:cs typeface="Helvetica Neue"/>
              <a:sym typeface="Helvetica Neu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911771-86F9-C057-5BF1-1F3660FB6E5C}"/>
              </a:ext>
            </a:extLst>
          </p:cNvPr>
          <p:cNvSpPr/>
          <p:nvPr/>
        </p:nvSpPr>
        <p:spPr>
          <a:xfrm>
            <a:off x="4199635" y="1664154"/>
            <a:ext cx="3792730" cy="34481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99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6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Background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kern="0" dirty="0">
                <a:latin typeface="Abadi" panose="020B0604020104020204" pitchFamily="34" charset="0"/>
                <a:ea typeface="Arial Unicode MS" pitchFamily="50" charset="-128"/>
              </a:rPr>
              <a:t>Heterogeneous Computing System 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grpSp>
        <p:nvGrpSpPr>
          <p:cNvPr id="39" name="그룹 32">
            <a:extLst>
              <a:ext uri="{FF2B5EF4-FFF2-40B4-BE49-F238E27FC236}">
                <a16:creationId xmlns:a16="http://schemas.microsoft.com/office/drawing/2014/main" id="{5B3BD28E-E1E1-872F-52E2-0E5093A4C431}"/>
              </a:ext>
            </a:extLst>
          </p:cNvPr>
          <p:cNvGrpSpPr>
            <a:grpSpLocks/>
          </p:cNvGrpSpPr>
          <p:nvPr/>
        </p:nvGrpSpPr>
        <p:grpSpPr bwMode="auto">
          <a:xfrm>
            <a:off x="4218192" y="1632506"/>
            <a:ext cx="4206875" cy="2955925"/>
            <a:chOff x="539552" y="1807662"/>
            <a:chExt cx="4207347" cy="2954924"/>
          </a:xfrm>
        </p:grpSpPr>
        <p:grpSp>
          <p:nvGrpSpPr>
            <p:cNvPr id="40" name="그룹 29">
              <a:extLst>
                <a:ext uri="{FF2B5EF4-FFF2-40B4-BE49-F238E27FC236}">
                  <a16:creationId xmlns:a16="http://schemas.microsoft.com/office/drawing/2014/main" id="{1ADEC9D7-ACBE-7EF0-61B7-4E5F127C5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552" y="1807662"/>
              <a:ext cx="4207347" cy="2954924"/>
              <a:chOff x="827584" y="1554799"/>
              <a:chExt cx="4207347" cy="2954924"/>
            </a:xfrm>
          </p:grpSpPr>
          <p:grpSp>
            <p:nvGrpSpPr>
              <p:cNvPr id="43" name="Group 5">
                <a:extLst>
                  <a:ext uri="{FF2B5EF4-FFF2-40B4-BE49-F238E27FC236}">
                    <a16:creationId xmlns:a16="http://schemas.microsoft.com/office/drawing/2014/main" id="{7483DF29-E538-76A8-5857-2DBB8A6098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7215" y="1772212"/>
                <a:ext cx="4167716" cy="2737511"/>
                <a:chOff x="907410" y="1450653"/>
                <a:chExt cx="4256720" cy="2737511"/>
              </a:xfrm>
            </p:grpSpPr>
            <p:sp>
              <p:nvSpPr>
                <p:cNvPr id="51" name="Rectangle 2">
                  <a:extLst>
                    <a:ext uri="{FF2B5EF4-FFF2-40B4-BE49-F238E27FC236}">
                      <a16:creationId xmlns:a16="http://schemas.microsoft.com/office/drawing/2014/main" id="{48C45431-C02E-B38F-15A4-3DEA883B9732}"/>
                    </a:ext>
                  </a:extLst>
                </p:cNvPr>
                <p:cNvSpPr/>
                <p:nvPr/>
              </p:nvSpPr>
              <p:spPr>
                <a:xfrm>
                  <a:off x="907471" y="1450653"/>
                  <a:ext cx="1764283" cy="2737511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나눔스퀘어_ac" pitchFamily="50" charset="-127"/>
                    <a:ea typeface="나눔스퀘어_ac" pitchFamily="50" charset="-127"/>
                    <a:cs typeface="+mn-cs"/>
                  </a:endParaRPr>
                </a:p>
              </p:txBody>
            </p:sp>
            <p:sp>
              <p:nvSpPr>
                <p:cNvPr id="52" name="Rectangle 2">
                  <a:extLst>
                    <a:ext uri="{FF2B5EF4-FFF2-40B4-BE49-F238E27FC236}">
                      <a16:creationId xmlns:a16="http://schemas.microsoft.com/office/drawing/2014/main" id="{CDC8A85B-2057-F340-9905-0E3CC9DCE149}"/>
                    </a:ext>
                  </a:extLst>
                </p:cNvPr>
                <p:cNvSpPr/>
                <p:nvPr/>
              </p:nvSpPr>
              <p:spPr>
                <a:xfrm>
                  <a:off x="3365793" y="1450653"/>
                  <a:ext cx="1798337" cy="2737511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나눔스퀘어_ac" pitchFamily="50" charset="-127"/>
                    <a:ea typeface="나눔스퀘어_ac" pitchFamily="50" charset="-127"/>
                    <a:cs typeface="+mn-cs"/>
                  </a:endParaRPr>
                </a:p>
              </p:txBody>
            </p:sp>
          </p:grpSp>
          <p:sp>
            <p:nvSpPr>
              <p:cNvPr id="44" name="Rectangle 103">
                <a:extLst>
                  <a:ext uri="{FF2B5EF4-FFF2-40B4-BE49-F238E27FC236}">
                    <a16:creationId xmlns:a16="http://schemas.microsoft.com/office/drawing/2014/main" id="{091DF6A3-2C11-6925-F1A8-E3BE62266BC7}"/>
                  </a:ext>
                </a:extLst>
              </p:cNvPr>
              <p:cNvSpPr/>
              <p:nvPr/>
            </p:nvSpPr>
            <p:spPr>
              <a:xfrm>
                <a:off x="1386447" y="1554799"/>
                <a:ext cx="3113436" cy="365001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Heterogeneous System</a:t>
                </a:r>
                <a:endParaRPr kumimoji="0" lang="en-K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직사각형 24">
                <a:extLst>
                  <a:ext uri="{FF2B5EF4-FFF2-40B4-BE49-F238E27FC236}">
                    <a16:creationId xmlns:a16="http://schemas.microsoft.com/office/drawing/2014/main" id="{05962B9F-D8EB-B9ED-5DF0-D53D4DEDA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1772816"/>
                <a:ext cx="1368152" cy="1008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CDA290-9844-58FF-72AD-808FBB185376}"/>
                  </a:ext>
                </a:extLst>
              </p:cNvPr>
              <p:cNvSpPr/>
              <p:nvPr/>
            </p:nvSpPr>
            <p:spPr bwMode="auto">
              <a:xfrm>
                <a:off x="1027631" y="2056279"/>
                <a:ext cx="1384455" cy="687154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</a:t>
                </a:r>
                <a:endPara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4E875AC-B9FC-CCB3-7ADC-9AFC90A6DFE1}"/>
                  </a:ext>
                </a:extLst>
              </p:cNvPr>
              <p:cNvSpPr/>
              <p:nvPr/>
            </p:nvSpPr>
            <p:spPr bwMode="auto">
              <a:xfrm>
                <a:off x="3491708" y="2035648"/>
                <a:ext cx="1384455" cy="718894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GPU</a:t>
                </a:r>
                <a:endPara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182B2A9-C80E-49A8-C33D-3D8CF145E398}"/>
                  </a:ext>
                </a:extLst>
              </p:cNvPr>
              <p:cNvSpPr/>
              <p:nvPr/>
            </p:nvSpPr>
            <p:spPr bwMode="auto">
              <a:xfrm>
                <a:off x="1027631" y="3259197"/>
                <a:ext cx="1384455" cy="98709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Memory</a:t>
                </a:r>
                <a:endPara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8AC430B-A3CB-8EE5-F191-322F9376E868}"/>
                  </a:ext>
                </a:extLst>
              </p:cNvPr>
              <p:cNvSpPr/>
              <p:nvPr/>
            </p:nvSpPr>
            <p:spPr bwMode="auto">
              <a:xfrm>
                <a:off x="3491708" y="3257609"/>
                <a:ext cx="1384455" cy="985504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GPU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Memory</a:t>
                </a:r>
                <a:endPara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Left-Right Arrow 9">
                <a:extLst>
                  <a:ext uri="{FF2B5EF4-FFF2-40B4-BE49-F238E27FC236}">
                    <a16:creationId xmlns:a16="http://schemas.microsoft.com/office/drawing/2014/main" id="{489FFCC3-645D-D829-4A33-EE871E63C2A4}"/>
                  </a:ext>
                </a:extLst>
              </p:cNvPr>
              <p:cNvSpPr/>
              <p:nvPr/>
            </p:nvSpPr>
            <p:spPr>
              <a:xfrm>
                <a:off x="2248555" y="2706934"/>
                <a:ext cx="1365403" cy="587176"/>
              </a:xfrm>
              <a:prstGeom prst="leftRightArrow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EA002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PCIe</a:t>
                </a:r>
                <a:endParaRPr kumimoji="0" lang="en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1" name="화살표: 위쪽/아래쪽 40">
              <a:extLst>
                <a:ext uri="{FF2B5EF4-FFF2-40B4-BE49-F238E27FC236}">
                  <a16:creationId xmlns:a16="http://schemas.microsoft.com/office/drawing/2014/main" id="{CF98C70D-89F4-0F3E-8389-94C86706BDE8}"/>
                </a:ext>
              </a:extLst>
            </p:cNvPr>
            <p:cNvSpPr/>
            <p:nvPr/>
          </p:nvSpPr>
          <p:spPr bwMode="auto">
            <a:xfrm>
              <a:off x="1331803" y="2996296"/>
              <a:ext cx="215924" cy="504654"/>
            </a:xfrm>
            <a:prstGeom prst="upDownArrow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화살표: 위쪽/아래쪽 41">
              <a:extLst>
                <a:ext uri="{FF2B5EF4-FFF2-40B4-BE49-F238E27FC236}">
                  <a16:creationId xmlns:a16="http://schemas.microsoft.com/office/drawing/2014/main" id="{ABA1CA0F-E199-B9F8-A3AD-271A6829E155}"/>
                </a:ext>
              </a:extLst>
            </p:cNvPr>
            <p:cNvSpPr/>
            <p:nvPr/>
          </p:nvSpPr>
          <p:spPr bwMode="auto">
            <a:xfrm>
              <a:off x="3787941" y="3010580"/>
              <a:ext cx="215924" cy="504654"/>
            </a:xfrm>
            <a:prstGeom prst="upDownArrow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68EAF0E8-1B11-A66B-5008-071E1248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206" y="4726543"/>
            <a:ext cx="6072187" cy="12985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altLang="ja-JP" sz="20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Need user-responsible data copy</a:t>
            </a:r>
          </a:p>
          <a:p>
            <a:pPr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Data size is limited by GPU memory capacity</a:t>
            </a:r>
          </a:p>
          <a:p>
            <a:pPr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Need data partitioning tasks</a:t>
            </a:r>
          </a:p>
          <a:p>
            <a:pPr>
              <a:lnSpc>
                <a:spcPct val="90000"/>
              </a:lnSpc>
              <a:defRPr/>
            </a:pPr>
            <a:endParaRPr lang="en-US" altLang="ja-JP" sz="2000" kern="0" dirty="0">
              <a:ea typeface="Arial Unicode MS" pitchFamily="50" charset="-128"/>
            </a:endParaRPr>
          </a:p>
          <a:p>
            <a:pPr>
              <a:lnSpc>
                <a:spcPct val="90000"/>
              </a:lnSpc>
              <a:defRPr/>
            </a:pPr>
            <a:endParaRPr lang="en-US" altLang="ja-JP" sz="2000" kern="0" dirty="0">
              <a:ea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65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47">
            <a:extLst>
              <a:ext uri="{FF2B5EF4-FFF2-40B4-BE49-F238E27FC236}">
                <a16:creationId xmlns:a16="http://schemas.microsoft.com/office/drawing/2014/main" id="{BC7161DC-AC2C-1F09-59BD-6E2B8D634909}"/>
              </a:ext>
            </a:extLst>
          </p:cNvPr>
          <p:cNvGrpSpPr>
            <a:grpSpLocks/>
          </p:cNvGrpSpPr>
          <p:nvPr/>
        </p:nvGrpSpPr>
        <p:grpSpPr bwMode="auto">
          <a:xfrm>
            <a:off x="4218192" y="1632506"/>
            <a:ext cx="4206875" cy="3351212"/>
            <a:chOff x="2468129" y="1700808"/>
            <a:chExt cx="4207740" cy="3349962"/>
          </a:xfrm>
        </p:grpSpPr>
        <p:grpSp>
          <p:nvGrpSpPr>
            <p:cNvPr id="22" name="그룹 32">
              <a:extLst>
                <a:ext uri="{FF2B5EF4-FFF2-40B4-BE49-F238E27FC236}">
                  <a16:creationId xmlns:a16="http://schemas.microsoft.com/office/drawing/2014/main" id="{850F491F-ECA1-BE92-1AA5-4B5BCF78DA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129" y="1700808"/>
              <a:ext cx="4207740" cy="2955925"/>
              <a:chOff x="539552" y="1807662"/>
              <a:chExt cx="4207347" cy="2954924"/>
            </a:xfrm>
          </p:grpSpPr>
          <p:grpSp>
            <p:nvGrpSpPr>
              <p:cNvPr id="26" name="그룹 29">
                <a:extLst>
                  <a:ext uri="{FF2B5EF4-FFF2-40B4-BE49-F238E27FC236}">
                    <a16:creationId xmlns:a16="http://schemas.microsoft.com/office/drawing/2014/main" id="{7DCDC170-9C45-9F62-F15C-70224BDF9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552" y="1807662"/>
                <a:ext cx="4207347" cy="2954924"/>
                <a:chOff x="827584" y="1554799"/>
                <a:chExt cx="4207347" cy="2954924"/>
              </a:xfrm>
            </p:grpSpPr>
            <p:grpSp>
              <p:nvGrpSpPr>
                <p:cNvPr id="29" name="Group 5">
                  <a:extLst>
                    <a:ext uri="{FF2B5EF4-FFF2-40B4-BE49-F238E27FC236}">
                      <a16:creationId xmlns:a16="http://schemas.microsoft.com/office/drawing/2014/main" id="{63E3CAE0-550D-BFA6-0470-C10B5EF7F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7215" y="1772212"/>
                  <a:ext cx="4167716" cy="2737511"/>
                  <a:chOff x="907410" y="1450653"/>
                  <a:chExt cx="4256720" cy="2737511"/>
                </a:xfrm>
              </p:grpSpPr>
              <p:sp>
                <p:nvSpPr>
                  <p:cNvPr id="37" name="Rectangle 2">
                    <a:extLst>
                      <a:ext uri="{FF2B5EF4-FFF2-40B4-BE49-F238E27FC236}">
                        <a16:creationId xmlns:a16="http://schemas.microsoft.com/office/drawing/2014/main" id="{D6536E55-33D8-E814-D6F2-A6BCAD3C716F}"/>
                      </a:ext>
                    </a:extLst>
                  </p:cNvPr>
                  <p:cNvSpPr/>
                  <p:nvPr/>
                </p:nvSpPr>
                <p:spPr>
                  <a:xfrm>
                    <a:off x="907471" y="1450572"/>
                    <a:ext cx="1764283" cy="2738076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900"/>
                      </a:solidFill>
                      <a:effectLst/>
                      <a:uLnTx/>
                      <a:uFillTx/>
                      <a:latin typeface="나눔스퀘어_ac" pitchFamily="50" charset="-127"/>
                      <a:ea typeface="나눔스퀘어_ac" pitchFamily="50" charset="-127"/>
                      <a:cs typeface="+mn-cs"/>
                    </a:endParaRPr>
                  </a:p>
                </p:txBody>
              </p:sp>
              <p:sp>
                <p:nvSpPr>
                  <p:cNvPr id="38" name="Rectangle 2">
                    <a:extLst>
                      <a:ext uri="{FF2B5EF4-FFF2-40B4-BE49-F238E27FC236}">
                        <a16:creationId xmlns:a16="http://schemas.microsoft.com/office/drawing/2014/main" id="{06E445AE-A66E-C425-590F-DDC13A2AFAE3}"/>
                      </a:ext>
                    </a:extLst>
                  </p:cNvPr>
                  <p:cNvSpPr/>
                  <p:nvPr/>
                </p:nvSpPr>
                <p:spPr>
                  <a:xfrm>
                    <a:off x="3365793" y="1450572"/>
                    <a:ext cx="1798337" cy="2738076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900"/>
                      </a:solidFill>
                      <a:effectLst/>
                      <a:uLnTx/>
                      <a:uFillTx/>
                      <a:latin typeface="나눔스퀘어_ac" pitchFamily="50" charset="-127"/>
                      <a:ea typeface="나눔스퀘어_ac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30" name="Rectangle 103">
                  <a:extLst>
                    <a:ext uri="{FF2B5EF4-FFF2-40B4-BE49-F238E27FC236}">
                      <a16:creationId xmlns:a16="http://schemas.microsoft.com/office/drawing/2014/main" id="{D258C532-6F9E-8522-9175-A7ECD8F894B8}"/>
                    </a:ext>
                  </a:extLst>
                </p:cNvPr>
                <p:cNvSpPr/>
                <p:nvPr/>
              </p:nvSpPr>
              <p:spPr>
                <a:xfrm>
                  <a:off x="1386447" y="1554799"/>
                  <a:ext cx="3113436" cy="364865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Programmer’s View</a:t>
                  </a:r>
                  <a:endParaRPr kumimoji="0" lang="en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직사각형 24">
                  <a:extLst>
                    <a:ext uri="{FF2B5EF4-FFF2-40B4-BE49-F238E27FC236}">
                      <a16:creationId xmlns:a16="http://schemas.microsoft.com/office/drawing/2014/main" id="{320D1BBB-D2A5-79EC-B4CD-4F9E49DB5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7584" y="1772816"/>
                  <a:ext cx="1368152" cy="1008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F9C8BEBC-0CBD-8269-A66D-B802EB56616B}"/>
                    </a:ext>
                  </a:extLst>
                </p:cNvPr>
                <p:cNvSpPr/>
                <p:nvPr/>
              </p:nvSpPr>
              <p:spPr bwMode="auto">
                <a:xfrm>
                  <a:off x="1027631" y="2056092"/>
                  <a:ext cx="1384455" cy="686898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CPU</a:t>
                  </a:r>
                  <a:endPara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1D48030-C73E-D1DA-DCA1-A7C9B1147933}"/>
                    </a:ext>
                  </a:extLst>
                </p:cNvPr>
                <p:cNvSpPr/>
                <p:nvPr/>
              </p:nvSpPr>
              <p:spPr bwMode="auto">
                <a:xfrm>
                  <a:off x="3491708" y="2035469"/>
                  <a:ext cx="1384455" cy="718626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GPU</a:t>
                  </a:r>
                  <a:endPara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EED5711B-5FB4-4BEA-FF2C-938D83A5678C}"/>
                    </a:ext>
                  </a:extLst>
                </p:cNvPr>
                <p:cNvSpPr/>
                <p:nvPr/>
              </p:nvSpPr>
              <p:spPr bwMode="auto">
                <a:xfrm>
                  <a:off x="1027631" y="3260147"/>
                  <a:ext cx="1384455" cy="98672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80808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CPU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80808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Memory</a:t>
                  </a:r>
                  <a:endPara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BF47F25A-B2A0-3364-7A8F-954DA631F6E7}"/>
                    </a:ext>
                  </a:extLst>
                </p:cNvPr>
                <p:cNvSpPr/>
                <p:nvPr/>
              </p:nvSpPr>
              <p:spPr bwMode="auto">
                <a:xfrm>
                  <a:off x="3491708" y="3258561"/>
                  <a:ext cx="1384455" cy="985136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80808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GPU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80808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Memory</a:t>
                  </a:r>
                  <a:endPara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Left-Right Arrow 9">
                  <a:extLst>
                    <a:ext uri="{FF2B5EF4-FFF2-40B4-BE49-F238E27FC236}">
                      <a16:creationId xmlns:a16="http://schemas.microsoft.com/office/drawing/2014/main" id="{51A8F7D3-86BA-20A0-F0F8-ED0F21A0DC2A}"/>
                    </a:ext>
                  </a:extLst>
                </p:cNvPr>
                <p:cNvSpPr/>
                <p:nvPr/>
              </p:nvSpPr>
              <p:spPr>
                <a:xfrm>
                  <a:off x="2248555" y="2706504"/>
                  <a:ext cx="1365403" cy="586957"/>
                </a:xfrm>
                <a:prstGeom prst="leftRightArrow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EA002C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PCIe</a:t>
                  </a:r>
                  <a:endParaRPr kumimoji="0" lang="en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화살표: 위쪽/아래쪽 26">
                <a:extLst>
                  <a:ext uri="{FF2B5EF4-FFF2-40B4-BE49-F238E27FC236}">
                    <a16:creationId xmlns:a16="http://schemas.microsoft.com/office/drawing/2014/main" id="{D96BA575-28FC-C61B-6F2C-9778E7BC195D}"/>
                  </a:ext>
                </a:extLst>
              </p:cNvPr>
              <p:cNvSpPr/>
              <p:nvPr/>
            </p:nvSpPr>
            <p:spPr bwMode="auto">
              <a:xfrm>
                <a:off x="1331803" y="2995853"/>
                <a:ext cx="215924" cy="506053"/>
              </a:xfrm>
              <a:prstGeom prst="upDownArrow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화살표: 위쪽/아래쪽 27">
                <a:extLst>
                  <a:ext uri="{FF2B5EF4-FFF2-40B4-BE49-F238E27FC236}">
                    <a16:creationId xmlns:a16="http://schemas.microsoft.com/office/drawing/2014/main" id="{8FF784D0-4F4B-2223-D87F-34E4F6AF5F9E}"/>
                  </a:ext>
                </a:extLst>
              </p:cNvPr>
              <p:cNvSpPr/>
              <p:nvPr/>
            </p:nvSpPr>
            <p:spPr bwMode="auto">
              <a:xfrm>
                <a:off x="3787941" y="3010131"/>
                <a:ext cx="215924" cy="506052"/>
              </a:xfrm>
              <a:prstGeom prst="upDownArrow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C029F7-6A03-FAFE-DCCF-C3F3F17C8489}"/>
                </a:ext>
              </a:extLst>
            </p:cNvPr>
            <p:cNvSpPr/>
            <p:nvPr/>
          </p:nvSpPr>
          <p:spPr bwMode="auto">
            <a:xfrm>
              <a:off x="2668195" y="3401973"/>
              <a:ext cx="3848891" cy="99023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Shared Address Space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D1A22E20-720B-45CB-45C1-D78AA3F54D6F}"/>
                </a:ext>
              </a:extLst>
            </p:cNvPr>
            <p:cNvCxnSpPr>
              <a:cxnSpLocks/>
              <a:stCxn id="34" idx="2"/>
              <a:endCxn id="35" idx="2"/>
            </p:cNvCxnSpPr>
            <p:nvPr/>
          </p:nvCxnSpPr>
          <p:spPr bwMode="auto">
            <a:xfrm rot="5400000" flipH="1" flipV="1">
              <a:off x="4591053" y="3160050"/>
              <a:ext cx="3174" cy="2464307"/>
            </a:xfrm>
            <a:prstGeom prst="bentConnector3">
              <a:avLst>
                <a:gd name="adj1" fmla="val -14861228"/>
              </a:avLst>
            </a:prstGeom>
            <a:noFill/>
            <a:ln w="381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3C6A6AE4-7AB9-9BB3-109D-C436C47A1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498" y="4681438"/>
              <a:ext cx="183822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Page Migration</a:t>
              </a: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7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Background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kern="0" dirty="0">
                <a:latin typeface="Abadi" panose="020B0604020104020204" pitchFamily="34" charset="0"/>
                <a:ea typeface="Arial Unicode MS" pitchFamily="50" charset="-128"/>
              </a:rPr>
              <a:t>Unified Memory System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D084F106-426E-2FD0-CD72-59F352C76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132" y="5063229"/>
            <a:ext cx="8208963" cy="15033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Shared virtual address space among processors</a:t>
            </a:r>
          </a:p>
          <a:p>
            <a:pPr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On-demand page migration during kernel execution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Enable memory over-subscription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High programmability</a:t>
            </a:r>
          </a:p>
          <a:p>
            <a:pPr>
              <a:lnSpc>
                <a:spcPct val="90000"/>
              </a:lnSpc>
              <a:defRPr/>
            </a:pPr>
            <a:endParaRPr lang="en-US" altLang="ja-JP" sz="20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ja-JP" sz="2000" kern="0" dirty="0">
              <a:solidFill>
                <a:srgbClr val="FF0000"/>
              </a:solidFill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ja-JP" sz="20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ja-JP" sz="20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6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8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Background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kern="0" dirty="0">
                <a:latin typeface="Abadi" panose="020B0604020104020204" pitchFamily="34" charset="0"/>
                <a:ea typeface="Arial Unicode MS" pitchFamily="50" charset="-128"/>
              </a:rPr>
              <a:t>Fault-based Page Migration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D084F106-426E-2FD0-CD72-59F352C76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332" y="4540161"/>
            <a:ext cx="8208963" cy="15033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GPU driver raises SW interrupt (Page Fault).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CPU handles page faults to prepare page migration.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2000" kern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Page is migrated through PCIe.</a:t>
            </a:r>
          </a:p>
          <a:p>
            <a:pPr>
              <a:lnSpc>
                <a:spcPct val="90000"/>
              </a:lnSpc>
              <a:defRPr/>
            </a:pPr>
            <a:endParaRPr lang="en-US" altLang="ja-JP" sz="20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ja-JP" sz="2000" kern="0" dirty="0">
              <a:solidFill>
                <a:srgbClr val="FF0000"/>
              </a:solidFill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ja-JP" sz="20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ja-JP" sz="2000" kern="0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</p:txBody>
      </p:sp>
      <p:grpSp>
        <p:nvGrpSpPr>
          <p:cNvPr id="56" name="그룹 18465">
            <a:extLst>
              <a:ext uri="{FF2B5EF4-FFF2-40B4-BE49-F238E27FC236}">
                <a16:creationId xmlns:a16="http://schemas.microsoft.com/office/drawing/2014/main" id="{34ABA42F-66B3-158C-4144-5E7CADAD25D4}"/>
              </a:ext>
            </a:extLst>
          </p:cNvPr>
          <p:cNvGrpSpPr>
            <a:grpSpLocks/>
          </p:cNvGrpSpPr>
          <p:nvPr/>
        </p:nvGrpSpPr>
        <p:grpSpPr bwMode="auto">
          <a:xfrm>
            <a:off x="3737840" y="2233035"/>
            <a:ext cx="5473700" cy="1912937"/>
            <a:chOff x="2195737" y="1794005"/>
            <a:chExt cx="5473853" cy="1912569"/>
          </a:xfrm>
        </p:grpSpPr>
        <p:grpSp>
          <p:nvGrpSpPr>
            <p:cNvPr id="57" name="그룹 1">
              <a:extLst>
                <a:ext uri="{FF2B5EF4-FFF2-40B4-BE49-F238E27FC236}">
                  <a16:creationId xmlns:a16="http://schemas.microsoft.com/office/drawing/2014/main" id="{727E36BB-1ACB-ED32-8748-81F027DAC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737" y="1794005"/>
              <a:ext cx="5473853" cy="1656381"/>
              <a:chOff x="1720919" y="1775767"/>
              <a:chExt cx="5495468" cy="1439612"/>
            </a:xfrm>
          </p:grpSpPr>
          <p:grpSp>
            <p:nvGrpSpPr>
              <p:cNvPr id="62" name="그룹 75">
                <a:extLst>
                  <a:ext uri="{FF2B5EF4-FFF2-40B4-BE49-F238E27FC236}">
                    <a16:creationId xmlns:a16="http://schemas.microsoft.com/office/drawing/2014/main" id="{6F2AA032-7D22-0301-4666-0AADCACC2F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0919" y="2132856"/>
                <a:ext cx="5495468" cy="1082523"/>
                <a:chOff x="6030657" y="1169506"/>
                <a:chExt cx="4973970" cy="1082523"/>
              </a:xfrm>
            </p:grpSpPr>
            <p:cxnSp>
              <p:nvCxnSpPr>
                <p:cNvPr id="64" name="직선 화살표 연결선 59">
                  <a:extLst>
                    <a:ext uri="{FF2B5EF4-FFF2-40B4-BE49-F238E27FC236}">
                      <a16:creationId xmlns:a16="http://schemas.microsoft.com/office/drawing/2014/main" id="{EEC9BEFE-86A9-AB2C-F5A8-74F6C9D23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0934" y="2136717"/>
                  <a:ext cx="3929552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65" name="TextBox 5">
                  <a:extLst>
                    <a:ext uri="{FF2B5EF4-FFF2-40B4-BE49-F238E27FC236}">
                      <a16:creationId xmlns:a16="http://schemas.microsoft.com/office/drawing/2014/main" id="{EFDF3F1C-4CB6-24DC-1798-DBEE9C0B03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21593" y="2011281"/>
                  <a:ext cx="583034" cy="240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굴림" panose="020B0600000101010101" pitchFamily="50" charset="-127"/>
                      <a:cs typeface="Arial" panose="020B0604020202020204" pitchFamily="34" charset="0"/>
                    </a:rPr>
                    <a:t>time</a:t>
                  </a:r>
                  <a:endParaRPr kumimoji="0" lang="ko-K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직사각형 61">
                  <a:extLst>
                    <a:ext uri="{FF2B5EF4-FFF2-40B4-BE49-F238E27FC236}">
                      <a16:creationId xmlns:a16="http://schemas.microsoft.com/office/drawing/2014/main" id="{DB3B7945-A6A0-099A-FE10-0098F9C52D51}"/>
                    </a:ext>
                  </a:extLst>
                </p:cNvPr>
                <p:cNvSpPr/>
                <p:nvPr/>
              </p:nvSpPr>
              <p:spPr>
                <a:xfrm>
                  <a:off x="6500934" y="1175219"/>
                  <a:ext cx="490473" cy="318660"/>
                </a:xfrm>
                <a:prstGeom prst="rect">
                  <a:avLst/>
                </a:prstGeom>
                <a:solidFill>
                  <a:srgbClr val="FFFFFF">
                    <a:lumMod val="75000"/>
                  </a:srgbClr>
                </a:solidFill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 panose="020B0604020202020204" pitchFamily="34" charset="0"/>
                    </a:rPr>
                    <a:t>Page Fault</a:t>
                  </a:r>
                  <a:endParaRPr kumimoji="0" lang="ko-KR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직사각형 62">
                  <a:extLst>
                    <a:ext uri="{FF2B5EF4-FFF2-40B4-BE49-F238E27FC236}">
                      <a16:creationId xmlns:a16="http://schemas.microsoft.com/office/drawing/2014/main" id="{CC71F97F-7F2D-0213-F513-00B0ABE8453A}"/>
                    </a:ext>
                  </a:extLst>
                </p:cNvPr>
                <p:cNvSpPr/>
                <p:nvPr/>
              </p:nvSpPr>
              <p:spPr>
                <a:xfrm>
                  <a:off x="6994292" y="1816678"/>
                  <a:ext cx="1544989" cy="314521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 panose="020B0604020202020204" pitchFamily="34" charset="0"/>
                    </a:rPr>
                    <a:t>Page Fault Handling</a:t>
                  </a:r>
                  <a:endPara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직사각형 63">
                  <a:extLst>
                    <a:ext uri="{FF2B5EF4-FFF2-40B4-BE49-F238E27FC236}">
                      <a16:creationId xmlns:a16="http://schemas.microsoft.com/office/drawing/2014/main" id="{6A1D80A2-2277-039B-9C9E-267E3CE3001A}"/>
                    </a:ext>
                  </a:extLst>
                </p:cNvPr>
                <p:cNvSpPr/>
                <p:nvPr/>
              </p:nvSpPr>
              <p:spPr>
                <a:xfrm>
                  <a:off x="9276432" y="1169702"/>
                  <a:ext cx="949209" cy="320039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 panose="020B0604020202020204" pitchFamily="34" charset="0"/>
                    </a:rPr>
                    <a:t>Computation</a:t>
                  </a:r>
                  <a:endParaRPr kumimoji="0" lang="ko-KR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TextBox 9">
                  <a:extLst>
                    <a:ext uri="{FF2B5EF4-FFF2-40B4-BE49-F238E27FC236}">
                      <a16:creationId xmlns:a16="http://schemas.microsoft.com/office/drawing/2014/main" id="{DF254804-E265-3FE0-9015-9F25D9BD67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34581" y="1169506"/>
                  <a:ext cx="583034" cy="240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굴림" panose="020B0600000101010101" pitchFamily="50" charset="-127"/>
                      <a:cs typeface="Arial" panose="020B0604020202020204" pitchFamily="34" charset="0"/>
                    </a:rPr>
                    <a:t>GPU</a:t>
                  </a:r>
                  <a:endParaRPr kumimoji="0" lang="ko-K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TextBox 10">
                  <a:extLst>
                    <a:ext uri="{FF2B5EF4-FFF2-40B4-BE49-F238E27FC236}">
                      <a16:creationId xmlns:a16="http://schemas.microsoft.com/office/drawing/2014/main" id="{CE052A2A-B077-4569-0017-C00D1CFAC5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30657" y="1863794"/>
                  <a:ext cx="583034" cy="240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굴림" panose="020B0600000101010101" pitchFamily="50" charset="-127"/>
                      <a:cs typeface="Arial" panose="020B0604020202020204" pitchFamily="34" charset="0"/>
                    </a:rPr>
                    <a:t>CPU</a:t>
                  </a:r>
                  <a:endParaRPr kumimoji="0" lang="ko-K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직사각형 66">
                  <a:extLst>
                    <a:ext uri="{FF2B5EF4-FFF2-40B4-BE49-F238E27FC236}">
                      <a16:creationId xmlns:a16="http://schemas.microsoft.com/office/drawing/2014/main" id="{A97C3A40-0930-3A2F-785E-B79B5F279706}"/>
                    </a:ext>
                  </a:extLst>
                </p:cNvPr>
                <p:cNvSpPr/>
                <p:nvPr/>
              </p:nvSpPr>
              <p:spPr>
                <a:xfrm>
                  <a:off x="8534953" y="1495259"/>
                  <a:ext cx="741479" cy="31866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 panose="020B0604020202020204" pitchFamily="34" charset="0"/>
                    </a:rPr>
                    <a:t>Page migration</a:t>
                  </a:r>
                  <a:endParaRPr kumimoji="0" lang="ko-KR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TextBox 12">
                  <a:extLst>
                    <a:ext uri="{FF2B5EF4-FFF2-40B4-BE49-F238E27FC236}">
                      <a16:creationId xmlns:a16="http://schemas.microsoft.com/office/drawing/2014/main" id="{DD7A9D6E-78C8-7393-7D90-04F4F5413E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30657" y="1523318"/>
                  <a:ext cx="583034" cy="240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굴림" panose="020B0600000101010101" pitchFamily="50" charset="-127"/>
                      <a:cs typeface="Arial" panose="020B0604020202020204" pitchFamily="34" charset="0"/>
                    </a:rPr>
                    <a:t>PCIe</a:t>
                  </a:r>
                  <a:endParaRPr kumimoji="0" lang="ko-K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3" name="직선 연결선 73">
                  <a:extLst>
                    <a:ext uri="{FF2B5EF4-FFF2-40B4-BE49-F238E27FC236}">
                      <a16:creationId xmlns:a16="http://schemas.microsoft.com/office/drawing/2014/main" id="{FDAA009C-6E6F-ED14-1F80-ABD39DFE5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0934" y="1813919"/>
                  <a:ext cx="385453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</p:cxnSp>
            <p:cxnSp>
              <p:nvCxnSpPr>
                <p:cNvPr id="74" name="직선 연결선 76">
                  <a:extLst>
                    <a:ext uri="{FF2B5EF4-FFF2-40B4-BE49-F238E27FC236}">
                      <a16:creationId xmlns:a16="http://schemas.microsoft.com/office/drawing/2014/main" id="{46AF3EA5-CC2D-2422-2982-EA869BE41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8636" y="1493880"/>
                  <a:ext cx="379683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</p:cxnSp>
          </p:grpSp>
          <p:sp>
            <p:nvSpPr>
              <p:cNvPr id="63" name="TextBox 3">
                <a:extLst>
                  <a:ext uri="{FF2B5EF4-FFF2-40B4-BE49-F238E27FC236}">
                    <a16:creationId xmlns:a16="http://schemas.microsoft.com/office/drawing/2014/main" id="{60566CAC-BB33-F2A0-3F2D-FDF9242FE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3210" y="1775767"/>
                <a:ext cx="4915948" cy="320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Fault-based Page Migration Process</a:t>
                </a: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8D5FF23-F3B3-7295-838A-DA4C028B5C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53042" y="3311363"/>
              <a:ext cx="0" cy="190463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9" name="직선 화살표 연결선 18458">
              <a:extLst>
                <a:ext uri="{FF2B5EF4-FFF2-40B4-BE49-F238E27FC236}">
                  <a16:creationId xmlns:a16="http://schemas.microsoft.com/office/drawing/2014/main" id="{012CA19E-A0D4-672E-E9E3-740E7CE281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53429" y="3419868"/>
              <a:ext cx="1697501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Box 18462">
              <a:extLst>
                <a:ext uri="{FF2B5EF4-FFF2-40B4-BE49-F238E27FC236}">
                  <a16:creationId xmlns:a16="http://schemas.microsoft.com/office/drawing/2014/main" id="{7A42B336-3DBC-E96F-B61F-0374DDD84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968" y="3368025"/>
              <a:ext cx="720183" cy="338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45</a:t>
              </a:r>
              <a:r>
                <a:rPr kumimoji="0" lang="en-US" altLang="ko-KR" sz="16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us</a:t>
              </a:r>
              <a:endParaRPr kumimoji="0" lang="ko-KR" altLang="en-US" sz="16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9352EDC-E19F-43A8-9F84-E1911DC6E3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1714" y="3311363"/>
              <a:ext cx="0" cy="190463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558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>
            <a:extLst>
              <a:ext uri="{FF2B5EF4-FFF2-40B4-BE49-F238E27FC236}">
                <a16:creationId xmlns:a16="http://schemas.microsoft.com/office/drawing/2014/main" id="{B0F324A6-C592-58BA-4AD0-A930760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79" y="650079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Aft>
                <a:spcPts val="600"/>
              </a:spcAft>
              <a:buFont typeface="+mj-lt"/>
              <a:buNone/>
            </a:pPr>
            <a:fld id="{A1FC2399-ACFA-4CE8-AFBE-AF555EB12762}" type="slidenum">
              <a:rPr lang="en-US" altLang="ko-KR" sz="1400" smtClean="0"/>
              <a:pPr marL="0" indent="0" latinLnBrk="0">
                <a:spcAft>
                  <a:spcPts val="600"/>
                </a:spcAft>
                <a:buFont typeface="+mj-lt"/>
                <a:buNone/>
              </a:pPr>
              <a:t>9</a:t>
            </a:fld>
            <a:endParaRPr lang="en-US" altLang="ko-KR" sz="1400" dirty="0"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F71D2EF2-ADD2-D8B2-BF45-7AC6EDC0FB83}"/>
              </a:ext>
            </a:extLst>
          </p:cNvPr>
          <p:cNvSpPr/>
          <p:nvPr/>
        </p:nvSpPr>
        <p:spPr>
          <a:xfrm>
            <a:off x="427511" y="783719"/>
            <a:ext cx="117882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33AF15-D8B8-35AB-29DF-A459ED323BBC}"/>
              </a:ext>
            </a:extLst>
          </p:cNvPr>
          <p:cNvSpPr txBox="1"/>
          <p:nvPr/>
        </p:nvSpPr>
        <p:spPr>
          <a:xfrm>
            <a:off x="427510" y="256265"/>
            <a:ext cx="311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cs typeface="Arial" panose="020B0604020202020204" pitchFamily="34" charset="0"/>
              </a:rPr>
              <a:t>Motivation</a:t>
            </a:r>
            <a:endParaRPr lang="en-KR" sz="24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211D-E68B-A1C8-7D5E-744003030001}"/>
              </a:ext>
            </a:extLst>
          </p:cNvPr>
          <p:cNvSpPr txBox="1"/>
          <p:nvPr/>
        </p:nvSpPr>
        <p:spPr>
          <a:xfrm>
            <a:off x="360218" y="717459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kern="0" dirty="0">
                <a:latin typeface="Abadi" panose="020B0604020104020204" pitchFamily="34" charset="0"/>
                <a:ea typeface="Arial Unicode MS" pitchFamily="50" charset="-128"/>
              </a:rPr>
              <a:t>Impact of Page Fault Latency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pic>
        <p:nvPicPr>
          <p:cNvPr id="2" name="그림 12">
            <a:extLst>
              <a:ext uri="{FF2B5EF4-FFF2-40B4-BE49-F238E27FC236}">
                <a16:creationId xmlns:a16="http://schemas.microsoft.com/office/drawing/2014/main" id="{23BDCE32-6E1E-67A5-E0FE-355D9667D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2" y="1539594"/>
            <a:ext cx="545147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08AA0516-D611-64A0-4C7E-88D8A66BD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490" y="4794225"/>
            <a:ext cx="7772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en-US" altLang="ko-KR" sz="2000" kern="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Zero page fault latency leads up to 2.74x speedup.</a:t>
            </a:r>
          </a:p>
          <a:p>
            <a:pPr latinLnBrk="0">
              <a:buClr>
                <a:schemeClr val="tx1"/>
              </a:buClr>
            </a:pPr>
            <a:r>
              <a:rPr lang="en-US" altLang="ko-KR" sz="2000" kern="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</a:t>
            </a:r>
            <a:r>
              <a:rPr lang="en-US" altLang="ko-KR" sz="2000" kern="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Practical lower bound of page fault latency is </a:t>
            </a:r>
            <a:r>
              <a:rPr lang="en-US" altLang="ko-KR" sz="2000" kern="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  <a:r>
              <a:rPr lang="en-US" altLang="ko-KR" sz="2000" i="1" kern="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us</a:t>
            </a:r>
            <a:r>
              <a:rPr lang="en-US" altLang="ko-KR" sz="2000" kern="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latinLnBrk="0">
              <a:buClr>
                <a:schemeClr val="tx1"/>
              </a:buClr>
            </a:pPr>
            <a:endParaRPr lang="en-US" altLang="ko-KR" sz="2000" kern="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0"/>
            <a:endParaRPr lang="ko-KR" altLang="en-US" sz="2000" kern="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6990B3-7085-8B8B-AF29-7B75D39433FA}"/>
              </a:ext>
            </a:extLst>
          </p:cNvPr>
          <p:cNvSpPr/>
          <p:nvPr/>
        </p:nvSpPr>
        <p:spPr bwMode="auto">
          <a:xfrm>
            <a:off x="3035299" y="5688734"/>
            <a:ext cx="6121400" cy="5842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Need low-cost HW solution!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49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AC38AF3C164340997F656D5DF8D7CA" ma:contentTypeVersion="13" ma:contentTypeDescription="새 문서를 만듭니다." ma:contentTypeScope="" ma:versionID="eed29c22b4da2be8d4af5caffd4ec4d6">
  <xsd:schema xmlns:xsd="http://www.w3.org/2001/XMLSchema" xmlns:xs="http://www.w3.org/2001/XMLSchema" xmlns:p="http://schemas.microsoft.com/office/2006/metadata/properties" xmlns:ns3="ead4fc46-2833-4a62-9ffb-fae817bc6d89" xmlns:ns4="1c0cb5bb-9914-418d-af5c-0af2aa4f8c77" targetNamespace="http://schemas.microsoft.com/office/2006/metadata/properties" ma:root="true" ma:fieldsID="2a304798834c1a4564f21e740e6ace8a" ns3:_="" ns4:_="">
    <xsd:import namespace="ead4fc46-2833-4a62-9ffb-fae817bc6d89"/>
    <xsd:import namespace="1c0cb5bb-9914-418d-af5c-0af2aa4f8c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4fc46-2833-4a62-9ffb-fae817bc6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cb5bb-9914-418d-af5c-0af2aa4f8c7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87627A-8678-41BC-8C0F-CC2CFF355515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D8A9B9-84E9-4BB1-923F-82E9294242C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ad4fc46-2833-4a62-9ffb-fae817bc6d89"/>
    <ds:schemaRef ds:uri="1c0cb5bb-9914-418d-af5c-0af2aa4f8c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CC52A0-3799-4D3A-916F-F68FA04AD1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12925</TotalTime>
  <Words>801</Words>
  <Application>Microsoft Macintosh PowerPoint</Application>
  <PresentationFormat>Widescreen</PresentationFormat>
  <Paragraphs>240</Paragraphs>
  <Slides>19</Slides>
  <Notes>19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나눔스퀘어 ExtraBold</vt:lpstr>
      <vt:lpstr>나눔스퀘어_ac</vt:lpstr>
      <vt:lpstr>Abadi</vt:lpstr>
      <vt:lpstr>Arial</vt:lpstr>
      <vt:lpstr>Cambria Math</vt:lpstr>
      <vt:lpstr>Office 테마</vt:lpstr>
      <vt:lpstr>UVMMU: Hardware-Offloaded Page Migration  for Heterogeneous Computing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Jupiter Rising: A Decade of Clos Topologies and Centralized Control in Google’s Datacenter Network</dc:title>
  <dc:subject/>
  <dc:creator>user</dc:creator>
  <cp:keywords/>
  <dc:description/>
  <cp:lastModifiedBy>박지훈</cp:lastModifiedBy>
  <cp:revision>22</cp:revision>
  <dcterms:created xsi:type="dcterms:W3CDTF">2020-11-18T07:45:39Z</dcterms:created>
  <dcterms:modified xsi:type="dcterms:W3CDTF">2023-04-12T12:18:20Z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0x01010030AC38AF3C164340997F656D5DF8D7CA</vt:lpwstr>
  </property>
</Properties>
</file>