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30.xml" ContentType="application/vnd.openxmlformats-officedocument.drawingml.chart+xml"/>
  <Override PartName="/ppt/charts/chart40.xml" ContentType="application/vnd.openxmlformats-officedocument.drawingml.chart+xml"/>
  <Override PartName="/ppt/charts/colors30.xml" ContentType="application/vnd.ms-office.chartcolorstyle+xml"/>
  <Override PartName="/ppt/charts/style30.xml" ContentType="application/vnd.ms-office.chartstyle+xml"/>
  <Override PartName="/ppt/theme/themeOverride10.xml" ContentType="application/vnd.openxmlformats-officedocument.themeOverride+xml"/>
  <Override PartName="/ppt/charts/colors40.xml" ContentType="application/vnd.ms-office.chartcolorstyle+xml"/>
  <Override PartName="/ppt/charts/style40.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57"/>
  </p:notesMasterIdLst>
  <p:handoutMasterIdLst>
    <p:handoutMasterId r:id="rId58"/>
  </p:handoutMasterIdLst>
  <p:sldIdLst>
    <p:sldId id="292" r:id="rId5"/>
    <p:sldId id="464" r:id="rId6"/>
    <p:sldId id="542" r:id="rId7"/>
    <p:sldId id="549" r:id="rId8"/>
    <p:sldId id="552" r:id="rId9"/>
    <p:sldId id="403" r:id="rId10"/>
    <p:sldId id="405" r:id="rId11"/>
    <p:sldId id="522" r:id="rId12"/>
    <p:sldId id="520" r:id="rId13"/>
    <p:sldId id="498" r:id="rId14"/>
    <p:sldId id="487" r:id="rId15"/>
    <p:sldId id="560" r:id="rId16"/>
    <p:sldId id="559" r:id="rId17"/>
    <p:sldId id="570" r:id="rId18"/>
    <p:sldId id="571" r:id="rId19"/>
    <p:sldId id="563" r:id="rId20"/>
    <p:sldId id="564" r:id="rId21"/>
    <p:sldId id="569" r:id="rId22"/>
    <p:sldId id="488" r:id="rId23"/>
    <p:sldId id="543" r:id="rId24"/>
    <p:sldId id="572" r:id="rId25"/>
    <p:sldId id="510" r:id="rId26"/>
    <p:sldId id="565" r:id="rId27"/>
    <p:sldId id="566" r:id="rId28"/>
    <p:sldId id="518" r:id="rId29"/>
    <p:sldId id="575" r:id="rId30"/>
    <p:sldId id="577" r:id="rId31"/>
    <p:sldId id="491" r:id="rId32"/>
    <p:sldId id="500" r:id="rId33"/>
    <p:sldId id="393" r:id="rId34"/>
    <p:sldId id="519" r:id="rId35"/>
    <p:sldId id="394" r:id="rId36"/>
    <p:sldId id="282" r:id="rId37"/>
    <p:sldId id="521" r:id="rId38"/>
    <p:sldId id="523" r:id="rId39"/>
    <p:sldId id="553" r:id="rId40"/>
    <p:sldId id="538" r:id="rId41"/>
    <p:sldId id="540" r:id="rId42"/>
    <p:sldId id="555" r:id="rId43"/>
    <p:sldId id="533" r:id="rId44"/>
    <p:sldId id="532" r:id="rId45"/>
    <p:sldId id="535" r:id="rId46"/>
    <p:sldId id="536" r:id="rId47"/>
    <p:sldId id="537" r:id="rId48"/>
    <p:sldId id="494" r:id="rId49"/>
    <p:sldId id="509" r:id="rId50"/>
    <p:sldId id="511" r:id="rId51"/>
    <p:sldId id="515" r:id="rId52"/>
    <p:sldId id="514" r:id="rId53"/>
    <p:sldId id="516" r:id="rId54"/>
    <p:sldId id="517" r:id="rId55"/>
    <p:sldId id="501"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490C453-5D73-4081-A40B-4FE591F6703C}">
          <p14:sldIdLst>
            <p14:sldId id="292"/>
            <p14:sldId id="464"/>
          </p14:sldIdLst>
        </p14:section>
        <p14:section name="Intro" id="{6485E736-54E8-4C0E-B88E-586661218C7B}">
          <p14:sldIdLst>
            <p14:sldId id="542"/>
            <p14:sldId id="549"/>
            <p14:sldId id="552"/>
            <p14:sldId id="403"/>
            <p14:sldId id="405"/>
          </p14:sldIdLst>
        </p14:section>
        <p14:section name="Background" id="{D8167C47-1596-4F68-B03F-B0F518AE2E15}">
          <p14:sldIdLst>
            <p14:sldId id="522"/>
            <p14:sldId id="520"/>
            <p14:sldId id="498"/>
          </p14:sldIdLst>
        </p14:section>
        <p14:section name="Prior Work" id="{4CBEF658-A5A7-4283-AC55-CBBD761A7DE7}">
          <p14:sldIdLst>
            <p14:sldId id="487"/>
            <p14:sldId id="560"/>
            <p14:sldId id="559"/>
            <p14:sldId id="570"/>
            <p14:sldId id="571"/>
            <p14:sldId id="563"/>
            <p14:sldId id="564"/>
            <p14:sldId id="569"/>
          </p14:sldIdLst>
        </p14:section>
        <p14:section name="Overview" id="{2C326614-1E16-400B-9754-69EE208F4E62}">
          <p14:sldIdLst>
            <p14:sldId id="488"/>
            <p14:sldId id="543"/>
            <p14:sldId id="572"/>
            <p14:sldId id="510"/>
            <p14:sldId id="565"/>
            <p14:sldId id="566"/>
            <p14:sldId id="518"/>
            <p14:sldId id="575"/>
            <p14:sldId id="577"/>
          </p14:sldIdLst>
        </p14:section>
        <p14:section name="Evaluation" id="{0FE99FD3-F2EC-4349-8C91-D05A11DD99BF}">
          <p14:sldIdLst>
            <p14:sldId id="491"/>
            <p14:sldId id="500"/>
            <p14:sldId id="393"/>
            <p14:sldId id="519"/>
          </p14:sldIdLst>
        </p14:section>
        <p14:section name="Conclusion" id="{1D8CD820-F824-48BA-AEA7-9E2F5BC8B919}">
          <p14:sldIdLst>
            <p14:sldId id="394"/>
            <p14:sldId id="282"/>
          </p14:sldIdLst>
        </p14:section>
        <p14:section name="backup" id="{AD63C3A5-4B21-423F-A1E1-F33B0AE28F38}">
          <p14:sldIdLst>
            <p14:sldId id="521"/>
            <p14:sldId id="523"/>
            <p14:sldId id="553"/>
            <p14:sldId id="538"/>
            <p14:sldId id="540"/>
            <p14:sldId id="555"/>
            <p14:sldId id="533"/>
            <p14:sldId id="532"/>
            <p14:sldId id="535"/>
            <p14:sldId id="536"/>
            <p14:sldId id="537"/>
            <p14:sldId id="494"/>
            <p14:sldId id="509"/>
            <p14:sldId id="511"/>
            <p14:sldId id="515"/>
            <p14:sldId id="514"/>
            <p14:sldId id="516"/>
            <p14:sldId id="517"/>
            <p14:sldId id="501"/>
          </p14:sldIdLst>
        </p14:section>
      </p14:sectionLst>
    </p:ext>
    <p:ext uri="{EFAFB233-063F-42B5-8137-9DF3F51BA10A}">
      <p15:sldGuideLst xmlns:p15="http://schemas.microsoft.com/office/powerpoint/2012/main">
        <p15:guide id="2" pos="2880" userDrawn="1">
          <p15:clr>
            <a:srgbClr val="A4A3A4"/>
          </p15:clr>
        </p15:guide>
        <p15:guide id="3" orient="horz" pos="3407"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256"/>
    <a:srgbClr val="F7980D"/>
    <a:srgbClr val="FFDBB7"/>
    <a:srgbClr val="FFCC99"/>
    <a:srgbClr val="FFFFCC"/>
    <a:srgbClr val="C6D4EF"/>
    <a:srgbClr val="FAB8F2"/>
    <a:srgbClr val="0070C0"/>
    <a:srgbClr val="FFCC66"/>
    <a:srgbClr val="FEAC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6E2BD-F85E-401D-944E-0B22BB34AB1C}" v="12" dt="2024-11-04T12:35:52.654"/>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36" autoAdjust="0"/>
  </p:normalViewPr>
  <p:slideViewPr>
    <p:cSldViewPr snapToGrid="0">
      <p:cViewPr varScale="1">
        <p:scale>
          <a:sx n="82" d="100"/>
          <a:sy n="82" d="100"/>
        </p:scale>
        <p:origin x="1900" y="56"/>
      </p:cViewPr>
      <p:guideLst>
        <p:guide pos="2880"/>
        <p:guide orient="horz" pos="3407"/>
        <p:guide orient="horz" pos="2160"/>
      </p:guideLst>
    </p:cSldViewPr>
  </p:slideViewPr>
  <p:notesTextViewPr>
    <p:cViewPr>
      <p:scale>
        <a:sx n="1" d="1"/>
        <a:sy n="1" d="1"/>
      </p:scale>
      <p:origin x="0" y="-118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게스트 사용자" providerId="Windows Live" clId="Web-{9A874110-521E-4C90-96B6-FBDEFFD52BDF}"/>
    <pc:docChg chg="modSld">
      <pc:chgData name="게스트 사용자" userId="" providerId="Windows Live" clId="Web-{9A874110-521E-4C90-96B6-FBDEFFD52BDF}" dt="2024-11-03T11:57:58.766" v="1"/>
      <pc:docMkLst>
        <pc:docMk/>
      </pc:docMkLst>
      <pc:sldChg chg="mod modShow">
        <pc:chgData name="게스트 사용자" userId="" providerId="Windows Live" clId="Web-{9A874110-521E-4C90-96B6-FBDEFFD52BDF}" dt="2024-11-03T11:57:51.125" v="0"/>
        <pc:sldMkLst>
          <pc:docMk/>
          <pc:sldMk cId="3025941560" sldId="516"/>
        </pc:sldMkLst>
      </pc:sldChg>
      <pc:sldChg chg="mod modShow">
        <pc:chgData name="게스트 사용자" userId="" providerId="Windows Live" clId="Web-{9A874110-521E-4C90-96B6-FBDEFFD52BDF}" dt="2024-11-03T11:57:58.766" v="1"/>
        <pc:sldMkLst>
          <pc:docMk/>
          <pc:sldMk cId="1134465147" sldId="553"/>
        </pc:sldMkLst>
      </pc:sldChg>
    </pc:docChg>
  </pc:docChgLst>
  <pc:docChgLst>
    <pc:chgData name="소영 박" userId="939ce32a36082967" providerId="LiveId" clId="{6256E2BD-F85E-401D-944E-0B22BB34AB1C}"/>
    <pc:docChg chg="undo custSel delSld modSld modSection">
      <pc:chgData name="소영 박" userId="939ce32a36082967" providerId="LiveId" clId="{6256E2BD-F85E-401D-944E-0B22BB34AB1C}" dt="2024-11-04T17:33:47.415" v="4021" actId="20577"/>
      <pc:docMkLst>
        <pc:docMk/>
      </pc:docMkLst>
      <pc:sldChg chg="modNotesTx">
        <pc:chgData name="소영 박" userId="939ce32a36082967" providerId="LiveId" clId="{6256E2BD-F85E-401D-944E-0B22BB34AB1C}" dt="2024-11-04T17:33:47.415" v="4021" actId="20577"/>
        <pc:sldMkLst>
          <pc:docMk/>
          <pc:sldMk cId="1278739003" sldId="282"/>
        </pc:sldMkLst>
      </pc:sldChg>
      <pc:sldChg chg="modNotesTx">
        <pc:chgData name="소영 박" userId="939ce32a36082967" providerId="LiveId" clId="{6256E2BD-F85E-401D-944E-0B22BB34AB1C}" dt="2024-11-04T04:24:08.096" v="2610" actId="20577"/>
        <pc:sldMkLst>
          <pc:docMk/>
          <pc:sldMk cId="1408902696" sldId="292"/>
        </pc:sldMkLst>
      </pc:sldChg>
      <pc:sldChg chg="modSp mod modNotesTx">
        <pc:chgData name="소영 박" userId="939ce32a36082967" providerId="LiveId" clId="{6256E2BD-F85E-401D-944E-0B22BB34AB1C}" dt="2024-11-04T04:02:29.156" v="2531" actId="14100"/>
        <pc:sldMkLst>
          <pc:docMk/>
          <pc:sldMk cId="993770308" sldId="403"/>
        </pc:sldMkLst>
        <pc:spChg chg="mod">
          <ac:chgData name="소영 박" userId="939ce32a36082967" providerId="LiveId" clId="{6256E2BD-F85E-401D-944E-0B22BB34AB1C}" dt="2024-11-04T04:01:39.029" v="2511" actId="1036"/>
          <ac:spMkLst>
            <pc:docMk/>
            <pc:sldMk cId="993770308" sldId="403"/>
            <ac:spMk id="89" creationId="{5F5E8924-C568-78F0-4683-E75B7E2EC995}"/>
          </ac:spMkLst>
        </pc:spChg>
        <pc:spChg chg="mod">
          <ac:chgData name="소영 박" userId="939ce32a36082967" providerId="LiveId" clId="{6256E2BD-F85E-401D-944E-0B22BB34AB1C}" dt="2024-11-04T04:01:52.361" v="2518" actId="1036"/>
          <ac:spMkLst>
            <pc:docMk/>
            <pc:sldMk cId="993770308" sldId="403"/>
            <ac:spMk id="90" creationId="{2B0233F2-E419-3CEB-7947-B1409E821F41}"/>
          </ac:spMkLst>
        </pc:spChg>
        <pc:spChg chg="mod">
          <ac:chgData name="소영 박" userId="939ce32a36082967" providerId="LiveId" clId="{6256E2BD-F85E-401D-944E-0B22BB34AB1C}" dt="2024-11-04T04:02:04.647" v="2524" actId="1037"/>
          <ac:spMkLst>
            <pc:docMk/>
            <pc:sldMk cId="993770308" sldId="403"/>
            <ac:spMk id="91" creationId="{9C9E7C4F-97B5-E39B-6E1C-D48F838A4053}"/>
          </ac:spMkLst>
        </pc:spChg>
        <pc:spChg chg="mod">
          <ac:chgData name="소영 박" userId="939ce32a36082967" providerId="LiveId" clId="{6256E2BD-F85E-401D-944E-0B22BB34AB1C}" dt="2024-11-04T04:02:08.269" v="2525" actId="1037"/>
          <ac:spMkLst>
            <pc:docMk/>
            <pc:sldMk cId="993770308" sldId="403"/>
            <ac:spMk id="92" creationId="{A36BC06B-AC3A-9445-0123-8284E1A2B193}"/>
          </ac:spMkLst>
        </pc:spChg>
        <pc:spChg chg="mod">
          <ac:chgData name="소영 박" userId="939ce32a36082967" providerId="LiveId" clId="{6256E2BD-F85E-401D-944E-0B22BB34AB1C}" dt="2024-11-04T04:02:18.538" v="2527" actId="14100"/>
          <ac:spMkLst>
            <pc:docMk/>
            <pc:sldMk cId="993770308" sldId="403"/>
            <ac:spMk id="107" creationId="{DC000E4C-E2C1-FF77-0DCC-24ABA6F10258}"/>
          </ac:spMkLst>
        </pc:spChg>
        <pc:spChg chg="mod">
          <ac:chgData name="소영 박" userId="939ce32a36082967" providerId="LiveId" clId="{6256E2BD-F85E-401D-944E-0B22BB34AB1C}" dt="2024-11-04T04:02:25.304" v="2529" actId="14100"/>
          <ac:spMkLst>
            <pc:docMk/>
            <pc:sldMk cId="993770308" sldId="403"/>
            <ac:spMk id="122" creationId="{82728989-DA5A-262F-D7DF-89171C7D9E84}"/>
          </ac:spMkLst>
        </pc:spChg>
        <pc:spChg chg="mod">
          <ac:chgData name="소영 박" userId="939ce32a36082967" providerId="LiveId" clId="{6256E2BD-F85E-401D-944E-0B22BB34AB1C}" dt="2024-11-04T04:02:29.156" v="2531" actId="14100"/>
          <ac:spMkLst>
            <pc:docMk/>
            <pc:sldMk cId="993770308" sldId="403"/>
            <ac:spMk id="127" creationId="{1ACB2D67-EA51-8039-278C-E02D66895BE1}"/>
          </ac:spMkLst>
        </pc:spChg>
      </pc:sldChg>
      <pc:sldChg chg="modSp mod modNotesTx">
        <pc:chgData name="소영 박" userId="939ce32a36082967" providerId="LiveId" clId="{6256E2BD-F85E-401D-944E-0B22BB34AB1C}" dt="2024-11-04T01:28:01.078" v="2494" actId="1035"/>
        <pc:sldMkLst>
          <pc:docMk/>
          <pc:sldMk cId="1653638768" sldId="405"/>
        </pc:sldMkLst>
        <pc:spChg chg="mod">
          <ac:chgData name="소영 박" userId="939ce32a36082967" providerId="LiveId" clId="{6256E2BD-F85E-401D-944E-0B22BB34AB1C}" dt="2024-11-04T01:09:06.900" v="2357" actId="207"/>
          <ac:spMkLst>
            <pc:docMk/>
            <pc:sldMk cId="1653638768" sldId="405"/>
            <ac:spMk id="8" creationId="{4298346C-BA32-AB2C-15A0-5974438F0455}"/>
          </ac:spMkLst>
        </pc:spChg>
        <pc:spChg chg="mod">
          <ac:chgData name="소영 박" userId="939ce32a36082967" providerId="LiveId" clId="{6256E2BD-F85E-401D-944E-0B22BB34AB1C}" dt="2024-11-04T01:28:01.078" v="2494" actId="1035"/>
          <ac:spMkLst>
            <pc:docMk/>
            <pc:sldMk cId="1653638768" sldId="405"/>
            <ac:spMk id="10" creationId="{E136284A-A607-7A0E-8C3D-611B3E627755}"/>
          </ac:spMkLst>
        </pc:spChg>
        <pc:spChg chg="mod">
          <ac:chgData name="소영 박" userId="939ce32a36082967" providerId="LiveId" clId="{6256E2BD-F85E-401D-944E-0B22BB34AB1C}" dt="2024-11-04T01:28:01.078" v="2494" actId="1035"/>
          <ac:spMkLst>
            <pc:docMk/>
            <pc:sldMk cId="1653638768" sldId="405"/>
            <ac:spMk id="11" creationId="{BA992C78-A3AA-2BE5-2106-1AA8E7104C9B}"/>
          </ac:spMkLst>
        </pc:spChg>
      </pc:sldChg>
      <pc:sldChg chg="modNotesTx">
        <pc:chgData name="소영 박" userId="939ce32a36082967" providerId="LiveId" clId="{6256E2BD-F85E-401D-944E-0B22BB34AB1C}" dt="2024-11-03T15:35:21.462" v="1938" actId="20577"/>
        <pc:sldMkLst>
          <pc:docMk/>
          <pc:sldMk cId="549524008" sldId="491"/>
        </pc:sldMkLst>
      </pc:sldChg>
      <pc:sldChg chg="modNotesTx">
        <pc:chgData name="소영 박" userId="939ce32a36082967" providerId="LiveId" clId="{6256E2BD-F85E-401D-944E-0B22BB34AB1C}" dt="2024-11-04T01:34:27.310" v="2507" actId="20577"/>
        <pc:sldMkLst>
          <pc:docMk/>
          <pc:sldMk cId="3788512312" sldId="498"/>
        </pc:sldMkLst>
      </pc:sldChg>
      <pc:sldChg chg="modNotesTx">
        <pc:chgData name="소영 박" userId="939ce32a36082967" providerId="LiveId" clId="{6256E2BD-F85E-401D-944E-0B22BB34AB1C}" dt="2024-11-04T12:35:00.041" v="2723" actId="20577"/>
        <pc:sldMkLst>
          <pc:docMk/>
          <pc:sldMk cId="3635157040" sldId="510"/>
        </pc:sldMkLst>
      </pc:sldChg>
      <pc:sldChg chg="modNotesTx">
        <pc:chgData name="소영 박" userId="939ce32a36082967" providerId="LiveId" clId="{6256E2BD-F85E-401D-944E-0B22BB34AB1C}" dt="2024-11-03T15:34:12.591" v="1922" actId="20577"/>
        <pc:sldMkLst>
          <pc:docMk/>
          <pc:sldMk cId="824398810" sldId="518"/>
        </pc:sldMkLst>
      </pc:sldChg>
      <pc:sldChg chg="modNotesTx">
        <pc:chgData name="소영 박" userId="939ce32a36082967" providerId="LiveId" clId="{6256E2BD-F85E-401D-944E-0B22BB34AB1C}" dt="2024-11-03T22:03:00.594" v="2264" actId="20577"/>
        <pc:sldMkLst>
          <pc:docMk/>
          <pc:sldMk cId="1801499550" sldId="520"/>
        </pc:sldMkLst>
      </pc:sldChg>
      <pc:sldChg chg="del">
        <pc:chgData name="소영 박" userId="939ce32a36082967" providerId="LiveId" clId="{6256E2BD-F85E-401D-944E-0B22BB34AB1C}" dt="2024-11-04T04:09:41.111" v="2599" actId="47"/>
        <pc:sldMkLst>
          <pc:docMk/>
          <pc:sldMk cId="4037414459" sldId="525"/>
        </pc:sldMkLst>
      </pc:sldChg>
      <pc:sldChg chg="modSp mod modNotesTx">
        <pc:chgData name="소영 박" userId="939ce32a36082967" providerId="LiveId" clId="{6256E2BD-F85E-401D-944E-0B22BB34AB1C}" dt="2024-11-04T01:27:01.115" v="2456" actId="20577"/>
        <pc:sldMkLst>
          <pc:docMk/>
          <pc:sldMk cId="2335514139" sldId="542"/>
        </pc:sldMkLst>
        <pc:spChg chg="mod">
          <ac:chgData name="소영 박" userId="939ce32a36082967" providerId="LiveId" clId="{6256E2BD-F85E-401D-944E-0B22BB34AB1C}" dt="2024-11-04T01:26:53.870" v="2448" actId="20577"/>
          <ac:spMkLst>
            <pc:docMk/>
            <pc:sldMk cId="2335514139" sldId="542"/>
            <ac:spMk id="6" creationId="{FF426483-3812-B6FD-C900-1E8D45644211}"/>
          </ac:spMkLst>
        </pc:spChg>
        <pc:spChg chg="mod">
          <ac:chgData name="소영 박" userId="939ce32a36082967" providerId="LiveId" clId="{6256E2BD-F85E-401D-944E-0B22BB34AB1C}" dt="2024-11-04T01:27:01.115" v="2456" actId="20577"/>
          <ac:spMkLst>
            <pc:docMk/>
            <pc:sldMk cId="2335514139" sldId="542"/>
            <ac:spMk id="8" creationId="{A72E3F06-F157-E96A-DC07-B72A6BE06170}"/>
          </ac:spMkLst>
        </pc:spChg>
      </pc:sldChg>
      <pc:sldChg chg="modSp mod modNotesTx">
        <pc:chgData name="소영 박" userId="939ce32a36082967" providerId="LiveId" clId="{6256E2BD-F85E-401D-944E-0B22BB34AB1C}" dt="2024-11-04T12:21:43.234" v="2664" actId="20577"/>
        <pc:sldMkLst>
          <pc:docMk/>
          <pc:sldMk cId="2505964292" sldId="543"/>
        </pc:sldMkLst>
        <pc:spChg chg="mod">
          <ac:chgData name="소영 박" userId="939ce32a36082967" providerId="LiveId" clId="{6256E2BD-F85E-401D-944E-0B22BB34AB1C}" dt="2024-11-04T01:09:59.604" v="2359" actId="255"/>
          <ac:spMkLst>
            <pc:docMk/>
            <pc:sldMk cId="2505964292" sldId="543"/>
            <ac:spMk id="6" creationId="{471F1A98-BA3D-9DA0-4443-AD9BFE25C1D8}"/>
          </ac:spMkLst>
        </pc:spChg>
        <pc:spChg chg="mod">
          <ac:chgData name="소영 박" userId="939ce32a36082967" providerId="LiveId" clId="{6256E2BD-F85E-401D-944E-0B22BB34AB1C}" dt="2024-11-04T01:10:02.603" v="2360" actId="255"/>
          <ac:spMkLst>
            <pc:docMk/>
            <pc:sldMk cId="2505964292" sldId="543"/>
            <ac:spMk id="44" creationId="{FA5ED1B1-BD0B-21B2-16A3-1845FA800968}"/>
          </ac:spMkLst>
        </pc:spChg>
      </pc:sldChg>
      <pc:sldChg chg="modNotesTx">
        <pc:chgData name="소영 박" userId="939ce32a36082967" providerId="LiveId" clId="{6256E2BD-F85E-401D-944E-0B22BB34AB1C}" dt="2024-11-03T21:10:45.345" v="2121" actId="20577"/>
        <pc:sldMkLst>
          <pc:docMk/>
          <pc:sldMk cId="2181916861" sldId="549"/>
        </pc:sldMkLst>
      </pc:sldChg>
      <pc:sldChg chg="modNotesTx">
        <pc:chgData name="소영 박" userId="939ce32a36082967" providerId="LiveId" clId="{6256E2BD-F85E-401D-944E-0B22BB34AB1C}" dt="2024-11-04T04:24:25.187" v="2625" actId="20577"/>
        <pc:sldMkLst>
          <pc:docMk/>
          <pc:sldMk cId="1108016506" sldId="552"/>
        </pc:sldMkLst>
      </pc:sldChg>
      <pc:sldChg chg="modNotesTx">
        <pc:chgData name="소영 박" userId="939ce32a36082967" providerId="LiveId" clId="{6256E2BD-F85E-401D-944E-0B22BB34AB1C}" dt="2024-11-03T22:40:12.408" v="2332" actId="20577"/>
        <pc:sldMkLst>
          <pc:docMk/>
          <pc:sldMk cId="1434632245" sldId="559"/>
        </pc:sldMkLst>
      </pc:sldChg>
      <pc:sldChg chg="modNotesTx">
        <pc:chgData name="소영 박" userId="939ce32a36082967" providerId="LiveId" clId="{6256E2BD-F85E-401D-944E-0B22BB34AB1C}" dt="2024-11-03T22:36:47.779" v="2307" actId="20577"/>
        <pc:sldMkLst>
          <pc:docMk/>
          <pc:sldMk cId="724913119" sldId="560"/>
        </pc:sldMkLst>
      </pc:sldChg>
      <pc:sldChg chg="modNotesTx">
        <pc:chgData name="소영 박" userId="939ce32a36082967" providerId="LiveId" clId="{6256E2BD-F85E-401D-944E-0B22BB34AB1C}" dt="2024-11-03T22:44:45.028" v="2355" actId="20577"/>
        <pc:sldMkLst>
          <pc:docMk/>
          <pc:sldMk cId="3227667228" sldId="563"/>
        </pc:sldMkLst>
      </pc:sldChg>
      <pc:sldChg chg="addSp modSp mod modAnim">
        <pc:chgData name="소영 박" userId="939ce32a36082967" providerId="LiveId" clId="{6256E2BD-F85E-401D-944E-0B22BB34AB1C}" dt="2024-11-04T04:08:59.437" v="2598"/>
        <pc:sldMkLst>
          <pc:docMk/>
          <pc:sldMk cId="4270493712" sldId="564"/>
        </pc:sldMkLst>
        <pc:spChg chg="add mod">
          <ac:chgData name="소영 박" userId="939ce32a36082967" providerId="LiveId" clId="{6256E2BD-F85E-401D-944E-0B22BB34AB1C}" dt="2024-11-04T04:08:52.353" v="2597" actId="208"/>
          <ac:spMkLst>
            <pc:docMk/>
            <pc:sldMk cId="4270493712" sldId="564"/>
            <ac:spMk id="11" creationId="{3AA065D3-B712-BF2A-1A34-CD2D1BBB83DD}"/>
          </ac:spMkLst>
        </pc:spChg>
        <pc:grpChg chg="mod">
          <ac:chgData name="소영 박" userId="939ce32a36082967" providerId="LiveId" clId="{6256E2BD-F85E-401D-944E-0B22BB34AB1C}" dt="2024-11-04T04:05:31.643" v="2542" actId="1076"/>
          <ac:grpSpMkLst>
            <pc:docMk/>
            <pc:sldMk cId="4270493712" sldId="564"/>
            <ac:grpSpMk id="8" creationId="{5B8AB96B-0FA3-CBBE-7207-01E489E9A86A}"/>
          </ac:grpSpMkLst>
        </pc:grpChg>
      </pc:sldChg>
      <pc:sldChg chg="addSp modSp mod modAnim modNotesTx">
        <pc:chgData name="소영 박" userId="939ce32a36082967" providerId="LiveId" clId="{6256E2BD-F85E-401D-944E-0B22BB34AB1C}" dt="2024-11-04T12:35:46.156" v="2724"/>
        <pc:sldMkLst>
          <pc:docMk/>
          <pc:sldMk cId="3736298525" sldId="565"/>
        </pc:sldMkLst>
        <pc:grpChg chg="add mod">
          <ac:chgData name="소영 박" userId="939ce32a36082967" providerId="LiveId" clId="{6256E2BD-F85E-401D-944E-0B22BB34AB1C}" dt="2024-11-03T15:05:11.749" v="411" actId="164"/>
          <ac:grpSpMkLst>
            <pc:docMk/>
            <pc:sldMk cId="3736298525" sldId="565"/>
            <ac:grpSpMk id="11" creationId="{E286100D-73FF-E456-5522-A33D2190F666}"/>
          </ac:grpSpMkLst>
        </pc:grpChg>
        <pc:cxnChg chg="add mod">
          <ac:chgData name="소영 박" userId="939ce32a36082967" providerId="LiveId" clId="{6256E2BD-F85E-401D-944E-0B22BB34AB1C}" dt="2024-11-03T15:05:11.749" v="411" actId="164"/>
          <ac:cxnSpMkLst>
            <pc:docMk/>
            <pc:sldMk cId="3736298525" sldId="565"/>
            <ac:cxnSpMk id="3" creationId="{FB10C554-665A-5468-EFAE-961EA9F4FB46}"/>
          </ac:cxnSpMkLst>
        </pc:cxnChg>
        <pc:cxnChg chg="mod">
          <ac:chgData name="소영 박" userId="939ce32a36082967" providerId="LiveId" clId="{6256E2BD-F85E-401D-944E-0B22BB34AB1C}" dt="2024-11-03T15:05:11.749" v="411" actId="164"/>
          <ac:cxnSpMkLst>
            <pc:docMk/>
            <pc:sldMk cId="3736298525" sldId="565"/>
            <ac:cxnSpMk id="6" creationId="{D975C3EF-2C58-6A48-3EF4-CE21CEC444D0}"/>
          </ac:cxnSpMkLst>
        </pc:cxnChg>
        <pc:cxnChg chg="add mod">
          <ac:chgData name="소영 박" userId="939ce32a36082967" providerId="LiveId" clId="{6256E2BD-F85E-401D-944E-0B22BB34AB1C}" dt="2024-11-03T15:05:11.749" v="411" actId="164"/>
          <ac:cxnSpMkLst>
            <pc:docMk/>
            <pc:sldMk cId="3736298525" sldId="565"/>
            <ac:cxnSpMk id="7" creationId="{CE70BBA4-5237-2232-2538-7AC87724EE7A}"/>
          </ac:cxnSpMkLst>
        </pc:cxnChg>
        <pc:cxnChg chg="add mod">
          <ac:chgData name="소영 박" userId="939ce32a36082967" providerId="LiveId" clId="{6256E2BD-F85E-401D-944E-0B22BB34AB1C}" dt="2024-11-03T15:05:11.749" v="411" actId="164"/>
          <ac:cxnSpMkLst>
            <pc:docMk/>
            <pc:sldMk cId="3736298525" sldId="565"/>
            <ac:cxnSpMk id="8" creationId="{4ECDFB7F-75BD-56FB-D49A-D5B1B1A194CD}"/>
          </ac:cxnSpMkLst>
        </pc:cxnChg>
        <pc:cxnChg chg="add mod">
          <ac:chgData name="소영 박" userId="939ce32a36082967" providerId="LiveId" clId="{6256E2BD-F85E-401D-944E-0B22BB34AB1C}" dt="2024-11-03T15:05:11.749" v="411" actId="164"/>
          <ac:cxnSpMkLst>
            <pc:docMk/>
            <pc:sldMk cId="3736298525" sldId="565"/>
            <ac:cxnSpMk id="9" creationId="{5E04C1DC-AAAC-5E8D-B5BD-B960B7447632}"/>
          </ac:cxnSpMkLst>
        </pc:cxnChg>
      </pc:sldChg>
      <pc:sldChg chg="addSp modSp mod modAnim modNotesTx">
        <pc:chgData name="소영 박" userId="939ce32a36082967" providerId="LiveId" clId="{6256E2BD-F85E-401D-944E-0B22BB34AB1C}" dt="2024-11-04T12:35:52.654" v="2725"/>
        <pc:sldMkLst>
          <pc:docMk/>
          <pc:sldMk cId="3288121307" sldId="566"/>
        </pc:sldMkLst>
        <pc:grpChg chg="add mod">
          <ac:chgData name="소영 박" userId="939ce32a36082967" providerId="LiveId" clId="{6256E2BD-F85E-401D-944E-0B22BB34AB1C}" dt="2024-11-03T15:06:04.338" v="427" actId="164"/>
          <ac:grpSpMkLst>
            <pc:docMk/>
            <pc:sldMk cId="3288121307" sldId="566"/>
            <ac:grpSpMk id="3" creationId="{2E3949FC-96F9-B14B-B534-ED515F21D9EE}"/>
          </ac:grpSpMkLst>
        </pc:grpChg>
        <pc:grpChg chg="add mod">
          <ac:chgData name="소영 박" userId="939ce32a36082967" providerId="LiveId" clId="{6256E2BD-F85E-401D-944E-0B22BB34AB1C}" dt="2024-11-03T15:06:04.338" v="427" actId="164"/>
          <ac:grpSpMkLst>
            <pc:docMk/>
            <pc:sldMk cId="3288121307" sldId="566"/>
            <ac:grpSpMk id="12" creationId="{F443FB03-4482-D6F8-C795-AB93C12F3944}"/>
          </ac:grpSpMkLst>
        </pc:grpChg>
        <pc:grpChg chg="add mod">
          <ac:chgData name="소영 박" userId="939ce32a36082967" providerId="LiveId" clId="{6256E2BD-F85E-401D-944E-0B22BB34AB1C}" dt="2024-11-03T15:06:04.338" v="427" actId="164"/>
          <ac:grpSpMkLst>
            <pc:docMk/>
            <pc:sldMk cId="3288121307" sldId="566"/>
            <ac:grpSpMk id="21" creationId="{421E29EF-7546-4F97-5160-19DF028A24A0}"/>
          </ac:grpSpMkLst>
        </pc:grpChg>
        <pc:grpChg chg="add mod">
          <ac:chgData name="소영 박" userId="939ce32a36082967" providerId="LiveId" clId="{6256E2BD-F85E-401D-944E-0B22BB34AB1C}" dt="2024-11-03T15:06:04.338" v="427" actId="164"/>
          <ac:grpSpMkLst>
            <pc:docMk/>
            <pc:sldMk cId="3288121307" sldId="566"/>
            <ac:grpSpMk id="27" creationId="{BDC072C1-A4BC-DC05-669E-2CF866930F1D}"/>
          </ac:grpSpMkLst>
        </pc:grpChg>
        <pc:grpChg chg="add mod">
          <ac:chgData name="소영 박" userId="939ce32a36082967" providerId="LiveId" clId="{6256E2BD-F85E-401D-944E-0B22BB34AB1C}" dt="2024-11-03T15:06:04.338" v="427" actId="164"/>
          <ac:grpSpMkLst>
            <pc:docMk/>
            <pc:sldMk cId="3288121307" sldId="566"/>
            <ac:grpSpMk id="57" creationId="{D9D28F56-66C3-94DE-EF23-AC2DADEA99AE}"/>
          </ac:grpSpMkLst>
        </pc:grpChg>
        <pc:cxnChg chg="mod">
          <ac:chgData name="소영 박" userId="939ce32a36082967" providerId="LiveId" clId="{6256E2BD-F85E-401D-944E-0B22BB34AB1C}" dt="2024-11-03T15:05:20.097" v="412"/>
          <ac:cxnSpMkLst>
            <pc:docMk/>
            <pc:sldMk cId="3288121307" sldId="566"/>
            <ac:cxnSpMk id="6" creationId="{BA4DF4DB-AF69-11F7-5F80-CC93F2D3422A}"/>
          </ac:cxnSpMkLst>
        </pc:cxnChg>
        <pc:cxnChg chg="mod">
          <ac:chgData name="소영 박" userId="939ce32a36082967" providerId="LiveId" clId="{6256E2BD-F85E-401D-944E-0B22BB34AB1C}" dt="2024-11-03T15:05:20.097" v="412"/>
          <ac:cxnSpMkLst>
            <pc:docMk/>
            <pc:sldMk cId="3288121307" sldId="566"/>
            <ac:cxnSpMk id="7" creationId="{C33B5520-7033-1263-CDE2-7A4C30E39F8D}"/>
          </ac:cxnSpMkLst>
        </pc:cxnChg>
        <pc:cxnChg chg="mod">
          <ac:chgData name="소영 박" userId="939ce32a36082967" providerId="LiveId" clId="{6256E2BD-F85E-401D-944E-0B22BB34AB1C}" dt="2024-11-03T15:05:20.097" v="412"/>
          <ac:cxnSpMkLst>
            <pc:docMk/>
            <pc:sldMk cId="3288121307" sldId="566"/>
            <ac:cxnSpMk id="8" creationId="{8C9CFC18-3D13-4E59-FB88-F47528BF29FF}"/>
          </ac:cxnSpMkLst>
        </pc:cxnChg>
        <pc:cxnChg chg="mod">
          <ac:chgData name="소영 박" userId="939ce32a36082967" providerId="LiveId" clId="{6256E2BD-F85E-401D-944E-0B22BB34AB1C}" dt="2024-11-03T15:05:20.097" v="412"/>
          <ac:cxnSpMkLst>
            <pc:docMk/>
            <pc:sldMk cId="3288121307" sldId="566"/>
            <ac:cxnSpMk id="9" creationId="{2DADF2E2-5F9B-9A6C-BC75-67542F8C01AD}"/>
          </ac:cxnSpMkLst>
        </pc:cxnChg>
        <pc:cxnChg chg="mod">
          <ac:chgData name="소영 박" userId="939ce32a36082967" providerId="LiveId" clId="{6256E2BD-F85E-401D-944E-0B22BB34AB1C}" dt="2024-11-03T15:05:20.097" v="412"/>
          <ac:cxnSpMkLst>
            <pc:docMk/>
            <pc:sldMk cId="3288121307" sldId="566"/>
            <ac:cxnSpMk id="11" creationId="{DEF0B5FD-791E-948F-DDD6-7C07DCB0624C}"/>
          </ac:cxnSpMkLst>
        </pc:cxnChg>
        <pc:cxnChg chg="mod">
          <ac:chgData name="소영 박" userId="939ce32a36082967" providerId="LiveId" clId="{6256E2BD-F85E-401D-944E-0B22BB34AB1C}" dt="2024-11-03T15:05:25.431" v="414"/>
          <ac:cxnSpMkLst>
            <pc:docMk/>
            <pc:sldMk cId="3288121307" sldId="566"/>
            <ac:cxnSpMk id="13" creationId="{F8A4EFBD-21FE-E7AE-CBFF-350270E49583}"/>
          </ac:cxnSpMkLst>
        </pc:cxnChg>
        <pc:cxnChg chg="mod">
          <ac:chgData name="소영 박" userId="939ce32a36082967" providerId="LiveId" clId="{6256E2BD-F85E-401D-944E-0B22BB34AB1C}" dt="2024-11-03T15:05:25.431" v="414"/>
          <ac:cxnSpMkLst>
            <pc:docMk/>
            <pc:sldMk cId="3288121307" sldId="566"/>
            <ac:cxnSpMk id="14" creationId="{13CED252-9560-0889-B97C-D66F74109F41}"/>
          </ac:cxnSpMkLst>
        </pc:cxnChg>
        <pc:cxnChg chg="mod">
          <ac:chgData name="소영 박" userId="939ce32a36082967" providerId="LiveId" clId="{6256E2BD-F85E-401D-944E-0B22BB34AB1C}" dt="2024-11-03T15:05:25.431" v="414"/>
          <ac:cxnSpMkLst>
            <pc:docMk/>
            <pc:sldMk cId="3288121307" sldId="566"/>
            <ac:cxnSpMk id="15" creationId="{E2AD4CD8-E68E-E323-7F8D-05A26112D8EA}"/>
          </ac:cxnSpMkLst>
        </pc:cxnChg>
        <pc:cxnChg chg="mod">
          <ac:chgData name="소영 박" userId="939ce32a36082967" providerId="LiveId" clId="{6256E2BD-F85E-401D-944E-0B22BB34AB1C}" dt="2024-11-03T15:05:25.431" v="414"/>
          <ac:cxnSpMkLst>
            <pc:docMk/>
            <pc:sldMk cId="3288121307" sldId="566"/>
            <ac:cxnSpMk id="16" creationId="{CFF1E6F6-5DDF-2552-859A-3867DBC0A3C8}"/>
          </ac:cxnSpMkLst>
        </pc:cxnChg>
        <pc:cxnChg chg="mod">
          <ac:chgData name="소영 박" userId="939ce32a36082967" providerId="LiveId" clId="{6256E2BD-F85E-401D-944E-0B22BB34AB1C}" dt="2024-11-03T15:05:25.431" v="414"/>
          <ac:cxnSpMkLst>
            <pc:docMk/>
            <pc:sldMk cId="3288121307" sldId="566"/>
            <ac:cxnSpMk id="17" creationId="{A4BD8A03-BBB6-C9BF-C8DD-A5DC7B88271E}"/>
          </ac:cxnSpMkLst>
        </pc:cxnChg>
        <pc:cxnChg chg="mod">
          <ac:chgData name="소영 박" userId="939ce32a36082967" providerId="LiveId" clId="{6256E2BD-F85E-401D-944E-0B22BB34AB1C}" dt="2024-11-03T15:05:35.260" v="419"/>
          <ac:cxnSpMkLst>
            <pc:docMk/>
            <pc:sldMk cId="3288121307" sldId="566"/>
            <ac:cxnSpMk id="22" creationId="{921CF1F5-1194-3AC0-04FC-FF09F7700C26}"/>
          </ac:cxnSpMkLst>
        </pc:cxnChg>
        <pc:cxnChg chg="mod">
          <ac:chgData name="소영 박" userId="939ce32a36082967" providerId="LiveId" clId="{6256E2BD-F85E-401D-944E-0B22BB34AB1C}" dt="2024-11-03T15:05:35.260" v="419"/>
          <ac:cxnSpMkLst>
            <pc:docMk/>
            <pc:sldMk cId="3288121307" sldId="566"/>
            <ac:cxnSpMk id="23" creationId="{408E1F33-B2C7-836C-DDF2-E00453D72A6B}"/>
          </ac:cxnSpMkLst>
        </pc:cxnChg>
        <pc:cxnChg chg="mod">
          <ac:chgData name="소영 박" userId="939ce32a36082967" providerId="LiveId" clId="{6256E2BD-F85E-401D-944E-0B22BB34AB1C}" dt="2024-11-03T15:05:35.260" v="419"/>
          <ac:cxnSpMkLst>
            <pc:docMk/>
            <pc:sldMk cId="3288121307" sldId="566"/>
            <ac:cxnSpMk id="24" creationId="{193AA880-E8C8-C2FE-A5A3-C558BBD69D0D}"/>
          </ac:cxnSpMkLst>
        </pc:cxnChg>
        <pc:cxnChg chg="mod">
          <ac:chgData name="소영 박" userId="939ce32a36082967" providerId="LiveId" clId="{6256E2BD-F85E-401D-944E-0B22BB34AB1C}" dt="2024-11-03T15:05:35.260" v="419"/>
          <ac:cxnSpMkLst>
            <pc:docMk/>
            <pc:sldMk cId="3288121307" sldId="566"/>
            <ac:cxnSpMk id="25" creationId="{14F684D3-F824-7789-6E42-C232698583C1}"/>
          </ac:cxnSpMkLst>
        </pc:cxnChg>
        <pc:cxnChg chg="mod">
          <ac:chgData name="소영 박" userId="939ce32a36082967" providerId="LiveId" clId="{6256E2BD-F85E-401D-944E-0B22BB34AB1C}" dt="2024-11-03T15:05:35.260" v="419"/>
          <ac:cxnSpMkLst>
            <pc:docMk/>
            <pc:sldMk cId="3288121307" sldId="566"/>
            <ac:cxnSpMk id="26" creationId="{625CA40C-7CAD-E872-5949-7C402DEF0DE4}"/>
          </ac:cxnSpMkLst>
        </pc:cxnChg>
        <pc:cxnChg chg="mod">
          <ac:chgData name="소영 박" userId="939ce32a36082967" providerId="LiveId" clId="{6256E2BD-F85E-401D-944E-0B22BB34AB1C}" dt="2024-11-03T15:05:39.951" v="421"/>
          <ac:cxnSpMkLst>
            <pc:docMk/>
            <pc:sldMk cId="3288121307" sldId="566"/>
            <ac:cxnSpMk id="28" creationId="{00233251-1056-13B2-EE2F-F65349C16FE3}"/>
          </ac:cxnSpMkLst>
        </pc:cxnChg>
        <pc:cxnChg chg="mod">
          <ac:chgData name="소영 박" userId="939ce32a36082967" providerId="LiveId" clId="{6256E2BD-F85E-401D-944E-0B22BB34AB1C}" dt="2024-11-03T15:05:39.951" v="421"/>
          <ac:cxnSpMkLst>
            <pc:docMk/>
            <pc:sldMk cId="3288121307" sldId="566"/>
            <ac:cxnSpMk id="29" creationId="{44D4F9BE-9861-EEF1-0737-F896AE6C9D9F}"/>
          </ac:cxnSpMkLst>
        </pc:cxnChg>
        <pc:cxnChg chg="mod">
          <ac:chgData name="소영 박" userId="939ce32a36082967" providerId="LiveId" clId="{6256E2BD-F85E-401D-944E-0B22BB34AB1C}" dt="2024-11-03T15:05:39.951" v="421"/>
          <ac:cxnSpMkLst>
            <pc:docMk/>
            <pc:sldMk cId="3288121307" sldId="566"/>
            <ac:cxnSpMk id="30" creationId="{E8120A08-EFA7-A107-E650-E4008918BF51}"/>
          </ac:cxnSpMkLst>
        </pc:cxnChg>
        <pc:cxnChg chg="mod">
          <ac:chgData name="소영 박" userId="939ce32a36082967" providerId="LiveId" clId="{6256E2BD-F85E-401D-944E-0B22BB34AB1C}" dt="2024-11-03T15:05:39.951" v="421"/>
          <ac:cxnSpMkLst>
            <pc:docMk/>
            <pc:sldMk cId="3288121307" sldId="566"/>
            <ac:cxnSpMk id="31" creationId="{B2A184F9-1C7A-2AB3-0DC3-6506D379EECB}"/>
          </ac:cxnSpMkLst>
        </pc:cxnChg>
        <pc:cxnChg chg="mod">
          <ac:chgData name="소영 박" userId="939ce32a36082967" providerId="LiveId" clId="{6256E2BD-F85E-401D-944E-0B22BB34AB1C}" dt="2024-11-03T15:05:39.951" v="421"/>
          <ac:cxnSpMkLst>
            <pc:docMk/>
            <pc:sldMk cId="3288121307" sldId="566"/>
            <ac:cxnSpMk id="56" creationId="{99B1191B-E00F-5DB3-E981-DE2A31383C78}"/>
          </ac:cxnSpMkLst>
        </pc:cxnChg>
      </pc:sldChg>
      <pc:sldChg chg="modNotesTx">
        <pc:chgData name="소영 박" userId="939ce32a36082967" providerId="LiveId" clId="{6256E2BD-F85E-401D-944E-0B22BB34AB1C}" dt="2024-11-04T11:38:08.175" v="2656" actId="20577"/>
        <pc:sldMkLst>
          <pc:docMk/>
          <pc:sldMk cId="919477878" sldId="570"/>
        </pc:sldMkLst>
      </pc:sldChg>
      <pc:sldChg chg="modNotesTx">
        <pc:chgData name="소영 박" userId="939ce32a36082967" providerId="LiveId" clId="{6256E2BD-F85E-401D-944E-0B22BB34AB1C}" dt="2024-11-04T11:37:56.889" v="2652" actId="20577"/>
        <pc:sldMkLst>
          <pc:docMk/>
          <pc:sldMk cId="1258297728" sldId="571"/>
        </pc:sldMkLst>
      </pc:sldChg>
      <pc:sldChg chg="modSp mod modNotesTx">
        <pc:chgData name="소영 박" userId="939ce32a36082967" providerId="LiveId" clId="{6256E2BD-F85E-401D-944E-0B22BB34AB1C}" dt="2024-11-04T01:10:12.491" v="2364" actId="255"/>
        <pc:sldMkLst>
          <pc:docMk/>
          <pc:sldMk cId="438935145" sldId="572"/>
        </pc:sldMkLst>
        <pc:spChg chg="mod">
          <ac:chgData name="소영 박" userId="939ce32a36082967" providerId="LiveId" clId="{6256E2BD-F85E-401D-944E-0B22BB34AB1C}" dt="2024-11-04T01:10:12.491" v="2364" actId="255"/>
          <ac:spMkLst>
            <pc:docMk/>
            <pc:sldMk cId="438935145" sldId="572"/>
            <ac:spMk id="44" creationId="{47D65A60-67CA-8E4E-AFE6-F37B624397B5}"/>
          </ac:spMkLst>
        </pc:spChg>
      </pc:sldChg>
      <pc:sldChg chg="modNotesTx">
        <pc:chgData name="소영 박" userId="939ce32a36082967" providerId="LiveId" clId="{6256E2BD-F85E-401D-944E-0B22BB34AB1C}" dt="2024-11-03T15:34:49.806" v="1933" actId="20577"/>
        <pc:sldMkLst>
          <pc:docMk/>
          <pc:sldMk cId="3980219540" sldId="575"/>
        </pc:sldMkLst>
      </pc:sldChg>
      <pc:sldChg chg="modNotesTx">
        <pc:chgData name="소영 박" userId="939ce32a36082967" providerId="LiveId" clId="{6256E2BD-F85E-401D-944E-0B22BB34AB1C}" dt="2024-11-03T15:31:54.497" v="1894" actId="20577"/>
        <pc:sldMkLst>
          <pc:docMk/>
          <pc:sldMk cId="721058428" sldId="57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o365skku-my.sharepoint.com/personal/dale40_o365_skku_edu/Documents/GPU%20sector%20cach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o365skku-my.sharepoint.com/personal/dale40_o365_skku_edu/Documents/GPU%20sector%20cach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CacheCraft_Evaluation%201%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user\Downloads\CacheCraft_Evaluation%201%201.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user\Downloads\CacheCraft_Evaluation%201%201.xlsx" TargetMode="External"/></Relationships>
</file>

<file path=ppt/charts/_rels/chart4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oleObject" Target="file:///C:\Users\user\Downloads\CacheCraft_Evaluation%20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Sheet5!$J$1</c:f>
              <c:strCache>
                <c:ptCount val="1"/>
                <c:pt idx="0">
                  <c:v>R/W cmd amp.</c:v>
                </c:pt>
              </c:strCache>
            </c:strRef>
          </c:tx>
          <c:spPr>
            <a:solidFill>
              <a:srgbClr val="5B9BD5"/>
            </a:solidFill>
            <a:ln>
              <a:solidFill>
                <a:schemeClr val="tx1"/>
              </a:solidFill>
            </a:ln>
            <a:effectLst/>
          </c:spPr>
          <c:invertIfNegative val="0"/>
          <c:cat>
            <c:multiLvlStrRef>
              <c:f>Sheet5!$D$2:$E$33</c:f>
              <c:multiLvlStrCache>
                <c:ptCount val="32"/>
                <c:lvl>
                  <c:pt idx="0">
                    <c:v>streamcluster</c:v>
                  </c:pt>
                  <c:pt idx="1">
                    <c:v>backprop</c:v>
                  </c:pt>
                  <c:pt idx="2">
                    <c:v>pathfinder</c:v>
                  </c:pt>
                  <c:pt idx="3">
                    <c:v>heartwall</c:v>
                  </c:pt>
                  <c:pt idx="4">
                    <c:v>kmeans</c:v>
                  </c:pt>
                  <c:pt idx="5">
                    <c:v>lavaMD</c:v>
                  </c:pt>
                  <c:pt idx="6">
                    <c:v>b+tree</c:v>
                  </c:pt>
                  <c:pt idx="7">
                    <c:v>srad</c:v>
                  </c:pt>
                  <c:pt idx="8">
                    <c:v>lud</c:v>
                  </c:pt>
                  <c:pt idx="9">
                    <c:v>nw</c:v>
                  </c:pt>
                  <c:pt idx="10">
                    <c:v>bfs</c:v>
                  </c:pt>
                  <c:pt idx="11">
                    <c:v>bfs</c:v>
                  </c:pt>
                  <c:pt idx="12">
                    <c:v>mst</c:v>
                  </c:pt>
                  <c:pt idx="13">
                    <c:v>sp</c:v>
                  </c:pt>
                  <c:pt idx="14">
                    <c:v>sssp</c:v>
                  </c:pt>
                  <c:pt idx="15">
                    <c:v>bh</c:v>
                  </c:pt>
                  <c:pt idx="16">
                    <c:v>lulesh</c:v>
                  </c:pt>
                  <c:pt idx="17">
                    <c:v>CoMD</c:v>
                  </c:pt>
                  <c:pt idx="18">
                    <c:v>RSBench</c:v>
                  </c:pt>
                  <c:pt idx="19">
                    <c:v>omriq</c:v>
                  </c:pt>
                  <c:pt idx="20">
                    <c:v>swim</c:v>
                  </c:pt>
                  <c:pt idx="21">
                    <c:v>libdc</c:v>
                  </c:pt>
                  <c:pt idx="22">
                    <c:v>seismic</c:v>
                  </c:pt>
                  <c:pt idx="23">
                    <c:v>ostencil</c:v>
                  </c:pt>
                  <c:pt idx="24">
                    <c:v>csp</c:v>
                  </c:pt>
                  <c:pt idx="25">
                    <c:v>cfg</c:v>
                  </c:pt>
                  <c:pt idx="26">
                    <c:v>sp</c:v>
                  </c:pt>
                  <c:pt idx="27">
                    <c:v>palm</c:v>
                  </c:pt>
                  <c:pt idx="28">
                    <c:v>bt</c:v>
                  </c:pt>
                  <c:pt idx="29">
                    <c:v>rnd</c:v>
                  </c:pt>
                  <c:pt idx="30">
                    <c:v>olbm</c:v>
                  </c:pt>
                  <c:pt idx="31">
                    <c:v>ep</c:v>
                  </c:pt>
                </c:lvl>
                <c:lvl>
                  <c:pt idx="0">
                    <c:v>Rodinia</c:v>
                  </c:pt>
                  <c:pt idx="11">
                    <c:v>Lonestar</c:v>
                  </c:pt>
                  <c:pt idx="16">
                    <c:v>DOE</c:v>
                  </c:pt>
                  <c:pt idx="19">
                    <c:v>SPEC ACCEL</c:v>
                  </c:pt>
                </c:lvl>
              </c:multiLvlStrCache>
            </c:multiLvlStrRef>
          </c:cat>
          <c:val>
            <c:numRef>
              <c:f>Sheet5!$J$2:$J$33</c:f>
              <c:numCache>
                <c:formatCode>General</c:formatCode>
                <c:ptCount val="32"/>
                <c:pt idx="0">
                  <c:v>0.18968306656508083</c:v>
                </c:pt>
                <c:pt idx="1">
                  <c:v>0.23354516280981996</c:v>
                </c:pt>
                <c:pt idx="2">
                  <c:v>0.27442151573004447</c:v>
                </c:pt>
                <c:pt idx="3">
                  <c:v>0.33010929404702294</c:v>
                </c:pt>
                <c:pt idx="4">
                  <c:v>0.34355930092518627</c:v>
                </c:pt>
                <c:pt idx="5">
                  <c:v>0.38031493128352367</c:v>
                </c:pt>
                <c:pt idx="6">
                  <c:v>0.44124754792650989</c:v>
                </c:pt>
                <c:pt idx="7">
                  <c:v>0.49552467684156798</c:v>
                </c:pt>
                <c:pt idx="8">
                  <c:v>0.57604015427930699</c:v>
                </c:pt>
                <c:pt idx="9">
                  <c:v>0.99035311419221306</c:v>
                </c:pt>
                <c:pt idx="10">
                  <c:v>1.2776653117894323</c:v>
                </c:pt>
                <c:pt idx="11">
                  <c:v>0.28653669680501714</c:v>
                </c:pt>
                <c:pt idx="12">
                  <c:v>0.60213419468178264</c:v>
                </c:pt>
                <c:pt idx="13">
                  <c:v>0.79477648268034518</c:v>
                </c:pt>
                <c:pt idx="14">
                  <c:v>0.898014919715723</c:v>
                </c:pt>
                <c:pt idx="15">
                  <c:v>0.98995672031638859</c:v>
                </c:pt>
                <c:pt idx="16">
                  <c:v>0.24366141195020918</c:v>
                </c:pt>
                <c:pt idx="17">
                  <c:v>0.37948787027833086</c:v>
                </c:pt>
                <c:pt idx="18">
                  <c:v>0.79369557572571559</c:v>
                </c:pt>
                <c:pt idx="19">
                  <c:v>0.14690040728370346</c:v>
                </c:pt>
                <c:pt idx="20">
                  <c:v>0.24630495646521089</c:v>
                </c:pt>
                <c:pt idx="21">
                  <c:v>0.34440570658703273</c:v>
                </c:pt>
                <c:pt idx="22">
                  <c:v>0.35866704206313638</c:v>
                </c:pt>
                <c:pt idx="23">
                  <c:v>0.38568177408430304</c:v>
                </c:pt>
                <c:pt idx="24">
                  <c:v>0.41322601393274616</c:v>
                </c:pt>
                <c:pt idx="25">
                  <c:v>0.49821335332666039</c:v>
                </c:pt>
                <c:pt idx="26">
                  <c:v>0.51340448013011786</c:v>
                </c:pt>
                <c:pt idx="27">
                  <c:v>0.51764999609420737</c:v>
                </c:pt>
                <c:pt idx="28">
                  <c:v>0.52670293211090113</c:v>
                </c:pt>
                <c:pt idx="29">
                  <c:v>0.99669589792981172</c:v>
                </c:pt>
                <c:pt idx="30">
                  <c:v>1.1676013571258341</c:v>
                </c:pt>
                <c:pt idx="31">
                  <c:v>1.4671043043133687</c:v>
                </c:pt>
              </c:numCache>
            </c:numRef>
          </c:val>
          <c:extLst>
            <c:ext xmlns:c16="http://schemas.microsoft.com/office/drawing/2014/chart" uri="{C3380CC4-5D6E-409C-BE32-E72D297353CC}">
              <c16:uniqueId val="{00000000-0A05-41FE-BD14-07779CF74848}"/>
            </c:ext>
          </c:extLst>
        </c:ser>
        <c:dLbls>
          <c:showLegendKey val="0"/>
          <c:showVal val="0"/>
          <c:showCatName val="0"/>
          <c:showSerName val="0"/>
          <c:showPercent val="0"/>
          <c:showBubbleSize val="0"/>
        </c:dLbls>
        <c:gapWidth val="25"/>
        <c:axId val="1082556847"/>
        <c:axId val="1082557807"/>
        <c:extLst>
          <c:ext xmlns:c15="http://schemas.microsoft.com/office/drawing/2012/chart" uri="{02D57815-91ED-43cb-92C2-25804820EDAC}">
            <c15:filteredBarSeries>
              <c15:ser>
                <c:idx val="1"/>
                <c:order val="1"/>
                <c:tx>
                  <c:strRef>
                    <c:extLst>
                      <c:ext uri="{02D57815-91ED-43cb-92C2-25804820EDAC}">
                        <c15:formulaRef>
                          <c15:sqref>Sheet5!$K$1</c15:sqref>
                        </c15:formulaRef>
                      </c:ext>
                    </c:extLst>
                    <c:strCache>
                      <c:ptCount val="1"/>
                      <c:pt idx="0">
                        <c:v>RD amp.</c:v>
                      </c:pt>
                    </c:strCache>
                  </c:strRef>
                </c:tx>
                <c:spPr>
                  <a:solidFill>
                    <a:schemeClr val="accent2"/>
                  </a:solidFill>
                  <a:ln>
                    <a:noFill/>
                  </a:ln>
                  <a:effectLst/>
                </c:spPr>
                <c:invertIfNegative val="0"/>
                <c:cat>
                  <c:multiLvlStrRef>
                    <c:extLst>
                      <c:ext uri="{02D57815-91ED-43cb-92C2-25804820EDAC}">
                        <c15:formulaRef>
                          <c15:sqref>Sheet5!$D$2:$E$33</c15:sqref>
                        </c15:formulaRef>
                      </c:ext>
                    </c:extLst>
                    <c:multiLvlStrCache>
                      <c:ptCount val="32"/>
                      <c:lvl>
                        <c:pt idx="0">
                          <c:v>streamcluster</c:v>
                        </c:pt>
                        <c:pt idx="1">
                          <c:v>backprop</c:v>
                        </c:pt>
                        <c:pt idx="2">
                          <c:v>pathfinder</c:v>
                        </c:pt>
                        <c:pt idx="3">
                          <c:v>heartwall</c:v>
                        </c:pt>
                        <c:pt idx="4">
                          <c:v>kmeans</c:v>
                        </c:pt>
                        <c:pt idx="5">
                          <c:v>lavaMD</c:v>
                        </c:pt>
                        <c:pt idx="6">
                          <c:v>b+tree</c:v>
                        </c:pt>
                        <c:pt idx="7">
                          <c:v>srad</c:v>
                        </c:pt>
                        <c:pt idx="8">
                          <c:v>lud</c:v>
                        </c:pt>
                        <c:pt idx="9">
                          <c:v>nw</c:v>
                        </c:pt>
                        <c:pt idx="10">
                          <c:v>bfs</c:v>
                        </c:pt>
                        <c:pt idx="11">
                          <c:v>bfs</c:v>
                        </c:pt>
                        <c:pt idx="12">
                          <c:v>mst</c:v>
                        </c:pt>
                        <c:pt idx="13">
                          <c:v>sp</c:v>
                        </c:pt>
                        <c:pt idx="14">
                          <c:v>sssp</c:v>
                        </c:pt>
                        <c:pt idx="15">
                          <c:v>bh</c:v>
                        </c:pt>
                        <c:pt idx="16">
                          <c:v>lulesh</c:v>
                        </c:pt>
                        <c:pt idx="17">
                          <c:v>CoMD</c:v>
                        </c:pt>
                        <c:pt idx="18">
                          <c:v>RSBench</c:v>
                        </c:pt>
                        <c:pt idx="19">
                          <c:v>omriq</c:v>
                        </c:pt>
                        <c:pt idx="20">
                          <c:v>swim</c:v>
                        </c:pt>
                        <c:pt idx="21">
                          <c:v>libdc</c:v>
                        </c:pt>
                        <c:pt idx="22">
                          <c:v>seismic</c:v>
                        </c:pt>
                        <c:pt idx="23">
                          <c:v>ostencil</c:v>
                        </c:pt>
                        <c:pt idx="24">
                          <c:v>csp</c:v>
                        </c:pt>
                        <c:pt idx="25">
                          <c:v>cfg</c:v>
                        </c:pt>
                        <c:pt idx="26">
                          <c:v>sp</c:v>
                        </c:pt>
                        <c:pt idx="27">
                          <c:v>palm</c:v>
                        </c:pt>
                        <c:pt idx="28">
                          <c:v>bt</c:v>
                        </c:pt>
                        <c:pt idx="29">
                          <c:v>rnd</c:v>
                        </c:pt>
                        <c:pt idx="30">
                          <c:v>olbm</c:v>
                        </c:pt>
                        <c:pt idx="31">
                          <c:v>ep</c:v>
                        </c:pt>
                      </c:lvl>
                      <c:lvl>
                        <c:pt idx="0">
                          <c:v>Rodinia</c:v>
                        </c:pt>
                        <c:pt idx="11">
                          <c:v>Lonestar</c:v>
                        </c:pt>
                        <c:pt idx="16">
                          <c:v>DOE</c:v>
                        </c:pt>
                        <c:pt idx="19">
                          <c:v>SPEC ACCEL</c:v>
                        </c:pt>
                      </c:lvl>
                    </c:multiLvlStrCache>
                  </c:multiLvlStrRef>
                </c:cat>
                <c:val>
                  <c:numRef>
                    <c:extLst>
                      <c:ext uri="{02D57815-91ED-43cb-92C2-25804820EDAC}">
                        <c15:formulaRef>
                          <c15:sqref>Sheet5!$K$2:$K$33</c15:sqref>
                        </c15:formulaRef>
                      </c:ext>
                    </c:extLst>
                    <c:numCache>
                      <c:formatCode>General</c:formatCode>
                      <c:ptCount val="32"/>
                      <c:pt idx="0">
                        <c:v>0.1894957870336258</c:v>
                      </c:pt>
                      <c:pt idx="1">
                        <c:v>0.27931574056909558</c:v>
                      </c:pt>
                      <c:pt idx="2">
                        <c:v>0.28688652880007637</c:v>
                      </c:pt>
                      <c:pt idx="3">
                        <c:v>0.48745910614043519</c:v>
                      </c:pt>
                      <c:pt idx="4">
                        <c:v>0.3482008054321506</c:v>
                      </c:pt>
                      <c:pt idx="5">
                        <c:v>0.4226123829625239</c:v>
                      </c:pt>
                      <c:pt idx="6">
                        <c:v>0.44442939451972574</c:v>
                      </c:pt>
                      <c:pt idx="7">
                        <c:v>0.73156484152436807</c:v>
                      </c:pt>
                      <c:pt idx="8">
                        <c:v>0.67031010572388627</c:v>
                      </c:pt>
                      <c:pt idx="9">
                        <c:v>1.1752412254323916</c:v>
                      </c:pt>
                      <c:pt idx="10">
                        <c:v>1.6618594690366333</c:v>
                      </c:pt>
                      <c:pt idx="11">
                        <c:v>0.28614988368535821</c:v>
                      </c:pt>
                      <c:pt idx="12">
                        <c:v>0.64183172474681149</c:v>
                      </c:pt>
                      <c:pt idx="13">
                        <c:v>0.79468504080159574</c:v>
                      </c:pt>
                      <c:pt idx="14">
                        <c:v>0.90140041212527255</c:v>
                      </c:pt>
                      <c:pt idx="15">
                        <c:v>0.99348994955739145</c:v>
                      </c:pt>
                      <c:pt idx="16">
                        <c:v>0.32180298561235121</c:v>
                      </c:pt>
                      <c:pt idx="17">
                        <c:v>0.58797599300611902</c:v>
                      </c:pt>
                      <c:pt idx="18">
                        <c:v>0.8663020194212474</c:v>
                      </c:pt>
                      <c:pt idx="19">
                        <c:v>0.14689188978004752</c:v>
                      </c:pt>
                      <c:pt idx="20">
                        <c:v>0.29143532565685204</c:v>
                      </c:pt>
                      <c:pt idx="21">
                        <c:v>0.45626732020897598</c:v>
                      </c:pt>
                      <c:pt idx="22">
                        <c:v>0.4050787683429824</c:v>
                      </c:pt>
                      <c:pt idx="23">
                        <c:v>0.50442929517564639</c:v>
                      </c:pt>
                      <c:pt idx="24">
                        <c:v>0.51773143906130081</c:v>
                      </c:pt>
                      <c:pt idx="25">
                        <c:v>0.52168968353327738</c:v>
                      </c:pt>
                      <c:pt idx="26">
                        <c:v>0.62749936597006495</c:v>
                      </c:pt>
                      <c:pt idx="27">
                        <c:v>0.6121164441764162</c:v>
                      </c:pt>
                      <c:pt idx="28">
                        <c:v>0.68831787891214224</c:v>
                      </c:pt>
                      <c:pt idx="29">
                        <c:v>1.4905093635934028</c:v>
                      </c:pt>
                      <c:pt idx="30">
                        <c:v>1.3861640218935887</c:v>
                      </c:pt>
                      <c:pt idx="31">
                        <c:v>3.9977519377968189</c:v>
                      </c:pt>
                    </c:numCache>
                  </c:numRef>
                </c:val>
                <c:extLst>
                  <c:ext xmlns:c16="http://schemas.microsoft.com/office/drawing/2014/chart" uri="{C3380CC4-5D6E-409C-BE32-E72D297353CC}">
                    <c16:uniqueId val="{00000002-0A05-41FE-BD14-07779CF7484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Sheet5!$L$1</c15:sqref>
                        </c15:formulaRef>
                      </c:ext>
                    </c:extLst>
                    <c:strCache>
                      <c:ptCount val="1"/>
                      <c:pt idx="0">
                        <c:v>WR amp.</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Sheet5!$D$2:$E$33</c15:sqref>
                        </c15:formulaRef>
                      </c:ext>
                    </c:extLst>
                    <c:multiLvlStrCache>
                      <c:ptCount val="32"/>
                      <c:lvl>
                        <c:pt idx="0">
                          <c:v>streamcluster</c:v>
                        </c:pt>
                        <c:pt idx="1">
                          <c:v>backprop</c:v>
                        </c:pt>
                        <c:pt idx="2">
                          <c:v>pathfinder</c:v>
                        </c:pt>
                        <c:pt idx="3">
                          <c:v>heartwall</c:v>
                        </c:pt>
                        <c:pt idx="4">
                          <c:v>kmeans</c:v>
                        </c:pt>
                        <c:pt idx="5">
                          <c:v>lavaMD</c:v>
                        </c:pt>
                        <c:pt idx="6">
                          <c:v>b+tree</c:v>
                        </c:pt>
                        <c:pt idx="7">
                          <c:v>srad</c:v>
                        </c:pt>
                        <c:pt idx="8">
                          <c:v>lud</c:v>
                        </c:pt>
                        <c:pt idx="9">
                          <c:v>nw</c:v>
                        </c:pt>
                        <c:pt idx="10">
                          <c:v>bfs</c:v>
                        </c:pt>
                        <c:pt idx="11">
                          <c:v>bfs</c:v>
                        </c:pt>
                        <c:pt idx="12">
                          <c:v>mst</c:v>
                        </c:pt>
                        <c:pt idx="13">
                          <c:v>sp</c:v>
                        </c:pt>
                        <c:pt idx="14">
                          <c:v>sssp</c:v>
                        </c:pt>
                        <c:pt idx="15">
                          <c:v>bh</c:v>
                        </c:pt>
                        <c:pt idx="16">
                          <c:v>lulesh</c:v>
                        </c:pt>
                        <c:pt idx="17">
                          <c:v>CoMD</c:v>
                        </c:pt>
                        <c:pt idx="18">
                          <c:v>RSBench</c:v>
                        </c:pt>
                        <c:pt idx="19">
                          <c:v>omriq</c:v>
                        </c:pt>
                        <c:pt idx="20">
                          <c:v>swim</c:v>
                        </c:pt>
                        <c:pt idx="21">
                          <c:v>libdc</c:v>
                        </c:pt>
                        <c:pt idx="22">
                          <c:v>seismic</c:v>
                        </c:pt>
                        <c:pt idx="23">
                          <c:v>ostencil</c:v>
                        </c:pt>
                        <c:pt idx="24">
                          <c:v>csp</c:v>
                        </c:pt>
                        <c:pt idx="25">
                          <c:v>cfg</c:v>
                        </c:pt>
                        <c:pt idx="26">
                          <c:v>sp</c:v>
                        </c:pt>
                        <c:pt idx="27">
                          <c:v>palm</c:v>
                        </c:pt>
                        <c:pt idx="28">
                          <c:v>bt</c:v>
                        </c:pt>
                        <c:pt idx="29">
                          <c:v>rnd</c:v>
                        </c:pt>
                        <c:pt idx="30">
                          <c:v>olbm</c:v>
                        </c:pt>
                        <c:pt idx="31">
                          <c:v>ep</c:v>
                        </c:pt>
                      </c:lvl>
                      <c:lvl>
                        <c:pt idx="0">
                          <c:v>Rodinia</c:v>
                        </c:pt>
                        <c:pt idx="11">
                          <c:v>Lonestar</c:v>
                        </c:pt>
                        <c:pt idx="16">
                          <c:v>DOE</c:v>
                        </c:pt>
                        <c:pt idx="19">
                          <c:v>SPEC ACCEL</c:v>
                        </c:pt>
                      </c:lvl>
                    </c:multiLvlStrCache>
                  </c:multiLvlStrRef>
                </c:cat>
                <c:val>
                  <c:numRef>
                    <c:extLst xmlns:c15="http://schemas.microsoft.com/office/drawing/2012/chart">
                      <c:ext xmlns:c15="http://schemas.microsoft.com/office/drawing/2012/chart" uri="{02D57815-91ED-43cb-92C2-25804820EDAC}">
                        <c15:formulaRef>
                          <c15:sqref>Sheet5!$L$2:$L$33</c15:sqref>
                        </c15:formulaRef>
                      </c:ext>
                    </c:extLst>
                    <c:numCache>
                      <c:formatCode>General</c:formatCode>
                      <c:ptCount val="32"/>
                      <c:pt idx="0">
                        <c:v>0.20863428929688554</c:v>
                      </c:pt>
                      <c:pt idx="1">
                        <c:v>0.18517774146714272</c:v>
                      </c:pt>
                      <c:pt idx="2">
                        <c:v>0.14756936481584981</c:v>
                      </c:pt>
                      <c:pt idx="3">
                        <c:v>0.22693371297964204</c:v>
                      </c:pt>
                      <c:pt idx="4">
                        <c:v>0.26528330447308401</c:v>
                      </c:pt>
                      <c:pt idx="5">
                        <c:v>0.18585739780163846</c:v>
                      </c:pt>
                      <c:pt idx="6">
                        <c:v>0.24148108857272432</c:v>
                      </c:pt>
                      <c:pt idx="7">
                        <c:v>0.21306819296671264</c:v>
                      </c:pt>
                      <c:pt idx="8">
                        <c:v>0.20703843313255121</c:v>
                      </c:pt>
                      <c:pt idx="9">
                        <c:v>0.241439016834055</c:v>
                      </c:pt>
                      <c:pt idx="10">
                        <c:v>0.56848542978445193</c:v>
                      </c:pt>
                      <c:pt idx="11">
                        <c:v>0.5601993830060481</c:v>
                      </c:pt>
                      <c:pt idx="12">
                        <c:v>0.53786274532135003</c:v>
                      </c:pt>
                      <c:pt idx="13">
                        <c:v>1.2984213027970983</c:v>
                      </c:pt>
                      <c:pt idx="14">
                        <c:v>0.77878124916910196</c:v>
                      </c:pt>
                      <c:pt idx="15">
                        <c:v>0.73032226044976789</c:v>
                      </c:pt>
                      <c:pt idx="16">
                        <c:v>0.17597835136644635</c:v>
                      </c:pt>
                      <c:pt idx="17">
                        <c:v>0.15318866007688947</c:v>
                      </c:pt>
                      <c:pt idx="18">
                        <c:v>0.35477105923481944</c:v>
                      </c:pt>
                      <c:pt idx="19">
                        <c:v>0.93177038021811809</c:v>
                      </c:pt>
                      <c:pt idx="20">
                        <c:v>0.17754487504364169</c:v>
                      </c:pt>
                      <c:pt idx="21">
                        <c:v>0.20169712775152537</c:v>
                      </c:pt>
                      <c:pt idx="22">
                        <c:v>0.23605321253870848</c:v>
                      </c:pt>
                      <c:pt idx="23">
                        <c:v>0.15780364975580841</c:v>
                      </c:pt>
                      <c:pt idx="24">
                        <c:v>0.26876531752131005</c:v>
                      </c:pt>
                      <c:pt idx="25">
                        <c:v>0.12153556169266366</c:v>
                      </c:pt>
                      <c:pt idx="26">
                        <c:v>0.3433462816694377</c:v>
                      </c:pt>
                      <c:pt idx="27">
                        <c:v>0.26680730592996516</c:v>
                      </c:pt>
                      <c:pt idx="28">
                        <c:v>0.27511212976760757</c:v>
                      </c:pt>
                      <c:pt idx="29">
                        <c:v>0.18033879229405358</c:v>
                      </c:pt>
                      <c:pt idx="30">
                        <c:v>0.70188382293454721</c:v>
                      </c:pt>
                      <c:pt idx="31">
                        <c:v>0.2109683088603802</c:v>
                      </c:pt>
                    </c:numCache>
                  </c:numRef>
                </c:val>
                <c:extLst xmlns:c15="http://schemas.microsoft.com/office/drawing/2012/chart">
                  <c:ext xmlns:c16="http://schemas.microsoft.com/office/drawing/2014/chart" uri="{C3380CC4-5D6E-409C-BE32-E72D297353CC}">
                    <c16:uniqueId val="{00000003-0A05-41FE-BD14-07779CF74848}"/>
                  </c:ext>
                </c:extLst>
              </c15:ser>
            </c15:filteredBarSeries>
          </c:ext>
        </c:extLst>
      </c:barChart>
      <c:lineChart>
        <c:grouping val="standard"/>
        <c:varyColors val="0"/>
        <c:ser>
          <c:idx val="3"/>
          <c:order val="3"/>
          <c:tx>
            <c:strRef>
              <c:f>Sheet5!$O$1</c:f>
              <c:strCache>
                <c:ptCount val="1"/>
                <c:pt idx="0">
                  <c:v>Slowdown</c:v>
                </c:pt>
              </c:strCache>
            </c:strRef>
          </c:tx>
          <c:spPr>
            <a:ln w="28575" cap="rnd">
              <a:noFill/>
              <a:round/>
            </a:ln>
            <a:effectLst/>
          </c:spPr>
          <c:marker>
            <c:symbol val="diamond"/>
            <c:size val="8"/>
            <c:spPr>
              <a:solidFill>
                <a:srgbClr val="F7980D"/>
              </a:solidFill>
              <a:ln w="3175">
                <a:solidFill>
                  <a:schemeClr val="tx1"/>
                </a:solidFill>
              </a:ln>
              <a:effectLst/>
            </c:spPr>
          </c:marker>
          <c:cat>
            <c:multiLvlStrRef>
              <c:f>Sheet5!$D$2:$E$33</c:f>
              <c:multiLvlStrCache>
                <c:ptCount val="32"/>
                <c:lvl>
                  <c:pt idx="0">
                    <c:v>streamcluster</c:v>
                  </c:pt>
                  <c:pt idx="1">
                    <c:v>backprop</c:v>
                  </c:pt>
                  <c:pt idx="2">
                    <c:v>pathfinder</c:v>
                  </c:pt>
                  <c:pt idx="3">
                    <c:v>heartwall</c:v>
                  </c:pt>
                  <c:pt idx="4">
                    <c:v>kmeans</c:v>
                  </c:pt>
                  <c:pt idx="5">
                    <c:v>lavaMD</c:v>
                  </c:pt>
                  <c:pt idx="6">
                    <c:v>b+tree</c:v>
                  </c:pt>
                  <c:pt idx="7">
                    <c:v>srad</c:v>
                  </c:pt>
                  <c:pt idx="8">
                    <c:v>lud</c:v>
                  </c:pt>
                  <c:pt idx="9">
                    <c:v>nw</c:v>
                  </c:pt>
                  <c:pt idx="10">
                    <c:v>bfs</c:v>
                  </c:pt>
                  <c:pt idx="11">
                    <c:v>bfs</c:v>
                  </c:pt>
                  <c:pt idx="12">
                    <c:v>mst</c:v>
                  </c:pt>
                  <c:pt idx="13">
                    <c:v>sp</c:v>
                  </c:pt>
                  <c:pt idx="14">
                    <c:v>sssp</c:v>
                  </c:pt>
                  <c:pt idx="15">
                    <c:v>bh</c:v>
                  </c:pt>
                  <c:pt idx="16">
                    <c:v>lulesh</c:v>
                  </c:pt>
                  <c:pt idx="17">
                    <c:v>CoMD</c:v>
                  </c:pt>
                  <c:pt idx="18">
                    <c:v>RSBench</c:v>
                  </c:pt>
                  <c:pt idx="19">
                    <c:v>omriq</c:v>
                  </c:pt>
                  <c:pt idx="20">
                    <c:v>swim</c:v>
                  </c:pt>
                  <c:pt idx="21">
                    <c:v>libdc</c:v>
                  </c:pt>
                  <c:pt idx="22">
                    <c:v>seismic</c:v>
                  </c:pt>
                  <c:pt idx="23">
                    <c:v>ostencil</c:v>
                  </c:pt>
                  <c:pt idx="24">
                    <c:v>csp</c:v>
                  </c:pt>
                  <c:pt idx="25">
                    <c:v>cfg</c:v>
                  </c:pt>
                  <c:pt idx="26">
                    <c:v>sp</c:v>
                  </c:pt>
                  <c:pt idx="27">
                    <c:v>palm</c:v>
                  </c:pt>
                  <c:pt idx="28">
                    <c:v>bt</c:v>
                  </c:pt>
                  <c:pt idx="29">
                    <c:v>rnd</c:v>
                  </c:pt>
                  <c:pt idx="30">
                    <c:v>olbm</c:v>
                  </c:pt>
                  <c:pt idx="31">
                    <c:v>ep</c:v>
                  </c:pt>
                </c:lvl>
                <c:lvl>
                  <c:pt idx="0">
                    <c:v>Rodinia</c:v>
                  </c:pt>
                  <c:pt idx="11">
                    <c:v>Lonestar</c:v>
                  </c:pt>
                  <c:pt idx="16">
                    <c:v>DOE</c:v>
                  </c:pt>
                  <c:pt idx="19">
                    <c:v>SPEC ACCEL</c:v>
                  </c:pt>
                </c:lvl>
              </c:multiLvlStrCache>
            </c:multiLvlStrRef>
          </c:cat>
          <c:val>
            <c:numRef>
              <c:f>Sheet5!$O$2:$O$33</c:f>
              <c:numCache>
                <c:formatCode>General</c:formatCode>
                <c:ptCount val="32"/>
                <c:pt idx="0">
                  <c:v>0.16456402006859172</c:v>
                </c:pt>
                <c:pt idx="1">
                  <c:v>8.9277276819245736E-4</c:v>
                </c:pt>
                <c:pt idx="2">
                  <c:v>9.213244260832136E-3</c:v>
                </c:pt>
                <c:pt idx="3">
                  <c:v>2.3976762991361085E-4</c:v>
                </c:pt>
                <c:pt idx="4">
                  <c:v>0.25769230769230766</c:v>
                </c:pt>
                <c:pt idx="5">
                  <c:v>0</c:v>
                </c:pt>
                <c:pt idx="6">
                  <c:v>3.9870146243067422E-3</c:v>
                </c:pt>
                <c:pt idx="7">
                  <c:v>1.279667802038245E-2</c:v>
                </c:pt>
                <c:pt idx="8">
                  <c:v>7.3010646144212952E-4</c:v>
                </c:pt>
                <c:pt idx="9">
                  <c:v>2.3781616440475613E-2</c:v>
                </c:pt>
                <c:pt idx="10">
                  <c:v>0.16253012129516503</c:v>
                </c:pt>
                <c:pt idx="11">
                  <c:v>7.2462787000465217E-3</c:v>
                </c:pt>
                <c:pt idx="12">
                  <c:v>2.6261243771461884E-2</c:v>
                </c:pt>
                <c:pt idx="13">
                  <c:v>1.0444815402484263E-2</c:v>
                </c:pt>
                <c:pt idx="14">
                  <c:v>5.5534494775263905E-2</c:v>
                </c:pt>
                <c:pt idx="15">
                  <c:v>5.399549649727324E-3</c:v>
                </c:pt>
                <c:pt idx="16">
                  <c:v>8.0203700412805525E-3</c:v>
                </c:pt>
                <c:pt idx="17">
                  <c:v>3.6047032887315733E-3</c:v>
                </c:pt>
                <c:pt idx="18">
                  <c:v>2.6086956521739132E-3</c:v>
                </c:pt>
                <c:pt idx="19">
                  <c:v>2.6081300531270494E-3</c:v>
                </c:pt>
                <c:pt idx="20">
                  <c:v>5.8189567466995128E-2</c:v>
                </c:pt>
                <c:pt idx="21">
                  <c:v>1.2123470652005576E-4</c:v>
                </c:pt>
                <c:pt idx="22">
                  <c:v>5.2035184985141855E-3</c:v>
                </c:pt>
                <c:pt idx="23">
                  <c:v>0.39629509788060185</c:v>
                </c:pt>
                <c:pt idx="24">
                  <c:v>0.17609090729638507</c:v>
                </c:pt>
                <c:pt idx="25">
                  <c:v>2.0730382498647289E-3</c:v>
                </c:pt>
                <c:pt idx="26">
                  <c:v>0.12798169365355366</c:v>
                </c:pt>
                <c:pt idx="27">
                  <c:v>8.4333659798742452E-2</c:v>
                </c:pt>
                <c:pt idx="28">
                  <c:v>0.10945018677227375</c:v>
                </c:pt>
                <c:pt idx="29">
                  <c:v>-2.5071121551374293E-8</c:v>
                </c:pt>
                <c:pt idx="30">
                  <c:v>0.34749613721477979</c:v>
                </c:pt>
                <c:pt idx="31">
                  <c:v>2.9309705999700369E-3</c:v>
                </c:pt>
              </c:numCache>
            </c:numRef>
          </c:val>
          <c:smooth val="0"/>
          <c:extLst>
            <c:ext xmlns:c16="http://schemas.microsoft.com/office/drawing/2014/chart" uri="{C3380CC4-5D6E-409C-BE32-E72D297353CC}">
              <c16:uniqueId val="{00000001-0A05-41FE-BD14-07779CF74848}"/>
            </c:ext>
          </c:extLst>
        </c:ser>
        <c:dLbls>
          <c:showLegendKey val="0"/>
          <c:showVal val="0"/>
          <c:showCatName val="0"/>
          <c:showSerName val="0"/>
          <c:showPercent val="0"/>
          <c:showBubbleSize val="0"/>
        </c:dLbls>
        <c:marker val="1"/>
        <c:smooth val="0"/>
        <c:axId val="1470387519"/>
        <c:axId val="1470387999"/>
      </c:lineChart>
      <c:catAx>
        <c:axId val="1082556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082557807"/>
        <c:crosses val="autoZero"/>
        <c:auto val="1"/>
        <c:lblAlgn val="ctr"/>
        <c:lblOffset val="100"/>
        <c:noMultiLvlLbl val="0"/>
      </c:catAx>
      <c:valAx>
        <c:axId val="1082557807"/>
        <c:scaling>
          <c:orientation val="minMax"/>
          <c:max val="1.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600">
                    <a:solidFill>
                      <a:schemeClr val="tx1"/>
                    </a:solidFill>
                  </a:rPr>
                  <a:t>Amplification factor</a:t>
                </a:r>
              </a:p>
            </c:rich>
          </c:tx>
          <c:layout>
            <c:manualLayout>
              <c:xMode val="edge"/>
              <c:yMode val="edge"/>
              <c:x val="5.3082351564048601E-3"/>
              <c:y val="0.20614073481153716"/>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082556847"/>
        <c:crosses val="autoZero"/>
        <c:crossBetween val="between"/>
        <c:majorUnit val="0.25"/>
      </c:valAx>
      <c:valAx>
        <c:axId val="1470387999"/>
        <c:scaling>
          <c:orientation val="minMax"/>
          <c:min val="0"/>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ko-KR" sz="1400">
                    <a:solidFill>
                      <a:schemeClr val="tx1"/>
                    </a:solidFill>
                  </a:rPr>
                  <a:t>IPC Slowdown</a:t>
                </a:r>
                <a:endParaRPr lang="ko-KR" altLang="en-US" sz="1400">
                  <a:solidFill>
                    <a:schemeClr val="tx1"/>
                  </a:solidFill>
                </a:endParaRPr>
              </a:p>
            </c:rich>
          </c:tx>
          <c:layout>
            <c:manualLayout>
              <c:xMode val="edge"/>
              <c:yMode val="edge"/>
              <c:x val="0.96125699229363792"/>
              <c:y val="0.2443772007015571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470387519"/>
        <c:crosses val="max"/>
        <c:crossBetween val="between"/>
        <c:minorUnit val="0.1"/>
      </c:valAx>
      <c:catAx>
        <c:axId val="1470387519"/>
        <c:scaling>
          <c:orientation val="minMax"/>
        </c:scaling>
        <c:delete val="1"/>
        <c:axPos val="b"/>
        <c:numFmt formatCode="General" sourceLinked="1"/>
        <c:majorTickMark val="out"/>
        <c:minorTickMark val="none"/>
        <c:tickLblPos val="nextTo"/>
        <c:crossAx val="1470387999"/>
        <c:crosses val="autoZero"/>
        <c:auto val="1"/>
        <c:lblAlgn val="ctr"/>
        <c:lblOffset val="100"/>
        <c:noMultiLvlLbl val="0"/>
      </c:catAx>
      <c:spPr>
        <a:noFill/>
        <a:ln>
          <a:noFill/>
        </a:ln>
        <a:effectLst/>
      </c:spPr>
    </c:plotArea>
    <c:legend>
      <c:legendPos val="t"/>
      <c:layout>
        <c:manualLayout>
          <c:xMode val="edge"/>
          <c:yMode val="edge"/>
          <c:x val="0.1167815875536483"/>
          <c:y val="0.13527769001173384"/>
          <c:w val="0.41580770481602075"/>
          <c:h val="7.250102995439587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Sheet5!$J$1</c:f>
              <c:strCache>
                <c:ptCount val="1"/>
                <c:pt idx="0">
                  <c:v>R/W cmd amp.</c:v>
                </c:pt>
              </c:strCache>
            </c:strRef>
          </c:tx>
          <c:spPr>
            <a:solidFill>
              <a:srgbClr val="5B9BD5"/>
            </a:solidFill>
            <a:ln>
              <a:solidFill>
                <a:schemeClr val="tx1"/>
              </a:solidFill>
            </a:ln>
            <a:effectLst/>
          </c:spPr>
          <c:invertIfNegative val="0"/>
          <c:cat>
            <c:multiLvlStrRef>
              <c:f>Sheet5!$D$2:$E$33</c:f>
              <c:multiLvlStrCache>
                <c:ptCount val="32"/>
                <c:lvl>
                  <c:pt idx="0">
                    <c:v>streamcluster</c:v>
                  </c:pt>
                  <c:pt idx="1">
                    <c:v>backprop</c:v>
                  </c:pt>
                  <c:pt idx="2">
                    <c:v>pathfinder</c:v>
                  </c:pt>
                  <c:pt idx="3">
                    <c:v>heartwall</c:v>
                  </c:pt>
                  <c:pt idx="4">
                    <c:v>kmeans</c:v>
                  </c:pt>
                  <c:pt idx="5">
                    <c:v>lavaMD</c:v>
                  </c:pt>
                  <c:pt idx="6">
                    <c:v>b+tree</c:v>
                  </c:pt>
                  <c:pt idx="7">
                    <c:v>srad</c:v>
                  </c:pt>
                  <c:pt idx="8">
                    <c:v>lud</c:v>
                  </c:pt>
                  <c:pt idx="9">
                    <c:v>nw</c:v>
                  </c:pt>
                  <c:pt idx="10">
                    <c:v>bfs</c:v>
                  </c:pt>
                  <c:pt idx="11">
                    <c:v>bfs</c:v>
                  </c:pt>
                  <c:pt idx="12">
                    <c:v>mst</c:v>
                  </c:pt>
                  <c:pt idx="13">
                    <c:v>sp</c:v>
                  </c:pt>
                  <c:pt idx="14">
                    <c:v>sssp</c:v>
                  </c:pt>
                  <c:pt idx="15">
                    <c:v>bh</c:v>
                  </c:pt>
                  <c:pt idx="16">
                    <c:v>lulesh</c:v>
                  </c:pt>
                  <c:pt idx="17">
                    <c:v>CoMD</c:v>
                  </c:pt>
                  <c:pt idx="18">
                    <c:v>RSBench</c:v>
                  </c:pt>
                  <c:pt idx="19">
                    <c:v>omriq</c:v>
                  </c:pt>
                  <c:pt idx="20">
                    <c:v>swim</c:v>
                  </c:pt>
                  <c:pt idx="21">
                    <c:v>libdc</c:v>
                  </c:pt>
                  <c:pt idx="22">
                    <c:v>seismic</c:v>
                  </c:pt>
                  <c:pt idx="23">
                    <c:v>ostencil</c:v>
                  </c:pt>
                  <c:pt idx="24">
                    <c:v>csp</c:v>
                  </c:pt>
                  <c:pt idx="25">
                    <c:v>cfg</c:v>
                  </c:pt>
                  <c:pt idx="26">
                    <c:v>sp</c:v>
                  </c:pt>
                  <c:pt idx="27">
                    <c:v>palm</c:v>
                  </c:pt>
                  <c:pt idx="28">
                    <c:v>bt</c:v>
                  </c:pt>
                  <c:pt idx="29">
                    <c:v>rnd</c:v>
                  </c:pt>
                  <c:pt idx="30">
                    <c:v>olbm</c:v>
                  </c:pt>
                  <c:pt idx="31">
                    <c:v>ep</c:v>
                  </c:pt>
                </c:lvl>
                <c:lvl>
                  <c:pt idx="0">
                    <c:v>Rodinia</c:v>
                  </c:pt>
                  <c:pt idx="11">
                    <c:v>Lonestar</c:v>
                  </c:pt>
                  <c:pt idx="16">
                    <c:v>DOE</c:v>
                  </c:pt>
                  <c:pt idx="19">
                    <c:v>SPEC ACCEL</c:v>
                  </c:pt>
                </c:lvl>
              </c:multiLvlStrCache>
            </c:multiLvlStrRef>
          </c:cat>
          <c:val>
            <c:numRef>
              <c:f>Sheet5!$J$2:$J$33</c:f>
              <c:numCache>
                <c:formatCode>General</c:formatCode>
                <c:ptCount val="32"/>
                <c:pt idx="0">
                  <c:v>0.18968306656508083</c:v>
                </c:pt>
                <c:pt idx="1">
                  <c:v>0.23354516280981996</c:v>
                </c:pt>
                <c:pt idx="2">
                  <c:v>0.27442151573004447</c:v>
                </c:pt>
                <c:pt idx="3">
                  <c:v>0.33010929404702294</c:v>
                </c:pt>
                <c:pt idx="4">
                  <c:v>0.34355930092518627</c:v>
                </c:pt>
                <c:pt idx="5">
                  <c:v>0.38031493128352367</c:v>
                </c:pt>
                <c:pt idx="6">
                  <c:v>0.44124754792650989</c:v>
                </c:pt>
                <c:pt idx="7">
                  <c:v>0.49552467684156798</c:v>
                </c:pt>
                <c:pt idx="8">
                  <c:v>0.57604015427930699</c:v>
                </c:pt>
                <c:pt idx="9">
                  <c:v>0.99035311419221306</c:v>
                </c:pt>
                <c:pt idx="10">
                  <c:v>1.2776653117894323</c:v>
                </c:pt>
                <c:pt idx="11">
                  <c:v>0.28653669680501714</c:v>
                </c:pt>
                <c:pt idx="12">
                  <c:v>0.60213419468178264</c:v>
                </c:pt>
                <c:pt idx="13">
                  <c:v>0.79477648268034518</c:v>
                </c:pt>
                <c:pt idx="14">
                  <c:v>0.898014919715723</c:v>
                </c:pt>
                <c:pt idx="15">
                  <c:v>0.98995672031638859</c:v>
                </c:pt>
                <c:pt idx="16">
                  <c:v>0.24366141195020918</c:v>
                </c:pt>
                <c:pt idx="17">
                  <c:v>0.37948787027833086</c:v>
                </c:pt>
                <c:pt idx="18">
                  <c:v>0.79369557572571559</c:v>
                </c:pt>
                <c:pt idx="19">
                  <c:v>0.14690040728370346</c:v>
                </c:pt>
                <c:pt idx="20">
                  <c:v>0.24630495646521089</c:v>
                </c:pt>
                <c:pt idx="21">
                  <c:v>0.34440570658703273</c:v>
                </c:pt>
                <c:pt idx="22">
                  <c:v>0.35866704206313638</c:v>
                </c:pt>
                <c:pt idx="23">
                  <c:v>0.38568177408430304</c:v>
                </c:pt>
                <c:pt idx="24">
                  <c:v>0.41322601393274616</c:v>
                </c:pt>
                <c:pt idx="25">
                  <c:v>0.49821335332666039</c:v>
                </c:pt>
                <c:pt idx="26">
                  <c:v>0.51340448013011786</c:v>
                </c:pt>
                <c:pt idx="27">
                  <c:v>0.51764999609420737</c:v>
                </c:pt>
                <c:pt idx="28">
                  <c:v>0.52670293211090113</c:v>
                </c:pt>
                <c:pt idx="29">
                  <c:v>0.99669589792981172</c:v>
                </c:pt>
                <c:pt idx="30">
                  <c:v>1.1676013571258341</c:v>
                </c:pt>
                <c:pt idx="31">
                  <c:v>1.4671043043133687</c:v>
                </c:pt>
              </c:numCache>
            </c:numRef>
          </c:val>
          <c:extLst>
            <c:ext xmlns:c16="http://schemas.microsoft.com/office/drawing/2014/chart" uri="{C3380CC4-5D6E-409C-BE32-E72D297353CC}">
              <c16:uniqueId val="{00000000-0A05-41FE-BD14-07779CF74848}"/>
            </c:ext>
          </c:extLst>
        </c:ser>
        <c:dLbls>
          <c:showLegendKey val="0"/>
          <c:showVal val="0"/>
          <c:showCatName val="0"/>
          <c:showSerName val="0"/>
          <c:showPercent val="0"/>
          <c:showBubbleSize val="0"/>
        </c:dLbls>
        <c:gapWidth val="25"/>
        <c:axId val="1082556847"/>
        <c:axId val="1082557807"/>
        <c:extLst>
          <c:ext xmlns:c15="http://schemas.microsoft.com/office/drawing/2012/chart" uri="{02D57815-91ED-43cb-92C2-25804820EDAC}">
            <c15:filteredBarSeries>
              <c15:ser>
                <c:idx val="1"/>
                <c:order val="1"/>
                <c:tx>
                  <c:strRef>
                    <c:extLst>
                      <c:ext uri="{02D57815-91ED-43cb-92C2-25804820EDAC}">
                        <c15:formulaRef>
                          <c15:sqref>Sheet5!$K$1</c15:sqref>
                        </c15:formulaRef>
                      </c:ext>
                    </c:extLst>
                    <c:strCache>
                      <c:ptCount val="1"/>
                      <c:pt idx="0">
                        <c:v>RD amp.</c:v>
                      </c:pt>
                    </c:strCache>
                  </c:strRef>
                </c:tx>
                <c:spPr>
                  <a:solidFill>
                    <a:schemeClr val="accent2"/>
                  </a:solidFill>
                  <a:ln>
                    <a:noFill/>
                  </a:ln>
                  <a:effectLst/>
                </c:spPr>
                <c:invertIfNegative val="0"/>
                <c:cat>
                  <c:multiLvlStrRef>
                    <c:extLst>
                      <c:ext uri="{02D57815-91ED-43cb-92C2-25804820EDAC}">
                        <c15:formulaRef>
                          <c15:sqref>Sheet5!$D$2:$E$33</c15:sqref>
                        </c15:formulaRef>
                      </c:ext>
                    </c:extLst>
                    <c:multiLvlStrCache>
                      <c:ptCount val="32"/>
                      <c:lvl>
                        <c:pt idx="0">
                          <c:v>streamcluster</c:v>
                        </c:pt>
                        <c:pt idx="1">
                          <c:v>backprop</c:v>
                        </c:pt>
                        <c:pt idx="2">
                          <c:v>pathfinder</c:v>
                        </c:pt>
                        <c:pt idx="3">
                          <c:v>heartwall</c:v>
                        </c:pt>
                        <c:pt idx="4">
                          <c:v>kmeans</c:v>
                        </c:pt>
                        <c:pt idx="5">
                          <c:v>lavaMD</c:v>
                        </c:pt>
                        <c:pt idx="6">
                          <c:v>b+tree</c:v>
                        </c:pt>
                        <c:pt idx="7">
                          <c:v>srad</c:v>
                        </c:pt>
                        <c:pt idx="8">
                          <c:v>lud</c:v>
                        </c:pt>
                        <c:pt idx="9">
                          <c:v>nw</c:v>
                        </c:pt>
                        <c:pt idx="10">
                          <c:v>bfs</c:v>
                        </c:pt>
                        <c:pt idx="11">
                          <c:v>bfs</c:v>
                        </c:pt>
                        <c:pt idx="12">
                          <c:v>mst</c:v>
                        </c:pt>
                        <c:pt idx="13">
                          <c:v>sp</c:v>
                        </c:pt>
                        <c:pt idx="14">
                          <c:v>sssp</c:v>
                        </c:pt>
                        <c:pt idx="15">
                          <c:v>bh</c:v>
                        </c:pt>
                        <c:pt idx="16">
                          <c:v>lulesh</c:v>
                        </c:pt>
                        <c:pt idx="17">
                          <c:v>CoMD</c:v>
                        </c:pt>
                        <c:pt idx="18">
                          <c:v>RSBench</c:v>
                        </c:pt>
                        <c:pt idx="19">
                          <c:v>omriq</c:v>
                        </c:pt>
                        <c:pt idx="20">
                          <c:v>swim</c:v>
                        </c:pt>
                        <c:pt idx="21">
                          <c:v>libdc</c:v>
                        </c:pt>
                        <c:pt idx="22">
                          <c:v>seismic</c:v>
                        </c:pt>
                        <c:pt idx="23">
                          <c:v>ostencil</c:v>
                        </c:pt>
                        <c:pt idx="24">
                          <c:v>csp</c:v>
                        </c:pt>
                        <c:pt idx="25">
                          <c:v>cfg</c:v>
                        </c:pt>
                        <c:pt idx="26">
                          <c:v>sp</c:v>
                        </c:pt>
                        <c:pt idx="27">
                          <c:v>palm</c:v>
                        </c:pt>
                        <c:pt idx="28">
                          <c:v>bt</c:v>
                        </c:pt>
                        <c:pt idx="29">
                          <c:v>rnd</c:v>
                        </c:pt>
                        <c:pt idx="30">
                          <c:v>olbm</c:v>
                        </c:pt>
                        <c:pt idx="31">
                          <c:v>ep</c:v>
                        </c:pt>
                      </c:lvl>
                      <c:lvl>
                        <c:pt idx="0">
                          <c:v>Rodinia</c:v>
                        </c:pt>
                        <c:pt idx="11">
                          <c:v>Lonestar</c:v>
                        </c:pt>
                        <c:pt idx="16">
                          <c:v>DOE</c:v>
                        </c:pt>
                        <c:pt idx="19">
                          <c:v>SPEC ACCEL</c:v>
                        </c:pt>
                      </c:lvl>
                    </c:multiLvlStrCache>
                  </c:multiLvlStrRef>
                </c:cat>
                <c:val>
                  <c:numRef>
                    <c:extLst>
                      <c:ext uri="{02D57815-91ED-43cb-92C2-25804820EDAC}">
                        <c15:formulaRef>
                          <c15:sqref>Sheet5!$K$2:$K$33</c15:sqref>
                        </c15:formulaRef>
                      </c:ext>
                    </c:extLst>
                    <c:numCache>
                      <c:formatCode>General</c:formatCode>
                      <c:ptCount val="32"/>
                      <c:pt idx="0">
                        <c:v>0.1894957870336258</c:v>
                      </c:pt>
                      <c:pt idx="1">
                        <c:v>0.27931574056909558</c:v>
                      </c:pt>
                      <c:pt idx="2">
                        <c:v>0.28688652880007637</c:v>
                      </c:pt>
                      <c:pt idx="3">
                        <c:v>0.48745910614043519</c:v>
                      </c:pt>
                      <c:pt idx="4">
                        <c:v>0.3482008054321506</c:v>
                      </c:pt>
                      <c:pt idx="5">
                        <c:v>0.4226123829625239</c:v>
                      </c:pt>
                      <c:pt idx="6">
                        <c:v>0.44442939451972574</c:v>
                      </c:pt>
                      <c:pt idx="7">
                        <c:v>0.73156484152436807</c:v>
                      </c:pt>
                      <c:pt idx="8">
                        <c:v>0.67031010572388627</c:v>
                      </c:pt>
                      <c:pt idx="9">
                        <c:v>1.1752412254323916</c:v>
                      </c:pt>
                      <c:pt idx="10">
                        <c:v>1.6618594690366333</c:v>
                      </c:pt>
                      <c:pt idx="11">
                        <c:v>0.28614988368535821</c:v>
                      </c:pt>
                      <c:pt idx="12">
                        <c:v>0.64183172474681149</c:v>
                      </c:pt>
                      <c:pt idx="13">
                        <c:v>0.79468504080159574</c:v>
                      </c:pt>
                      <c:pt idx="14">
                        <c:v>0.90140041212527255</c:v>
                      </c:pt>
                      <c:pt idx="15">
                        <c:v>0.99348994955739145</c:v>
                      </c:pt>
                      <c:pt idx="16">
                        <c:v>0.32180298561235121</c:v>
                      </c:pt>
                      <c:pt idx="17">
                        <c:v>0.58797599300611902</c:v>
                      </c:pt>
                      <c:pt idx="18">
                        <c:v>0.8663020194212474</c:v>
                      </c:pt>
                      <c:pt idx="19">
                        <c:v>0.14689188978004752</c:v>
                      </c:pt>
                      <c:pt idx="20">
                        <c:v>0.29143532565685204</c:v>
                      </c:pt>
                      <c:pt idx="21">
                        <c:v>0.45626732020897598</c:v>
                      </c:pt>
                      <c:pt idx="22">
                        <c:v>0.4050787683429824</c:v>
                      </c:pt>
                      <c:pt idx="23">
                        <c:v>0.50442929517564639</c:v>
                      </c:pt>
                      <c:pt idx="24">
                        <c:v>0.51773143906130081</c:v>
                      </c:pt>
                      <c:pt idx="25">
                        <c:v>0.52168968353327738</c:v>
                      </c:pt>
                      <c:pt idx="26">
                        <c:v>0.62749936597006495</c:v>
                      </c:pt>
                      <c:pt idx="27">
                        <c:v>0.6121164441764162</c:v>
                      </c:pt>
                      <c:pt idx="28">
                        <c:v>0.68831787891214224</c:v>
                      </c:pt>
                      <c:pt idx="29">
                        <c:v>1.4905093635934028</c:v>
                      </c:pt>
                      <c:pt idx="30">
                        <c:v>1.3861640218935887</c:v>
                      </c:pt>
                      <c:pt idx="31">
                        <c:v>3.9977519377968189</c:v>
                      </c:pt>
                    </c:numCache>
                  </c:numRef>
                </c:val>
                <c:extLst>
                  <c:ext xmlns:c16="http://schemas.microsoft.com/office/drawing/2014/chart" uri="{C3380CC4-5D6E-409C-BE32-E72D297353CC}">
                    <c16:uniqueId val="{00000002-0A05-41FE-BD14-07779CF7484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Sheet5!$L$1</c15:sqref>
                        </c15:formulaRef>
                      </c:ext>
                    </c:extLst>
                    <c:strCache>
                      <c:ptCount val="1"/>
                      <c:pt idx="0">
                        <c:v>WR amp.</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Sheet5!$D$2:$E$33</c15:sqref>
                        </c15:formulaRef>
                      </c:ext>
                    </c:extLst>
                    <c:multiLvlStrCache>
                      <c:ptCount val="32"/>
                      <c:lvl>
                        <c:pt idx="0">
                          <c:v>streamcluster</c:v>
                        </c:pt>
                        <c:pt idx="1">
                          <c:v>backprop</c:v>
                        </c:pt>
                        <c:pt idx="2">
                          <c:v>pathfinder</c:v>
                        </c:pt>
                        <c:pt idx="3">
                          <c:v>heartwall</c:v>
                        </c:pt>
                        <c:pt idx="4">
                          <c:v>kmeans</c:v>
                        </c:pt>
                        <c:pt idx="5">
                          <c:v>lavaMD</c:v>
                        </c:pt>
                        <c:pt idx="6">
                          <c:v>b+tree</c:v>
                        </c:pt>
                        <c:pt idx="7">
                          <c:v>srad</c:v>
                        </c:pt>
                        <c:pt idx="8">
                          <c:v>lud</c:v>
                        </c:pt>
                        <c:pt idx="9">
                          <c:v>nw</c:v>
                        </c:pt>
                        <c:pt idx="10">
                          <c:v>bfs</c:v>
                        </c:pt>
                        <c:pt idx="11">
                          <c:v>bfs</c:v>
                        </c:pt>
                        <c:pt idx="12">
                          <c:v>mst</c:v>
                        </c:pt>
                        <c:pt idx="13">
                          <c:v>sp</c:v>
                        </c:pt>
                        <c:pt idx="14">
                          <c:v>sssp</c:v>
                        </c:pt>
                        <c:pt idx="15">
                          <c:v>bh</c:v>
                        </c:pt>
                        <c:pt idx="16">
                          <c:v>lulesh</c:v>
                        </c:pt>
                        <c:pt idx="17">
                          <c:v>CoMD</c:v>
                        </c:pt>
                        <c:pt idx="18">
                          <c:v>RSBench</c:v>
                        </c:pt>
                        <c:pt idx="19">
                          <c:v>omriq</c:v>
                        </c:pt>
                        <c:pt idx="20">
                          <c:v>swim</c:v>
                        </c:pt>
                        <c:pt idx="21">
                          <c:v>libdc</c:v>
                        </c:pt>
                        <c:pt idx="22">
                          <c:v>seismic</c:v>
                        </c:pt>
                        <c:pt idx="23">
                          <c:v>ostencil</c:v>
                        </c:pt>
                        <c:pt idx="24">
                          <c:v>csp</c:v>
                        </c:pt>
                        <c:pt idx="25">
                          <c:v>cfg</c:v>
                        </c:pt>
                        <c:pt idx="26">
                          <c:v>sp</c:v>
                        </c:pt>
                        <c:pt idx="27">
                          <c:v>palm</c:v>
                        </c:pt>
                        <c:pt idx="28">
                          <c:v>bt</c:v>
                        </c:pt>
                        <c:pt idx="29">
                          <c:v>rnd</c:v>
                        </c:pt>
                        <c:pt idx="30">
                          <c:v>olbm</c:v>
                        </c:pt>
                        <c:pt idx="31">
                          <c:v>ep</c:v>
                        </c:pt>
                      </c:lvl>
                      <c:lvl>
                        <c:pt idx="0">
                          <c:v>Rodinia</c:v>
                        </c:pt>
                        <c:pt idx="11">
                          <c:v>Lonestar</c:v>
                        </c:pt>
                        <c:pt idx="16">
                          <c:v>DOE</c:v>
                        </c:pt>
                        <c:pt idx="19">
                          <c:v>SPEC ACCEL</c:v>
                        </c:pt>
                      </c:lvl>
                    </c:multiLvlStrCache>
                  </c:multiLvlStrRef>
                </c:cat>
                <c:val>
                  <c:numRef>
                    <c:extLst xmlns:c15="http://schemas.microsoft.com/office/drawing/2012/chart">
                      <c:ext xmlns:c15="http://schemas.microsoft.com/office/drawing/2012/chart" uri="{02D57815-91ED-43cb-92C2-25804820EDAC}">
                        <c15:formulaRef>
                          <c15:sqref>Sheet5!$L$2:$L$33</c15:sqref>
                        </c15:formulaRef>
                      </c:ext>
                    </c:extLst>
                    <c:numCache>
                      <c:formatCode>General</c:formatCode>
                      <c:ptCount val="32"/>
                      <c:pt idx="0">
                        <c:v>0.20863428929688554</c:v>
                      </c:pt>
                      <c:pt idx="1">
                        <c:v>0.18517774146714272</c:v>
                      </c:pt>
                      <c:pt idx="2">
                        <c:v>0.14756936481584981</c:v>
                      </c:pt>
                      <c:pt idx="3">
                        <c:v>0.22693371297964204</c:v>
                      </c:pt>
                      <c:pt idx="4">
                        <c:v>0.26528330447308401</c:v>
                      </c:pt>
                      <c:pt idx="5">
                        <c:v>0.18585739780163846</c:v>
                      </c:pt>
                      <c:pt idx="6">
                        <c:v>0.24148108857272432</c:v>
                      </c:pt>
                      <c:pt idx="7">
                        <c:v>0.21306819296671264</c:v>
                      </c:pt>
                      <c:pt idx="8">
                        <c:v>0.20703843313255121</c:v>
                      </c:pt>
                      <c:pt idx="9">
                        <c:v>0.241439016834055</c:v>
                      </c:pt>
                      <c:pt idx="10">
                        <c:v>0.56848542978445193</c:v>
                      </c:pt>
                      <c:pt idx="11">
                        <c:v>0.5601993830060481</c:v>
                      </c:pt>
                      <c:pt idx="12">
                        <c:v>0.53786274532135003</c:v>
                      </c:pt>
                      <c:pt idx="13">
                        <c:v>1.2984213027970983</c:v>
                      </c:pt>
                      <c:pt idx="14">
                        <c:v>0.77878124916910196</c:v>
                      </c:pt>
                      <c:pt idx="15">
                        <c:v>0.73032226044976789</c:v>
                      </c:pt>
                      <c:pt idx="16">
                        <c:v>0.17597835136644635</c:v>
                      </c:pt>
                      <c:pt idx="17">
                        <c:v>0.15318866007688947</c:v>
                      </c:pt>
                      <c:pt idx="18">
                        <c:v>0.35477105923481944</c:v>
                      </c:pt>
                      <c:pt idx="19">
                        <c:v>0.93177038021811809</c:v>
                      </c:pt>
                      <c:pt idx="20">
                        <c:v>0.17754487504364169</c:v>
                      </c:pt>
                      <c:pt idx="21">
                        <c:v>0.20169712775152537</c:v>
                      </c:pt>
                      <c:pt idx="22">
                        <c:v>0.23605321253870848</c:v>
                      </c:pt>
                      <c:pt idx="23">
                        <c:v>0.15780364975580841</c:v>
                      </c:pt>
                      <c:pt idx="24">
                        <c:v>0.26876531752131005</c:v>
                      </c:pt>
                      <c:pt idx="25">
                        <c:v>0.12153556169266366</c:v>
                      </c:pt>
                      <c:pt idx="26">
                        <c:v>0.3433462816694377</c:v>
                      </c:pt>
                      <c:pt idx="27">
                        <c:v>0.26680730592996516</c:v>
                      </c:pt>
                      <c:pt idx="28">
                        <c:v>0.27511212976760757</c:v>
                      </c:pt>
                      <c:pt idx="29">
                        <c:v>0.18033879229405358</c:v>
                      </c:pt>
                      <c:pt idx="30">
                        <c:v>0.70188382293454721</c:v>
                      </c:pt>
                      <c:pt idx="31">
                        <c:v>0.2109683088603802</c:v>
                      </c:pt>
                    </c:numCache>
                  </c:numRef>
                </c:val>
                <c:extLst xmlns:c15="http://schemas.microsoft.com/office/drawing/2012/chart">
                  <c:ext xmlns:c16="http://schemas.microsoft.com/office/drawing/2014/chart" uri="{C3380CC4-5D6E-409C-BE32-E72D297353CC}">
                    <c16:uniqueId val="{00000003-0A05-41FE-BD14-07779CF74848}"/>
                  </c:ext>
                </c:extLst>
              </c15:ser>
            </c15:filteredBarSeries>
          </c:ext>
        </c:extLst>
      </c:barChart>
      <c:lineChart>
        <c:grouping val="standard"/>
        <c:varyColors val="0"/>
        <c:ser>
          <c:idx val="3"/>
          <c:order val="3"/>
          <c:tx>
            <c:strRef>
              <c:f>Sheet5!$O$1</c:f>
              <c:strCache>
                <c:ptCount val="1"/>
                <c:pt idx="0">
                  <c:v>Slowdown</c:v>
                </c:pt>
              </c:strCache>
            </c:strRef>
          </c:tx>
          <c:spPr>
            <a:ln w="28575" cap="rnd">
              <a:noFill/>
              <a:round/>
            </a:ln>
            <a:effectLst/>
          </c:spPr>
          <c:marker>
            <c:symbol val="diamond"/>
            <c:size val="8"/>
            <c:spPr>
              <a:solidFill>
                <a:srgbClr val="F7980D"/>
              </a:solidFill>
              <a:ln w="3175">
                <a:solidFill>
                  <a:schemeClr val="tx1"/>
                </a:solidFill>
              </a:ln>
              <a:effectLst/>
            </c:spPr>
          </c:marker>
          <c:cat>
            <c:multiLvlStrRef>
              <c:f>Sheet5!$D$2:$E$33</c:f>
              <c:multiLvlStrCache>
                <c:ptCount val="32"/>
                <c:lvl>
                  <c:pt idx="0">
                    <c:v>streamcluster</c:v>
                  </c:pt>
                  <c:pt idx="1">
                    <c:v>backprop</c:v>
                  </c:pt>
                  <c:pt idx="2">
                    <c:v>pathfinder</c:v>
                  </c:pt>
                  <c:pt idx="3">
                    <c:v>heartwall</c:v>
                  </c:pt>
                  <c:pt idx="4">
                    <c:v>kmeans</c:v>
                  </c:pt>
                  <c:pt idx="5">
                    <c:v>lavaMD</c:v>
                  </c:pt>
                  <c:pt idx="6">
                    <c:v>b+tree</c:v>
                  </c:pt>
                  <c:pt idx="7">
                    <c:v>srad</c:v>
                  </c:pt>
                  <c:pt idx="8">
                    <c:v>lud</c:v>
                  </c:pt>
                  <c:pt idx="9">
                    <c:v>nw</c:v>
                  </c:pt>
                  <c:pt idx="10">
                    <c:v>bfs</c:v>
                  </c:pt>
                  <c:pt idx="11">
                    <c:v>bfs</c:v>
                  </c:pt>
                  <c:pt idx="12">
                    <c:v>mst</c:v>
                  </c:pt>
                  <c:pt idx="13">
                    <c:v>sp</c:v>
                  </c:pt>
                  <c:pt idx="14">
                    <c:v>sssp</c:v>
                  </c:pt>
                  <c:pt idx="15">
                    <c:v>bh</c:v>
                  </c:pt>
                  <c:pt idx="16">
                    <c:v>lulesh</c:v>
                  </c:pt>
                  <c:pt idx="17">
                    <c:v>CoMD</c:v>
                  </c:pt>
                  <c:pt idx="18">
                    <c:v>RSBench</c:v>
                  </c:pt>
                  <c:pt idx="19">
                    <c:v>omriq</c:v>
                  </c:pt>
                  <c:pt idx="20">
                    <c:v>swim</c:v>
                  </c:pt>
                  <c:pt idx="21">
                    <c:v>libdc</c:v>
                  </c:pt>
                  <c:pt idx="22">
                    <c:v>seismic</c:v>
                  </c:pt>
                  <c:pt idx="23">
                    <c:v>ostencil</c:v>
                  </c:pt>
                  <c:pt idx="24">
                    <c:v>csp</c:v>
                  </c:pt>
                  <c:pt idx="25">
                    <c:v>cfg</c:v>
                  </c:pt>
                  <c:pt idx="26">
                    <c:v>sp</c:v>
                  </c:pt>
                  <c:pt idx="27">
                    <c:v>palm</c:v>
                  </c:pt>
                  <c:pt idx="28">
                    <c:v>bt</c:v>
                  </c:pt>
                  <c:pt idx="29">
                    <c:v>rnd</c:v>
                  </c:pt>
                  <c:pt idx="30">
                    <c:v>olbm</c:v>
                  </c:pt>
                  <c:pt idx="31">
                    <c:v>ep</c:v>
                  </c:pt>
                </c:lvl>
                <c:lvl>
                  <c:pt idx="0">
                    <c:v>Rodinia</c:v>
                  </c:pt>
                  <c:pt idx="11">
                    <c:v>Lonestar</c:v>
                  </c:pt>
                  <c:pt idx="16">
                    <c:v>DOE</c:v>
                  </c:pt>
                  <c:pt idx="19">
                    <c:v>SPEC ACCEL</c:v>
                  </c:pt>
                </c:lvl>
              </c:multiLvlStrCache>
            </c:multiLvlStrRef>
          </c:cat>
          <c:val>
            <c:numRef>
              <c:f>Sheet5!$O$2:$O$33</c:f>
              <c:numCache>
                <c:formatCode>General</c:formatCode>
                <c:ptCount val="32"/>
                <c:pt idx="0">
                  <c:v>0.16456402006859172</c:v>
                </c:pt>
                <c:pt idx="1">
                  <c:v>8.9277276819245736E-4</c:v>
                </c:pt>
                <c:pt idx="2">
                  <c:v>9.213244260832136E-3</c:v>
                </c:pt>
                <c:pt idx="3">
                  <c:v>2.3976762991361085E-4</c:v>
                </c:pt>
                <c:pt idx="4">
                  <c:v>0.25769230769230766</c:v>
                </c:pt>
                <c:pt idx="5">
                  <c:v>0</c:v>
                </c:pt>
                <c:pt idx="6">
                  <c:v>3.9870146243067422E-3</c:v>
                </c:pt>
                <c:pt idx="7">
                  <c:v>1.279667802038245E-2</c:v>
                </c:pt>
                <c:pt idx="8">
                  <c:v>7.3010646144212952E-4</c:v>
                </c:pt>
                <c:pt idx="9">
                  <c:v>2.3781616440475613E-2</c:v>
                </c:pt>
                <c:pt idx="10">
                  <c:v>0.16253012129516503</c:v>
                </c:pt>
                <c:pt idx="11">
                  <c:v>7.2462787000465217E-3</c:v>
                </c:pt>
                <c:pt idx="12">
                  <c:v>2.6261243771461884E-2</c:v>
                </c:pt>
                <c:pt idx="13">
                  <c:v>1.0444815402484263E-2</c:v>
                </c:pt>
                <c:pt idx="14">
                  <c:v>5.5534494775263905E-2</c:v>
                </c:pt>
                <c:pt idx="15">
                  <c:v>5.399549649727324E-3</c:v>
                </c:pt>
                <c:pt idx="16">
                  <c:v>8.0203700412805525E-3</c:v>
                </c:pt>
                <c:pt idx="17">
                  <c:v>3.6047032887315733E-3</c:v>
                </c:pt>
                <c:pt idx="18">
                  <c:v>2.6086956521739132E-3</c:v>
                </c:pt>
                <c:pt idx="19">
                  <c:v>2.6081300531270494E-3</c:v>
                </c:pt>
                <c:pt idx="20">
                  <c:v>5.8189567466995128E-2</c:v>
                </c:pt>
                <c:pt idx="21">
                  <c:v>1.2123470652005576E-4</c:v>
                </c:pt>
                <c:pt idx="22">
                  <c:v>5.2035184985141855E-3</c:v>
                </c:pt>
                <c:pt idx="23">
                  <c:v>0.39629509788060185</c:v>
                </c:pt>
                <c:pt idx="24">
                  <c:v>0.17609090729638507</c:v>
                </c:pt>
                <c:pt idx="25">
                  <c:v>2.0730382498647289E-3</c:v>
                </c:pt>
                <c:pt idx="26">
                  <c:v>0.12798169365355366</c:v>
                </c:pt>
                <c:pt idx="27">
                  <c:v>8.4333659798742452E-2</c:v>
                </c:pt>
                <c:pt idx="28">
                  <c:v>0.10945018677227375</c:v>
                </c:pt>
                <c:pt idx="29">
                  <c:v>-2.5071121551374293E-8</c:v>
                </c:pt>
                <c:pt idx="30">
                  <c:v>0.34749613721477979</c:v>
                </c:pt>
                <c:pt idx="31">
                  <c:v>2.9309705999700369E-3</c:v>
                </c:pt>
              </c:numCache>
            </c:numRef>
          </c:val>
          <c:smooth val="0"/>
          <c:extLst>
            <c:ext xmlns:c16="http://schemas.microsoft.com/office/drawing/2014/chart" uri="{C3380CC4-5D6E-409C-BE32-E72D297353CC}">
              <c16:uniqueId val="{00000001-0A05-41FE-BD14-07779CF74848}"/>
            </c:ext>
          </c:extLst>
        </c:ser>
        <c:dLbls>
          <c:showLegendKey val="0"/>
          <c:showVal val="0"/>
          <c:showCatName val="0"/>
          <c:showSerName val="0"/>
          <c:showPercent val="0"/>
          <c:showBubbleSize val="0"/>
        </c:dLbls>
        <c:marker val="1"/>
        <c:smooth val="0"/>
        <c:axId val="1470387519"/>
        <c:axId val="1470387999"/>
      </c:lineChart>
      <c:catAx>
        <c:axId val="1082556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082557807"/>
        <c:crosses val="autoZero"/>
        <c:auto val="1"/>
        <c:lblAlgn val="ctr"/>
        <c:lblOffset val="100"/>
        <c:noMultiLvlLbl val="0"/>
      </c:catAx>
      <c:valAx>
        <c:axId val="1082557807"/>
        <c:scaling>
          <c:orientation val="minMax"/>
          <c:max val="1.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600">
                    <a:solidFill>
                      <a:schemeClr val="tx1"/>
                    </a:solidFill>
                  </a:rPr>
                  <a:t>Amplification factor</a:t>
                </a:r>
              </a:p>
            </c:rich>
          </c:tx>
          <c:layout>
            <c:manualLayout>
              <c:xMode val="edge"/>
              <c:yMode val="edge"/>
              <c:x val="5.3082351564048601E-3"/>
              <c:y val="0.20614073481153716"/>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082556847"/>
        <c:crosses val="autoZero"/>
        <c:crossBetween val="between"/>
        <c:majorUnit val="0.25"/>
      </c:valAx>
      <c:valAx>
        <c:axId val="1470387999"/>
        <c:scaling>
          <c:orientation val="minMax"/>
          <c:min val="0"/>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ko-KR" sz="1400">
                    <a:solidFill>
                      <a:schemeClr val="tx1"/>
                    </a:solidFill>
                  </a:rPr>
                  <a:t>IPC Slowdown</a:t>
                </a:r>
                <a:endParaRPr lang="ko-KR" altLang="en-US" sz="1400">
                  <a:solidFill>
                    <a:schemeClr val="tx1"/>
                  </a:solidFill>
                </a:endParaRPr>
              </a:p>
            </c:rich>
          </c:tx>
          <c:layout>
            <c:manualLayout>
              <c:xMode val="edge"/>
              <c:yMode val="edge"/>
              <c:x val="0.96125699229363792"/>
              <c:y val="0.2443772007015571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470387519"/>
        <c:crosses val="max"/>
        <c:crossBetween val="between"/>
        <c:minorUnit val="0.1"/>
      </c:valAx>
      <c:catAx>
        <c:axId val="1470387519"/>
        <c:scaling>
          <c:orientation val="minMax"/>
        </c:scaling>
        <c:delete val="1"/>
        <c:axPos val="b"/>
        <c:numFmt formatCode="General" sourceLinked="1"/>
        <c:majorTickMark val="out"/>
        <c:minorTickMark val="none"/>
        <c:tickLblPos val="nextTo"/>
        <c:crossAx val="1470387999"/>
        <c:crosses val="autoZero"/>
        <c:auto val="1"/>
        <c:lblAlgn val="ctr"/>
        <c:lblOffset val="100"/>
        <c:noMultiLvlLbl val="0"/>
      </c:catAx>
      <c:spPr>
        <a:noFill/>
        <a:ln>
          <a:noFill/>
        </a:ln>
        <a:effectLst/>
      </c:spPr>
    </c:plotArea>
    <c:legend>
      <c:legendPos val="t"/>
      <c:layout>
        <c:manualLayout>
          <c:xMode val="edge"/>
          <c:yMode val="edge"/>
          <c:x val="0.1167815875536483"/>
          <c:y val="0.13527769001173384"/>
          <c:w val="0.41580770481602075"/>
          <c:h val="7.250102995439587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773509809328347E-2"/>
          <c:y val="3.7292674067671699E-2"/>
          <c:w val="0.90601807760724651"/>
          <c:h val="0.59215822891797132"/>
        </c:manualLayout>
      </c:layout>
      <c:barChart>
        <c:barDir val="col"/>
        <c:grouping val="clustered"/>
        <c:varyColors val="0"/>
        <c:ser>
          <c:idx val="0"/>
          <c:order val="0"/>
          <c:tx>
            <c:strRef>
              <c:f>'DRAM Request'!$W$4</c:f>
              <c:strCache>
                <c:ptCount val="1"/>
                <c:pt idx="0">
                  <c:v>Baseline</c:v>
                </c:pt>
              </c:strCache>
            </c:strRef>
          </c:tx>
          <c:spPr>
            <a:solidFill>
              <a:srgbClr val="5B9BD5"/>
            </a:solidFill>
            <a:ln>
              <a:solidFill>
                <a:schemeClr val="tx1"/>
              </a:solidFill>
            </a:ln>
            <a:effectLst/>
          </c:spPr>
          <c:invertIfNegative val="0"/>
          <c:cat>
            <c:strRef>
              <c:f>'DRAM Request'!$V$5:$V$40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'DRAM Request'!$W$5:$W$40</c:f>
              <c:numCache>
                <c:formatCode>General</c:formatCode>
                <c:ptCount val="36"/>
                <c:pt idx="0">
                  <c:v>0.32118458759456203</c:v>
                </c:pt>
                <c:pt idx="1">
                  <c:v>0.24250394365847305</c:v>
                </c:pt>
                <c:pt idx="2">
                  <c:v>0.71446253787881897</c:v>
                </c:pt>
                <c:pt idx="3">
                  <c:v>0.27923084648313434</c:v>
                </c:pt>
                <c:pt idx="4">
                  <c:v>0.22899998236242136</c:v>
                </c:pt>
                <c:pt idx="5">
                  <c:v>0.58751683914903707</c:v>
                </c:pt>
                <c:pt idx="6">
                  <c:v>0.33797969318287802</c:v>
                </c:pt>
                <c:pt idx="7">
                  <c:v>0.56007942205826255</c:v>
                </c:pt>
                <c:pt idx="8">
                  <c:v>0.55838533686724778</c:v>
                </c:pt>
                <c:pt idx="9">
                  <c:v>0.35079707517161673</c:v>
                </c:pt>
                <c:pt idx="10">
                  <c:v>0.17941076435349457</c:v>
                </c:pt>
                <c:pt idx="11">
                  <c:v>0.92711768657627958</c:v>
                </c:pt>
                <c:pt idx="12">
                  <c:v>0.47904261564865602</c:v>
                </c:pt>
                <c:pt idx="13">
                  <c:v>0.40026078261809528</c:v>
                </c:pt>
                <c:pt idx="14">
                  <c:v>0.26807938575284451</c:v>
                </c:pt>
                <c:pt idx="15">
                  <c:v>0.28854809065562925</c:v>
                </c:pt>
                <c:pt idx="17">
                  <c:v>0.18002833745903057</c:v>
                </c:pt>
                <c:pt idx="18">
                  <c:v>0.96850075010681302</c:v>
                </c:pt>
                <c:pt idx="19">
                  <c:v>0.46973612110100449</c:v>
                </c:pt>
                <c:pt idx="20">
                  <c:v>0.96280949007053662</c:v>
                </c:pt>
                <c:pt idx="21">
                  <c:v>0.72164030253309686</c:v>
                </c:pt>
                <c:pt idx="22">
                  <c:v>0.36628634037374619</c:v>
                </c:pt>
                <c:pt idx="23">
                  <c:v>0.15164456505661494</c:v>
                </c:pt>
                <c:pt idx="25">
                  <c:v>0.75813406292931895</c:v>
                </c:pt>
                <c:pt idx="26">
                  <c:v>0.50107016230475465</c:v>
                </c:pt>
                <c:pt idx="27">
                  <c:v>0.66406740743352999</c:v>
                </c:pt>
                <c:pt idx="28">
                  <c:v>0.38145694437900479</c:v>
                </c:pt>
                <c:pt idx="29">
                  <c:v>0.71203812871278016</c:v>
                </c:pt>
                <c:pt idx="30">
                  <c:v>0.37721288682992382</c:v>
                </c:pt>
                <c:pt idx="31">
                  <c:v>0.30507312650117835</c:v>
                </c:pt>
                <c:pt idx="33">
                  <c:v>0.38027609972662541</c:v>
                </c:pt>
                <c:pt idx="34">
                  <c:v>0.43936865642759659</c:v>
                </c:pt>
                <c:pt idx="35">
                  <c:v>0.50065929221696648</c:v>
                </c:pt>
              </c:numCache>
            </c:numRef>
          </c:val>
          <c:extLst>
            <c:ext xmlns:c16="http://schemas.microsoft.com/office/drawing/2014/chart" uri="{C3380CC4-5D6E-409C-BE32-E72D297353CC}">
              <c16:uniqueId val="{00000000-E2C8-4320-AA7B-BB62FC1D8372}"/>
            </c:ext>
          </c:extLst>
        </c:ser>
        <c:ser>
          <c:idx val="1"/>
          <c:order val="1"/>
          <c:tx>
            <c:strRef>
              <c:f>'DRAM Request'!$X$4</c:f>
              <c:strCache>
                <c:ptCount val="1"/>
                <c:pt idx="0">
                  <c:v>CacheCraft </c:v>
                </c:pt>
              </c:strCache>
            </c:strRef>
          </c:tx>
          <c:spPr>
            <a:solidFill>
              <a:srgbClr val="EE7D31"/>
            </a:solidFill>
            <a:ln>
              <a:solidFill>
                <a:schemeClr val="tx1"/>
              </a:solidFill>
            </a:ln>
            <a:effectLst/>
          </c:spPr>
          <c:invertIfNegative val="0"/>
          <c:cat>
            <c:strRef>
              <c:f>'DRAM Request'!$V$5:$V$40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'DRAM Request'!$X$5:$X$40</c:f>
              <c:numCache>
                <c:formatCode>General</c:formatCode>
                <c:ptCount val="36"/>
                <c:pt idx="0">
                  <c:v>0.28236496489155094</c:v>
                </c:pt>
                <c:pt idx="1">
                  <c:v>0.27179880510253507</c:v>
                </c:pt>
                <c:pt idx="2">
                  <c:v>0.20928915624031719</c:v>
                </c:pt>
                <c:pt idx="3">
                  <c:v>0.25109372450068412</c:v>
                </c:pt>
                <c:pt idx="4">
                  <c:v>0.25018629692422678</c:v>
                </c:pt>
                <c:pt idx="5">
                  <c:v>0.24917370764071234</c:v>
                </c:pt>
                <c:pt idx="6">
                  <c:v>0.25113948988156309</c:v>
                </c:pt>
                <c:pt idx="7">
                  <c:v>0.24948449271884798</c:v>
                </c:pt>
                <c:pt idx="8">
                  <c:v>0.25073477194112659</c:v>
                </c:pt>
                <c:pt idx="9">
                  <c:v>0.15784035533683261</c:v>
                </c:pt>
                <c:pt idx="10">
                  <c:v>0.24999269083498921</c:v>
                </c:pt>
                <c:pt idx="11">
                  <c:v>0.24086967143031646</c:v>
                </c:pt>
                <c:pt idx="12">
                  <c:v>0.2606788796773678</c:v>
                </c:pt>
                <c:pt idx="13">
                  <c:v>0.25053898077084757</c:v>
                </c:pt>
                <c:pt idx="14">
                  <c:v>0.25002232186627649</c:v>
                </c:pt>
                <c:pt idx="15">
                  <c:v>0.2102152373430406</c:v>
                </c:pt>
                <c:pt idx="17">
                  <c:v>0.24986275070597097</c:v>
                </c:pt>
                <c:pt idx="18">
                  <c:v>0.10249369639824368</c:v>
                </c:pt>
                <c:pt idx="19">
                  <c:v>0.14307760478929876</c:v>
                </c:pt>
                <c:pt idx="20">
                  <c:v>0.15076232998796257</c:v>
                </c:pt>
                <c:pt idx="21">
                  <c:v>0.18123885982249965</c:v>
                </c:pt>
                <c:pt idx="22">
                  <c:v>0.25060349003283311</c:v>
                </c:pt>
                <c:pt idx="23">
                  <c:v>0.24972228343390501</c:v>
                </c:pt>
                <c:pt idx="25">
                  <c:v>0.14789735405078352</c:v>
                </c:pt>
                <c:pt idx="26">
                  <c:v>0.25222912641343997</c:v>
                </c:pt>
                <c:pt idx="27">
                  <c:v>0.13225162633605647</c:v>
                </c:pt>
                <c:pt idx="28">
                  <c:v>0.25</c:v>
                </c:pt>
                <c:pt idx="29">
                  <c:v>0.24827278208678694</c:v>
                </c:pt>
                <c:pt idx="30">
                  <c:v>0.24806898803252886</c:v>
                </c:pt>
                <c:pt idx="31">
                  <c:v>0.24998088361410042</c:v>
                </c:pt>
                <c:pt idx="33">
                  <c:v>0.24092574647373363</c:v>
                </c:pt>
                <c:pt idx="34">
                  <c:v>0.18059611998747446</c:v>
                </c:pt>
                <c:pt idx="35">
                  <c:v>0.2115927203476429</c:v>
                </c:pt>
              </c:numCache>
            </c:numRef>
          </c:val>
          <c:extLst>
            <c:ext xmlns:c16="http://schemas.microsoft.com/office/drawing/2014/chart" uri="{C3380CC4-5D6E-409C-BE32-E72D297353CC}">
              <c16:uniqueId val="{00000001-E2C8-4320-AA7B-BB62FC1D8372}"/>
            </c:ext>
          </c:extLst>
        </c:ser>
        <c:dLbls>
          <c:showLegendKey val="0"/>
          <c:showVal val="0"/>
          <c:showCatName val="0"/>
          <c:showSerName val="0"/>
          <c:showPercent val="0"/>
          <c:showBubbleSize val="0"/>
        </c:dLbls>
        <c:gapWidth val="80"/>
        <c:axId val="1553314543"/>
        <c:axId val="1553315503"/>
      </c:barChart>
      <c:catAx>
        <c:axId val="155331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j-lt"/>
                <a:ea typeface="+mn-ea"/>
                <a:cs typeface="Times New Roman" panose="02020603050405020304" pitchFamily="18" charset="0"/>
              </a:defRPr>
            </a:pPr>
            <a:endParaRPr lang="ko-KR"/>
          </a:p>
        </c:txPr>
        <c:crossAx val="1553315503"/>
        <c:crosses val="autoZero"/>
        <c:auto val="1"/>
        <c:lblAlgn val="ctr"/>
        <c:lblOffset val="100"/>
        <c:noMultiLvlLbl val="0"/>
      </c:catAx>
      <c:valAx>
        <c:axId val="1553315503"/>
        <c:scaling>
          <c:orientation val="minMax"/>
          <c:max val="1.100000000000000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ko-KR" sz="1400">
                    <a:solidFill>
                      <a:schemeClr val="tx1"/>
                    </a:solidFill>
                  </a:rPr>
                  <a:t>Access</a:t>
                </a:r>
                <a:r>
                  <a:rPr lang="en-US" altLang="ko-KR" sz="1400" baseline="0">
                    <a:solidFill>
                      <a:schemeClr val="tx1"/>
                    </a:solidFill>
                  </a:rPr>
                  <a:t> amp. factor</a:t>
                </a:r>
                <a:endParaRPr lang="ko-KR" altLang="en-US" sz="1400">
                  <a:solidFill>
                    <a:schemeClr val="tx1"/>
                  </a:solidFill>
                </a:endParaRPr>
              </a:p>
            </c:rich>
          </c:tx>
          <c:layout>
            <c:manualLayout>
              <c:xMode val="edge"/>
              <c:yMode val="edge"/>
              <c:x val="0"/>
              <c:y val="4.407499815960794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j-lt"/>
                <a:ea typeface="+mn-ea"/>
                <a:cs typeface="Times New Roman" panose="02020603050405020304" pitchFamily="18" charset="0"/>
              </a:defRPr>
            </a:pPr>
            <a:endParaRPr lang="ko-KR"/>
          </a:p>
        </c:txPr>
        <c:crossAx val="1553314543"/>
        <c:crosses val="autoZero"/>
        <c:crossBetween val="between"/>
        <c:majorUnit val="0.25"/>
      </c:valAx>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ko-KR"/>
          </a:p>
        </c:txPr>
      </c:legendEntry>
      <c:layout>
        <c:manualLayout>
          <c:xMode val="edge"/>
          <c:yMode val="edge"/>
          <c:x val="8.4604567936257188E-2"/>
          <c:y val="0.11157544404692453"/>
          <c:w val="0.23575535144168225"/>
          <c:h val="9.974106964964051E-2"/>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ko-KR"/>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773509809328347E-2"/>
          <c:y val="3.7292674067671699E-2"/>
          <c:w val="0.90601807760724651"/>
          <c:h val="0.59215822891797132"/>
        </c:manualLayout>
      </c:layout>
      <c:barChart>
        <c:barDir val="col"/>
        <c:grouping val="clustered"/>
        <c:varyColors val="0"/>
        <c:ser>
          <c:idx val="0"/>
          <c:order val="0"/>
          <c:tx>
            <c:strRef>
              <c:f>'DRAM Request'!$W$4</c:f>
              <c:strCache>
                <c:ptCount val="1"/>
                <c:pt idx="0">
                  <c:v>Baseline</c:v>
                </c:pt>
              </c:strCache>
            </c:strRef>
          </c:tx>
          <c:spPr>
            <a:solidFill>
              <a:srgbClr val="5B9BD5"/>
            </a:solidFill>
            <a:ln>
              <a:solidFill>
                <a:schemeClr val="tx1"/>
              </a:solidFill>
            </a:ln>
            <a:effectLst/>
          </c:spPr>
          <c:invertIfNegative val="0"/>
          <c:cat>
            <c:strRef>
              <c:f>'DRAM Request'!$V$5:$V$40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'DRAM Request'!$W$5:$W$40</c:f>
              <c:numCache>
                <c:formatCode>General</c:formatCode>
                <c:ptCount val="36"/>
                <c:pt idx="0">
                  <c:v>0.32118458759456203</c:v>
                </c:pt>
                <c:pt idx="1">
                  <c:v>0.24250394365847305</c:v>
                </c:pt>
                <c:pt idx="2">
                  <c:v>0.71446253787881897</c:v>
                </c:pt>
                <c:pt idx="3">
                  <c:v>0.27923084648313434</c:v>
                </c:pt>
                <c:pt idx="4">
                  <c:v>0.22899998236242136</c:v>
                </c:pt>
                <c:pt idx="5">
                  <c:v>0.58751683914903707</c:v>
                </c:pt>
                <c:pt idx="6">
                  <c:v>0.33797969318287802</c:v>
                </c:pt>
                <c:pt idx="7">
                  <c:v>0.56007942205826255</c:v>
                </c:pt>
                <c:pt idx="8">
                  <c:v>0.55838533686724778</c:v>
                </c:pt>
                <c:pt idx="9">
                  <c:v>0.35079707517161673</c:v>
                </c:pt>
                <c:pt idx="10">
                  <c:v>0.17941076435349457</c:v>
                </c:pt>
                <c:pt idx="11">
                  <c:v>0.92711768657627958</c:v>
                </c:pt>
                <c:pt idx="12">
                  <c:v>0.47904261564865602</c:v>
                </c:pt>
                <c:pt idx="13">
                  <c:v>0.40026078261809528</c:v>
                </c:pt>
                <c:pt idx="14">
                  <c:v>0.26807938575284451</c:v>
                </c:pt>
                <c:pt idx="15">
                  <c:v>0.28854809065562925</c:v>
                </c:pt>
                <c:pt idx="17">
                  <c:v>0.18002833745903057</c:v>
                </c:pt>
                <c:pt idx="18">
                  <c:v>0.96850075010681302</c:v>
                </c:pt>
                <c:pt idx="19">
                  <c:v>0.46973612110100449</c:v>
                </c:pt>
                <c:pt idx="20">
                  <c:v>0.96280949007053662</c:v>
                </c:pt>
                <c:pt idx="21">
                  <c:v>0.72164030253309686</c:v>
                </c:pt>
                <c:pt idx="22">
                  <c:v>0.36628634037374619</c:v>
                </c:pt>
                <c:pt idx="23">
                  <c:v>0.15164456505661494</c:v>
                </c:pt>
                <c:pt idx="25">
                  <c:v>0.75813406292931895</c:v>
                </c:pt>
                <c:pt idx="26">
                  <c:v>0.50107016230475465</c:v>
                </c:pt>
                <c:pt idx="27">
                  <c:v>0.66406740743352999</c:v>
                </c:pt>
                <c:pt idx="28">
                  <c:v>0.38145694437900479</c:v>
                </c:pt>
                <c:pt idx="29">
                  <c:v>0.71203812871278016</c:v>
                </c:pt>
                <c:pt idx="30">
                  <c:v>0.37721288682992382</c:v>
                </c:pt>
                <c:pt idx="31">
                  <c:v>0.30507312650117835</c:v>
                </c:pt>
                <c:pt idx="33">
                  <c:v>0.38027609972662541</c:v>
                </c:pt>
                <c:pt idx="34">
                  <c:v>0.43936865642759659</c:v>
                </c:pt>
                <c:pt idx="35">
                  <c:v>0.50065929221696648</c:v>
                </c:pt>
              </c:numCache>
            </c:numRef>
          </c:val>
          <c:extLst>
            <c:ext xmlns:c16="http://schemas.microsoft.com/office/drawing/2014/chart" uri="{C3380CC4-5D6E-409C-BE32-E72D297353CC}">
              <c16:uniqueId val="{00000000-E2C8-4320-AA7B-BB62FC1D8372}"/>
            </c:ext>
          </c:extLst>
        </c:ser>
        <c:ser>
          <c:idx val="1"/>
          <c:order val="1"/>
          <c:tx>
            <c:strRef>
              <c:f>'DRAM Request'!$X$4</c:f>
              <c:strCache>
                <c:ptCount val="1"/>
                <c:pt idx="0">
                  <c:v>CacheCraft </c:v>
                </c:pt>
              </c:strCache>
            </c:strRef>
          </c:tx>
          <c:spPr>
            <a:solidFill>
              <a:srgbClr val="EE7D31"/>
            </a:solidFill>
            <a:ln>
              <a:solidFill>
                <a:schemeClr val="tx1"/>
              </a:solidFill>
            </a:ln>
            <a:effectLst/>
          </c:spPr>
          <c:invertIfNegative val="0"/>
          <c:cat>
            <c:strRef>
              <c:f>'DRAM Request'!$V$5:$V$40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'DRAM Request'!$X$5:$X$40</c:f>
              <c:numCache>
                <c:formatCode>General</c:formatCode>
                <c:ptCount val="36"/>
                <c:pt idx="0">
                  <c:v>0.28236496489155094</c:v>
                </c:pt>
                <c:pt idx="1">
                  <c:v>0.27179880510253507</c:v>
                </c:pt>
                <c:pt idx="2">
                  <c:v>0.20928915624031719</c:v>
                </c:pt>
                <c:pt idx="3">
                  <c:v>0.25109372450068412</c:v>
                </c:pt>
                <c:pt idx="4">
                  <c:v>0.25018629692422678</c:v>
                </c:pt>
                <c:pt idx="5">
                  <c:v>0.24917370764071234</c:v>
                </c:pt>
                <c:pt idx="6">
                  <c:v>0.25113948988156309</c:v>
                </c:pt>
                <c:pt idx="7">
                  <c:v>0.24948449271884798</c:v>
                </c:pt>
                <c:pt idx="8">
                  <c:v>0.25073477194112659</c:v>
                </c:pt>
                <c:pt idx="9">
                  <c:v>0.15784035533683261</c:v>
                </c:pt>
                <c:pt idx="10">
                  <c:v>0.24999269083498921</c:v>
                </c:pt>
                <c:pt idx="11">
                  <c:v>0.24086967143031646</c:v>
                </c:pt>
                <c:pt idx="12">
                  <c:v>0.2606788796773678</c:v>
                </c:pt>
                <c:pt idx="13">
                  <c:v>0.25053898077084757</c:v>
                </c:pt>
                <c:pt idx="14">
                  <c:v>0.25002232186627649</c:v>
                </c:pt>
                <c:pt idx="15">
                  <c:v>0.2102152373430406</c:v>
                </c:pt>
                <c:pt idx="17">
                  <c:v>0.24986275070597097</c:v>
                </c:pt>
                <c:pt idx="18">
                  <c:v>0.10249369639824368</c:v>
                </c:pt>
                <c:pt idx="19">
                  <c:v>0.14307760478929876</c:v>
                </c:pt>
                <c:pt idx="20">
                  <c:v>0.15076232998796257</c:v>
                </c:pt>
                <c:pt idx="21">
                  <c:v>0.18123885982249965</c:v>
                </c:pt>
                <c:pt idx="22">
                  <c:v>0.25060349003283311</c:v>
                </c:pt>
                <c:pt idx="23">
                  <c:v>0.24972228343390501</c:v>
                </c:pt>
                <c:pt idx="25">
                  <c:v>0.14789735405078352</c:v>
                </c:pt>
                <c:pt idx="26">
                  <c:v>0.25222912641343997</c:v>
                </c:pt>
                <c:pt idx="27">
                  <c:v>0.13225162633605647</c:v>
                </c:pt>
                <c:pt idx="28">
                  <c:v>0.25</c:v>
                </c:pt>
                <c:pt idx="29">
                  <c:v>0.24827278208678694</c:v>
                </c:pt>
                <c:pt idx="30">
                  <c:v>0.24806898803252886</c:v>
                </c:pt>
                <c:pt idx="31">
                  <c:v>0.24998088361410042</c:v>
                </c:pt>
                <c:pt idx="33">
                  <c:v>0.24092574647373363</c:v>
                </c:pt>
                <c:pt idx="34">
                  <c:v>0.18059611998747446</c:v>
                </c:pt>
                <c:pt idx="35">
                  <c:v>0.2115927203476429</c:v>
                </c:pt>
              </c:numCache>
            </c:numRef>
          </c:val>
          <c:extLst>
            <c:ext xmlns:c16="http://schemas.microsoft.com/office/drawing/2014/chart" uri="{C3380CC4-5D6E-409C-BE32-E72D297353CC}">
              <c16:uniqueId val="{00000001-E2C8-4320-AA7B-BB62FC1D8372}"/>
            </c:ext>
          </c:extLst>
        </c:ser>
        <c:dLbls>
          <c:showLegendKey val="0"/>
          <c:showVal val="0"/>
          <c:showCatName val="0"/>
          <c:showSerName val="0"/>
          <c:showPercent val="0"/>
          <c:showBubbleSize val="0"/>
        </c:dLbls>
        <c:gapWidth val="80"/>
        <c:axId val="1553314543"/>
        <c:axId val="1553315503"/>
      </c:barChart>
      <c:catAx>
        <c:axId val="155331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j-lt"/>
                <a:ea typeface="+mn-ea"/>
                <a:cs typeface="Times New Roman" panose="02020603050405020304" pitchFamily="18" charset="0"/>
              </a:defRPr>
            </a:pPr>
            <a:endParaRPr lang="ko-KR"/>
          </a:p>
        </c:txPr>
        <c:crossAx val="1553315503"/>
        <c:crosses val="autoZero"/>
        <c:auto val="1"/>
        <c:lblAlgn val="ctr"/>
        <c:lblOffset val="100"/>
        <c:noMultiLvlLbl val="0"/>
      </c:catAx>
      <c:valAx>
        <c:axId val="1553315503"/>
        <c:scaling>
          <c:orientation val="minMax"/>
          <c:max val="1.100000000000000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ko-KR" sz="1400">
                    <a:solidFill>
                      <a:schemeClr val="tx1"/>
                    </a:solidFill>
                  </a:rPr>
                  <a:t>Access</a:t>
                </a:r>
                <a:r>
                  <a:rPr lang="en-US" altLang="ko-KR" sz="1400" baseline="0">
                    <a:solidFill>
                      <a:schemeClr val="tx1"/>
                    </a:solidFill>
                  </a:rPr>
                  <a:t> amp. factor</a:t>
                </a:r>
                <a:endParaRPr lang="ko-KR" altLang="en-US" sz="1400">
                  <a:solidFill>
                    <a:schemeClr val="tx1"/>
                  </a:solidFill>
                </a:endParaRPr>
              </a:p>
            </c:rich>
          </c:tx>
          <c:layout>
            <c:manualLayout>
              <c:xMode val="edge"/>
              <c:yMode val="edge"/>
              <c:x val="0"/>
              <c:y val="4.4074998159607942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j-lt"/>
                <a:ea typeface="+mn-ea"/>
                <a:cs typeface="Times New Roman" panose="02020603050405020304" pitchFamily="18" charset="0"/>
              </a:defRPr>
            </a:pPr>
            <a:endParaRPr lang="ko-KR"/>
          </a:p>
        </c:txPr>
        <c:crossAx val="1553314543"/>
        <c:crosses val="autoZero"/>
        <c:crossBetween val="between"/>
        <c:majorUnit val="0.25"/>
      </c:valAx>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ko-KR"/>
          </a:p>
        </c:txPr>
      </c:legendEntry>
      <c:layout>
        <c:manualLayout>
          <c:xMode val="edge"/>
          <c:yMode val="edge"/>
          <c:x val="8.4604567936257188E-2"/>
          <c:y val="0.11157544404692453"/>
          <c:w val="0.23575535144168225"/>
          <c:h val="9.974106964964051E-2"/>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j-lt"/>
              <a:ea typeface="+mn-ea"/>
              <a:cs typeface="Times New Roman" panose="02020603050405020304" pitchFamily="18"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7640821310214344E-2"/>
          <c:y val="9.3623413109508002E-2"/>
          <c:w val="0.8653253478450329"/>
          <c:h val="0.53493178118324114"/>
        </c:manualLayout>
      </c:layout>
      <c:barChart>
        <c:barDir val="col"/>
        <c:grouping val="clustered"/>
        <c:varyColors val="0"/>
        <c:ser>
          <c:idx val="1"/>
          <c:order val="0"/>
          <c:tx>
            <c:strRef>
              <c:f>Sheet2!$K$4</c:f>
              <c:strCache>
                <c:ptCount val="1"/>
                <c:pt idx="0">
                  <c:v>Baseline</c:v>
                </c:pt>
              </c:strCache>
            </c:strRef>
          </c:tx>
          <c:spPr>
            <a:solidFill>
              <a:srgbClr val="5B9BD5"/>
            </a:solidFill>
            <a:ln>
              <a:solidFill>
                <a:sysClr val="windowText" lastClr="000000"/>
              </a:solidFill>
            </a:ln>
            <a:effectLst/>
          </c:spPr>
          <c:invertIfNegative val="0"/>
          <c:cat>
            <c:strRef>
              <c:f>Sheet2!$J$5:$J$40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Sheet2!$K$5:$K$40</c:f>
              <c:numCache>
                <c:formatCode>General</c:formatCode>
                <c:ptCount val="36"/>
                <c:pt idx="0">
                  <c:v>5.4715385973902464E-4</c:v>
                </c:pt>
                <c:pt idx="1">
                  <c:v>4.3858167822663496E-4</c:v>
                </c:pt>
                <c:pt idx="2">
                  <c:v>2.4077599012581885E-3</c:v>
                </c:pt>
                <c:pt idx="3">
                  <c:v>1.7994658357444848E-2</c:v>
                </c:pt>
                <c:pt idx="4">
                  <c:v>3.8589097936763128E-3</c:v>
                </c:pt>
                <c:pt idx="5">
                  <c:v>7.0740292307094332E-3</c:v>
                </c:pt>
                <c:pt idx="6">
                  <c:v>1.5078243035793193E-3</c:v>
                </c:pt>
                <c:pt idx="9">
                  <c:v>2.4312982491650592E-2</c:v>
                </c:pt>
                <c:pt idx="10">
                  <c:v>5.1912364783519571E-3</c:v>
                </c:pt>
                <c:pt idx="11">
                  <c:v>6.9145700088633077E-3</c:v>
                </c:pt>
                <c:pt idx="12">
                  <c:v>5.230816626719581E-2</c:v>
                </c:pt>
                <c:pt idx="13">
                  <c:v>2.2923731426105265E-2</c:v>
                </c:pt>
                <c:pt idx="14">
                  <c:v>5.8493439228921584E-2</c:v>
                </c:pt>
                <c:pt idx="15">
                  <c:v>4.6421172868189808E-2</c:v>
                </c:pt>
                <c:pt idx="17">
                  <c:v>9.308194382052104E-3</c:v>
                </c:pt>
                <c:pt idx="18">
                  <c:v>5.190687654713555E-2</c:v>
                </c:pt>
                <c:pt idx="19">
                  <c:v>0.11291892477276089</c:v>
                </c:pt>
                <c:pt idx="20">
                  <c:v>0.10037582175962845</c:v>
                </c:pt>
                <c:pt idx="21">
                  <c:v>0.23337854901281907</c:v>
                </c:pt>
                <c:pt idx="22">
                  <c:v>0.106641658504951</c:v>
                </c:pt>
                <c:pt idx="23">
                  <c:v>7.8657624324736108E-3</c:v>
                </c:pt>
                <c:pt idx="25">
                  <c:v>0.30782814076841603</c:v>
                </c:pt>
                <c:pt idx="26">
                  <c:v>0.50626063331095672</c:v>
                </c:pt>
                <c:pt idx="27">
                  <c:v>0.25370392513232565</c:v>
                </c:pt>
                <c:pt idx="28">
                  <c:v>0.19094387983072392</c:v>
                </c:pt>
                <c:pt idx="29">
                  <c:v>0.52559709014063261</c:v>
                </c:pt>
                <c:pt idx="30">
                  <c:v>0.36382113667026239</c:v>
                </c:pt>
                <c:pt idx="31">
                  <c:v>0.30927664755984541</c:v>
                </c:pt>
                <c:pt idx="33">
                  <c:v>7.2981167023708398E-3</c:v>
                </c:pt>
                <c:pt idx="34">
                  <c:v>5.2312095832748116E-2</c:v>
                </c:pt>
                <c:pt idx="35">
                  <c:v>0.33220065755085448</c:v>
                </c:pt>
              </c:numCache>
            </c:numRef>
          </c:val>
          <c:extLst xmlns:c15="http://schemas.microsoft.com/office/drawing/2012/chart">
            <c:ext xmlns:c16="http://schemas.microsoft.com/office/drawing/2014/chart" uri="{C3380CC4-5D6E-409C-BE32-E72D297353CC}">
              <c16:uniqueId val="{00000000-3B91-4AF0-B7CF-67EF46E3A7D7}"/>
            </c:ext>
          </c:extLst>
        </c:ser>
        <c:ser>
          <c:idx val="2"/>
          <c:order val="1"/>
          <c:tx>
            <c:strRef>
              <c:f>Sheet2!$L$4</c:f>
              <c:strCache>
                <c:ptCount val="1"/>
                <c:pt idx="0">
                  <c:v>CacheCraft</c:v>
                </c:pt>
              </c:strCache>
            </c:strRef>
          </c:tx>
          <c:spPr>
            <a:solidFill>
              <a:srgbClr val="EE7D31"/>
            </a:solidFill>
            <a:ln>
              <a:solidFill>
                <a:sysClr val="windowText" lastClr="000000"/>
              </a:solidFill>
            </a:ln>
            <a:effectLst/>
          </c:spPr>
          <c:invertIfNegative val="0"/>
          <c:cat>
            <c:strRef>
              <c:f>Sheet2!$J$5:$J$40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Sheet2!$L$5:$L$40</c:f>
              <c:numCache>
                <c:formatCode>General</c:formatCode>
                <c:ptCount val="36"/>
                <c:pt idx="0">
                  <c:v>1.7985286575521453E-3</c:v>
                </c:pt>
                <c:pt idx="1">
                  <c:v>2.9673237622316329E-3</c:v>
                </c:pt>
                <c:pt idx="2">
                  <c:v>1.1038841882251571E-3</c:v>
                </c:pt>
                <c:pt idx="3">
                  <c:v>0.10542798376017859</c:v>
                </c:pt>
                <c:pt idx="4">
                  <c:v>4.4079405404657823E-2</c:v>
                </c:pt>
                <c:pt idx="5">
                  <c:v>7.5929765952533756E-3</c:v>
                </c:pt>
                <c:pt idx="6">
                  <c:v>7.0233667259278487E-3</c:v>
                </c:pt>
                <c:pt idx="7">
                  <c:v>1.2954127892213174E-2</c:v>
                </c:pt>
                <c:pt idx="8">
                  <c:v>1.3649463328734956E-2</c:v>
                </c:pt>
                <c:pt idx="9">
                  <c:v>2.0172640379949369E-2</c:v>
                </c:pt>
                <c:pt idx="10">
                  <c:v>4.2127755662839217E-2</c:v>
                </c:pt>
                <c:pt idx="11">
                  <c:v>1.1343106584437157E-2</c:v>
                </c:pt>
                <c:pt idx="12">
                  <c:v>2.6467339081968966E-2</c:v>
                </c:pt>
                <c:pt idx="13">
                  <c:v>2.682744224146294E-2</c:v>
                </c:pt>
                <c:pt idx="14">
                  <c:v>7.8806190529391973E-2</c:v>
                </c:pt>
                <c:pt idx="15">
                  <c:v>4.3738649259575269E-2</c:v>
                </c:pt>
                <c:pt idx="17">
                  <c:v>1.4943318447268927E-2</c:v>
                </c:pt>
                <c:pt idx="18">
                  <c:v>3.4551659794307854E-2</c:v>
                </c:pt>
                <c:pt idx="19">
                  <c:v>6.9983848603412557E-2</c:v>
                </c:pt>
                <c:pt idx="20">
                  <c:v>8.9139787808988569E-2</c:v>
                </c:pt>
                <c:pt idx="21">
                  <c:v>7.3924822693557601E-2</c:v>
                </c:pt>
                <c:pt idx="22">
                  <c:v>0.12110017950235918</c:v>
                </c:pt>
                <c:pt idx="23">
                  <c:v>4.7360311047006443E-2</c:v>
                </c:pt>
                <c:pt idx="25">
                  <c:v>0.18636363890125884</c:v>
                </c:pt>
                <c:pt idx="26">
                  <c:v>0.28534308961982124</c:v>
                </c:pt>
                <c:pt idx="27">
                  <c:v>9.564560614756723E-2</c:v>
                </c:pt>
                <c:pt idx="28">
                  <c:v>0.13557834310494221</c:v>
                </c:pt>
                <c:pt idx="29">
                  <c:v>0.16648601067269353</c:v>
                </c:pt>
                <c:pt idx="30">
                  <c:v>0.2154601038101811</c:v>
                </c:pt>
                <c:pt idx="31">
                  <c:v>0.26133147670877332</c:v>
                </c:pt>
                <c:pt idx="33">
                  <c:v>1.4929355457706066E-2</c:v>
                </c:pt>
                <c:pt idx="34">
                  <c:v>5.4152596750194008E-2</c:v>
                </c:pt>
                <c:pt idx="35">
                  <c:v>0.1814035350090055</c:v>
                </c:pt>
              </c:numCache>
            </c:numRef>
          </c:val>
          <c:extLst>
            <c:ext xmlns:c16="http://schemas.microsoft.com/office/drawing/2014/chart" uri="{C3380CC4-5D6E-409C-BE32-E72D297353CC}">
              <c16:uniqueId val="{00000001-3B91-4AF0-B7CF-67EF46E3A7D7}"/>
            </c:ext>
          </c:extLst>
        </c:ser>
        <c:dLbls>
          <c:showLegendKey val="0"/>
          <c:showVal val="0"/>
          <c:showCatName val="0"/>
          <c:showSerName val="0"/>
          <c:showPercent val="0"/>
          <c:showBubbleSize val="0"/>
        </c:dLbls>
        <c:gapWidth val="80"/>
        <c:axId val="1125450512"/>
        <c:axId val="1125444752"/>
        <c:extLst/>
      </c:barChart>
      <c:lineChart>
        <c:grouping val="standard"/>
        <c:varyColors val="0"/>
        <c:ser>
          <c:idx val="0"/>
          <c:order val="2"/>
          <c:tx>
            <c:strRef>
              <c:f>Sheet2!$M$4</c:f>
              <c:strCache>
                <c:ptCount val="1"/>
                <c:pt idx="0">
                  <c:v>Throughput (GB/s)</c:v>
                </c:pt>
              </c:strCache>
            </c:strRef>
          </c:tx>
          <c:spPr>
            <a:ln w="28575" cap="rnd">
              <a:solidFill>
                <a:srgbClr val="C00000"/>
              </a:solidFill>
              <a:round/>
            </a:ln>
            <a:effectLst/>
          </c:spPr>
          <c:marker>
            <c:symbol val="none"/>
          </c:marker>
          <c:cat>
            <c:strRef>
              <c:f>Sheet2!$J$5:$J$40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Sheet2!$M$5:$M$40</c:f>
              <c:numCache>
                <c:formatCode>0_ </c:formatCode>
                <c:ptCount val="36"/>
                <c:pt idx="0">
                  <c:v>3.6582723259925842</c:v>
                </c:pt>
                <c:pt idx="1">
                  <c:v>5.1658600568771362</c:v>
                </c:pt>
                <c:pt idx="2">
                  <c:v>7.8753009438514709</c:v>
                </c:pt>
                <c:pt idx="3">
                  <c:v>8.2548335194587708</c:v>
                </c:pt>
                <c:pt idx="4">
                  <c:v>14.854483306407928</c:v>
                </c:pt>
                <c:pt idx="5">
                  <c:v>25.924183428287506</c:v>
                </c:pt>
                <c:pt idx="6">
                  <c:v>35.117305815219879</c:v>
                </c:pt>
                <c:pt idx="7">
                  <c:v>42.170286178588867</c:v>
                </c:pt>
                <c:pt idx="8">
                  <c:v>42.23354160785675</c:v>
                </c:pt>
                <c:pt idx="9">
                  <c:v>47.409944236278534</c:v>
                </c:pt>
                <c:pt idx="10">
                  <c:v>53.999051451683044</c:v>
                </c:pt>
                <c:pt idx="11">
                  <c:v>54.589435458183289</c:v>
                </c:pt>
                <c:pt idx="12">
                  <c:v>57.68895149230957</c:v>
                </c:pt>
                <c:pt idx="13">
                  <c:v>79.164169728755951</c:v>
                </c:pt>
                <c:pt idx="14">
                  <c:v>94.577409327030182</c:v>
                </c:pt>
                <c:pt idx="15">
                  <c:v>105.17269372940063</c:v>
                </c:pt>
                <c:pt idx="17">
                  <c:v>135.58801263570788</c:v>
                </c:pt>
                <c:pt idx="18">
                  <c:v>137.675441801548</c:v>
                </c:pt>
                <c:pt idx="19">
                  <c:v>138.95109295845032</c:v>
                </c:pt>
                <c:pt idx="20">
                  <c:v>141.90301299095154</c:v>
                </c:pt>
                <c:pt idx="21">
                  <c:v>156.95131128560752</c:v>
                </c:pt>
                <c:pt idx="22">
                  <c:v>186.48754805326459</c:v>
                </c:pt>
                <c:pt idx="23">
                  <c:v>200.24560391902924</c:v>
                </c:pt>
                <c:pt idx="25">
                  <c:v>226.21195763349533</c:v>
                </c:pt>
                <c:pt idx="26">
                  <c:v>243.13171564415441</c:v>
                </c:pt>
                <c:pt idx="27">
                  <c:v>246.31664156913754</c:v>
                </c:pt>
                <c:pt idx="28">
                  <c:v>303</c:v>
                </c:pt>
                <c:pt idx="29">
                  <c:v>333.07146281003952</c:v>
                </c:pt>
                <c:pt idx="30">
                  <c:v>364.84677344560623</c:v>
                </c:pt>
                <c:pt idx="31">
                  <c:v>372.07897752523422</c:v>
                </c:pt>
              </c:numCache>
            </c:numRef>
          </c:val>
          <c:smooth val="0"/>
          <c:extLst>
            <c:ext xmlns:c16="http://schemas.microsoft.com/office/drawing/2014/chart" uri="{C3380CC4-5D6E-409C-BE32-E72D297353CC}">
              <c16:uniqueId val="{00000002-3B91-4AF0-B7CF-67EF46E3A7D7}"/>
            </c:ext>
          </c:extLst>
        </c:ser>
        <c:dLbls>
          <c:showLegendKey val="0"/>
          <c:showVal val="0"/>
          <c:showCatName val="0"/>
          <c:showSerName val="0"/>
          <c:showPercent val="0"/>
          <c:showBubbleSize val="0"/>
        </c:dLbls>
        <c:marker val="1"/>
        <c:smooth val="0"/>
        <c:axId val="1925742399"/>
        <c:axId val="1925741919"/>
      </c:lineChart>
      <c:catAx>
        <c:axId val="112545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90" b="0" i="0" u="none" strike="noStrike" kern="1200" baseline="0">
                <a:solidFill>
                  <a:sysClr val="windowText" lastClr="000000"/>
                </a:solidFill>
                <a:latin typeface="+mj-lt"/>
                <a:ea typeface="+mn-ea"/>
                <a:cs typeface="Times New Roman" panose="02020603050405020304" pitchFamily="18" charset="0"/>
              </a:defRPr>
            </a:pPr>
            <a:endParaRPr lang="ko-KR"/>
          </a:p>
        </c:txPr>
        <c:crossAx val="1125444752"/>
        <c:crosses val="autoZero"/>
        <c:auto val="1"/>
        <c:lblAlgn val="ctr"/>
        <c:lblOffset val="100"/>
        <c:noMultiLvlLbl val="0"/>
      </c:catAx>
      <c:valAx>
        <c:axId val="1125444752"/>
        <c:scaling>
          <c:orientation val="minMax"/>
          <c:max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j-lt"/>
                    <a:ea typeface="+mn-ea"/>
                    <a:cs typeface="+mn-cs"/>
                  </a:defRPr>
                </a:pPr>
                <a:r>
                  <a:rPr lang="en-US" altLang="ko-KR" sz="1400" u="none">
                    <a:solidFill>
                      <a:sysClr val="windowText" lastClr="000000"/>
                    </a:solidFill>
                    <a:latin typeface="+mj-lt"/>
                    <a:cs typeface="Times New Roman" panose="02020603050405020304" pitchFamily="18" charset="0"/>
                  </a:rPr>
                  <a:t>Slowdown</a:t>
                </a:r>
                <a:endParaRPr lang="ko-KR" altLang="en-US" sz="1400" u="none">
                  <a:solidFill>
                    <a:sysClr val="windowText" lastClr="000000"/>
                  </a:solidFill>
                  <a:latin typeface="+mj-lt"/>
                  <a:cs typeface="Times New Roman" panose="02020603050405020304" pitchFamily="18" charset="0"/>
                </a:endParaRPr>
              </a:p>
            </c:rich>
          </c:tx>
          <c:layout>
            <c:manualLayout>
              <c:xMode val="edge"/>
              <c:yMode val="edge"/>
              <c:x val="2.9749224238152542E-3"/>
              <c:y val="0.2336219846513499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j-lt"/>
                  <a:ea typeface="+mn-ea"/>
                  <a:cs typeface="+mn-cs"/>
                </a:defRPr>
              </a:pPr>
              <a:endParaRPr lang="ko-KR"/>
            </a:p>
          </c:txPr>
        </c:title>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j-lt"/>
                <a:ea typeface="+mn-ea"/>
                <a:cs typeface="Times New Roman" panose="02020603050405020304" pitchFamily="18" charset="0"/>
              </a:defRPr>
            </a:pPr>
            <a:endParaRPr lang="ko-KR"/>
          </a:p>
        </c:txPr>
        <c:crossAx val="1125450512"/>
        <c:crosses val="autoZero"/>
        <c:crossBetween val="between"/>
        <c:majorUnit val="0.1"/>
      </c:valAx>
      <c:valAx>
        <c:axId val="1925741919"/>
        <c:scaling>
          <c:orientation val="minMax"/>
        </c:scaling>
        <c:delete val="0"/>
        <c:axPos val="r"/>
        <c:title>
          <c:tx>
            <c:rich>
              <a:bodyPr rot="-5400000" spcFirstLastPara="1" vertOverflow="ellipsis" vert="horz" wrap="square" anchor="ctr" anchorCtr="1"/>
              <a:lstStyle/>
              <a:p>
                <a:pPr>
                  <a:defRPr sz="1200" b="0" i="0" u="none" strike="noStrike" kern="1200" baseline="0">
                    <a:solidFill>
                      <a:sysClr val="windowText" lastClr="000000"/>
                    </a:solidFill>
                    <a:latin typeface="+mj-lt"/>
                    <a:ea typeface="+mn-ea"/>
                    <a:cs typeface="Times New Roman" panose="02020603050405020304" pitchFamily="18" charset="0"/>
                  </a:defRPr>
                </a:pPr>
                <a:r>
                  <a:rPr lang="en-US" altLang="ko-KR" sz="1200">
                    <a:solidFill>
                      <a:sysClr val="windowText" lastClr="000000"/>
                    </a:solidFill>
                    <a:latin typeface="+mj-lt"/>
                    <a:cs typeface="Times New Roman" panose="02020603050405020304" pitchFamily="18" charset="0"/>
                  </a:rPr>
                  <a:t>DRAM throughput</a:t>
                </a:r>
                <a:endParaRPr lang="ko-KR" altLang="en-US" sz="1200">
                  <a:solidFill>
                    <a:sysClr val="windowText" lastClr="000000"/>
                  </a:solidFill>
                  <a:latin typeface="+mj-lt"/>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j-lt"/>
                  <a:ea typeface="+mn-ea"/>
                  <a:cs typeface="Times New Roman" panose="02020603050405020304" pitchFamily="18" charset="0"/>
                </a:defRPr>
              </a:pPr>
              <a:endParaRPr lang="ko-KR"/>
            </a:p>
          </c:txPr>
        </c:title>
        <c:numFmt formatCode="0_ "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j-lt"/>
                <a:ea typeface="+mn-ea"/>
                <a:cs typeface="Times New Roman" panose="02020603050405020304" pitchFamily="18" charset="0"/>
              </a:defRPr>
            </a:pPr>
            <a:endParaRPr lang="ko-KR"/>
          </a:p>
        </c:txPr>
        <c:crossAx val="1925742399"/>
        <c:crosses val="max"/>
        <c:crossBetween val="between"/>
      </c:valAx>
      <c:catAx>
        <c:axId val="1925742399"/>
        <c:scaling>
          <c:orientation val="minMax"/>
        </c:scaling>
        <c:delete val="1"/>
        <c:axPos val="b"/>
        <c:numFmt formatCode="General" sourceLinked="1"/>
        <c:majorTickMark val="out"/>
        <c:minorTickMark val="none"/>
        <c:tickLblPos val="nextTo"/>
        <c:crossAx val="1925741919"/>
        <c:crosses val="autoZero"/>
        <c:auto val="1"/>
        <c:lblAlgn val="ctr"/>
        <c:lblOffset val="100"/>
        <c:noMultiLvlLbl val="0"/>
      </c:catAx>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ysClr val="windowText" lastClr="000000"/>
                </a:solidFill>
                <a:latin typeface="+mj-lt"/>
                <a:ea typeface="+mn-ea"/>
                <a:cs typeface="Times New Roman" panose="02020603050405020304" pitchFamily="18" charset="0"/>
              </a:defRPr>
            </a:pPr>
            <a:endParaRPr lang="ko-KR"/>
          </a:p>
        </c:txPr>
      </c:legendEntry>
      <c:layout>
        <c:manualLayout>
          <c:xMode val="edge"/>
          <c:yMode val="edge"/>
          <c:x val="5.6826662292213469E-2"/>
          <c:y val="8.2963313399880209E-2"/>
          <c:w val="0.39734492647878472"/>
          <c:h val="0.10657632826709373"/>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j-lt"/>
              <a:ea typeface="+mn-ea"/>
              <a:cs typeface="Times New Roman" panose="02020603050405020304" pitchFamily="18" charset="0"/>
            </a:defRPr>
          </a:pPr>
          <a:endParaRPr lang="ko-KR"/>
        </a:p>
      </c:txPr>
    </c:legend>
    <c:plotVisOnly val="1"/>
    <c:dispBlanksAs val="gap"/>
    <c:showDLblsOverMax val="0"/>
    <c:extLst/>
  </c:chart>
  <c:spPr>
    <a:solidFill>
      <a:schemeClr val="bg1"/>
    </a:solidFill>
    <a:ln w="9525" cap="flat" cmpd="sng" algn="ctr">
      <a:noFill/>
      <a:round/>
    </a:ln>
    <a:effectLst/>
  </c:spPr>
  <c:txPr>
    <a:bodyPr/>
    <a:lstStyle/>
    <a:p>
      <a:pPr>
        <a:defRPr/>
      </a:pPr>
      <a:endParaRPr lang="ko-KR"/>
    </a:p>
  </c:txPr>
  <c:externalData r:id="rId4">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7640821310214344E-2"/>
          <c:y val="9.3623413109508002E-2"/>
          <c:w val="0.8653253478450329"/>
          <c:h val="0.53493178118324114"/>
        </c:manualLayout>
      </c:layout>
      <c:barChart>
        <c:barDir val="col"/>
        <c:grouping val="clustered"/>
        <c:varyColors val="0"/>
        <c:ser>
          <c:idx val="1"/>
          <c:order val="0"/>
          <c:tx>
            <c:strRef>
              <c:f>Sheet2!$K$4</c:f>
              <c:strCache>
                <c:ptCount val="1"/>
                <c:pt idx="0">
                  <c:v>Baseline</c:v>
                </c:pt>
              </c:strCache>
            </c:strRef>
          </c:tx>
          <c:spPr>
            <a:solidFill>
              <a:srgbClr val="5B9BD5"/>
            </a:solidFill>
            <a:ln>
              <a:solidFill>
                <a:sysClr val="windowText" lastClr="000000"/>
              </a:solidFill>
            </a:ln>
            <a:effectLst/>
          </c:spPr>
          <c:invertIfNegative val="0"/>
          <c:cat>
            <c:strRef>
              <c:f>Sheet2!$J$5:$J$40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Sheet2!$K$5:$K$40</c:f>
              <c:numCache>
                <c:formatCode>General</c:formatCode>
                <c:ptCount val="36"/>
                <c:pt idx="0">
                  <c:v>5.4715385973902464E-4</c:v>
                </c:pt>
                <c:pt idx="1">
                  <c:v>4.3858167822663496E-4</c:v>
                </c:pt>
                <c:pt idx="2">
                  <c:v>2.4077599012581885E-3</c:v>
                </c:pt>
                <c:pt idx="3">
                  <c:v>1.7994658357444848E-2</c:v>
                </c:pt>
                <c:pt idx="4">
                  <c:v>3.8589097936763128E-3</c:v>
                </c:pt>
                <c:pt idx="5">
                  <c:v>7.0740292307094332E-3</c:v>
                </c:pt>
                <c:pt idx="6">
                  <c:v>1.5078243035793193E-3</c:v>
                </c:pt>
                <c:pt idx="9">
                  <c:v>2.4312982491650592E-2</c:v>
                </c:pt>
                <c:pt idx="10">
                  <c:v>5.1912364783519571E-3</c:v>
                </c:pt>
                <c:pt idx="11">
                  <c:v>6.9145700088633077E-3</c:v>
                </c:pt>
                <c:pt idx="12">
                  <c:v>5.230816626719581E-2</c:v>
                </c:pt>
                <c:pt idx="13">
                  <c:v>2.2923731426105265E-2</c:v>
                </c:pt>
                <c:pt idx="14">
                  <c:v>5.8493439228921584E-2</c:v>
                </c:pt>
                <c:pt idx="15">
                  <c:v>4.6421172868189808E-2</c:v>
                </c:pt>
                <c:pt idx="17">
                  <c:v>9.308194382052104E-3</c:v>
                </c:pt>
                <c:pt idx="18">
                  <c:v>5.190687654713555E-2</c:v>
                </c:pt>
                <c:pt idx="19">
                  <c:v>0.11291892477276089</c:v>
                </c:pt>
                <c:pt idx="20">
                  <c:v>0.10037582175962845</c:v>
                </c:pt>
                <c:pt idx="21">
                  <c:v>0.23337854901281907</c:v>
                </c:pt>
                <c:pt idx="22">
                  <c:v>0.106641658504951</c:v>
                </c:pt>
                <c:pt idx="23">
                  <c:v>7.8657624324736108E-3</c:v>
                </c:pt>
                <c:pt idx="25">
                  <c:v>0.30782814076841603</c:v>
                </c:pt>
                <c:pt idx="26">
                  <c:v>0.50626063331095672</c:v>
                </c:pt>
                <c:pt idx="27">
                  <c:v>0.25370392513232565</c:v>
                </c:pt>
                <c:pt idx="28">
                  <c:v>0.19094387983072392</c:v>
                </c:pt>
                <c:pt idx="29">
                  <c:v>0.52559709014063261</c:v>
                </c:pt>
                <c:pt idx="30">
                  <c:v>0.36382113667026239</c:v>
                </c:pt>
                <c:pt idx="31">
                  <c:v>0.30927664755984541</c:v>
                </c:pt>
                <c:pt idx="33">
                  <c:v>7.2981167023708398E-3</c:v>
                </c:pt>
                <c:pt idx="34">
                  <c:v>5.2312095832748116E-2</c:v>
                </c:pt>
                <c:pt idx="35">
                  <c:v>0.33220065755085448</c:v>
                </c:pt>
              </c:numCache>
            </c:numRef>
          </c:val>
          <c:extLst xmlns:c15="http://schemas.microsoft.com/office/drawing/2012/chart">
            <c:ext xmlns:c16="http://schemas.microsoft.com/office/drawing/2014/chart" uri="{C3380CC4-5D6E-409C-BE32-E72D297353CC}">
              <c16:uniqueId val="{00000000-3B91-4AF0-B7CF-67EF46E3A7D7}"/>
            </c:ext>
          </c:extLst>
        </c:ser>
        <c:ser>
          <c:idx val="2"/>
          <c:order val="1"/>
          <c:tx>
            <c:strRef>
              <c:f>Sheet2!$L$4</c:f>
              <c:strCache>
                <c:ptCount val="1"/>
                <c:pt idx="0">
                  <c:v>CacheCraft</c:v>
                </c:pt>
              </c:strCache>
            </c:strRef>
          </c:tx>
          <c:spPr>
            <a:solidFill>
              <a:srgbClr val="EE7D31"/>
            </a:solidFill>
            <a:ln>
              <a:solidFill>
                <a:sysClr val="windowText" lastClr="000000"/>
              </a:solidFill>
            </a:ln>
            <a:effectLst/>
          </c:spPr>
          <c:invertIfNegative val="0"/>
          <c:cat>
            <c:strRef>
              <c:f>Sheet2!$J$5:$J$40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Sheet2!$L$5:$L$40</c:f>
              <c:numCache>
                <c:formatCode>General</c:formatCode>
                <c:ptCount val="36"/>
                <c:pt idx="0">
                  <c:v>1.7985286575521453E-3</c:v>
                </c:pt>
                <c:pt idx="1">
                  <c:v>2.9673237622316329E-3</c:v>
                </c:pt>
                <c:pt idx="2">
                  <c:v>1.1038841882251571E-3</c:v>
                </c:pt>
                <c:pt idx="3">
                  <c:v>0.10542798376017859</c:v>
                </c:pt>
                <c:pt idx="4">
                  <c:v>4.4079405404657823E-2</c:v>
                </c:pt>
                <c:pt idx="5">
                  <c:v>7.5929765952533756E-3</c:v>
                </c:pt>
                <c:pt idx="6">
                  <c:v>7.0233667259278487E-3</c:v>
                </c:pt>
                <c:pt idx="7">
                  <c:v>1.2954127892213174E-2</c:v>
                </c:pt>
                <c:pt idx="8">
                  <c:v>1.3649463328734956E-2</c:v>
                </c:pt>
                <c:pt idx="9">
                  <c:v>2.0172640379949369E-2</c:v>
                </c:pt>
                <c:pt idx="10">
                  <c:v>4.2127755662839217E-2</c:v>
                </c:pt>
                <c:pt idx="11">
                  <c:v>1.1343106584437157E-2</c:v>
                </c:pt>
                <c:pt idx="12">
                  <c:v>2.6467339081968966E-2</c:v>
                </c:pt>
                <c:pt idx="13">
                  <c:v>2.682744224146294E-2</c:v>
                </c:pt>
                <c:pt idx="14">
                  <c:v>7.8806190529391973E-2</c:v>
                </c:pt>
                <c:pt idx="15">
                  <c:v>4.3738649259575269E-2</c:v>
                </c:pt>
                <c:pt idx="17">
                  <c:v>1.4943318447268927E-2</c:v>
                </c:pt>
                <c:pt idx="18">
                  <c:v>3.4551659794307854E-2</c:v>
                </c:pt>
                <c:pt idx="19">
                  <c:v>6.9983848603412557E-2</c:v>
                </c:pt>
                <c:pt idx="20">
                  <c:v>8.9139787808988569E-2</c:v>
                </c:pt>
                <c:pt idx="21">
                  <c:v>7.3924822693557601E-2</c:v>
                </c:pt>
                <c:pt idx="22">
                  <c:v>0.12110017950235918</c:v>
                </c:pt>
                <c:pt idx="23">
                  <c:v>4.7360311047006443E-2</c:v>
                </c:pt>
                <c:pt idx="25">
                  <c:v>0.18636363890125884</c:v>
                </c:pt>
                <c:pt idx="26">
                  <c:v>0.28534308961982124</c:v>
                </c:pt>
                <c:pt idx="27">
                  <c:v>9.564560614756723E-2</c:v>
                </c:pt>
                <c:pt idx="28">
                  <c:v>0.13557834310494221</c:v>
                </c:pt>
                <c:pt idx="29">
                  <c:v>0.16648601067269353</c:v>
                </c:pt>
                <c:pt idx="30">
                  <c:v>0.2154601038101811</c:v>
                </c:pt>
                <c:pt idx="31">
                  <c:v>0.26133147670877332</c:v>
                </c:pt>
                <c:pt idx="33">
                  <c:v>1.4929355457706066E-2</c:v>
                </c:pt>
                <c:pt idx="34">
                  <c:v>5.4152596750194008E-2</c:v>
                </c:pt>
                <c:pt idx="35">
                  <c:v>0.1814035350090055</c:v>
                </c:pt>
              </c:numCache>
            </c:numRef>
          </c:val>
          <c:extLst>
            <c:ext xmlns:c16="http://schemas.microsoft.com/office/drawing/2014/chart" uri="{C3380CC4-5D6E-409C-BE32-E72D297353CC}">
              <c16:uniqueId val="{00000001-3B91-4AF0-B7CF-67EF46E3A7D7}"/>
            </c:ext>
          </c:extLst>
        </c:ser>
        <c:dLbls>
          <c:showLegendKey val="0"/>
          <c:showVal val="0"/>
          <c:showCatName val="0"/>
          <c:showSerName val="0"/>
          <c:showPercent val="0"/>
          <c:showBubbleSize val="0"/>
        </c:dLbls>
        <c:gapWidth val="80"/>
        <c:axId val="1125450512"/>
        <c:axId val="1125444752"/>
        <c:extLst/>
      </c:barChart>
      <c:lineChart>
        <c:grouping val="standard"/>
        <c:varyColors val="0"/>
        <c:ser>
          <c:idx val="0"/>
          <c:order val="2"/>
          <c:tx>
            <c:strRef>
              <c:f>Sheet2!$M$4</c:f>
              <c:strCache>
                <c:ptCount val="1"/>
                <c:pt idx="0">
                  <c:v>Throughput (GB/s)</c:v>
                </c:pt>
              </c:strCache>
            </c:strRef>
          </c:tx>
          <c:spPr>
            <a:ln w="28575" cap="rnd">
              <a:solidFill>
                <a:srgbClr val="C00000"/>
              </a:solidFill>
              <a:round/>
            </a:ln>
            <a:effectLst/>
          </c:spPr>
          <c:marker>
            <c:symbol val="none"/>
          </c:marker>
          <c:cat>
            <c:strRef>
              <c:f>Sheet2!$J$5:$J$40</c:f>
              <c:strCache>
                <c:ptCount val="36"/>
                <c:pt idx="0">
                  <c:v>RO-KM</c:v>
                </c:pt>
                <c:pt idx="1">
                  <c:v>PA-MRQ</c:v>
                </c:pt>
                <c:pt idx="2">
                  <c:v>RO-NW</c:v>
                </c:pt>
                <c:pt idx="3">
                  <c:v>PA-SGM</c:v>
                </c:pt>
                <c:pt idx="4">
                  <c:v>PO-2MM</c:v>
                </c:pt>
                <c:pt idx="5">
                  <c:v>RO-HTW</c:v>
                </c:pt>
                <c:pt idx="6">
                  <c:v>RO-HSP</c:v>
                </c:pt>
                <c:pt idx="7">
                  <c:v>PO-ATA</c:v>
                </c:pt>
                <c:pt idx="8">
                  <c:v>PO-MVT</c:v>
                </c:pt>
                <c:pt idx="9">
                  <c:v>PA-MRG</c:v>
                </c:pt>
                <c:pt idx="10">
                  <c:v>PO-3DC</c:v>
                </c:pt>
                <c:pt idx="11">
                  <c:v>RO-BTR</c:v>
                </c:pt>
                <c:pt idx="12">
                  <c:v>PA-SAD</c:v>
                </c:pt>
                <c:pt idx="13">
                  <c:v>RO-DWT</c:v>
                </c:pt>
                <c:pt idx="14">
                  <c:v>RO-SRAD1</c:v>
                </c:pt>
                <c:pt idx="15">
                  <c:v>GB-KCR</c:v>
                </c:pt>
                <c:pt idx="17">
                  <c:v>RO-BP</c:v>
                </c:pt>
                <c:pt idx="18">
                  <c:v>GB-SSSP</c:v>
                </c:pt>
                <c:pt idx="19">
                  <c:v>RO-BFS</c:v>
                </c:pt>
                <c:pt idx="20">
                  <c:v>GB-BFS</c:v>
                </c:pt>
                <c:pt idx="21">
                  <c:v>RO-HBS</c:v>
                </c:pt>
                <c:pt idx="22">
                  <c:v>RO-CFD</c:v>
                </c:pt>
                <c:pt idx="23">
                  <c:v>RO-PTF</c:v>
                </c:pt>
                <c:pt idx="25">
                  <c:v>GB-DCT</c:v>
                </c:pt>
                <c:pt idx="26">
                  <c:v>PA-LBM</c:v>
                </c:pt>
                <c:pt idx="27">
                  <c:v>GB-CCMP</c:v>
                </c:pt>
                <c:pt idx="28">
                  <c:v>RO-SRAD2</c:v>
                </c:pt>
                <c:pt idx="29">
                  <c:v>PA-SPMV</c:v>
                </c:pt>
                <c:pt idx="30">
                  <c:v>PA-STC</c:v>
                </c:pt>
                <c:pt idx="31">
                  <c:v>PO-FDT</c:v>
                </c:pt>
                <c:pt idx="33">
                  <c:v>Low BW util.</c:v>
                </c:pt>
                <c:pt idx="34">
                  <c:v>Mid BW util.</c:v>
                </c:pt>
                <c:pt idx="35">
                  <c:v>High BW util.</c:v>
                </c:pt>
              </c:strCache>
            </c:strRef>
          </c:cat>
          <c:val>
            <c:numRef>
              <c:f>Sheet2!$M$5:$M$40</c:f>
              <c:numCache>
                <c:formatCode>0_ </c:formatCode>
                <c:ptCount val="36"/>
                <c:pt idx="0">
                  <c:v>3.6582723259925842</c:v>
                </c:pt>
                <c:pt idx="1">
                  <c:v>5.1658600568771362</c:v>
                </c:pt>
                <c:pt idx="2">
                  <c:v>7.8753009438514709</c:v>
                </c:pt>
                <c:pt idx="3">
                  <c:v>8.2548335194587708</c:v>
                </c:pt>
                <c:pt idx="4">
                  <c:v>14.854483306407928</c:v>
                </c:pt>
                <c:pt idx="5">
                  <c:v>25.924183428287506</c:v>
                </c:pt>
                <c:pt idx="6">
                  <c:v>35.117305815219879</c:v>
                </c:pt>
                <c:pt idx="7">
                  <c:v>42.170286178588867</c:v>
                </c:pt>
                <c:pt idx="8">
                  <c:v>42.23354160785675</c:v>
                </c:pt>
                <c:pt idx="9">
                  <c:v>47.409944236278534</c:v>
                </c:pt>
                <c:pt idx="10">
                  <c:v>53.999051451683044</c:v>
                </c:pt>
                <c:pt idx="11">
                  <c:v>54.589435458183289</c:v>
                </c:pt>
                <c:pt idx="12">
                  <c:v>57.68895149230957</c:v>
                </c:pt>
                <c:pt idx="13">
                  <c:v>79.164169728755951</c:v>
                </c:pt>
                <c:pt idx="14">
                  <c:v>94.577409327030182</c:v>
                </c:pt>
                <c:pt idx="15">
                  <c:v>105.17269372940063</c:v>
                </c:pt>
                <c:pt idx="17">
                  <c:v>135.58801263570788</c:v>
                </c:pt>
                <c:pt idx="18">
                  <c:v>137.675441801548</c:v>
                </c:pt>
                <c:pt idx="19">
                  <c:v>138.95109295845032</c:v>
                </c:pt>
                <c:pt idx="20">
                  <c:v>141.90301299095154</c:v>
                </c:pt>
                <c:pt idx="21">
                  <c:v>156.95131128560752</c:v>
                </c:pt>
                <c:pt idx="22">
                  <c:v>186.48754805326459</c:v>
                </c:pt>
                <c:pt idx="23">
                  <c:v>200.24560391902924</c:v>
                </c:pt>
                <c:pt idx="25">
                  <c:v>226.21195763349533</c:v>
                </c:pt>
                <c:pt idx="26">
                  <c:v>243.13171564415441</c:v>
                </c:pt>
                <c:pt idx="27">
                  <c:v>246.31664156913754</c:v>
                </c:pt>
                <c:pt idx="28">
                  <c:v>303</c:v>
                </c:pt>
                <c:pt idx="29">
                  <c:v>333.07146281003952</c:v>
                </c:pt>
                <c:pt idx="30">
                  <c:v>364.84677344560623</c:v>
                </c:pt>
                <c:pt idx="31">
                  <c:v>372.07897752523422</c:v>
                </c:pt>
              </c:numCache>
            </c:numRef>
          </c:val>
          <c:smooth val="0"/>
          <c:extLst>
            <c:ext xmlns:c16="http://schemas.microsoft.com/office/drawing/2014/chart" uri="{C3380CC4-5D6E-409C-BE32-E72D297353CC}">
              <c16:uniqueId val="{00000002-3B91-4AF0-B7CF-67EF46E3A7D7}"/>
            </c:ext>
          </c:extLst>
        </c:ser>
        <c:dLbls>
          <c:showLegendKey val="0"/>
          <c:showVal val="0"/>
          <c:showCatName val="0"/>
          <c:showSerName val="0"/>
          <c:showPercent val="0"/>
          <c:showBubbleSize val="0"/>
        </c:dLbls>
        <c:marker val="1"/>
        <c:smooth val="0"/>
        <c:axId val="1925742399"/>
        <c:axId val="1925741919"/>
      </c:lineChart>
      <c:catAx>
        <c:axId val="112545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90" b="0" i="0" u="none" strike="noStrike" kern="1200" baseline="0">
                <a:solidFill>
                  <a:sysClr val="windowText" lastClr="000000"/>
                </a:solidFill>
                <a:latin typeface="+mj-lt"/>
                <a:ea typeface="+mn-ea"/>
                <a:cs typeface="Times New Roman" panose="02020603050405020304" pitchFamily="18" charset="0"/>
              </a:defRPr>
            </a:pPr>
            <a:endParaRPr lang="ko-KR"/>
          </a:p>
        </c:txPr>
        <c:crossAx val="1125444752"/>
        <c:crosses val="autoZero"/>
        <c:auto val="1"/>
        <c:lblAlgn val="ctr"/>
        <c:lblOffset val="100"/>
        <c:noMultiLvlLbl val="0"/>
      </c:catAx>
      <c:valAx>
        <c:axId val="1125444752"/>
        <c:scaling>
          <c:orientation val="minMax"/>
          <c:max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j-lt"/>
                    <a:ea typeface="+mn-ea"/>
                    <a:cs typeface="+mn-cs"/>
                  </a:defRPr>
                </a:pPr>
                <a:r>
                  <a:rPr lang="en-US" altLang="ko-KR" sz="1400" u="none">
                    <a:solidFill>
                      <a:sysClr val="windowText" lastClr="000000"/>
                    </a:solidFill>
                    <a:latin typeface="+mj-lt"/>
                    <a:cs typeface="Times New Roman" panose="02020603050405020304" pitchFamily="18" charset="0"/>
                  </a:rPr>
                  <a:t>Slowdown</a:t>
                </a:r>
                <a:endParaRPr lang="ko-KR" altLang="en-US" sz="1400" u="none">
                  <a:solidFill>
                    <a:sysClr val="windowText" lastClr="000000"/>
                  </a:solidFill>
                  <a:latin typeface="+mj-lt"/>
                  <a:cs typeface="Times New Roman" panose="02020603050405020304" pitchFamily="18" charset="0"/>
                </a:endParaRPr>
              </a:p>
            </c:rich>
          </c:tx>
          <c:layout>
            <c:manualLayout>
              <c:xMode val="edge"/>
              <c:yMode val="edge"/>
              <c:x val="2.9749224238152542E-3"/>
              <c:y val="0.2336219846513499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j-lt"/>
                  <a:ea typeface="+mn-ea"/>
                  <a:cs typeface="+mn-cs"/>
                </a:defRPr>
              </a:pPr>
              <a:endParaRPr lang="ko-KR"/>
            </a:p>
          </c:txPr>
        </c:title>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j-lt"/>
                <a:ea typeface="+mn-ea"/>
                <a:cs typeface="Times New Roman" panose="02020603050405020304" pitchFamily="18" charset="0"/>
              </a:defRPr>
            </a:pPr>
            <a:endParaRPr lang="ko-KR"/>
          </a:p>
        </c:txPr>
        <c:crossAx val="1125450512"/>
        <c:crosses val="autoZero"/>
        <c:crossBetween val="between"/>
        <c:majorUnit val="0.1"/>
      </c:valAx>
      <c:valAx>
        <c:axId val="1925741919"/>
        <c:scaling>
          <c:orientation val="minMax"/>
        </c:scaling>
        <c:delete val="0"/>
        <c:axPos val="r"/>
        <c:title>
          <c:tx>
            <c:rich>
              <a:bodyPr rot="-5400000" spcFirstLastPara="1" vertOverflow="ellipsis" vert="horz" wrap="square" anchor="ctr" anchorCtr="1"/>
              <a:lstStyle/>
              <a:p>
                <a:pPr>
                  <a:defRPr sz="1200" b="0" i="0" u="none" strike="noStrike" kern="1200" baseline="0">
                    <a:solidFill>
                      <a:sysClr val="windowText" lastClr="000000"/>
                    </a:solidFill>
                    <a:latin typeface="+mj-lt"/>
                    <a:ea typeface="+mn-ea"/>
                    <a:cs typeface="Times New Roman" panose="02020603050405020304" pitchFamily="18" charset="0"/>
                  </a:defRPr>
                </a:pPr>
                <a:r>
                  <a:rPr lang="en-US" altLang="ko-KR" sz="1200">
                    <a:solidFill>
                      <a:sysClr val="windowText" lastClr="000000"/>
                    </a:solidFill>
                    <a:latin typeface="+mj-lt"/>
                    <a:cs typeface="Times New Roman" panose="02020603050405020304" pitchFamily="18" charset="0"/>
                  </a:rPr>
                  <a:t>DRAM throughput</a:t>
                </a:r>
                <a:endParaRPr lang="ko-KR" altLang="en-US" sz="1200">
                  <a:solidFill>
                    <a:sysClr val="windowText" lastClr="000000"/>
                  </a:solidFill>
                  <a:latin typeface="+mj-lt"/>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j-lt"/>
                  <a:ea typeface="+mn-ea"/>
                  <a:cs typeface="Times New Roman" panose="02020603050405020304" pitchFamily="18" charset="0"/>
                </a:defRPr>
              </a:pPr>
              <a:endParaRPr lang="ko-KR"/>
            </a:p>
          </c:txPr>
        </c:title>
        <c:numFmt formatCode="0_ "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j-lt"/>
                <a:ea typeface="+mn-ea"/>
                <a:cs typeface="Times New Roman" panose="02020603050405020304" pitchFamily="18" charset="0"/>
              </a:defRPr>
            </a:pPr>
            <a:endParaRPr lang="ko-KR"/>
          </a:p>
        </c:txPr>
        <c:crossAx val="1925742399"/>
        <c:crosses val="max"/>
        <c:crossBetween val="between"/>
      </c:valAx>
      <c:catAx>
        <c:axId val="1925742399"/>
        <c:scaling>
          <c:orientation val="minMax"/>
        </c:scaling>
        <c:delete val="1"/>
        <c:axPos val="b"/>
        <c:numFmt formatCode="General" sourceLinked="1"/>
        <c:majorTickMark val="out"/>
        <c:minorTickMark val="none"/>
        <c:tickLblPos val="nextTo"/>
        <c:crossAx val="1925741919"/>
        <c:crosses val="autoZero"/>
        <c:auto val="1"/>
        <c:lblAlgn val="ctr"/>
        <c:lblOffset val="100"/>
        <c:noMultiLvlLbl val="0"/>
      </c:catAx>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ysClr val="windowText" lastClr="000000"/>
                </a:solidFill>
                <a:latin typeface="+mj-lt"/>
                <a:ea typeface="+mn-ea"/>
                <a:cs typeface="Times New Roman" panose="02020603050405020304" pitchFamily="18" charset="0"/>
              </a:defRPr>
            </a:pPr>
            <a:endParaRPr lang="ko-KR"/>
          </a:p>
        </c:txPr>
      </c:legendEntry>
      <c:layout>
        <c:manualLayout>
          <c:xMode val="edge"/>
          <c:yMode val="edge"/>
          <c:x val="5.6826662292213469E-2"/>
          <c:y val="8.2963313399880209E-2"/>
          <c:w val="0.39734492647878472"/>
          <c:h val="0.10657632826709373"/>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j-lt"/>
              <a:ea typeface="+mn-ea"/>
              <a:cs typeface="Times New Roman" panose="02020603050405020304" pitchFamily="18" charset="0"/>
            </a:defRPr>
          </a:pPr>
          <a:endParaRPr lang="ko-KR"/>
        </a:p>
      </c:txPr>
    </c:legend>
    <c:plotVisOnly val="1"/>
    <c:dispBlanksAs val="gap"/>
    <c:showDLblsOverMax val="0"/>
    <c:extLst/>
  </c:chart>
  <c:spPr>
    <a:solidFill>
      <a:schemeClr val="bg1"/>
    </a:solidFill>
    <a:ln w="9525" cap="flat" cmpd="sng" algn="ctr">
      <a:noFill/>
      <a:round/>
    </a:ln>
    <a:effectLst/>
  </c:spPr>
  <c:txPr>
    <a:bodyPr/>
    <a:lstStyle/>
    <a:p>
      <a:pPr>
        <a:defRPr/>
      </a:pPr>
      <a:endParaRPr lang="ko-K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75D6A63C-F773-DC40-4F18-475B142642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2161DCAD-C776-A0E9-0B00-BFAD675D29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07B9B6-8A98-4F70-AAFB-9063E11DF99D}" type="datetimeFigureOut">
              <a:rPr lang="ko-KR" altLang="en-US" smtClean="0"/>
              <a:t>2024-11-05</a:t>
            </a:fld>
            <a:endParaRPr lang="ko-KR" altLang="en-US"/>
          </a:p>
        </p:txBody>
      </p:sp>
      <p:sp>
        <p:nvSpPr>
          <p:cNvPr id="4" name="바닥글 개체 틀 3">
            <a:extLst>
              <a:ext uri="{FF2B5EF4-FFF2-40B4-BE49-F238E27FC236}">
                <a16:creationId xmlns:a16="http://schemas.microsoft.com/office/drawing/2014/main" id="{2A95E051-D5D6-6923-012A-23D7F930DF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6433122-82BF-10A1-0A5A-A0F2C64C16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4FC703-E80B-4821-890F-A57DD16B501B}" type="slidenum">
              <a:rPr lang="ko-KR" altLang="en-US" smtClean="0"/>
              <a:t>‹#›</a:t>
            </a:fld>
            <a:endParaRPr lang="ko-KR" altLang="en-US"/>
          </a:p>
        </p:txBody>
      </p:sp>
    </p:spTree>
    <p:extLst>
      <p:ext uri="{BB962C8B-B14F-4D97-AF65-F5344CB8AC3E}">
        <p14:creationId xmlns:p14="http://schemas.microsoft.com/office/powerpoint/2010/main" val="2144538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4DF74-4D0D-43FD-9DB0-B298502E90D5}" type="datetimeFigureOut">
              <a:rPr lang="ko-KR" altLang="en-US" smtClean="0"/>
              <a:t>2024-11-05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BD61D-FD74-49DD-8478-F2DD68C8C734}" type="slidenum">
              <a:rPr lang="ko-KR" altLang="en-US" smtClean="0"/>
              <a:t>‹#›</a:t>
            </a:fld>
            <a:endParaRPr lang="ko-KR" altLang="en-US"/>
          </a:p>
        </p:txBody>
      </p:sp>
    </p:spTree>
    <p:extLst>
      <p:ext uri="{BB962C8B-B14F-4D97-AF65-F5344CB8AC3E}">
        <p14:creationId xmlns:p14="http://schemas.microsoft.com/office/powerpoint/2010/main" val="185725922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r>
              <a:rPr lang="en-US" altLang="ko-KR" dirty="0"/>
              <a:t>Hello everyone. My name is </a:t>
            </a:r>
            <a:r>
              <a:rPr lang="en-US" altLang="ko-KR" dirty="0" err="1"/>
              <a:t>Soyoung</a:t>
            </a:r>
            <a:r>
              <a:rPr lang="en-US" altLang="ko-KR" dirty="0"/>
              <a:t> Park from Sungkyunkwan University.</a:t>
            </a:r>
          </a:p>
          <a:p>
            <a:pPr rtl="0" fontAlgn="base"/>
            <a:r>
              <a:rPr lang="en-US" altLang="ko-KR" dirty="0"/>
              <a:t>I’ll be presenting the final talk in this session, and </a:t>
            </a:r>
            <a:r>
              <a:rPr lang="en-US" altLang="ko-KR" sz="1200" b="0" i="0" u="none" strike="noStrike" dirty="0">
                <a:solidFill>
                  <a:srgbClr val="000000"/>
                </a:solidFill>
                <a:effectLst/>
                <a:latin typeface="Times New Roman" panose="02020603050405020304" pitchFamily="18" charset="0"/>
              </a:rPr>
              <a:t>I hope this presentation will spark meaningful discussions.</a:t>
            </a:r>
            <a:endParaRPr lang="en-US" altLang="ko-KR" dirty="0"/>
          </a:p>
          <a:p>
            <a:r>
              <a:rPr lang="en-US" altLang="ko-KR" sz="4000" dirty="0"/>
              <a:t>In our research, we explore a memory protection technique, examine its associated costs, and introduce our solution to enhance GPU performance under such constraints. </a:t>
            </a:r>
            <a:r>
              <a:rPr lang="en-US" altLang="ko-KR" sz="2800" dirty="0"/>
              <a:t>I’m excited to present our work, </a:t>
            </a:r>
            <a:r>
              <a:rPr lang="en-US" altLang="ko-KR" sz="2800" i="1" dirty="0" err="1"/>
              <a:t>CacheCraft</a:t>
            </a:r>
            <a:r>
              <a:rPr lang="en-US" altLang="ko-KR" sz="2800" dirty="0"/>
              <a:t>. </a:t>
            </a:r>
          </a:p>
          <a:p>
            <a:pPr rtl="0" fontAlgn="base"/>
            <a:endParaRPr lang="en-US" altLang="ko-KR" sz="1800" b="0" i="0" u="none" strike="noStrike" dirty="0">
              <a:solidFill>
                <a:srgbClr val="000000"/>
              </a:solidFill>
              <a:effectLst/>
              <a:latin typeface="Arial" panose="020B0604020202020204" pitchFamily="34"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a:t>
            </a:fld>
            <a:endParaRPr lang="ko-KR" altLang="en-US"/>
          </a:p>
        </p:txBody>
      </p:sp>
    </p:spTree>
    <p:extLst>
      <p:ext uri="{BB962C8B-B14F-4D97-AF65-F5344CB8AC3E}">
        <p14:creationId xmlns:p14="http://schemas.microsoft.com/office/powerpoint/2010/main" val="200222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00FA7-7967-467C-4F2D-3627BE4767D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F20958F-A312-F068-45CA-79DACE1F27D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E001899-4E8A-CD21-4827-F1A7558CDA32}"/>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Next, GPU Memory Interleaving. GPUs employ fine-grained memory interleaving </a:t>
            </a:r>
            <a:r>
              <a:rPr lang="en-US" altLang="ko-KR" sz="2800" dirty="0"/>
              <a:t>to maximize parallelism.</a:t>
            </a:r>
            <a:r>
              <a:rPr lang="en-US" altLang="ko-KR" sz="1800" b="0" i="0" u="none" strike="noStrike" dirty="0">
                <a:solidFill>
                  <a:srgbClr val="000000"/>
                </a:solidFill>
                <a:effectLst/>
                <a:latin typeface="Times New Roman" panose="02020603050405020304" pitchFamily="18" charset="0"/>
              </a:rPr>
              <a:t>. </a:t>
            </a:r>
          </a:p>
          <a:p>
            <a:pPr rtl="0" fontAlgn="base">
              <a:spcBef>
                <a:spcPts val="0"/>
              </a:spcBef>
              <a:spcAft>
                <a:spcPts val="0"/>
              </a:spcAft>
              <a:buFont typeface="Arial" panose="020B0604020202020204" pitchFamily="34" charset="0"/>
              <a:buNone/>
            </a:pPr>
            <a:endParaRPr lang="en-US" altLang="ko-KR" sz="2800" dirty="0"/>
          </a:p>
          <a:p>
            <a:pPr rtl="0" fontAlgn="base">
              <a:spcBef>
                <a:spcPts val="0"/>
              </a:spcBef>
              <a:spcAft>
                <a:spcPts val="0"/>
              </a:spcAft>
              <a:buFont typeface="Arial" panose="020B0604020202020204" pitchFamily="34" charset="0"/>
              <a:buNone/>
            </a:pPr>
            <a:r>
              <a:rPr lang="en-US" altLang="ko-KR" sz="2800" b="0" i="0" u="none" strike="noStrike" dirty="0">
                <a:solidFill>
                  <a:srgbClr val="000000"/>
                </a:solidFill>
                <a:effectLst/>
                <a:latin typeface="Times New Roman" panose="02020603050405020304" pitchFamily="18" charset="0"/>
              </a:rPr>
              <a:t>With 256B channel interleaving, a 4KB page is evenly distributed across the channels.</a:t>
            </a:r>
            <a:endParaRPr lang="en-US" altLang="ko-KR" sz="2800" dirty="0"/>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r>
              <a:rPr lang="en-US" altLang="ko-KR" sz="2800" dirty="0"/>
              <a:t>Then, within each channel, 128B bank group interleaving takes place.</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A</a:t>
            </a:r>
            <a:r>
              <a:rPr lang="en-US" altLang="ko-KR" sz="2800" dirty="0"/>
              <a:t>s a result, each bank holds only a single cache line from a page.</a:t>
            </a:r>
            <a:endParaRPr lang="en-US" altLang="ko-KR" sz="2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b="0" i="0" u="none" strike="noStrike" dirty="0">
                <a:solidFill>
                  <a:srgbClr val="000000"/>
                </a:solidFill>
                <a:effectLst/>
                <a:latin typeface="Times New Roman" panose="02020603050405020304" pitchFamily="18" charset="0"/>
              </a:rPr>
              <a:t>So, this interleaving scheme enhances load balancing but it degrades row buffer locality. </a:t>
            </a: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F0074284-CC8C-DDE0-ABA1-1E45E8220572}"/>
              </a:ext>
            </a:extLst>
          </p:cNvPr>
          <p:cNvSpPr>
            <a:spLocks noGrp="1"/>
          </p:cNvSpPr>
          <p:nvPr>
            <p:ph type="sldNum" sz="quarter" idx="5"/>
          </p:nvPr>
        </p:nvSpPr>
        <p:spPr/>
        <p:txBody>
          <a:bodyPr/>
          <a:lstStyle/>
          <a:p>
            <a:fld id="{978BD61D-FD74-49DD-8478-F2DD68C8C734}" type="slidenum">
              <a:rPr lang="ko-KR" altLang="en-US" smtClean="0"/>
              <a:t>10</a:t>
            </a:fld>
            <a:endParaRPr lang="ko-KR" altLang="en-US"/>
          </a:p>
        </p:txBody>
      </p:sp>
    </p:spTree>
    <p:extLst>
      <p:ext uri="{BB962C8B-B14F-4D97-AF65-F5344CB8AC3E}">
        <p14:creationId xmlns:p14="http://schemas.microsoft.com/office/powerpoint/2010/main" val="3283122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4000" dirty="0"/>
              <a:t>Now that we’ve gone through the background section, let’s take a closer look at how GPUs implement in-band ECC.</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11</a:t>
            </a:fld>
            <a:endParaRPr lang="ko-KR" altLang="en-US"/>
          </a:p>
        </p:txBody>
      </p:sp>
    </p:spTree>
    <p:extLst>
      <p:ext uri="{BB962C8B-B14F-4D97-AF65-F5344CB8AC3E}">
        <p14:creationId xmlns:p14="http://schemas.microsoft.com/office/powerpoint/2010/main" val="2690301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2243C-90EE-0BD4-9FB5-E28F5923B57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5D7E105-ED1F-1590-8FAC-BA7A01DACAB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3EF43DA-3D57-277E-209F-D066C24DD57D}"/>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GPUs implement ECC on a 32B sector basis, using single error correction and double error detection.</a:t>
            </a:r>
          </a:p>
          <a:p>
            <a:pPr rtl="0" fontAlgn="base">
              <a:spcBef>
                <a:spcPts val="0"/>
              </a:spcBef>
              <a:spcAft>
                <a:spcPts val="0"/>
              </a:spcAft>
              <a:buFont typeface="Arial" panose="020B0604020202020204" pitchFamily="34" charset="0"/>
              <a:buNone/>
            </a:pPr>
            <a:r>
              <a:rPr lang="en-US" altLang="ko-KR" sz="2800" dirty="0"/>
              <a:t>GDDR-based GPUs provide 2 bytes redundancy for every 32 bytes of data to align with sector addresses. </a:t>
            </a:r>
          </a:p>
          <a:p>
            <a:pPr rtl="0" fontAlgn="base">
              <a:spcBef>
                <a:spcPts val="0"/>
              </a:spcBef>
              <a:spcAft>
                <a:spcPts val="0"/>
              </a:spcAft>
              <a:buFont typeface="Arial" panose="020B0604020202020204" pitchFamily="34" charset="0"/>
              <a:buNone/>
            </a:pPr>
            <a:r>
              <a:rPr lang="en-US" altLang="ko-KR" sz="2800" dirty="0"/>
              <a:t>This setup gives us exactly 6 and a quarter percent redundancy per data.</a:t>
            </a:r>
          </a:p>
        </p:txBody>
      </p:sp>
      <p:sp>
        <p:nvSpPr>
          <p:cNvPr id="4" name="슬라이드 번호 개체 틀 3">
            <a:extLst>
              <a:ext uri="{FF2B5EF4-FFF2-40B4-BE49-F238E27FC236}">
                <a16:creationId xmlns:a16="http://schemas.microsoft.com/office/drawing/2014/main" id="{5AD625C6-80AB-5876-4A3C-55590FF0BAE6}"/>
              </a:ext>
            </a:extLst>
          </p:cNvPr>
          <p:cNvSpPr>
            <a:spLocks noGrp="1"/>
          </p:cNvSpPr>
          <p:nvPr>
            <p:ph type="sldNum" sz="quarter" idx="5"/>
          </p:nvPr>
        </p:nvSpPr>
        <p:spPr/>
        <p:txBody>
          <a:bodyPr/>
          <a:lstStyle/>
          <a:p>
            <a:fld id="{978BD61D-FD74-49DD-8478-F2DD68C8C734}" type="slidenum">
              <a:rPr lang="ko-KR" altLang="en-US" smtClean="0"/>
              <a:t>12</a:t>
            </a:fld>
            <a:endParaRPr lang="ko-KR" altLang="en-US"/>
          </a:p>
        </p:txBody>
      </p:sp>
    </p:spTree>
    <p:extLst>
      <p:ext uri="{BB962C8B-B14F-4D97-AF65-F5344CB8AC3E}">
        <p14:creationId xmlns:p14="http://schemas.microsoft.com/office/powerpoint/2010/main" val="1788841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AD38B-D09E-6838-4600-35DB8809682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7197978-C264-3323-E2A6-6D7CC0394EC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4C9B48D-36EE-6745-083F-3CBE1BFDC8CA}"/>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4000" dirty="0"/>
              <a:t>Then first, let’s begin by understanding a single sector access with in-band ECC. </a:t>
            </a:r>
          </a:p>
          <a:p>
            <a:pPr rtl="0" fontAlgn="base">
              <a:spcBef>
                <a:spcPts val="0"/>
              </a:spcBef>
              <a:spcAft>
                <a:spcPts val="0"/>
              </a:spcAft>
              <a:buFont typeface="Arial" panose="020B0604020202020204" pitchFamily="34" charset="0"/>
              <a:buNone/>
            </a:pPr>
            <a:r>
              <a:rPr lang="en-US" altLang="ko-KR" sz="4000" dirty="0"/>
              <a:t>Here, data and redundancy are located in the same DRAM row for </a:t>
            </a:r>
            <a:r>
              <a:rPr lang="en-US" altLang="ko-KR" sz="1800" b="0" i="0" u="none" strike="noStrike" baseline="0" dirty="0">
                <a:latin typeface="NimbusRomNo9L-Regu"/>
              </a:rPr>
              <a:t>a</a:t>
            </a:r>
            <a:r>
              <a:rPr lang="ko-KR" altLang="en-US" sz="1800" b="0" i="0" u="none" strike="noStrike" baseline="0" dirty="0">
                <a:latin typeface="NimbusRomNo9L-Regu"/>
              </a:rPr>
              <a:t> </a:t>
            </a:r>
            <a:r>
              <a:rPr lang="en-US" altLang="ko-KR" sz="1800" b="0" i="0" u="none" strike="noStrike" baseline="0" dirty="0">
                <a:latin typeface="NimbusRomNo9L-Regu"/>
              </a:rPr>
              <a:t>single row activation, and the bank-level parallelism.</a:t>
            </a:r>
          </a:p>
          <a:p>
            <a:pPr algn="l"/>
            <a:endParaRPr lang="en-US" altLang="ko-KR" sz="1800" b="0" i="0" u="none" strike="noStrike" baseline="0" dirty="0">
              <a:latin typeface="NimbusRomNo9L-Regu"/>
            </a:endParaRPr>
          </a:p>
          <a:p>
            <a:pPr algn="l"/>
            <a:r>
              <a:rPr lang="en-US" altLang="ko-KR" sz="2800" dirty="0"/>
              <a:t>Now, let’s look at the timing diagram below. </a:t>
            </a:r>
          </a:p>
          <a:p>
            <a:pPr algn="l"/>
            <a:r>
              <a:rPr lang="en-US" altLang="ko-KR" sz="2800" dirty="0"/>
              <a:t>To retrieve redundancy along with data, we need an additional memory access. </a:t>
            </a:r>
          </a:p>
          <a:p>
            <a:pPr algn="l"/>
            <a:r>
              <a:rPr lang="en-US" altLang="ko-KR" sz="2800" dirty="0"/>
              <a:t>So, the first read command fetches 2 bytes of redundancy.</a:t>
            </a:r>
          </a:p>
          <a:p>
            <a:pPr algn="l"/>
            <a:r>
              <a:rPr lang="en-US" altLang="ko-KR" sz="2800" dirty="0"/>
              <a:t>Here, we still have to fetch the entire 32-byte block because of the minimum access granularity</a:t>
            </a:r>
          </a:p>
          <a:p>
            <a:pPr algn="l"/>
            <a:r>
              <a:rPr lang="en-US" altLang="ko-KR" sz="2800" dirty="0"/>
              <a:t>Then, the second RD command finally retrieves the original 32-byte sector data. </a:t>
            </a:r>
          </a:p>
          <a:p>
            <a:pPr algn="l"/>
            <a:endParaRPr lang="en-US" altLang="ko-KR" sz="1800" b="0" i="0" u="none" strike="noStrike" baseline="0" dirty="0">
              <a:latin typeface="NimbusRomNo9L-Regu"/>
            </a:endParaRPr>
          </a:p>
          <a:p>
            <a:pPr algn="l"/>
            <a:r>
              <a:rPr lang="en-US" altLang="ko-KR" sz="2800" dirty="0"/>
              <a:t>As a result, the bandwidth consumption doubles, leading to a 100% bandwidth overhead for a single sector access.</a:t>
            </a:r>
          </a:p>
          <a:p>
            <a:pPr algn="l"/>
            <a:r>
              <a:rPr lang="en-US" altLang="ko-KR" sz="4000" dirty="0"/>
              <a:t>And also, the process adds a delay between the two memory accesses.</a:t>
            </a:r>
            <a:endParaRPr lang="en-US" altLang="ko-KR" sz="1800" b="0" i="0" u="none" strike="noStrike" baseline="0" dirty="0">
              <a:latin typeface="NimbusRomNo9L-Regu"/>
            </a:endParaRPr>
          </a:p>
        </p:txBody>
      </p:sp>
      <p:sp>
        <p:nvSpPr>
          <p:cNvPr id="4" name="슬라이드 번호 개체 틀 3">
            <a:extLst>
              <a:ext uri="{FF2B5EF4-FFF2-40B4-BE49-F238E27FC236}">
                <a16:creationId xmlns:a16="http://schemas.microsoft.com/office/drawing/2014/main" id="{8DC46F9F-A862-1735-D702-DC048EE13EE2}"/>
              </a:ext>
            </a:extLst>
          </p:cNvPr>
          <p:cNvSpPr>
            <a:spLocks noGrp="1"/>
          </p:cNvSpPr>
          <p:nvPr>
            <p:ph type="sldNum" sz="quarter" idx="5"/>
          </p:nvPr>
        </p:nvSpPr>
        <p:spPr/>
        <p:txBody>
          <a:bodyPr/>
          <a:lstStyle/>
          <a:p>
            <a:fld id="{978BD61D-FD74-49DD-8478-F2DD68C8C734}" type="slidenum">
              <a:rPr lang="ko-KR" altLang="en-US" smtClean="0"/>
              <a:t>13</a:t>
            </a:fld>
            <a:endParaRPr lang="ko-KR" altLang="en-US"/>
          </a:p>
        </p:txBody>
      </p:sp>
    </p:spTree>
    <p:extLst>
      <p:ext uri="{BB962C8B-B14F-4D97-AF65-F5344CB8AC3E}">
        <p14:creationId xmlns:p14="http://schemas.microsoft.com/office/powerpoint/2010/main" val="3413343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E5990-9183-342A-4A2B-08CFC1F6D64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01514BB-142C-96C6-0688-2DAE98CE0B1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5C1BA16-1EEA-9CA4-FF61-D318744460C7}"/>
              </a:ext>
            </a:extLst>
          </p:cNvPr>
          <p:cNvSpPr>
            <a:spLocks noGrp="1"/>
          </p:cNvSpPr>
          <p:nvPr>
            <p:ph type="body" idx="1"/>
          </p:nvPr>
        </p:nvSpPr>
        <p:spPr/>
        <p:txBody>
          <a:bodyPr/>
          <a:lstStyle/>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r>
              <a:rPr lang="en-US" altLang="ko-KR" sz="2800" dirty="0"/>
              <a:t>Next, let’s think about a single cache line access scenario.</a:t>
            </a: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r>
              <a:rPr lang="en-US" altLang="ko-KR" sz="2800" dirty="0"/>
              <a:t>When we have a contiguous memory access, it could be coalesced into a single line access.</a:t>
            </a: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endParaRPr lang="en-US" altLang="ko-KR" sz="2800" dirty="0"/>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r>
              <a:rPr lang="en-US" altLang="ko-KR" sz="4000" dirty="0"/>
              <a:t>In this case, we sequentially access each of the four sectors within a line. </a:t>
            </a: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r>
              <a:rPr lang="en-US" altLang="ko-KR" sz="4000" dirty="0"/>
              <a:t>Simply, we could fetch the corresponding redundancy for each 32B sector data, which results in a total 8 memory accesses.</a:t>
            </a:r>
            <a:endParaRPr lang="en-US" altLang="ko-KR" sz="2800" dirty="0"/>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endParaRPr lang="en-US" altLang="ko-KR" sz="1800" dirty="0"/>
          </a:p>
          <a:p>
            <a:r>
              <a:rPr lang="en-US" altLang="ko-KR" sz="2800" dirty="0"/>
              <a:t>But actually, these redundancies belong to the same memory block. </a:t>
            </a:r>
          </a:p>
          <a:p>
            <a:r>
              <a:rPr lang="en-US" altLang="ko-KR" sz="2800" dirty="0"/>
              <a:t>Here, we can use redundancy caches to reduce the high bandwidth penalty. </a:t>
            </a:r>
          </a:p>
          <a:p>
            <a:r>
              <a:rPr lang="en-US" altLang="ko-KR" sz="2800" dirty="0"/>
              <a:t>Each </a:t>
            </a:r>
            <a:r>
              <a:rPr lang="en-US" altLang="ko-KR" sz="2800" dirty="0" err="1"/>
              <a:t>Rcache</a:t>
            </a:r>
            <a:r>
              <a:rPr lang="en-US" altLang="ko-KR" sz="2800" dirty="0"/>
              <a:t> temporarily stores the fetched redundancy block, so once we cache the redundancy block, we don’t need to fetch it again for neighboring sectors.</a:t>
            </a:r>
          </a:p>
          <a:p>
            <a:endParaRPr lang="en-US" altLang="ko-KR" sz="2800" dirty="0"/>
          </a:p>
          <a:p>
            <a:r>
              <a:rPr lang="en-US" altLang="ko-KR" sz="2800" dirty="0"/>
              <a:t>This can reduce the number of memory accesses from 8 to 5.</a:t>
            </a:r>
          </a:p>
        </p:txBody>
      </p:sp>
      <p:sp>
        <p:nvSpPr>
          <p:cNvPr id="4" name="슬라이드 번호 개체 틀 3">
            <a:extLst>
              <a:ext uri="{FF2B5EF4-FFF2-40B4-BE49-F238E27FC236}">
                <a16:creationId xmlns:a16="http://schemas.microsoft.com/office/drawing/2014/main" id="{5E9D5EBD-BC09-B704-65F0-3D382ED2CC25}"/>
              </a:ext>
            </a:extLst>
          </p:cNvPr>
          <p:cNvSpPr>
            <a:spLocks noGrp="1"/>
          </p:cNvSpPr>
          <p:nvPr>
            <p:ph type="sldNum" sz="quarter" idx="5"/>
          </p:nvPr>
        </p:nvSpPr>
        <p:spPr/>
        <p:txBody>
          <a:bodyPr/>
          <a:lstStyle/>
          <a:p>
            <a:fld id="{978BD61D-FD74-49DD-8478-F2DD68C8C734}" type="slidenum">
              <a:rPr lang="ko-KR" altLang="en-US" smtClean="0"/>
              <a:t>14</a:t>
            </a:fld>
            <a:endParaRPr lang="ko-KR" altLang="en-US"/>
          </a:p>
        </p:txBody>
      </p:sp>
    </p:spTree>
    <p:extLst>
      <p:ext uri="{BB962C8B-B14F-4D97-AF65-F5344CB8AC3E}">
        <p14:creationId xmlns:p14="http://schemas.microsoft.com/office/powerpoint/2010/main" val="1369849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2FFD1-CE34-7D5F-7F94-5AE937777AA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C724D55-B21C-9E7A-2602-A57F816CBBC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413F6B1-DCF3-FC0E-4D75-57DE575D7913}"/>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So, let’s see the timing diagram again.</a:t>
            </a:r>
          </a:p>
          <a:p>
            <a:r>
              <a:rPr lang="en-US" altLang="ko-KR" sz="2800" dirty="0"/>
              <a:t>To read the 4 sector data, we just need one additional read for redundancy this time.</a:t>
            </a:r>
          </a:p>
          <a:p>
            <a:r>
              <a:rPr lang="en-US" altLang="ko-KR" sz="2800" dirty="0"/>
              <a:t>With line access, especially in programs with high locality, the </a:t>
            </a:r>
            <a:r>
              <a:rPr lang="en-US" altLang="ko-KR" sz="2800" dirty="0" err="1"/>
              <a:t>Rcache</a:t>
            </a:r>
            <a:r>
              <a:rPr lang="en-US" altLang="ko-KR" sz="2800" dirty="0"/>
              <a:t> can reduce the original 100% bandwidth penalty down to just 25%.</a:t>
            </a:r>
          </a:p>
        </p:txBody>
      </p:sp>
      <p:sp>
        <p:nvSpPr>
          <p:cNvPr id="4" name="슬라이드 번호 개체 틀 3">
            <a:extLst>
              <a:ext uri="{FF2B5EF4-FFF2-40B4-BE49-F238E27FC236}">
                <a16:creationId xmlns:a16="http://schemas.microsoft.com/office/drawing/2014/main" id="{F5F0AB43-2881-D968-916B-28BD6BA1E69B}"/>
              </a:ext>
            </a:extLst>
          </p:cNvPr>
          <p:cNvSpPr>
            <a:spLocks noGrp="1"/>
          </p:cNvSpPr>
          <p:nvPr>
            <p:ph type="sldNum" sz="quarter" idx="5"/>
          </p:nvPr>
        </p:nvSpPr>
        <p:spPr/>
        <p:txBody>
          <a:bodyPr/>
          <a:lstStyle/>
          <a:p>
            <a:fld id="{978BD61D-FD74-49DD-8478-F2DD68C8C734}" type="slidenum">
              <a:rPr lang="ko-KR" altLang="en-US" smtClean="0"/>
              <a:t>15</a:t>
            </a:fld>
            <a:endParaRPr lang="ko-KR" altLang="en-US"/>
          </a:p>
        </p:txBody>
      </p:sp>
    </p:spTree>
    <p:extLst>
      <p:ext uri="{BB962C8B-B14F-4D97-AF65-F5344CB8AC3E}">
        <p14:creationId xmlns:p14="http://schemas.microsoft.com/office/powerpoint/2010/main" val="3784390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AD38B-D09E-6838-4600-35DB8809682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7197978-C264-3323-E2A6-6D7CC0394EC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4C9B48D-36EE-6745-083F-3CBE1BFDC8CA}"/>
              </a:ext>
            </a:extLst>
          </p:cNvPr>
          <p:cNvSpPr>
            <a:spLocks noGrp="1"/>
          </p:cNvSpPr>
          <p:nvPr>
            <p:ph type="body" idx="1"/>
          </p:nvPr>
        </p:nvSpPr>
        <p:spPr/>
        <p:txBody>
          <a:bodyPr/>
          <a:lstStyle/>
          <a:p>
            <a:pPr algn="l"/>
            <a:r>
              <a:rPr lang="en-US" altLang="ko-KR" sz="2800" dirty="0"/>
              <a:t>However, the fine-grained memory interleaving limits the efficacy of </a:t>
            </a:r>
            <a:r>
              <a:rPr lang="en-US" altLang="ko-KR" sz="2800" dirty="0" err="1"/>
              <a:t>RCache</a:t>
            </a:r>
            <a:r>
              <a:rPr lang="en-US" altLang="ko-KR" sz="2800" dirty="0"/>
              <a:t>.</a:t>
            </a:r>
          </a:p>
          <a:p>
            <a:pPr algn="l"/>
            <a:endParaRPr lang="en-US" altLang="ko-KR" sz="2800" dirty="0"/>
          </a:p>
          <a:p>
            <a:pPr algn="l"/>
            <a:r>
              <a:rPr lang="en-US" altLang="ko-KR" sz="2800" dirty="0"/>
              <a:t>Here’s</a:t>
            </a:r>
            <a:r>
              <a:rPr lang="ko-KR" altLang="en-US" sz="2800" dirty="0"/>
              <a:t> </a:t>
            </a:r>
            <a:r>
              <a:rPr lang="en-US" altLang="ko-KR" sz="2800" dirty="0"/>
              <a:t>the</a:t>
            </a:r>
            <a:r>
              <a:rPr lang="ko-KR" altLang="en-US" sz="2800" dirty="0"/>
              <a:t> </a:t>
            </a:r>
            <a:r>
              <a:rPr lang="en-US" altLang="ko-KR" sz="2800" dirty="0"/>
              <a:t>data layout. </a:t>
            </a:r>
            <a:r>
              <a:rPr lang="en-US" altLang="ko-KR" sz="4000" dirty="0"/>
              <a:t>Each bank contains only a single cache line from a page. </a:t>
            </a:r>
          </a:p>
          <a:p>
            <a:pPr algn="l"/>
            <a:r>
              <a:rPr lang="en-US" altLang="ko-KR" sz="4000" dirty="0"/>
              <a:t>And this 128B block is divided into four 32B sector chunks, requiring 8 bytes of redundancy per block.</a:t>
            </a:r>
          </a:p>
          <a:p>
            <a:pPr algn="l"/>
            <a:r>
              <a:rPr lang="en-US" altLang="ko-KR" sz="4000" dirty="0"/>
              <a:t>To place data and redundancy in the same row, fifteen blocks will be used for data storage, and the last block will be used for redundancy.</a:t>
            </a:r>
          </a:p>
          <a:p>
            <a:pPr algn="l"/>
            <a:endParaRPr lang="en-US" altLang="ko-KR" sz="4000" dirty="0"/>
          </a:p>
          <a:p>
            <a:pPr algn="l"/>
            <a:r>
              <a:rPr lang="en-US" altLang="ko-KR" sz="4000" dirty="0"/>
              <a:t>Under this layout, when considering the 32B redundancy block, only 8 bytes within the redundancy block are adjacent to each other; </a:t>
            </a:r>
          </a:p>
          <a:p>
            <a:pPr algn="l"/>
            <a:r>
              <a:rPr lang="en-US" altLang="ko-KR" sz="4000" dirty="0"/>
              <a:t>the remaining 24 bytes belong to other pages or are separated by at least 4KiB. </a:t>
            </a:r>
          </a:p>
          <a:p>
            <a:pPr algn="l"/>
            <a:r>
              <a:rPr lang="en-US" altLang="ko-KR" sz="4000" dirty="0"/>
              <a:t>This poor row buffer locality restricts the efficacy of caching the 32B redundancy block with </a:t>
            </a:r>
            <a:r>
              <a:rPr lang="en-US" altLang="ko-KR" sz="4000" dirty="0" err="1"/>
              <a:t>RCaches</a:t>
            </a:r>
            <a:r>
              <a:rPr lang="en-US" altLang="ko-KR" sz="4000" dirty="0"/>
              <a:t>.</a:t>
            </a:r>
            <a:endParaRPr lang="en-US" altLang="ko-KR" sz="2800" dirty="0"/>
          </a:p>
        </p:txBody>
      </p:sp>
      <p:sp>
        <p:nvSpPr>
          <p:cNvPr id="4" name="슬라이드 번호 개체 틀 3">
            <a:extLst>
              <a:ext uri="{FF2B5EF4-FFF2-40B4-BE49-F238E27FC236}">
                <a16:creationId xmlns:a16="http://schemas.microsoft.com/office/drawing/2014/main" id="{8DC46F9F-A862-1735-D702-DC048EE13EE2}"/>
              </a:ext>
            </a:extLst>
          </p:cNvPr>
          <p:cNvSpPr>
            <a:spLocks noGrp="1"/>
          </p:cNvSpPr>
          <p:nvPr>
            <p:ph type="sldNum" sz="quarter" idx="5"/>
          </p:nvPr>
        </p:nvSpPr>
        <p:spPr/>
        <p:txBody>
          <a:bodyPr/>
          <a:lstStyle/>
          <a:p>
            <a:fld id="{978BD61D-FD74-49DD-8478-F2DD68C8C734}" type="slidenum">
              <a:rPr lang="ko-KR" altLang="en-US" smtClean="0"/>
              <a:t>16</a:t>
            </a:fld>
            <a:endParaRPr lang="ko-KR" altLang="en-US"/>
          </a:p>
        </p:txBody>
      </p:sp>
    </p:spTree>
    <p:extLst>
      <p:ext uri="{BB962C8B-B14F-4D97-AF65-F5344CB8AC3E}">
        <p14:creationId xmlns:p14="http://schemas.microsoft.com/office/powerpoint/2010/main" val="2584014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sz="4000" dirty="0"/>
              <a:t>Based on our previous discussion, let’s explore how the cost of in-band ECC appears in real GPUs.</a:t>
            </a:r>
          </a:p>
          <a:p>
            <a:pPr algn="l"/>
            <a:r>
              <a:rPr lang="en-US" altLang="ko-KR" sz="2800" dirty="0"/>
              <a:t>Our evaluation shows that the cost of in-band ECC can be even worse than previously reported.</a:t>
            </a:r>
          </a:p>
          <a:p>
            <a:endParaRPr lang="en-US" altLang="ko-KR" sz="2800" dirty="0"/>
          </a:p>
          <a:p>
            <a:r>
              <a:rPr lang="en-US" altLang="ko-KR" sz="2800" dirty="0"/>
              <a:t>Using an NVIDIA T4 with ECC enabled and disabled, we measured IPC and Read/Write memory traffic.</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dirty="0"/>
              <a:t>Among 32 benchmarks, 27 showed more than a quarter increase in memory traffic, and 14 exceeded even half. </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dirty="0"/>
              <a:t>The impact of excessive transfers on system performance varies across applications, largely depending on whether they are memory-bound or compute-bound. </a:t>
            </a:r>
          </a:p>
          <a:p>
            <a:pPr rtl="0" fontAlgn="base">
              <a:spcBef>
                <a:spcPts val="0"/>
              </a:spcBef>
              <a:spcAft>
                <a:spcPts val="0"/>
              </a:spcAft>
              <a:buFont typeface="Arial" panose="020B0604020202020204" pitchFamily="34" charset="0"/>
              <a:buNone/>
            </a:pPr>
            <a:r>
              <a:rPr lang="en-US" altLang="ko-KR" sz="2800" dirty="0"/>
              <a:t>For example, </a:t>
            </a:r>
            <a:r>
              <a:rPr lang="en-US" altLang="ko-KR" sz="2800" i="1" dirty="0" err="1"/>
              <a:t>ostencil</a:t>
            </a:r>
            <a:r>
              <a:rPr lang="en-US" altLang="ko-KR" sz="2800" dirty="0"/>
              <a:t> exhibits a 39% increase in memory traffic, leading to nearly a 40% slowdown in performance. </a:t>
            </a:r>
          </a:p>
          <a:p>
            <a:pPr rtl="0" fontAlgn="base">
              <a:spcBef>
                <a:spcPts val="0"/>
              </a:spcBef>
              <a:spcAft>
                <a:spcPts val="0"/>
              </a:spcAft>
              <a:buFont typeface="Arial" panose="020B0604020202020204" pitchFamily="34" charset="0"/>
              <a:buNone/>
            </a:pPr>
            <a:r>
              <a:rPr lang="en-US" altLang="ko-KR" sz="2800" dirty="0"/>
              <a:t>In contrast, compute-bound applications tend to experience less degradation.</a:t>
            </a:r>
            <a:r>
              <a:rPr lang="en-US" altLang="ko-KR" sz="1800" b="0" i="0" u="none" strike="noStrike" dirty="0">
                <a:solidFill>
                  <a:srgbClr val="000000"/>
                </a:solidFill>
                <a:effectLst/>
                <a:latin typeface="Times New Roman" panose="02020603050405020304" pitchFamily="18" charset="0"/>
              </a:rPr>
              <a:t> </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17</a:t>
            </a:fld>
            <a:endParaRPr lang="ko-KR" altLang="en-US"/>
          </a:p>
        </p:txBody>
      </p:sp>
    </p:spTree>
    <p:extLst>
      <p:ext uri="{BB962C8B-B14F-4D97-AF65-F5344CB8AC3E}">
        <p14:creationId xmlns:p14="http://schemas.microsoft.com/office/powerpoint/2010/main" val="909272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AA0E6-F95C-41AF-1DF4-8C437FCA973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CFE891D-F777-4066-68AE-0D6CC89EA78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1B16BF5-54C7-AE1F-A5CE-A1812650202E}"/>
              </a:ext>
            </a:extLst>
          </p:cNvPr>
          <p:cNvSpPr>
            <a:spLocks noGrp="1"/>
          </p:cNvSpPr>
          <p:nvPr>
            <p:ph type="body" idx="1"/>
          </p:nvPr>
        </p:nvSpPr>
        <p:spPr/>
        <p:txBody>
          <a:bodyPr/>
          <a:lstStyle/>
          <a:p>
            <a:r>
              <a:rPr lang="en-US" altLang="ko-KR" sz="1800" b="0" i="0" u="none" strike="noStrike">
                <a:solidFill>
                  <a:srgbClr val="000000"/>
                </a:solidFill>
                <a:effectLst/>
                <a:latin typeface="Times New Roman" panose="02020603050405020304" pitchFamily="18" charset="0"/>
              </a:rPr>
              <a:t>To conclude here, existing in-band ECC necessitates additional memory access for redundancy.</a:t>
            </a:r>
          </a:p>
          <a:p>
            <a:r>
              <a:rPr lang="en-US" altLang="ko-KR" sz="1800" b="0" i="0" u="none" strike="noStrike">
                <a:solidFill>
                  <a:srgbClr val="000000"/>
                </a:solidFill>
                <a:effectLst/>
                <a:latin typeface="Times New Roman" panose="02020603050405020304" pitchFamily="18" charset="0"/>
              </a:rPr>
              <a:t>And the cost is the increased bandwidth consumption and degraded performance.</a:t>
            </a:r>
          </a:p>
          <a:p>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2E54F31E-1884-D0A8-5354-3852DB2A571C}"/>
              </a:ext>
            </a:extLst>
          </p:cNvPr>
          <p:cNvSpPr>
            <a:spLocks noGrp="1"/>
          </p:cNvSpPr>
          <p:nvPr>
            <p:ph type="sldNum" sz="quarter" idx="5"/>
          </p:nvPr>
        </p:nvSpPr>
        <p:spPr/>
        <p:txBody>
          <a:bodyPr/>
          <a:lstStyle/>
          <a:p>
            <a:fld id="{978BD61D-FD74-49DD-8478-F2DD68C8C734}" type="slidenum">
              <a:rPr lang="ko-KR" altLang="en-US" smtClean="0"/>
              <a:t>18</a:t>
            </a:fld>
            <a:endParaRPr lang="ko-KR" altLang="en-US"/>
          </a:p>
        </p:txBody>
      </p:sp>
    </p:spTree>
    <p:extLst>
      <p:ext uri="{BB962C8B-B14F-4D97-AF65-F5344CB8AC3E}">
        <p14:creationId xmlns:p14="http://schemas.microsoft.com/office/powerpoint/2010/main" val="3367239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a:t>Next, I will introduce our solution, </a:t>
            </a:r>
            <a:r>
              <a:rPr lang="en-US" altLang="ko-KR" err="1"/>
              <a:t>CachCraft</a:t>
            </a:r>
            <a:endParaRPr lang="ko-KR" altLang="en-US"/>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19</a:t>
            </a:fld>
            <a:endParaRPr lang="ko-KR" altLang="en-US"/>
          </a:p>
        </p:txBody>
      </p:sp>
    </p:spTree>
    <p:extLst>
      <p:ext uri="{BB962C8B-B14F-4D97-AF65-F5344CB8AC3E}">
        <p14:creationId xmlns:p14="http://schemas.microsoft.com/office/powerpoint/2010/main" val="127817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a:t>
            </a:fld>
            <a:endParaRPr lang="ko-KR" altLang="en-US"/>
          </a:p>
        </p:txBody>
      </p:sp>
    </p:spTree>
    <p:extLst>
      <p:ext uri="{BB962C8B-B14F-4D97-AF65-F5344CB8AC3E}">
        <p14:creationId xmlns:p14="http://schemas.microsoft.com/office/powerpoint/2010/main" val="22819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42737-6256-DDE9-16D1-B08B767DDE6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708514B-9B64-0ADE-0E55-458F4D5C30B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60DC4D2-03D3-4D90-855E-BB5DEDB5E3C9}"/>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Let’s define the problem again.</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So, why do we need additional memory access for redundancy? </a:t>
            </a:r>
            <a:r>
              <a:rPr lang="en-US" altLang="ko-KR" sz="2800" dirty="0"/>
              <a:t>It’s because we force the memory to conform to the cache layout. </a:t>
            </a:r>
          </a:p>
          <a:p>
            <a:pPr rtl="0" fontAlgn="base">
              <a:spcBef>
                <a:spcPts val="0"/>
              </a:spcBef>
              <a:spcAft>
                <a:spcPts val="0"/>
              </a:spcAft>
              <a:buFont typeface="Arial" panose="020B0604020202020204" pitchFamily="34" charset="0"/>
              <a:buNone/>
            </a:pPr>
            <a:endParaRPr lang="en-US" altLang="ko-KR" sz="2800" dirty="0"/>
          </a:p>
          <a:p>
            <a:pPr rtl="0" fontAlgn="base">
              <a:spcBef>
                <a:spcPts val="0"/>
              </a:spcBef>
              <a:spcAft>
                <a:spcPts val="0"/>
              </a:spcAft>
              <a:buFont typeface="Arial" panose="020B0604020202020204" pitchFamily="34" charset="0"/>
              <a:buNone/>
            </a:pPr>
            <a:r>
              <a:rPr lang="en-US" altLang="ko-KR" sz="2800" dirty="0"/>
              <a:t>In previous cache-centric strategy, we preserve cache and adjust memory to cache.</a:t>
            </a:r>
          </a:p>
          <a:p>
            <a:pPr rtl="0" fontAlgn="base">
              <a:spcBef>
                <a:spcPts val="0"/>
              </a:spcBef>
              <a:spcAft>
                <a:spcPts val="0"/>
              </a:spcAft>
              <a:buFont typeface="Arial" panose="020B0604020202020204" pitchFamily="34" charset="0"/>
              <a:buNone/>
            </a:pPr>
            <a:r>
              <a:rPr lang="en-US" altLang="ko-KR" sz="2800" dirty="0"/>
              <a:t>A sector access requires 32B of data, and the maximum access granularity of DRAM is also 32B. So, we need at least two memory accesses to fetch data and redundancy.</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Instead, we take a memory-oriented strategy. Preserve memory and adjust cache to memory. </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If we adjust the cache configuration to better align with memory, </a:t>
            </a:r>
            <a:r>
              <a:rPr lang="en-US" altLang="ko-KR" sz="2800" dirty="0"/>
              <a:t>additional memory accesses won’t be necessary</a:t>
            </a: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We can fetch 32B in a single access, </a:t>
            </a:r>
            <a:r>
              <a:rPr lang="en-US" altLang="ko-KR" sz="2800" b="0" i="0" u="none" strike="noStrike" dirty="0">
                <a:solidFill>
                  <a:srgbClr val="000000"/>
                </a:solidFill>
                <a:effectLst/>
                <a:latin typeface="Times New Roman" panose="02020603050405020304" pitchFamily="18" charset="0"/>
              </a:rPr>
              <a:t>and that should include</a:t>
            </a:r>
            <a:r>
              <a:rPr lang="en-US" altLang="ko-KR" sz="2800" dirty="0"/>
              <a:t> 2B redundancy. </a:t>
            </a:r>
            <a:r>
              <a:rPr lang="en-US" altLang="ko-KR" sz="1800" b="0" i="0" u="none" strike="noStrike" dirty="0">
                <a:solidFill>
                  <a:srgbClr val="000000"/>
                </a:solidFill>
                <a:effectLst/>
                <a:latin typeface="Times New Roman" panose="02020603050405020304" pitchFamily="18" charset="0"/>
              </a:rPr>
              <a:t>So, 30B is left for the sector data. </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Based on this, we reconfigure GPU sector cache by reducing the sector size to 30B</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D863724C-B539-FA4C-D8F2-A2834C47289B}"/>
              </a:ext>
            </a:extLst>
          </p:cNvPr>
          <p:cNvSpPr>
            <a:spLocks noGrp="1"/>
          </p:cNvSpPr>
          <p:nvPr>
            <p:ph type="sldNum" sz="quarter" idx="5"/>
          </p:nvPr>
        </p:nvSpPr>
        <p:spPr/>
        <p:txBody>
          <a:bodyPr/>
          <a:lstStyle/>
          <a:p>
            <a:fld id="{978BD61D-FD74-49DD-8478-F2DD68C8C734}" type="slidenum">
              <a:rPr lang="ko-KR" altLang="en-US" smtClean="0"/>
              <a:t>20</a:t>
            </a:fld>
            <a:endParaRPr lang="ko-KR" altLang="en-US"/>
          </a:p>
        </p:txBody>
      </p:sp>
    </p:spTree>
    <p:extLst>
      <p:ext uri="{BB962C8B-B14F-4D97-AF65-F5344CB8AC3E}">
        <p14:creationId xmlns:p14="http://schemas.microsoft.com/office/powerpoint/2010/main" val="155494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5571-D852-800F-6A3B-C4A2215CCB4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3B0ABF3-ED34-A8D7-7030-F665A9CBB70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17484C0-A702-B4C8-78D7-B6E318C6C6DD}"/>
              </a:ext>
            </a:extLst>
          </p:cNvPr>
          <p:cNvSpPr>
            <a:spLocks noGrp="1"/>
          </p:cNvSpPr>
          <p:nvPr>
            <p:ph type="body" idx="1"/>
          </p:nvPr>
        </p:nvSpPr>
        <p:spPr/>
        <p:txBody>
          <a:bodyPr/>
          <a:lstStyle/>
          <a:p>
            <a:pPr latinLnBrk="1">
              <a:spcAft>
                <a:spcPts val="800"/>
              </a:spcAft>
              <a:tabLst>
                <a:tab pos="1943100" algn="l"/>
              </a:tabLs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Very simple idea but now we could fetch both data and redundancy in a single 32B memory access.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B4F869E2-504E-3CCF-41AE-BEEB2D21F001}"/>
              </a:ext>
            </a:extLst>
          </p:cNvPr>
          <p:cNvSpPr>
            <a:spLocks noGrp="1"/>
          </p:cNvSpPr>
          <p:nvPr>
            <p:ph type="sldNum" sz="quarter" idx="5"/>
          </p:nvPr>
        </p:nvSpPr>
        <p:spPr/>
        <p:txBody>
          <a:bodyPr/>
          <a:lstStyle/>
          <a:p>
            <a:fld id="{978BD61D-FD74-49DD-8478-F2DD68C8C734}" type="slidenum">
              <a:rPr lang="ko-KR" altLang="en-US" smtClean="0"/>
              <a:t>21</a:t>
            </a:fld>
            <a:endParaRPr lang="ko-KR" altLang="en-US"/>
          </a:p>
        </p:txBody>
      </p:sp>
    </p:spTree>
    <p:extLst>
      <p:ext uri="{BB962C8B-B14F-4D97-AF65-F5344CB8AC3E}">
        <p14:creationId xmlns:p14="http://schemas.microsoft.com/office/powerpoint/2010/main" val="1333219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C4671-CEF3-9CA3-E1BF-037E04BA53F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D94633F-1C95-B95C-E681-1CF90FBBA73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B1FE72A-B30D-2D4A-AACA-5392153E54BB}"/>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We apply this idea into GPU Micro-architecture.</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We maintain the conventional 128B cache line size and reconfigures this cache line into four 30B sectors and one 8B sector. So that leads us to 30-30-30-30-8 </a:t>
            </a:r>
            <a:r>
              <a:rPr lang="en-US" altLang="ko-KR" sz="1800" b="0" i="0" u="none" strike="noStrike" dirty="0" err="1">
                <a:solidFill>
                  <a:srgbClr val="000000"/>
                </a:solidFill>
                <a:effectLst/>
                <a:latin typeface="Times New Roman" panose="02020603050405020304" pitchFamily="18" charset="0"/>
              </a:rPr>
              <a:t>cofigs</a:t>
            </a:r>
            <a:r>
              <a:rPr lang="en-US" altLang="ko-KR" sz="1800" b="0" i="0" u="none" strike="noStrike" dirty="0">
                <a:solidFill>
                  <a:srgbClr val="000000"/>
                </a:solidFill>
                <a:effectLst/>
                <a:latin typeface="Times New Roman" panose="02020603050405020304" pitchFamily="18" charset="0"/>
              </a:rPr>
              <a:t>.</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So when we retrieve sector data from main memory, a 32B memory chunk will contain 30B sector data and the corresponding 2B redundancy in a single access.</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Here, 8B sector is to complement 30B sectors with the 128B line.</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70F60371-8D49-8378-4577-85D2F3F5F4C8}"/>
              </a:ext>
            </a:extLst>
          </p:cNvPr>
          <p:cNvSpPr>
            <a:spLocks noGrp="1"/>
          </p:cNvSpPr>
          <p:nvPr>
            <p:ph type="sldNum" sz="quarter" idx="5"/>
          </p:nvPr>
        </p:nvSpPr>
        <p:spPr/>
        <p:txBody>
          <a:bodyPr/>
          <a:lstStyle/>
          <a:p>
            <a:fld id="{978BD61D-FD74-49DD-8478-F2DD68C8C734}" type="slidenum">
              <a:rPr lang="ko-KR" altLang="en-US" smtClean="0"/>
              <a:t>22</a:t>
            </a:fld>
            <a:endParaRPr lang="ko-KR" altLang="en-US"/>
          </a:p>
        </p:txBody>
      </p:sp>
    </p:spTree>
    <p:extLst>
      <p:ext uri="{BB962C8B-B14F-4D97-AF65-F5344CB8AC3E}">
        <p14:creationId xmlns:p14="http://schemas.microsoft.com/office/powerpoint/2010/main" val="3719315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FED3A-2009-BB05-0B5E-567545DF3E2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1E84644-C72F-0FF8-DF7E-0CF6390E589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471A454-6AB4-0F7F-D1A4-DA01E41D1F02}"/>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Let’s see what happens for the single 30B sector access. </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If a request is coalesced into a 30B sector,</a:t>
            </a:r>
            <a:r>
              <a:rPr lang="en-US" altLang="ko-KR" sz="1800" b="0" i="0" u="none" strike="noStrike" kern="1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800" b="0" i="0" u="none" strike="noStrike" dirty="0">
                <a:solidFill>
                  <a:srgbClr val="000000"/>
                </a:solidFill>
                <a:effectLst/>
                <a:latin typeface="Times New Roman" panose="02020603050405020304" pitchFamily="18" charset="0"/>
              </a:rPr>
              <a:t>each 30B sector is tailored to correspond with a 32B memory chunk.</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atinLnBrk="1">
              <a:spcAft>
                <a:spcPts val="800"/>
              </a:spcAft>
              <a:tabLst>
                <a:tab pos="933450" algn="l"/>
              </a:tabLs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Thus,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Cachecraft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require only one memory access, comparing to the baseline which required two memory accesses.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atinLnBrk="1">
              <a:spcAft>
                <a:spcPts val="800"/>
              </a:spcAft>
              <a:tabLst>
                <a:tab pos="933450" algn="l"/>
              </a:tabLs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So, we can reduce bandwidth consumption by 50%.</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 </a:t>
            </a:r>
          </a:p>
        </p:txBody>
      </p:sp>
      <p:sp>
        <p:nvSpPr>
          <p:cNvPr id="4" name="슬라이드 번호 개체 틀 3">
            <a:extLst>
              <a:ext uri="{FF2B5EF4-FFF2-40B4-BE49-F238E27FC236}">
                <a16:creationId xmlns:a16="http://schemas.microsoft.com/office/drawing/2014/main" id="{DD199785-561C-A062-56CB-D1216C5CF795}"/>
              </a:ext>
            </a:extLst>
          </p:cNvPr>
          <p:cNvSpPr>
            <a:spLocks noGrp="1"/>
          </p:cNvSpPr>
          <p:nvPr>
            <p:ph type="sldNum" sz="quarter" idx="5"/>
          </p:nvPr>
        </p:nvSpPr>
        <p:spPr/>
        <p:txBody>
          <a:bodyPr/>
          <a:lstStyle/>
          <a:p>
            <a:fld id="{978BD61D-FD74-49DD-8478-F2DD68C8C734}" type="slidenum">
              <a:rPr lang="ko-KR" altLang="en-US" smtClean="0"/>
              <a:t>23</a:t>
            </a:fld>
            <a:endParaRPr lang="ko-KR" altLang="en-US"/>
          </a:p>
        </p:txBody>
      </p:sp>
    </p:spTree>
    <p:extLst>
      <p:ext uri="{BB962C8B-B14F-4D97-AF65-F5344CB8AC3E}">
        <p14:creationId xmlns:p14="http://schemas.microsoft.com/office/powerpoint/2010/main" val="696232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FED3A-2009-BB05-0B5E-567545DF3E2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1E84644-C72F-0FF8-DF7E-0CF6390E589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471A454-6AB4-0F7F-D1A4-DA01E41D1F02}"/>
              </a:ext>
            </a:extLst>
          </p:cNvPr>
          <p:cNvSpPr>
            <a:spLocks noGrp="1"/>
          </p:cNvSpPr>
          <p:nvPr>
            <p:ph type="body" idx="1"/>
          </p:nvPr>
        </p:nvSpPr>
        <p:spPr/>
        <p:txBody>
          <a:bodyPr/>
          <a:lstStyle/>
          <a:p>
            <a:pPr latinLnBrk="1">
              <a:spcAft>
                <a:spcPts val="800"/>
              </a:spcAft>
              <a:tabLst>
                <a:tab pos="933450" algn="l"/>
              </a:tabLs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And for a cache line access, the number of memory accesses remain the same</a:t>
            </a:r>
          </a:p>
          <a:p>
            <a:pPr latinLnBrk="1">
              <a:spcAft>
                <a:spcPts val="800"/>
              </a:spcAft>
              <a:tabLst>
                <a:tab pos="933450" algn="l"/>
              </a:tabLs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We don’t need additional read for redundancy but because we increased from 4 sectors to 5 sectors.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atinLnBrk="1">
              <a:spcAft>
                <a:spcPts val="800"/>
              </a:spcAft>
              <a:tabLst>
                <a:tab pos="933450" algn="l"/>
              </a:tabLs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Thus, the bandwidth overhead remains the same as baseline.</a:t>
            </a:r>
          </a:p>
          <a:p>
            <a:pPr latinLnBrk="1">
              <a:spcAft>
                <a:spcPts val="800"/>
              </a:spcAft>
              <a:tabLst>
                <a:tab pos="933450" algn="l"/>
              </a:tabLst>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800"/>
              </a:spcAft>
              <a:buClrTx/>
              <a:buSzTx/>
              <a:buFontTx/>
              <a:buNone/>
              <a:tabLst>
                <a:tab pos="933450" algn="l"/>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Anyway,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CacheCraft</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would benefit a lot for those programs with irregular memory patterns. It reduces 50% of bandwidth consumption.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atinLnBrk="1">
              <a:spcAft>
                <a:spcPts val="800"/>
              </a:spcAft>
              <a:tabLst>
                <a:tab pos="933450" algn="l"/>
              </a:tabLst>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DD199785-561C-A062-56CB-D1216C5CF795}"/>
              </a:ext>
            </a:extLst>
          </p:cNvPr>
          <p:cNvSpPr>
            <a:spLocks noGrp="1"/>
          </p:cNvSpPr>
          <p:nvPr>
            <p:ph type="sldNum" sz="quarter" idx="5"/>
          </p:nvPr>
        </p:nvSpPr>
        <p:spPr/>
        <p:txBody>
          <a:bodyPr/>
          <a:lstStyle/>
          <a:p>
            <a:fld id="{978BD61D-FD74-49DD-8478-F2DD68C8C734}" type="slidenum">
              <a:rPr lang="ko-KR" altLang="en-US" smtClean="0"/>
              <a:t>24</a:t>
            </a:fld>
            <a:endParaRPr lang="ko-KR" altLang="en-US"/>
          </a:p>
        </p:txBody>
      </p:sp>
    </p:spTree>
    <p:extLst>
      <p:ext uri="{BB962C8B-B14F-4D97-AF65-F5344CB8AC3E}">
        <p14:creationId xmlns:p14="http://schemas.microsoft.com/office/powerpoint/2010/main" val="1573938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A7C02-BE3F-1DA2-D5A1-22B71FDFCB8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9F88656-FF49-1108-9454-4446F2BA9B5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91068A4-19DE-BD6A-7240-6950C8BFB119}"/>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Also, we have some modifications to make this cache configuration feasible.</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There’s no change in software since the cache line size remains the same.</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However, there should be plenty modifications in hardware.</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First, memory coalescer to match with new sector scheme.</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And then, we need to adjust sector matching logic and SRAM banking.</a:t>
            </a:r>
          </a:p>
        </p:txBody>
      </p:sp>
      <p:sp>
        <p:nvSpPr>
          <p:cNvPr id="4" name="슬라이드 번호 개체 틀 3">
            <a:extLst>
              <a:ext uri="{FF2B5EF4-FFF2-40B4-BE49-F238E27FC236}">
                <a16:creationId xmlns:a16="http://schemas.microsoft.com/office/drawing/2014/main" id="{B39F1BB3-7292-E1EB-3BBD-383ABB3C3148}"/>
              </a:ext>
            </a:extLst>
          </p:cNvPr>
          <p:cNvSpPr>
            <a:spLocks noGrp="1"/>
          </p:cNvSpPr>
          <p:nvPr>
            <p:ph type="sldNum" sz="quarter" idx="5"/>
          </p:nvPr>
        </p:nvSpPr>
        <p:spPr/>
        <p:txBody>
          <a:bodyPr/>
          <a:lstStyle/>
          <a:p>
            <a:fld id="{978BD61D-FD74-49DD-8478-F2DD68C8C734}" type="slidenum">
              <a:rPr lang="ko-KR" altLang="en-US" smtClean="0"/>
              <a:t>25</a:t>
            </a:fld>
            <a:endParaRPr lang="ko-KR" altLang="en-US"/>
          </a:p>
        </p:txBody>
      </p:sp>
    </p:spTree>
    <p:extLst>
      <p:ext uri="{BB962C8B-B14F-4D97-AF65-F5344CB8AC3E}">
        <p14:creationId xmlns:p14="http://schemas.microsoft.com/office/powerpoint/2010/main" val="3545880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F1DBD-C296-E2A4-EB2B-F1D073F84E9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ADC1E58-0DCF-23CE-9522-BC71BE5862A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36F1D17-5855-1E13-3226-B0582BAE1CB3}"/>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And finally, </a:t>
            </a:r>
            <a:r>
              <a:rPr lang="en-US" altLang="ko-KR" sz="1800" dirty="0">
                <a:effectLst/>
                <a:latin typeface="맑은 고딕" panose="020B0503020000020004" pitchFamily="50" charset="-127"/>
                <a:cs typeface="Times New Roman" panose="02020603050405020304" pitchFamily="18" charset="0"/>
              </a:rPr>
              <a:t>we also have to consider memory layouts.</a:t>
            </a:r>
          </a:p>
          <a:p>
            <a:pPr rtl="0" fontAlgn="base">
              <a:spcBef>
                <a:spcPts val="0"/>
              </a:spcBef>
              <a:spcAft>
                <a:spcPts val="0"/>
              </a:spcAft>
              <a:buFont typeface="Arial" panose="020B0604020202020204" pitchFamily="34" charset="0"/>
              <a:buNone/>
            </a:pPr>
            <a:r>
              <a:rPr lang="en-US" altLang="ko-KR" sz="1800" dirty="0">
                <a:effectLst/>
                <a:latin typeface="맑은 고딕" panose="020B0503020000020004" pitchFamily="50" charset="-127"/>
                <a:cs typeface="Times New Roman" panose="02020603050405020304" pitchFamily="18" charset="0"/>
              </a:rPr>
              <a:t>We devised various memory layouts, each with own trade-offs. </a:t>
            </a: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Considering all the factors, we proposed the balanced layout which has reasonable capacity overhead with optimized bandwidth.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dirty="0">
                <a:effectLst/>
                <a:latin typeface="맑은 고딕" panose="020B0503020000020004" pitchFamily="50" charset="-127"/>
                <a:cs typeface="Times New Roman" panose="02020603050405020304" pitchFamily="18" charset="0"/>
              </a:rPr>
              <a:t> </a:t>
            </a: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EBBC403A-43B3-0C73-A5C8-CDC0EE0E2268}"/>
              </a:ext>
            </a:extLst>
          </p:cNvPr>
          <p:cNvSpPr>
            <a:spLocks noGrp="1"/>
          </p:cNvSpPr>
          <p:nvPr>
            <p:ph type="sldNum" sz="quarter" idx="5"/>
          </p:nvPr>
        </p:nvSpPr>
        <p:spPr/>
        <p:txBody>
          <a:bodyPr/>
          <a:lstStyle/>
          <a:p>
            <a:fld id="{978BD61D-FD74-49DD-8478-F2DD68C8C734}" type="slidenum">
              <a:rPr lang="ko-KR" altLang="en-US" smtClean="0"/>
              <a:t>26</a:t>
            </a:fld>
            <a:endParaRPr lang="ko-KR" altLang="en-US"/>
          </a:p>
        </p:txBody>
      </p:sp>
    </p:spTree>
    <p:extLst>
      <p:ext uri="{BB962C8B-B14F-4D97-AF65-F5344CB8AC3E}">
        <p14:creationId xmlns:p14="http://schemas.microsoft.com/office/powerpoint/2010/main" val="1571280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FA7C7-064B-2063-88E7-8FC9902F4BE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3AAE3DF-31D1-5E6C-8DEF-CACFC289686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C69005B-6CE8-BFE5-9028-09C47DCE7811}"/>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For the more details, you can refer to our paper. It is explained in details.</a:t>
            </a:r>
          </a:p>
        </p:txBody>
      </p:sp>
      <p:sp>
        <p:nvSpPr>
          <p:cNvPr id="4" name="슬라이드 번호 개체 틀 3">
            <a:extLst>
              <a:ext uri="{FF2B5EF4-FFF2-40B4-BE49-F238E27FC236}">
                <a16:creationId xmlns:a16="http://schemas.microsoft.com/office/drawing/2014/main" id="{08AFA0EE-A534-B033-B17C-E1DD8E3A4521}"/>
              </a:ext>
            </a:extLst>
          </p:cNvPr>
          <p:cNvSpPr>
            <a:spLocks noGrp="1"/>
          </p:cNvSpPr>
          <p:nvPr>
            <p:ph type="sldNum" sz="quarter" idx="5"/>
          </p:nvPr>
        </p:nvSpPr>
        <p:spPr/>
        <p:txBody>
          <a:bodyPr/>
          <a:lstStyle/>
          <a:p>
            <a:fld id="{978BD61D-FD74-49DD-8478-F2DD68C8C734}" type="slidenum">
              <a:rPr lang="ko-KR" altLang="en-US" smtClean="0"/>
              <a:t>27</a:t>
            </a:fld>
            <a:endParaRPr lang="ko-KR" altLang="en-US"/>
          </a:p>
        </p:txBody>
      </p:sp>
    </p:spTree>
    <p:extLst>
      <p:ext uri="{BB962C8B-B14F-4D97-AF65-F5344CB8AC3E}">
        <p14:creationId xmlns:p14="http://schemas.microsoft.com/office/powerpoint/2010/main" val="3475750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b="0" i="0" u="none" strike="noStrike" dirty="0">
                <a:solidFill>
                  <a:srgbClr val="000000"/>
                </a:solidFill>
                <a:effectLst/>
                <a:latin typeface="Times New Roman" panose="02020603050405020304" pitchFamily="18" charset="0"/>
              </a:rPr>
              <a:t>Finally, I’d like to close my presentation with some experimental results.</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28</a:t>
            </a:fld>
            <a:endParaRPr lang="ko-KR" altLang="en-US"/>
          </a:p>
        </p:txBody>
      </p:sp>
    </p:spTree>
    <p:extLst>
      <p:ext uri="{BB962C8B-B14F-4D97-AF65-F5344CB8AC3E}">
        <p14:creationId xmlns:p14="http://schemas.microsoft.com/office/powerpoint/2010/main" val="3826979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C3A0E-D541-D218-AC20-DF9588FABA1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9F65633-0EDC-278A-FCDD-0D917C14551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B3F8382-2D2A-665A-FC20-C1D31457DEC2}"/>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We used Accel-sim with NVIDIA RTX 3070 config, which is a GDDR based one. </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And we compared three schemes.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First non-ECC with no ECC performance overheads.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And then baseline, baseline use conventional cache with four 32B sectors and implement in-band ECC.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And Baseline includes one 32B </a:t>
            </a:r>
            <a:r>
              <a:rPr lang="en-US" altLang="ko-KR" sz="1800" b="0" i="0" u="none" strike="noStrike" err="1">
                <a:solidFill>
                  <a:srgbClr val="000000"/>
                </a:solidFill>
                <a:effectLst/>
                <a:latin typeface="Times New Roman" panose="02020603050405020304" pitchFamily="18" charset="0"/>
              </a:rPr>
              <a:t>Rcache</a:t>
            </a:r>
            <a:r>
              <a:rPr lang="en-US" altLang="ko-KR" sz="1800" b="0" i="0" u="none" strike="noStrike">
                <a:solidFill>
                  <a:srgbClr val="000000"/>
                </a:solidFill>
                <a:effectLst/>
                <a:latin typeface="Times New Roman" panose="02020603050405020304" pitchFamily="18" charset="0"/>
              </a:rPr>
              <a:t> per bank.</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Finally, our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with 30-30-30-30-8 sectoring scheme with balanced layout.</a:t>
            </a:r>
          </a:p>
        </p:txBody>
      </p:sp>
      <p:sp>
        <p:nvSpPr>
          <p:cNvPr id="4" name="슬라이드 번호 개체 틀 3">
            <a:extLst>
              <a:ext uri="{FF2B5EF4-FFF2-40B4-BE49-F238E27FC236}">
                <a16:creationId xmlns:a16="http://schemas.microsoft.com/office/drawing/2014/main" id="{A7670449-7A75-56D0-1DCE-0BC97B2EBDD6}"/>
              </a:ext>
            </a:extLst>
          </p:cNvPr>
          <p:cNvSpPr>
            <a:spLocks noGrp="1"/>
          </p:cNvSpPr>
          <p:nvPr>
            <p:ph type="sldNum" sz="quarter" idx="5"/>
          </p:nvPr>
        </p:nvSpPr>
        <p:spPr/>
        <p:txBody>
          <a:bodyPr/>
          <a:lstStyle/>
          <a:p>
            <a:fld id="{978BD61D-FD74-49DD-8478-F2DD68C8C734}" type="slidenum">
              <a:rPr lang="ko-KR" altLang="en-US" smtClean="0"/>
              <a:t>29</a:t>
            </a:fld>
            <a:endParaRPr lang="ko-KR" altLang="en-US"/>
          </a:p>
        </p:txBody>
      </p:sp>
    </p:spTree>
    <p:extLst>
      <p:ext uri="{BB962C8B-B14F-4D97-AF65-F5344CB8AC3E}">
        <p14:creationId xmlns:p14="http://schemas.microsoft.com/office/powerpoint/2010/main" val="268277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88DF8-7403-0B37-1FFD-270A877D61F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C0EA921-DA2F-A0F1-1FE7-F4725C4DF7E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2EECF66-3AD7-FE63-5CFC-9A48BE07A99A}"/>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I </a:t>
            </a:r>
            <a:r>
              <a:rPr lang="en-US" altLang="ko-KR" sz="1800" b="0" i="0" u="none" strike="noStrike" dirty="0" err="1">
                <a:solidFill>
                  <a:srgbClr val="000000"/>
                </a:solidFill>
                <a:effectLst/>
                <a:latin typeface="Times New Roman" panose="02020603050405020304" pitchFamily="18" charset="0"/>
              </a:rPr>
              <a:t>wanna</a:t>
            </a:r>
            <a:r>
              <a:rPr lang="en-US" altLang="ko-KR" sz="1800" b="0" i="0" u="none" strike="noStrike" dirty="0">
                <a:solidFill>
                  <a:srgbClr val="000000"/>
                </a:solidFill>
                <a:effectLst/>
                <a:latin typeface="Times New Roman" panose="02020603050405020304" pitchFamily="18" charset="0"/>
              </a:rPr>
              <a:t> first begin </a:t>
            </a:r>
            <a:r>
              <a:rPr lang="en-US" altLang="ko-KR" sz="2800" dirty="0"/>
              <a:t>with GPU reliability</a:t>
            </a:r>
            <a:r>
              <a:rPr lang="en-US" altLang="ko-KR" sz="1800" b="0" i="0" u="none" strike="noStrike" dirty="0">
                <a:solidFill>
                  <a:srgbClr val="000000"/>
                </a:solidFill>
                <a:effectLst/>
                <a:latin typeface="Times New Roman" panose="02020603050405020304" pitchFamily="18" charset="0"/>
              </a:rPr>
              <a:t>. I’ve brought up some interesting field measurements to emphasize GPU reliability challenges. </a:t>
            </a:r>
          </a:p>
          <a:p>
            <a:pPr rtl="0" fontAlgn="base">
              <a:spcBef>
                <a:spcPts val="0"/>
              </a:spcBef>
              <a:spcAft>
                <a:spcPts val="0"/>
              </a:spcAft>
              <a:buFont typeface="Arial" panose="020B0604020202020204" pitchFamily="34" charset="0"/>
              <a:buNone/>
            </a:pPr>
            <a:r>
              <a:rPr lang="en-US" altLang="ko-KR" sz="2800" dirty="0"/>
              <a:t>A single NVIDIA A100 GPU shows around 14,000 hours of Mean Time Between Failures. </a:t>
            </a:r>
          </a:p>
          <a:p>
            <a:pPr rtl="0" fontAlgn="base">
              <a:spcBef>
                <a:spcPts val="0"/>
              </a:spcBef>
              <a:spcAft>
                <a:spcPts val="0"/>
              </a:spcAft>
              <a:buFont typeface="Arial" panose="020B0604020202020204" pitchFamily="34" charset="0"/>
              <a:buNone/>
            </a:pPr>
            <a:r>
              <a:rPr lang="en-US" altLang="ko-KR" sz="2800" dirty="0"/>
              <a:t>So, if we linearly scale this to a large-scale cluster with about a thousand GPUs, it roughly translates to a system failure every 14 hours — quite a frequent risk.</a:t>
            </a: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4000" dirty="0"/>
              <a:t>Now, one of the major sources contributing to these failures is memory errors. Our main memory, especially DRAM, is vulnerable to such errors. </a:t>
            </a:r>
          </a:p>
        </p:txBody>
      </p:sp>
      <p:sp>
        <p:nvSpPr>
          <p:cNvPr id="4" name="슬라이드 번호 개체 틀 3">
            <a:extLst>
              <a:ext uri="{FF2B5EF4-FFF2-40B4-BE49-F238E27FC236}">
                <a16:creationId xmlns:a16="http://schemas.microsoft.com/office/drawing/2014/main" id="{CF01E808-DBAD-F97A-0218-FD2CC6A03501}"/>
              </a:ext>
            </a:extLst>
          </p:cNvPr>
          <p:cNvSpPr>
            <a:spLocks noGrp="1"/>
          </p:cNvSpPr>
          <p:nvPr>
            <p:ph type="sldNum" sz="quarter" idx="5"/>
          </p:nvPr>
        </p:nvSpPr>
        <p:spPr/>
        <p:txBody>
          <a:bodyPr/>
          <a:lstStyle/>
          <a:p>
            <a:fld id="{978BD61D-FD74-49DD-8478-F2DD68C8C734}" type="slidenum">
              <a:rPr lang="ko-KR" altLang="en-US" smtClean="0"/>
              <a:t>3</a:t>
            </a:fld>
            <a:endParaRPr lang="ko-KR" altLang="en-US"/>
          </a:p>
        </p:txBody>
      </p:sp>
    </p:spTree>
    <p:extLst>
      <p:ext uri="{BB962C8B-B14F-4D97-AF65-F5344CB8AC3E}">
        <p14:creationId xmlns:p14="http://schemas.microsoft.com/office/powerpoint/2010/main" val="1018429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When we enable in-band ECC, both Baseline and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make excessive memory access. </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The amplification factor was average 41.9% in baseline, however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reduced to 21.9%.</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One interesting observations is that, SSSP from </a:t>
            </a:r>
            <a:r>
              <a:rPr lang="en-US" altLang="ko-KR" sz="1800" b="0" i="0" u="none" strike="noStrike" err="1">
                <a:solidFill>
                  <a:srgbClr val="000000"/>
                </a:solidFill>
                <a:effectLst/>
                <a:latin typeface="Times New Roman" panose="02020603050405020304" pitchFamily="18" charset="0"/>
              </a:rPr>
              <a:t>Graphbig</a:t>
            </a:r>
            <a:r>
              <a:rPr lang="en-US" altLang="ko-KR" sz="1800" b="0" i="0" u="none" strike="noStrike">
                <a:solidFill>
                  <a:srgbClr val="000000"/>
                </a:solidFill>
                <a:effectLst/>
                <a:latin typeface="Times New Roman" panose="02020603050405020304" pitchFamily="18" charset="0"/>
              </a:rPr>
              <a:t> had the highest overhead in the baseline, but has the lowest overhead in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a:t>
            </a:r>
          </a:p>
          <a:p>
            <a:pPr rtl="0" fontAlgn="base">
              <a:spcBef>
                <a:spcPts val="0"/>
              </a:spcBef>
              <a:spcAft>
                <a:spcPts val="0"/>
              </a:spcAft>
              <a:buFont typeface="Arial" panose="020B0604020202020204" pitchFamily="34" charset="0"/>
              <a:buNone/>
            </a:pP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reduced this memory access overhead dramatically by 89.4%.  </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30</a:t>
            </a:fld>
            <a:endParaRPr lang="ko-KR" altLang="en-US"/>
          </a:p>
        </p:txBody>
      </p:sp>
    </p:spTree>
    <p:extLst>
      <p:ext uri="{BB962C8B-B14F-4D97-AF65-F5344CB8AC3E}">
        <p14:creationId xmlns:p14="http://schemas.microsoft.com/office/powerpoint/2010/main" val="1191109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FA7A0-108C-B026-2C81-0046C2A52FC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EE06CA4-0948-27BF-839B-F96779A04AA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9516802-5402-A4AF-8749-BA053CEE3DF7}"/>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a:t>And for IPC slowdown:</a:t>
            </a:r>
          </a:p>
          <a:p>
            <a:pPr rtl="0" fontAlgn="base">
              <a:spcBef>
                <a:spcPts val="0"/>
              </a:spcBef>
              <a:spcAft>
                <a:spcPts val="0"/>
              </a:spcAft>
              <a:buFont typeface="Arial" panose="020B0604020202020204" pitchFamily="34" charset="0"/>
              <a:buNone/>
            </a:pPr>
            <a:r>
              <a:rPr lang="en-US" altLang="ko-KR" sz="1800"/>
              <a:t>We already found on real-GPU simulation that the impact of excessive transfers on performance varies across applications. So, we classified benchmarks into three groups : </a:t>
            </a:r>
            <a:r>
              <a:rPr lang="en-US" altLang="ko-KR" sz="1800" b="0" i="0" u="none" strike="noStrike">
                <a:solidFill>
                  <a:srgbClr val="000000"/>
                </a:solidFill>
                <a:effectLst/>
                <a:latin typeface="Times New Roman" panose="02020603050405020304" pitchFamily="18" charset="0"/>
              </a:rPr>
              <a:t>Low, Mid, High bandwidth utilization</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And as we expected, the advantage of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became evident in high bandwidth utilization scenarios.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In SPMV from parboil, baseline had 52.6% slow-down on Non-ECC. And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could enhance the performance by 23.5%.</a:t>
            </a:r>
          </a:p>
        </p:txBody>
      </p:sp>
      <p:sp>
        <p:nvSpPr>
          <p:cNvPr id="4" name="슬라이드 번호 개체 틀 3">
            <a:extLst>
              <a:ext uri="{FF2B5EF4-FFF2-40B4-BE49-F238E27FC236}">
                <a16:creationId xmlns:a16="http://schemas.microsoft.com/office/drawing/2014/main" id="{AE2C5E4E-16AE-1571-A6D1-6B9EA8F17C9A}"/>
              </a:ext>
            </a:extLst>
          </p:cNvPr>
          <p:cNvSpPr>
            <a:spLocks noGrp="1"/>
          </p:cNvSpPr>
          <p:nvPr>
            <p:ph type="sldNum" sz="quarter" idx="5"/>
          </p:nvPr>
        </p:nvSpPr>
        <p:spPr/>
        <p:txBody>
          <a:bodyPr/>
          <a:lstStyle/>
          <a:p>
            <a:fld id="{978BD61D-FD74-49DD-8478-F2DD68C8C734}" type="slidenum">
              <a:rPr lang="ko-KR" altLang="en-US" smtClean="0"/>
              <a:t>31</a:t>
            </a:fld>
            <a:endParaRPr lang="ko-KR" altLang="en-US"/>
          </a:p>
        </p:txBody>
      </p:sp>
    </p:spTree>
    <p:extLst>
      <p:ext uri="{BB962C8B-B14F-4D97-AF65-F5344CB8AC3E}">
        <p14:creationId xmlns:p14="http://schemas.microsoft.com/office/powerpoint/2010/main" val="1322283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To sum up, applying in-band ECC has costs of data throughput and system performance.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Our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proposes a novel GPU microarchitecture with new sectoring scheme. </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We’ve demonstrated that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reduces memory access overhead and possibly improve performance of </a:t>
            </a:r>
            <a:r>
              <a:rPr lang="en-US" altLang="ko-KR" sz="1800" b="0" i="0" u="none" strike="noStrike" err="1">
                <a:solidFill>
                  <a:srgbClr val="000000"/>
                </a:solidFill>
                <a:effectLst/>
                <a:latin typeface="Times New Roman" panose="02020603050405020304" pitchFamily="18" charset="0"/>
              </a:rPr>
              <a:t>memoy</a:t>
            </a:r>
            <a:r>
              <a:rPr lang="en-US" altLang="ko-KR" sz="1800" b="0" i="0" u="none" strike="noStrike">
                <a:solidFill>
                  <a:srgbClr val="000000"/>
                </a:solidFill>
                <a:effectLst/>
                <a:latin typeface="Times New Roman" panose="02020603050405020304" pitchFamily="18" charset="0"/>
              </a:rPr>
              <a:t>-intensive applications.</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I expect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could be a promising solution for GDDR-based GPUs, enhancing performance under memory protection. </a:t>
            </a:r>
            <a:endParaRPr lang="en-US" altLang="ko-K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32</a:t>
            </a:fld>
            <a:endParaRPr lang="ko-KR" altLang="en-US"/>
          </a:p>
        </p:txBody>
      </p:sp>
    </p:spTree>
    <p:extLst>
      <p:ext uri="{BB962C8B-B14F-4D97-AF65-F5344CB8AC3E}">
        <p14:creationId xmlns:p14="http://schemas.microsoft.com/office/powerpoint/2010/main" val="3487886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Thank you. </a:t>
            </a:r>
          </a:p>
          <a:p>
            <a:endParaRPr lang="en-US" altLang="ko-KR" dirty="0"/>
          </a:p>
          <a:p>
            <a:pPr marL="228600" indent="-228600">
              <a:buAutoNum type="arabicPeriod"/>
            </a:pPr>
            <a:r>
              <a:rPr lang="en-US" altLang="ko-KR" b="1" dirty="0"/>
              <a:t>Software Compatibility</a:t>
            </a:r>
          </a:p>
          <a:p>
            <a:pPr algn="l"/>
            <a:r>
              <a:rPr lang="en-US" altLang="ko-KR" sz="1800" b="0" i="0" u="none" strike="noStrike" baseline="0" dirty="0">
                <a:latin typeface="NimbusRomNo9L-Regu"/>
              </a:rPr>
              <a:t>We maintain the cache line size at 128B, and this is because we wanted </a:t>
            </a:r>
            <a:r>
              <a:rPr lang="en-US" altLang="ko-KR" sz="1800" b="0" i="0" u="none" strike="noStrike" baseline="0" dirty="0" err="1">
                <a:latin typeface="NimbusRomNo9L-Regu"/>
              </a:rPr>
              <a:t>CacheCraft</a:t>
            </a:r>
            <a:r>
              <a:rPr lang="en-US" altLang="ko-KR" sz="1800" b="0" i="0" u="none" strike="noStrike" baseline="0" dirty="0">
                <a:latin typeface="NimbusRomNo9L-Regu"/>
              </a:rPr>
              <a:t> to operate in a software-agnostic manner. </a:t>
            </a:r>
          </a:p>
          <a:p>
            <a:pPr algn="l"/>
            <a:r>
              <a:rPr lang="en-US" altLang="ko-KR" sz="1800" b="0" i="0" u="none" strike="noStrike" baseline="0" dirty="0">
                <a:latin typeface="NimbusRomNo9L-Regu"/>
              </a:rPr>
              <a:t>Cache control operations, such as invalidate, flush, and coherency control, operate at the line granularity and are not affected by the new sectoring scheme.</a:t>
            </a:r>
          </a:p>
          <a:p>
            <a:pPr algn="l"/>
            <a:endParaRPr lang="en-US" altLang="ko-KR" sz="1800" b="0" i="0" u="none" strike="noStrike" baseline="0" dirty="0">
              <a:latin typeface="NimbusRomNo9L-Regu"/>
            </a:endParaRPr>
          </a:p>
          <a:p>
            <a:pPr algn="l"/>
            <a:r>
              <a:rPr lang="en-US" altLang="ko-KR" sz="1800" b="1" i="0" u="none" strike="noStrike" baseline="0" dirty="0">
                <a:latin typeface="NimbusRomNo9L-Regu"/>
              </a:rPr>
              <a:t>2. CPU + LPDDR</a:t>
            </a:r>
          </a:p>
          <a:p>
            <a:pPr algn="l"/>
            <a:r>
              <a:rPr lang="en-US" altLang="ko-KR" sz="2800" dirty="0"/>
              <a:t>Thank you for raising that point. I believe there are a few aspects to consider here. LPDDR also implements in-band ECC due to the lack of side-band implementation and its wide interface.</a:t>
            </a:r>
            <a:r>
              <a:rPr lang="en-US" altLang="ko-KR" sz="1800" b="1" i="0" u="none" strike="noStrike" baseline="0" dirty="0">
                <a:latin typeface="NimbusRomNo9L-Regu"/>
              </a:rPr>
              <a:t> </a:t>
            </a:r>
            <a:r>
              <a:rPr lang="en-US" altLang="ko-KR" sz="1800" b="0" i="0" u="none" strike="noStrike" baseline="0" dirty="0">
                <a:latin typeface="NimbusRomNo9L-Regu"/>
              </a:rPr>
              <a:t>CPU+LPDDR system typically has a 64 cache line size, right? Unlike the sector cache in GPUs,  we have to reduce the cache line size for a single access retrieval data and redundancy. It could be an interesting topic, but there would more challenges like address translation and software compatibility, and so on.</a:t>
            </a:r>
          </a:p>
          <a:p>
            <a:pPr algn="l"/>
            <a:endParaRPr lang="en-US" altLang="ko-KR" sz="1800" b="0" i="0" u="none" strike="noStrike" baseline="0" dirty="0">
              <a:latin typeface="NimbusRomNo9L-Regu"/>
            </a:endParaRPr>
          </a:p>
          <a:p>
            <a:pPr algn="l"/>
            <a:r>
              <a:rPr lang="en-US" altLang="ko-KR" sz="1800" b="1" i="0" u="none" strike="noStrike" baseline="0" dirty="0">
                <a:latin typeface="NimbusRomNo9L-Regu"/>
              </a:rPr>
              <a:t>3. Align</a:t>
            </a:r>
          </a:p>
          <a:p>
            <a:pPr algn="l"/>
            <a:r>
              <a:rPr lang="en-US" altLang="ko-KR" sz="2800" dirty="0"/>
              <a:t>If an unaligned request doesn’t coalesce into a single 30B access, </a:t>
            </a:r>
            <a:r>
              <a:rPr lang="en-US" altLang="ko-KR" sz="2800" dirty="0" err="1"/>
              <a:t>CacheCraft</a:t>
            </a:r>
            <a:r>
              <a:rPr lang="en-US" altLang="ko-KR" sz="2800" dirty="0"/>
              <a:t> will handle it by splitting the request into two sector accesses. This means we’d end up with two memory accesses, same to the baseline. However we can deliver more data during the two accesses. </a:t>
            </a:r>
            <a:r>
              <a:rPr lang="en-US" altLang="ko-KR" sz="2800" dirty="0" err="1"/>
              <a:t>CacheCraft</a:t>
            </a:r>
            <a:r>
              <a:rPr lang="en-US" altLang="ko-KR" sz="2800" dirty="0"/>
              <a:t> </a:t>
            </a:r>
            <a:r>
              <a:rPr lang="en-US" altLang="ko-KR" sz="2800" dirty="0" err="1"/>
              <a:t>delievers</a:t>
            </a:r>
            <a:r>
              <a:rPr lang="en-US" altLang="ko-KR" sz="2800" dirty="0"/>
              <a:t> 60B data while the baseline in-band ECC has 32B only.</a:t>
            </a:r>
            <a:endParaRPr lang="en-US" altLang="ko-KR" sz="1800" b="0" i="0" u="none" strike="noStrike" baseline="0" dirty="0">
              <a:latin typeface="NimbusRomNo9L-Regu"/>
            </a:endParaRPr>
          </a:p>
          <a:p>
            <a:pPr algn="l"/>
            <a:endParaRPr lang="en-US" altLang="ko-KR" sz="1800" b="1" i="0" u="none" strike="noStrike" baseline="0" dirty="0">
              <a:latin typeface="NimbusRomNo9L-Regu"/>
            </a:endParaRPr>
          </a:p>
          <a:p>
            <a:pPr algn="l"/>
            <a:r>
              <a:rPr lang="en-US" altLang="ko-KR" sz="1800" b="1" i="0" u="none" strike="noStrike" baseline="0" dirty="0">
                <a:latin typeface="NimbusRomNo9L-Regu"/>
              </a:rPr>
              <a:t>4. Memory Controller</a:t>
            </a:r>
          </a:p>
          <a:p>
            <a:pPr algn="l"/>
            <a:endParaRPr lang="en-US" altLang="ko-KR" sz="1800" b="1" i="0" u="none" strike="noStrike" baseline="0" dirty="0">
              <a:latin typeface="NimbusRomNo9L-Regu"/>
            </a:endParaRPr>
          </a:p>
          <a:p>
            <a:pPr algn="l"/>
            <a:r>
              <a:rPr lang="en-US" altLang="ko-KR" sz="1800" b="1" i="0" u="none" strike="noStrike" baseline="0" dirty="0">
                <a:latin typeface="NimbusRomNo9L-Regu"/>
              </a:rPr>
              <a:t>5. Complexity</a:t>
            </a:r>
          </a:p>
          <a:p>
            <a:pPr algn="l"/>
            <a:endParaRPr lang="en-US" altLang="ko-KR" sz="1800" b="1" i="0" u="none" strike="noStrike" baseline="0" dirty="0">
              <a:latin typeface="NimbusRomNo9L-Regu"/>
            </a:endParaRPr>
          </a:p>
          <a:p>
            <a:pPr algn="l"/>
            <a:r>
              <a:rPr lang="en-US" altLang="ko-KR" sz="1800" b="1" i="0" u="none" strike="noStrike" baseline="0" dirty="0">
                <a:latin typeface="NimbusRomNo9L-Regu"/>
              </a:rPr>
              <a:t>*</a:t>
            </a:r>
            <a:r>
              <a:rPr lang="ko-KR" altLang="en-US" sz="1800" b="1" i="0" u="none" strike="noStrike" baseline="0" dirty="0">
                <a:latin typeface="NimbusRomNo9L-Regu"/>
              </a:rPr>
              <a:t>답변 못해</a:t>
            </a:r>
            <a:endParaRPr lang="en-US" altLang="ko-KR" sz="1800" b="1" i="0" u="none" strike="noStrike" baseline="0" dirty="0">
              <a:latin typeface="NimbusRomNo9L-Regu"/>
            </a:endParaRPr>
          </a:p>
          <a:p>
            <a:pPr algn="l"/>
            <a:r>
              <a:rPr lang="en-US" altLang="ko-KR" sz="2800" dirty="0"/>
              <a:t>- That’s an interesting perspective. Unfortunately, I don’t have a definitive answer at this moment. I’ll need to look into that further, but thank you for bringing it up.</a:t>
            </a:r>
            <a:endParaRPr lang="en-US" altLang="ko-KR" sz="1800" b="1" i="0" u="none" strike="noStrike" baseline="0" dirty="0">
              <a:latin typeface="NimbusRomNo9L-Regu"/>
            </a:endParaRPr>
          </a:p>
          <a:p>
            <a:pPr algn="l"/>
            <a:r>
              <a:rPr lang="en-US" altLang="ko-KR" sz="2800" dirty="0"/>
              <a:t>- For more details, I’d be happy to discuss this further after the session.</a:t>
            </a:r>
          </a:p>
          <a:p>
            <a:pPr algn="l"/>
            <a:r>
              <a:rPr lang="en-US" altLang="ko-KR" sz="2800" dirty="0"/>
              <a:t>- We didn’t cover this in our study, but it could be an interesting direction for further work.</a:t>
            </a:r>
          </a:p>
          <a:p>
            <a:pPr algn="l"/>
            <a:r>
              <a:rPr lang="en-US" altLang="ko-KR" sz="1800" b="1" i="0" u="none" strike="noStrike" baseline="0" dirty="0">
                <a:latin typeface="NimbusRomNo9L-Regu"/>
              </a:rPr>
              <a:t>- </a:t>
            </a:r>
            <a:r>
              <a:rPr lang="en-US" altLang="ko-KR" sz="2800" dirty="0"/>
              <a:t>Feel free to ask if you’d like further clarification on any part of my answer.</a:t>
            </a:r>
            <a:endParaRPr lang="en-US" altLang="ko-KR" sz="1800" b="1" i="0" u="none" strike="noStrike" baseline="0" dirty="0">
              <a:latin typeface="NimbusRomNo9L-Regu"/>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33</a:t>
            </a:fld>
            <a:endParaRPr lang="ko-KR" altLang="en-US"/>
          </a:p>
        </p:txBody>
      </p:sp>
    </p:spTree>
    <p:extLst>
      <p:ext uri="{BB962C8B-B14F-4D97-AF65-F5344CB8AC3E}">
        <p14:creationId xmlns:p14="http://schemas.microsoft.com/office/powerpoint/2010/main" val="1598794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8A419-035A-E380-AA93-E3E1DB32848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3567900-32B2-BA54-3C67-7BD5E22881E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9A327DA-B1E8-255F-4F73-34F26D970E97}"/>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D3EEB900-6425-84E2-FFD8-7D1395D73BC8}"/>
              </a:ext>
            </a:extLst>
          </p:cNvPr>
          <p:cNvSpPr>
            <a:spLocks noGrp="1"/>
          </p:cNvSpPr>
          <p:nvPr>
            <p:ph type="sldNum" sz="quarter" idx="5"/>
          </p:nvPr>
        </p:nvSpPr>
        <p:spPr/>
        <p:txBody>
          <a:bodyPr/>
          <a:lstStyle/>
          <a:p>
            <a:fld id="{978BD61D-FD74-49DD-8478-F2DD68C8C734}" type="slidenum">
              <a:rPr lang="ko-KR" altLang="en-US" smtClean="0"/>
              <a:t>34</a:t>
            </a:fld>
            <a:endParaRPr lang="ko-KR" altLang="en-US"/>
          </a:p>
        </p:txBody>
      </p:sp>
    </p:spTree>
    <p:extLst>
      <p:ext uri="{BB962C8B-B14F-4D97-AF65-F5344CB8AC3E}">
        <p14:creationId xmlns:p14="http://schemas.microsoft.com/office/powerpoint/2010/main" val="2720352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6D93-92C1-18FE-47F1-E43981A4717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35DDAC-98C3-CA8C-660D-DD6382527B9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EDDED54-CCC8-565A-8C1F-13103986DD9B}"/>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With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we also have to consider memory layouts.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We devised various memory layouts, each with own trade-offs. Capacity-Oriented layout has the same capacity with baseline. But it sacrifices some BW in some cases.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BW-Oriented layout maximizes BW, but it has pretty much storage overheads.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Considering all the factors, we propose the balanced layout which has reasonable capacity overhead with optimized bandwidth.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Details are well-described in the paper.</a:t>
            </a:r>
          </a:p>
        </p:txBody>
      </p:sp>
      <p:sp>
        <p:nvSpPr>
          <p:cNvPr id="4" name="슬라이드 번호 개체 틀 3">
            <a:extLst>
              <a:ext uri="{FF2B5EF4-FFF2-40B4-BE49-F238E27FC236}">
                <a16:creationId xmlns:a16="http://schemas.microsoft.com/office/drawing/2014/main" id="{07E3B5D8-AFAF-FEC2-0077-2076490EC402}"/>
              </a:ext>
            </a:extLst>
          </p:cNvPr>
          <p:cNvSpPr>
            <a:spLocks noGrp="1"/>
          </p:cNvSpPr>
          <p:nvPr>
            <p:ph type="sldNum" sz="quarter" idx="5"/>
          </p:nvPr>
        </p:nvSpPr>
        <p:spPr/>
        <p:txBody>
          <a:bodyPr/>
          <a:lstStyle/>
          <a:p>
            <a:fld id="{978BD61D-FD74-49DD-8478-F2DD68C8C734}" type="slidenum">
              <a:rPr lang="ko-KR" altLang="en-US" smtClean="0"/>
              <a:t>35</a:t>
            </a:fld>
            <a:endParaRPr lang="ko-KR" altLang="en-US"/>
          </a:p>
        </p:txBody>
      </p:sp>
    </p:spTree>
    <p:extLst>
      <p:ext uri="{BB962C8B-B14F-4D97-AF65-F5344CB8AC3E}">
        <p14:creationId xmlns:p14="http://schemas.microsoft.com/office/powerpoint/2010/main" val="2936847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88DF8-7403-0B37-1FFD-270A877D61F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C0EA921-DA2F-A0F1-1FE7-F4725C4DF7E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2EECF66-3AD7-FE63-5CFC-9A48BE07A99A}"/>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First, I’d like to </a:t>
            </a:r>
            <a:r>
              <a:rPr lang="en-US" altLang="ko-KR" sz="2800"/>
              <a:t>begin with GPU reliability</a:t>
            </a:r>
            <a:r>
              <a:rPr lang="en-US" altLang="ko-KR" sz="1800" b="0" i="0" u="none" strike="noStrike">
                <a:solidFill>
                  <a:srgbClr val="000000"/>
                </a:solidFill>
                <a:effectLst/>
                <a:latin typeface="Times New Roman" panose="02020603050405020304" pitchFamily="18" charset="0"/>
              </a:rPr>
              <a:t>. Ensuring GPU reliability is</a:t>
            </a:r>
            <a:r>
              <a:rPr lang="ko-KR" altLang="en-US" sz="1800" b="0" i="0" u="none" strike="noStrike">
                <a:solidFill>
                  <a:srgbClr val="000000"/>
                </a:solidFill>
                <a:effectLst/>
                <a:latin typeface="Times New Roman" panose="02020603050405020304" pitchFamily="18" charset="0"/>
              </a:rPr>
              <a:t> </a:t>
            </a:r>
            <a:r>
              <a:rPr lang="en-US" altLang="ko-KR" sz="1800" b="0" i="0" u="none" strike="noStrike">
                <a:solidFill>
                  <a:srgbClr val="000000"/>
                </a:solidFill>
                <a:effectLst/>
                <a:latin typeface="Times New Roman" panose="02020603050405020304" pitchFamily="18" charset="0"/>
              </a:rPr>
              <a:t>important</a:t>
            </a:r>
            <a:r>
              <a:rPr lang="ko-KR" altLang="en-US" sz="1800" b="0" i="0" u="none" strike="noStrike">
                <a:solidFill>
                  <a:srgbClr val="000000"/>
                </a:solidFill>
                <a:effectLst/>
                <a:latin typeface="Times New Roman" panose="02020603050405020304" pitchFamily="18" charset="0"/>
              </a:rPr>
              <a:t> </a:t>
            </a:r>
            <a:r>
              <a:rPr lang="en-US" altLang="ko-KR" sz="1800" b="0" i="0" u="none" strike="noStrike">
                <a:solidFill>
                  <a:srgbClr val="000000"/>
                </a:solidFill>
                <a:effectLst/>
                <a:latin typeface="Times New Roman" panose="02020603050405020304" pitchFamily="18" charset="0"/>
              </a:rPr>
              <a:t>these</a:t>
            </a:r>
            <a:r>
              <a:rPr lang="ko-KR" altLang="en-US" sz="1800" b="0" i="0" u="none" strike="noStrike">
                <a:solidFill>
                  <a:srgbClr val="000000"/>
                </a:solidFill>
                <a:effectLst/>
                <a:latin typeface="Times New Roman" panose="02020603050405020304" pitchFamily="18" charset="0"/>
              </a:rPr>
              <a:t> </a:t>
            </a:r>
            <a:r>
              <a:rPr lang="en-US" altLang="ko-KR" sz="1800" b="0" i="0" u="none" strike="noStrike">
                <a:solidFill>
                  <a:srgbClr val="000000"/>
                </a:solidFill>
                <a:effectLst/>
                <a:latin typeface="Times New Roman" panose="02020603050405020304" pitchFamily="18" charset="0"/>
              </a:rPr>
              <a:t>days.</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a:t>There’s a remarkable field measurement that the A100 GPU card has a Mean Time Between Failures (MTBF) of approximately 14,000 hours. </a:t>
            </a:r>
          </a:p>
          <a:p>
            <a:pPr rtl="0" fontAlgn="base">
              <a:spcBef>
                <a:spcPts val="0"/>
              </a:spcBef>
              <a:spcAft>
                <a:spcPts val="0"/>
              </a:spcAft>
              <a:buFont typeface="Arial" panose="020B0604020202020204" pitchFamily="34" charset="0"/>
              <a:buNone/>
            </a:pPr>
            <a:r>
              <a:rPr lang="en-US" altLang="ko-KR" sz="2800" b="0" i="0" u="none" strike="noStrike">
                <a:solidFill>
                  <a:srgbClr val="000000"/>
                </a:solidFill>
                <a:effectLst/>
                <a:latin typeface="Times New Roman" panose="02020603050405020304" pitchFamily="18" charset="0"/>
              </a:rPr>
              <a:t>From that, a large-scale cluster might have </a:t>
            </a:r>
            <a:r>
              <a:rPr lang="en-US" altLang="ko-KR" sz="2800"/>
              <a:t>14 hours MTBF — which is a significant risk.</a:t>
            </a: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One of the major source of these GPU failure is memory errors.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Our main memory, especially DRAM is vulnerable to such errors, which could be led to hardware failures in data centers.</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In order to safeguard data and computational accuracy, modern GPUs integrate Error Correcting Codes (ECC).</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With original data we encode some redundant information, so called redundancy. Then by decoding the data with redundancy, ECC can detect and correct some erroneous bits.</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CF01E808-DBAD-F97A-0218-FD2CC6A03501}"/>
              </a:ext>
            </a:extLst>
          </p:cNvPr>
          <p:cNvSpPr>
            <a:spLocks noGrp="1"/>
          </p:cNvSpPr>
          <p:nvPr>
            <p:ph type="sldNum" sz="quarter" idx="5"/>
          </p:nvPr>
        </p:nvSpPr>
        <p:spPr/>
        <p:txBody>
          <a:bodyPr/>
          <a:lstStyle/>
          <a:p>
            <a:fld id="{978BD61D-FD74-49DD-8478-F2DD68C8C734}" type="slidenum">
              <a:rPr lang="ko-KR" altLang="en-US" smtClean="0"/>
              <a:t>36</a:t>
            </a:fld>
            <a:endParaRPr lang="ko-KR" altLang="en-US"/>
          </a:p>
        </p:txBody>
      </p:sp>
    </p:spTree>
    <p:extLst>
      <p:ext uri="{BB962C8B-B14F-4D97-AF65-F5344CB8AC3E}">
        <p14:creationId xmlns:p14="http://schemas.microsoft.com/office/powerpoint/2010/main" val="973623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A737A-7259-9E3B-4936-F078BAF5751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74D2690-AC99-0356-E26D-D454DAA2DA5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65EB8AC-7D4E-DF0D-C579-FB5352E090B3}"/>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And then, there are two prominent types of memory for GPUs. GDDR and  HBM</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Both HBM and GDDR have their advantages, and disadvantages, and they have respective target markets.</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a:t>First, HBM offers state-of-the-art bandwidth. So it’s</a:t>
            </a:r>
            <a:r>
              <a:rPr lang="en-US" altLang="ko-KR" sz="1800" b="0" i="0" u="none" strike="noStrike">
                <a:solidFill>
                  <a:srgbClr val="000000"/>
                </a:solidFill>
                <a:effectLst/>
                <a:latin typeface="Times New Roman" panose="02020603050405020304" pitchFamily="18" charset="0"/>
              </a:rPr>
              <a:t> specialized for Flagship data center GPUs. However, HBM cannot dominate the entire GPU market, only limited supply is available due to its high cost and packaging complexity.</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a:t>On the other hand, GDDR is widely used in consumer GPUs. </a:t>
            </a:r>
            <a:r>
              <a:rPr lang="en-US" altLang="ko-KR" sz="1800" b="0" i="0" u="none" strike="noStrike">
                <a:solidFill>
                  <a:srgbClr val="000000"/>
                </a:solidFill>
                <a:effectLst/>
                <a:latin typeface="Times New Roman" panose="02020603050405020304" pitchFamily="18" charset="0"/>
              </a:rPr>
              <a:t>Even though it has lower bandwidth, </a:t>
            </a:r>
            <a:r>
              <a:rPr lang="en-US" altLang="ko-KR" sz="2800"/>
              <a:t>it still delivers sufficient BW for most applications.</a:t>
            </a:r>
            <a:r>
              <a:rPr lang="en-US" altLang="ko-KR" sz="1800" b="0" i="0" u="none" strike="noStrike">
                <a:solidFill>
                  <a:srgbClr val="000000"/>
                </a:solidFill>
                <a:effectLst/>
                <a:latin typeface="Times New Roman" panose="02020603050405020304" pitchFamily="18" charset="0"/>
              </a:rPr>
              <a:t>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Thus, GDDR could be more accessible and cost-effective option. </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CFCBACAB-F75F-CB7E-F3B9-E97DF0558829}"/>
              </a:ext>
            </a:extLst>
          </p:cNvPr>
          <p:cNvSpPr>
            <a:spLocks noGrp="1"/>
          </p:cNvSpPr>
          <p:nvPr>
            <p:ph type="sldNum" sz="quarter" idx="5"/>
          </p:nvPr>
        </p:nvSpPr>
        <p:spPr/>
        <p:txBody>
          <a:bodyPr/>
          <a:lstStyle/>
          <a:p>
            <a:fld id="{978BD61D-FD74-49DD-8478-F2DD68C8C734}" type="slidenum">
              <a:rPr lang="ko-KR" altLang="en-US" smtClean="0"/>
              <a:t>37</a:t>
            </a:fld>
            <a:endParaRPr lang="ko-KR" altLang="en-US"/>
          </a:p>
        </p:txBody>
      </p:sp>
    </p:spTree>
    <p:extLst>
      <p:ext uri="{BB962C8B-B14F-4D97-AF65-F5344CB8AC3E}">
        <p14:creationId xmlns:p14="http://schemas.microsoft.com/office/powerpoint/2010/main" val="35334433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2800"/>
              <a:t>Here’s a data layout example. As mentioned earlier, each bank holds only a single cache line after channel and BG interleaving.</a:t>
            </a:r>
          </a:p>
          <a:p>
            <a:pPr rtl="0" fontAlgn="base">
              <a:spcBef>
                <a:spcPts val="0"/>
              </a:spcBef>
              <a:spcAft>
                <a:spcPts val="0"/>
              </a:spcAft>
              <a:buFont typeface="Arial" panose="020B0604020202020204" pitchFamily="34" charset="0"/>
              <a:buNone/>
            </a:pPr>
            <a:r>
              <a:rPr lang="en-US" altLang="ko-KR" sz="2800"/>
              <a:t>So, a 2KiB DRAM row can accommodate a total of sixteen blocks from Page A to Page P.</a:t>
            </a: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38</a:t>
            </a:fld>
            <a:endParaRPr lang="ko-KR" altLang="en-US"/>
          </a:p>
        </p:txBody>
      </p:sp>
    </p:spTree>
    <p:extLst>
      <p:ext uri="{BB962C8B-B14F-4D97-AF65-F5344CB8AC3E}">
        <p14:creationId xmlns:p14="http://schemas.microsoft.com/office/powerpoint/2010/main" val="1092169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2800"/>
              <a:t>Since we need 2B redundancy for every 32B data, each block requires 8B of redundancy.</a:t>
            </a: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39</a:t>
            </a:fld>
            <a:endParaRPr lang="ko-KR" altLang="en-US"/>
          </a:p>
        </p:txBody>
      </p:sp>
    </p:spTree>
    <p:extLst>
      <p:ext uri="{BB962C8B-B14F-4D97-AF65-F5344CB8AC3E}">
        <p14:creationId xmlns:p14="http://schemas.microsoft.com/office/powerpoint/2010/main" val="3444360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A3BF8-7389-8F01-7F19-10CF27FA4BD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198EC7-9D1F-5F1A-D79C-4B6D226EEDF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31485E5-52EE-42AF-A47D-841EBD64719B}"/>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To address this, modern GPUs utilize Error Correcting Codes (ECC) to safeguard data and computational accuracy.</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With original data, we encode some redundant information-so called redundancy. </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And then ECC can detect and correct some erroneous bits by decoding the data with its redundancy.</a:t>
            </a:r>
          </a:p>
        </p:txBody>
      </p:sp>
      <p:sp>
        <p:nvSpPr>
          <p:cNvPr id="4" name="슬라이드 번호 개체 틀 3">
            <a:extLst>
              <a:ext uri="{FF2B5EF4-FFF2-40B4-BE49-F238E27FC236}">
                <a16:creationId xmlns:a16="http://schemas.microsoft.com/office/drawing/2014/main" id="{C4C4E38F-DF39-5C8D-394B-0F6442172022}"/>
              </a:ext>
            </a:extLst>
          </p:cNvPr>
          <p:cNvSpPr>
            <a:spLocks noGrp="1"/>
          </p:cNvSpPr>
          <p:nvPr>
            <p:ph type="sldNum" sz="quarter" idx="5"/>
          </p:nvPr>
        </p:nvSpPr>
        <p:spPr/>
        <p:txBody>
          <a:bodyPr/>
          <a:lstStyle/>
          <a:p>
            <a:fld id="{978BD61D-FD74-49DD-8478-F2DD68C8C734}" type="slidenum">
              <a:rPr lang="ko-KR" altLang="en-US" smtClean="0"/>
              <a:t>4</a:t>
            </a:fld>
            <a:endParaRPr lang="ko-KR" altLang="en-US"/>
          </a:p>
        </p:txBody>
      </p:sp>
    </p:spTree>
    <p:extLst>
      <p:ext uri="{BB962C8B-B14F-4D97-AF65-F5344CB8AC3E}">
        <p14:creationId xmlns:p14="http://schemas.microsoft.com/office/powerpoint/2010/main" val="308618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7FE98-6AD8-D90F-B318-9930A867BB1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A8A55C8-07F7-5DA6-989B-39285379ECD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243525D-8813-5AF3-657C-FAE3B056ADFC}"/>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We can add redundancy cache to alleviate BW penalty for programs with high-locality.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By temporarily caching redundancy block, </a:t>
            </a:r>
            <a:r>
              <a:rPr lang="en-US" altLang="ko-KR" sz="1800" b="0" i="0" u="none" strike="noStrike" err="1">
                <a:solidFill>
                  <a:srgbClr val="000000"/>
                </a:solidFill>
                <a:effectLst/>
                <a:latin typeface="Times New Roman" panose="02020603050405020304" pitchFamily="18" charset="0"/>
              </a:rPr>
              <a:t>rcache</a:t>
            </a:r>
            <a:r>
              <a:rPr lang="en-US" altLang="ko-KR" sz="1800" b="0" i="0" u="none" strike="noStrike">
                <a:solidFill>
                  <a:srgbClr val="000000"/>
                </a:solidFill>
                <a:effectLst/>
                <a:latin typeface="Times New Roman" panose="02020603050405020304" pitchFamily="18" charset="0"/>
              </a:rPr>
              <a:t> reduces the number of memory accesses of full cache line requests.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For a cache line access, we fetch four contiguous data sectors along with </a:t>
            </a:r>
            <a:r>
              <a:rPr lang="en-US" altLang="ko-KR" sz="1800" b="0" i="0" u="none" strike="noStrike" err="1">
                <a:solidFill>
                  <a:srgbClr val="000000"/>
                </a:solidFill>
                <a:effectLst/>
                <a:latin typeface="Times New Roman" panose="02020603050405020304" pitchFamily="18" charset="0"/>
              </a:rPr>
              <a:t>redun</a:t>
            </a:r>
            <a:r>
              <a:rPr lang="en-US" altLang="ko-KR" sz="1800" b="0" i="0" u="none" strike="noStrike">
                <a:solidFill>
                  <a:srgbClr val="000000"/>
                </a:solidFill>
                <a:effectLst/>
                <a:latin typeface="Times New Roman" panose="02020603050405020304" pitchFamily="18" charset="0"/>
              </a:rPr>
              <a:t>, which may require 8 memory accesses.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But the sectors share the same redundancy block.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For example, to access from sector0 to</a:t>
            </a:r>
            <a:r>
              <a:rPr lang="ko-KR" altLang="en-US" sz="1800" b="0" i="0" u="none" strike="noStrike">
                <a:solidFill>
                  <a:srgbClr val="000000"/>
                </a:solidFill>
                <a:effectLst/>
                <a:latin typeface="Times New Roman" panose="02020603050405020304" pitchFamily="18" charset="0"/>
              </a:rPr>
              <a:t> </a:t>
            </a:r>
            <a:r>
              <a:rPr lang="en-US" altLang="ko-KR" sz="1800" b="0" i="0" u="none" strike="noStrike">
                <a:solidFill>
                  <a:srgbClr val="000000"/>
                </a:solidFill>
                <a:effectLst/>
                <a:latin typeface="Times New Roman" panose="02020603050405020304" pitchFamily="18" charset="0"/>
              </a:rPr>
              <a:t>sector3</a:t>
            </a:r>
            <a:r>
              <a:rPr lang="ko-KR" altLang="en-US" sz="1800" b="0" i="0" u="none" strike="noStrike">
                <a:solidFill>
                  <a:srgbClr val="000000"/>
                </a:solidFill>
                <a:effectLst/>
                <a:latin typeface="Times New Roman" panose="02020603050405020304" pitchFamily="18" charset="0"/>
              </a:rPr>
              <a:t> </a:t>
            </a:r>
            <a:r>
              <a:rPr lang="en-US" altLang="ko-KR" sz="1800" b="0" i="0" u="none" strike="noStrike">
                <a:solidFill>
                  <a:srgbClr val="000000"/>
                </a:solidFill>
                <a:effectLst/>
                <a:latin typeface="Times New Roman" panose="02020603050405020304" pitchFamily="18" charset="0"/>
              </a:rPr>
              <a:t>sequentially,</a:t>
            </a:r>
            <a:r>
              <a:rPr lang="ko-KR" altLang="en-US" sz="1800" b="0" i="0" u="none" strike="noStrike">
                <a:solidFill>
                  <a:srgbClr val="000000"/>
                </a:solidFill>
                <a:effectLst/>
                <a:latin typeface="Times New Roman" panose="02020603050405020304" pitchFamily="18" charset="0"/>
              </a:rPr>
              <a:t> </a:t>
            </a:r>
            <a:r>
              <a:rPr lang="en-US" altLang="ko-KR" sz="1800" b="0" i="0" u="none" strike="noStrike">
                <a:solidFill>
                  <a:srgbClr val="000000"/>
                </a:solidFill>
                <a:effectLst/>
                <a:latin typeface="Times New Roman" panose="02020603050405020304" pitchFamily="18" charset="0"/>
              </a:rPr>
              <a:t>we</a:t>
            </a:r>
            <a:r>
              <a:rPr lang="ko-KR" altLang="en-US" sz="1800" b="0" i="0" u="none" strike="noStrike">
                <a:solidFill>
                  <a:srgbClr val="000000"/>
                </a:solidFill>
                <a:effectLst/>
                <a:latin typeface="Times New Roman" panose="02020603050405020304" pitchFamily="18" charset="0"/>
              </a:rPr>
              <a:t> </a:t>
            </a:r>
            <a:r>
              <a:rPr lang="en-US" altLang="ko-KR" sz="1800" b="0" i="0" u="none" strike="noStrike">
                <a:solidFill>
                  <a:srgbClr val="000000"/>
                </a:solidFill>
                <a:effectLst/>
                <a:latin typeface="Times New Roman" panose="02020603050405020304" pitchFamily="18" charset="0"/>
              </a:rPr>
              <a:t>first</a:t>
            </a:r>
            <a:r>
              <a:rPr lang="ko-KR" altLang="en-US" sz="1800" b="0" i="0" u="none" strike="noStrike">
                <a:solidFill>
                  <a:srgbClr val="000000"/>
                </a:solidFill>
                <a:effectLst/>
                <a:latin typeface="Times New Roman" panose="02020603050405020304" pitchFamily="18" charset="0"/>
              </a:rPr>
              <a:t> </a:t>
            </a:r>
            <a:r>
              <a:rPr lang="en-US" altLang="ko-KR" sz="1800" b="0" i="0" u="none" strike="noStrike">
                <a:solidFill>
                  <a:srgbClr val="000000"/>
                </a:solidFill>
                <a:effectLst/>
                <a:latin typeface="Times New Roman" panose="02020603050405020304" pitchFamily="18" charset="0"/>
              </a:rPr>
              <a:t>fetch and caching redundancy block . </a:t>
            </a:r>
          </a:p>
        </p:txBody>
      </p:sp>
      <p:sp>
        <p:nvSpPr>
          <p:cNvPr id="4" name="슬라이드 번호 개체 틀 3">
            <a:extLst>
              <a:ext uri="{FF2B5EF4-FFF2-40B4-BE49-F238E27FC236}">
                <a16:creationId xmlns:a16="http://schemas.microsoft.com/office/drawing/2014/main" id="{3294CC39-6888-5C4E-99D7-81A4520A2154}"/>
              </a:ext>
            </a:extLst>
          </p:cNvPr>
          <p:cNvSpPr>
            <a:spLocks noGrp="1"/>
          </p:cNvSpPr>
          <p:nvPr>
            <p:ph type="sldNum" sz="quarter" idx="5"/>
          </p:nvPr>
        </p:nvSpPr>
        <p:spPr/>
        <p:txBody>
          <a:bodyPr/>
          <a:lstStyle/>
          <a:p>
            <a:fld id="{978BD61D-FD74-49DD-8478-F2DD68C8C734}" type="slidenum">
              <a:rPr lang="ko-KR" altLang="en-US" smtClean="0"/>
              <a:t>40</a:t>
            </a:fld>
            <a:endParaRPr lang="ko-KR" altLang="en-US"/>
          </a:p>
        </p:txBody>
      </p:sp>
    </p:spTree>
    <p:extLst>
      <p:ext uri="{BB962C8B-B14F-4D97-AF65-F5344CB8AC3E}">
        <p14:creationId xmlns:p14="http://schemas.microsoft.com/office/powerpoint/2010/main" val="2218802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2C586-5F33-2E15-B7F4-BB03F9DB877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FE09F1B-FB9D-8C4D-27CC-4EA6D5BB9DC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4EF2E2B-35A6-D33D-1BA1-517E45102989}"/>
              </a:ext>
            </a:extLst>
          </p:cNvPr>
          <p:cNvSpPr>
            <a:spLocks noGrp="1"/>
          </p:cNvSpPr>
          <p:nvPr>
            <p:ph type="body" idx="1"/>
          </p:nvPr>
        </p:nvSpPr>
        <p:spPr/>
        <p:txBody>
          <a:bodyPr/>
          <a:lstStyle/>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None/>
              <a:tabLst/>
              <a:defRPr/>
            </a:pPr>
            <a:r>
              <a:rPr lang="en-US" altLang="ko-KR" sz="1800" b="0" i="0" u="none" strike="noStrike">
                <a:solidFill>
                  <a:srgbClr val="000000"/>
                </a:solidFill>
                <a:effectLst/>
                <a:latin typeface="Times New Roman" panose="02020603050405020304" pitchFamily="18" charset="0"/>
              </a:rPr>
              <a:t>Then, </a:t>
            </a:r>
            <a:r>
              <a:rPr lang="en-US" altLang="ko-KR" sz="1800" b="0" i="0" u="none" strike="noStrike" err="1">
                <a:solidFill>
                  <a:srgbClr val="000000"/>
                </a:solidFill>
                <a:effectLst/>
                <a:latin typeface="Times New Roman" panose="02020603050405020304" pitchFamily="18" charset="0"/>
              </a:rPr>
              <a:t>Rcache</a:t>
            </a:r>
            <a:r>
              <a:rPr lang="en-US" altLang="ko-KR" sz="1800" b="0" i="0" u="none" strike="noStrike">
                <a:solidFill>
                  <a:srgbClr val="000000"/>
                </a:solidFill>
                <a:effectLst/>
                <a:latin typeface="Times New Roman" panose="02020603050405020304" pitchFamily="18" charset="0"/>
              </a:rPr>
              <a:t> will serve every required redundancy from sector0 to sector3.</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4EE44485-2DD7-6978-0A1C-E9DAB2D857A1}"/>
              </a:ext>
            </a:extLst>
          </p:cNvPr>
          <p:cNvSpPr>
            <a:spLocks noGrp="1"/>
          </p:cNvSpPr>
          <p:nvPr>
            <p:ph type="sldNum" sz="quarter" idx="5"/>
          </p:nvPr>
        </p:nvSpPr>
        <p:spPr/>
        <p:txBody>
          <a:bodyPr/>
          <a:lstStyle/>
          <a:p>
            <a:fld id="{978BD61D-FD74-49DD-8478-F2DD68C8C734}" type="slidenum">
              <a:rPr lang="ko-KR" altLang="en-US" smtClean="0"/>
              <a:t>41</a:t>
            </a:fld>
            <a:endParaRPr lang="ko-KR" altLang="en-US"/>
          </a:p>
        </p:txBody>
      </p:sp>
    </p:spTree>
    <p:extLst>
      <p:ext uri="{BB962C8B-B14F-4D97-AF65-F5344CB8AC3E}">
        <p14:creationId xmlns:p14="http://schemas.microsoft.com/office/powerpoint/2010/main" val="2236552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6D0D8-8E38-4D73-E8EE-2C57157122B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2B8E6DC-D74E-9872-5974-8A8D7020AA4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D6EAABA-0BAC-467A-261E-AADD3C1F6D11}"/>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27DB9FF4-1B0A-705A-147B-516E7D26116A}"/>
              </a:ext>
            </a:extLst>
          </p:cNvPr>
          <p:cNvSpPr>
            <a:spLocks noGrp="1"/>
          </p:cNvSpPr>
          <p:nvPr>
            <p:ph type="sldNum" sz="quarter" idx="5"/>
          </p:nvPr>
        </p:nvSpPr>
        <p:spPr/>
        <p:txBody>
          <a:bodyPr/>
          <a:lstStyle/>
          <a:p>
            <a:fld id="{978BD61D-FD74-49DD-8478-F2DD68C8C734}" type="slidenum">
              <a:rPr lang="ko-KR" altLang="en-US" smtClean="0"/>
              <a:t>42</a:t>
            </a:fld>
            <a:endParaRPr lang="ko-KR" altLang="en-US"/>
          </a:p>
        </p:txBody>
      </p:sp>
    </p:spTree>
    <p:extLst>
      <p:ext uri="{BB962C8B-B14F-4D97-AF65-F5344CB8AC3E}">
        <p14:creationId xmlns:p14="http://schemas.microsoft.com/office/powerpoint/2010/main" val="2567198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FCD39-299D-C1C8-FDE0-124BD5A3516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5831A-766B-259B-7FA2-FD1D44C5FC8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0EA9E26-2AE9-96F6-7140-DBBC980F18F0}"/>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We can add redundancy cache to alleviate BW penalty for programs with high-locality.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By temporarily caching redundancy block, </a:t>
            </a:r>
            <a:r>
              <a:rPr lang="en-US" altLang="ko-KR" sz="1800" b="0" i="0" u="none" strike="noStrike" err="1">
                <a:solidFill>
                  <a:srgbClr val="000000"/>
                </a:solidFill>
                <a:effectLst/>
                <a:latin typeface="Times New Roman" panose="02020603050405020304" pitchFamily="18" charset="0"/>
              </a:rPr>
              <a:t>rcache</a:t>
            </a:r>
            <a:r>
              <a:rPr lang="en-US" altLang="ko-KR" sz="1800" b="0" i="0" u="none" strike="noStrike">
                <a:solidFill>
                  <a:srgbClr val="000000"/>
                </a:solidFill>
                <a:effectLst/>
                <a:latin typeface="Times New Roman" panose="02020603050405020304" pitchFamily="18" charset="0"/>
              </a:rPr>
              <a:t> reduces number of memory accesses of full cache line requests.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For a cache line access, we fetch four contiguous 32B data sectors and their corresponding 2B </a:t>
            </a:r>
            <a:r>
              <a:rPr lang="en-US" altLang="ko-KR" sz="1800" b="0" i="0" u="none" strike="noStrike" err="1">
                <a:solidFill>
                  <a:srgbClr val="000000"/>
                </a:solidFill>
                <a:effectLst/>
                <a:latin typeface="Times New Roman" panose="02020603050405020304" pitchFamily="18" charset="0"/>
              </a:rPr>
              <a:t>redun</a:t>
            </a:r>
            <a:r>
              <a:rPr lang="en-US" altLang="ko-KR" sz="1800" b="0" i="0" u="none" strike="noStrike">
                <a:solidFill>
                  <a:srgbClr val="000000"/>
                </a:solidFill>
                <a:effectLst/>
                <a:latin typeface="Times New Roman" panose="02020603050405020304" pitchFamily="18" charset="0"/>
              </a:rPr>
              <a:t>, which may require 8 memory accesses. </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But the redundancies belong to the same block, here.</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53F58230-BA38-76ED-E103-BBF5FA2F535D}"/>
              </a:ext>
            </a:extLst>
          </p:cNvPr>
          <p:cNvSpPr>
            <a:spLocks noGrp="1"/>
          </p:cNvSpPr>
          <p:nvPr>
            <p:ph type="sldNum" sz="quarter" idx="5"/>
          </p:nvPr>
        </p:nvSpPr>
        <p:spPr/>
        <p:txBody>
          <a:bodyPr/>
          <a:lstStyle/>
          <a:p>
            <a:fld id="{978BD61D-FD74-49DD-8478-F2DD68C8C734}" type="slidenum">
              <a:rPr lang="ko-KR" altLang="en-US" smtClean="0"/>
              <a:t>43</a:t>
            </a:fld>
            <a:endParaRPr lang="ko-KR" altLang="en-US"/>
          </a:p>
        </p:txBody>
      </p:sp>
    </p:spTree>
    <p:extLst>
      <p:ext uri="{BB962C8B-B14F-4D97-AF65-F5344CB8AC3E}">
        <p14:creationId xmlns:p14="http://schemas.microsoft.com/office/powerpoint/2010/main" val="37271351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7F46E-DD3F-DE82-B739-AE162AE62B2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1704A7C-BC95-5EAB-05F3-D803CAAD4F6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6E393EE-171A-1250-10A2-FE25B58A5EED}"/>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Thus, we can reduce memory accesses and possibly alleviate the BW penalty of full cache line requests.</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B7891000-981B-5EBE-9AC4-0BA0437998DD}"/>
              </a:ext>
            </a:extLst>
          </p:cNvPr>
          <p:cNvSpPr>
            <a:spLocks noGrp="1"/>
          </p:cNvSpPr>
          <p:nvPr>
            <p:ph type="sldNum" sz="quarter" idx="5"/>
          </p:nvPr>
        </p:nvSpPr>
        <p:spPr/>
        <p:txBody>
          <a:bodyPr/>
          <a:lstStyle/>
          <a:p>
            <a:fld id="{978BD61D-FD74-49DD-8478-F2DD68C8C734}" type="slidenum">
              <a:rPr lang="ko-KR" altLang="en-US" smtClean="0"/>
              <a:t>44</a:t>
            </a:fld>
            <a:endParaRPr lang="ko-KR" altLang="en-US"/>
          </a:p>
        </p:txBody>
      </p:sp>
    </p:spTree>
    <p:extLst>
      <p:ext uri="{BB962C8B-B14F-4D97-AF65-F5344CB8AC3E}">
        <p14:creationId xmlns:p14="http://schemas.microsoft.com/office/powerpoint/2010/main" val="19733235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2800"/>
              <a:t>To review the in-band ECC overhead based on the layout:</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a:t>First, memory is accessed on a sector basis. In-band ECC generates two sequential 32B memory accesses—one for data and one for redundancy. </a:t>
            </a:r>
          </a:p>
          <a:p>
            <a:pPr rtl="0" fontAlgn="base">
              <a:spcBef>
                <a:spcPts val="0"/>
              </a:spcBef>
              <a:spcAft>
                <a:spcPts val="0"/>
              </a:spcAft>
              <a:buFont typeface="Arial" panose="020B0604020202020204" pitchFamily="34" charset="0"/>
              <a:buNone/>
            </a:pPr>
            <a:r>
              <a:rPr lang="en-US" altLang="ko-KR" sz="2800"/>
              <a:t>This dual-access approach doubles the bandwidth requirement and adds </a:t>
            </a:r>
            <a:r>
              <a:rPr lang="en-US" altLang="ko-KR" sz="1800" b="0" i="0" u="none" strike="noStrike">
                <a:solidFill>
                  <a:srgbClr val="000000"/>
                </a:solidFill>
                <a:effectLst/>
                <a:latin typeface="Times New Roman" panose="02020603050405020304" pitchFamily="18" charset="0"/>
              </a:rPr>
              <a:t>a latency </a:t>
            </a:r>
            <a:r>
              <a:rPr lang="en-US" altLang="ko-KR" sz="1800" b="0" i="0" u="none" strike="noStrike" err="1">
                <a:solidFill>
                  <a:srgbClr val="000000"/>
                </a:solidFill>
                <a:effectLst/>
                <a:latin typeface="Times New Roman" panose="02020603050405020304" pitchFamily="18" charset="0"/>
              </a:rPr>
              <a:t>panality</a:t>
            </a:r>
            <a:r>
              <a:rPr lang="en-US" altLang="ko-KR" sz="1800" b="0" i="0" u="none" strike="noStrike">
                <a:solidFill>
                  <a:srgbClr val="000000"/>
                </a:solidFill>
                <a:effectLst/>
                <a:latin typeface="Times New Roman" panose="02020603050405020304" pitchFamily="18" charset="0"/>
              </a:rPr>
              <a:t> of </a:t>
            </a:r>
            <a:r>
              <a:rPr lang="en-US" altLang="ko-KR" sz="1800" b="0" i="0" u="none" strike="noStrike" err="1">
                <a:solidFill>
                  <a:srgbClr val="000000"/>
                </a:solidFill>
                <a:effectLst/>
                <a:latin typeface="Times New Roman" panose="02020603050405020304" pitchFamily="18" charset="0"/>
              </a:rPr>
              <a:t>tCCDL</a:t>
            </a:r>
            <a:r>
              <a:rPr lang="en-US" altLang="ko-KR" sz="1800" b="0" i="0" u="none" strike="noStrike">
                <a:solidFill>
                  <a:srgbClr val="000000"/>
                </a:solidFill>
                <a:effectLst/>
                <a:latin typeface="Times New Roman" panose="02020603050405020304" pitchFamily="18" charset="0"/>
              </a:rPr>
              <a:t> </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a:t>Next, we can mitigate the bandwidth penalty for cache line accesses by using</a:t>
            </a:r>
            <a:r>
              <a:rPr lang="en-US" altLang="ko-KR" sz="1800" b="0" i="0" u="none" strike="noStrike">
                <a:solidFill>
                  <a:srgbClr val="000000"/>
                </a:solidFill>
                <a:effectLst/>
                <a:latin typeface="Times New Roman" panose="02020603050405020304" pitchFamily="18" charset="0"/>
              </a:rPr>
              <a:t> </a:t>
            </a:r>
            <a:r>
              <a:rPr lang="en-US" altLang="ko-KR" sz="1800" b="0" i="0" u="none" strike="noStrike" err="1">
                <a:solidFill>
                  <a:srgbClr val="000000"/>
                </a:solidFill>
                <a:effectLst/>
                <a:latin typeface="Times New Roman" panose="02020603050405020304" pitchFamily="18" charset="0"/>
              </a:rPr>
              <a:t>Rcaches</a:t>
            </a:r>
            <a:r>
              <a:rPr lang="en-US" altLang="ko-KR" sz="1800" b="0" i="0" u="none" strike="noStrike">
                <a:solidFill>
                  <a:srgbClr val="000000"/>
                </a:solidFill>
                <a:effectLst/>
                <a:latin typeface="Times New Roman" panose="02020603050405020304" pitchFamily="18" charset="0"/>
              </a:rPr>
              <a:t>.</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The bandwidth</a:t>
            </a:r>
            <a:r>
              <a:rPr lang="ko-KR" altLang="en-US" sz="1800" b="0" i="0" u="none" strike="noStrike">
                <a:solidFill>
                  <a:srgbClr val="000000"/>
                </a:solidFill>
                <a:effectLst/>
                <a:latin typeface="Times New Roman" panose="02020603050405020304" pitchFamily="18" charset="0"/>
              </a:rPr>
              <a:t> </a:t>
            </a:r>
            <a:r>
              <a:rPr lang="en-US" altLang="ko-KR" sz="1800" b="0" i="0" u="none" strike="noStrike">
                <a:solidFill>
                  <a:srgbClr val="000000"/>
                </a:solidFill>
                <a:effectLst/>
                <a:latin typeface="Times New Roman" panose="02020603050405020304" pitchFamily="18" charset="0"/>
              </a:rPr>
              <a:t>overhead is reduced to one-fourth, and regular memory access patterns would benefit from this.</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45</a:t>
            </a:fld>
            <a:endParaRPr lang="ko-KR" altLang="en-US"/>
          </a:p>
        </p:txBody>
      </p:sp>
    </p:spTree>
    <p:extLst>
      <p:ext uri="{BB962C8B-B14F-4D97-AF65-F5344CB8AC3E}">
        <p14:creationId xmlns:p14="http://schemas.microsoft.com/office/powerpoint/2010/main" val="3434850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6EDA9-B2DA-B9D3-0B90-F4948C0D3D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1B6E2EA-C48B-D341-37E3-D54D5D061EB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4DE295A-262D-11FF-9F02-AF1039282730}"/>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Based on this idea, we reconfigure our cache line.</a:t>
            </a:r>
            <a:r>
              <a:rPr lang="ko-KR" altLang="en-US" sz="1800" b="0" i="0" u="none" strike="noStrike">
                <a:solidFill>
                  <a:srgbClr val="000000"/>
                </a:solidFill>
                <a:effectLst/>
                <a:latin typeface="Times New Roman" panose="02020603050405020304" pitchFamily="18" charset="0"/>
              </a:rPr>
              <a:t> </a:t>
            </a: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B6A5EB08-0E27-AEBE-B725-8E46A7CDFBDD}"/>
              </a:ext>
            </a:extLst>
          </p:cNvPr>
          <p:cNvSpPr>
            <a:spLocks noGrp="1"/>
          </p:cNvSpPr>
          <p:nvPr>
            <p:ph type="sldNum" sz="quarter" idx="5"/>
          </p:nvPr>
        </p:nvSpPr>
        <p:spPr/>
        <p:txBody>
          <a:bodyPr/>
          <a:lstStyle/>
          <a:p>
            <a:fld id="{978BD61D-FD74-49DD-8478-F2DD68C8C734}" type="slidenum">
              <a:rPr lang="ko-KR" altLang="en-US" smtClean="0"/>
              <a:t>46</a:t>
            </a:fld>
            <a:endParaRPr lang="ko-KR" altLang="en-US"/>
          </a:p>
        </p:txBody>
      </p:sp>
    </p:spTree>
    <p:extLst>
      <p:ext uri="{BB962C8B-B14F-4D97-AF65-F5344CB8AC3E}">
        <p14:creationId xmlns:p14="http://schemas.microsoft.com/office/powerpoint/2010/main" val="1825456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F71D2-CCC4-0066-ED37-FC62A43B756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E0C921D-6BA5-24C7-431A-F5BF4C9EB8C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16501BF-0B72-4094-08C6-679220B20D3B}"/>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And the other ones to the next.</a:t>
            </a:r>
          </a:p>
        </p:txBody>
      </p:sp>
      <p:sp>
        <p:nvSpPr>
          <p:cNvPr id="4" name="슬라이드 번호 개체 틀 3">
            <a:extLst>
              <a:ext uri="{FF2B5EF4-FFF2-40B4-BE49-F238E27FC236}">
                <a16:creationId xmlns:a16="http://schemas.microsoft.com/office/drawing/2014/main" id="{4FF4465E-D8CA-6A1B-0F39-66E4DB78559B}"/>
              </a:ext>
            </a:extLst>
          </p:cNvPr>
          <p:cNvSpPr>
            <a:spLocks noGrp="1"/>
          </p:cNvSpPr>
          <p:nvPr>
            <p:ph type="sldNum" sz="quarter" idx="5"/>
          </p:nvPr>
        </p:nvSpPr>
        <p:spPr/>
        <p:txBody>
          <a:bodyPr/>
          <a:lstStyle/>
          <a:p>
            <a:fld id="{978BD61D-FD74-49DD-8478-F2DD68C8C734}" type="slidenum">
              <a:rPr lang="ko-KR" altLang="en-US" smtClean="0"/>
              <a:t>47</a:t>
            </a:fld>
            <a:endParaRPr lang="ko-KR" altLang="en-US"/>
          </a:p>
        </p:txBody>
      </p:sp>
    </p:spTree>
    <p:extLst>
      <p:ext uri="{BB962C8B-B14F-4D97-AF65-F5344CB8AC3E}">
        <p14:creationId xmlns:p14="http://schemas.microsoft.com/office/powerpoint/2010/main" val="661208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8BB6E-66DB-28C3-2716-07525664D79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21F0BCF-805A-AA68-AE07-D8FB915306A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8F5AF71-2361-DAC1-C2F2-4666F3305F14}"/>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Then, what happens in the DRAM Controller is quite simple.</a:t>
            </a:r>
          </a:p>
        </p:txBody>
      </p:sp>
      <p:sp>
        <p:nvSpPr>
          <p:cNvPr id="4" name="슬라이드 번호 개체 틀 3">
            <a:extLst>
              <a:ext uri="{FF2B5EF4-FFF2-40B4-BE49-F238E27FC236}">
                <a16:creationId xmlns:a16="http://schemas.microsoft.com/office/drawing/2014/main" id="{9F51066F-0A12-DE22-ECC6-AC3AB6237B0E}"/>
              </a:ext>
            </a:extLst>
          </p:cNvPr>
          <p:cNvSpPr>
            <a:spLocks noGrp="1"/>
          </p:cNvSpPr>
          <p:nvPr>
            <p:ph type="sldNum" sz="quarter" idx="5"/>
          </p:nvPr>
        </p:nvSpPr>
        <p:spPr/>
        <p:txBody>
          <a:bodyPr/>
          <a:lstStyle/>
          <a:p>
            <a:fld id="{978BD61D-FD74-49DD-8478-F2DD68C8C734}" type="slidenum">
              <a:rPr lang="ko-KR" altLang="en-US" smtClean="0"/>
              <a:t>48</a:t>
            </a:fld>
            <a:endParaRPr lang="ko-KR" altLang="en-US"/>
          </a:p>
        </p:txBody>
      </p:sp>
    </p:spTree>
    <p:extLst>
      <p:ext uri="{BB962C8B-B14F-4D97-AF65-F5344CB8AC3E}">
        <p14:creationId xmlns:p14="http://schemas.microsoft.com/office/powerpoint/2010/main" val="38192749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6BD23-3F7B-34A7-97E5-E4EB815CC40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10DAE27-7737-5CDE-AD51-24C997215DA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B6D73DE-FE6D-9348-DCD7-6C3404FFCD7D}"/>
              </a:ext>
            </a:extLst>
          </p:cNvPr>
          <p:cNvSpPr>
            <a:spLocks noGrp="1"/>
          </p:cNvSpPr>
          <p:nvPr>
            <p:ph type="body" idx="1"/>
          </p:nvPr>
        </p:nvSpPr>
        <p:spPr/>
        <p:txBody>
          <a:bodyPr/>
          <a:lstStyle/>
          <a:p>
            <a:r>
              <a:rPr lang="en-US" altLang="ko-KR" sz="2800"/>
              <a:t>So, when we write sector data to DRAM, the memory controller generates a 32B memory chunk by encoding 2B of redundancy with 30B of data. </a:t>
            </a:r>
          </a:p>
          <a:p>
            <a:r>
              <a:rPr lang="en-US" altLang="ko-KR" sz="2800"/>
              <a:t>This chunk will be stored in the red-highlighted part.</a:t>
            </a:r>
          </a:p>
          <a:p>
            <a:endParaRPr lang="en-US" altLang="ko-KR" sz="2800"/>
          </a:p>
          <a:p>
            <a:r>
              <a:rPr lang="en-US" altLang="ko-KR" sz="2800"/>
              <a:t>When we want to read this data, the memory controller fetches the 32B memory chunk, which includes the 30B sector data and its 2B redundancy. </a:t>
            </a:r>
          </a:p>
          <a:p>
            <a:r>
              <a:rPr lang="en-US" altLang="ko-KR" sz="2800"/>
              <a:t>If ECC decoding completes without any error, the redundancy is discarded, and only the 30B of data is sent to the cache.</a:t>
            </a:r>
          </a:p>
        </p:txBody>
      </p:sp>
      <p:sp>
        <p:nvSpPr>
          <p:cNvPr id="4" name="슬라이드 번호 개체 틀 3">
            <a:extLst>
              <a:ext uri="{FF2B5EF4-FFF2-40B4-BE49-F238E27FC236}">
                <a16:creationId xmlns:a16="http://schemas.microsoft.com/office/drawing/2014/main" id="{443DBCD1-5866-9397-9BB6-4ADC8BEAA93C}"/>
              </a:ext>
            </a:extLst>
          </p:cNvPr>
          <p:cNvSpPr>
            <a:spLocks noGrp="1"/>
          </p:cNvSpPr>
          <p:nvPr>
            <p:ph type="sldNum" sz="quarter" idx="5"/>
          </p:nvPr>
        </p:nvSpPr>
        <p:spPr/>
        <p:txBody>
          <a:bodyPr/>
          <a:lstStyle/>
          <a:p>
            <a:fld id="{978BD61D-FD74-49DD-8478-F2DD68C8C734}" type="slidenum">
              <a:rPr lang="ko-KR" altLang="en-US" smtClean="0"/>
              <a:t>49</a:t>
            </a:fld>
            <a:endParaRPr lang="ko-KR" altLang="en-US"/>
          </a:p>
        </p:txBody>
      </p:sp>
    </p:spTree>
    <p:extLst>
      <p:ext uri="{BB962C8B-B14F-4D97-AF65-F5344CB8AC3E}">
        <p14:creationId xmlns:p14="http://schemas.microsoft.com/office/powerpoint/2010/main" val="114826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41749-B081-AF86-595F-5EFB3DE6610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A3D3855-27D6-1751-5E9F-2E4352C5B2A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9C9CF5-45EA-2B59-1938-DCCFA94A9065}"/>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Let’s move to the next topic. There are two prominent types of memory for GPUs. One is HBM, and the other one is GDDR. They have respective target markets considering their different trade-offs.</a:t>
            </a:r>
          </a:p>
          <a:p>
            <a:pPr rtl="0" fontAlgn="base">
              <a:spcBef>
                <a:spcPts val="0"/>
              </a:spcBef>
              <a:spcAft>
                <a:spcPts val="0"/>
              </a:spcAft>
              <a:buFont typeface="Arial" panose="020B0604020202020204" pitchFamily="34" charset="0"/>
              <a:buNone/>
            </a:pPr>
            <a:r>
              <a:rPr lang="en-US" altLang="ko-KR" sz="2800" dirty="0"/>
              <a:t>For HBM, HBM offers state-of-the-art bandwidth. So it’s</a:t>
            </a:r>
            <a:r>
              <a:rPr lang="en-US" altLang="ko-KR" sz="1800" b="0" i="0" u="none" strike="noStrike" dirty="0">
                <a:solidFill>
                  <a:srgbClr val="000000"/>
                </a:solidFill>
                <a:effectLst/>
                <a:latin typeface="Times New Roman" panose="02020603050405020304" pitchFamily="18" charset="0"/>
              </a:rPr>
              <a:t> specialized for Flagship data center GPUs. However, HBM cannot dominate the entire GPU market, only limited supply is available due to its high cost and packaging complexity.</a:t>
            </a:r>
          </a:p>
          <a:p>
            <a:pPr rtl="0" fontAlgn="base">
              <a:spcBef>
                <a:spcPts val="0"/>
              </a:spcBef>
              <a:spcAft>
                <a:spcPts val="0"/>
              </a:spcAft>
              <a:buFont typeface="Arial" panose="020B0604020202020204" pitchFamily="34" charset="0"/>
              <a:buNone/>
            </a:pPr>
            <a:r>
              <a:rPr lang="en-US" altLang="ko-KR" sz="2800" dirty="0"/>
              <a:t>On the other hand, GDDR is widely used in consumer GPUs and also for other data center GPUs.</a:t>
            </a:r>
          </a:p>
          <a:p>
            <a:pPr rtl="0" fontAlgn="base">
              <a:spcBef>
                <a:spcPts val="0"/>
              </a:spcBef>
              <a:spcAft>
                <a:spcPts val="0"/>
              </a:spcAft>
              <a:buFont typeface="Arial" panose="020B0604020202020204" pitchFamily="34" charset="0"/>
              <a:buNone/>
            </a:pPr>
            <a:r>
              <a:rPr lang="en-US" altLang="ko-KR" sz="2800" b="0" i="0" dirty="0">
                <a:solidFill>
                  <a:srgbClr val="222222"/>
                </a:solidFill>
                <a:effectLst/>
                <a:latin typeface="Arial" panose="020B0604020202020204" pitchFamily="34" charset="0"/>
              </a:rPr>
              <a:t>I mean the lower power and cost-effective datacenter GPUs, such as NVIDIA L40/L20. </a:t>
            </a:r>
            <a:r>
              <a:rPr lang="en-US" altLang="ko-KR" sz="4000" dirty="0"/>
              <a:t>It still delivers sufficient bandwidth for most applications, along with its superior performance per watt and performance per dollar. So, GDDR could be a more accessible and cost-effective option.</a:t>
            </a: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6D167801-F21F-2CEB-FA07-EF4A19C63EB9}"/>
              </a:ext>
            </a:extLst>
          </p:cNvPr>
          <p:cNvSpPr>
            <a:spLocks noGrp="1"/>
          </p:cNvSpPr>
          <p:nvPr>
            <p:ph type="sldNum" sz="quarter" idx="5"/>
          </p:nvPr>
        </p:nvSpPr>
        <p:spPr/>
        <p:txBody>
          <a:bodyPr/>
          <a:lstStyle/>
          <a:p>
            <a:fld id="{978BD61D-FD74-49DD-8478-F2DD68C8C734}" type="slidenum">
              <a:rPr lang="ko-KR" altLang="en-US" smtClean="0"/>
              <a:t>5</a:t>
            </a:fld>
            <a:endParaRPr lang="ko-KR" altLang="en-US"/>
          </a:p>
        </p:txBody>
      </p:sp>
    </p:spTree>
    <p:extLst>
      <p:ext uri="{BB962C8B-B14F-4D97-AF65-F5344CB8AC3E}">
        <p14:creationId xmlns:p14="http://schemas.microsoft.com/office/powerpoint/2010/main" val="18364557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66AFF-4A0A-6B74-CBD6-3E62DD9795D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732FF26-7924-1D53-0499-FDE13739FFE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A2561E1-09F4-C287-D9BC-A70BCF88C4E6}"/>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Then, for 8B sectors: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A pair of 8B sectors are packed within a 32B memory chunk. Of course it’s for storage efficiency.</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We can pack at most three pairs of 8B sectors with its redundancy in a 32B memory chunk.</a:t>
            </a:r>
          </a:p>
        </p:txBody>
      </p:sp>
      <p:sp>
        <p:nvSpPr>
          <p:cNvPr id="4" name="슬라이드 번호 개체 틀 3">
            <a:extLst>
              <a:ext uri="{FF2B5EF4-FFF2-40B4-BE49-F238E27FC236}">
                <a16:creationId xmlns:a16="http://schemas.microsoft.com/office/drawing/2014/main" id="{66E6750B-DEA1-6B5D-1D67-449BD9199BBE}"/>
              </a:ext>
            </a:extLst>
          </p:cNvPr>
          <p:cNvSpPr>
            <a:spLocks noGrp="1"/>
          </p:cNvSpPr>
          <p:nvPr>
            <p:ph type="sldNum" sz="quarter" idx="5"/>
          </p:nvPr>
        </p:nvSpPr>
        <p:spPr/>
        <p:txBody>
          <a:bodyPr/>
          <a:lstStyle/>
          <a:p>
            <a:fld id="{978BD61D-FD74-49DD-8478-F2DD68C8C734}" type="slidenum">
              <a:rPr lang="ko-KR" altLang="en-US" smtClean="0"/>
              <a:t>50</a:t>
            </a:fld>
            <a:endParaRPr lang="ko-KR" altLang="en-US"/>
          </a:p>
        </p:txBody>
      </p:sp>
    </p:spTree>
    <p:extLst>
      <p:ext uri="{BB962C8B-B14F-4D97-AF65-F5344CB8AC3E}">
        <p14:creationId xmlns:p14="http://schemas.microsoft.com/office/powerpoint/2010/main" val="35235970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01F0C-4CBF-FF28-12ED-D0B4FCE4DA4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0ADFB7A-89B5-C321-FC52-495BA8386FD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535ACDA-8A2E-116D-D95D-31297D9C7FA6}"/>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Then, read and write process is quite similar with 30B sectors.</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r>
              <a:rPr lang="en-US" altLang="ko-KR" sz="1800"/>
              <a:t>For WRITE, memory controller generates redundancy with ECC encoding. But this time, we just </a:t>
            </a:r>
            <a:r>
              <a:rPr lang="en-US" altLang="ko-KR" sz="1800" err="1"/>
              <a:t>wanna</a:t>
            </a:r>
            <a:r>
              <a:rPr lang="en-US" altLang="ko-KR" sz="1800"/>
              <a:t> partially write these 10 bytes. So we can use masked write here.</a:t>
            </a:r>
          </a:p>
          <a:p>
            <a:endParaRPr lang="en-US" altLang="ko-KR" sz="1800"/>
          </a:p>
          <a:p>
            <a:r>
              <a:rPr lang="en-US" altLang="ko-KR" sz="1800"/>
              <a:t>And for READ, the memory controller fetches entire 32B memory chunk as same as before.</a:t>
            </a:r>
          </a:p>
          <a:p>
            <a:r>
              <a:rPr lang="en-US" altLang="ko-KR" sz="1800"/>
              <a:t>After ECC decoding, we discard the redundancy, and only the 8B sector data is sent to the cache.</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934F47F4-2CE3-0D88-B44F-D495E797A4D3}"/>
              </a:ext>
            </a:extLst>
          </p:cNvPr>
          <p:cNvSpPr>
            <a:spLocks noGrp="1"/>
          </p:cNvSpPr>
          <p:nvPr>
            <p:ph type="sldNum" sz="quarter" idx="5"/>
          </p:nvPr>
        </p:nvSpPr>
        <p:spPr/>
        <p:txBody>
          <a:bodyPr/>
          <a:lstStyle/>
          <a:p>
            <a:fld id="{978BD61D-FD74-49DD-8478-F2DD68C8C734}" type="slidenum">
              <a:rPr lang="ko-KR" altLang="en-US" smtClean="0"/>
              <a:t>51</a:t>
            </a:fld>
            <a:endParaRPr lang="ko-KR" altLang="en-US"/>
          </a:p>
        </p:txBody>
      </p:sp>
    </p:spTree>
    <p:extLst>
      <p:ext uri="{BB962C8B-B14F-4D97-AF65-F5344CB8AC3E}">
        <p14:creationId xmlns:p14="http://schemas.microsoft.com/office/powerpoint/2010/main" val="4332919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DF93F-3274-251D-29FD-BED6E00B79A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3B99F13-7B57-DEBC-0AAF-E17595BF219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8BD8BDF-2897-1445-70DA-377C69EDA48F}"/>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Now, let’s see how much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can improve in-band ECC overheads.</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If a request is coalesced into a 30B sector,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require only one memory access, comparing to the baseline which required two memory accesses.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So we can reduce bandwidth consumption by 50%.</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But unfortunately since we reduced the sector size, a request might be </a:t>
            </a:r>
            <a:r>
              <a:rPr lang="en-US" altLang="ko-KR" sz="1800" b="0" i="0" u="none" strike="noStrike" err="1">
                <a:solidFill>
                  <a:srgbClr val="000000"/>
                </a:solidFill>
                <a:effectLst/>
                <a:latin typeface="Times New Roman" panose="02020603050405020304" pitchFamily="18" charset="0"/>
              </a:rPr>
              <a:t>splitted</a:t>
            </a:r>
            <a:r>
              <a:rPr lang="en-US" altLang="ko-KR" sz="1800" b="0" i="0" u="none" strike="noStrike">
                <a:solidFill>
                  <a:srgbClr val="000000"/>
                </a:solidFill>
                <a:effectLst/>
                <a:latin typeface="Times New Roman" panose="02020603050405020304" pitchFamily="18" charset="0"/>
              </a:rPr>
              <a:t> into two sector accesses. Even in this case, Cache can fetch more data of 60B, comparing with baseline of 32B.</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And for a cache line access,  the number of memory accesses remain the same, since we increased from 4 sectors to 5 sectors.</a:t>
            </a: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The bandwidth overhead remains the same as baseline.</a:t>
            </a:r>
          </a:p>
          <a:p>
            <a:pPr rtl="0" fontAlgn="base">
              <a:spcBef>
                <a:spcPts val="0"/>
              </a:spcBef>
              <a:spcAft>
                <a:spcPts val="0"/>
              </a:spcAft>
              <a:buFont typeface="Arial" panose="020B0604020202020204" pitchFamily="34" charset="0"/>
              <a:buNone/>
            </a:pPr>
            <a:endParaRPr lang="en-US" altLang="ko-KR"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Anyway, </a:t>
            </a:r>
            <a:r>
              <a:rPr lang="en-US" altLang="ko-KR" sz="1800" b="0" i="0" u="none" strike="noStrike" err="1">
                <a:solidFill>
                  <a:srgbClr val="000000"/>
                </a:solidFill>
                <a:effectLst/>
                <a:latin typeface="Times New Roman" panose="02020603050405020304" pitchFamily="18" charset="0"/>
              </a:rPr>
              <a:t>CacheCraft</a:t>
            </a:r>
            <a:r>
              <a:rPr lang="en-US" altLang="ko-KR" sz="1800" b="0" i="0" u="none" strike="noStrike">
                <a:solidFill>
                  <a:srgbClr val="000000"/>
                </a:solidFill>
                <a:effectLst/>
                <a:latin typeface="Times New Roman" panose="02020603050405020304" pitchFamily="18" charset="0"/>
              </a:rPr>
              <a:t> would benefit a lot for those programs with irregular memory patterns. It reduces 50% of bandwidth consumption.</a:t>
            </a:r>
          </a:p>
        </p:txBody>
      </p:sp>
      <p:sp>
        <p:nvSpPr>
          <p:cNvPr id="4" name="슬라이드 번호 개체 틀 3">
            <a:extLst>
              <a:ext uri="{FF2B5EF4-FFF2-40B4-BE49-F238E27FC236}">
                <a16:creationId xmlns:a16="http://schemas.microsoft.com/office/drawing/2014/main" id="{76641F89-D8C7-7B75-5A8F-3876BDF9A886}"/>
              </a:ext>
            </a:extLst>
          </p:cNvPr>
          <p:cNvSpPr>
            <a:spLocks noGrp="1"/>
          </p:cNvSpPr>
          <p:nvPr>
            <p:ph type="sldNum" sz="quarter" idx="5"/>
          </p:nvPr>
        </p:nvSpPr>
        <p:spPr/>
        <p:txBody>
          <a:bodyPr/>
          <a:lstStyle/>
          <a:p>
            <a:fld id="{978BD61D-FD74-49DD-8478-F2DD68C8C734}" type="slidenum">
              <a:rPr lang="ko-KR" altLang="en-US" smtClean="0"/>
              <a:t>52</a:t>
            </a:fld>
            <a:endParaRPr lang="ko-KR" altLang="en-US"/>
          </a:p>
        </p:txBody>
      </p:sp>
    </p:spTree>
    <p:extLst>
      <p:ext uri="{BB962C8B-B14F-4D97-AF65-F5344CB8AC3E}">
        <p14:creationId xmlns:p14="http://schemas.microsoft.com/office/powerpoint/2010/main" val="1270756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2800" dirty="0"/>
              <a:t>Now,</a:t>
            </a:r>
            <a:r>
              <a:rPr lang="en-US" altLang="ko-KR" sz="1800" b="0" i="0" u="none" strike="noStrike" dirty="0">
                <a:solidFill>
                  <a:srgbClr val="000000"/>
                </a:solidFill>
                <a:effectLst/>
                <a:latin typeface="Times New Roman" panose="02020603050405020304" pitchFamily="18" charset="0"/>
              </a:rPr>
              <a:t> let’s see </a:t>
            </a:r>
            <a:r>
              <a:rPr lang="en-US" altLang="ko-KR" sz="2800" dirty="0"/>
              <a:t>how GPUs with HBM and GDDR apply ECC in their systems. The two exhibit quite different implementations for managing redundancy. </a:t>
            </a:r>
          </a:p>
          <a:p>
            <a:pPr rtl="0" fontAlgn="base">
              <a:spcBef>
                <a:spcPts val="0"/>
              </a:spcBef>
              <a:spcAft>
                <a:spcPts val="0"/>
              </a:spcAft>
              <a:buFont typeface="Arial" panose="020B0604020202020204" pitchFamily="34" charset="0"/>
              <a:buNone/>
            </a:pPr>
            <a:endParaRPr lang="en-US" altLang="ko-KR" sz="2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dirty="0"/>
              <a:t>The ECC scheme for HBM is commonly referred to as </a:t>
            </a:r>
            <a:r>
              <a:rPr lang="en-US" altLang="ko-KR" sz="2800" i="1" dirty="0"/>
              <a:t>side-band ECC</a:t>
            </a:r>
            <a:r>
              <a:rPr lang="en-US" altLang="ko-KR" sz="2800" dirty="0"/>
              <a:t>. </a:t>
            </a: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HBM memory is equipped with additional cells for redundancy and separate pins for its transfer. This enables parallel transmission of data and redundancy without additional latency overheads. However, HBM is currently the only DRAM type with built-in support for side-band implementation.</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dirty="0"/>
              <a:t>GDDR does not offer a built-in ECC support. Instead, </a:t>
            </a:r>
            <a:r>
              <a:rPr lang="en-US" altLang="ko-KR" sz="1800" b="0" i="0" u="none" strike="noStrike" dirty="0">
                <a:solidFill>
                  <a:srgbClr val="000000"/>
                </a:solidFill>
                <a:effectLst/>
                <a:latin typeface="Times New Roman" panose="02020603050405020304" pitchFamily="18" charset="0"/>
              </a:rPr>
              <a:t>it stores redundancy using the same cell space as data and transfers the redundancy using the same pins.</a:t>
            </a:r>
          </a:p>
          <a:p>
            <a:pPr rtl="0" fontAlgn="base">
              <a:spcBef>
                <a:spcPts val="0"/>
              </a:spcBef>
              <a:spcAft>
                <a:spcPts val="0"/>
              </a:spcAft>
              <a:buFont typeface="Arial" panose="020B0604020202020204" pitchFamily="34" charset="0"/>
              <a:buNone/>
            </a:pPr>
            <a:r>
              <a:rPr lang="en-US" altLang="ko-KR" sz="2800" dirty="0"/>
              <a:t>As a result, data and redundancy transfer becomes serialized.</a:t>
            </a:r>
          </a:p>
          <a:p>
            <a:pPr rtl="0" fontAlgn="base">
              <a:spcBef>
                <a:spcPts val="0"/>
              </a:spcBef>
              <a:spcAft>
                <a:spcPts val="0"/>
              </a:spcAft>
              <a:buFont typeface="Arial" panose="020B0604020202020204" pitchFamily="34" charset="0"/>
              <a:buNone/>
            </a:pPr>
            <a:endParaRPr lang="en-US" altLang="ko-KR"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None/>
            </a:pPr>
            <a:r>
              <a:rPr lang="en-US" altLang="ko-KR" sz="2800" dirty="0" err="1"/>
              <a:t>Oh..by</a:t>
            </a:r>
            <a:r>
              <a:rPr lang="en-US" altLang="ko-KR" sz="2800" dirty="0"/>
              <a:t> the way, some sources refer to this scheme as </a:t>
            </a:r>
            <a:r>
              <a:rPr lang="en-US" altLang="ko-KR" sz="2800" i="1" dirty="0"/>
              <a:t>in-line</a:t>
            </a:r>
            <a:r>
              <a:rPr lang="en-US" altLang="ko-KR" sz="2800" dirty="0"/>
              <a:t> ECC, but we used the term </a:t>
            </a:r>
            <a:r>
              <a:rPr lang="en-US" altLang="ko-KR" sz="2800" i="1" dirty="0"/>
              <a:t>in-band f</a:t>
            </a:r>
            <a:r>
              <a:rPr lang="en-US" altLang="ko-KR" sz="2800" dirty="0"/>
              <a:t>or clear comparison with the side-band one.</a:t>
            </a: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6</a:t>
            </a:fld>
            <a:endParaRPr lang="ko-KR" altLang="en-US"/>
          </a:p>
        </p:txBody>
      </p:sp>
    </p:spTree>
    <p:extLst>
      <p:ext uri="{BB962C8B-B14F-4D97-AF65-F5344CB8AC3E}">
        <p14:creationId xmlns:p14="http://schemas.microsoft.com/office/powerpoint/2010/main" val="2843234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2800" dirty="0"/>
              <a:t>So far, we’ve discussed that in-band ECC incurs serialized transfer of data and redundancy</a:t>
            </a:r>
            <a:endParaRPr lang="en-US" altLang="ko-KR" sz="1800" b="0" i="0" u="none" strike="noStrike" dirty="0">
              <a:solidFill>
                <a:srgbClr val="000000"/>
              </a:solidFill>
              <a:effectLst/>
              <a:latin typeface="Times New Roman"/>
              <a:ea typeface="맑은 고딕"/>
              <a:cs typeface="Times New Roman"/>
            </a:endParaRPr>
          </a:p>
          <a:p>
            <a:r>
              <a:rPr lang="en-US" altLang="ko-KR" sz="2800" dirty="0"/>
              <a:t>In-band ECC poses a serious challenge—it consumes data throughput and degrades system performance.</a:t>
            </a:r>
          </a:p>
          <a:p>
            <a:endParaRPr lang="en-US" altLang="ko-KR" sz="2800" dirty="0"/>
          </a:p>
          <a:p>
            <a:r>
              <a:rPr lang="en-US" altLang="ko-KR" sz="2800" dirty="0"/>
              <a:t>NVIDIA documentation states that when you enable ECC on your system, there would be an approximately 20% bandwidth reduction, which varies from applications, of course.</a:t>
            </a:r>
          </a:p>
          <a:p>
            <a:r>
              <a:rPr lang="en-US" altLang="ko-KR" sz="2800" dirty="0"/>
              <a:t>However, in our evaluation, actually we did it on NVIDIA T4, there could be a 59.5% bandwidth reduction in a certain application, which was much more serious than the previously reported.</a:t>
            </a:r>
          </a:p>
          <a:p>
            <a:endParaRPr lang="en-US" altLang="ko-KR" sz="2800" dirty="0"/>
          </a:p>
          <a:p>
            <a:r>
              <a:rPr lang="en-US" altLang="ko-KR" sz="2800" dirty="0"/>
              <a:t>And, the delay between those two transfers, and also the increased bandwidth consumption could affect system performance.</a:t>
            </a:r>
          </a:p>
          <a:p>
            <a:endParaRPr lang="en-US" altLang="ko-KR" sz="2800" dirty="0"/>
          </a:p>
          <a:p>
            <a:r>
              <a:rPr lang="en-US" altLang="ko-KR" sz="4000" dirty="0"/>
              <a:t>We’re clearly bearing a substantial cost for in-band ECC. So, we need a more efficient solution for in-band ECC implementation. </a:t>
            </a:r>
          </a:p>
          <a:p>
            <a:r>
              <a:rPr lang="en-US" altLang="ko-KR" sz="4000" dirty="0"/>
              <a:t>In the following slides, I’ll delve deeper into these issues and introduce our solution, </a:t>
            </a:r>
            <a:r>
              <a:rPr lang="en-US" altLang="ko-KR" sz="4000" dirty="0" err="1"/>
              <a:t>CacheCraft</a:t>
            </a:r>
            <a:r>
              <a:rPr lang="en-US" altLang="ko-KR" sz="4000" dirty="0"/>
              <a:t>.</a:t>
            </a: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7</a:t>
            </a:fld>
            <a:endParaRPr lang="ko-KR" altLang="en-US"/>
          </a:p>
        </p:txBody>
      </p:sp>
    </p:spTree>
    <p:extLst>
      <p:ext uri="{BB962C8B-B14F-4D97-AF65-F5344CB8AC3E}">
        <p14:creationId xmlns:p14="http://schemas.microsoft.com/office/powerpoint/2010/main" val="46013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AB084-4053-5563-6E41-30D2B7BC2FA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6CAD777-AEB9-E175-881F-A02AEA2F2E1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9034BDC-34A6-1418-0D7D-C960AB8417C0}"/>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a:solidFill>
                  <a:srgbClr val="000000"/>
                </a:solidFill>
                <a:effectLst/>
                <a:latin typeface="Times New Roman" panose="02020603050405020304" pitchFamily="18" charset="0"/>
              </a:rPr>
              <a:t>Before that, </a:t>
            </a:r>
            <a:r>
              <a:rPr lang="en-US" altLang="ko-KR" sz="2800"/>
              <a:t>I’d like to briefly cover two key concepts in the background section.</a:t>
            </a:r>
            <a:endParaRPr lang="ko-KR" altLang="en-US"/>
          </a:p>
        </p:txBody>
      </p:sp>
      <p:sp>
        <p:nvSpPr>
          <p:cNvPr id="4" name="슬라이드 번호 개체 틀 3">
            <a:extLst>
              <a:ext uri="{FF2B5EF4-FFF2-40B4-BE49-F238E27FC236}">
                <a16:creationId xmlns:a16="http://schemas.microsoft.com/office/drawing/2014/main" id="{683439D3-4F72-493F-9085-2C39678F6FDD}"/>
              </a:ext>
            </a:extLst>
          </p:cNvPr>
          <p:cNvSpPr>
            <a:spLocks noGrp="1"/>
          </p:cNvSpPr>
          <p:nvPr>
            <p:ph type="sldNum" sz="quarter" idx="5"/>
          </p:nvPr>
        </p:nvSpPr>
        <p:spPr/>
        <p:txBody>
          <a:bodyPr/>
          <a:lstStyle/>
          <a:p>
            <a:fld id="{978BD61D-FD74-49DD-8478-F2DD68C8C734}" type="slidenum">
              <a:rPr lang="ko-KR" altLang="en-US" smtClean="0"/>
              <a:t>8</a:t>
            </a:fld>
            <a:endParaRPr lang="ko-KR" altLang="en-US"/>
          </a:p>
        </p:txBody>
      </p:sp>
    </p:spTree>
    <p:extLst>
      <p:ext uri="{BB962C8B-B14F-4D97-AF65-F5344CB8AC3E}">
        <p14:creationId xmlns:p14="http://schemas.microsoft.com/office/powerpoint/2010/main" val="396235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31989-302E-5E32-674C-DC8824A41B8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17FF0B1-68B7-145B-FB9D-29B6EAF43B3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C782612-7CAD-047F-AEBE-A60A94F5E8A5}"/>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First, GPU Sector Cache. </a:t>
            </a:r>
          </a:p>
          <a:p>
            <a:pPr rtl="0" fontAlgn="base">
              <a:spcBef>
                <a:spcPts val="0"/>
              </a:spcBef>
              <a:spcAft>
                <a:spcPts val="0"/>
              </a:spcAft>
              <a:buFont typeface="Arial" panose="020B0604020202020204" pitchFamily="34" charset="0"/>
              <a:buNone/>
            </a:pPr>
            <a:r>
              <a:rPr lang="en-US" altLang="ko-KR" sz="2800" dirty="0"/>
              <a:t>GPUs use a 128B cache line to serve a coalesced request from a warp instruction in a single cycle. </a:t>
            </a:r>
          </a:p>
          <a:p>
            <a:pPr rtl="0" fontAlgn="base">
              <a:spcBef>
                <a:spcPts val="0"/>
              </a:spcBef>
              <a:spcAft>
                <a:spcPts val="0"/>
              </a:spcAft>
              <a:buFont typeface="Arial" panose="020B0604020202020204" pitchFamily="34" charset="0"/>
              <a:buNone/>
            </a:pPr>
            <a:r>
              <a:rPr lang="en-US" altLang="ko-KR" sz="2800" dirty="0"/>
              <a:t>However, such a wide cache line can lead to memory over-fetching issues. </a:t>
            </a:r>
          </a:p>
          <a:p>
            <a:pPr rtl="0" fontAlgn="base">
              <a:spcBef>
                <a:spcPts val="0"/>
              </a:spcBef>
              <a:spcAft>
                <a:spcPts val="0"/>
              </a:spcAft>
              <a:buFont typeface="Arial" panose="020B0604020202020204" pitchFamily="34" charset="0"/>
              <a:buNone/>
            </a:pPr>
            <a:endParaRPr lang="en-US" altLang="ko-KR" sz="2800" dirty="0"/>
          </a:p>
          <a:p>
            <a:pPr rtl="0" fontAlgn="base">
              <a:spcBef>
                <a:spcPts val="0"/>
              </a:spcBef>
              <a:spcAft>
                <a:spcPts val="0"/>
              </a:spcAft>
              <a:buFont typeface="Arial" panose="020B0604020202020204" pitchFamily="34" charset="0"/>
              <a:buNone/>
            </a:pPr>
            <a:r>
              <a:rPr lang="en-US" altLang="ko-KR" sz="2800" dirty="0"/>
              <a:t>So, modern GPUs employ a sector cache.</a:t>
            </a:r>
          </a:p>
          <a:p>
            <a:pPr rtl="0" fontAlgn="base">
              <a:spcBef>
                <a:spcPts val="0"/>
              </a:spcBef>
              <a:spcAft>
                <a:spcPts val="0"/>
              </a:spcAft>
              <a:buFont typeface="Arial" panose="020B0604020202020204" pitchFamily="34" charset="0"/>
              <a:buNone/>
            </a:pPr>
            <a:r>
              <a:rPr lang="en-US" altLang="ko-KR" sz="2800" dirty="0"/>
              <a:t>A sector cache divides each cache line into smaller segments, called sectors. </a:t>
            </a:r>
          </a:p>
          <a:p>
            <a:pPr rtl="0" fontAlgn="base">
              <a:spcBef>
                <a:spcPts val="0"/>
              </a:spcBef>
              <a:spcAft>
                <a:spcPts val="0"/>
              </a:spcAft>
              <a:buFont typeface="Arial" panose="020B0604020202020204" pitchFamily="34" charset="0"/>
              <a:buNone/>
            </a:pPr>
            <a:r>
              <a:rPr lang="en-US" altLang="ko-KR" sz="2800" dirty="0"/>
              <a:t>Typically, a 128B cache line consists of four 32B sectors </a:t>
            </a:r>
            <a:r>
              <a:rPr lang="en-US" altLang="ko-KR" sz="1800" b="0" i="0" u="none" strike="noStrike" dirty="0">
                <a:solidFill>
                  <a:srgbClr val="000000"/>
                </a:solidFill>
                <a:effectLst/>
                <a:latin typeface="Times New Roman" panose="02020603050405020304" pitchFamily="18" charset="0"/>
              </a:rPr>
              <a:t>to align with the 32B memory access granularity.</a:t>
            </a:r>
          </a:p>
        </p:txBody>
      </p:sp>
      <p:sp>
        <p:nvSpPr>
          <p:cNvPr id="4" name="슬라이드 번호 개체 틀 3">
            <a:extLst>
              <a:ext uri="{FF2B5EF4-FFF2-40B4-BE49-F238E27FC236}">
                <a16:creationId xmlns:a16="http://schemas.microsoft.com/office/drawing/2014/main" id="{9FC495F6-E649-89CE-B7BE-25A1E3F2026F}"/>
              </a:ext>
            </a:extLst>
          </p:cNvPr>
          <p:cNvSpPr>
            <a:spLocks noGrp="1"/>
          </p:cNvSpPr>
          <p:nvPr>
            <p:ph type="sldNum" sz="quarter" idx="5"/>
          </p:nvPr>
        </p:nvSpPr>
        <p:spPr/>
        <p:txBody>
          <a:bodyPr/>
          <a:lstStyle/>
          <a:p>
            <a:fld id="{978BD61D-FD74-49DD-8478-F2DD68C8C734}" type="slidenum">
              <a:rPr lang="ko-KR" altLang="en-US" smtClean="0"/>
              <a:t>9</a:t>
            </a:fld>
            <a:endParaRPr lang="ko-KR" altLang="en-US"/>
          </a:p>
        </p:txBody>
      </p:sp>
    </p:spTree>
    <p:extLst>
      <p:ext uri="{BB962C8B-B14F-4D97-AF65-F5344CB8AC3E}">
        <p14:creationId xmlns:p14="http://schemas.microsoft.com/office/powerpoint/2010/main" val="10489694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61C79C90-699C-6AD4-14C7-7C2D26CC23C0}"/>
              </a:ext>
            </a:extLst>
          </p:cNvPr>
          <p:cNvPicPr>
            <a:picLocks noChangeAspect="1"/>
          </p:cNvPicPr>
          <p:nvPr userDrawn="1"/>
        </p:nvPicPr>
        <p:blipFill rotWithShape="1">
          <a:blip r:embed="rId2">
            <a:alphaModFix amt="90000"/>
            <a:extLst>
              <a:ext uri="{BEBA8EAE-BF5A-486C-A8C5-ECC9F3942E4B}">
                <a14:imgProps xmlns:a14="http://schemas.microsoft.com/office/drawing/2010/main">
                  <a14:imgLayer r:embed="rId3">
                    <a14:imgEffect>
                      <a14:brightnessContrast contrast="-30000"/>
                    </a14:imgEffect>
                  </a14:imgLayer>
                </a14:imgProps>
              </a:ext>
              <a:ext uri="{28A0092B-C50C-407E-A947-70E740481C1C}">
                <a14:useLocalDpi xmlns:a14="http://schemas.microsoft.com/office/drawing/2010/main" val="0"/>
              </a:ext>
            </a:extLst>
          </a:blip>
          <a:srcRect l="4762" b="4972"/>
          <a:stretch/>
        </p:blipFill>
        <p:spPr>
          <a:xfrm>
            <a:off x="1" y="-4028"/>
            <a:ext cx="9144000" cy="6858000"/>
          </a:xfrm>
          <a:prstGeom prst="rect">
            <a:avLst/>
          </a:prstGeom>
          <a:solidFill>
            <a:srgbClr val="BAC8F7"/>
          </a:solidFill>
        </p:spPr>
      </p:pic>
      <p:sp>
        <p:nvSpPr>
          <p:cNvPr id="24" name="텍스트 개체 틀 23">
            <a:extLst>
              <a:ext uri="{FF2B5EF4-FFF2-40B4-BE49-F238E27FC236}">
                <a16:creationId xmlns:a16="http://schemas.microsoft.com/office/drawing/2014/main" id="{571457CF-E90F-BAEB-0346-0712E75350DD}"/>
              </a:ext>
            </a:extLst>
          </p:cNvPr>
          <p:cNvSpPr>
            <a:spLocks noGrp="1"/>
          </p:cNvSpPr>
          <p:nvPr>
            <p:ph type="body" sz="quarter" idx="10" hasCustomPrompt="1"/>
          </p:nvPr>
        </p:nvSpPr>
        <p:spPr>
          <a:xfrm>
            <a:off x="613412" y="2814236"/>
            <a:ext cx="4185879" cy="591059"/>
          </a:xfrm>
          <a:noFill/>
        </p:spPr>
        <p:txBody>
          <a:bodyPr wrap="square">
            <a:spAutoFit/>
          </a:bodyPr>
          <a:lstStyle>
            <a:lvl1pPr marL="0" indent="0">
              <a:buFontTx/>
              <a:buNone/>
              <a:defRPr lang="ko-KR" altLang="en-US" sz="1600" b="1" spc="-70" dirty="0">
                <a:solidFill>
                  <a:schemeClr val="tx2">
                    <a:lumMod val="40000"/>
                    <a:lumOff val="60000"/>
                  </a:schemeClr>
                </a:solidFill>
                <a:latin typeface="Arial"/>
                <a:ea typeface="맑은 고딕"/>
              </a:defRPr>
            </a:lvl1pPr>
          </a:lstStyle>
          <a:p>
            <a:pPr marL="0" lvl="0" defTabSz="457200" latinLnBrk="0">
              <a:lnSpc>
                <a:spcPct val="105000"/>
              </a:lnSpc>
            </a:pPr>
            <a:r>
              <a:rPr lang="ko-KR" altLang="en-US"/>
              <a:t>서브타이틀</a:t>
            </a:r>
            <a:br>
              <a:rPr lang="en-US" altLang="ko-KR"/>
            </a:br>
            <a:r>
              <a:rPr lang="en-US" altLang="ko-KR"/>
              <a:t>(</a:t>
            </a:r>
            <a:r>
              <a:rPr lang="ko-KR" altLang="en-US" err="1"/>
              <a:t>맑은고딕</a:t>
            </a:r>
            <a:r>
              <a:rPr lang="ko-KR" altLang="en-US"/>
              <a:t> 볼드 </a:t>
            </a:r>
            <a:r>
              <a:rPr lang="en-US" altLang="ko-KR"/>
              <a:t>16, </a:t>
            </a:r>
            <a:r>
              <a:rPr lang="ko-KR" altLang="en-US"/>
              <a:t>자간 좁게 </a:t>
            </a:r>
            <a:r>
              <a:rPr lang="en-US" altLang="ko-KR"/>
              <a:t>0.7)</a:t>
            </a:r>
            <a:endParaRPr lang="ko-KR" altLang="en-US"/>
          </a:p>
        </p:txBody>
      </p:sp>
      <p:sp>
        <p:nvSpPr>
          <p:cNvPr id="22" name="제목 20">
            <a:extLst>
              <a:ext uri="{FF2B5EF4-FFF2-40B4-BE49-F238E27FC236}">
                <a16:creationId xmlns:a16="http://schemas.microsoft.com/office/drawing/2014/main" id="{9C311BB0-6040-5EA1-92E0-776428543A69}"/>
              </a:ext>
            </a:extLst>
          </p:cNvPr>
          <p:cNvSpPr>
            <a:spLocks noGrp="1"/>
          </p:cNvSpPr>
          <p:nvPr>
            <p:ph type="title" hasCustomPrompt="1"/>
          </p:nvPr>
        </p:nvSpPr>
        <p:spPr>
          <a:xfrm>
            <a:off x="588010" y="1038424"/>
            <a:ext cx="4763636" cy="1674689"/>
          </a:xfrm>
          <a:noFill/>
        </p:spPr>
        <p:txBody>
          <a:bodyPr wrap="square" anchor="t">
            <a:spAutoFit/>
          </a:bodyPr>
          <a:lstStyle>
            <a:lvl1pPr>
              <a:defRPr kumimoji="0" lang="ko-KR" altLang="en-US" sz="3200" b="1" i="0" u="none" strike="noStrike" cap="none" spc="-300" normalizeH="0" baseline="0" dirty="0">
                <a:ln w="3175">
                  <a:solidFill>
                    <a:schemeClr val="accent2"/>
                  </a:solidFill>
                </a:ln>
                <a:solidFill>
                  <a:schemeClr val="accent2"/>
                </a:solidFill>
                <a:effectLst/>
                <a:uLnTx/>
                <a:uFillTx/>
                <a:latin typeface="Arial"/>
                <a:ea typeface="맑은 고딕"/>
              </a:defRPr>
            </a:lvl1pPr>
          </a:lstStyle>
          <a:p>
            <a:pPr marL="0" lvl="0" defTabSz="457200" latinLnBrk="0">
              <a:lnSpc>
                <a:spcPct val="110000"/>
              </a:lnSpc>
            </a:pPr>
            <a:r>
              <a:rPr lang="ko-KR" altLang="en-US"/>
              <a:t>타이틀 </a:t>
            </a:r>
            <a:br>
              <a:rPr lang="en-US" altLang="ko-KR"/>
            </a:br>
            <a:r>
              <a:rPr lang="en-US" altLang="ko-KR"/>
              <a:t>(</a:t>
            </a:r>
            <a:r>
              <a:rPr lang="ko-KR" altLang="en-US" err="1"/>
              <a:t>맑은고딕</a:t>
            </a:r>
            <a:r>
              <a:rPr lang="ko-KR" altLang="en-US"/>
              <a:t> 볼드 </a:t>
            </a:r>
            <a:r>
              <a:rPr lang="en-US" altLang="ko-KR"/>
              <a:t>32, </a:t>
            </a:r>
            <a:br>
              <a:rPr lang="en-US" altLang="ko-KR"/>
            </a:br>
            <a:r>
              <a:rPr lang="ko-KR" altLang="en-US"/>
              <a:t>자간  </a:t>
            </a:r>
            <a:r>
              <a:rPr lang="ko-KR" altLang="en-US" err="1"/>
              <a:t>매우좁게</a:t>
            </a:r>
            <a:r>
              <a:rPr lang="en-US" altLang="ko-KR"/>
              <a:t>)</a:t>
            </a:r>
            <a:endParaRPr lang="ko-KR" altLang="en-US"/>
          </a:p>
        </p:txBody>
      </p:sp>
      <p:sp>
        <p:nvSpPr>
          <p:cNvPr id="21" name="직사각형 20">
            <a:extLst>
              <a:ext uri="{FF2B5EF4-FFF2-40B4-BE49-F238E27FC236}">
                <a16:creationId xmlns:a16="http://schemas.microsoft.com/office/drawing/2014/main" id="{972DCFA2-4818-5DAF-6940-6A3F6A381786}"/>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pic>
        <p:nvPicPr>
          <p:cNvPr id="5" name="그림 4">
            <a:extLst>
              <a:ext uri="{FF2B5EF4-FFF2-40B4-BE49-F238E27FC236}">
                <a16:creationId xmlns:a16="http://schemas.microsoft.com/office/drawing/2014/main" id="{D7D328BE-B6E3-958F-5501-C46BFA6FBED6}"/>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7" name="직선 연결선 6">
            <a:extLst>
              <a:ext uri="{FF2B5EF4-FFF2-40B4-BE49-F238E27FC236}">
                <a16:creationId xmlns:a16="http://schemas.microsoft.com/office/drawing/2014/main" id="{D3A470F8-21A5-0908-DD1B-948F074DA428}"/>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 name="그래픽 18">
            <a:extLst>
              <a:ext uri="{FF2B5EF4-FFF2-40B4-BE49-F238E27FC236}">
                <a16:creationId xmlns:a16="http://schemas.microsoft.com/office/drawing/2014/main" id="{522B3CA5-04F8-5656-0D5E-1C7AD4A2D05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1" r="79471" b="-1"/>
          <a:stretch/>
        </p:blipFill>
        <p:spPr>
          <a:xfrm>
            <a:off x="6751115" y="315901"/>
            <a:ext cx="163131" cy="189895"/>
          </a:xfrm>
          <a:prstGeom prst="rect">
            <a:avLst/>
          </a:prstGeom>
        </p:spPr>
      </p:pic>
      <p:pic>
        <p:nvPicPr>
          <p:cNvPr id="20" name="그래픽 19">
            <a:extLst>
              <a:ext uri="{FF2B5EF4-FFF2-40B4-BE49-F238E27FC236}">
                <a16:creationId xmlns:a16="http://schemas.microsoft.com/office/drawing/2014/main" id="{57B84D2D-AA29-9401-706B-9BA427CCE25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0529" t="64023" r="14222" b="5045"/>
          <a:stretch/>
        </p:blipFill>
        <p:spPr>
          <a:xfrm>
            <a:off x="6906545" y="323957"/>
            <a:ext cx="1297376" cy="146976"/>
          </a:xfrm>
          <a:prstGeom prst="rect">
            <a:avLst/>
          </a:prstGeom>
        </p:spPr>
      </p:pic>
    </p:spTree>
    <p:extLst>
      <p:ext uri="{BB962C8B-B14F-4D97-AF65-F5344CB8AC3E}">
        <p14:creationId xmlns:p14="http://schemas.microsoft.com/office/powerpoint/2010/main" val="32452122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5" name="Slide Number Placeholder 4"/>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77075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4" name="Slide Number Placeholder 3"/>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631617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7" name="Slide Number Placeholder 6"/>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330401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7" name="Slide Number Placeholder 6"/>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55426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6" name="Slide Number Placeholder 5"/>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883865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6" name="Slide Number Placeholder 5"/>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54319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B7CECBE4-C9E3-D8BC-32F8-D082CD2AD0F8}"/>
              </a:ext>
            </a:extLst>
          </p:cNvPr>
          <p:cNvGrpSpPr/>
          <p:nvPr userDrawn="1"/>
        </p:nvGrpSpPr>
        <p:grpSpPr>
          <a:xfrm flipH="1" flipV="1">
            <a:off x="0" y="99322"/>
            <a:ext cx="9144000" cy="6758678"/>
            <a:chOff x="0" y="99322"/>
            <a:chExt cx="9144000" cy="6758678"/>
          </a:xfrm>
        </p:grpSpPr>
        <p:pic>
          <p:nvPicPr>
            <p:cNvPr id="6" name="그림 5">
              <a:extLst>
                <a:ext uri="{FF2B5EF4-FFF2-40B4-BE49-F238E27FC236}">
                  <a16:creationId xmlns:a16="http://schemas.microsoft.com/office/drawing/2014/main" id="{85C72A5C-4F9A-421B-81EB-FFBD084EDE53}"/>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flipH="1" flipV="1">
              <a:off x="3276599" y="3190874"/>
              <a:ext cx="5867400" cy="3667125"/>
            </a:xfrm>
            <a:prstGeom prst="rect">
              <a:avLst/>
            </a:prstGeom>
          </p:spPr>
        </p:pic>
        <p:sp>
          <p:nvSpPr>
            <p:cNvPr id="7" name="직사각형 6">
              <a:extLst>
                <a:ext uri="{FF2B5EF4-FFF2-40B4-BE49-F238E27FC236}">
                  <a16:creationId xmlns:a16="http://schemas.microsoft.com/office/drawing/2014/main" id="{E9B6F592-48C2-8486-0A05-17A74EA63289}"/>
                </a:ext>
              </a:extLst>
            </p:cNvPr>
            <p:cNvSpPr/>
            <p:nvPr userDrawn="1"/>
          </p:nvSpPr>
          <p:spPr>
            <a:xfrm>
              <a:off x="0" y="99322"/>
              <a:ext cx="9144000" cy="6758678"/>
            </a:xfrm>
            <a:prstGeom prst="rect">
              <a:avLst/>
            </a:prstGeom>
            <a:gradFill flip="none" rotWithShape="1">
              <a:gsLst>
                <a:gs pos="56000">
                  <a:srgbClr val="F2F6FC"/>
                </a:gs>
                <a:gs pos="100000">
                  <a:srgbClr val="F2F6FC">
                    <a:alpha val="36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5" name="직사각형 4">
            <a:extLst>
              <a:ext uri="{FF2B5EF4-FFF2-40B4-BE49-F238E27FC236}">
                <a16:creationId xmlns:a16="http://schemas.microsoft.com/office/drawing/2014/main" id="{9F835ACA-35F0-B4EF-FE7D-2F1139DB736E}"/>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50" name="텍스트 개체 틀 23">
            <a:extLst>
              <a:ext uri="{FF2B5EF4-FFF2-40B4-BE49-F238E27FC236}">
                <a16:creationId xmlns:a16="http://schemas.microsoft.com/office/drawing/2014/main" id="{0DEA7EDF-2B21-EC3F-98B5-196F8D5AC436}"/>
              </a:ext>
            </a:extLst>
          </p:cNvPr>
          <p:cNvSpPr>
            <a:spLocks noGrp="1"/>
          </p:cNvSpPr>
          <p:nvPr>
            <p:ph type="body" sz="quarter" idx="13" hasCustomPrompt="1"/>
          </p:nvPr>
        </p:nvSpPr>
        <p:spPr>
          <a:xfrm>
            <a:off x="641350" y="2039274"/>
            <a:ext cx="7613650" cy="300082"/>
          </a:xfrm>
          <a:noFill/>
        </p:spPr>
        <p:txBody>
          <a:bodyPr wrap="square" rtlCol="0">
            <a:spAutoFit/>
          </a:bodyPr>
          <a:lstStyle>
            <a:lvl1pPr>
              <a:defRPr lang="ko-KR" altLang="en-US" sz="1500" b="1" spc="-150" dirty="0">
                <a:solidFill>
                  <a:schemeClr val="accent2"/>
                </a:solidFill>
              </a:defRPr>
            </a:lvl1pPr>
          </a:lstStyle>
          <a:p>
            <a:pPr marL="0" lvl="0" indent="0" defTabSz="457200" latinLnBrk="0">
              <a:buFontTx/>
              <a:buNone/>
            </a:pPr>
            <a:r>
              <a:rPr lang="ko-KR" altLang="en-US"/>
              <a:t>내용을 입력하세요</a:t>
            </a:r>
          </a:p>
        </p:txBody>
      </p:sp>
      <p:pic>
        <p:nvPicPr>
          <p:cNvPr id="4" name="그림 3">
            <a:extLst>
              <a:ext uri="{FF2B5EF4-FFF2-40B4-BE49-F238E27FC236}">
                <a16:creationId xmlns:a16="http://schemas.microsoft.com/office/drawing/2014/main" id="{8A905CCB-1861-BF3B-F11B-9EBD97B460E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9422C9E6-AC6B-5E36-56C7-7F22B3C8647B}"/>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 name="그래픽 12">
            <a:extLst>
              <a:ext uri="{FF2B5EF4-FFF2-40B4-BE49-F238E27FC236}">
                <a16:creationId xmlns:a16="http://schemas.microsoft.com/office/drawing/2014/main" id="{EBD33DCD-37B0-340B-0D31-8B21D52E170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r="79471" b="-1"/>
          <a:stretch/>
        </p:blipFill>
        <p:spPr>
          <a:xfrm>
            <a:off x="6751115" y="315901"/>
            <a:ext cx="163131" cy="189895"/>
          </a:xfrm>
          <a:prstGeom prst="rect">
            <a:avLst/>
          </a:prstGeom>
        </p:spPr>
      </p:pic>
      <p:pic>
        <p:nvPicPr>
          <p:cNvPr id="14" name="그래픽 13">
            <a:extLst>
              <a:ext uri="{FF2B5EF4-FFF2-40B4-BE49-F238E27FC236}">
                <a16:creationId xmlns:a16="http://schemas.microsoft.com/office/drawing/2014/main" id="{F40EA2BA-FF84-C59D-E0CF-8FBE8762D19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0529" t="64023" r="14222" b="5045"/>
          <a:stretch/>
        </p:blipFill>
        <p:spPr>
          <a:xfrm>
            <a:off x="6906545" y="323957"/>
            <a:ext cx="1297376" cy="146976"/>
          </a:xfrm>
          <a:prstGeom prst="rect">
            <a:avLst/>
          </a:prstGeom>
        </p:spPr>
      </p:pic>
    </p:spTree>
    <p:extLst>
      <p:ext uri="{BB962C8B-B14F-4D97-AF65-F5344CB8AC3E}">
        <p14:creationId xmlns:p14="http://schemas.microsoft.com/office/powerpoint/2010/main" val="13823445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09" userDrawn="1">
          <p15:clr>
            <a:srgbClr val="FBAE40"/>
          </p15:clr>
        </p15:guide>
        <p15:guide id="3" pos="415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4216D022-D65F-810B-0B99-6FA65EAFBCCF}"/>
              </a:ext>
            </a:extLst>
          </p:cNvPr>
          <p:cNvGrpSpPr/>
          <p:nvPr userDrawn="1"/>
        </p:nvGrpSpPr>
        <p:grpSpPr>
          <a:xfrm flipH="1" flipV="1">
            <a:off x="0" y="99322"/>
            <a:ext cx="9144000" cy="6758678"/>
            <a:chOff x="0" y="99322"/>
            <a:chExt cx="9144000" cy="6758678"/>
          </a:xfrm>
        </p:grpSpPr>
        <p:pic>
          <p:nvPicPr>
            <p:cNvPr id="6" name="그림 5">
              <a:extLst>
                <a:ext uri="{FF2B5EF4-FFF2-40B4-BE49-F238E27FC236}">
                  <a16:creationId xmlns:a16="http://schemas.microsoft.com/office/drawing/2014/main" id="{CF757133-2F58-2F8B-0F19-D84A73C89AFD}"/>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flipH="1" flipV="1">
              <a:off x="3276599" y="3190874"/>
              <a:ext cx="5867400" cy="3667125"/>
            </a:xfrm>
            <a:prstGeom prst="rect">
              <a:avLst/>
            </a:prstGeom>
          </p:spPr>
        </p:pic>
        <p:sp>
          <p:nvSpPr>
            <p:cNvPr id="7" name="직사각형 6">
              <a:extLst>
                <a:ext uri="{FF2B5EF4-FFF2-40B4-BE49-F238E27FC236}">
                  <a16:creationId xmlns:a16="http://schemas.microsoft.com/office/drawing/2014/main" id="{284E6039-7B43-7580-D084-64143504EB59}"/>
                </a:ext>
              </a:extLst>
            </p:cNvPr>
            <p:cNvSpPr/>
            <p:nvPr userDrawn="1"/>
          </p:nvSpPr>
          <p:spPr>
            <a:xfrm>
              <a:off x="0" y="99322"/>
              <a:ext cx="9144000" cy="6758678"/>
            </a:xfrm>
            <a:prstGeom prst="rect">
              <a:avLst/>
            </a:prstGeom>
            <a:gradFill flip="none" rotWithShape="1">
              <a:gsLst>
                <a:gs pos="56000">
                  <a:srgbClr val="F2F6FC"/>
                </a:gs>
                <a:gs pos="100000">
                  <a:srgbClr val="F2F6FC">
                    <a:alpha val="36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51" name="텍스트 개체 틀 12">
            <a:extLst>
              <a:ext uri="{FF2B5EF4-FFF2-40B4-BE49-F238E27FC236}">
                <a16:creationId xmlns:a16="http://schemas.microsoft.com/office/drawing/2014/main" id="{50DB3375-8DEB-6E42-900D-E6BC24E1DB58}"/>
              </a:ext>
            </a:extLst>
          </p:cNvPr>
          <p:cNvSpPr>
            <a:spLocks noGrp="1"/>
          </p:cNvSpPr>
          <p:nvPr>
            <p:ph type="body" sz="quarter" idx="24" hasCustomPrompt="1"/>
          </p:nvPr>
        </p:nvSpPr>
        <p:spPr>
          <a:xfrm>
            <a:off x="999518" y="2811532"/>
            <a:ext cx="1992349"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5" name="직사각형 4">
            <a:extLst>
              <a:ext uri="{FF2B5EF4-FFF2-40B4-BE49-F238E27FC236}">
                <a16:creationId xmlns:a16="http://schemas.microsoft.com/office/drawing/2014/main" id="{9F835ACA-35F0-B4EF-FE7D-2F1139DB736E}"/>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20" name="TextBox 19">
            <a:extLst>
              <a:ext uri="{FF2B5EF4-FFF2-40B4-BE49-F238E27FC236}">
                <a16:creationId xmlns:a16="http://schemas.microsoft.com/office/drawing/2014/main" id="{28CA1E3F-B322-4D23-32D0-072E4E2F744A}"/>
              </a:ext>
            </a:extLst>
          </p:cNvPr>
          <p:cNvSpPr txBox="1"/>
          <p:nvPr userDrawn="1"/>
        </p:nvSpPr>
        <p:spPr>
          <a:xfrm>
            <a:off x="568844" y="1993049"/>
            <a:ext cx="394660" cy="523220"/>
          </a:xfrm>
          <a:prstGeom prst="rect">
            <a:avLst/>
          </a:prstGeom>
          <a:noFill/>
        </p:spPr>
        <p:txBody>
          <a:bodyPr wrap="none" rtlCol="0" anchor="b">
            <a:spAutoFit/>
          </a:bodyPr>
          <a:lstStyle/>
          <a:p>
            <a:r>
              <a:rPr lang="en-US" altLang="ko-KR" sz="28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Ⅰ.</a:t>
            </a:r>
            <a:endParaRPr lang="ko-KR" altLang="en-US" sz="2800">
              <a:solidFill>
                <a:schemeClr val="accent2"/>
              </a:solidFill>
              <a:latin typeface="Times New Roman" panose="02020603050405020304" pitchFamily="18" charset="0"/>
              <a:cs typeface="Times New Roman" panose="02020603050405020304" pitchFamily="18" charset="0"/>
            </a:endParaRPr>
          </a:p>
        </p:txBody>
      </p:sp>
      <p:cxnSp>
        <p:nvCxnSpPr>
          <p:cNvPr id="24" name="직선 연결선 23">
            <a:extLst>
              <a:ext uri="{FF2B5EF4-FFF2-40B4-BE49-F238E27FC236}">
                <a16:creationId xmlns:a16="http://schemas.microsoft.com/office/drawing/2014/main" id="{F72AEA2D-80AC-BB23-03D9-9A9A3EF12E64}"/>
              </a:ext>
            </a:extLst>
          </p:cNvPr>
          <p:cNvCxnSpPr>
            <a:cxnSpLocks/>
          </p:cNvCxnSpPr>
          <p:nvPr userDrawn="1"/>
        </p:nvCxnSpPr>
        <p:spPr>
          <a:xfrm>
            <a:off x="1069336" y="2261981"/>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0A103C2-5166-7641-CD79-3D0B32DD3239}"/>
              </a:ext>
            </a:extLst>
          </p:cNvPr>
          <p:cNvSpPr txBox="1"/>
          <p:nvPr userDrawn="1"/>
        </p:nvSpPr>
        <p:spPr>
          <a:xfrm>
            <a:off x="3226830" y="1993049"/>
            <a:ext cx="506870" cy="523220"/>
          </a:xfrm>
          <a:prstGeom prst="rect">
            <a:avLst/>
          </a:prstGeom>
          <a:noFill/>
        </p:spPr>
        <p:txBody>
          <a:bodyPr wrap="none" rtlCol="0" anchor="b">
            <a:spAutoFit/>
          </a:bodyPr>
          <a:lstStyle/>
          <a:p>
            <a:r>
              <a:rPr lang="en-US" altLang="ko-KR" sz="28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Ⅱ.</a:t>
            </a:r>
          </a:p>
        </p:txBody>
      </p:sp>
      <p:cxnSp>
        <p:nvCxnSpPr>
          <p:cNvPr id="32" name="직선 연결선 31">
            <a:extLst>
              <a:ext uri="{FF2B5EF4-FFF2-40B4-BE49-F238E27FC236}">
                <a16:creationId xmlns:a16="http://schemas.microsoft.com/office/drawing/2014/main" id="{AC551524-2DDF-1B00-068B-B96FDAF54704}"/>
              </a:ext>
            </a:extLst>
          </p:cNvPr>
          <p:cNvCxnSpPr>
            <a:cxnSpLocks/>
          </p:cNvCxnSpPr>
          <p:nvPr userDrawn="1"/>
        </p:nvCxnSpPr>
        <p:spPr>
          <a:xfrm>
            <a:off x="3858555" y="2261981"/>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텍스트 개체 틀 12">
            <a:extLst>
              <a:ext uri="{FF2B5EF4-FFF2-40B4-BE49-F238E27FC236}">
                <a16:creationId xmlns:a16="http://schemas.microsoft.com/office/drawing/2014/main" id="{E4FE45EB-04D7-1D35-6812-F63316D8D2AA}"/>
              </a:ext>
            </a:extLst>
          </p:cNvPr>
          <p:cNvSpPr>
            <a:spLocks noGrp="1"/>
          </p:cNvSpPr>
          <p:nvPr>
            <p:ph type="body" sz="quarter" idx="25" hasCustomPrompt="1"/>
          </p:nvPr>
        </p:nvSpPr>
        <p:spPr>
          <a:xfrm>
            <a:off x="3788738" y="2811532"/>
            <a:ext cx="1992349"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19" name="TextBox 18">
            <a:extLst>
              <a:ext uri="{FF2B5EF4-FFF2-40B4-BE49-F238E27FC236}">
                <a16:creationId xmlns:a16="http://schemas.microsoft.com/office/drawing/2014/main" id="{6B9CA833-5E45-8BBD-8115-F95474EF1BA3}"/>
              </a:ext>
            </a:extLst>
          </p:cNvPr>
          <p:cNvSpPr txBox="1"/>
          <p:nvPr userDrawn="1"/>
        </p:nvSpPr>
        <p:spPr>
          <a:xfrm>
            <a:off x="5973546" y="1993049"/>
            <a:ext cx="619080" cy="523220"/>
          </a:xfrm>
          <a:prstGeom prst="rect">
            <a:avLst/>
          </a:prstGeom>
          <a:noFill/>
        </p:spPr>
        <p:txBody>
          <a:bodyPr wrap="none" rtlCol="0" anchor="b">
            <a:spAutoFit/>
          </a:bodyPr>
          <a:lstStyle/>
          <a:p>
            <a:r>
              <a:rPr lang="en-US" altLang="ko-KR" sz="28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Ⅲ.</a:t>
            </a:r>
          </a:p>
        </p:txBody>
      </p:sp>
      <p:cxnSp>
        <p:nvCxnSpPr>
          <p:cNvPr id="21" name="직선 연결선 20">
            <a:extLst>
              <a:ext uri="{FF2B5EF4-FFF2-40B4-BE49-F238E27FC236}">
                <a16:creationId xmlns:a16="http://schemas.microsoft.com/office/drawing/2014/main" id="{62B0D0C4-E2A8-288B-4B61-077E71FE55D1}"/>
              </a:ext>
            </a:extLst>
          </p:cNvPr>
          <p:cNvCxnSpPr>
            <a:cxnSpLocks/>
          </p:cNvCxnSpPr>
          <p:nvPr userDrawn="1"/>
        </p:nvCxnSpPr>
        <p:spPr>
          <a:xfrm>
            <a:off x="6605271" y="2261981"/>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텍스트 개체 틀 12">
            <a:extLst>
              <a:ext uri="{FF2B5EF4-FFF2-40B4-BE49-F238E27FC236}">
                <a16:creationId xmlns:a16="http://schemas.microsoft.com/office/drawing/2014/main" id="{9C717EED-3925-931F-22B9-7744A65435CF}"/>
              </a:ext>
            </a:extLst>
          </p:cNvPr>
          <p:cNvSpPr>
            <a:spLocks noGrp="1"/>
          </p:cNvSpPr>
          <p:nvPr>
            <p:ph type="body" sz="quarter" idx="26" hasCustomPrompt="1"/>
          </p:nvPr>
        </p:nvSpPr>
        <p:spPr>
          <a:xfrm>
            <a:off x="6535454" y="2811532"/>
            <a:ext cx="1992349"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25" name="텍스트 개체 틀 12">
            <a:extLst>
              <a:ext uri="{FF2B5EF4-FFF2-40B4-BE49-F238E27FC236}">
                <a16:creationId xmlns:a16="http://schemas.microsoft.com/office/drawing/2014/main" id="{3832FEFF-A839-C153-592E-13E1363D13C3}"/>
              </a:ext>
            </a:extLst>
          </p:cNvPr>
          <p:cNvSpPr>
            <a:spLocks noGrp="1"/>
          </p:cNvSpPr>
          <p:nvPr>
            <p:ph type="body" sz="quarter" idx="28" hasCustomPrompt="1"/>
          </p:nvPr>
        </p:nvSpPr>
        <p:spPr>
          <a:xfrm>
            <a:off x="1089403" y="4915341"/>
            <a:ext cx="1902464"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26" name="TextBox 25">
            <a:extLst>
              <a:ext uri="{FF2B5EF4-FFF2-40B4-BE49-F238E27FC236}">
                <a16:creationId xmlns:a16="http://schemas.microsoft.com/office/drawing/2014/main" id="{E3E81AFE-973E-B678-CA88-0674BB7B6DC2}"/>
              </a:ext>
            </a:extLst>
          </p:cNvPr>
          <p:cNvSpPr txBox="1"/>
          <p:nvPr userDrawn="1"/>
        </p:nvSpPr>
        <p:spPr>
          <a:xfrm>
            <a:off x="524393" y="4096858"/>
            <a:ext cx="574196" cy="523220"/>
          </a:xfrm>
          <a:prstGeom prst="rect">
            <a:avLst/>
          </a:prstGeom>
          <a:noFill/>
        </p:spPr>
        <p:txBody>
          <a:bodyPr wrap="none" rtlCol="0" anchor="b">
            <a:spAutoFit/>
          </a:bodyPr>
          <a:lstStyle/>
          <a:p>
            <a:r>
              <a:rPr lang="en-US" altLang="ko-KR" sz="2800" spc="-3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Ⅳ.</a:t>
            </a:r>
            <a:endParaRPr lang="ko-KR" altLang="en-US" sz="2800" spc="-300">
              <a:solidFill>
                <a:schemeClr val="accent2"/>
              </a:solidFill>
              <a:latin typeface="Times New Roman" panose="02020603050405020304" pitchFamily="18" charset="0"/>
              <a:cs typeface="Times New Roman" panose="02020603050405020304" pitchFamily="18" charset="0"/>
            </a:endParaRPr>
          </a:p>
        </p:txBody>
      </p:sp>
      <p:cxnSp>
        <p:nvCxnSpPr>
          <p:cNvPr id="27" name="직선 연결선 26">
            <a:extLst>
              <a:ext uri="{FF2B5EF4-FFF2-40B4-BE49-F238E27FC236}">
                <a16:creationId xmlns:a16="http://schemas.microsoft.com/office/drawing/2014/main" id="{91DC5359-9BFE-37FC-55E2-CF0046BB8EA7}"/>
              </a:ext>
            </a:extLst>
          </p:cNvPr>
          <p:cNvCxnSpPr>
            <a:cxnSpLocks/>
          </p:cNvCxnSpPr>
          <p:nvPr userDrawn="1"/>
        </p:nvCxnSpPr>
        <p:spPr>
          <a:xfrm>
            <a:off x="1143040" y="4365790"/>
            <a:ext cx="17262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텍스트 개체 틀 12">
            <a:extLst>
              <a:ext uri="{FF2B5EF4-FFF2-40B4-BE49-F238E27FC236}">
                <a16:creationId xmlns:a16="http://schemas.microsoft.com/office/drawing/2014/main" id="{E0963CC1-B471-E41F-A2FA-217FDF183C05}"/>
              </a:ext>
            </a:extLst>
          </p:cNvPr>
          <p:cNvSpPr>
            <a:spLocks noGrp="1"/>
          </p:cNvSpPr>
          <p:nvPr>
            <p:ph type="body" sz="quarter" idx="30" hasCustomPrompt="1"/>
          </p:nvPr>
        </p:nvSpPr>
        <p:spPr>
          <a:xfrm>
            <a:off x="3790286" y="4915341"/>
            <a:ext cx="1990800"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42" name="TextBox 41">
            <a:extLst>
              <a:ext uri="{FF2B5EF4-FFF2-40B4-BE49-F238E27FC236}">
                <a16:creationId xmlns:a16="http://schemas.microsoft.com/office/drawing/2014/main" id="{294E1286-4ACD-B0DF-A5B2-BF017E7AB35E}"/>
              </a:ext>
            </a:extLst>
          </p:cNvPr>
          <p:cNvSpPr txBox="1"/>
          <p:nvPr userDrawn="1"/>
        </p:nvSpPr>
        <p:spPr>
          <a:xfrm>
            <a:off x="3276524" y="4096858"/>
            <a:ext cx="457176" cy="523220"/>
          </a:xfrm>
          <a:prstGeom prst="rect">
            <a:avLst/>
          </a:prstGeom>
          <a:noFill/>
        </p:spPr>
        <p:txBody>
          <a:bodyPr wrap="none" rtlCol="0" anchor="b">
            <a:spAutoFit/>
          </a:bodyPr>
          <a:lstStyle/>
          <a:p>
            <a:r>
              <a:rPr lang="en-US" altLang="ko-KR" sz="2800" spc="-3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Ⅴ.</a:t>
            </a:r>
            <a:endParaRPr lang="ko-KR" altLang="en-US" sz="2800" spc="-300">
              <a:solidFill>
                <a:schemeClr val="accent2"/>
              </a:solidFill>
              <a:latin typeface="Times New Roman" panose="02020603050405020304" pitchFamily="18" charset="0"/>
              <a:cs typeface="Times New Roman" panose="02020603050405020304" pitchFamily="18" charset="0"/>
            </a:endParaRPr>
          </a:p>
        </p:txBody>
      </p:sp>
      <p:cxnSp>
        <p:nvCxnSpPr>
          <p:cNvPr id="43" name="직선 연결선 42">
            <a:extLst>
              <a:ext uri="{FF2B5EF4-FFF2-40B4-BE49-F238E27FC236}">
                <a16:creationId xmlns:a16="http://schemas.microsoft.com/office/drawing/2014/main" id="{FCBDF09F-5043-A8AD-E42F-0C20A5C465C1}"/>
              </a:ext>
            </a:extLst>
          </p:cNvPr>
          <p:cNvCxnSpPr>
            <a:cxnSpLocks/>
          </p:cNvCxnSpPr>
          <p:nvPr userDrawn="1"/>
        </p:nvCxnSpPr>
        <p:spPr>
          <a:xfrm>
            <a:off x="3858555" y="4365790"/>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텍스트 개체 틀 12">
            <a:extLst>
              <a:ext uri="{FF2B5EF4-FFF2-40B4-BE49-F238E27FC236}">
                <a16:creationId xmlns:a16="http://schemas.microsoft.com/office/drawing/2014/main" id="{0F97EDD2-6979-5862-F258-DD8508984D91}"/>
              </a:ext>
            </a:extLst>
          </p:cNvPr>
          <p:cNvSpPr>
            <a:spLocks noGrp="1"/>
          </p:cNvSpPr>
          <p:nvPr>
            <p:ph type="body" sz="quarter" idx="32" hasCustomPrompt="1"/>
          </p:nvPr>
        </p:nvSpPr>
        <p:spPr>
          <a:xfrm>
            <a:off x="6613909" y="4913994"/>
            <a:ext cx="1902464"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54" name="TextBox 53">
            <a:extLst>
              <a:ext uri="{FF2B5EF4-FFF2-40B4-BE49-F238E27FC236}">
                <a16:creationId xmlns:a16="http://schemas.microsoft.com/office/drawing/2014/main" id="{0A2278D4-D5B3-1B5F-7DB3-C7BF43E85DFE}"/>
              </a:ext>
            </a:extLst>
          </p:cNvPr>
          <p:cNvSpPr txBox="1"/>
          <p:nvPr userDrawn="1"/>
        </p:nvSpPr>
        <p:spPr>
          <a:xfrm>
            <a:off x="6048899" y="4095511"/>
            <a:ext cx="574196" cy="523220"/>
          </a:xfrm>
          <a:prstGeom prst="rect">
            <a:avLst/>
          </a:prstGeom>
          <a:noFill/>
        </p:spPr>
        <p:txBody>
          <a:bodyPr wrap="none" rtlCol="0" anchor="b">
            <a:spAutoFit/>
          </a:bodyPr>
          <a:lstStyle/>
          <a:p>
            <a:r>
              <a:rPr lang="en-US" altLang="ko-KR" sz="2800" spc="-3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Ⅵ.</a:t>
            </a:r>
            <a:endParaRPr lang="ko-KR" altLang="en-US" sz="2800" spc="-300">
              <a:solidFill>
                <a:schemeClr val="accent2"/>
              </a:solidFill>
              <a:latin typeface="Times New Roman" panose="02020603050405020304" pitchFamily="18" charset="0"/>
              <a:cs typeface="Times New Roman" panose="02020603050405020304" pitchFamily="18" charset="0"/>
            </a:endParaRPr>
          </a:p>
        </p:txBody>
      </p:sp>
      <p:cxnSp>
        <p:nvCxnSpPr>
          <p:cNvPr id="55" name="직선 연결선 54">
            <a:extLst>
              <a:ext uri="{FF2B5EF4-FFF2-40B4-BE49-F238E27FC236}">
                <a16:creationId xmlns:a16="http://schemas.microsoft.com/office/drawing/2014/main" id="{9EFF7E86-3736-69C4-0645-611662CB28C6}"/>
              </a:ext>
            </a:extLst>
          </p:cNvPr>
          <p:cNvCxnSpPr>
            <a:cxnSpLocks/>
          </p:cNvCxnSpPr>
          <p:nvPr userDrawn="1"/>
        </p:nvCxnSpPr>
        <p:spPr>
          <a:xfrm>
            <a:off x="6667546" y="4364443"/>
            <a:ext cx="17262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2" name="텍스트 개체 틀 71">
            <a:extLst>
              <a:ext uri="{FF2B5EF4-FFF2-40B4-BE49-F238E27FC236}">
                <a16:creationId xmlns:a16="http://schemas.microsoft.com/office/drawing/2014/main" id="{982D8EA2-04B0-A9DF-74AD-4E249AC53453}"/>
              </a:ext>
            </a:extLst>
          </p:cNvPr>
          <p:cNvSpPr>
            <a:spLocks noGrp="1"/>
          </p:cNvSpPr>
          <p:nvPr>
            <p:ph type="body" sz="quarter" idx="34" hasCustomPrompt="1"/>
          </p:nvPr>
        </p:nvSpPr>
        <p:spPr>
          <a:xfrm>
            <a:off x="979451" y="2410964"/>
            <a:ext cx="2012415"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3" name="텍스트 개체 틀 71">
            <a:extLst>
              <a:ext uri="{FF2B5EF4-FFF2-40B4-BE49-F238E27FC236}">
                <a16:creationId xmlns:a16="http://schemas.microsoft.com/office/drawing/2014/main" id="{F07A29ED-7AC6-4140-DEE1-A07593EBEE13}"/>
              </a:ext>
            </a:extLst>
          </p:cNvPr>
          <p:cNvSpPr>
            <a:spLocks noGrp="1"/>
          </p:cNvSpPr>
          <p:nvPr>
            <p:ph type="body" sz="quarter" idx="35" hasCustomPrompt="1"/>
          </p:nvPr>
        </p:nvSpPr>
        <p:spPr>
          <a:xfrm>
            <a:off x="3768671" y="2410964"/>
            <a:ext cx="2012415"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4" name="텍스트 개체 틀 71">
            <a:extLst>
              <a:ext uri="{FF2B5EF4-FFF2-40B4-BE49-F238E27FC236}">
                <a16:creationId xmlns:a16="http://schemas.microsoft.com/office/drawing/2014/main" id="{5B73BF92-78A8-CDB2-03D7-0224D6B9A8DC}"/>
              </a:ext>
            </a:extLst>
          </p:cNvPr>
          <p:cNvSpPr>
            <a:spLocks noGrp="1"/>
          </p:cNvSpPr>
          <p:nvPr>
            <p:ph type="body" sz="quarter" idx="36" hasCustomPrompt="1"/>
          </p:nvPr>
        </p:nvSpPr>
        <p:spPr>
          <a:xfrm>
            <a:off x="6515387" y="2410964"/>
            <a:ext cx="2012415"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5" name="텍스트 개체 틀 71">
            <a:extLst>
              <a:ext uri="{FF2B5EF4-FFF2-40B4-BE49-F238E27FC236}">
                <a16:creationId xmlns:a16="http://schemas.microsoft.com/office/drawing/2014/main" id="{80CA0A6F-90D0-9FE4-48FC-2F74D4BAA738}"/>
              </a:ext>
            </a:extLst>
          </p:cNvPr>
          <p:cNvSpPr>
            <a:spLocks noGrp="1"/>
          </p:cNvSpPr>
          <p:nvPr>
            <p:ph type="body" sz="quarter" idx="37" hasCustomPrompt="1"/>
          </p:nvPr>
        </p:nvSpPr>
        <p:spPr>
          <a:xfrm>
            <a:off x="1069337" y="4514773"/>
            <a:ext cx="1919310"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6" name="텍스트 개체 틀 71">
            <a:extLst>
              <a:ext uri="{FF2B5EF4-FFF2-40B4-BE49-F238E27FC236}">
                <a16:creationId xmlns:a16="http://schemas.microsoft.com/office/drawing/2014/main" id="{F4DE1CEE-A6BF-6252-A241-19534F92095B}"/>
              </a:ext>
            </a:extLst>
          </p:cNvPr>
          <p:cNvSpPr>
            <a:spLocks noGrp="1"/>
          </p:cNvSpPr>
          <p:nvPr>
            <p:ph type="body" sz="quarter" idx="38" hasCustomPrompt="1"/>
          </p:nvPr>
        </p:nvSpPr>
        <p:spPr>
          <a:xfrm>
            <a:off x="3770220" y="4514773"/>
            <a:ext cx="1990799"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7" name="텍스트 개체 틀 71">
            <a:extLst>
              <a:ext uri="{FF2B5EF4-FFF2-40B4-BE49-F238E27FC236}">
                <a16:creationId xmlns:a16="http://schemas.microsoft.com/office/drawing/2014/main" id="{202EE52F-D5E5-EF38-5E72-4B9D4F765ADF}"/>
              </a:ext>
            </a:extLst>
          </p:cNvPr>
          <p:cNvSpPr>
            <a:spLocks noGrp="1"/>
          </p:cNvSpPr>
          <p:nvPr>
            <p:ph type="body" sz="quarter" idx="39" hasCustomPrompt="1"/>
          </p:nvPr>
        </p:nvSpPr>
        <p:spPr>
          <a:xfrm>
            <a:off x="6593844" y="4513426"/>
            <a:ext cx="1933960"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8" name="TextBox 7">
            <a:extLst>
              <a:ext uri="{FF2B5EF4-FFF2-40B4-BE49-F238E27FC236}">
                <a16:creationId xmlns:a16="http://schemas.microsoft.com/office/drawing/2014/main" id="{691B95B3-93B2-DBBA-B10B-D9D228C2857B}"/>
              </a:ext>
            </a:extLst>
          </p:cNvPr>
          <p:cNvSpPr txBox="1"/>
          <p:nvPr userDrawn="1"/>
        </p:nvSpPr>
        <p:spPr>
          <a:xfrm>
            <a:off x="520275" y="898729"/>
            <a:ext cx="986790" cy="592022"/>
          </a:xfrm>
          <a:prstGeom prst="rect">
            <a:avLst/>
          </a:prstGeom>
          <a:noFill/>
        </p:spPr>
        <p:txBody>
          <a:bodyPr wrap="square">
            <a:spAutoFit/>
          </a:bodyPr>
          <a:lstStyle/>
          <a:p>
            <a:pPr>
              <a:lnSpc>
                <a:spcPct val="110000"/>
              </a:lnSpc>
            </a:pPr>
            <a:r>
              <a:rPr lang="ko-KR" altLang="en-US" sz="3200" b="1" spc="-300">
                <a:ln w="3175">
                  <a:solidFill>
                    <a:schemeClr val="accent2"/>
                  </a:solidFill>
                </a:ln>
                <a:solidFill>
                  <a:schemeClr val="accent2"/>
                </a:solidFill>
                <a:latin typeface="Arial"/>
                <a:ea typeface="맑은 고딕"/>
                <a:cs typeface="+mj-cs"/>
              </a:rPr>
              <a:t>목차</a:t>
            </a:r>
            <a:endParaRPr lang="ko-KR" altLang="en-US" sz="3200" b="1" spc="-300">
              <a:ln w="3175">
                <a:solidFill>
                  <a:schemeClr val="accent2"/>
                </a:solidFill>
              </a:ln>
              <a:solidFill>
                <a:schemeClr val="accent2"/>
              </a:solidFill>
            </a:endParaRPr>
          </a:p>
        </p:txBody>
      </p:sp>
      <p:sp>
        <p:nvSpPr>
          <p:cNvPr id="9" name="Slide Number Placeholder 5">
            <a:extLst>
              <a:ext uri="{FF2B5EF4-FFF2-40B4-BE49-F238E27FC236}">
                <a16:creationId xmlns:a16="http://schemas.microsoft.com/office/drawing/2014/main" id="{08DD184F-33F4-5942-E5B6-E6FB5297276D}"/>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10" name="TextBox 9">
            <a:extLst>
              <a:ext uri="{FF2B5EF4-FFF2-40B4-BE49-F238E27FC236}">
                <a16:creationId xmlns:a16="http://schemas.microsoft.com/office/drawing/2014/main" id="{E521FEF9-1FA2-3E1C-377A-F2BE1A195877}"/>
              </a:ext>
            </a:extLst>
          </p:cNvPr>
          <p:cNvSpPr txBox="1"/>
          <p:nvPr userDrawn="1"/>
        </p:nvSpPr>
        <p:spPr>
          <a:xfrm>
            <a:off x="8700562" y="6542264"/>
            <a:ext cx="377026" cy="230832"/>
          </a:xfrm>
          <a:prstGeom prst="rect">
            <a:avLst/>
          </a:prstGeom>
          <a:noFill/>
        </p:spPr>
        <p:txBody>
          <a:bodyPr wrap="none" rtlCol="0">
            <a:spAutoFit/>
          </a:bodyPr>
          <a:lstStyle/>
          <a:p>
            <a:r>
              <a:rPr lang="en-US" altLang="ko-KR" sz="900"/>
              <a:t>/ 30</a:t>
            </a:r>
            <a:endParaRPr lang="ko-KR" altLang="en-US" sz="900"/>
          </a:p>
        </p:txBody>
      </p:sp>
      <p:pic>
        <p:nvPicPr>
          <p:cNvPr id="2" name="그래픽 1">
            <a:extLst>
              <a:ext uri="{FF2B5EF4-FFF2-40B4-BE49-F238E27FC236}">
                <a16:creationId xmlns:a16="http://schemas.microsoft.com/office/drawing/2014/main" id="{0A65A577-9D00-2646-8E12-EA2667B3FEB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6"/>
            <a:ext cx="794637" cy="189895"/>
          </a:xfrm>
          <a:prstGeom prst="rect">
            <a:avLst/>
          </a:prstGeom>
        </p:spPr>
      </p:pic>
      <p:pic>
        <p:nvPicPr>
          <p:cNvPr id="11" name="그림 10">
            <a:extLst>
              <a:ext uri="{FF2B5EF4-FFF2-40B4-BE49-F238E27FC236}">
                <a16:creationId xmlns:a16="http://schemas.microsoft.com/office/drawing/2014/main" id="{88267013-20CC-055E-C5FE-3C32EFAA8741}"/>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568848C5-C989-53D0-2FC2-5ED70B6CDC03}"/>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8064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09" userDrawn="1">
          <p15:clr>
            <a:srgbClr val="FBAE40"/>
          </p15:clr>
        </p15:guide>
        <p15:guide id="3" pos="41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2"/>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6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3"/>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Slide Number Placeholder 5"/>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71"/>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a:t>제목</a:t>
            </a:r>
            <a:r>
              <a:rPr lang="en-US" altLang="ko-KR"/>
              <a:t>(</a:t>
            </a:r>
            <a:r>
              <a:rPr lang="ko-KR" altLang="en-US" err="1"/>
              <a:t>맑은고딕</a:t>
            </a:r>
            <a:r>
              <a:rPr lang="ko-KR" altLang="en-US"/>
              <a:t> 볼드 </a:t>
            </a:r>
            <a:r>
              <a:rPr lang="en-US" altLang="ko-KR"/>
              <a:t>18)</a:t>
            </a:r>
            <a:endParaRPr lang="ko-KR" altLang="en-US"/>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4" y="78252"/>
            <a:ext cx="622366" cy="769441"/>
          </a:xfrm>
          <a:prstGeom prst="rect">
            <a:avLst/>
          </a:prstGeom>
          <a:noFill/>
        </p:spPr>
        <p:txBody>
          <a:bodyPr wrap="square" rtlCol="0">
            <a:spAutoFit/>
          </a:bodyPr>
          <a:lstStyle/>
          <a:p>
            <a:pPr algn="ctr"/>
            <a:r>
              <a:rPr lang="en-US" altLang="ko-KR" sz="44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Ⅰ</a:t>
            </a:r>
            <a:endParaRPr lang="ko-KR" altLang="en-US" sz="4400">
              <a:solidFill>
                <a:schemeClr val="accent2"/>
              </a:solidFill>
              <a:latin typeface="Times New Roman" panose="02020603050405020304" pitchFamily="18" charset="0"/>
              <a:cs typeface="Times New Roman" panose="02020603050405020304" pitchFamily="18" charset="0"/>
            </a:endParaRP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err="1"/>
              <a:t>장제목</a:t>
            </a:r>
            <a:r>
              <a:rPr lang="ko-KR" altLang="en-US"/>
              <a:t> </a:t>
            </a:r>
            <a:r>
              <a:rPr lang="en-US" altLang="ko-KR"/>
              <a:t>(</a:t>
            </a:r>
            <a:r>
              <a:rPr lang="ko-KR" altLang="en-US" err="1"/>
              <a:t>맑은고딕</a:t>
            </a:r>
            <a:r>
              <a:rPr lang="ko-KR" altLang="en-US"/>
              <a:t> 볼드 </a:t>
            </a:r>
            <a:r>
              <a:rPr lang="en-US" altLang="ko-KR"/>
              <a:t>10)</a:t>
            </a:r>
            <a:endParaRPr lang="ko-KR" altLang="en-US"/>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a:t>/ 30</a:t>
            </a:r>
            <a:endParaRPr lang="ko-KR" altLang="en-US" sz="900"/>
          </a:p>
        </p:txBody>
      </p:sp>
      <p:sp>
        <p:nvSpPr>
          <p:cNvPr id="5" name="Footer Placeholder 4">
            <a:extLst>
              <a:ext uri="{FF2B5EF4-FFF2-40B4-BE49-F238E27FC236}">
                <a16:creationId xmlns:a16="http://schemas.microsoft.com/office/drawing/2014/main" id="{DD67374E-9B5A-B88F-95E2-7F9AE89CB097}"/>
              </a:ext>
            </a:extLst>
          </p:cNvPr>
          <p:cNvSpPr>
            <a:spLocks noGrp="1"/>
          </p:cNvSpPr>
          <p:nvPr>
            <p:ph type="ftr" sz="quarter" idx="3"/>
          </p:nvPr>
        </p:nvSpPr>
        <p:spPr>
          <a:xfrm>
            <a:off x="3448050" y="6465188"/>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6"/>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3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2"/>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6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3"/>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Slide Number Placeholder 5"/>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71"/>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a:t>제목</a:t>
            </a:r>
            <a:r>
              <a:rPr lang="en-US" altLang="ko-KR"/>
              <a:t>(</a:t>
            </a:r>
            <a:r>
              <a:rPr lang="ko-KR" altLang="en-US" err="1"/>
              <a:t>맑은고딕</a:t>
            </a:r>
            <a:r>
              <a:rPr lang="ko-KR" altLang="en-US"/>
              <a:t> 볼드 </a:t>
            </a:r>
            <a:r>
              <a:rPr lang="en-US" altLang="ko-KR"/>
              <a:t>18)</a:t>
            </a:r>
            <a:endParaRPr lang="ko-KR" altLang="en-US"/>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err="1"/>
              <a:t>장제목</a:t>
            </a:r>
            <a:r>
              <a:rPr lang="ko-KR" altLang="en-US"/>
              <a:t> </a:t>
            </a:r>
            <a:r>
              <a:rPr lang="en-US" altLang="ko-KR"/>
              <a:t>(</a:t>
            </a:r>
            <a:r>
              <a:rPr lang="ko-KR" altLang="en-US" err="1"/>
              <a:t>맑은고딕</a:t>
            </a:r>
            <a:r>
              <a:rPr lang="ko-KR" altLang="en-US"/>
              <a:t> 볼드 </a:t>
            </a:r>
            <a:r>
              <a:rPr lang="en-US" altLang="ko-KR"/>
              <a:t>10)</a:t>
            </a:r>
            <a:endParaRPr lang="ko-KR" altLang="en-US"/>
          </a:p>
        </p:txBody>
      </p:sp>
      <p:sp>
        <p:nvSpPr>
          <p:cNvPr id="5" name="Footer Placeholder 4">
            <a:extLst>
              <a:ext uri="{FF2B5EF4-FFF2-40B4-BE49-F238E27FC236}">
                <a16:creationId xmlns:a16="http://schemas.microsoft.com/office/drawing/2014/main" id="{DD67374E-9B5A-B88F-95E2-7F9AE89CB097}"/>
              </a:ext>
            </a:extLst>
          </p:cNvPr>
          <p:cNvSpPr>
            <a:spLocks noGrp="1"/>
          </p:cNvSpPr>
          <p:nvPr>
            <p:ph type="ftr" sz="quarter" idx="3"/>
          </p:nvPr>
        </p:nvSpPr>
        <p:spPr>
          <a:xfrm>
            <a:off x="3448050" y="6465188"/>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pic>
        <p:nvPicPr>
          <p:cNvPr id="4" name="그림 3">
            <a:extLst>
              <a:ext uri="{FF2B5EF4-FFF2-40B4-BE49-F238E27FC236}">
                <a16:creationId xmlns:a16="http://schemas.microsoft.com/office/drawing/2014/main" id="{F46F766D-825E-4DC3-51DF-43FB96CF39E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7" name="직선 연결선 6">
            <a:extLst>
              <a:ext uri="{FF2B5EF4-FFF2-40B4-BE49-F238E27FC236}">
                <a16:creationId xmlns:a16="http://schemas.microsoft.com/office/drawing/2014/main" id="{C2EB598E-7F4C-7AB6-340E-1AF3C5AE8578}"/>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그래픽 8">
            <a:extLst>
              <a:ext uri="{FF2B5EF4-FFF2-40B4-BE49-F238E27FC236}">
                <a16:creationId xmlns:a16="http://schemas.microsoft.com/office/drawing/2014/main" id="{62802FB3-B208-EE01-16D2-2C1A7AEE98A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r="79471" b="-1"/>
          <a:stretch/>
        </p:blipFill>
        <p:spPr>
          <a:xfrm>
            <a:off x="6751115" y="315901"/>
            <a:ext cx="163131" cy="189895"/>
          </a:xfrm>
          <a:prstGeom prst="rect">
            <a:avLst/>
          </a:prstGeom>
        </p:spPr>
      </p:pic>
      <p:pic>
        <p:nvPicPr>
          <p:cNvPr id="13" name="그래픽 12">
            <a:extLst>
              <a:ext uri="{FF2B5EF4-FFF2-40B4-BE49-F238E27FC236}">
                <a16:creationId xmlns:a16="http://schemas.microsoft.com/office/drawing/2014/main" id="{1F07121F-1BAE-DAB3-0500-03E232F7960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0529" t="64023" r="14222" b="5045"/>
          <a:stretch/>
        </p:blipFill>
        <p:spPr>
          <a:xfrm>
            <a:off x="6906545" y="323957"/>
            <a:ext cx="1297376" cy="146976"/>
          </a:xfrm>
          <a:prstGeom prst="rect">
            <a:avLst/>
          </a:prstGeom>
        </p:spPr>
      </p:pic>
    </p:spTree>
    <p:extLst>
      <p:ext uri="{BB962C8B-B14F-4D97-AF65-F5344CB8AC3E}">
        <p14:creationId xmlns:p14="http://schemas.microsoft.com/office/powerpoint/2010/main" val="38888336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2"/>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6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3"/>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Slide Number Placeholder 5"/>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71"/>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a:t>제목</a:t>
            </a:r>
            <a:r>
              <a:rPr lang="en-US" altLang="ko-KR"/>
              <a:t>(</a:t>
            </a:r>
            <a:r>
              <a:rPr lang="ko-KR" altLang="en-US" err="1"/>
              <a:t>맑은고딕</a:t>
            </a:r>
            <a:r>
              <a:rPr lang="ko-KR" altLang="en-US"/>
              <a:t> 볼드 </a:t>
            </a:r>
            <a:r>
              <a:rPr lang="en-US" altLang="ko-KR"/>
              <a:t>18)</a:t>
            </a:r>
            <a:endParaRPr lang="ko-KR" altLang="en-US"/>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3" y="78252"/>
            <a:ext cx="794637" cy="769441"/>
          </a:xfrm>
          <a:prstGeom prst="rect">
            <a:avLst/>
          </a:prstGeom>
          <a:noFill/>
        </p:spPr>
        <p:txBody>
          <a:bodyPr wrap="square" rtlCol="0">
            <a:spAutoFit/>
          </a:bodyPr>
          <a:lstStyle/>
          <a:p>
            <a:r>
              <a:rPr lang="en-US" altLang="ko-KR" sz="44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Ⅲ</a:t>
            </a: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err="1"/>
              <a:t>장제목</a:t>
            </a:r>
            <a:r>
              <a:rPr lang="ko-KR" altLang="en-US"/>
              <a:t> </a:t>
            </a:r>
            <a:r>
              <a:rPr lang="en-US" altLang="ko-KR"/>
              <a:t>(</a:t>
            </a:r>
            <a:r>
              <a:rPr lang="ko-KR" altLang="en-US" err="1"/>
              <a:t>맑은고딕</a:t>
            </a:r>
            <a:r>
              <a:rPr lang="ko-KR" altLang="en-US"/>
              <a:t> 볼드 </a:t>
            </a:r>
            <a:r>
              <a:rPr lang="en-US" altLang="ko-KR"/>
              <a:t>10)</a:t>
            </a:r>
            <a:endParaRPr lang="ko-KR" altLang="en-US"/>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a:t>/ 30</a:t>
            </a:r>
            <a:endParaRPr lang="ko-KR" altLang="en-US" sz="900"/>
          </a:p>
        </p:txBody>
      </p:sp>
      <p:sp>
        <p:nvSpPr>
          <p:cNvPr id="5" name="Footer Placeholder 4">
            <a:extLst>
              <a:ext uri="{FF2B5EF4-FFF2-40B4-BE49-F238E27FC236}">
                <a16:creationId xmlns:a16="http://schemas.microsoft.com/office/drawing/2014/main" id="{DD67374E-9B5A-B88F-95E2-7F9AE89CB097}"/>
              </a:ext>
            </a:extLst>
          </p:cNvPr>
          <p:cNvSpPr>
            <a:spLocks noGrp="1"/>
          </p:cNvSpPr>
          <p:nvPr>
            <p:ph type="ftr" sz="quarter" idx="3"/>
          </p:nvPr>
        </p:nvSpPr>
        <p:spPr>
          <a:xfrm>
            <a:off x="3448050" y="6465188"/>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6"/>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76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2"/>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6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3"/>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Slide Number Placeholder 5"/>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71"/>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a:t>제목</a:t>
            </a:r>
            <a:r>
              <a:rPr lang="en-US" altLang="ko-KR"/>
              <a:t>(</a:t>
            </a:r>
            <a:r>
              <a:rPr lang="ko-KR" altLang="en-US" err="1"/>
              <a:t>맑은고딕</a:t>
            </a:r>
            <a:r>
              <a:rPr lang="ko-KR" altLang="en-US"/>
              <a:t> 볼드 </a:t>
            </a:r>
            <a:r>
              <a:rPr lang="en-US" altLang="ko-KR"/>
              <a:t>18)</a:t>
            </a:r>
            <a:endParaRPr lang="ko-KR" altLang="en-US"/>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4" y="78252"/>
            <a:ext cx="622366" cy="769441"/>
          </a:xfrm>
          <a:prstGeom prst="rect">
            <a:avLst/>
          </a:prstGeom>
          <a:noFill/>
        </p:spPr>
        <p:txBody>
          <a:bodyPr wrap="square" rtlCol="0">
            <a:spAutoFit/>
          </a:bodyPr>
          <a:lstStyle/>
          <a:p>
            <a:r>
              <a:rPr lang="en-US" altLang="ko-KR" sz="4400" spc="-3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Ⅳ</a:t>
            </a:r>
            <a:endParaRPr lang="en-US" altLang="ko-KR" sz="44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endParaRP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err="1"/>
              <a:t>장제목</a:t>
            </a:r>
            <a:r>
              <a:rPr lang="ko-KR" altLang="en-US"/>
              <a:t> </a:t>
            </a:r>
            <a:r>
              <a:rPr lang="en-US" altLang="ko-KR"/>
              <a:t>(</a:t>
            </a:r>
            <a:r>
              <a:rPr lang="ko-KR" altLang="en-US" err="1"/>
              <a:t>맑은고딕</a:t>
            </a:r>
            <a:r>
              <a:rPr lang="ko-KR" altLang="en-US"/>
              <a:t> 볼드 </a:t>
            </a:r>
            <a:r>
              <a:rPr lang="en-US" altLang="ko-KR"/>
              <a:t>10)</a:t>
            </a:r>
            <a:endParaRPr lang="ko-KR" altLang="en-US"/>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a:t>/ 30</a:t>
            </a:r>
            <a:endParaRPr lang="ko-KR" altLang="en-US" sz="900"/>
          </a:p>
        </p:txBody>
      </p:sp>
      <p:sp>
        <p:nvSpPr>
          <p:cNvPr id="5" name="Footer Placeholder 4">
            <a:extLst>
              <a:ext uri="{FF2B5EF4-FFF2-40B4-BE49-F238E27FC236}">
                <a16:creationId xmlns:a16="http://schemas.microsoft.com/office/drawing/2014/main" id="{DD67374E-9B5A-B88F-95E2-7F9AE89CB097}"/>
              </a:ext>
            </a:extLst>
          </p:cNvPr>
          <p:cNvSpPr>
            <a:spLocks noGrp="1"/>
          </p:cNvSpPr>
          <p:nvPr>
            <p:ph type="ftr" sz="quarter" idx="3"/>
          </p:nvPr>
        </p:nvSpPr>
        <p:spPr>
          <a:xfrm>
            <a:off x="3448050" y="6465188"/>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6"/>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37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5FB91882-28B0-3779-4F23-8232DF3BF5C1}"/>
              </a:ext>
            </a:extLst>
          </p:cNvPr>
          <p:cNvPicPr>
            <a:picLocks noChangeAspect="1"/>
          </p:cNvPicPr>
          <p:nvPr userDrawn="1"/>
        </p:nvPicPr>
        <p:blipFill rotWithShape="1">
          <a:blip r:embed="rId2">
            <a:alphaModFix amt="90000"/>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5431" t="21215" r="6249" b="10614"/>
          <a:stretch/>
        </p:blipFill>
        <p:spPr>
          <a:xfrm flipH="1">
            <a:off x="1" y="0"/>
            <a:ext cx="9144000" cy="6858000"/>
          </a:xfrm>
          <a:prstGeom prst="rect">
            <a:avLst/>
          </a:prstGeom>
          <a:solidFill>
            <a:srgbClr val="BAC8F7"/>
          </a:solidFill>
        </p:spPr>
      </p:pic>
      <p:sp>
        <p:nvSpPr>
          <p:cNvPr id="3" name="직사각형 2">
            <a:extLst>
              <a:ext uri="{FF2B5EF4-FFF2-40B4-BE49-F238E27FC236}">
                <a16:creationId xmlns:a16="http://schemas.microsoft.com/office/drawing/2014/main" id="{C1FAB2FA-8C99-E7E8-9D9C-A77C7BB4C441}"/>
              </a:ext>
            </a:extLst>
          </p:cNvPr>
          <p:cNvSpPr/>
          <p:nvPr userDrawn="1"/>
        </p:nvSpPr>
        <p:spPr>
          <a:xfrm flipH="1">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6" name="TextBox 5">
            <a:extLst>
              <a:ext uri="{FF2B5EF4-FFF2-40B4-BE49-F238E27FC236}">
                <a16:creationId xmlns:a16="http://schemas.microsoft.com/office/drawing/2014/main" id="{7B3D12C2-B3A6-3172-7607-A1B983004BA4}"/>
              </a:ext>
            </a:extLst>
          </p:cNvPr>
          <p:cNvSpPr txBox="1"/>
          <p:nvPr userDrawn="1"/>
        </p:nvSpPr>
        <p:spPr>
          <a:xfrm>
            <a:off x="5778599" y="1680511"/>
            <a:ext cx="2569935" cy="1446550"/>
          </a:xfrm>
          <a:prstGeom prst="rect">
            <a:avLst/>
          </a:prstGeom>
          <a:noFill/>
        </p:spPr>
        <p:txBody>
          <a:bodyPr wrap="none" rtlCol="0">
            <a:spAutoFit/>
          </a:bodyPr>
          <a:lstStyle/>
          <a:p>
            <a:pPr algn="ctr"/>
            <a:r>
              <a:rPr lang="en-US" altLang="ko-KR" sz="8800">
                <a:ln w="25400">
                  <a:solidFill>
                    <a:schemeClr val="accent2">
                      <a:lumMod val="75000"/>
                    </a:schemeClr>
                  </a:solidFill>
                </a:ln>
                <a:solidFill>
                  <a:schemeClr val="accent2">
                    <a:lumMod val="75000"/>
                  </a:schemeClr>
                </a:solidFill>
              </a:rPr>
              <a:t>Q&amp;A</a:t>
            </a:r>
            <a:endParaRPr lang="ko-KR" altLang="en-US" sz="8800">
              <a:ln w="25400">
                <a:solidFill>
                  <a:schemeClr val="accent2">
                    <a:lumMod val="75000"/>
                  </a:schemeClr>
                </a:solidFill>
              </a:ln>
              <a:solidFill>
                <a:schemeClr val="accent2">
                  <a:lumMod val="75000"/>
                </a:schemeClr>
              </a:solidFill>
            </a:endParaRPr>
          </a:p>
        </p:txBody>
      </p:sp>
      <p:sp>
        <p:nvSpPr>
          <p:cNvPr id="7" name="TextBox 6">
            <a:extLst>
              <a:ext uri="{FF2B5EF4-FFF2-40B4-BE49-F238E27FC236}">
                <a16:creationId xmlns:a16="http://schemas.microsoft.com/office/drawing/2014/main" id="{29DFDCB4-1786-076C-B898-38FEFB4D6D60}"/>
              </a:ext>
            </a:extLst>
          </p:cNvPr>
          <p:cNvSpPr txBox="1"/>
          <p:nvPr userDrawn="1"/>
        </p:nvSpPr>
        <p:spPr>
          <a:xfrm>
            <a:off x="5899742" y="1195915"/>
            <a:ext cx="2400016" cy="646331"/>
          </a:xfrm>
          <a:prstGeom prst="rect">
            <a:avLst/>
          </a:prstGeom>
          <a:noFill/>
        </p:spPr>
        <p:txBody>
          <a:bodyPr wrap="none" rtlCol="0">
            <a:spAutoFit/>
          </a:bodyPr>
          <a:lstStyle/>
          <a:p>
            <a:pPr algn="ctr" defTabSz="914400" rtl="0" eaLnBrk="1" latinLnBrk="1" hangingPunct="1">
              <a:lnSpc>
                <a:spcPct val="90000"/>
              </a:lnSpc>
              <a:spcBef>
                <a:spcPct val="0"/>
              </a:spcBef>
              <a:buNone/>
            </a:pPr>
            <a:r>
              <a:rPr lang="en-US" altLang="ko-KR" sz="4000" b="1" kern="1200" spc="-300">
                <a:solidFill>
                  <a:schemeClr val="accent2">
                    <a:lumMod val="60000"/>
                    <a:lumOff val="40000"/>
                  </a:schemeClr>
                </a:solidFill>
                <a:latin typeface="+mn-lt"/>
                <a:ea typeface="+mn-ea"/>
                <a:cs typeface="+mn-cs"/>
              </a:rPr>
              <a:t>Thank you</a:t>
            </a:r>
            <a:endParaRPr lang="ko-KR" altLang="en-US" sz="4000" b="1" kern="1200" spc="-300">
              <a:solidFill>
                <a:schemeClr val="accent2">
                  <a:lumMod val="60000"/>
                  <a:lumOff val="40000"/>
                </a:schemeClr>
              </a:solidFill>
              <a:latin typeface="+mn-lt"/>
              <a:ea typeface="+mn-ea"/>
              <a:cs typeface="+mn-cs"/>
            </a:endParaRPr>
          </a:p>
        </p:txBody>
      </p:sp>
      <p:pic>
        <p:nvPicPr>
          <p:cNvPr id="2" name="그림 1">
            <a:extLst>
              <a:ext uri="{FF2B5EF4-FFF2-40B4-BE49-F238E27FC236}">
                <a16:creationId xmlns:a16="http://schemas.microsoft.com/office/drawing/2014/main" id="{86C45E4E-285F-049D-2602-C31538BF3E1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4" name="직선 연결선 3">
            <a:extLst>
              <a:ext uri="{FF2B5EF4-FFF2-40B4-BE49-F238E27FC236}">
                <a16:creationId xmlns:a16="http://schemas.microsoft.com/office/drawing/2014/main" id="{1BE38426-76C4-7D2A-D373-D2046BDE7184}"/>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그래픽 4">
            <a:extLst>
              <a:ext uri="{FF2B5EF4-FFF2-40B4-BE49-F238E27FC236}">
                <a16:creationId xmlns:a16="http://schemas.microsoft.com/office/drawing/2014/main" id="{BA252C66-DA0D-C42D-DA4D-58A828A53FE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1" r="79471" b="-1"/>
          <a:stretch/>
        </p:blipFill>
        <p:spPr>
          <a:xfrm>
            <a:off x="6751115" y="315901"/>
            <a:ext cx="163131" cy="189895"/>
          </a:xfrm>
          <a:prstGeom prst="rect">
            <a:avLst/>
          </a:prstGeom>
        </p:spPr>
      </p:pic>
      <p:pic>
        <p:nvPicPr>
          <p:cNvPr id="8" name="그래픽 7">
            <a:extLst>
              <a:ext uri="{FF2B5EF4-FFF2-40B4-BE49-F238E27FC236}">
                <a16:creationId xmlns:a16="http://schemas.microsoft.com/office/drawing/2014/main" id="{4BFE37CB-9B6F-82FA-2790-F819BBA322C3}"/>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0529" t="64023" r="14222" b="5045"/>
          <a:stretch/>
        </p:blipFill>
        <p:spPr>
          <a:xfrm>
            <a:off x="6906545" y="323957"/>
            <a:ext cx="1297376" cy="146976"/>
          </a:xfrm>
          <a:prstGeom prst="rect">
            <a:avLst/>
          </a:prstGeom>
        </p:spPr>
      </p:pic>
    </p:spTree>
    <p:extLst>
      <p:ext uri="{BB962C8B-B14F-4D97-AF65-F5344CB8AC3E}">
        <p14:creationId xmlns:p14="http://schemas.microsoft.com/office/powerpoint/2010/main" val="282269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1"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endParaRPr lang="ko-KR" altLang="en-US"/>
          </a:p>
        </p:txBody>
      </p:sp>
      <p:sp>
        <p:nvSpPr>
          <p:cNvPr id="8" name="Footer Placeholder 7"/>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9" name="Slide Number Placeholder 8"/>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103944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3"/>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468193827"/>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76" r:id="rId4"/>
    <p:sldLayoutId id="2147483679" r:id="rId5"/>
    <p:sldLayoutId id="2147483680" r:id="rId6"/>
    <p:sldLayoutId id="2147483681"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chart" Target="../charts/chart30.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chart" Target="../charts/chart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nvidia.com/cuda/pascal-tuning-guide/index.ht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45F6D097-BBED-6FCC-468C-7F657EA7D825}"/>
              </a:ext>
            </a:extLst>
          </p:cNvPr>
          <p:cNvSpPr>
            <a:spLocks noGrp="1"/>
          </p:cNvSpPr>
          <p:nvPr>
            <p:ph type="title"/>
          </p:nvPr>
        </p:nvSpPr>
        <p:spPr>
          <a:xfrm>
            <a:off x="184115" y="1363853"/>
            <a:ext cx="8453043" cy="1816075"/>
          </a:xfrm>
        </p:spPr>
        <p:txBody>
          <a:bodyPr/>
          <a:lstStyle/>
          <a:p>
            <a:pPr>
              <a:lnSpc>
                <a:spcPct val="110000"/>
              </a:lnSpc>
            </a:pPr>
            <a:r>
              <a:rPr lang="en-US" altLang="ko-KR" sz="4800" spc="0"/>
              <a:t>CacheCraft</a:t>
            </a:r>
            <a:br>
              <a:rPr lang="en-US" altLang="ko-KR" sz="4400" spc="0"/>
            </a:br>
            <a:r>
              <a:rPr lang="en-US" altLang="ko-KR" sz="2800" b="0" spc="0"/>
              <a:t>Enhancing GPU Performance under Memory Protection through Reconstructed Caching</a:t>
            </a:r>
            <a:endParaRPr lang="ko-KR" altLang="en-US" sz="2800" b="0" spc="0"/>
          </a:p>
        </p:txBody>
      </p:sp>
      <p:sp>
        <p:nvSpPr>
          <p:cNvPr id="6" name="텍스트 개체 틀 5">
            <a:extLst>
              <a:ext uri="{FF2B5EF4-FFF2-40B4-BE49-F238E27FC236}">
                <a16:creationId xmlns:a16="http://schemas.microsoft.com/office/drawing/2014/main" id="{7926AB6E-A2E7-5CD5-EE31-71A8C61207F9}"/>
              </a:ext>
            </a:extLst>
          </p:cNvPr>
          <p:cNvSpPr>
            <a:spLocks noGrp="1"/>
          </p:cNvSpPr>
          <p:nvPr>
            <p:ph type="body" sz="quarter" idx="4294967295"/>
          </p:nvPr>
        </p:nvSpPr>
        <p:spPr>
          <a:xfrm>
            <a:off x="0" y="5782696"/>
            <a:ext cx="9464948" cy="960979"/>
          </a:xfrm>
        </p:spPr>
        <p:txBody>
          <a:bodyPr>
            <a:normAutofit/>
          </a:bodyPr>
          <a:lstStyle/>
          <a:p>
            <a:pPr marL="0" indent="0">
              <a:lnSpc>
                <a:spcPct val="100000"/>
              </a:lnSpc>
              <a:buNone/>
            </a:pPr>
            <a:r>
              <a:rPr lang="en-US" altLang="ko-KR" sz="1800" b="1" err="1"/>
              <a:t>Soyoung</a:t>
            </a:r>
            <a:r>
              <a:rPr lang="en-US" altLang="ko-KR" sz="1800" b="1"/>
              <a:t> Park</a:t>
            </a:r>
            <a:r>
              <a:rPr lang="en-US" altLang="ko-KR" sz="1800" baseline="30000"/>
              <a:t>†</a:t>
            </a:r>
            <a:r>
              <a:rPr lang="en-US" altLang="ko-KR" sz="1800"/>
              <a:t>, </a:t>
            </a:r>
            <a:r>
              <a:rPr lang="en-US" altLang="ko-KR" sz="1800" err="1"/>
              <a:t>Hojung</a:t>
            </a:r>
            <a:r>
              <a:rPr lang="en-US" altLang="ko-KR" sz="1800"/>
              <a:t> </a:t>
            </a:r>
            <a:r>
              <a:rPr lang="en-US" altLang="ko-KR" sz="1800" err="1"/>
              <a:t>Namkoong</a:t>
            </a:r>
            <a:r>
              <a:rPr lang="en-US" altLang="ko-KR" sz="1800" baseline="30000"/>
              <a:t>†</a:t>
            </a:r>
            <a:r>
              <a:rPr lang="en-US" altLang="ko-KR" sz="1800"/>
              <a:t>, </a:t>
            </a:r>
            <a:r>
              <a:rPr lang="en-US" altLang="ko-KR" sz="1800" err="1"/>
              <a:t>Boyeol</a:t>
            </a:r>
            <a:r>
              <a:rPr lang="en-US" altLang="ko-KR" sz="1800"/>
              <a:t> Choi</a:t>
            </a:r>
            <a:r>
              <a:rPr lang="en-US" altLang="ko-KR" sz="1800" baseline="30000"/>
              <a:t>†</a:t>
            </a:r>
            <a:r>
              <a:rPr lang="en-US" altLang="ko-KR" sz="1800"/>
              <a:t>, Michael Sullivan</a:t>
            </a:r>
            <a:r>
              <a:rPr lang="en-US" altLang="ko-KR" sz="1800" baseline="30000"/>
              <a:t>‡</a:t>
            </a:r>
            <a:r>
              <a:rPr lang="en-US" altLang="ko-KR" sz="1800"/>
              <a:t>, </a:t>
            </a:r>
            <a:r>
              <a:rPr lang="en-US" altLang="ko-KR" sz="1800" err="1"/>
              <a:t>Jungrae</a:t>
            </a:r>
            <a:r>
              <a:rPr lang="en-US" altLang="ko-KR" sz="1800"/>
              <a:t> Kim</a:t>
            </a:r>
            <a:r>
              <a:rPr lang="en-US" altLang="ko-KR" sz="1800" baseline="30000"/>
              <a:t>†</a:t>
            </a:r>
          </a:p>
          <a:p>
            <a:pPr marL="0" indent="0">
              <a:lnSpc>
                <a:spcPct val="100000"/>
              </a:lnSpc>
              <a:buNone/>
            </a:pPr>
            <a:r>
              <a:rPr lang="en-US" altLang="ko-KR" sz="1600" baseline="30000"/>
              <a:t>†</a:t>
            </a:r>
            <a:r>
              <a:rPr lang="en-US" altLang="ko-KR" sz="1600"/>
              <a:t>Sungkyunkwan University (SKKU), </a:t>
            </a:r>
            <a:r>
              <a:rPr lang="en-US" altLang="ko-KR" sz="1600" baseline="30000"/>
              <a:t>‡</a:t>
            </a:r>
            <a:r>
              <a:rPr lang="en-US" altLang="ko-KR" sz="1600"/>
              <a:t>NVIDIA</a:t>
            </a:r>
            <a:endParaRPr lang="ko-KR" altLang="en-US" sz="1600"/>
          </a:p>
        </p:txBody>
      </p:sp>
    </p:spTree>
    <p:extLst>
      <p:ext uri="{BB962C8B-B14F-4D97-AF65-F5344CB8AC3E}">
        <p14:creationId xmlns:p14="http://schemas.microsoft.com/office/powerpoint/2010/main" val="1408902696"/>
      </p:ext>
    </p:extLst>
  </p:cSld>
  <p:clrMapOvr>
    <a:masterClrMapping/>
  </p:clrMapOvr>
  <mc:AlternateContent xmlns:mc="http://schemas.openxmlformats.org/markup-compatibility/2006" xmlns:p14="http://schemas.microsoft.com/office/powerpoint/2010/main">
    <mc:Choice Requires="p14">
      <p:transition spd="slow" p14:dur="2000" advTm="27305"/>
    </mc:Choice>
    <mc:Fallback xmlns="">
      <p:transition spd="slow" advTm="273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D287F-26E8-138D-40E4-591FDA3D78AF}"/>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98100FE-9894-101E-5E40-DF4D975007B4}"/>
              </a:ext>
            </a:extLst>
          </p:cNvPr>
          <p:cNvSpPr>
            <a:spLocks noGrp="1"/>
          </p:cNvSpPr>
          <p:nvPr>
            <p:ph type="body" sz="quarter" idx="13"/>
          </p:nvPr>
        </p:nvSpPr>
        <p:spPr>
          <a:xfrm>
            <a:off x="252477" y="1241670"/>
            <a:ext cx="8705320" cy="5145047"/>
          </a:xfrm>
        </p:spPr>
        <p:txBody>
          <a:bodyPr vert="horz" lIns="91440" tIns="45720" rIns="91440" bIns="45720" rtlCol="0" anchor="t">
            <a:noAutofit/>
          </a:bodyPr>
          <a:lstStyle/>
          <a:p>
            <a:pPr marL="287655" indent="-287655"/>
            <a:r>
              <a:rPr lang="en-US" altLang="ko-KR" sz="1800" spc="0"/>
              <a:t>GPUs employ fine-grained memory interleaving</a:t>
            </a:r>
          </a:p>
          <a:p>
            <a:pPr marL="287655" lvl="1" indent="-215900"/>
            <a:r>
              <a:rPr lang="en-US" altLang="ko-KR" sz="1600" spc="0">
                <a:latin typeface="+mn-lt"/>
                <a:ea typeface="맑은 고딕"/>
                <a:cs typeface="맑은 고딕 Semilight"/>
              </a:rPr>
              <a:t>256B channel interleaving</a:t>
            </a:r>
            <a:endParaRPr lang="en-US" altLang="ko-KR" sz="1600" spc="0">
              <a:ln w="6350">
                <a:solidFill>
                  <a:prstClr val="black">
                    <a:lumMod val="85000"/>
                    <a:lumOff val="15000"/>
                    <a:alpha val="30000"/>
                  </a:prstClr>
                </a:solidFill>
              </a:ln>
              <a:latin typeface="+mn-lt"/>
              <a:ea typeface="맑은 고딕"/>
              <a:cs typeface="맑은 고딕 Semilight"/>
            </a:endParaRPr>
          </a:p>
          <a:p>
            <a:pPr marL="287655" lvl="1" indent="-215900"/>
            <a:r>
              <a:rPr lang="en-US" altLang="ko-KR" sz="1600" spc="0">
                <a:latin typeface="+mn-lt"/>
                <a:ea typeface="맑은 고딕"/>
                <a:cs typeface="맑은 고딕 Semilight"/>
              </a:rPr>
              <a:t>128B </a:t>
            </a:r>
            <a:r>
              <a:rPr lang="en-US" altLang="ko-KR" sz="1600" spc="0" err="1">
                <a:latin typeface="+mn-lt"/>
                <a:ea typeface="맑은 고딕"/>
                <a:cs typeface="맑은 고딕 Semilight"/>
              </a:rPr>
              <a:t>BankGroup</a:t>
            </a:r>
            <a:r>
              <a:rPr lang="ko-KR" altLang="en-US" sz="1600" spc="0">
                <a:latin typeface="+mn-lt"/>
                <a:ea typeface="맑은 고딕"/>
                <a:cs typeface="맑은 고딕 Semilight"/>
              </a:rPr>
              <a:t> </a:t>
            </a:r>
            <a:r>
              <a:rPr lang="en-US" altLang="ko-KR" sz="1600" spc="0">
                <a:latin typeface="+mn-lt"/>
                <a:ea typeface="맑은 고딕"/>
                <a:cs typeface="맑은 고딕 Semilight"/>
              </a:rPr>
              <a:t>interleaving</a:t>
            </a:r>
            <a:endParaRPr lang="en-US" altLang="ko-KR" sz="1600" spc="0"/>
          </a:p>
          <a:p>
            <a:pPr marL="287655" indent="-287655"/>
            <a:r>
              <a:rPr lang="en-US" altLang="ko-KR" sz="1800" spc="0">
                <a:ea typeface="맑은 고딕"/>
                <a:cs typeface="맑은 고딕 Semilight"/>
              </a:rPr>
              <a:t>Interleaving enhances load balancing but degrades row buffer locality</a:t>
            </a:r>
            <a:r>
              <a:rPr lang="en-US" altLang="ko-KR" sz="1500" spc="0">
                <a:latin typeface="+mn-lt"/>
                <a:ea typeface="맑은 고딕"/>
                <a:cs typeface="맑은 고딕 Semilight"/>
              </a:rPr>
              <a:t> </a:t>
            </a:r>
            <a:endParaRPr lang="en-US" sz="1500">
              <a:ln>
                <a:noFill/>
              </a:ln>
              <a:cs typeface="Arial"/>
            </a:endParaRPr>
          </a:p>
          <a:p>
            <a:pPr marL="287655" lvl="1" indent="-215900"/>
            <a:r>
              <a:rPr lang="en-US" altLang="ko-KR" sz="1600" b="1" spc="0">
                <a:solidFill>
                  <a:srgbClr val="C00000"/>
                </a:solidFill>
                <a:latin typeface="+mn-lt"/>
                <a:ea typeface="맑은 고딕"/>
                <a:cs typeface="맑은 고딕 Semilight"/>
              </a:rPr>
              <a:t>Each bank houses only a single cache line (128B) from a 4KB page</a:t>
            </a:r>
            <a:br>
              <a:rPr lang="en-US" altLang="ko-KR" sz="1600" b="1" spc="0">
                <a:latin typeface="+mn-lt"/>
                <a:ea typeface="맑은 고딕"/>
                <a:cs typeface="맑은 고딕 Semilight"/>
              </a:rPr>
            </a:br>
            <a:r>
              <a:rPr lang="en-US" altLang="ko-KR" sz="1600" b="1" spc="0">
                <a:solidFill>
                  <a:srgbClr val="C00000"/>
                </a:solidFill>
                <a:latin typeface="+mn-lt"/>
                <a:ea typeface="맑은 고딕"/>
                <a:cs typeface="맑은 고딕 Semilight"/>
              </a:rPr>
              <a:t>(in GPUs with 8 GDDRs)</a:t>
            </a:r>
            <a:endParaRPr lang="en-US" altLang="ko-KR" sz="1600" b="1" spc="0">
              <a:ln w="6350">
                <a:solidFill>
                  <a:prstClr val="black">
                    <a:lumMod val="85000"/>
                    <a:lumOff val="15000"/>
                    <a:alpha val="30000"/>
                  </a:prstClr>
                </a:solidFill>
              </a:ln>
              <a:solidFill>
                <a:srgbClr val="C00000"/>
              </a:solidFill>
              <a:latin typeface="+mn-lt"/>
              <a:ea typeface="맑은 고딕" panose="020B0503020000020004" pitchFamily="50" charset="-127"/>
            </a:endParaRPr>
          </a:p>
        </p:txBody>
      </p:sp>
      <p:sp>
        <p:nvSpPr>
          <p:cNvPr id="4" name="제목 3">
            <a:extLst>
              <a:ext uri="{FF2B5EF4-FFF2-40B4-BE49-F238E27FC236}">
                <a16:creationId xmlns:a16="http://schemas.microsoft.com/office/drawing/2014/main" id="{6739C70C-82ED-F1D1-7980-5A7BAF851A5F}"/>
              </a:ext>
            </a:extLst>
          </p:cNvPr>
          <p:cNvSpPr>
            <a:spLocks noGrp="1"/>
          </p:cNvSpPr>
          <p:nvPr>
            <p:ph type="title"/>
          </p:nvPr>
        </p:nvSpPr>
        <p:spPr>
          <a:xfrm>
            <a:off x="854498" y="405096"/>
            <a:ext cx="7404642" cy="424732"/>
          </a:xfrm>
        </p:spPr>
        <p:txBody>
          <a:bodyPr/>
          <a:lstStyle/>
          <a:p>
            <a:r>
              <a:rPr lang="en-US" altLang="ko-KR" sz="2400" spc="0"/>
              <a:t>GPU Memory Interleaving</a:t>
            </a:r>
            <a:endParaRPr lang="ko-KR" altLang="en-US" sz="2400" spc="0">
              <a:latin typeface="+mn-lt"/>
            </a:endParaRPr>
          </a:p>
        </p:txBody>
      </p:sp>
      <p:sp>
        <p:nvSpPr>
          <p:cNvPr id="5" name="텍스트 개체 틀 4">
            <a:extLst>
              <a:ext uri="{FF2B5EF4-FFF2-40B4-BE49-F238E27FC236}">
                <a16:creationId xmlns:a16="http://schemas.microsoft.com/office/drawing/2014/main" id="{2D540697-4F4D-8BCA-9CE3-74F2E6C91A0A}"/>
              </a:ext>
            </a:extLst>
          </p:cNvPr>
          <p:cNvSpPr>
            <a:spLocks noGrp="1"/>
          </p:cNvSpPr>
          <p:nvPr>
            <p:ph type="body" idx="1"/>
          </p:nvPr>
        </p:nvSpPr>
        <p:spPr/>
        <p:txBody>
          <a:bodyPr/>
          <a:lstStyle/>
          <a:p>
            <a:r>
              <a:rPr lang="en-US" altLang="ko-KR" spc="0">
                <a:latin typeface="+mn-lt"/>
              </a:rPr>
              <a:t>Background</a:t>
            </a:r>
            <a:endParaRPr lang="ko-KR" altLang="en-US" spc="0">
              <a:latin typeface="+mn-lt"/>
            </a:endParaRPr>
          </a:p>
        </p:txBody>
      </p:sp>
      <p:grpSp>
        <p:nvGrpSpPr>
          <p:cNvPr id="79" name="그룹 78">
            <a:extLst>
              <a:ext uri="{FF2B5EF4-FFF2-40B4-BE49-F238E27FC236}">
                <a16:creationId xmlns:a16="http://schemas.microsoft.com/office/drawing/2014/main" id="{4B5B96F6-F5CB-95F5-3F6E-7510BA0528AF}"/>
              </a:ext>
            </a:extLst>
          </p:cNvPr>
          <p:cNvGrpSpPr/>
          <p:nvPr/>
        </p:nvGrpSpPr>
        <p:grpSpPr>
          <a:xfrm>
            <a:off x="1491074" y="3854495"/>
            <a:ext cx="5422055" cy="2647426"/>
            <a:chOff x="1682497" y="3270599"/>
            <a:chExt cx="5076050" cy="2523025"/>
          </a:xfrm>
        </p:grpSpPr>
        <p:grpSp>
          <p:nvGrpSpPr>
            <p:cNvPr id="77" name="그룹 76">
              <a:extLst>
                <a:ext uri="{FF2B5EF4-FFF2-40B4-BE49-F238E27FC236}">
                  <a16:creationId xmlns:a16="http://schemas.microsoft.com/office/drawing/2014/main" id="{9699ABED-1B2B-7D42-15F1-D08A1A1EDF3B}"/>
                </a:ext>
              </a:extLst>
            </p:cNvPr>
            <p:cNvGrpSpPr/>
            <p:nvPr/>
          </p:nvGrpSpPr>
          <p:grpSpPr>
            <a:xfrm>
              <a:off x="1682497" y="3270599"/>
              <a:ext cx="5076050" cy="2523025"/>
              <a:chOff x="1133490" y="3593938"/>
              <a:chExt cx="4428000" cy="2523025"/>
            </a:xfrm>
          </p:grpSpPr>
          <p:cxnSp>
            <p:nvCxnSpPr>
              <p:cNvPr id="28" name="직선 화살표 연결선 27">
                <a:extLst>
                  <a:ext uri="{FF2B5EF4-FFF2-40B4-BE49-F238E27FC236}">
                    <a16:creationId xmlns:a16="http://schemas.microsoft.com/office/drawing/2014/main" id="{47EC77CC-6B07-5231-52F1-9B6D464D2AAD}"/>
                  </a:ext>
                </a:extLst>
              </p:cNvPr>
              <p:cNvCxnSpPr>
                <a:cxnSpLocks/>
              </p:cNvCxnSpPr>
              <p:nvPr/>
            </p:nvCxnSpPr>
            <p:spPr>
              <a:xfrm>
                <a:off x="1692291" y="5908934"/>
                <a:ext cx="1601199" cy="0"/>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29" name="직선 화살표 연결선 28">
                <a:extLst>
                  <a:ext uri="{FF2B5EF4-FFF2-40B4-BE49-F238E27FC236}">
                    <a16:creationId xmlns:a16="http://schemas.microsoft.com/office/drawing/2014/main" id="{7362860D-3A64-702A-0ED3-49CE0CA931B2}"/>
                  </a:ext>
                </a:extLst>
              </p:cNvPr>
              <p:cNvCxnSpPr>
                <a:cxnSpLocks/>
              </p:cNvCxnSpPr>
              <p:nvPr/>
            </p:nvCxnSpPr>
            <p:spPr>
              <a:xfrm>
                <a:off x="1692291" y="5500874"/>
                <a:ext cx="1601199" cy="0"/>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30" name="직선 화살표 연결선 29">
                <a:extLst>
                  <a:ext uri="{FF2B5EF4-FFF2-40B4-BE49-F238E27FC236}">
                    <a16:creationId xmlns:a16="http://schemas.microsoft.com/office/drawing/2014/main" id="{3E2A7E1C-B81C-279C-5180-B696A69F0CF0}"/>
                  </a:ext>
                </a:extLst>
              </p:cNvPr>
              <p:cNvCxnSpPr>
                <a:cxnSpLocks/>
              </p:cNvCxnSpPr>
              <p:nvPr/>
            </p:nvCxnSpPr>
            <p:spPr>
              <a:xfrm>
                <a:off x="1692291" y="4741727"/>
                <a:ext cx="1601199" cy="0"/>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31" name="직선 화살표 연결선 30">
                <a:extLst>
                  <a:ext uri="{FF2B5EF4-FFF2-40B4-BE49-F238E27FC236}">
                    <a16:creationId xmlns:a16="http://schemas.microsoft.com/office/drawing/2014/main" id="{1EEC4147-4849-5226-8E11-94090A7221A8}"/>
                  </a:ext>
                </a:extLst>
              </p:cNvPr>
              <p:cNvCxnSpPr>
                <a:cxnSpLocks/>
              </p:cNvCxnSpPr>
              <p:nvPr/>
            </p:nvCxnSpPr>
            <p:spPr>
              <a:xfrm>
                <a:off x="1692291" y="4333667"/>
                <a:ext cx="1601199" cy="0"/>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32" name="직사각형 31">
                <a:extLst>
                  <a:ext uri="{FF2B5EF4-FFF2-40B4-BE49-F238E27FC236}">
                    <a16:creationId xmlns:a16="http://schemas.microsoft.com/office/drawing/2014/main" id="{A912C915-26C9-CF63-4D5D-503470C1093C}"/>
                  </a:ext>
                </a:extLst>
              </p:cNvPr>
              <p:cNvSpPr/>
              <p:nvPr/>
            </p:nvSpPr>
            <p:spPr>
              <a:xfrm rot="16200000">
                <a:off x="3998572" y="4554045"/>
                <a:ext cx="857836" cy="2268000"/>
              </a:xfrm>
              <a:prstGeom prst="rect">
                <a:avLst/>
              </a:prstGeom>
              <a:solidFill>
                <a:schemeClr val="bg1">
                  <a:lumMod val="6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b"/>
              <a:lstStyle/>
              <a:p>
                <a:pPr algn="ctr"/>
                <a:r>
                  <a:rPr lang="en-US" altLang="ko-KR" sz="1200" b="1">
                    <a:latin typeface="+mj-lt"/>
                    <a:cs typeface="Times New Roman" panose="02020603050405020304" pitchFamily="18" charset="0"/>
                  </a:rPr>
                  <a:t>GDDR 0</a:t>
                </a:r>
                <a:endParaRPr lang="ko-KR" altLang="en-US" sz="1200" b="1">
                  <a:latin typeface="+mj-lt"/>
                  <a:cs typeface="Times New Roman" panose="02020603050405020304" pitchFamily="18" charset="0"/>
                </a:endParaRPr>
              </a:p>
            </p:txBody>
          </p:sp>
          <p:sp>
            <p:nvSpPr>
              <p:cNvPr id="33" name="육각형 32">
                <a:extLst>
                  <a:ext uri="{FF2B5EF4-FFF2-40B4-BE49-F238E27FC236}">
                    <a16:creationId xmlns:a16="http://schemas.microsoft.com/office/drawing/2014/main" id="{4D1A7260-DAD3-50AD-98A1-33DC46EA29EA}"/>
                  </a:ext>
                </a:extLst>
              </p:cNvPr>
              <p:cNvSpPr/>
              <p:nvPr/>
            </p:nvSpPr>
            <p:spPr>
              <a:xfrm>
                <a:off x="2187988" y="5849984"/>
                <a:ext cx="517999" cy="119177"/>
              </a:xfrm>
              <a:prstGeom prst="hexagon">
                <a:avLst/>
              </a:prstGeom>
              <a:solidFill>
                <a:schemeClr val="accent4">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Line0</a:t>
                </a:r>
                <a:endParaRPr lang="ko-KR" altLang="en-US" sz="1100">
                  <a:latin typeface="+mj-lt"/>
                  <a:cs typeface="Times New Roman" panose="02020603050405020304" pitchFamily="18" charset="0"/>
                </a:endParaRPr>
              </a:p>
            </p:txBody>
          </p:sp>
          <p:sp>
            <p:nvSpPr>
              <p:cNvPr id="34" name="육각형 33">
                <a:extLst>
                  <a:ext uri="{FF2B5EF4-FFF2-40B4-BE49-F238E27FC236}">
                    <a16:creationId xmlns:a16="http://schemas.microsoft.com/office/drawing/2014/main" id="{C17ACD1F-E943-F3F5-2BC9-85698E34BFBE}"/>
                  </a:ext>
                </a:extLst>
              </p:cNvPr>
              <p:cNvSpPr/>
              <p:nvPr/>
            </p:nvSpPr>
            <p:spPr>
              <a:xfrm>
                <a:off x="2708490" y="5849984"/>
                <a:ext cx="517999" cy="119177"/>
              </a:xfrm>
              <a:prstGeom prst="hexagon">
                <a:avLst/>
              </a:prstGeom>
              <a:solidFill>
                <a:schemeClr val="accent3">
                  <a:lumMod val="60000"/>
                  <a:lumOff val="4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Line1</a:t>
                </a:r>
                <a:endParaRPr lang="ko-KR" altLang="en-US" sz="1100">
                  <a:latin typeface="+mj-lt"/>
                  <a:cs typeface="Times New Roman" panose="02020603050405020304" pitchFamily="18" charset="0"/>
                </a:endParaRPr>
              </a:p>
            </p:txBody>
          </p:sp>
          <p:sp>
            <p:nvSpPr>
              <p:cNvPr id="35" name="직사각형 34">
                <a:extLst>
                  <a:ext uri="{FF2B5EF4-FFF2-40B4-BE49-F238E27FC236}">
                    <a16:creationId xmlns:a16="http://schemas.microsoft.com/office/drawing/2014/main" id="{1709C887-E59D-16D2-A8A0-5AB461F0BB71}"/>
                  </a:ext>
                </a:extLst>
              </p:cNvPr>
              <p:cNvSpPr/>
              <p:nvPr/>
            </p:nvSpPr>
            <p:spPr>
              <a:xfrm rot="16200000">
                <a:off x="4146090" y="4464503"/>
                <a:ext cx="396000" cy="2052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t"/>
              <a:lstStyle/>
              <a:p>
                <a:pPr algn="ctr"/>
                <a:r>
                  <a:rPr lang="en-US" altLang="ko-KR" sz="1100">
                    <a:latin typeface="+mj-lt"/>
                    <a:cs typeface="Times New Roman" panose="02020603050405020304" pitchFamily="18" charset="0"/>
                  </a:rPr>
                  <a:t>CH B</a:t>
                </a:r>
                <a:endParaRPr lang="ko-KR" altLang="en-US" sz="1100">
                  <a:latin typeface="+mj-lt"/>
                  <a:cs typeface="Times New Roman" panose="02020603050405020304" pitchFamily="18" charset="0"/>
                </a:endParaRPr>
              </a:p>
            </p:txBody>
          </p:sp>
          <p:sp>
            <p:nvSpPr>
              <p:cNvPr id="37" name="직사각형 36">
                <a:extLst>
                  <a:ext uri="{FF2B5EF4-FFF2-40B4-BE49-F238E27FC236}">
                    <a16:creationId xmlns:a16="http://schemas.microsoft.com/office/drawing/2014/main" id="{A2A6130C-1EDF-E8AB-9E6B-D08E93F0AA5E}"/>
                  </a:ext>
                </a:extLst>
              </p:cNvPr>
              <p:cNvSpPr/>
              <p:nvPr/>
            </p:nvSpPr>
            <p:spPr>
              <a:xfrm>
                <a:off x="3511829" y="5329426"/>
                <a:ext cx="843200" cy="3221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Bank0 (BG0)</a:t>
                </a:r>
                <a:endParaRPr lang="ko-KR" altLang="en-US" sz="1100">
                  <a:latin typeface="+mj-lt"/>
                  <a:cs typeface="Times New Roman" panose="02020603050405020304" pitchFamily="18" charset="0"/>
                </a:endParaRPr>
              </a:p>
            </p:txBody>
          </p:sp>
          <p:sp>
            <p:nvSpPr>
              <p:cNvPr id="38" name="직사각형 37">
                <a:extLst>
                  <a:ext uri="{FF2B5EF4-FFF2-40B4-BE49-F238E27FC236}">
                    <a16:creationId xmlns:a16="http://schemas.microsoft.com/office/drawing/2014/main" id="{171222BA-760C-DB7C-B38E-0FF0FEDFB21E}"/>
                  </a:ext>
                </a:extLst>
              </p:cNvPr>
              <p:cNvSpPr/>
              <p:nvPr/>
            </p:nvSpPr>
            <p:spPr>
              <a:xfrm>
                <a:off x="3511829" y="5536327"/>
                <a:ext cx="595744" cy="114459"/>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 2</a:t>
                </a:r>
                <a:endParaRPr lang="ko-KR" altLang="en-US" sz="1100">
                  <a:latin typeface="+mj-lt"/>
                  <a:cs typeface="Times New Roman" panose="02020603050405020304" pitchFamily="18" charset="0"/>
                </a:endParaRPr>
              </a:p>
            </p:txBody>
          </p:sp>
          <p:sp>
            <p:nvSpPr>
              <p:cNvPr id="39" name="직사각형 38">
                <a:extLst>
                  <a:ext uri="{FF2B5EF4-FFF2-40B4-BE49-F238E27FC236}">
                    <a16:creationId xmlns:a16="http://schemas.microsoft.com/office/drawing/2014/main" id="{A025DD2C-58AD-66F2-13A9-09DC6EFACAE8}"/>
                  </a:ext>
                </a:extLst>
              </p:cNvPr>
              <p:cNvSpPr/>
              <p:nvPr/>
            </p:nvSpPr>
            <p:spPr>
              <a:xfrm>
                <a:off x="4355029" y="5329426"/>
                <a:ext cx="843200" cy="3221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Bank4 (BG1)</a:t>
                </a:r>
                <a:endParaRPr lang="ko-KR" altLang="en-US" sz="1100">
                  <a:latin typeface="+mj-lt"/>
                  <a:cs typeface="Times New Roman" panose="02020603050405020304" pitchFamily="18" charset="0"/>
                </a:endParaRPr>
              </a:p>
            </p:txBody>
          </p:sp>
          <p:sp>
            <p:nvSpPr>
              <p:cNvPr id="40" name="직사각형 39">
                <a:extLst>
                  <a:ext uri="{FF2B5EF4-FFF2-40B4-BE49-F238E27FC236}">
                    <a16:creationId xmlns:a16="http://schemas.microsoft.com/office/drawing/2014/main" id="{12DC791C-10F4-5417-AB0C-874BAD595876}"/>
                  </a:ext>
                </a:extLst>
              </p:cNvPr>
              <p:cNvSpPr/>
              <p:nvPr/>
            </p:nvSpPr>
            <p:spPr>
              <a:xfrm>
                <a:off x="4355029" y="5537124"/>
                <a:ext cx="595744" cy="114459"/>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 3</a:t>
                </a:r>
                <a:endParaRPr lang="ko-KR" altLang="en-US" sz="1100">
                  <a:latin typeface="+mj-lt"/>
                  <a:cs typeface="Times New Roman" panose="02020603050405020304" pitchFamily="18" charset="0"/>
                </a:endParaRPr>
              </a:p>
            </p:txBody>
          </p:sp>
          <p:sp>
            <p:nvSpPr>
              <p:cNvPr id="41" name="직사각형 40">
                <a:extLst>
                  <a:ext uri="{FF2B5EF4-FFF2-40B4-BE49-F238E27FC236}">
                    <a16:creationId xmlns:a16="http://schemas.microsoft.com/office/drawing/2014/main" id="{85166C62-9212-C2D7-FC74-B7FA74A4396E}"/>
                  </a:ext>
                </a:extLst>
              </p:cNvPr>
              <p:cNvSpPr/>
              <p:nvPr/>
            </p:nvSpPr>
            <p:spPr>
              <a:xfrm>
                <a:off x="5185106" y="5420599"/>
                <a:ext cx="236840" cy="149514"/>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sp>
            <p:nvSpPr>
              <p:cNvPr id="42" name="직사각형 41">
                <a:extLst>
                  <a:ext uri="{FF2B5EF4-FFF2-40B4-BE49-F238E27FC236}">
                    <a16:creationId xmlns:a16="http://schemas.microsoft.com/office/drawing/2014/main" id="{08D61BC2-0EF1-3304-9CA2-1BCF929930F9}"/>
                  </a:ext>
                </a:extLst>
              </p:cNvPr>
              <p:cNvSpPr/>
              <p:nvPr/>
            </p:nvSpPr>
            <p:spPr>
              <a:xfrm>
                <a:off x="1763490" y="5754127"/>
                <a:ext cx="442451" cy="149514"/>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CH 0</a:t>
                </a:r>
                <a:endParaRPr lang="ko-KR" altLang="en-US" sz="1100">
                  <a:latin typeface="+mj-lt"/>
                  <a:cs typeface="Times New Roman" panose="02020603050405020304" pitchFamily="18" charset="0"/>
                </a:endParaRPr>
              </a:p>
            </p:txBody>
          </p:sp>
          <p:sp>
            <p:nvSpPr>
              <p:cNvPr id="43" name="육각형 42">
                <a:extLst>
                  <a:ext uri="{FF2B5EF4-FFF2-40B4-BE49-F238E27FC236}">
                    <a16:creationId xmlns:a16="http://schemas.microsoft.com/office/drawing/2014/main" id="{4D9AB8CB-AD3D-56BB-7B8C-7502803CC287}"/>
                  </a:ext>
                </a:extLst>
              </p:cNvPr>
              <p:cNvSpPr/>
              <p:nvPr/>
            </p:nvSpPr>
            <p:spPr>
              <a:xfrm>
                <a:off x="2187988" y="5441924"/>
                <a:ext cx="517999" cy="119177"/>
              </a:xfrm>
              <a:prstGeom prst="hexagon">
                <a:avLst/>
              </a:prstGeom>
              <a:solidFill>
                <a:schemeClr val="accent4">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Line2</a:t>
                </a:r>
                <a:endParaRPr lang="ko-KR" altLang="en-US" sz="1100">
                  <a:latin typeface="+mj-lt"/>
                  <a:cs typeface="Times New Roman" panose="02020603050405020304" pitchFamily="18" charset="0"/>
                </a:endParaRPr>
              </a:p>
            </p:txBody>
          </p:sp>
          <p:sp>
            <p:nvSpPr>
              <p:cNvPr id="44" name="육각형 43">
                <a:extLst>
                  <a:ext uri="{FF2B5EF4-FFF2-40B4-BE49-F238E27FC236}">
                    <a16:creationId xmlns:a16="http://schemas.microsoft.com/office/drawing/2014/main" id="{AB1D96C6-36C2-BFCF-C424-4DFA1CE341DC}"/>
                  </a:ext>
                </a:extLst>
              </p:cNvPr>
              <p:cNvSpPr/>
              <p:nvPr/>
            </p:nvSpPr>
            <p:spPr>
              <a:xfrm>
                <a:off x="2708490" y="5441924"/>
                <a:ext cx="517999" cy="119177"/>
              </a:xfrm>
              <a:prstGeom prst="hexagon">
                <a:avLst/>
              </a:prstGeom>
              <a:solidFill>
                <a:schemeClr val="accent3">
                  <a:lumMod val="60000"/>
                  <a:lumOff val="4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Line3</a:t>
                </a:r>
                <a:endParaRPr lang="ko-KR" altLang="en-US" sz="1100">
                  <a:latin typeface="+mj-lt"/>
                  <a:cs typeface="Times New Roman" panose="02020603050405020304" pitchFamily="18" charset="0"/>
                </a:endParaRPr>
              </a:p>
            </p:txBody>
          </p:sp>
          <p:sp>
            <p:nvSpPr>
              <p:cNvPr id="45" name="직사각형 44">
                <a:extLst>
                  <a:ext uri="{FF2B5EF4-FFF2-40B4-BE49-F238E27FC236}">
                    <a16:creationId xmlns:a16="http://schemas.microsoft.com/office/drawing/2014/main" id="{11A27321-5AD3-1520-66C9-C72AC841C350}"/>
                  </a:ext>
                </a:extLst>
              </p:cNvPr>
              <p:cNvSpPr/>
              <p:nvPr/>
            </p:nvSpPr>
            <p:spPr>
              <a:xfrm>
                <a:off x="1763490" y="5346067"/>
                <a:ext cx="442451" cy="149514"/>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CH 1</a:t>
                </a:r>
                <a:endParaRPr lang="ko-KR" altLang="en-US" sz="1100">
                  <a:latin typeface="+mj-lt"/>
                  <a:cs typeface="Times New Roman" panose="02020603050405020304" pitchFamily="18" charset="0"/>
                </a:endParaRPr>
              </a:p>
            </p:txBody>
          </p:sp>
          <p:sp>
            <p:nvSpPr>
              <p:cNvPr id="46" name="직사각형 45">
                <a:extLst>
                  <a:ext uri="{FF2B5EF4-FFF2-40B4-BE49-F238E27FC236}">
                    <a16:creationId xmlns:a16="http://schemas.microsoft.com/office/drawing/2014/main" id="{09B3AF96-7E73-E77B-9128-B486AE94B6C8}"/>
                  </a:ext>
                </a:extLst>
              </p:cNvPr>
              <p:cNvSpPr/>
              <p:nvPr/>
            </p:nvSpPr>
            <p:spPr>
              <a:xfrm rot="16200000">
                <a:off x="4146090" y="4854676"/>
                <a:ext cx="396000" cy="2052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t"/>
              <a:lstStyle/>
              <a:p>
                <a:pPr algn="ctr"/>
                <a:r>
                  <a:rPr lang="en-US" altLang="ko-KR" sz="1100">
                    <a:latin typeface="+mj-lt"/>
                    <a:cs typeface="Times New Roman" panose="02020603050405020304" pitchFamily="18" charset="0"/>
                  </a:rPr>
                  <a:t>CH A</a:t>
                </a:r>
                <a:endParaRPr lang="ko-KR" altLang="en-US" sz="1100">
                  <a:latin typeface="+mj-lt"/>
                  <a:cs typeface="Times New Roman" panose="02020603050405020304" pitchFamily="18" charset="0"/>
                </a:endParaRPr>
              </a:p>
            </p:txBody>
          </p:sp>
          <p:sp>
            <p:nvSpPr>
              <p:cNvPr id="47" name="직사각형 46">
                <a:extLst>
                  <a:ext uri="{FF2B5EF4-FFF2-40B4-BE49-F238E27FC236}">
                    <a16:creationId xmlns:a16="http://schemas.microsoft.com/office/drawing/2014/main" id="{C8F9A14D-783F-7E52-880E-684E90853F33}"/>
                  </a:ext>
                </a:extLst>
              </p:cNvPr>
              <p:cNvSpPr/>
              <p:nvPr/>
            </p:nvSpPr>
            <p:spPr>
              <a:xfrm>
                <a:off x="3511829" y="5719599"/>
                <a:ext cx="843200" cy="3221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Bank0 (BG0)</a:t>
                </a:r>
                <a:endParaRPr lang="ko-KR" altLang="en-US" sz="1100">
                  <a:latin typeface="+mj-lt"/>
                  <a:cs typeface="Times New Roman" panose="02020603050405020304" pitchFamily="18" charset="0"/>
                </a:endParaRPr>
              </a:p>
            </p:txBody>
          </p:sp>
          <p:sp>
            <p:nvSpPr>
              <p:cNvPr id="48" name="직사각형 47">
                <a:extLst>
                  <a:ext uri="{FF2B5EF4-FFF2-40B4-BE49-F238E27FC236}">
                    <a16:creationId xmlns:a16="http://schemas.microsoft.com/office/drawing/2014/main" id="{3357443A-3C6B-6762-E6C9-A6689BD77519}"/>
                  </a:ext>
                </a:extLst>
              </p:cNvPr>
              <p:cNvSpPr/>
              <p:nvPr/>
            </p:nvSpPr>
            <p:spPr>
              <a:xfrm>
                <a:off x="3511829" y="5926500"/>
                <a:ext cx="595744" cy="114459"/>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 0</a:t>
                </a:r>
                <a:endParaRPr lang="ko-KR" altLang="en-US" sz="1100">
                  <a:latin typeface="+mj-lt"/>
                  <a:cs typeface="Times New Roman" panose="02020603050405020304" pitchFamily="18" charset="0"/>
                </a:endParaRPr>
              </a:p>
            </p:txBody>
          </p:sp>
          <p:sp>
            <p:nvSpPr>
              <p:cNvPr id="49" name="직사각형 48">
                <a:extLst>
                  <a:ext uri="{FF2B5EF4-FFF2-40B4-BE49-F238E27FC236}">
                    <a16:creationId xmlns:a16="http://schemas.microsoft.com/office/drawing/2014/main" id="{5EF04A85-5FE9-C2C9-55DB-7C635A3A2394}"/>
                  </a:ext>
                </a:extLst>
              </p:cNvPr>
              <p:cNvSpPr/>
              <p:nvPr/>
            </p:nvSpPr>
            <p:spPr>
              <a:xfrm>
                <a:off x="4355029" y="5719599"/>
                <a:ext cx="843200" cy="3221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Bank4 (BG1)</a:t>
                </a:r>
                <a:endParaRPr lang="ko-KR" altLang="en-US" sz="1100">
                  <a:latin typeface="+mj-lt"/>
                  <a:cs typeface="Times New Roman" panose="02020603050405020304" pitchFamily="18" charset="0"/>
                </a:endParaRPr>
              </a:p>
            </p:txBody>
          </p:sp>
          <p:sp>
            <p:nvSpPr>
              <p:cNvPr id="50" name="직사각형 49">
                <a:extLst>
                  <a:ext uri="{FF2B5EF4-FFF2-40B4-BE49-F238E27FC236}">
                    <a16:creationId xmlns:a16="http://schemas.microsoft.com/office/drawing/2014/main" id="{9227C832-C4A1-DC87-82A2-335D8AA4EECC}"/>
                  </a:ext>
                </a:extLst>
              </p:cNvPr>
              <p:cNvSpPr/>
              <p:nvPr/>
            </p:nvSpPr>
            <p:spPr>
              <a:xfrm>
                <a:off x="4355029" y="5927297"/>
                <a:ext cx="595744" cy="114459"/>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 1</a:t>
                </a:r>
                <a:endParaRPr lang="ko-KR" altLang="en-US" sz="1100">
                  <a:latin typeface="+mj-lt"/>
                  <a:cs typeface="Times New Roman" panose="02020603050405020304" pitchFamily="18" charset="0"/>
                </a:endParaRPr>
              </a:p>
            </p:txBody>
          </p:sp>
          <p:sp>
            <p:nvSpPr>
              <p:cNvPr id="51" name="직사각형 50">
                <a:extLst>
                  <a:ext uri="{FF2B5EF4-FFF2-40B4-BE49-F238E27FC236}">
                    <a16:creationId xmlns:a16="http://schemas.microsoft.com/office/drawing/2014/main" id="{3627868B-F809-34D8-9FF2-19A327EB98ED}"/>
                  </a:ext>
                </a:extLst>
              </p:cNvPr>
              <p:cNvSpPr/>
              <p:nvPr/>
            </p:nvSpPr>
            <p:spPr>
              <a:xfrm>
                <a:off x="5185106" y="5810772"/>
                <a:ext cx="236840" cy="149514"/>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sp>
            <p:nvSpPr>
              <p:cNvPr id="52" name="직사각형 51">
                <a:extLst>
                  <a:ext uri="{FF2B5EF4-FFF2-40B4-BE49-F238E27FC236}">
                    <a16:creationId xmlns:a16="http://schemas.microsoft.com/office/drawing/2014/main" id="{0A98F392-590B-DF99-C8B8-94FDC41E2D41}"/>
                  </a:ext>
                </a:extLst>
              </p:cNvPr>
              <p:cNvSpPr/>
              <p:nvPr/>
            </p:nvSpPr>
            <p:spPr>
              <a:xfrm rot="16200000">
                <a:off x="3998572" y="3386838"/>
                <a:ext cx="857836" cy="2268000"/>
              </a:xfrm>
              <a:prstGeom prst="rect">
                <a:avLst/>
              </a:prstGeom>
              <a:solidFill>
                <a:schemeClr val="bg1">
                  <a:lumMod val="6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b"/>
              <a:lstStyle/>
              <a:p>
                <a:pPr algn="ctr"/>
                <a:r>
                  <a:rPr lang="en-US" altLang="ko-KR" sz="1200" b="1">
                    <a:latin typeface="+mj-lt"/>
                    <a:cs typeface="Times New Roman" panose="02020603050405020304" pitchFamily="18" charset="0"/>
                  </a:rPr>
                  <a:t>GDDR 7</a:t>
                </a:r>
                <a:endParaRPr lang="ko-KR" altLang="en-US" sz="1200" b="1">
                  <a:latin typeface="+mj-lt"/>
                  <a:cs typeface="Times New Roman" panose="02020603050405020304" pitchFamily="18" charset="0"/>
                </a:endParaRPr>
              </a:p>
            </p:txBody>
          </p:sp>
          <p:sp>
            <p:nvSpPr>
              <p:cNvPr id="53" name="육각형 52">
                <a:extLst>
                  <a:ext uri="{FF2B5EF4-FFF2-40B4-BE49-F238E27FC236}">
                    <a16:creationId xmlns:a16="http://schemas.microsoft.com/office/drawing/2014/main" id="{D6F8F06A-38C2-DFC9-5107-1ACA7E459B70}"/>
                  </a:ext>
                </a:extLst>
              </p:cNvPr>
              <p:cNvSpPr/>
              <p:nvPr/>
            </p:nvSpPr>
            <p:spPr>
              <a:xfrm>
                <a:off x="2187988" y="4682777"/>
                <a:ext cx="517999" cy="119177"/>
              </a:xfrm>
              <a:prstGeom prst="hexagon">
                <a:avLst/>
              </a:prstGeom>
              <a:solidFill>
                <a:schemeClr val="accent4">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Line28</a:t>
                </a:r>
                <a:endParaRPr lang="ko-KR" altLang="en-US" sz="1100">
                  <a:latin typeface="+mj-lt"/>
                  <a:cs typeface="Times New Roman" panose="02020603050405020304" pitchFamily="18" charset="0"/>
                </a:endParaRPr>
              </a:p>
            </p:txBody>
          </p:sp>
          <p:sp>
            <p:nvSpPr>
              <p:cNvPr id="54" name="육각형 53">
                <a:extLst>
                  <a:ext uri="{FF2B5EF4-FFF2-40B4-BE49-F238E27FC236}">
                    <a16:creationId xmlns:a16="http://schemas.microsoft.com/office/drawing/2014/main" id="{62CD201F-DA62-F12F-A697-D13C2D97206D}"/>
                  </a:ext>
                </a:extLst>
              </p:cNvPr>
              <p:cNvSpPr/>
              <p:nvPr/>
            </p:nvSpPr>
            <p:spPr>
              <a:xfrm>
                <a:off x="2708490" y="4682777"/>
                <a:ext cx="517999" cy="119177"/>
              </a:xfrm>
              <a:prstGeom prst="hexagon">
                <a:avLst/>
              </a:prstGeom>
              <a:solidFill>
                <a:schemeClr val="accent3">
                  <a:lumMod val="60000"/>
                  <a:lumOff val="4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Line29</a:t>
                </a:r>
                <a:endParaRPr lang="ko-KR" altLang="en-US" sz="1100">
                  <a:latin typeface="+mj-lt"/>
                  <a:cs typeface="Times New Roman" panose="02020603050405020304" pitchFamily="18" charset="0"/>
                </a:endParaRPr>
              </a:p>
            </p:txBody>
          </p:sp>
          <p:sp>
            <p:nvSpPr>
              <p:cNvPr id="55" name="직사각형 54">
                <a:extLst>
                  <a:ext uri="{FF2B5EF4-FFF2-40B4-BE49-F238E27FC236}">
                    <a16:creationId xmlns:a16="http://schemas.microsoft.com/office/drawing/2014/main" id="{26E3DA00-3B8A-2B01-3EBF-69F7C4328091}"/>
                  </a:ext>
                </a:extLst>
              </p:cNvPr>
              <p:cNvSpPr/>
              <p:nvPr/>
            </p:nvSpPr>
            <p:spPr>
              <a:xfrm rot="16200000">
                <a:off x="4146090" y="3297296"/>
                <a:ext cx="396000" cy="2052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t"/>
              <a:lstStyle/>
              <a:p>
                <a:pPr algn="ctr"/>
                <a:r>
                  <a:rPr lang="en-US" altLang="ko-KR" sz="1100">
                    <a:latin typeface="+mj-lt"/>
                    <a:cs typeface="Times New Roman" panose="02020603050405020304" pitchFamily="18" charset="0"/>
                  </a:rPr>
                  <a:t>CH B</a:t>
                </a:r>
                <a:endParaRPr lang="ko-KR" altLang="en-US" sz="1100">
                  <a:latin typeface="+mj-lt"/>
                  <a:cs typeface="Times New Roman" panose="02020603050405020304" pitchFamily="18" charset="0"/>
                </a:endParaRPr>
              </a:p>
            </p:txBody>
          </p:sp>
          <p:sp>
            <p:nvSpPr>
              <p:cNvPr id="56" name="직사각형 55">
                <a:extLst>
                  <a:ext uri="{FF2B5EF4-FFF2-40B4-BE49-F238E27FC236}">
                    <a16:creationId xmlns:a16="http://schemas.microsoft.com/office/drawing/2014/main" id="{2EC0CA58-344B-303E-07CA-D3DED9C56E9C}"/>
                  </a:ext>
                </a:extLst>
              </p:cNvPr>
              <p:cNvSpPr/>
              <p:nvPr/>
            </p:nvSpPr>
            <p:spPr>
              <a:xfrm>
                <a:off x="3511829" y="4162219"/>
                <a:ext cx="843200" cy="3221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Bank0 (BG0)</a:t>
                </a:r>
                <a:endParaRPr lang="ko-KR" altLang="en-US" sz="1100">
                  <a:latin typeface="+mj-lt"/>
                  <a:cs typeface="Times New Roman" panose="02020603050405020304" pitchFamily="18" charset="0"/>
                </a:endParaRPr>
              </a:p>
            </p:txBody>
          </p:sp>
          <p:sp>
            <p:nvSpPr>
              <p:cNvPr id="57" name="직사각형 56">
                <a:extLst>
                  <a:ext uri="{FF2B5EF4-FFF2-40B4-BE49-F238E27FC236}">
                    <a16:creationId xmlns:a16="http://schemas.microsoft.com/office/drawing/2014/main" id="{E53DBD97-052F-3862-B6C4-38E41187ABBB}"/>
                  </a:ext>
                </a:extLst>
              </p:cNvPr>
              <p:cNvSpPr/>
              <p:nvPr/>
            </p:nvSpPr>
            <p:spPr>
              <a:xfrm>
                <a:off x="3511829" y="4369120"/>
                <a:ext cx="595744" cy="114459"/>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 30</a:t>
                </a:r>
                <a:endParaRPr lang="ko-KR" altLang="en-US" sz="1100">
                  <a:latin typeface="+mj-lt"/>
                  <a:cs typeface="Times New Roman" panose="02020603050405020304" pitchFamily="18" charset="0"/>
                </a:endParaRPr>
              </a:p>
            </p:txBody>
          </p:sp>
          <p:sp>
            <p:nvSpPr>
              <p:cNvPr id="58" name="직사각형 57">
                <a:extLst>
                  <a:ext uri="{FF2B5EF4-FFF2-40B4-BE49-F238E27FC236}">
                    <a16:creationId xmlns:a16="http://schemas.microsoft.com/office/drawing/2014/main" id="{500E7EF7-CE5D-25F6-3BB0-C96A347BC6AE}"/>
                  </a:ext>
                </a:extLst>
              </p:cNvPr>
              <p:cNvSpPr/>
              <p:nvPr/>
            </p:nvSpPr>
            <p:spPr>
              <a:xfrm>
                <a:off x="4355029" y="4162219"/>
                <a:ext cx="843200" cy="3221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Bank4 (BG1)</a:t>
                </a:r>
                <a:endParaRPr lang="ko-KR" altLang="en-US" sz="1100">
                  <a:latin typeface="+mj-lt"/>
                  <a:cs typeface="Times New Roman" panose="02020603050405020304" pitchFamily="18" charset="0"/>
                </a:endParaRPr>
              </a:p>
            </p:txBody>
          </p:sp>
          <p:sp>
            <p:nvSpPr>
              <p:cNvPr id="59" name="직사각형 58">
                <a:extLst>
                  <a:ext uri="{FF2B5EF4-FFF2-40B4-BE49-F238E27FC236}">
                    <a16:creationId xmlns:a16="http://schemas.microsoft.com/office/drawing/2014/main" id="{5ED44F3B-8142-10B2-D824-74A3D6BD6F5B}"/>
                  </a:ext>
                </a:extLst>
              </p:cNvPr>
              <p:cNvSpPr/>
              <p:nvPr/>
            </p:nvSpPr>
            <p:spPr>
              <a:xfrm>
                <a:off x="4355029" y="4369917"/>
                <a:ext cx="595744" cy="114459"/>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 31</a:t>
                </a:r>
                <a:endParaRPr lang="ko-KR" altLang="en-US" sz="1100">
                  <a:latin typeface="+mj-lt"/>
                  <a:cs typeface="Times New Roman" panose="02020603050405020304" pitchFamily="18" charset="0"/>
                </a:endParaRPr>
              </a:p>
            </p:txBody>
          </p:sp>
          <p:sp>
            <p:nvSpPr>
              <p:cNvPr id="60" name="직사각형 59">
                <a:extLst>
                  <a:ext uri="{FF2B5EF4-FFF2-40B4-BE49-F238E27FC236}">
                    <a16:creationId xmlns:a16="http://schemas.microsoft.com/office/drawing/2014/main" id="{9C8D27C1-9455-8B83-1696-452119DC7402}"/>
                  </a:ext>
                </a:extLst>
              </p:cNvPr>
              <p:cNvSpPr/>
              <p:nvPr/>
            </p:nvSpPr>
            <p:spPr>
              <a:xfrm>
                <a:off x="5185106" y="4253392"/>
                <a:ext cx="236840" cy="149514"/>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sp>
            <p:nvSpPr>
              <p:cNvPr id="61" name="직사각형 60">
                <a:extLst>
                  <a:ext uri="{FF2B5EF4-FFF2-40B4-BE49-F238E27FC236}">
                    <a16:creationId xmlns:a16="http://schemas.microsoft.com/office/drawing/2014/main" id="{4784EDAF-A92A-1404-0047-17C4C9D9408E}"/>
                  </a:ext>
                </a:extLst>
              </p:cNvPr>
              <p:cNvSpPr/>
              <p:nvPr/>
            </p:nvSpPr>
            <p:spPr>
              <a:xfrm>
                <a:off x="1763490" y="4586920"/>
                <a:ext cx="442451" cy="149514"/>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CH 14</a:t>
                </a:r>
                <a:endParaRPr lang="ko-KR" altLang="en-US" sz="1100">
                  <a:latin typeface="+mj-lt"/>
                  <a:cs typeface="Times New Roman" panose="02020603050405020304" pitchFamily="18" charset="0"/>
                </a:endParaRPr>
              </a:p>
            </p:txBody>
          </p:sp>
          <p:sp>
            <p:nvSpPr>
              <p:cNvPr id="62" name="육각형 61">
                <a:extLst>
                  <a:ext uri="{FF2B5EF4-FFF2-40B4-BE49-F238E27FC236}">
                    <a16:creationId xmlns:a16="http://schemas.microsoft.com/office/drawing/2014/main" id="{60F2294C-90A5-CEC8-65EE-1CFF7867D5E6}"/>
                  </a:ext>
                </a:extLst>
              </p:cNvPr>
              <p:cNvSpPr/>
              <p:nvPr/>
            </p:nvSpPr>
            <p:spPr>
              <a:xfrm>
                <a:off x="2187988" y="4274717"/>
                <a:ext cx="517999" cy="119177"/>
              </a:xfrm>
              <a:prstGeom prst="hexagon">
                <a:avLst/>
              </a:prstGeom>
              <a:solidFill>
                <a:schemeClr val="accent4">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Line30</a:t>
                </a:r>
                <a:endParaRPr lang="ko-KR" altLang="en-US" sz="1100">
                  <a:latin typeface="+mj-lt"/>
                  <a:cs typeface="Times New Roman" panose="02020603050405020304" pitchFamily="18" charset="0"/>
                </a:endParaRPr>
              </a:p>
            </p:txBody>
          </p:sp>
          <p:sp>
            <p:nvSpPr>
              <p:cNvPr id="63" name="육각형 62">
                <a:extLst>
                  <a:ext uri="{FF2B5EF4-FFF2-40B4-BE49-F238E27FC236}">
                    <a16:creationId xmlns:a16="http://schemas.microsoft.com/office/drawing/2014/main" id="{CE4683B6-A169-3918-41CA-3F601B235EAB}"/>
                  </a:ext>
                </a:extLst>
              </p:cNvPr>
              <p:cNvSpPr/>
              <p:nvPr/>
            </p:nvSpPr>
            <p:spPr>
              <a:xfrm>
                <a:off x="2708490" y="4274717"/>
                <a:ext cx="517999" cy="119177"/>
              </a:xfrm>
              <a:prstGeom prst="hexagon">
                <a:avLst/>
              </a:prstGeom>
              <a:solidFill>
                <a:schemeClr val="accent3">
                  <a:lumMod val="60000"/>
                  <a:lumOff val="4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Line31</a:t>
                </a:r>
                <a:endParaRPr lang="ko-KR" altLang="en-US" sz="1100">
                  <a:latin typeface="+mj-lt"/>
                  <a:cs typeface="Times New Roman" panose="02020603050405020304" pitchFamily="18" charset="0"/>
                </a:endParaRPr>
              </a:p>
            </p:txBody>
          </p:sp>
          <p:sp>
            <p:nvSpPr>
              <p:cNvPr id="64" name="직사각형 63">
                <a:extLst>
                  <a:ext uri="{FF2B5EF4-FFF2-40B4-BE49-F238E27FC236}">
                    <a16:creationId xmlns:a16="http://schemas.microsoft.com/office/drawing/2014/main" id="{CF9A82F8-3DC1-646F-6F88-209052413F8F}"/>
                  </a:ext>
                </a:extLst>
              </p:cNvPr>
              <p:cNvSpPr/>
              <p:nvPr/>
            </p:nvSpPr>
            <p:spPr>
              <a:xfrm>
                <a:off x="1763490" y="4178860"/>
                <a:ext cx="442451" cy="149514"/>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CH 15</a:t>
                </a:r>
                <a:endParaRPr lang="ko-KR" altLang="en-US" sz="1100">
                  <a:latin typeface="+mj-lt"/>
                  <a:cs typeface="Times New Roman" panose="02020603050405020304" pitchFamily="18" charset="0"/>
                </a:endParaRPr>
              </a:p>
            </p:txBody>
          </p:sp>
          <p:sp>
            <p:nvSpPr>
              <p:cNvPr id="65" name="직사각형 64">
                <a:extLst>
                  <a:ext uri="{FF2B5EF4-FFF2-40B4-BE49-F238E27FC236}">
                    <a16:creationId xmlns:a16="http://schemas.microsoft.com/office/drawing/2014/main" id="{9B0969F0-798C-E9A1-9089-C15492735345}"/>
                  </a:ext>
                </a:extLst>
              </p:cNvPr>
              <p:cNvSpPr/>
              <p:nvPr/>
            </p:nvSpPr>
            <p:spPr>
              <a:xfrm rot="16200000">
                <a:off x="4146090" y="3687469"/>
                <a:ext cx="396000" cy="2052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0" tIns="0" rIns="0" bIns="0" rtlCol="0" anchor="t"/>
              <a:lstStyle/>
              <a:p>
                <a:pPr algn="ctr"/>
                <a:r>
                  <a:rPr lang="en-US" altLang="ko-KR" sz="1100">
                    <a:latin typeface="+mj-lt"/>
                    <a:cs typeface="Times New Roman" panose="02020603050405020304" pitchFamily="18" charset="0"/>
                  </a:rPr>
                  <a:t>CH A</a:t>
                </a:r>
                <a:endParaRPr lang="ko-KR" altLang="en-US" sz="1100">
                  <a:latin typeface="+mj-lt"/>
                  <a:cs typeface="Times New Roman" panose="02020603050405020304" pitchFamily="18" charset="0"/>
                </a:endParaRPr>
              </a:p>
            </p:txBody>
          </p:sp>
          <p:sp>
            <p:nvSpPr>
              <p:cNvPr id="66" name="직사각형 65">
                <a:extLst>
                  <a:ext uri="{FF2B5EF4-FFF2-40B4-BE49-F238E27FC236}">
                    <a16:creationId xmlns:a16="http://schemas.microsoft.com/office/drawing/2014/main" id="{C78085B5-7470-A5BC-B511-F0B9657419F8}"/>
                  </a:ext>
                </a:extLst>
              </p:cNvPr>
              <p:cNvSpPr/>
              <p:nvPr/>
            </p:nvSpPr>
            <p:spPr>
              <a:xfrm>
                <a:off x="3511829" y="4552392"/>
                <a:ext cx="843200" cy="3221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Bank0 (BG0)</a:t>
                </a:r>
                <a:endParaRPr lang="ko-KR" altLang="en-US" sz="1100">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55AF5FDD-EA1A-7C3B-EB24-BF811498258F}"/>
                  </a:ext>
                </a:extLst>
              </p:cNvPr>
              <p:cNvSpPr/>
              <p:nvPr/>
            </p:nvSpPr>
            <p:spPr>
              <a:xfrm>
                <a:off x="3511829" y="4759293"/>
                <a:ext cx="595744" cy="114459"/>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 28</a:t>
                </a:r>
                <a:endParaRPr lang="ko-KR" altLang="en-US" sz="11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D6D9F623-E933-68F2-29F9-D8D2EE8405B4}"/>
                  </a:ext>
                </a:extLst>
              </p:cNvPr>
              <p:cNvSpPr/>
              <p:nvPr/>
            </p:nvSpPr>
            <p:spPr>
              <a:xfrm>
                <a:off x="4355029" y="4552392"/>
                <a:ext cx="843200" cy="3221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a:latin typeface="+mj-lt"/>
                    <a:cs typeface="Times New Roman" panose="02020603050405020304" pitchFamily="18" charset="0"/>
                  </a:rPr>
                  <a:t>Bank4 (BG1)</a:t>
                </a:r>
                <a:endParaRPr lang="ko-KR" altLang="en-US" sz="1100">
                  <a:latin typeface="+mj-lt"/>
                  <a:cs typeface="Times New Roman" panose="02020603050405020304" pitchFamily="18" charset="0"/>
                </a:endParaRPr>
              </a:p>
            </p:txBody>
          </p:sp>
          <p:sp>
            <p:nvSpPr>
              <p:cNvPr id="69" name="직사각형 68">
                <a:extLst>
                  <a:ext uri="{FF2B5EF4-FFF2-40B4-BE49-F238E27FC236}">
                    <a16:creationId xmlns:a16="http://schemas.microsoft.com/office/drawing/2014/main" id="{7D9C6FAD-9527-A8CE-5D6E-D667E225C5E5}"/>
                  </a:ext>
                </a:extLst>
              </p:cNvPr>
              <p:cNvSpPr/>
              <p:nvPr/>
            </p:nvSpPr>
            <p:spPr>
              <a:xfrm>
                <a:off x="4355029" y="4760090"/>
                <a:ext cx="595744" cy="114459"/>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latin typeface="+mj-lt"/>
                    <a:cs typeface="Times New Roman" panose="02020603050405020304" pitchFamily="18" charset="0"/>
                  </a:rPr>
                  <a:t>Line 29</a:t>
                </a:r>
                <a:endParaRPr lang="ko-KR" altLang="en-US" sz="1100">
                  <a:latin typeface="+mj-lt"/>
                  <a:cs typeface="Times New Roman" panose="02020603050405020304" pitchFamily="18" charset="0"/>
                </a:endParaRPr>
              </a:p>
            </p:txBody>
          </p:sp>
          <p:sp>
            <p:nvSpPr>
              <p:cNvPr id="70" name="직사각형 69">
                <a:extLst>
                  <a:ext uri="{FF2B5EF4-FFF2-40B4-BE49-F238E27FC236}">
                    <a16:creationId xmlns:a16="http://schemas.microsoft.com/office/drawing/2014/main" id="{D8B36F8D-B767-764D-B2AB-A35DA13C9B19}"/>
                  </a:ext>
                </a:extLst>
              </p:cNvPr>
              <p:cNvSpPr/>
              <p:nvPr/>
            </p:nvSpPr>
            <p:spPr>
              <a:xfrm>
                <a:off x="5185106" y="4643565"/>
                <a:ext cx="236840" cy="149514"/>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sp>
            <p:nvSpPr>
              <p:cNvPr id="71" name="직사각형 70">
                <a:extLst>
                  <a:ext uri="{FF2B5EF4-FFF2-40B4-BE49-F238E27FC236}">
                    <a16:creationId xmlns:a16="http://schemas.microsoft.com/office/drawing/2014/main" id="{8DF8BBDD-A5F9-7E57-7786-2C511493D204}"/>
                  </a:ext>
                </a:extLst>
              </p:cNvPr>
              <p:cNvSpPr/>
              <p:nvPr/>
            </p:nvSpPr>
            <p:spPr>
              <a:xfrm>
                <a:off x="1133490" y="4091919"/>
                <a:ext cx="558801" cy="2025044"/>
              </a:xfrm>
              <a:prstGeom prst="rect">
                <a:avLst/>
              </a:prstGeom>
              <a:solidFill>
                <a:schemeClr val="bg1">
                  <a:lumMod val="8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pPr algn="ctr"/>
                <a:endParaRPr lang="en-US" altLang="ko-KR" sz="1400" b="1">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04E3AA0E-3A38-2686-CEC9-4868B9337138}"/>
                  </a:ext>
                </a:extLst>
              </p:cNvPr>
              <p:cNvSpPr txBox="1"/>
              <p:nvPr/>
            </p:nvSpPr>
            <p:spPr>
              <a:xfrm>
                <a:off x="1795768" y="4976586"/>
                <a:ext cx="350058" cy="330165"/>
              </a:xfrm>
              <a:prstGeom prst="rect">
                <a:avLst/>
              </a:prstGeom>
              <a:noFill/>
            </p:spPr>
            <p:txBody>
              <a:bodyPr wrap="square" rtlCol="0">
                <a:spAutoFit/>
              </a:bodyPr>
              <a:lstStyle/>
              <a:p>
                <a:r>
                  <a:rPr lang="en-US" altLang="ko-KR" b="1"/>
                  <a:t>︙</a:t>
                </a:r>
                <a:endParaRPr lang="ko-KR" altLang="en-US" b="1"/>
              </a:p>
            </p:txBody>
          </p:sp>
          <p:sp>
            <p:nvSpPr>
              <p:cNvPr id="73" name="TextBox 72">
                <a:extLst>
                  <a:ext uri="{FF2B5EF4-FFF2-40B4-BE49-F238E27FC236}">
                    <a16:creationId xmlns:a16="http://schemas.microsoft.com/office/drawing/2014/main" id="{72CE971E-2014-9015-597F-D6D68E37FC3C}"/>
                  </a:ext>
                </a:extLst>
              </p:cNvPr>
              <p:cNvSpPr txBox="1"/>
              <p:nvPr/>
            </p:nvSpPr>
            <p:spPr>
              <a:xfrm>
                <a:off x="2528490" y="4979794"/>
                <a:ext cx="720000" cy="369332"/>
              </a:xfrm>
              <a:prstGeom prst="rect">
                <a:avLst/>
              </a:prstGeom>
              <a:noFill/>
            </p:spPr>
            <p:txBody>
              <a:bodyPr wrap="square" rtlCol="0">
                <a:spAutoFit/>
              </a:bodyPr>
              <a:lstStyle/>
              <a:p>
                <a:r>
                  <a:rPr lang="en-US" altLang="ko-KR" b="1"/>
                  <a:t>︙</a:t>
                </a:r>
                <a:endParaRPr lang="ko-KR" altLang="en-US" b="1"/>
              </a:p>
            </p:txBody>
          </p:sp>
          <p:sp>
            <p:nvSpPr>
              <p:cNvPr id="74" name="TextBox 73">
                <a:extLst>
                  <a:ext uri="{FF2B5EF4-FFF2-40B4-BE49-F238E27FC236}">
                    <a16:creationId xmlns:a16="http://schemas.microsoft.com/office/drawing/2014/main" id="{11C87C81-73C6-89AF-D59D-F47667AE9DB5}"/>
                  </a:ext>
                </a:extLst>
              </p:cNvPr>
              <p:cNvSpPr txBox="1"/>
              <p:nvPr/>
            </p:nvSpPr>
            <p:spPr>
              <a:xfrm>
                <a:off x="4111607" y="4971360"/>
                <a:ext cx="720000" cy="369332"/>
              </a:xfrm>
              <a:prstGeom prst="rect">
                <a:avLst/>
              </a:prstGeom>
              <a:noFill/>
            </p:spPr>
            <p:txBody>
              <a:bodyPr wrap="square" rtlCol="0">
                <a:spAutoFit/>
              </a:bodyPr>
              <a:lstStyle/>
              <a:p>
                <a:r>
                  <a:rPr lang="en-US" altLang="ko-KR" b="1"/>
                  <a:t>︙</a:t>
                </a:r>
                <a:endParaRPr lang="ko-KR" altLang="en-US" b="1"/>
              </a:p>
            </p:txBody>
          </p:sp>
          <p:sp>
            <p:nvSpPr>
              <p:cNvPr id="75" name="직사각형 74">
                <a:extLst>
                  <a:ext uri="{FF2B5EF4-FFF2-40B4-BE49-F238E27FC236}">
                    <a16:creationId xmlns:a16="http://schemas.microsoft.com/office/drawing/2014/main" id="{870A83B1-7BFE-F402-BB1A-690CEC388CCD}"/>
                  </a:ext>
                </a:extLst>
              </p:cNvPr>
              <p:cNvSpPr/>
              <p:nvPr/>
            </p:nvSpPr>
            <p:spPr>
              <a:xfrm>
                <a:off x="2076534" y="3597845"/>
                <a:ext cx="1258906" cy="338529"/>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400">
                    <a:latin typeface="+mj-lt"/>
                    <a:cs typeface="Times New Roman" panose="02020603050405020304" pitchFamily="18" charset="0"/>
                  </a:rPr>
                  <a:t>256B channel </a:t>
                </a:r>
              </a:p>
              <a:p>
                <a:pPr algn="ctr"/>
                <a:r>
                  <a:rPr lang="en-US" altLang="ko-KR" sz="1400">
                    <a:latin typeface="+mj-lt"/>
                    <a:cs typeface="Times New Roman" panose="02020603050405020304" pitchFamily="18" charset="0"/>
                  </a:rPr>
                  <a:t>interleaving</a:t>
                </a:r>
                <a:endParaRPr lang="ko-KR" altLang="en-US" sz="1400">
                  <a:latin typeface="+mj-lt"/>
                  <a:cs typeface="Times New Roman" panose="02020603050405020304" pitchFamily="18" charset="0"/>
                </a:endParaRPr>
              </a:p>
            </p:txBody>
          </p:sp>
          <p:sp>
            <p:nvSpPr>
              <p:cNvPr id="76" name="직사각형 75">
                <a:extLst>
                  <a:ext uri="{FF2B5EF4-FFF2-40B4-BE49-F238E27FC236}">
                    <a16:creationId xmlns:a16="http://schemas.microsoft.com/office/drawing/2014/main" id="{1905646F-ECE7-5A39-B1A8-BA7028768DB7}"/>
                  </a:ext>
                </a:extLst>
              </p:cNvPr>
              <p:cNvSpPr/>
              <p:nvPr/>
            </p:nvSpPr>
            <p:spPr>
              <a:xfrm>
                <a:off x="3560557" y="3593938"/>
                <a:ext cx="1726199" cy="338529"/>
              </a:xfrm>
              <a:prstGeom prst="rect">
                <a:avLst/>
              </a:prstGeom>
              <a:noFill/>
              <a:ln>
                <a:noFill/>
              </a:ln>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400">
                    <a:latin typeface="+mj-lt"/>
                    <a:cs typeface="Times New Roman" panose="02020603050405020304" pitchFamily="18" charset="0"/>
                  </a:rPr>
                  <a:t>128B </a:t>
                </a:r>
                <a:r>
                  <a:rPr lang="en-US" altLang="ko-KR" sz="1400" err="1">
                    <a:latin typeface="+mj-lt"/>
                    <a:cs typeface="Times New Roman" panose="02020603050405020304" pitchFamily="18" charset="0"/>
                  </a:rPr>
                  <a:t>BankGroup</a:t>
                </a:r>
                <a:endParaRPr lang="en-US" altLang="ko-KR" sz="1400">
                  <a:latin typeface="+mj-lt"/>
                  <a:cs typeface="Times New Roman" panose="02020603050405020304" pitchFamily="18" charset="0"/>
                </a:endParaRPr>
              </a:p>
              <a:p>
                <a:pPr algn="ctr"/>
                <a:r>
                  <a:rPr lang="en-US" altLang="ko-KR" sz="1400">
                    <a:latin typeface="+mj-lt"/>
                    <a:cs typeface="Times New Roman" panose="02020603050405020304" pitchFamily="18" charset="0"/>
                  </a:rPr>
                  <a:t>interleaving</a:t>
                </a:r>
                <a:endParaRPr lang="ko-KR" altLang="en-US" sz="1400">
                  <a:latin typeface="+mj-lt"/>
                  <a:cs typeface="Times New Roman" panose="02020603050405020304" pitchFamily="18" charset="0"/>
                </a:endParaRPr>
              </a:p>
            </p:txBody>
          </p:sp>
        </p:grpSp>
        <p:sp>
          <p:nvSpPr>
            <p:cNvPr id="78" name="TextBox 77">
              <a:extLst>
                <a:ext uri="{FF2B5EF4-FFF2-40B4-BE49-F238E27FC236}">
                  <a16:creationId xmlns:a16="http://schemas.microsoft.com/office/drawing/2014/main" id="{DB54A445-9EC9-10C9-F8CF-4992F55AB5AE}"/>
                </a:ext>
              </a:extLst>
            </p:cNvPr>
            <p:cNvSpPr txBox="1"/>
            <p:nvPr/>
          </p:nvSpPr>
          <p:spPr>
            <a:xfrm>
              <a:off x="1699277" y="4522136"/>
              <a:ext cx="611079" cy="502274"/>
            </a:xfrm>
            <a:prstGeom prst="rect">
              <a:avLst/>
            </a:prstGeom>
            <a:noFill/>
          </p:spPr>
          <p:txBody>
            <a:bodyPr wrap="square" rtlCol="0">
              <a:spAutoFit/>
            </a:bodyPr>
            <a:lstStyle/>
            <a:p>
              <a:pPr algn="ctr"/>
              <a:r>
                <a:rPr lang="en-US" altLang="ko-KR" sz="1400" b="1">
                  <a:latin typeface="+mj-lt"/>
                  <a:cs typeface="Times New Roman" panose="02020603050405020304" pitchFamily="18" charset="0"/>
                </a:rPr>
                <a:t>Page</a:t>
              </a:r>
            </a:p>
            <a:p>
              <a:pPr algn="ctr"/>
              <a:r>
                <a:rPr lang="en-US" altLang="ko-KR" sz="1400" b="1">
                  <a:latin typeface="+mj-lt"/>
                  <a:cs typeface="Times New Roman" panose="02020603050405020304" pitchFamily="18" charset="0"/>
                </a:rPr>
                <a:t>(4KB)</a:t>
              </a:r>
              <a:endParaRPr lang="ko-KR" altLang="en-US" sz="1400" b="1">
                <a:latin typeface="+mj-lt"/>
                <a:cs typeface="Times New Roman" panose="02020603050405020304" pitchFamily="18" charset="0"/>
              </a:endParaRPr>
            </a:p>
          </p:txBody>
        </p:sp>
      </p:grpSp>
      <p:sp>
        <p:nvSpPr>
          <p:cNvPr id="3" name="TextBox 2">
            <a:extLst>
              <a:ext uri="{FF2B5EF4-FFF2-40B4-BE49-F238E27FC236}">
                <a16:creationId xmlns:a16="http://schemas.microsoft.com/office/drawing/2014/main" id="{E5400CF3-7B2D-CC9C-CBF9-02774EDBB058}"/>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Ⅱ</a:t>
            </a:r>
            <a:endParaRPr lang="ko-KR" altLang="en-US" sz="2400" b="1">
              <a:solidFill>
                <a:schemeClr val="accent1"/>
              </a:solidFill>
              <a:latin typeface="+mj-lt"/>
            </a:endParaRPr>
          </a:p>
        </p:txBody>
      </p:sp>
      <p:sp>
        <p:nvSpPr>
          <p:cNvPr id="6" name="Slide Number Placeholder 5">
            <a:extLst>
              <a:ext uri="{FF2B5EF4-FFF2-40B4-BE49-F238E27FC236}">
                <a16:creationId xmlns:a16="http://schemas.microsoft.com/office/drawing/2014/main" id="{8F7B96EA-F898-0DFE-2639-D48D81FF19EA}"/>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10</a:t>
            </a:fld>
            <a:endParaRPr lang="ko-KR" altLang="en-US"/>
          </a:p>
        </p:txBody>
      </p:sp>
    </p:spTree>
    <p:extLst>
      <p:ext uri="{BB962C8B-B14F-4D97-AF65-F5344CB8AC3E}">
        <p14:creationId xmlns:p14="http://schemas.microsoft.com/office/powerpoint/2010/main" val="378851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3446521"/>
          </a:xfrm>
        </p:spPr>
        <p:txBody>
          <a:bodyPr/>
          <a:lstStyle/>
          <a:p>
            <a:pPr marL="400050" indent="-400050">
              <a:lnSpc>
                <a:spcPct val="150000"/>
              </a:lnSpc>
              <a:buFont typeface="+mj-lt"/>
              <a:buAutoNum type="romanUcPeriod"/>
            </a:pPr>
            <a:r>
              <a:rPr lang="en-US" altLang="ko-KR" sz="2000" spc="0">
                <a:solidFill>
                  <a:schemeClr val="accent2">
                    <a:lumMod val="60000"/>
                    <a:lumOff val="40000"/>
                  </a:schemeClr>
                </a:solidFill>
              </a:rPr>
              <a:t>Introduction</a:t>
            </a:r>
          </a:p>
          <a:p>
            <a:pPr marL="400050" indent="-400050">
              <a:lnSpc>
                <a:spcPct val="150000"/>
              </a:lnSpc>
              <a:buFont typeface="+mj-lt"/>
              <a:buAutoNum type="romanUcPeriod"/>
            </a:pPr>
            <a:r>
              <a:rPr lang="en-US" altLang="ko-KR" sz="2000" spc="0">
                <a:solidFill>
                  <a:schemeClr val="accent2">
                    <a:lumMod val="60000"/>
                    <a:lumOff val="40000"/>
                  </a:schemeClr>
                </a:solidFill>
              </a:rPr>
              <a:t>Background</a:t>
            </a:r>
          </a:p>
          <a:p>
            <a:pPr marL="400050" indent="-400050">
              <a:lnSpc>
                <a:spcPct val="150000"/>
              </a:lnSpc>
              <a:buFont typeface="+mj-lt"/>
              <a:buAutoNum type="romanUcPeriod"/>
            </a:pPr>
            <a:r>
              <a:rPr lang="en-US" altLang="ko-KR" sz="2000" spc="0"/>
              <a:t>Prior Work</a:t>
            </a:r>
          </a:p>
          <a:p>
            <a:pPr marL="400050" indent="-400050">
              <a:lnSpc>
                <a:spcPct val="150000"/>
              </a:lnSpc>
              <a:buFont typeface="+mj-lt"/>
              <a:buAutoNum type="romanUcPeriod"/>
            </a:pPr>
            <a:r>
              <a:rPr lang="en-US" altLang="ko-KR" sz="2000" spc="0">
                <a:solidFill>
                  <a:schemeClr val="accent2">
                    <a:lumMod val="60000"/>
                    <a:lumOff val="40000"/>
                  </a:schemeClr>
                </a:solidFill>
              </a:rPr>
              <a:t>CacheCraft</a:t>
            </a:r>
          </a:p>
          <a:p>
            <a:pPr marL="400050" indent="-400050">
              <a:lnSpc>
                <a:spcPct val="150000"/>
              </a:lnSpc>
              <a:buFont typeface="+mj-lt"/>
              <a:buAutoNum type="romanUcPeriod"/>
            </a:pPr>
            <a:r>
              <a:rPr lang="en-US" altLang="ko-KR" sz="2000" spc="0">
                <a:solidFill>
                  <a:schemeClr val="accent2">
                    <a:lumMod val="60000"/>
                    <a:lumOff val="40000"/>
                  </a:schemeClr>
                </a:solidFill>
              </a:rPr>
              <a:t>Evaluation</a:t>
            </a:r>
          </a:p>
          <a:p>
            <a:pPr marL="400050" indent="-400050">
              <a:lnSpc>
                <a:spcPct val="150000"/>
              </a:lnSpc>
              <a:buFont typeface="+mj-lt"/>
              <a:buAutoNum type="romanUcPeriod"/>
            </a:pPr>
            <a:r>
              <a:rPr lang="en-US" altLang="ko-KR" sz="2000" spc="0">
                <a:solidFill>
                  <a:schemeClr val="accent2">
                    <a:lumMod val="60000"/>
                    <a:lumOff val="40000"/>
                  </a:schemeClr>
                </a:solidFill>
              </a:rPr>
              <a:t>Conclusion</a:t>
            </a:r>
            <a:endParaRPr lang="ko-KR" altLang="en-US" sz="2000" b="1" spc="0">
              <a:solidFill>
                <a:schemeClr val="accent2">
                  <a:lumMod val="60000"/>
                  <a:lumOff val="40000"/>
                </a:schemeClr>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208413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CD7EE-2EC9-B441-197D-293C618B6266}"/>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5A8597E-261B-546F-B7D7-7D0BBFFBC333}"/>
              </a:ext>
            </a:extLst>
          </p:cNvPr>
          <p:cNvSpPr>
            <a:spLocks noGrp="1"/>
          </p:cNvSpPr>
          <p:nvPr>
            <p:ph type="body" sz="quarter" idx="13"/>
          </p:nvPr>
        </p:nvSpPr>
        <p:spPr>
          <a:xfrm>
            <a:off x="276499" y="1236667"/>
            <a:ext cx="8705320" cy="5145047"/>
          </a:xfrm>
        </p:spPr>
        <p:txBody>
          <a:bodyPr vert="horz" lIns="91440" tIns="45720" rIns="91440" bIns="45720" rtlCol="0" anchor="t">
            <a:noAutofit/>
          </a:bodyPr>
          <a:lstStyle/>
          <a:p>
            <a:pPr marL="287655" indent="-287655"/>
            <a:r>
              <a:rPr lang="en-US" altLang="ko-KR" sz="1800" spc="0">
                <a:latin typeface="+mj-lt"/>
              </a:rPr>
              <a:t>SEC-DED on a 32B block (sector)</a:t>
            </a:r>
            <a:endParaRPr lang="en-US" altLang="en-US">
              <a:latin typeface="+mj-lt"/>
            </a:endParaRPr>
          </a:p>
          <a:p>
            <a:pPr marL="287655" lvl="1" indent="-215900"/>
            <a:r>
              <a:rPr lang="en-US" altLang="ko-KR" sz="1600" spc="0">
                <a:latin typeface="+mj-lt"/>
                <a:cs typeface="맑은 고딕 Semilight"/>
              </a:rPr>
              <a:t>Single Error Correction – Double Error Detection</a:t>
            </a:r>
            <a:endParaRPr lang="en-US" altLang="en-US" sz="1600">
              <a:ln>
                <a:noFill/>
              </a:ln>
              <a:latin typeface="맑은 고딕"/>
              <a:cs typeface="맑은 고딕 Semilight"/>
            </a:endParaRPr>
          </a:p>
          <a:p>
            <a:pPr marL="287655" lvl="1" indent="-215900">
              <a:buClr>
                <a:srgbClr val="557ED0"/>
              </a:buClr>
            </a:pPr>
            <a:r>
              <a:rPr lang="en-US" altLang="ko-KR" sz="1600" spc="0">
                <a:latin typeface="+mj-lt"/>
                <a:cs typeface="맑은 고딕 Semilight"/>
              </a:rPr>
              <a:t>6.25% redundancy (2B redundancy for every 32B data)</a:t>
            </a:r>
            <a:endParaRPr lang="en-US" altLang="ko-KR" sz="1600" b="1" spc="0">
              <a:solidFill>
                <a:srgbClr val="C00000"/>
              </a:solidFill>
              <a:latin typeface="+mn-lt"/>
              <a:ea typeface="맑은 고딕" panose="020B0503020000020004" pitchFamily="50" charset="-127"/>
            </a:endParaRPr>
          </a:p>
        </p:txBody>
      </p:sp>
      <p:sp>
        <p:nvSpPr>
          <p:cNvPr id="4" name="제목 3">
            <a:extLst>
              <a:ext uri="{FF2B5EF4-FFF2-40B4-BE49-F238E27FC236}">
                <a16:creationId xmlns:a16="http://schemas.microsoft.com/office/drawing/2014/main" id="{904332C6-709E-84E9-2C0A-E38F0B19528B}"/>
              </a:ext>
            </a:extLst>
          </p:cNvPr>
          <p:cNvSpPr>
            <a:spLocks noGrp="1"/>
          </p:cNvSpPr>
          <p:nvPr>
            <p:ph type="title"/>
          </p:nvPr>
        </p:nvSpPr>
        <p:spPr>
          <a:xfrm>
            <a:off x="854498" y="405096"/>
            <a:ext cx="7404642" cy="424732"/>
          </a:xfrm>
        </p:spPr>
        <p:txBody>
          <a:bodyPr/>
          <a:lstStyle/>
          <a:p>
            <a:r>
              <a:rPr lang="en-US" altLang="ko-KR" sz="2400" spc="0"/>
              <a:t>GPU Error Correcting Codes</a:t>
            </a:r>
            <a:endParaRPr lang="ko-KR" altLang="en-US" sz="2400" spc="0">
              <a:latin typeface="+mn-lt"/>
            </a:endParaRPr>
          </a:p>
        </p:txBody>
      </p:sp>
      <p:sp>
        <p:nvSpPr>
          <p:cNvPr id="5" name="텍스트 개체 틀 4">
            <a:extLst>
              <a:ext uri="{FF2B5EF4-FFF2-40B4-BE49-F238E27FC236}">
                <a16:creationId xmlns:a16="http://schemas.microsoft.com/office/drawing/2014/main" id="{55C10F6D-D9D5-6B57-F590-8F1EA3F6090C}"/>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sp>
        <p:nvSpPr>
          <p:cNvPr id="8" name="TextBox 7">
            <a:extLst>
              <a:ext uri="{FF2B5EF4-FFF2-40B4-BE49-F238E27FC236}">
                <a16:creationId xmlns:a16="http://schemas.microsoft.com/office/drawing/2014/main" id="{B7C8D315-2F1A-853E-2B8A-0810D0ED2735}"/>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3" name="Slide Number Placeholder 5">
            <a:extLst>
              <a:ext uri="{FF2B5EF4-FFF2-40B4-BE49-F238E27FC236}">
                <a16:creationId xmlns:a16="http://schemas.microsoft.com/office/drawing/2014/main" id="{50E6D82B-2CE6-B6D0-8451-2F44717D7AFC}"/>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12</a:t>
            </a:fld>
            <a:endParaRPr lang="ko-KR" altLang="en-US"/>
          </a:p>
        </p:txBody>
      </p:sp>
      <p:grpSp>
        <p:nvGrpSpPr>
          <p:cNvPr id="67" name="그룹 66">
            <a:extLst>
              <a:ext uri="{FF2B5EF4-FFF2-40B4-BE49-F238E27FC236}">
                <a16:creationId xmlns:a16="http://schemas.microsoft.com/office/drawing/2014/main" id="{04107775-208F-433D-0D53-4A51B3ACFDA1}"/>
              </a:ext>
            </a:extLst>
          </p:cNvPr>
          <p:cNvGrpSpPr/>
          <p:nvPr/>
        </p:nvGrpSpPr>
        <p:grpSpPr>
          <a:xfrm>
            <a:off x="1178254" y="3567407"/>
            <a:ext cx="5964637" cy="1193384"/>
            <a:chOff x="1191025" y="3159873"/>
            <a:chExt cx="5964637" cy="1193384"/>
          </a:xfrm>
        </p:grpSpPr>
        <p:grpSp>
          <p:nvGrpSpPr>
            <p:cNvPr id="59" name="그룹 58">
              <a:extLst>
                <a:ext uri="{FF2B5EF4-FFF2-40B4-BE49-F238E27FC236}">
                  <a16:creationId xmlns:a16="http://schemas.microsoft.com/office/drawing/2014/main" id="{B997CB9E-26B5-FF7A-9B78-B9F5A336DE53}"/>
                </a:ext>
              </a:extLst>
            </p:cNvPr>
            <p:cNvGrpSpPr/>
            <p:nvPr/>
          </p:nvGrpSpPr>
          <p:grpSpPr>
            <a:xfrm>
              <a:off x="4647861" y="3159873"/>
              <a:ext cx="2497909" cy="525471"/>
              <a:chOff x="4728808" y="3675365"/>
              <a:chExt cx="2497909" cy="525471"/>
            </a:xfrm>
          </p:grpSpPr>
          <p:sp>
            <p:nvSpPr>
              <p:cNvPr id="55" name="오른쪽 중괄호 54">
                <a:extLst>
                  <a:ext uri="{FF2B5EF4-FFF2-40B4-BE49-F238E27FC236}">
                    <a16:creationId xmlns:a16="http://schemas.microsoft.com/office/drawing/2014/main" id="{6AD12E21-5E07-9FAB-81AD-463EFE8D6076}"/>
                  </a:ext>
                </a:extLst>
              </p:cNvPr>
              <p:cNvSpPr/>
              <p:nvPr/>
            </p:nvSpPr>
            <p:spPr>
              <a:xfrm rot="16200000">
                <a:off x="5391285" y="3387313"/>
                <a:ext cx="151046" cy="1476000"/>
              </a:xfrm>
              <a:prstGeom prst="rightBrace">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56" name="오른쪽 중괄호 55">
                <a:extLst>
                  <a:ext uri="{FF2B5EF4-FFF2-40B4-BE49-F238E27FC236}">
                    <a16:creationId xmlns:a16="http://schemas.microsoft.com/office/drawing/2014/main" id="{8DC5C41C-8CC1-F29D-A3E3-B427D4CBDCED}"/>
                  </a:ext>
                </a:extLst>
              </p:cNvPr>
              <p:cNvSpPr/>
              <p:nvPr/>
            </p:nvSpPr>
            <p:spPr>
              <a:xfrm rot="16200000">
                <a:off x="6665194" y="3637528"/>
                <a:ext cx="151046" cy="972000"/>
              </a:xfrm>
              <a:prstGeom prst="rightBrace">
                <a:avLst/>
              </a:prstGeom>
              <a:ln w="190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6411BCB9-09FB-D82D-7F4C-C31953B8E5C0}"/>
                  </a:ext>
                </a:extLst>
              </p:cNvPr>
              <p:cNvSpPr txBox="1"/>
              <p:nvPr/>
            </p:nvSpPr>
            <p:spPr>
              <a:xfrm>
                <a:off x="5221988" y="3675365"/>
                <a:ext cx="543560" cy="369332"/>
              </a:xfrm>
              <a:prstGeom prst="rect">
                <a:avLst/>
              </a:prstGeom>
              <a:noFill/>
            </p:spPr>
            <p:txBody>
              <a:bodyPr wrap="square" rtlCol="0">
                <a:spAutoFit/>
              </a:bodyPr>
              <a:lstStyle/>
              <a:p>
                <a:r>
                  <a:rPr lang="en-US" altLang="ko-KR" sz="1400" b="1"/>
                  <a:t>32B</a:t>
                </a:r>
                <a:r>
                  <a:rPr lang="en-US" altLang="ko-KR"/>
                  <a:t> </a:t>
                </a:r>
                <a:endParaRPr lang="ko-KR" altLang="en-US"/>
              </a:p>
            </p:txBody>
          </p:sp>
          <p:sp>
            <p:nvSpPr>
              <p:cNvPr id="58" name="TextBox 57">
                <a:extLst>
                  <a:ext uri="{FF2B5EF4-FFF2-40B4-BE49-F238E27FC236}">
                    <a16:creationId xmlns:a16="http://schemas.microsoft.com/office/drawing/2014/main" id="{E1252FB6-6CFB-B22C-566E-C8909F230281}"/>
                  </a:ext>
                </a:extLst>
              </p:cNvPr>
              <p:cNvSpPr txBox="1"/>
              <p:nvPr/>
            </p:nvSpPr>
            <p:spPr>
              <a:xfrm>
                <a:off x="6544561" y="3681502"/>
                <a:ext cx="543560" cy="369332"/>
              </a:xfrm>
              <a:prstGeom prst="rect">
                <a:avLst/>
              </a:prstGeom>
              <a:noFill/>
            </p:spPr>
            <p:txBody>
              <a:bodyPr wrap="square" rtlCol="0">
                <a:spAutoFit/>
              </a:bodyPr>
              <a:lstStyle/>
              <a:p>
                <a:r>
                  <a:rPr lang="en-US" altLang="ko-KR" sz="1400" b="1">
                    <a:solidFill>
                      <a:srgbClr val="C00000"/>
                    </a:solidFill>
                  </a:rPr>
                  <a:t>2B</a:t>
                </a:r>
                <a:r>
                  <a:rPr lang="en-US" altLang="ko-KR">
                    <a:solidFill>
                      <a:srgbClr val="C00000"/>
                    </a:solidFill>
                  </a:rPr>
                  <a:t> </a:t>
                </a:r>
                <a:endParaRPr lang="ko-KR" altLang="en-US">
                  <a:solidFill>
                    <a:srgbClr val="C00000"/>
                  </a:solidFill>
                </a:endParaRPr>
              </a:p>
            </p:txBody>
          </p:sp>
        </p:grpSp>
        <p:grpSp>
          <p:nvGrpSpPr>
            <p:cNvPr id="44" name="그룹 43">
              <a:extLst>
                <a:ext uri="{FF2B5EF4-FFF2-40B4-BE49-F238E27FC236}">
                  <a16:creationId xmlns:a16="http://schemas.microsoft.com/office/drawing/2014/main" id="{3DCA5441-C239-E7AC-4807-95A908FBE555}"/>
                </a:ext>
              </a:extLst>
            </p:cNvPr>
            <p:cNvGrpSpPr/>
            <p:nvPr/>
          </p:nvGrpSpPr>
          <p:grpSpPr>
            <a:xfrm>
              <a:off x="1191025" y="3428996"/>
              <a:ext cx="5964637" cy="924261"/>
              <a:chOff x="947395" y="4627594"/>
              <a:chExt cx="5964637" cy="782030"/>
            </a:xfrm>
          </p:grpSpPr>
          <p:sp>
            <p:nvSpPr>
              <p:cNvPr id="50" name="직사각형 49">
                <a:extLst>
                  <a:ext uri="{FF2B5EF4-FFF2-40B4-BE49-F238E27FC236}">
                    <a16:creationId xmlns:a16="http://schemas.microsoft.com/office/drawing/2014/main" id="{B6F4298E-FAC4-F3FB-926F-3534339DA899}"/>
                  </a:ext>
                </a:extLst>
              </p:cNvPr>
              <p:cNvSpPr/>
              <p:nvPr/>
            </p:nvSpPr>
            <p:spPr>
              <a:xfrm>
                <a:off x="947395" y="4890848"/>
                <a:ext cx="1512000" cy="274141"/>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200" b="1">
                    <a:solidFill>
                      <a:schemeClr val="tx1"/>
                    </a:solidFill>
                    <a:latin typeface="Arial" panose="020B0604020202020204" pitchFamily="34" charset="0"/>
                    <a:cs typeface="Arial" panose="020B0604020202020204" pitchFamily="34" charset="0"/>
                  </a:rPr>
                  <a:t>Original Data</a:t>
                </a:r>
                <a:endParaRPr lang="ko-KR" altLang="en-US" sz="1200" b="1">
                  <a:solidFill>
                    <a:schemeClr val="tx1"/>
                  </a:solidFill>
                  <a:latin typeface="Arial" panose="020B0604020202020204" pitchFamily="34" charset="0"/>
                  <a:cs typeface="Arial" panose="020B0604020202020204" pitchFamily="34" charset="0"/>
                </a:endParaRPr>
              </a:p>
            </p:txBody>
          </p:sp>
          <p:sp>
            <p:nvSpPr>
              <p:cNvPr id="51" name="사각형: 둥근 모서리 50">
                <a:extLst>
                  <a:ext uri="{FF2B5EF4-FFF2-40B4-BE49-F238E27FC236}">
                    <a16:creationId xmlns:a16="http://schemas.microsoft.com/office/drawing/2014/main" id="{B4279033-B4E4-91B2-F283-C75CD40B52CC}"/>
                  </a:ext>
                </a:extLst>
              </p:cNvPr>
              <p:cNvSpPr/>
              <p:nvPr/>
            </p:nvSpPr>
            <p:spPr>
              <a:xfrm>
                <a:off x="2936986" y="4627594"/>
                <a:ext cx="970888" cy="782030"/>
              </a:xfrm>
              <a:prstGeom prst="roundRect">
                <a:avLst/>
              </a:prstGeom>
              <a:solidFill>
                <a:schemeClr val="tx2"/>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400" b="1">
                    <a:latin typeface="Arial" panose="020B0604020202020204" pitchFamily="34" charset="0"/>
                    <a:cs typeface="Arial" panose="020B0604020202020204" pitchFamily="34" charset="0"/>
                  </a:rPr>
                  <a:t>ECC</a:t>
                </a:r>
              </a:p>
              <a:p>
                <a:pPr algn="ctr"/>
                <a:r>
                  <a:rPr lang="en-US" altLang="ko-KR" sz="1400" b="1">
                    <a:latin typeface="Arial" panose="020B0604020202020204" pitchFamily="34" charset="0"/>
                    <a:cs typeface="Arial" panose="020B0604020202020204" pitchFamily="34" charset="0"/>
                  </a:rPr>
                  <a:t>Encoding</a:t>
                </a:r>
              </a:p>
            </p:txBody>
          </p:sp>
          <p:sp>
            <p:nvSpPr>
              <p:cNvPr id="52" name="직사각형 51">
                <a:extLst>
                  <a:ext uri="{FF2B5EF4-FFF2-40B4-BE49-F238E27FC236}">
                    <a16:creationId xmlns:a16="http://schemas.microsoft.com/office/drawing/2014/main" id="{59733651-26DF-4986-1B14-0026D6A61B01}"/>
                  </a:ext>
                </a:extLst>
              </p:cNvPr>
              <p:cNvSpPr/>
              <p:nvPr/>
            </p:nvSpPr>
            <p:spPr>
              <a:xfrm>
                <a:off x="5904032" y="4890848"/>
                <a:ext cx="1008000" cy="274141"/>
              </a:xfrm>
              <a:prstGeom prst="rect">
                <a:avLst/>
              </a:prstGeom>
              <a:solidFill>
                <a:srgbClr val="FFCC66"/>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200" b="1">
                    <a:solidFill>
                      <a:schemeClr val="tx1"/>
                    </a:solidFill>
                    <a:latin typeface="Arial" panose="020B0604020202020204" pitchFamily="34" charset="0"/>
                    <a:cs typeface="Arial" panose="020B0604020202020204" pitchFamily="34" charset="0"/>
                  </a:rPr>
                  <a:t>Redundancy</a:t>
                </a:r>
                <a:endParaRPr lang="ko-KR" altLang="en-US" sz="1200" b="1">
                  <a:solidFill>
                    <a:schemeClr val="tx1"/>
                  </a:solidFill>
                  <a:latin typeface="Arial" panose="020B0604020202020204" pitchFamily="34" charset="0"/>
                  <a:cs typeface="Arial" panose="020B0604020202020204" pitchFamily="34" charset="0"/>
                </a:endParaRPr>
              </a:p>
            </p:txBody>
          </p:sp>
          <p:sp>
            <p:nvSpPr>
              <p:cNvPr id="53" name="직사각형 52">
                <a:extLst>
                  <a:ext uri="{FF2B5EF4-FFF2-40B4-BE49-F238E27FC236}">
                    <a16:creationId xmlns:a16="http://schemas.microsoft.com/office/drawing/2014/main" id="{55A58849-D9AF-B174-078D-D289F8662830}"/>
                  </a:ext>
                </a:extLst>
              </p:cNvPr>
              <p:cNvSpPr/>
              <p:nvPr/>
            </p:nvSpPr>
            <p:spPr>
              <a:xfrm>
                <a:off x="4394719" y="4890848"/>
                <a:ext cx="1512000" cy="274141"/>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200" b="1">
                    <a:solidFill>
                      <a:schemeClr val="tx1"/>
                    </a:solidFill>
                    <a:latin typeface="Arial" panose="020B0604020202020204" pitchFamily="34" charset="0"/>
                    <a:cs typeface="Arial" panose="020B0604020202020204" pitchFamily="34" charset="0"/>
                  </a:rPr>
                  <a:t>Data</a:t>
                </a:r>
                <a:endParaRPr lang="ko-KR" altLang="en-US" sz="1200" b="1">
                  <a:solidFill>
                    <a:schemeClr val="tx1"/>
                  </a:solidFill>
                  <a:latin typeface="Arial" panose="020B0604020202020204" pitchFamily="34" charset="0"/>
                  <a:cs typeface="Arial" panose="020B0604020202020204" pitchFamily="34" charset="0"/>
                </a:endParaRPr>
              </a:p>
            </p:txBody>
          </p:sp>
          <p:sp>
            <p:nvSpPr>
              <p:cNvPr id="54" name="화살표: 오른쪽 53">
                <a:extLst>
                  <a:ext uri="{FF2B5EF4-FFF2-40B4-BE49-F238E27FC236}">
                    <a16:creationId xmlns:a16="http://schemas.microsoft.com/office/drawing/2014/main" id="{5E1FF614-57F8-46BB-3E56-D2F77DF54FA7}"/>
                  </a:ext>
                </a:extLst>
              </p:cNvPr>
              <p:cNvSpPr/>
              <p:nvPr/>
            </p:nvSpPr>
            <p:spPr>
              <a:xfrm>
                <a:off x="3978666" y="4935511"/>
                <a:ext cx="360000" cy="213221"/>
              </a:xfrm>
              <a:prstGeom prst="rightArrow">
                <a:avLst>
                  <a:gd name="adj1" fmla="val 36364"/>
                  <a:gd name="adj2" fmla="val 4745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화살표: 오른쪽 59">
                <a:extLst>
                  <a:ext uri="{FF2B5EF4-FFF2-40B4-BE49-F238E27FC236}">
                    <a16:creationId xmlns:a16="http://schemas.microsoft.com/office/drawing/2014/main" id="{F4AA3DB8-6F2D-DE96-1096-EC21B4EAF558}"/>
                  </a:ext>
                </a:extLst>
              </p:cNvPr>
              <p:cNvSpPr/>
              <p:nvPr/>
            </p:nvSpPr>
            <p:spPr>
              <a:xfrm>
                <a:off x="2517422" y="4935510"/>
                <a:ext cx="360000" cy="213221"/>
              </a:xfrm>
              <a:prstGeom prst="rightArrow">
                <a:avLst>
                  <a:gd name="adj1" fmla="val 36364"/>
                  <a:gd name="adj2" fmla="val 4745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72491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C536F-8EDB-236D-D779-CF7D8DAE138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F40B9B1-DE37-B417-E7E8-29D1DCD8F796}"/>
              </a:ext>
            </a:extLst>
          </p:cNvPr>
          <p:cNvSpPr>
            <a:spLocks noGrp="1"/>
          </p:cNvSpPr>
          <p:nvPr>
            <p:ph type="body" sz="quarter" idx="13"/>
          </p:nvPr>
        </p:nvSpPr>
        <p:spPr>
          <a:xfrm>
            <a:off x="261259" y="1237092"/>
            <a:ext cx="8705320" cy="5145047"/>
          </a:xfrm>
        </p:spPr>
        <p:txBody>
          <a:bodyPr vert="horz" lIns="91440" tIns="45720" rIns="91440" bIns="45720" rtlCol="0" anchor="t">
            <a:noAutofit/>
          </a:bodyPr>
          <a:lstStyle/>
          <a:p>
            <a:pPr marL="287655" indent="-287655"/>
            <a:r>
              <a:rPr lang="en-US" altLang="ko-KR" sz="1800" spc="0">
                <a:latin typeface="+mj-lt"/>
              </a:rPr>
              <a:t>Data and redundancy in the same </a:t>
            </a:r>
            <a:r>
              <a:rPr lang="en-US" altLang="ko-KR" sz="1800" spc="0">
                <a:latin typeface="+mn-lt"/>
                <a:ea typeface="맑은 고딕"/>
                <a:cs typeface="Arial"/>
              </a:rPr>
              <a:t>row</a:t>
            </a:r>
            <a:endParaRPr lang="en-US" altLang="ko-KR" sz="1800" spc="0">
              <a:latin typeface="+mn-lt"/>
              <a:ea typeface="맑은 고딕" panose="020B0503020000020004" pitchFamily="50" charset="-127"/>
              <a:cs typeface="Arial"/>
            </a:endParaRPr>
          </a:p>
        </p:txBody>
      </p:sp>
      <p:sp>
        <p:nvSpPr>
          <p:cNvPr id="4" name="제목 3">
            <a:extLst>
              <a:ext uri="{FF2B5EF4-FFF2-40B4-BE49-F238E27FC236}">
                <a16:creationId xmlns:a16="http://schemas.microsoft.com/office/drawing/2014/main" id="{002CCB3C-4883-E0D0-69CA-B46DAEB93952}"/>
              </a:ext>
            </a:extLst>
          </p:cNvPr>
          <p:cNvSpPr>
            <a:spLocks noGrp="1"/>
          </p:cNvSpPr>
          <p:nvPr>
            <p:ph type="title"/>
          </p:nvPr>
        </p:nvSpPr>
        <p:spPr>
          <a:xfrm>
            <a:off x="854498" y="405096"/>
            <a:ext cx="7404642" cy="424732"/>
          </a:xfrm>
        </p:spPr>
        <p:txBody>
          <a:bodyPr/>
          <a:lstStyle/>
          <a:p>
            <a:r>
              <a:rPr lang="en-US" altLang="ko-KR" sz="2400" spc="0"/>
              <a:t>Single Sector Access with In-band ECC</a:t>
            </a:r>
            <a:endParaRPr lang="ko-KR" altLang="en-US" sz="2400" spc="0">
              <a:ln w="3175">
                <a:solidFill>
                  <a:srgbClr val="203C73"/>
                </a:solidFill>
              </a:ln>
              <a:latin typeface="+mn-lt"/>
              <a:cs typeface="Arial"/>
            </a:endParaRPr>
          </a:p>
        </p:txBody>
      </p:sp>
      <p:sp>
        <p:nvSpPr>
          <p:cNvPr id="5" name="텍스트 개체 틀 4">
            <a:extLst>
              <a:ext uri="{FF2B5EF4-FFF2-40B4-BE49-F238E27FC236}">
                <a16:creationId xmlns:a16="http://schemas.microsoft.com/office/drawing/2014/main" id="{0D16BB93-B30F-A2D0-6680-9C2C8DB1A75C}"/>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sp>
        <p:nvSpPr>
          <p:cNvPr id="8" name="TextBox 7">
            <a:extLst>
              <a:ext uri="{FF2B5EF4-FFF2-40B4-BE49-F238E27FC236}">
                <a16:creationId xmlns:a16="http://schemas.microsoft.com/office/drawing/2014/main" id="{893ECE02-167E-691A-AFCC-42F2356039F2}"/>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521CAC4D-99A0-46C4-77CA-C29C98856635}"/>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13</a:t>
            </a:fld>
            <a:endParaRPr lang="ko-KR" altLang="en-US"/>
          </a:p>
        </p:txBody>
      </p:sp>
      <p:graphicFrame>
        <p:nvGraphicFramePr>
          <p:cNvPr id="9" name="표 8">
            <a:extLst>
              <a:ext uri="{FF2B5EF4-FFF2-40B4-BE49-F238E27FC236}">
                <a16:creationId xmlns:a16="http://schemas.microsoft.com/office/drawing/2014/main" id="{B3F3685E-20B4-DE4B-7C1A-439F71C15600}"/>
              </a:ext>
            </a:extLst>
          </p:cNvPr>
          <p:cNvGraphicFramePr>
            <a:graphicFrameLocks noGrp="1"/>
          </p:cNvGraphicFramePr>
          <p:nvPr>
            <p:extLst>
              <p:ext uri="{D42A27DB-BD31-4B8C-83A1-F6EECF244321}">
                <p14:modId xmlns:p14="http://schemas.microsoft.com/office/powerpoint/2010/main" val="4235409375"/>
              </p:ext>
            </p:extLst>
          </p:nvPr>
        </p:nvGraphicFramePr>
        <p:xfrm>
          <a:off x="707942" y="1867141"/>
          <a:ext cx="7597876" cy="1162339"/>
        </p:xfrm>
        <a:graphic>
          <a:graphicData uri="http://schemas.openxmlformats.org/drawingml/2006/table">
            <a:tbl>
              <a:tblPr firstRow="1" bandRow="1">
                <a:tableStyleId>{5940675A-B579-460E-94D1-54222C63F5DA}</a:tableStyleId>
              </a:tblPr>
              <a:tblGrid>
                <a:gridCol w="205348">
                  <a:extLst>
                    <a:ext uri="{9D8B030D-6E8A-4147-A177-3AD203B41FA5}">
                      <a16:colId xmlns:a16="http://schemas.microsoft.com/office/drawing/2014/main" val="2553341266"/>
                    </a:ext>
                  </a:extLst>
                </a:gridCol>
                <a:gridCol w="205348">
                  <a:extLst>
                    <a:ext uri="{9D8B030D-6E8A-4147-A177-3AD203B41FA5}">
                      <a16:colId xmlns:a16="http://schemas.microsoft.com/office/drawing/2014/main" val="2660735247"/>
                    </a:ext>
                  </a:extLst>
                </a:gridCol>
                <a:gridCol w="205348">
                  <a:extLst>
                    <a:ext uri="{9D8B030D-6E8A-4147-A177-3AD203B41FA5}">
                      <a16:colId xmlns:a16="http://schemas.microsoft.com/office/drawing/2014/main" val="1020973080"/>
                    </a:ext>
                  </a:extLst>
                </a:gridCol>
                <a:gridCol w="205348">
                  <a:extLst>
                    <a:ext uri="{9D8B030D-6E8A-4147-A177-3AD203B41FA5}">
                      <a16:colId xmlns:a16="http://schemas.microsoft.com/office/drawing/2014/main" val="2735411109"/>
                    </a:ext>
                  </a:extLst>
                </a:gridCol>
                <a:gridCol w="205348">
                  <a:extLst>
                    <a:ext uri="{9D8B030D-6E8A-4147-A177-3AD203B41FA5}">
                      <a16:colId xmlns:a16="http://schemas.microsoft.com/office/drawing/2014/main" val="2233927152"/>
                    </a:ext>
                  </a:extLst>
                </a:gridCol>
                <a:gridCol w="205348">
                  <a:extLst>
                    <a:ext uri="{9D8B030D-6E8A-4147-A177-3AD203B41FA5}">
                      <a16:colId xmlns:a16="http://schemas.microsoft.com/office/drawing/2014/main" val="979966112"/>
                    </a:ext>
                  </a:extLst>
                </a:gridCol>
                <a:gridCol w="205348">
                  <a:extLst>
                    <a:ext uri="{9D8B030D-6E8A-4147-A177-3AD203B41FA5}">
                      <a16:colId xmlns:a16="http://schemas.microsoft.com/office/drawing/2014/main" val="435861125"/>
                    </a:ext>
                  </a:extLst>
                </a:gridCol>
                <a:gridCol w="205348">
                  <a:extLst>
                    <a:ext uri="{9D8B030D-6E8A-4147-A177-3AD203B41FA5}">
                      <a16:colId xmlns:a16="http://schemas.microsoft.com/office/drawing/2014/main" val="529917858"/>
                    </a:ext>
                  </a:extLst>
                </a:gridCol>
                <a:gridCol w="205348">
                  <a:extLst>
                    <a:ext uri="{9D8B030D-6E8A-4147-A177-3AD203B41FA5}">
                      <a16:colId xmlns:a16="http://schemas.microsoft.com/office/drawing/2014/main" val="3546194210"/>
                    </a:ext>
                  </a:extLst>
                </a:gridCol>
                <a:gridCol w="205348">
                  <a:extLst>
                    <a:ext uri="{9D8B030D-6E8A-4147-A177-3AD203B41FA5}">
                      <a16:colId xmlns:a16="http://schemas.microsoft.com/office/drawing/2014/main" val="3587301405"/>
                    </a:ext>
                  </a:extLst>
                </a:gridCol>
                <a:gridCol w="205348">
                  <a:extLst>
                    <a:ext uri="{9D8B030D-6E8A-4147-A177-3AD203B41FA5}">
                      <a16:colId xmlns:a16="http://schemas.microsoft.com/office/drawing/2014/main" val="676719972"/>
                    </a:ext>
                  </a:extLst>
                </a:gridCol>
                <a:gridCol w="205348">
                  <a:extLst>
                    <a:ext uri="{9D8B030D-6E8A-4147-A177-3AD203B41FA5}">
                      <a16:colId xmlns:a16="http://schemas.microsoft.com/office/drawing/2014/main" val="3886261494"/>
                    </a:ext>
                  </a:extLst>
                </a:gridCol>
                <a:gridCol w="205348">
                  <a:extLst>
                    <a:ext uri="{9D8B030D-6E8A-4147-A177-3AD203B41FA5}">
                      <a16:colId xmlns:a16="http://schemas.microsoft.com/office/drawing/2014/main" val="3428598882"/>
                    </a:ext>
                  </a:extLst>
                </a:gridCol>
                <a:gridCol w="205348">
                  <a:extLst>
                    <a:ext uri="{9D8B030D-6E8A-4147-A177-3AD203B41FA5}">
                      <a16:colId xmlns:a16="http://schemas.microsoft.com/office/drawing/2014/main" val="2851254742"/>
                    </a:ext>
                  </a:extLst>
                </a:gridCol>
                <a:gridCol w="205348">
                  <a:extLst>
                    <a:ext uri="{9D8B030D-6E8A-4147-A177-3AD203B41FA5}">
                      <a16:colId xmlns:a16="http://schemas.microsoft.com/office/drawing/2014/main" val="3026011252"/>
                    </a:ext>
                  </a:extLst>
                </a:gridCol>
                <a:gridCol w="205348">
                  <a:extLst>
                    <a:ext uri="{9D8B030D-6E8A-4147-A177-3AD203B41FA5}">
                      <a16:colId xmlns:a16="http://schemas.microsoft.com/office/drawing/2014/main" val="1641057413"/>
                    </a:ext>
                  </a:extLst>
                </a:gridCol>
                <a:gridCol w="205348">
                  <a:extLst>
                    <a:ext uri="{9D8B030D-6E8A-4147-A177-3AD203B41FA5}">
                      <a16:colId xmlns:a16="http://schemas.microsoft.com/office/drawing/2014/main" val="165649189"/>
                    </a:ext>
                  </a:extLst>
                </a:gridCol>
                <a:gridCol w="205348">
                  <a:extLst>
                    <a:ext uri="{9D8B030D-6E8A-4147-A177-3AD203B41FA5}">
                      <a16:colId xmlns:a16="http://schemas.microsoft.com/office/drawing/2014/main" val="2628776952"/>
                    </a:ext>
                  </a:extLst>
                </a:gridCol>
                <a:gridCol w="205348">
                  <a:extLst>
                    <a:ext uri="{9D8B030D-6E8A-4147-A177-3AD203B41FA5}">
                      <a16:colId xmlns:a16="http://schemas.microsoft.com/office/drawing/2014/main" val="1499057079"/>
                    </a:ext>
                  </a:extLst>
                </a:gridCol>
                <a:gridCol w="205348">
                  <a:extLst>
                    <a:ext uri="{9D8B030D-6E8A-4147-A177-3AD203B41FA5}">
                      <a16:colId xmlns:a16="http://schemas.microsoft.com/office/drawing/2014/main" val="3058832090"/>
                    </a:ext>
                  </a:extLst>
                </a:gridCol>
                <a:gridCol w="205348">
                  <a:extLst>
                    <a:ext uri="{9D8B030D-6E8A-4147-A177-3AD203B41FA5}">
                      <a16:colId xmlns:a16="http://schemas.microsoft.com/office/drawing/2014/main" val="3439756352"/>
                    </a:ext>
                  </a:extLst>
                </a:gridCol>
                <a:gridCol w="205348">
                  <a:extLst>
                    <a:ext uri="{9D8B030D-6E8A-4147-A177-3AD203B41FA5}">
                      <a16:colId xmlns:a16="http://schemas.microsoft.com/office/drawing/2014/main" val="712297634"/>
                    </a:ext>
                  </a:extLst>
                </a:gridCol>
                <a:gridCol w="205348">
                  <a:extLst>
                    <a:ext uri="{9D8B030D-6E8A-4147-A177-3AD203B41FA5}">
                      <a16:colId xmlns:a16="http://schemas.microsoft.com/office/drawing/2014/main" val="326898410"/>
                    </a:ext>
                  </a:extLst>
                </a:gridCol>
                <a:gridCol w="205348">
                  <a:extLst>
                    <a:ext uri="{9D8B030D-6E8A-4147-A177-3AD203B41FA5}">
                      <a16:colId xmlns:a16="http://schemas.microsoft.com/office/drawing/2014/main" val="2940505990"/>
                    </a:ext>
                  </a:extLst>
                </a:gridCol>
                <a:gridCol w="205348">
                  <a:extLst>
                    <a:ext uri="{9D8B030D-6E8A-4147-A177-3AD203B41FA5}">
                      <a16:colId xmlns:a16="http://schemas.microsoft.com/office/drawing/2014/main" val="3416892196"/>
                    </a:ext>
                  </a:extLst>
                </a:gridCol>
                <a:gridCol w="205348">
                  <a:extLst>
                    <a:ext uri="{9D8B030D-6E8A-4147-A177-3AD203B41FA5}">
                      <a16:colId xmlns:a16="http://schemas.microsoft.com/office/drawing/2014/main" val="714076045"/>
                    </a:ext>
                  </a:extLst>
                </a:gridCol>
                <a:gridCol w="205348">
                  <a:extLst>
                    <a:ext uri="{9D8B030D-6E8A-4147-A177-3AD203B41FA5}">
                      <a16:colId xmlns:a16="http://schemas.microsoft.com/office/drawing/2014/main" val="366753024"/>
                    </a:ext>
                  </a:extLst>
                </a:gridCol>
                <a:gridCol w="205348">
                  <a:extLst>
                    <a:ext uri="{9D8B030D-6E8A-4147-A177-3AD203B41FA5}">
                      <a16:colId xmlns:a16="http://schemas.microsoft.com/office/drawing/2014/main" val="648895886"/>
                    </a:ext>
                  </a:extLst>
                </a:gridCol>
                <a:gridCol w="205348">
                  <a:extLst>
                    <a:ext uri="{9D8B030D-6E8A-4147-A177-3AD203B41FA5}">
                      <a16:colId xmlns:a16="http://schemas.microsoft.com/office/drawing/2014/main" val="1448331277"/>
                    </a:ext>
                  </a:extLst>
                </a:gridCol>
                <a:gridCol w="205348">
                  <a:extLst>
                    <a:ext uri="{9D8B030D-6E8A-4147-A177-3AD203B41FA5}">
                      <a16:colId xmlns:a16="http://schemas.microsoft.com/office/drawing/2014/main" val="2599967134"/>
                    </a:ext>
                  </a:extLst>
                </a:gridCol>
                <a:gridCol w="205348">
                  <a:extLst>
                    <a:ext uri="{9D8B030D-6E8A-4147-A177-3AD203B41FA5}">
                      <a16:colId xmlns:a16="http://schemas.microsoft.com/office/drawing/2014/main" val="3454547206"/>
                    </a:ext>
                  </a:extLst>
                </a:gridCol>
                <a:gridCol w="205348">
                  <a:extLst>
                    <a:ext uri="{9D8B030D-6E8A-4147-A177-3AD203B41FA5}">
                      <a16:colId xmlns:a16="http://schemas.microsoft.com/office/drawing/2014/main" val="2683708902"/>
                    </a:ext>
                  </a:extLst>
                </a:gridCol>
                <a:gridCol w="205348">
                  <a:extLst>
                    <a:ext uri="{9D8B030D-6E8A-4147-A177-3AD203B41FA5}">
                      <a16:colId xmlns:a16="http://schemas.microsoft.com/office/drawing/2014/main" val="262221350"/>
                    </a:ext>
                  </a:extLst>
                </a:gridCol>
                <a:gridCol w="205348">
                  <a:extLst>
                    <a:ext uri="{9D8B030D-6E8A-4147-A177-3AD203B41FA5}">
                      <a16:colId xmlns:a16="http://schemas.microsoft.com/office/drawing/2014/main" val="1363541383"/>
                    </a:ext>
                  </a:extLst>
                </a:gridCol>
                <a:gridCol w="205348">
                  <a:extLst>
                    <a:ext uri="{9D8B030D-6E8A-4147-A177-3AD203B41FA5}">
                      <a16:colId xmlns:a16="http://schemas.microsoft.com/office/drawing/2014/main" val="4234592989"/>
                    </a:ext>
                  </a:extLst>
                </a:gridCol>
                <a:gridCol w="205348">
                  <a:extLst>
                    <a:ext uri="{9D8B030D-6E8A-4147-A177-3AD203B41FA5}">
                      <a16:colId xmlns:a16="http://schemas.microsoft.com/office/drawing/2014/main" val="1372448522"/>
                    </a:ext>
                  </a:extLst>
                </a:gridCol>
                <a:gridCol w="205348">
                  <a:extLst>
                    <a:ext uri="{9D8B030D-6E8A-4147-A177-3AD203B41FA5}">
                      <a16:colId xmlns:a16="http://schemas.microsoft.com/office/drawing/2014/main" val="1939518855"/>
                    </a:ext>
                  </a:extLst>
                </a:gridCol>
              </a:tblGrid>
              <a:tr h="291491">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4645962"/>
                  </a:ext>
                </a:extLst>
              </a:tr>
              <a:tr h="291491">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2">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2294703"/>
                  </a:ext>
                </a:extLst>
              </a:tr>
              <a:tr h="317009">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6">
                  <a:txBody>
                    <a:bodyPr/>
                    <a:lstStyle/>
                    <a:p>
                      <a:pPr algn="l" latinLnBrk="1"/>
                      <a:endParaRPr lang="en-US" altLang="ko-KR" sz="1400" b="1">
                        <a:latin typeface="+mn-lt"/>
                        <a:cs typeface="Times New Roman"/>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62348">
                <a:tc>
                  <a:txBody>
                    <a:bodyPr/>
                    <a:lstStyle/>
                    <a:p>
                      <a:pPr latinLnBrk="1"/>
                      <a:endParaRPr lang="ko-KR" altLang="en-US" sz="2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310005"/>
                  </a:ext>
                </a:extLst>
              </a:tr>
            </a:tbl>
          </a:graphicData>
        </a:graphic>
      </p:graphicFrame>
      <p:cxnSp>
        <p:nvCxnSpPr>
          <p:cNvPr id="19" name="직선 화살표 연결선 10">
            <a:extLst>
              <a:ext uri="{FF2B5EF4-FFF2-40B4-BE49-F238E27FC236}">
                <a16:creationId xmlns:a16="http://schemas.microsoft.com/office/drawing/2014/main" id="{E16883D6-365C-A258-B53E-159DB7B1A323}"/>
              </a:ext>
            </a:extLst>
          </p:cNvPr>
          <p:cNvCxnSpPr>
            <a:cxnSpLocks/>
          </p:cNvCxnSpPr>
          <p:nvPr/>
        </p:nvCxnSpPr>
        <p:spPr>
          <a:xfrm>
            <a:off x="916581" y="2535097"/>
            <a:ext cx="7380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7187B9A6-CBE9-8305-D9BC-BEFE88E170A6}"/>
              </a:ext>
            </a:extLst>
          </p:cNvPr>
          <p:cNvSpPr txBox="1"/>
          <p:nvPr/>
        </p:nvSpPr>
        <p:spPr>
          <a:xfrm>
            <a:off x="3855153" y="2237509"/>
            <a:ext cx="1879884" cy="307777"/>
          </a:xfrm>
          <a:prstGeom prst="rect">
            <a:avLst/>
          </a:prstGeom>
          <a:noFill/>
        </p:spPr>
        <p:txBody>
          <a:bodyPr wrap="square" rtlCol="0">
            <a:spAutoFit/>
          </a:bodyPr>
          <a:lstStyle/>
          <a:p>
            <a:r>
              <a:rPr lang="en-US" altLang="ko-KR" sz="1400" b="1"/>
              <a:t>2KiB DRAM row</a:t>
            </a:r>
            <a:endParaRPr lang="ko-KR" altLang="en-US" sz="1400" b="1"/>
          </a:p>
        </p:txBody>
      </p:sp>
      <p:cxnSp>
        <p:nvCxnSpPr>
          <p:cNvPr id="25" name="직선 화살표 연결선 19">
            <a:extLst>
              <a:ext uri="{FF2B5EF4-FFF2-40B4-BE49-F238E27FC236}">
                <a16:creationId xmlns:a16="http://schemas.microsoft.com/office/drawing/2014/main" id="{17C6596E-8DE3-BDA4-F7CF-230835FCF6FE}"/>
              </a:ext>
            </a:extLst>
          </p:cNvPr>
          <p:cNvCxnSpPr>
            <a:cxnSpLocks/>
          </p:cNvCxnSpPr>
          <p:nvPr/>
        </p:nvCxnSpPr>
        <p:spPr>
          <a:xfrm>
            <a:off x="908035" y="2702487"/>
            <a:ext cx="252000" cy="5644"/>
          </a:xfrm>
          <a:prstGeom prst="straightConnector1">
            <a:avLst/>
          </a:prstGeom>
          <a:ln w="9525">
            <a:headEnd type="triangle"/>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7E879069-B05D-F553-DFF0-06B0BF2BF46E}"/>
              </a:ext>
            </a:extLst>
          </p:cNvPr>
          <p:cNvSpPr txBox="1"/>
          <p:nvPr/>
        </p:nvSpPr>
        <p:spPr>
          <a:xfrm>
            <a:off x="4408108" y="2690011"/>
            <a:ext cx="422617" cy="369332"/>
          </a:xfrm>
          <a:prstGeom prst="rect">
            <a:avLst/>
          </a:prstGeom>
          <a:noFill/>
        </p:spPr>
        <p:txBody>
          <a:bodyPr wrap="square" rtlCol="0">
            <a:spAutoFit/>
          </a:bodyPr>
          <a:lstStyle/>
          <a:p>
            <a:r>
              <a:rPr lang="en-US" altLang="ko-KR" b="1"/>
              <a:t>…</a:t>
            </a:r>
            <a:endParaRPr lang="ko-KR" altLang="en-US" b="1"/>
          </a:p>
        </p:txBody>
      </p:sp>
      <p:sp>
        <p:nvSpPr>
          <p:cNvPr id="61" name="TextBox 60">
            <a:extLst>
              <a:ext uri="{FF2B5EF4-FFF2-40B4-BE49-F238E27FC236}">
                <a16:creationId xmlns:a16="http://schemas.microsoft.com/office/drawing/2014/main" id="{C0049CED-5EED-28CF-4555-ECF589D44B14}"/>
              </a:ext>
            </a:extLst>
          </p:cNvPr>
          <p:cNvSpPr txBox="1"/>
          <p:nvPr/>
        </p:nvSpPr>
        <p:spPr>
          <a:xfrm>
            <a:off x="1231078" y="2557478"/>
            <a:ext cx="1108226" cy="184666"/>
          </a:xfrm>
          <a:prstGeom prst="rect">
            <a:avLst/>
          </a:prstGeom>
          <a:noFill/>
        </p:spPr>
        <p:txBody>
          <a:bodyPr wrap="square" lIns="0" tIns="0" rIns="0" bIns="0" rtlCol="0">
            <a:spAutoFit/>
          </a:bodyPr>
          <a:lstStyle/>
          <a:p>
            <a:r>
              <a:rPr lang="en-US" altLang="ko-KR" sz="1200" b="1">
                <a:solidFill>
                  <a:srgbClr val="C00000"/>
                </a:solidFill>
                <a:latin typeface="+mj-lt"/>
                <a:cs typeface="Times New Roman" panose="02020603050405020304" pitchFamily="18" charset="0"/>
              </a:rPr>
              <a:t>32B</a:t>
            </a:r>
            <a:r>
              <a:rPr lang="ko-KR" altLang="en-US" sz="1200" b="1">
                <a:solidFill>
                  <a:srgbClr val="C00000"/>
                </a:solidFill>
                <a:latin typeface="+mj-lt"/>
                <a:cs typeface="Times New Roman" panose="02020603050405020304" pitchFamily="18" charset="0"/>
              </a:rPr>
              <a:t> </a:t>
            </a:r>
            <a:r>
              <a:rPr lang="en-US" altLang="ko-KR" sz="1200" b="1">
                <a:solidFill>
                  <a:srgbClr val="C00000"/>
                </a:solidFill>
                <a:latin typeface="+mj-lt"/>
                <a:cs typeface="Times New Roman" panose="02020603050405020304" pitchFamily="18" charset="0"/>
              </a:rPr>
              <a:t>Sector</a:t>
            </a:r>
            <a:endParaRPr lang="ko-KR" altLang="en-US" sz="1200" b="1">
              <a:solidFill>
                <a:srgbClr val="C00000"/>
              </a:solidFill>
              <a:latin typeface="+mj-lt"/>
              <a:cs typeface="Times New Roman" panose="02020603050405020304" pitchFamily="18" charset="0"/>
            </a:endParaRPr>
          </a:p>
        </p:txBody>
      </p:sp>
      <p:grpSp>
        <p:nvGrpSpPr>
          <p:cNvPr id="68" name="그룹 67">
            <a:extLst>
              <a:ext uri="{FF2B5EF4-FFF2-40B4-BE49-F238E27FC236}">
                <a16:creationId xmlns:a16="http://schemas.microsoft.com/office/drawing/2014/main" id="{01269A0B-82F2-178D-44C4-8FF97588E065}"/>
              </a:ext>
            </a:extLst>
          </p:cNvPr>
          <p:cNvGrpSpPr/>
          <p:nvPr/>
        </p:nvGrpSpPr>
        <p:grpSpPr>
          <a:xfrm>
            <a:off x="1016648" y="2605108"/>
            <a:ext cx="36000" cy="116287"/>
            <a:chOff x="935309" y="2577352"/>
            <a:chExt cx="36000" cy="116287"/>
          </a:xfrm>
        </p:grpSpPr>
        <p:sp>
          <p:nvSpPr>
            <p:cNvPr id="62" name="타원 61">
              <a:extLst>
                <a:ext uri="{FF2B5EF4-FFF2-40B4-BE49-F238E27FC236}">
                  <a16:creationId xmlns:a16="http://schemas.microsoft.com/office/drawing/2014/main" id="{6516D73A-5FB9-7DF5-8B9A-33EBFE1BE286}"/>
                </a:ext>
              </a:extLst>
            </p:cNvPr>
            <p:cNvSpPr/>
            <p:nvPr/>
          </p:nvSpPr>
          <p:spPr>
            <a:xfrm>
              <a:off x="935309" y="2657639"/>
              <a:ext cx="36000" cy="3600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5" name="직선 연결선 64">
              <a:extLst>
                <a:ext uri="{FF2B5EF4-FFF2-40B4-BE49-F238E27FC236}">
                  <a16:creationId xmlns:a16="http://schemas.microsoft.com/office/drawing/2014/main" id="{4DDBE8E0-FF63-6A22-CC5A-D69315454FE1}"/>
                </a:ext>
              </a:extLst>
            </p:cNvPr>
            <p:cNvCxnSpPr/>
            <p:nvPr/>
          </p:nvCxnSpPr>
          <p:spPr>
            <a:xfrm>
              <a:off x="955579" y="2577352"/>
              <a:ext cx="0" cy="10800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6" name="직선 연결선 65">
            <a:extLst>
              <a:ext uri="{FF2B5EF4-FFF2-40B4-BE49-F238E27FC236}">
                <a16:creationId xmlns:a16="http://schemas.microsoft.com/office/drawing/2014/main" id="{A1076BF9-DE5B-C9C1-C12A-E56F8CEE99EC}"/>
              </a:ext>
            </a:extLst>
          </p:cNvPr>
          <p:cNvCxnSpPr>
            <a:cxnSpLocks/>
          </p:cNvCxnSpPr>
          <p:nvPr/>
        </p:nvCxnSpPr>
        <p:spPr>
          <a:xfrm flipH="1">
            <a:off x="1032645" y="2609381"/>
            <a:ext cx="178163"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9" name="직사각형 68">
            <a:extLst>
              <a:ext uri="{FF2B5EF4-FFF2-40B4-BE49-F238E27FC236}">
                <a16:creationId xmlns:a16="http://schemas.microsoft.com/office/drawing/2014/main" id="{7471220E-C59D-6852-5112-3DDAE9D7DC76}"/>
              </a:ext>
            </a:extLst>
          </p:cNvPr>
          <p:cNvSpPr/>
          <p:nvPr/>
        </p:nvSpPr>
        <p:spPr>
          <a:xfrm>
            <a:off x="7475647" y="2761700"/>
            <a:ext cx="96080" cy="97782"/>
          </a:xfrm>
          <a:prstGeom prst="rect">
            <a:avLst/>
          </a:prstGeom>
          <a:pattFill prst="wdUpDiag">
            <a:fgClr>
              <a:srgbClr val="0070C0"/>
            </a:fgClr>
            <a:bgClr>
              <a:schemeClr val="bg1"/>
            </a:bgClr>
          </a:patt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4" name="그룹 93">
            <a:extLst>
              <a:ext uri="{FF2B5EF4-FFF2-40B4-BE49-F238E27FC236}">
                <a16:creationId xmlns:a16="http://schemas.microsoft.com/office/drawing/2014/main" id="{BEC476B2-1CC6-F1C2-F395-E8245AE76F27}"/>
              </a:ext>
            </a:extLst>
          </p:cNvPr>
          <p:cNvGrpSpPr/>
          <p:nvPr/>
        </p:nvGrpSpPr>
        <p:grpSpPr>
          <a:xfrm>
            <a:off x="908035" y="3918254"/>
            <a:ext cx="7150594" cy="1935064"/>
            <a:chOff x="908035" y="3845288"/>
            <a:chExt cx="7150594" cy="1935064"/>
          </a:xfrm>
        </p:grpSpPr>
        <p:grpSp>
          <p:nvGrpSpPr>
            <p:cNvPr id="82" name="그룹 81">
              <a:extLst>
                <a:ext uri="{FF2B5EF4-FFF2-40B4-BE49-F238E27FC236}">
                  <a16:creationId xmlns:a16="http://schemas.microsoft.com/office/drawing/2014/main" id="{28DF7C0B-D84C-F1CA-DE32-7A0FEC3EA3CF}"/>
                </a:ext>
              </a:extLst>
            </p:cNvPr>
            <p:cNvGrpSpPr/>
            <p:nvPr/>
          </p:nvGrpSpPr>
          <p:grpSpPr>
            <a:xfrm>
              <a:off x="908035" y="3845288"/>
              <a:ext cx="7150594" cy="1935064"/>
              <a:chOff x="908035" y="3888017"/>
              <a:chExt cx="7150594" cy="1935064"/>
            </a:xfrm>
          </p:grpSpPr>
          <p:grpSp>
            <p:nvGrpSpPr>
              <p:cNvPr id="58" name="그룹 57">
                <a:extLst>
                  <a:ext uri="{FF2B5EF4-FFF2-40B4-BE49-F238E27FC236}">
                    <a16:creationId xmlns:a16="http://schemas.microsoft.com/office/drawing/2014/main" id="{775A5186-B2C4-A8A8-448C-37056A3AED3C}"/>
                  </a:ext>
                </a:extLst>
              </p:cNvPr>
              <p:cNvGrpSpPr/>
              <p:nvPr/>
            </p:nvGrpSpPr>
            <p:grpSpPr>
              <a:xfrm>
                <a:off x="908035" y="4095903"/>
                <a:ext cx="7150594" cy="1727178"/>
                <a:chOff x="667746" y="2023616"/>
                <a:chExt cx="7150594" cy="1727178"/>
              </a:xfrm>
            </p:grpSpPr>
            <p:sp>
              <p:nvSpPr>
                <p:cNvPr id="3" name="TextBox 2">
                  <a:extLst>
                    <a:ext uri="{FF2B5EF4-FFF2-40B4-BE49-F238E27FC236}">
                      <a16:creationId xmlns:a16="http://schemas.microsoft.com/office/drawing/2014/main" id="{D65DA95A-FB54-DC9B-3076-6204C94E3EB5}"/>
                    </a:ext>
                  </a:extLst>
                </p:cNvPr>
                <p:cNvSpPr txBox="1"/>
                <p:nvPr/>
              </p:nvSpPr>
              <p:spPr>
                <a:xfrm>
                  <a:off x="1187618" y="2177505"/>
                  <a:ext cx="1490293"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Time</a:t>
                  </a:r>
                  <a:endParaRPr lang="ko-KR" altLang="en-US" sz="140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CBE19021-6A03-3280-B3AB-E91BB5C63CB1}"/>
                    </a:ext>
                  </a:extLst>
                </p:cNvPr>
                <p:cNvSpPr txBox="1"/>
                <p:nvPr/>
              </p:nvSpPr>
              <p:spPr>
                <a:xfrm>
                  <a:off x="667746" y="2653389"/>
                  <a:ext cx="502785"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CMD</a:t>
                  </a:r>
                  <a:endParaRPr lang="ko-KR" altLang="en-US" sz="1400">
                    <a:latin typeface="+mj-lt"/>
                    <a:cs typeface="Times New Roman" panose="02020603050405020304" pitchFamily="18" charset="0"/>
                  </a:endParaRPr>
                </a:p>
              </p:txBody>
            </p:sp>
            <p:sp>
              <p:nvSpPr>
                <p:cNvPr id="10" name="TextBox 9">
                  <a:extLst>
                    <a:ext uri="{FF2B5EF4-FFF2-40B4-BE49-F238E27FC236}">
                      <a16:creationId xmlns:a16="http://schemas.microsoft.com/office/drawing/2014/main" id="{47CB44B9-4461-7E25-5BBB-E07411C2D7DE}"/>
                    </a:ext>
                  </a:extLst>
                </p:cNvPr>
                <p:cNvSpPr txBox="1"/>
                <p:nvPr/>
              </p:nvSpPr>
              <p:spPr>
                <a:xfrm>
                  <a:off x="675556" y="2959690"/>
                  <a:ext cx="502785"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Data</a:t>
                  </a:r>
                  <a:endParaRPr lang="ko-KR" altLang="en-US" sz="1400">
                    <a:latin typeface="+mj-lt"/>
                    <a:cs typeface="Times New Roman" panose="02020603050405020304" pitchFamily="18" charset="0"/>
                  </a:endParaRPr>
                </a:p>
              </p:txBody>
            </p:sp>
            <p:sp>
              <p:nvSpPr>
                <p:cNvPr id="11" name="육각형 10">
                  <a:extLst>
                    <a:ext uri="{FF2B5EF4-FFF2-40B4-BE49-F238E27FC236}">
                      <a16:creationId xmlns:a16="http://schemas.microsoft.com/office/drawing/2014/main" id="{8DA56E5A-2220-731E-B5FB-58C8E1E87C17}"/>
                    </a:ext>
                  </a:extLst>
                </p:cNvPr>
                <p:cNvSpPr/>
                <p:nvPr/>
              </p:nvSpPr>
              <p:spPr>
                <a:xfrm>
                  <a:off x="1201309" y="2657856"/>
                  <a:ext cx="360000" cy="2160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cxnSp>
              <p:nvCxnSpPr>
                <p:cNvPr id="12" name="연결선: 꺾임 11">
                  <a:extLst>
                    <a:ext uri="{FF2B5EF4-FFF2-40B4-BE49-F238E27FC236}">
                      <a16:creationId xmlns:a16="http://schemas.microsoft.com/office/drawing/2014/main" id="{C024BE6C-6E5E-2DE5-A417-6F0E48267913}"/>
                    </a:ext>
                  </a:extLst>
                </p:cNvPr>
                <p:cNvCxnSpPr>
                  <a:cxnSpLocks/>
                  <a:stCxn id="11" idx="0"/>
                </p:cNvCxnSpPr>
                <p:nvPr/>
              </p:nvCxnSpPr>
              <p:spPr>
                <a:xfrm>
                  <a:off x="1561309" y="2765856"/>
                  <a:ext cx="597419" cy="271822"/>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3" name="육각형 12">
                  <a:extLst>
                    <a:ext uri="{FF2B5EF4-FFF2-40B4-BE49-F238E27FC236}">
                      <a16:creationId xmlns:a16="http://schemas.microsoft.com/office/drawing/2014/main" id="{8492E088-21D5-9252-99E5-6B18FDCF8339}"/>
                    </a:ext>
                  </a:extLst>
                </p:cNvPr>
                <p:cNvSpPr/>
                <p:nvPr/>
              </p:nvSpPr>
              <p:spPr>
                <a:xfrm>
                  <a:off x="2163718" y="2945738"/>
                  <a:ext cx="540000" cy="216000"/>
                </a:xfrm>
                <a:prstGeom prst="hexagon">
                  <a:avLst/>
                </a:prstGeom>
                <a:gradFill>
                  <a:gsLst>
                    <a:gs pos="50000">
                      <a:schemeClr val="bg2">
                        <a:lumMod val="75000"/>
                      </a:schemeClr>
                    </a:gs>
                    <a:gs pos="0">
                      <a:srgbClr val="0070C0"/>
                    </a:gs>
                    <a:gs pos="25000">
                      <a:srgbClr val="0070C0"/>
                    </a:gs>
                    <a:gs pos="25000">
                      <a:schemeClr val="bg2">
                        <a:lumMod val="75000"/>
                      </a:schemeClr>
                    </a:gs>
                    <a:gs pos="75000">
                      <a:schemeClr val="bg2">
                        <a:lumMod val="75000"/>
                      </a:schemeClr>
                    </a:gs>
                    <a:gs pos="50000">
                      <a:schemeClr val="bg2">
                        <a:lumMod val="75000"/>
                      </a:schemeClr>
                    </a:gs>
                    <a:gs pos="50000">
                      <a:schemeClr val="bg2">
                        <a:lumMod val="75000"/>
                      </a:schemeClr>
                    </a:gs>
                    <a:gs pos="50000">
                      <a:schemeClr val="bg2">
                        <a:lumMod val="75000"/>
                      </a:schemeClr>
                    </a:gs>
                    <a:gs pos="100000">
                      <a:schemeClr val="bg2">
                        <a:lumMod val="75000"/>
                      </a:schemeClr>
                    </a:gs>
                  </a:gsLst>
                  <a:lin ang="0" scaled="1"/>
                </a:gra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900">
                    <a:latin typeface="Times New Roman" panose="02020603050405020304" pitchFamily="18" charset="0"/>
                    <a:cs typeface="Times New Roman" panose="02020603050405020304" pitchFamily="18" charset="0"/>
                  </a:endParaRPr>
                </a:p>
              </p:txBody>
            </p:sp>
            <p:sp>
              <p:nvSpPr>
                <p:cNvPr id="14" name="육각형 13">
                  <a:extLst>
                    <a:ext uri="{FF2B5EF4-FFF2-40B4-BE49-F238E27FC236}">
                      <a16:creationId xmlns:a16="http://schemas.microsoft.com/office/drawing/2014/main" id="{D1C1E287-F0F5-12AE-699B-F4A709DFBD1A}"/>
                    </a:ext>
                  </a:extLst>
                </p:cNvPr>
                <p:cNvSpPr/>
                <p:nvPr/>
              </p:nvSpPr>
              <p:spPr>
                <a:xfrm>
                  <a:off x="2081668" y="2662473"/>
                  <a:ext cx="360000" cy="2160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sp>
              <p:nvSpPr>
                <p:cNvPr id="15" name="직사각형 14">
                  <a:extLst>
                    <a:ext uri="{FF2B5EF4-FFF2-40B4-BE49-F238E27FC236}">
                      <a16:creationId xmlns:a16="http://schemas.microsoft.com/office/drawing/2014/main" id="{6CF9DC9F-F49D-A0BD-FA44-8C3204A2E6B3}"/>
                    </a:ext>
                  </a:extLst>
                </p:cNvPr>
                <p:cNvSpPr/>
                <p:nvPr/>
              </p:nvSpPr>
              <p:spPr>
                <a:xfrm>
                  <a:off x="3589385" y="3245459"/>
                  <a:ext cx="656276" cy="219138"/>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0ABD30A-D343-AE02-8038-5A59AC269176}"/>
                    </a:ext>
                  </a:extLst>
                </p:cNvPr>
                <p:cNvSpPr txBox="1"/>
                <p:nvPr/>
              </p:nvSpPr>
              <p:spPr>
                <a:xfrm>
                  <a:off x="678674" y="3378042"/>
                  <a:ext cx="502785"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ECC</a:t>
                  </a:r>
                  <a:endParaRPr lang="ko-KR" altLang="en-US" sz="1400">
                    <a:latin typeface="+mj-lt"/>
                    <a:cs typeface="Times New Roman" panose="02020603050405020304" pitchFamily="18" charset="0"/>
                  </a:endParaRPr>
                </a:p>
              </p:txBody>
            </p:sp>
            <p:sp>
              <p:nvSpPr>
                <p:cNvPr id="17" name="직사각형 16">
                  <a:extLst>
                    <a:ext uri="{FF2B5EF4-FFF2-40B4-BE49-F238E27FC236}">
                      <a16:creationId xmlns:a16="http://schemas.microsoft.com/office/drawing/2014/main" id="{1A49ADC8-207E-B65C-39FD-B65A2ED7A754}"/>
                    </a:ext>
                  </a:extLst>
                </p:cNvPr>
                <p:cNvSpPr/>
                <p:nvPr/>
              </p:nvSpPr>
              <p:spPr>
                <a:xfrm>
                  <a:off x="3598621" y="3514264"/>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a:latin typeface="Times New Roman" panose="02020603050405020304" pitchFamily="18" charset="0"/>
                      <a:cs typeface="Times New Roman" panose="02020603050405020304" pitchFamily="18" charset="0"/>
                    </a:rPr>
                    <a:t>S</a:t>
                  </a:r>
                  <a:endParaRPr lang="ko-KR" altLang="en-US" sz="1400" b="1">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EBDA559-BC45-F72F-79E0-E872C29C7800}"/>
                    </a:ext>
                  </a:extLst>
                </p:cNvPr>
                <p:cNvSpPr txBox="1"/>
                <p:nvPr/>
              </p:nvSpPr>
              <p:spPr>
                <a:xfrm>
                  <a:off x="3769011" y="3544429"/>
                  <a:ext cx="285018" cy="169277"/>
                </a:xfrm>
                <a:prstGeom prst="rect">
                  <a:avLst/>
                </a:prstGeom>
                <a:noFill/>
              </p:spPr>
              <p:txBody>
                <a:bodyPr wrap="square" lIns="0" tIns="0" rIns="0" bIns="0" rtlCol="0">
                  <a:spAutoFit/>
                </a:bodyPr>
                <a:lstStyle/>
                <a:p>
                  <a:pPr algn="ct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cxnSp>
              <p:nvCxnSpPr>
                <p:cNvPr id="20" name="직선 연결선 19">
                  <a:extLst>
                    <a:ext uri="{FF2B5EF4-FFF2-40B4-BE49-F238E27FC236}">
                      <a16:creationId xmlns:a16="http://schemas.microsoft.com/office/drawing/2014/main" id="{5292DFA3-9DC9-3EEE-ADDD-98CEDA302C7C}"/>
                    </a:ext>
                  </a:extLst>
                </p:cNvPr>
                <p:cNvCxnSpPr>
                  <a:cxnSpLocks/>
                </p:cNvCxnSpPr>
                <p:nvPr/>
              </p:nvCxnSpPr>
              <p:spPr>
                <a:xfrm>
                  <a:off x="1374707" y="2586120"/>
                  <a:ext cx="880672"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21" name="그룹 20">
                  <a:extLst>
                    <a:ext uri="{FF2B5EF4-FFF2-40B4-BE49-F238E27FC236}">
                      <a16:creationId xmlns:a16="http://schemas.microsoft.com/office/drawing/2014/main" id="{E5C97084-840B-2FED-55C9-28027826E77D}"/>
                    </a:ext>
                  </a:extLst>
                </p:cNvPr>
                <p:cNvGrpSpPr/>
                <p:nvPr/>
              </p:nvGrpSpPr>
              <p:grpSpPr>
                <a:xfrm>
                  <a:off x="1374651" y="2507662"/>
                  <a:ext cx="879007" cy="118640"/>
                  <a:chOff x="4251760" y="2028947"/>
                  <a:chExt cx="587487" cy="136669"/>
                </a:xfrm>
              </p:grpSpPr>
              <p:cxnSp>
                <p:nvCxnSpPr>
                  <p:cNvPr id="23" name="직선 연결선 22">
                    <a:extLst>
                      <a:ext uri="{FF2B5EF4-FFF2-40B4-BE49-F238E27FC236}">
                        <a16:creationId xmlns:a16="http://schemas.microsoft.com/office/drawing/2014/main" id="{88541CD1-F561-1AEF-036B-62DB49E39EDB}"/>
                      </a:ext>
                    </a:extLst>
                  </p:cNvPr>
                  <p:cNvCxnSpPr>
                    <a:cxnSpLocks/>
                  </p:cNvCxnSpPr>
                  <p:nvPr/>
                </p:nvCxnSpPr>
                <p:spPr>
                  <a:xfrm flipV="1">
                    <a:off x="4251760" y="2028947"/>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직선 연결선 23">
                    <a:extLst>
                      <a:ext uri="{FF2B5EF4-FFF2-40B4-BE49-F238E27FC236}">
                        <a16:creationId xmlns:a16="http://schemas.microsoft.com/office/drawing/2014/main" id="{3D0CC872-C26B-2F6F-043A-581731CBF15F}"/>
                      </a:ext>
                    </a:extLst>
                  </p:cNvPr>
                  <p:cNvCxnSpPr>
                    <a:cxnSpLocks/>
                  </p:cNvCxnSpPr>
                  <p:nvPr/>
                </p:nvCxnSpPr>
                <p:spPr>
                  <a:xfrm flipV="1">
                    <a:off x="4839247" y="2028947"/>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6" name="TextBox 25">
                  <a:extLst>
                    <a:ext uri="{FF2B5EF4-FFF2-40B4-BE49-F238E27FC236}">
                      <a16:creationId xmlns:a16="http://schemas.microsoft.com/office/drawing/2014/main" id="{70E5E84E-12C6-0ACC-F613-466C7CF9A1DF}"/>
                    </a:ext>
                  </a:extLst>
                </p:cNvPr>
                <p:cNvSpPr txBox="1"/>
                <p:nvPr/>
              </p:nvSpPr>
              <p:spPr>
                <a:xfrm>
                  <a:off x="1559636" y="2391125"/>
                  <a:ext cx="572523" cy="215444"/>
                </a:xfrm>
                <a:prstGeom prst="rect">
                  <a:avLst/>
                </a:prstGeom>
                <a:noFill/>
              </p:spPr>
              <p:txBody>
                <a:bodyPr wrap="square" lIns="0" tIns="0" rIns="0" bIns="0" rtlCol="0">
                  <a:spAutoFit/>
                </a:bodyPr>
                <a:lstStyle/>
                <a:p>
                  <a:r>
                    <a:rPr lang="en-US" altLang="ko-KR" sz="1400" err="1">
                      <a:solidFill>
                        <a:srgbClr val="C00000"/>
                      </a:solidFill>
                      <a:latin typeface="+mj-lt"/>
                      <a:cs typeface="Times New Roman" panose="02020603050405020304" pitchFamily="18" charset="0"/>
                    </a:rPr>
                    <a:t>tCCDL</a:t>
                  </a:r>
                  <a:endParaRPr lang="ko-KR" altLang="en-US" sz="1400">
                    <a:solidFill>
                      <a:srgbClr val="C00000"/>
                    </a:solidFill>
                    <a:latin typeface="+mj-lt"/>
                    <a:cs typeface="Times New Roman" panose="02020603050405020304" pitchFamily="18" charset="0"/>
                  </a:endParaRPr>
                </a:p>
              </p:txBody>
            </p:sp>
            <p:cxnSp>
              <p:nvCxnSpPr>
                <p:cNvPr id="27" name="연결선: 꺾임 26">
                  <a:extLst>
                    <a:ext uri="{FF2B5EF4-FFF2-40B4-BE49-F238E27FC236}">
                      <a16:creationId xmlns:a16="http://schemas.microsoft.com/office/drawing/2014/main" id="{6D55B308-A905-DDB4-57B2-38C81FD376E7}"/>
                    </a:ext>
                  </a:extLst>
                </p:cNvPr>
                <p:cNvCxnSpPr>
                  <a:cxnSpLocks/>
                  <a:stCxn id="14" idx="0"/>
                </p:cNvCxnSpPr>
                <p:nvPr/>
              </p:nvCxnSpPr>
              <p:spPr>
                <a:xfrm>
                  <a:off x="2441668" y="2770473"/>
                  <a:ext cx="595389" cy="265285"/>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28" name="직선 화살표 연결선 27">
                  <a:extLst>
                    <a:ext uri="{FF2B5EF4-FFF2-40B4-BE49-F238E27FC236}">
                      <a16:creationId xmlns:a16="http://schemas.microsoft.com/office/drawing/2014/main" id="{018A30D2-1B09-9631-9F52-F4A2910338FC}"/>
                    </a:ext>
                  </a:extLst>
                </p:cNvPr>
                <p:cNvCxnSpPr>
                  <a:cxnSpLocks/>
                </p:cNvCxnSpPr>
                <p:nvPr/>
              </p:nvCxnSpPr>
              <p:spPr>
                <a:xfrm>
                  <a:off x="1172544" y="2392091"/>
                  <a:ext cx="61920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C10D8DE9-B40B-ED78-6830-3A88C10BBEDA}"/>
                    </a:ext>
                  </a:extLst>
                </p:cNvPr>
                <p:cNvSpPr txBox="1"/>
                <p:nvPr/>
              </p:nvSpPr>
              <p:spPr>
                <a:xfrm>
                  <a:off x="2183563" y="3152878"/>
                  <a:ext cx="502785" cy="215444"/>
                </a:xfrm>
                <a:prstGeom prst="rect">
                  <a:avLst/>
                </a:prstGeom>
                <a:noFill/>
              </p:spPr>
              <p:txBody>
                <a:bodyPr wrap="square" lIns="0" tIns="0" rIns="0" bIns="0" rtlCol="0">
                  <a:spAutoFit/>
                </a:bodyPr>
                <a:lstStyle/>
                <a:p>
                  <a:pPr algn="ctr"/>
                  <a:r>
                    <a:rPr lang="en-US" altLang="ko-KR" sz="1400">
                      <a:latin typeface="+mj-lt"/>
                      <a:cs typeface="Times New Roman" panose="02020603050405020304" pitchFamily="18" charset="0"/>
                    </a:rPr>
                    <a:t>32B</a:t>
                  </a:r>
                  <a:endParaRPr lang="ko-KR" altLang="en-US" sz="1400">
                    <a:latin typeface="+mj-lt"/>
                    <a:cs typeface="Times New Roman" panose="02020603050405020304" pitchFamily="18" charset="0"/>
                  </a:endParaRPr>
                </a:p>
              </p:txBody>
            </p:sp>
            <p:sp>
              <p:nvSpPr>
                <p:cNvPr id="31" name="TextBox 30">
                  <a:extLst>
                    <a:ext uri="{FF2B5EF4-FFF2-40B4-BE49-F238E27FC236}">
                      <a16:creationId xmlns:a16="http://schemas.microsoft.com/office/drawing/2014/main" id="{DC0D6F87-BEB7-16E0-C4EA-8FA972DF6E45}"/>
                    </a:ext>
                  </a:extLst>
                </p:cNvPr>
                <p:cNvSpPr txBox="1"/>
                <p:nvPr/>
              </p:nvSpPr>
              <p:spPr>
                <a:xfrm>
                  <a:off x="3065476" y="3144676"/>
                  <a:ext cx="502785" cy="215444"/>
                </a:xfrm>
                <a:prstGeom prst="rect">
                  <a:avLst/>
                </a:prstGeom>
                <a:noFill/>
              </p:spPr>
              <p:txBody>
                <a:bodyPr wrap="square" lIns="0" tIns="0" rIns="0" bIns="0" rtlCol="0">
                  <a:spAutoFit/>
                </a:bodyPr>
                <a:lstStyle/>
                <a:p>
                  <a:pPr algn="ctr"/>
                  <a:r>
                    <a:rPr lang="en-US" altLang="ko-KR" sz="1400">
                      <a:latin typeface="+mj-lt"/>
                      <a:cs typeface="Times New Roman" panose="02020603050405020304" pitchFamily="18" charset="0"/>
                    </a:rPr>
                    <a:t>32B</a:t>
                  </a:r>
                  <a:endParaRPr lang="ko-KR" altLang="en-US" sz="1400">
                    <a:latin typeface="+mj-lt"/>
                    <a:cs typeface="Times New Roman" panose="02020603050405020304" pitchFamily="18" charset="0"/>
                  </a:endParaRPr>
                </a:p>
              </p:txBody>
            </p:sp>
            <p:grpSp>
              <p:nvGrpSpPr>
                <p:cNvPr id="32" name="그룹 31">
                  <a:extLst>
                    <a:ext uri="{FF2B5EF4-FFF2-40B4-BE49-F238E27FC236}">
                      <a16:creationId xmlns:a16="http://schemas.microsoft.com/office/drawing/2014/main" id="{92E2604D-BA52-50CB-FA80-C44DDE48AE6F}"/>
                    </a:ext>
                  </a:extLst>
                </p:cNvPr>
                <p:cNvGrpSpPr/>
                <p:nvPr/>
              </p:nvGrpSpPr>
              <p:grpSpPr>
                <a:xfrm>
                  <a:off x="2149962" y="2948295"/>
                  <a:ext cx="169128" cy="215091"/>
                  <a:chOff x="6787480" y="3441392"/>
                  <a:chExt cx="429121" cy="803254"/>
                </a:xfrm>
              </p:grpSpPr>
              <p:cxnSp>
                <p:nvCxnSpPr>
                  <p:cNvPr id="33" name="직선 연결선 32">
                    <a:extLst>
                      <a:ext uri="{FF2B5EF4-FFF2-40B4-BE49-F238E27FC236}">
                        <a16:creationId xmlns:a16="http://schemas.microsoft.com/office/drawing/2014/main" id="{4D4EF0FE-EF3F-B23F-3634-E0A239A0F52A}"/>
                      </a:ext>
                    </a:extLst>
                  </p:cNvPr>
                  <p:cNvCxnSpPr>
                    <a:cxnSpLocks/>
                  </p:cNvCxnSpPr>
                  <p:nvPr/>
                </p:nvCxnSpPr>
                <p:spPr>
                  <a:xfrm flipH="1">
                    <a:off x="6787480" y="3714682"/>
                    <a:ext cx="406858" cy="409489"/>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직선 연결선 41">
                    <a:extLst>
                      <a:ext uri="{FF2B5EF4-FFF2-40B4-BE49-F238E27FC236}">
                        <a16:creationId xmlns:a16="http://schemas.microsoft.com/office/drawing/2014/main" id="{7A0C1BB2-D72D-05C5-A5EE-E57F3979CE13}"/>
                      </a:ext>
                    </a:extLst>
                  </p:cNvPr>
                  <p:cNvCxnSpPr>
                    <a:cxnSpLocks/>
                  </p:cNvCxnSpPr>
                  <p:nvPr/>
                </p:nvCxnSpPr>
                <p:spPr>
                  <a:xfrm flipH="1">
                    <a:off x="6924223" y="3943960"/>
                    <a:ext cx="292378" cy="300686"/>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직선 연결선 42">
                    <a:extLst>
                      <a:ext uri="{FF2B5EF4-FFF2-40B4-BE49-F238E27FC236}">
                        <a16:creationId xmlns:a16="http://schemas.microsoft.com/office/drawing/2014/main" id="{7EB3217C-4BAD-FC90-422E-1C3B2694E76D}"/>
                      </a:ext>
                    </a:extLst>
                  </p:cNvPr>
                  <p:cNvCxnSpPr>
                    <a:cxnSpLocks/>
                  </p:cNvCxnSpPr>
                  <p:nvPr/>
                </p:nvCxnSpPr>
                <p:spPr>
                  <a:xfrm flipH="1">
                    <a:off x="6794298" y="3507358"/>
                    <a:ext cx="400041" cy="384476"/>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직선 연결선 43">
                    <a:extLst>
                      <a:ext uri="{FF2B5EF4-FFF2-40B4-BE49-F238E27FC236}">
                        <a16:creationId xmlns:a16="http://schemas.microsoft.com/office/drawing/2014/main" id="{68E0BC8F-3CE9-C104-0B4E-CAA67E69039C}"/>
                      </a:ext>
                    </a:extLst>
                  </p:cNvPr>
                  <p:cNvCxnSpPr>
                    <a:cxnSpLocks/>
                  </p:cNvCxnSpPr>
                  <p:nvPr/>
                </p:nvCxnSpPr>
                <p:spPr>
                  <a:xfrm flipH="1">
                    <a:off x="6828330" y="3441392"/>
                    <a:ext cx="215595" cy="229095"/>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5" name="TextBox 44">
                  <a:extLst>
                    <a:ext uri="{FF2B5EF4-FFF2-40B4-BE49-F238E27FC236}">
                      <a16:creationId xmlns:a16="http://schemas.microsoft.com/office/drawing/2014/main" id="{326DE840-E12C-E19B-E808-FDA21EC8B1D9}"/>
                    </a:ext>
                  </a:extLst>
                </p:cNvPr>
                <p:cNvSpPr txBox="1"/>
                <p:nvPr/>
              </p:nvSpPr>
              <p:spPr>
                <a:xfrm>
                  <a:off x="2367047" y="2943703"/>
                  <a:ext cx="605735" cy="200055"/>
                </a:xfrm>
                <a:prstGeom prst="rect">
                  <a:avLst/>
                </a:prstGeom>
                <a:noFill/>
              </p:spPr>
              <p:txBody>
                <a:bodyPr wrap="square" lIns="0" tIns="0" rIns="0" bIns="0" rtlCol="0">
                  <a:spAutoFit/>
                </a:bodyPr>
                <a:lstStyle/>
                <a:p>
                  <a:r>
                    <a:rPr lang="en-US" altLang="ko-KR" sz="1300" b="1">
                      <a:latin typeface="Times New Roman" panose="02020603050405020304" pitchFamily="18" charset="0"/>
                      <a:cs typeface="Times New Roman" panose="02020603050405020304" pitchFamily="18" charset="0"/>
                    </a:rPr>
                    <a:t>R.</a:t>
                  </a:r>
                  <a:endParaRPr lang="ko-KR" altLang="en-US" sz="1300" b="1">
                    <a:latin typeface="Times New Roman" panose="02020603050405020304" pitchFamily="18" charset="0"/>
                    <a:cs typeface="Times New Roman" panose="02020603050405020304" pitchFamily="18" charset="0"/>
                  </a:endParaRPr>
                </a:p>
              </p:txBody>
            </p:sp>
            <p:sp>
              <p:nvSpPr>
                <p:cNvPr id="46" name="육각형 45">
                  <a:extLst>
                    <a:ext uri="{FF2B5EF4-FFF2-40B4-BE49-F238E27FC236}">
                      <a16:creationId xmlns:a16="http://schemas.microsoft.com/office/drawing/2014/main" id="{5E66FF84-3BBC-9CC3-4795-43B66D4D3A18}"/>
                    </a:ext>
                  </a:extLst>
                </p:cNvPr>
                <p:cNvSpPr/>
                <p:nvPr/>
              </p:nvSpPr>
              <p:spPr>
                <a:xfrm>
                  <a:off x="3042802" y="2945100"/>
                  <a:ext cx="586800" cy="216000"/>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Sector</a:t>
                  </a:r>
                  <a:endParaRPr lang="ko-KR" altLang="en-US" sz="1300" b="1">
                    <a:solidFill>
                      <a:schemeClr val="bg1"/>
                    </a:solidFill>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B947D7EA-B42F-4067-4FC7-58A7BFF96832}"/>
                    </a:ext>
                  </a:extLst>
                </p:cNvPr>
                <p:cNvSpPr/>
                <p:nvPr/>
              </p:nvSpPr>
              <p:spPr>
                <a:xfrm>
                  <a:off x="3994017" y="3523078"/>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15025F2D-3917-D57A-AE39-9C857E987876}"/>
                    </a:ext>
                  </a:extLst>
                </p:cNvPr>
                <p:cNvSpPr txBox="1"/>
                <p:nvPr/>
              </p:nvSpPr>
              <p:spPr>
                <a:xfrm rot="21144320">
                  <a:off x="5387866" y="2023616"/>
                  <a:ext cx="2430474" cy="307777"/>
                </a:xfrm>
                <a:prstGeom prst="rect">
                  <a:avLst/>
                </a:prstGeom>
                <a:solidFill>
                  <a:srgbClr val="FDD599"/>
                </a:solidFill>
                <a:ln>
                  <a:solidFill>
                    <a:schemeClr val="tx1"/>
                  </a:solidFill>
                </a:ln>
              </p:spPr>
              <p:txBody>
                <a:bodyPr wrap="none" rtlCol="0">
                  <a:spAutoFit/>
                </a:bodyPr>
                <a:lstStyle/>
                <a:p>
                  <a:r>
                    <a:rPr lang="en-US" altLang="ko-KR" sz="1400" b="1">
                      <a:solidFill>
                        <a:srgbClr val="C00000"/>
                      </a:solidFill>
                    </a:rPr>
                    <a:t>100% bandwidth overhead</a:t>
                  </a:r>
                  <a:endParaRPr lang="ko-KR" altLang="en-US" sz="1400" b="1">
                    <a:solidFill>
                      <a:srgbClr val="C00000"/>
                    </a:solidFill>
                  </a:endParaRPr>
                </a:p>
              </p:txBody>
            </p:sp>
            <p:sp>
              <p:nvSpPr>
                <p:cNvPr id="56" name="육각형 55">
                  <a:extLst>
                    <a:ext uri="{FF2B5EF4-FFF2-40B4-BE49-F238E27FC236}">
                      <a16:creationId xmlns:a16="http://schemas.microsoft.com/office/drawing/2014/main" id="{BCBC67BB-06B1-FCC3-979B-D14194486851}"/>
                    </a:ext>
                  </a:extLst>
                </p:cNvPr>
                <p:cNvSpPr/>
                <p:nvPr/>
              </p:nvSpPr>
              <p:spPr>
                <a:xfrm>
                  <a:off x="2156698" y="2948246"/>
                  <a:ext cx="551530" cy="216000"/>
                </a:xfrm>
                <a:prstGeom prst="hexagon">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latin typeface="Times New Roman" panose="02020603050405020304" pitchFamily="18" charset="0"/>
                    <a:cs typeface="Times New Roman" panose="02020603050405020304" pitchFamily="18" charset="0"/>
                  </a:endParaRPr>
                </a:p>
              </p:txBody>
            </p:sp>
            <p:sp>
              <p:nvSpPr>
                <p:cNvPr id="57" name="직사각형 56">
                  <a:extLst>
                    <a:ext uri="{FF2B5EF4-FFF2-40B4-BE49-F238E27FC236}">
                      <a16:creationId xmlns:a16="http://schemas.microsoft.com/office/drawing/2014/main" id="{CF95E588-353A-5BAB-6121-43F616CD4B28}"/>
                    </a:ext>
                  </a:extLst>
                </p:cNvPr>
                <p:cNvSpPr/>
                <p:nvPr/>
              </p:nvSpPr>
              <p:spPr>
                <a:xfrm>
                  <a:off x="3994017" y="3517868"/>
                  <a:ext cx="237459" cy="232926"/>
                </a:xfrm>
                <a:prstGeom prst="rect">
                  <a:avLst/>
                </a:prstGeom>
                <a:solidFill>
                  <a:schemeClr val="bg2">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1" name="TextBox 80">
                <a:extLst>
                  <a:ext uri="{FF2B5EF4-FFF2-40B4-BE49-F238E27FC236}">
                    <a16:creationId xmlns:a16="http://schemas.microsoft.com/office/drawing/2014/main" id="{EF14B127-83AB-3B5B-311D-34848033208B}"/>
                  </a:ext>
                </a:extLst>
              </p:cNvPr>
              <p:cNvSpPr txBox="1"/>
              <p:nvPr/>
            </p:nvSpPr>
            <p:spPr>
              <a:xfrm>
                <a:off x="2751830" y="3888017"/>
                <a:ext cx="3592886" cy="307777"/>
              </a:xfrm>
              <a:prstGeom prst="rect">
                <a:avLst/>
              </a:prstGeom>
              <a:noFill/>
            </p:spPr>
            <p:txBody>
              <a:bodyPr wrap="square" rtlCol="0">
                <a:spAutoFit/>
              </a:bodyPr>
              <a:lstStyle/>
              <a:p>
                <a:r>
                  <a:rPr lang="en-US" altLang="ko-KR" sz="1400"/>
                  <a:t>&lt;A timing diagram of a sector access&gt;</a:t>
                </a:r>
                <a:endParaRPr lang="ko-KR" altLang="en-US" sz="1400"/>
              </a:p>
            </p:txBody>
          </p:sp>
        </p:grpSp>
        <p:cxnSp>
          <p:nvCxnSpPr>
            <p:cNvPr id="89" name="직선 연결선 88">
              <a:extLst>
                <a:ext uri="{FF2B5EF4-FFF2-40B4-BE49-F238E27FC236}">
                  <a16:creationId xmlns:a16="http://schemas.microsoft.com/office/drawing/2014/main" id="{8B55909C-6331-7F28-A2BF-47728A4C4832}"/>
                </a:ext>
              </a:extLst>
            </p:cNvPr>
            <p:cNvCxnSpPr>
              <a:cxnSpLocks/>
            </p:cNvCxnSpPr>
            <p:nvPr/>
          </p:nvCxnSpPr>
          <p:spPr>
            <a:xfrm>
              <a:off x="2548054" y="4977773"/>
              <a:ext cx="0" cy="21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직사각형 89">
              <a:extLst>
                <a:ext uri="{FF2B5EF4-FFF2-40B4-BE49-F238E27FC236}">
                  <a16:creationId xmlns:a16="http://schemas.microsoft.com/office/drawing/2014/main" id="{5CC70305-11DB-151C-2734-0ECEE350C770}"/>
                </a:ext>
              </a:extLst>
            </p:cNvPr>
            <p:cNvSpPr/>
            <p:nvPr/>
          </p:nvSpPr>
          <p:spPr>
            <a:xfrm>
              <a:off x="4239701" y="5556613"/>
              <a:ext cx="221473" cy="217610"/>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91" name="직사각형 90">
              <a:extLst>
                <a:ext uri="{FF2B5EF4-FFF2-40B4-BE49-F238E27FC236}">
                  <a16:creationId xmlns:a16="http://schemas.microsoft.com/office/drawing/2014/main" id="{63CDDC08-3303-6BF7-1C3F-91587F9E7FD7}"/>
                </a:ext>
              </a:extLst>
            </p:cNvPr>
            <p:cNvSpPr/>
            <p:nvPr/>
          </p:nvSpPr>
          <p:spPr>
            <a:xfrm>
              <a:off x="4234306" y="5545178"/>
              <a:ext cx="96080" cy="97782"/>
            </a:xfrm>
            <a:prstGeom prst="rect">
              <a:avLst/>
            </a:prstGeom>
            <a:pattFill prst="wdUpDiag">
              <a:fgClr>
                <a:srgbClr val="0070C0"/>
              </a:fgClr>
              <a:bgClr>
                <a:schemeClr val="bg1"/>
              </a:bgClr>
            </a:patt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TextBox 33">
            <a:extLst>
              <a:ext uri="{FF2B5EF4-FFF2-40B4-BE49-F238E27FC236}">
                <a16:creationId xmlns:a16="http://schemas.microsoft.com/office/drawing/2014/main" id="{6E89C047-433D-F48D-1DAA-4211BABAEE02}"/>
              </a:ext>
            </a:extLst>
          </p:cNvPr>
          <p:cNvSpPr txBox="1"/>
          <p:nvPr/>
        </p:nvSpPr>
        <p:spPr>
          <a:xfrm>
            <a:off x="7180323" y="2540544"/>
            <a:ext cx="1108226" cy="184666"/>
          </a:xfrm>
          <a:prstGeom prst="rect">
            <a:avLst/>
          </a:prstGeom>
          <a:noFill/>
        </p:spPr>
        <p:txBody>
          <a:bodyPr wrap="square" lIns="0" tIns="0" rIns="0" bIns="0" rtlCol="0" anchor="t">
            <a:spAutoFit/>
          </a:bodyPr>
          <a:lstStyle/>
          <a:p>
            <a:r>
              <a:rPr lang="en-US" altLang="ko-KR" sz="1200" b="1">
                <a:solidFill>
                  <a:srgbClr val="C00000"/>
                </a:solidFill>
                <a:latin typeface="+mj-lt"/>
                <a:cs typeface="Times New Roman"/>
              </a:rPr>
              <a:t>2B</a:t>
            </a:r>
            <a:r>
              <a:rPr lang="ko-KR" altLang="en-US" sz="1200" b="1">
                <a:solidFill>
                  <a:srgbClr val="C00000"/>
                </a:solidFill>
                <a:latin typeface="+mj-lt"/>
                <a:cs typeface="Times New Roman"/>
              </a:rPr>
              <a:t> </a:t>
            </a:r>
            <a:r>
              <a:rPr lang="ko-KR" altLang="en-US" sz="1200" b="1" err="1">
                <a:solidFill>
                  <a:srgbClr val="C00000"/>
                </a:solidFill>
                <a:latin typeface="+mj-lt"/>
                <a:cs typeface="Times New Roman"/>
              </a:rPr>
              <a:t>redun</a:t>
            </a:r>
            <a:r>
              <a:rPr lang="ko-KR" altLang="en-US" sz="1200" b="1">
                <a:solidFill>
                  <a:srgbClr val="C00000"/>
                </a:solidFill>
                <a:latin typeface="+mj-lt"/>
                <a:cs typeface="Times New Roman"/>
              </a:rPr>
              <a:t>.</a:t>
            </a:r>
            <a:endParaRPr lang="en-US" altLang="ko-KR" sz="1200" b="1">
              <a:solidFill>
                <a:srgbClr val="C00000"/>
              </a:solidFill>
              <a:latin typeface="+mj-lt"/>
              <a:cs typeface="Times New Roman"/>
            </a:endParaRPr>
          </a:p>
        </p:txBody>
      </p:sp>
    </p:spTree>
    <p:extLst>
      <p:ext uri="{BB962C8B-B14F-4D97-AF65-F5344CB8AC3E}">
        <p14:creationId xmlns:p14="http://schemas.microsoft.com/office/powerpoint/2010/main" val="143463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1B5E7-DCBF-4448-403B-2A313F6847BA}"/>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278A1D0-E88C-9E70-D184-47E72E02080B}"/>
              </a:ext>
            </a:extLst>
          </p:cNvPr>
          <p:cNvSpPr>
            <a:spLocks noGrp="1"/>
          </p:cNvSpPr>
          <p:nvPr>
            <p:ph type="body" sz="quarter" idx="13"/>
          </p:nvPr>
        </p:nvSpPr>
        <p:spPr>
          <a:xfrm>
            <a:off x="261259" y="1237092"/>
            <a:ext cx="8705320" cy="5145047"/>
          </a:xfrm>
        </p:spPr>
        <p:txBody>
          <a:bodyPr vert="horz" lIns="91440" tIns="45720" rIns="91440" bIns="45720" rtlCol="0" anchor="t">
            <a:noAutofit/>
          </a:bodyPr>
          <a:lstStyle/>
          <a:p>
            <a:pPr marL="287655" indent="-287655"/>
            <a:r>
              <a:rPr lang="en-US" altLang="ko-KR" sz="1800" spc="0" dirty="0" err="1">
                <a:latin typeface="+mj-lt"/>
              </a:rPr>
              <a:t>Rcaches</a:t>
            </a:r>
            <a:r>
              <a:rPr lang="en-US" altLang="ko-KR" sz="1800" spc="0" dirty="0">
                <a:latin typeface="+mj-lt"/>
              </a:rPr>
              <a:t> (Redundancy Caches) can alleviate BW penalty</a:t>
            </a:r>
          </a:p>
          <a:p>
            <a:pPr lvl="1"/>
            <a:r>
              <a:rPr lang="en-US" altLang="ko-KR" sz="1600" spc="0" dirty="0">
                <a:latin typeface="+mn-lt"/>
              </a:rPr>
              <a:t>Reduces # of memory accesses of full cache line requests (8 to 5)</a:t>
            </a:r>
          </a:p>
          <a:p>
            <a:pPr lvl="2"/>
            <a:r>
              <a:rPr lang="en-US" altLang="ko-KR" sz="1500" spc="0" dirty="0">
                <a:solidFill>
                  <a:schemeClr val="tx1"/>
                </a:solidFill>
              </a:rPr>
              <a:t>Four for data sectors, and the other for the shared redundancy blocks</a:t>
            </a:r>
          </a:p>
          <a:p>
            <a:pPr marL="287655" lvl="1" indent="-287655"/>
            <a:endParaRPr lang="en-US" altLang="ko-KR" sz="1500" spc="0" dirty="0">
              <a:latin typeface="+mn-lt"/>
              <a:ea typeface="맑은 고딕" panose="020B0503020000020004" pitchFamily="50" charset="-127"/>
              <a:cs typeface="Arial"/>
            </a:endParaRPr>
          </a:p>
        </p:txBody>
      </p:sp>
      <p:sp>
        <p:nvSpPr>
          <p:cNvPr id="4" name="제목 3">
            <a:extLst>
              <a:ext uri="{FF2B5EF4-FFF2-40B4-BE49-F238E27FC236}">
                <a16:creationId xmlns:a16="http://schemas.microsoft.com/office/drawing/2014/main" id="{AAE2C6DD-85AB-5D4B-C089-4423661D29F0}"/>
              </a:ext>
            </a:extLst>
          </p:cNvPr>
          <p:cNvSpPr>
            <a:spLocks noGrp="1"/>
          </p:cNvSpPr>
          <p:nvPr>
            <p:ph type="title"/>
          </p:nvPr>
        </p:nvSpPr>
        <p:spPr>
          <a:xfrm>
            <a:off x="854498" y="405096"/>
            <a:ext cx="7404642" cy="424732"/>
          </a:xfrm>
        </p:spPr>
        <p:txBody>
          <a:bodyPr/>
          <a:lstStyle/>
          <a:p>
            <a:r>
              <a:rPr lang="en-US" altLang="ko-KR" sz="2400" spc="0"/>
              <a:t>Single Line Access with In-band ECC</a:t>
            </a:r>
            <a:endParaRPr lang="ko-KR" altLang="en-US" sz="2400" spc="0">
              <a:ln w="3175">
                <a:solidFill>
                  <a:srgbClr val="203C73"/>
                </a:solidFill>
              </a:ln>
              <a:latin typeface="+mn-lt"/>
              <a:cs typeface="Arial"/>
            </a:endParaRPr>
          </a:p>
        </p:txBody>
      </p:sp>
      <p:sp>
        <p:nvSpPr>
          <p:cNvPr id="5" name="텍스트 개체 틀 4">
            <a:extLst>
              <a:ext uri="{FF2B5EF4-FFF2-40B4-BE49-F238E27FC236}">
                <a16:creationId xmlns:a16="http://schemas.microsoft.com/office/drawing/2014/main" id="{F5041387-2A19-8350-1105-D3E84C5B04B9}"/>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sp>
        <p:nvSpPr>
          <p:cNvPr id="8" name="TextBox 7">
            <a:extLst>
              <a:ext uri="{FF2B5EF4-FFF2-40B4-BE49-F238E27FC236}">
                <a16:creationId xmlns:a16="http://schemas.microsoft.com/office/drawing/2014/main" id="{4641EA53-6EC0-D16F-14AC-4E97D05DE819}"/>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BAD9BB69-A3B5-E46D-83CE-ED5A0860D1B4}"/>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14</a:t>
            </a:fld>
            <a:endParaRPr lang="ko-KR" altLang="en-US"/>
          </a:p>
        </p:txBody>
      </p:sp>
      <p:graphicFrame>
        <p:nvGraphicFramePr>
          <p:cNvPr id="9" name="표 8">
            <a:extLst>
              <a:ext uri="{FF2B5EF4-FFF2-40B4-BE49-F238E27FC236}">
                <a16:creationId xmlns:a16="http://schemas.microsoft.com/office/drawing/2014/main" id="{5A9F3216-1FFB-A5CA-428A-AF2B37A0FEE3}"/>
              </a:ext>
            </a:extLst>
          </p:cNvPr>
          <p:cNvGraphicFramePr>
            <a:graphicFrameLocks noGrp="1"/>
          </p:cNvGraphicFramePr>
          <p:nvPr>
            <p:extLst>
              <p:ext uri="{D42A27DB-BD31-4B8C-83A1-F6EECF244321}">
                <p14:modId xmlns:p14="http://schemas.microsoft.com/office/powerpoint/2010/main" val="1270895106"/>
              </p:ext>
            </p:extLst>
          </p:nvPr>
        </p:nvGraphicFramePr>
        <p:xfrm>
          <a:off x="539994" y="2253065"/>
          <a:ext cx="7597876" cy="1162339"/>
        </p:xfrm>
        <a:graphic>
          <a:graphicData uri="http://schemas.openxmlformats.org/drawingml/2006/table">
            <a:tbl>
              <a:tblPr firstRow="1" bandRow="1">
                <a:tableStyleId>{5940675A-B579-460E-94D1-54222C63F5DA}</a:tableStyleId>
              </a:tblPr>
              <a:tblGrid>
                <a:gridCol w="205348">
                  <a:extLst>
                    <a:ext uri="{9D8B030D-6E8A-4147-A177-3AD203B41FA5}">
                      <a16:colId xmlns:a16="http://schemas.microsoft.com/office/drawing/2014/main" val="2553341266"/>
                    </a:ext>
                  </a:extLst>
                </a:gridCol>
                <a:gridCol w="205348">
                  <a:extLst>
                    <a:ext uri="{9D8B030D-6E8A-4147-A177-3AD203B41FA5}">
                      <a16:colId xmlns:a16="http://schemas.microsoft.com/office/drawing/2014/main" val="2660735247"/>
                    </a:ext>
                  </a:extLst>
                </a:gridCol>
                <a:gridCol w="205348">
                  <a:extLst>
                    <a:ext uri="{9D8B030D-6E8A-4147-A177-3AD203B41FA5}">
                      <a16:colId xmlns:a16="http://schemas.microsoft.com/office/drawing/2014/main" val="1020973080"/>
                    </a:ext>
                  </a:extLst>
                </a:gridCol>
                <a:gridCol w="205348">
                  <a:extLst>
                    <a:ext uri="{9D8B030D-6E8A-4147-A177-3AD203B41FA5}">
                      <a16:colId xmlns:a16="http://schemas.microsoft.com/office/drawing/2014/main" val="2735411109"/>
                    </a:ext>
                  </a:extLst>
                </a:gridCol>
                <a:gridCol w="205348">
                  <a:extLst>
                    <a:ext uri="{9D8B030D-6E8A-4147-A177-3AD203B41FA5}">
                      <a16:colId xmlns:a16="http://schemas.microsoft.com/office/drawing/2014/main" val="2233927152"/>
                    </a:ext>
                  </a:extLst>
                </a:gridCol>
                <a:gridCol w="205348">
                  <a:extLst>
                    <a:ext uri="{9D8B030D-6E8A-4147-A177-3AD203B41FA5}">
                      <a16:colId xmlns:a16="http://schemas.microsoft.com/office/drawing/2014/main" val="979966112"/>
                    </a:ext>
                  </a:extLst>
                </a:gridCol>
                <a:gridCol w="205348">
                  <a:extLst>
                    <a:ext uri="{9D8B030D-6E8A-4147-A177-3AD203B41FA5}">
                      <a16:colId xmlns:a16="http://schemas.microsoft.com/office/drawing/2014/main" val="435861125"/>
                    </a:ext>
                  </a:extLst>
                </a:gridCol>
                <a:gridCol w="205348">
                  <a:extLst>
                    <a:ext uri="{9D8B030D-6E8A-4147-A177-3AD203B41FA5}">
                      <a16:colId xmlns:a16="http://schemas.microsoft.com/office/drawing/2014/main" val="529917858"/>
                    </a:ext>
                  </a:extLst>
                </a:gridCol>
                <a:gridCol w="205348">
                  <a:extLst>
                    <a:ext uri="{9D8B030D-6E8A-4147-A177-3AD203B41FA5}">
                      <a16:colId xmlns:a16="http://schemas.microsoft.com/office/drawing/2014/main" val="3546194210"/>
                    </a:ext>
                  </a:extLst>
                </a:gridCol>
                <a:gridCol w="205348">
                  <a:extLst>
                    <a:ext uri="{9D8B030D-6E8A-4147-A177-3AD203B41FA5}">
                      <a16:colId xmlns:a16="http://schemas.microsoft.com/office/drawing/2014/main" val="3587301405"/>
                    </a:ext>
                  </a:extLst>
                </a:gridCol>
                <a:gridCol w="205348">
                  <a:extLst>
                    <a:ext uri="{9D8B030D-6E8A-4147-A177-3AD203B41FA5}">
                      <a16:colId xmlns:a16="http://schemas.microsoft.com/office/drawing/2014/main" val="676719972"/>
                    </a:ext>
                  </a:extLst>
                </a:gridCol>
                <a:gridCol w="205348">
                  <a:extLst>
                    <a:ext uri="{9D8B030D-6E8A-4147-A177-3AD203B41FA5}">
                      <a16:colId xmlns:a16="http://schemas.microsoft.com/office/drawing/2014/main" val="3886261494"/>
                    </a:ext>
                  </a:extLst>
                </a:gridCol>
                <a:gridCol w="205348">
                  <a:extLst>
                    <a:ext uri="{9D8B030D-6E8A-4147-A177-3AD203B41FA5}">
                      <a16:colId xmlns:a16="http://schemas.microsoft.com/office/drawing/2014/main" val="3428598882"/>
                    </a:ext>
                  </a:extLst>
                </a:gridCol>
                <a:gridCol w="205348">
                  <a:extLst>
                    <a:ext uri="{9D8B030D-6E8A-4147-A177-3AD203B41FA5}">
                      <a16:colId xmlns:a16="http://schemas.microsoft.com/office/drawing/2014/main" val="2851254742"/>
                    </a:ext>
                  </a:extLst>
                </a:gridCol>
                <a:gridCol w="205348">
                  <a:extLst>
                    <a:ext uri="{9D8B030D-6E8A-4147-A177-3AD203B41FA5}">
                      <a16:colId xmlns:a16="http://schemas.microsoft.com/office/drawing/2014/main" val="3026011252"/>
                    </a:ext>
                  </a:extLst>
                </a:gridCol>
                <a:gridCol w="205348">
                  <a:extLst>
                    <a:ext uri="{9D8B030D-6E8A-4147-A177-3AD203B41FA5}">
                      <a16:colId xmlns:a16="http://schemas.microsoft.com/office/drawing/2014/main" val="1641057413"/>
                    </a:ext>
                  </a:extLst>
                </a:gridCol>
                <a:gridCol w="205348">
                  <a:extLst>
                    <a:ext uri="{9D8B030D-6E8A-4147-A177-3AD203B41FA5}">
                      <a16:colId xmlns:a16="http://schemas.microsoft.com/office/drawing/2014/main" val="165649189"/>
                    </a:ext>
                  </a:extLst>
                </a:gridCol>
                <a:gridCol w="205348">
                  <a:extLst>
                    <a:ext uri="{9D8B030D-6E8A-4147-A177-3AD203B41FA5}">
                      <a16:colId xmlns:a16="http://schemas.microsoft.com/office/drawing/2014/main" val="2628776952"/>
                    </a:ext>
                  </a:extLst>
                </a:gridCol>
                <a:gridCol w="205348">
                  <a:extLst>
                    <a:ext uri="{9D8B030D-6E8A-4147-A177-3AD203B41FA5}">
                      <a16:colId xmlns:a16="http://schemas.microsoft.com/office/drawing/2014/main" val="1499057079"/>
                    </a:ext>
                  </a:extLst>
                </a:gridCol>
                <a:gridCol w="205348">
                  <a:extLst>
                    <a:ext uri="{9D8B030D-6E8A-4147-A177-3AD203B41FA5}">
                      <a16:colId xmlns:a16="http://schemas.microsoft.com/office/drawing/2014/main" val="3058832090"/>
                    </a:ext>
                  </a:extLst>
                </a:gridCol>
                <a:gridCol w="205348">
                  <a:extLst>
                    <a:ext uri="{9D8B030D-6E8A-4147-A177-3AD203B41FA5}">
                      <a16:colId xmlns:a16="http://schemas.microsoft.com/office/drawing/2014/main" val="3439756352"/>
                    </a:ext>
                  </a:extLst>
                </a:gridCol>
                <a:gridCol w="205348">
                  <a:extLst>
                    <a:ext uri="{9D8B030D-6E8A-4147-A177-3AD203B41FA5}">
                      <a16:colId xmlns:a16="http://schemas.microsoft.com/office/drawing/2014/main" val="712297634"/>
                    </a:ext>
                  </a:extLst>
                </a:gridCol>
                <a:gridCol w="205348">
                  <a:extLst>
                    <a:ext uri="{9D8B030D-6E8A-4147-A177-3AD203B41FA5}">
                      <a16:colId xmlns:a16="http://schemas.microsoft.com/office/drawing/2014/main" val="326898410"/>
                    </a:ext>
                  </a:extLst>
                </a:gridCol>
                <a:gridCol w="205348">
                  <a:extLst>
                    <a:ext uri="{9D8B030D-6E8A-4147-A177-3AD203B41FA5}">
                      <a16:colId xmlns:a16="http://schemas.microsoft.com/office/drawing/2014/main" val="2940505990"/>
                    </a:ext>
                  </a:extLst>
                </a:gridCol>
                <a:gridCol w="205348">
                  <a:extLst>
                    <a:ext uri="{9D8B030D-6E8A-4147-A177-3AD203B41FA5}">
                      <a16:colId xmlns:a16="http://schemas.microsoft.com/office/drawing/2014/main" val="3416892196"/>
                    </a:ext>
                  </a:extLst>
                </a:gridCol>
                <a:gridCol w="205348">
                  <a:extLst>
                    <a:ext uri="{9D8B030D-6E8A-4147-A177-3AD203B41FA5}">
                      <a16:colId xmlns:a16="http://schemas.microsoft.com/office/drawing/2014/main" val="714076045"/>
                    </a:ext>
                  </a:extLst>
                </a:gridCol>
                <a:gridCol w="205348">
                  <a:extLst>
                    <a:ext uri="{9D8B030D-6E8A-4147-A177-3AD203B41FA5}">
                      <a16:colId xmlns:a16="http://schemas.microsoft.com/office/drawing/2014/main" val="366753024"/>
                    </a:ext>
                  </a:extLst>
                </a:gridCol>
                <a:gridCol w="205348">
                  <a:extLst>
                    <a:ext uri="{9D8B030D-6E8A-4147-A177-3AD203B41FA5}">
                      <a16:colId xmlns:a16="http://schemas.microsoft.com/office/drawing/2014/main" val="648895886"/>
                    </a:ext>
                  </a:extLst>
                </a:gridCol>
                <a:gridCol w="205348">
                  <a:extLst>
                    <a:ext uri="{9D8B030D-6E8A-4147-A177-3AD203B41FA5}">
                      <a16:colId xmlns:a16="http://schemas.microsoft.com/office/drawing/2014/main" val="1448331277"/>
                    </a:ext>
                  </a:extLst>
                </a:gridCol>
                <a:gridCol w="205348">
                  <a:extLst>
                    <a:ext uri="{9D8B030D-6E8A-4147-A177-3AD203B41FA5}">
                      <a16:colId xmlns:a16="http://schemas.microsoft.com/office/drawing/2014/main" val="2599967134"/>
                    </a:ext>
                  </a:extLst>
                </a:gridCol>
                <a:gridCol w="205348">
                  <a:extLst>
                    <a:ext uri="{9D8B030D-6E8A-4147-A177-3AD203B41FA5}">
                      <a16:colId xmlns:a16="http://schemas.microsoft.com/office/drawing/2014/main" val="3454547206"/>
                    </a:ext>
                  </a:extLst>
                </a:gridCol>
                <a:gridCol w="205348">
                  <a:extLst>
                    <a:ext uri="{9D8B030D-6E8A-4147-A177-3AD203B41FA5}">
                      <a16:colId xmlns:a16="http://schemas.microsoft.com/office/drawing/2014/main" val="2683708902"/>
                    </a:ext>
                  </a:extLst>
                </a:gridCol>
                <a:gridCol w="205348">
                  <a:extLst>
                    <a:ext uri="{9D8B030D-6E8A-4147-A177-3AD203B41FA5}">
                      <a16:colId xmlns:a16="http://schemas.microsoft.com/office/drawing/2014/main" val="262221350"/>
                    </a:ext>
                  </a:extLst>
                </a:gridCol>
                <a:gridCol w="205348">
                  <a:extLst>
                    <a:ext uri="{9D8B030D-6E8A-4147-A177-3AD203B41FA5}">
                      <a16:colId xmlns:a16="http://schemas.microsoft.com/office/drawing/2014/main" val="1363541383"/>
                    </a:ext>
                  </a:extLst>
                </a:gridCol>
                <a:gridCol w="205348">
                  <a:extLst>
                    <a:ext uri="{9D8B030D-6E8A-4147-A177-3AD203B41FA5}">
                      <a16:colId xmlns:a16="http://schemas.microsoft.com/office/drawing/2014/main" val="4234592989"/>
                    </a:ext>
                  </a:extLst>
                </a:gridCol>
                <a:gridCol w="205348">
                  <a:extLst>
                    <a:ext uri="{9D8B030D-6E8A-4147-A177-3AD203B41FA5}">
                      <a16:colId xmlns:a16="http://schemas.microsoft.com/office/drawing/2014/main" val="1372448522"/>
                    </a:ext>
                  </a:extLst>
                </a:gridCol>
                <a:gridCol w="205348">
                  <a:extLst>
                    <a:ext uri="{9D8B030D-6E8A-4147-A177-3AD203B41FA5}">
                      <a16:colId xmlns:a16="http://schemas.microsoft.com/office/drawing/2014/main" val="1939518855"/>
                    </a:ext>
                  </a:extLst>
                </a:gridCol>
              </a:tblGrid>
              <a:tr h="291491">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4645962"/>
                  </a:ext>
                </a:extLst>
              </a:tr>
              <a:tr h="291491">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2">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2294703"/>
                  </a:ext>
                </a:extLst>
              </a:tr>
              <a:tr h="317009">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6">
                  <a:txBody>
                    <a:bodyPr/>
                    <a:lstStyle/>
                    <a:p>
                      <a:pPr algn="l" latinLnBrk="1"/>
                      <a:endParaRPr lang="en-US" altLang="ko-KR" sz="1400" b="1">
                        <a:latin typeface="+mn-lt"/>
                        <a:cs typeface="Times New Roman"/>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62348">
                <a:tc>
                  <a:txBody>
                    <a:bodyPr/>
                    <a:lstStyle/>
                    <a:p>
                      <a:pPr latinLnBrk="1"/>
                      <a:endParaRPr lang="ko-KR" altLang="en-US" sz="2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310005"/>
                  </a:ext>
                </a:extLst>
              </a:tr>
            </a:tbl>
          </a:graphicData>
        </a:graphic>
      </p:graphicFrame>
      <p:cxnSp>
        <p:nvCxnSpPr>
          <p:cNvPr id="19" name="직선 화살표 연결선 10">
            <a:extLst>
              <a:ext uri="{FF2B5EF4-FFF2-40B4-BE49-F238E27FC236}">
                <a16:creationId xmlns:a16="http://schemas.microsoft.com/office/drawing/2014/main" id="{4BD8EA73-468A-1512-AADE-C327E8475974}"/>
              </a:ext>
            </a:extLst>
          </p:cNvPr>
          <p:cNvCxnSpPr>
            <a:cxnSpLocks/>
          </p:cNvCxnSpPr>
          <p:nvPr/>
        </p:nvCxnSpPr>
        <p:spPr>
          <a:xfrm>
            <a:off x="748633" y="2921021"/>
            <a:ext cx="7380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9C011AA3-64C1-B1DD-ED44-BE56FE4D9C9D}"/>
              </a:ext>
            </a:extLst>
          </p:cNvPr>
          <p:cNvSpPr txBox="1"/>
          <p:nvPr/>
        </p:nvSpPr>
        <p:spPr>
          <a:xfrm>
            <a:off x="3594217" y="2623433"/>
            <a:ext cx="1879884" cy="307777"/>
          </a:xfrm>
          <a:prstGeom prst="rect">
            <a:avLst/>
          </a:prstGeom>
          <a:noFill/>
        </p:spPr>
        <p:txBody>
          <a:bodyPr wrap="square" rtlCol="0">
            <a:spAutoFit/>
          </a:bodyPr>
          <a:lstStyle/>
          <a:p>
            <a:r>
              <a:rPr lang="en-US" altLang="ko-KR" sz="1400" b="1" dirty="0"/>
              <a:t>2KiB DRAM row</a:t>
            </a:r>
            <a:endParaRPr lang="ko-KR" altLang="en-US" sz="1400" b="1" dirty="0"/>
          </a:p>
        </p:txBody>
      </p:sp>
      <p:cxnSp>
        <p:nvCxnSpPr>
          <p:cNvPr id="25" name="직선 화살표 연결선 19">
            <a:extLst>
              <a:ext uri="{FF2B5EF4-FFF2-40B4-BE49-F238E27FC236}">
                <a16:creationId xmlns:a16="http://schemas.microsoft.com/office/drawing/2014/main" id="{9107EDBB-BCB3-A44B-4321-4D51E795B0AD}"/>
              </a:ext>
            </a:extLst>
          </p:cNvPr>
          <p:cNvCxnSpPr>
            <a:cxnSpLocks/>
          </p:cNvCxnSpPr>
          <p:nvPr/>
        </p:nvCxnSpPr>
        <p:spPr>
          <a:xfrm>
            <a:off x="740087" y="3088411"/>
            <a:ext cx="828000" cy="5644"/>
          </a:xfrm>
          <a:prstGeom prst="straightConnector1">
            <a:avLst/>
          </a:prstGeom>
          <a:ln w="9525">
            <a:headEnd type="triangle"/>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8A2D03D1-09DF-5A7E-7B07-3E2FBE591B52}"/>
              </a:ext>
            </a:extLst>
          </p:cNvPr>
          <p:cNvSpPr txBox="1"/>
          <p:nvPr/>
        </p:nvSpPr>
        <p:spPr>
          <a:xfrm>
            <a:off x="4240160" y="3075935"/>
            <a:ext cx="422617" cy="369332"/>
          </a:xfrm>
          <a:prstGeom prst="rect">
            <a:avLst/>
          </a:prstGeom>
          <a:noFill/>
        </p:spPr>
        <p:txBody>
          <a:bodyPr wrap="square" rtlCol="0">
            <a:spAutoFit/>
          </a:bodyPr>
          <a:lstStyle/>
          <a:p>
            <a:r>
              <a:rPr lang="en-US" altLang="ko-KR" b="1"/>
              <a:t>…</a:t>
            </a:r>
            <a:endParaRPr lang="ko-KR" altLang="en-US" b="1"/>
          </a:p>
        </p:txBody>
      </p:sp>
      <p:sp>
        <p:nvSpPr>
          <p:cNvPr id="69" name="직사각형 68">
            <a:extLst>
              <a:ext uri="{FF2B5EF4-FFF2-40B4-BE49-F238E27FC236}">
                <a16:creationId xmlns:a16="http://schemas.microsoft.com/office/drawing/2014/main" id="{5A9C5DDE-9567-20BD-3F55-8B465E5B2727}"/>
              </a:ext>
            </a:extLst>
          </p:cNvPr>
          <p:cNvSpPr/>
          <p:nvPr/>
        </p:nvSpPr>
        <p:spPr>
          <a:xfrm>
            <a:off x="7303426" y="3158263"/>
            <a:ext cx="79915" cy="252811"/>
          </a:xfrm>
          <a:prstGeom prst="rect">
            <a:avLst/>
          </a:prstGeom>
          <a:pattFill prst="wdUpDiag">
            <a:fgClr>
              <a:srgbClr val="0070C0"/>
            </a:fgClr>
            <a:bgClr>
              <a:schemeClr val="bg1"/>
            </a:bgClr>
          </a:patt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F53A489B-F47D-C333-24FF-65C682625C92}"/>
              </a:ext>
            </a:extLst>
          </p:cNvPr>
          <p:cNvSpPr txBox="1"/>
          <p:nvPr/>
        </p:nvSpPr>
        <p:spPr>
          <a:xfrm>
            <a:off x="870850" y="2909426"/>
            <a:ext cx="1108226"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128</a:t>
            </a:r>
            <a:r>
              <a:rPr lang="ko-KR" altLang="en-US" sz="1200" b="1">
                <a:latin typeface="+mj-lt"/>
                <a:cs typeface="Times New Roman" panose="02020603050405020304" pitchFamily="18" charset="0"/>
              </a:rPr>
              <a:t> </a:t>
            </a:r>
            <a:r>
              <a:rPr lang="en-US" altLang="ko-KR" sz="1200" b="1">
                <a:latin typeface="+mj-lt"/>
                <a:cs typeface="Times New Roman" panose="02020603050405020304" pitchFamily="18" charset="0"/>
              </a:rPr>
              <a:t>line</a:t>
            </a:r>
            <a:endParaRPr lang="ko-KR" altLang="en-US" sz="1200" b="1">
              <a:latin typeface="+mj-lt"/>
              <a:cs typeface="Times New Roman" panose="02020603050405020304" pitchFamily="18" charset="0"/>
            </a:endParaRPr>
          </a:p>
        </p:txBody>
      </p:sp>
      <p:cxnSp>
        <p:nvCxnSpPr>
          <p:cNvPr id="30" name="직선 화살표 연결선 23">
            <a:extLst>
              <a:ext uri="{FF2B5EF4-FFF2-40B4-BE49-F238E27FC236}">
                <a16:creationId xmlns:a16="http://schemas.microsoft.com/office/drawing/2014/main" id="{F77F8B53-E8B6-A9D8-C632-689528FE2812}"/>
              </a:ext>
            </a:extLst>
          </p:cNvPr>
          <p:cNvCxnSpPr>
            <a:cxnSpLocks/>
          </p:cNvCxnSpPr>
          <p:nvPr/>
        </p:nvCxnSpPr>
        <p:spPr>
          <a:xfrm>
            <a:off x="738228" y="3430482"/>
            <a:ext cx="0" cy="36000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직선 화살표 연결선 24">
            <a:extLst>
              <a:ext uri="{FF2B5EF4-FFF2-40B4-BE49-F238E27FC236}">
                <a16:creationId xmlns:a16="http://schemas.microsoft.com/office/drawing/2014/main" id="{A9586004-2AF3-8119-83AD-31BE2C4572EC}"/>
              </a:ext>
            </a:extLst>
          </p:cNvPr>
          <p:cNvCxnSpPr>
            <a:cxnSpLocks/>
          </p:cNvCxnSpPr>
          <p:nvPr/>
        </p:nvCxnSpPr>
        <p:spPr>
          <a:xfrm>
            <a:off x="1559284" y="3423469"/>
            <a:ext cx="1661587" cy="3670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39" name="표 38">
            <a:extLst>
              <a:ext uri="{FF2B5EF4-FFF2-40B4-BE49-F238E27FC236}">
                <a16:creationId xmlns:a16="http://schemas.microsoft.com/office/drawing/2014/main" id="{2F43DABD-AC49-8CFD-77C0-DE3387471952}"/>
              </a:ext>
            </a:extLst>
          </p:cNvPr>
          <p:cNvGraphicFramePr>
            <a:graphicFrameLocks noGrp="1"/>
          </p:cNvGraphicFramePr>
          <p:nvPr>
            <p:extLst>
              <p:ext uri="{D42A27DB-BD31-4B8C-83A1-F6EECF244321}">
                <p14:modId xmlns:p14="http://schemas.microsoft.com/office/powerpoint/2010/main" val="283838998"/>
              </p:ext>
            </p:extLst>
          </p:nvPr>
        </p:nvGraphicFramePr>
        <p:xfrm>
          <a:off x="574790" y="3626739"/>
          <a:ext cx="2800026" cy="1319359"/>
        </p:xfrm>
        <a:graphic>
          <a:graphicData uri="http://schemas.openxmlformats.org/drawingml/2006/table">
            <a:tbl>
              <a:tblPr firstRow="1" bandRow="1">
                <a:tableStyleId>{5940675A-B579-460E-94D1-54222C63F5DA}</a:tableStyleId>
              </a:tblPr>
              <a:tblGrid>
                <a:gridCol w="155557">
                  <a:extLst>
                    <a:ext uri="{9D8B030D-6E8A-4147-A177-3AD203B41FA5}">
                      <a16:colId xmlns:a16="http://schemas.microsoft.com/office/drawing/2014/main" val="2553341266"/>
                    </a:ext>
                  </a:extLst>
                </a:gridCol>
                <a:gridCol w="155557">
                  <a:extLst>
                    <a:ext uri="{9D8B030D-6E8A-4147-A177-3AD203B41FA5}">
                      <a16:colId xmlns:a16="http://schemas.microsoft.com/office/drawing/2014/main" val="2660735247"/>
                    </a:ext>
                  </a:extLst>
                </a:gridCol>
                <a:gridCol w="155557">
                  <a:extLst>
                    <a:ext uri="{9D8B030D-6E8A-4147-A177-3AD203B41FA5}">
                      <a16:colId xmlns:a16="http://schemas.microsoft.com/office/drawing/2014/main" val="1020973080"/>
                    </a:ext>
                  </a:extLst>
                </a:gridCol>
                <a:gridCol w="155557">
                  <a:extLst>
                    <a:ext uri="{9D8B030D-6E8A-4147-A177-3AD203B41FA5}">
                      <a16:colId xmlns:a16="http://schemas.microsoft.com/office/drawing/2014/main" val="2735411109"/>
                    </a:ext>
                  </a:extLst>
                </a:gridCol>
                <a:gridCol w="155557">
                  <a:extLst>
                    <a:ext uri="{9D8B030D-6E8A-4147-A177-3AD203B41FA5}">
                      <a16:colId xmlns:a16="http://schemas.microsoft.com/office/drawing/2014/main" val="2233927152"/>
                    </a:ext>
                  </a:extLst>
                </a:gridCol>
                <a:gridCol w="155557">
                  <a:extLst>
                    <a:ext uri="{9D8B030D-6E8A-4147-A177-3AD203B41FA5}">
                      <a16:colId xmlns:a16="http://schemas.microsoft.com/office/drawing/2014/main" val="979966112"/>
                    </a:ext>
                  </a:extLst>
                </a:gridCol>
                <a:gridCol w="155557">
                  <a:extLst>
                    <a:ext uri="{9D8B030D-6E8A-4147-A177-3AD203B41FA5}">
                      <a16:colId xmlns:a16="http://schemas.microsoft.com/office/drawing/2014/main" val="435861125"/>
                    </a:ext>
                  </a:extLst>
                </a:gridCol>
                <a:gridCol w="155557">
                  <a:extLst>
                    <a:ext uri="{9D8B030D-6E8A-4147-A177-3AD203B41FA5}">
                      <a16:colId xmlns:a16="http://schemas.microsoft.com/office/drawing/2014/main" val="529917858"/>
                    </a:ext>
                  </a:extLst>
                </a:gridCol>
                <a:gridCol w="155557">
                  <a:extLst>
                    <a:ext uri="{9D8B030D-6E8A-4147-A177-3AD203B41FA5}">
                      <a16:colId xmlns:a16="http://schemas.microsoft.com/office/drawing/2014/main" val="3546194210"/>
                    </a:ext>
                  </a:extLst>
                </a:gridCol>
                <a:gridCol w="155557">
                  <a:extLst>
                    <a:ext uri="{9D8B030D-6E8A-4147-A177-3AD203B41FA5}">
                      <a16:colId xmlns:a16="http://schemas.microsoft.com/office/drawing/2014/main" val="3587301405"/>
                    </a:ext>
                  </a:extLst>
                </a:gridCol>
                <a:gridCol w="155557">
                  <a:extLst>
                    <a:ext uri="{9D8B030D-6E8A-4147-A177-3AD203B41FA5}">
                      <a16:colId xmlns:a16="http://schemas.microsoft.com/office/drawing/2014/main" val="676719972"/>
                    </a:ext>
                  </a:extLst>
                </a:gridCol>
                <a:gridCol w="155557">
                  <a:extLst>
                    <a:ext uri="{9D8B030D-6E8A-4147-A177-3AD203B41FA5}">
                      <a16:colId xmlns:a16="http://schemas.microsoft.com/office/drawing/2014/main" val="3886261494"/>
                    </a:ext>
                  </a:extLst>
                </a:gridCol>
                <a:gridCol w="155557">
                  <a:extLst>
                    <a:ext uri="{9D8B030D-6E8A-4147-A177-3AD203B41FA5}">
                      <a16:colId xmlns:a16="http://schemas.microsoft.com/office/drawing/2014/main" val="3428598882"/>
                    </a:ext>
                  </a:extLst>
                </a:gridCol>
                <a:gridCol w="155557">
                  <a:extLst>
                    <a:ext uri="{9D8B030D-6E8A-4147-A177-3AD203B41FA5}">
                      <a16:colId xmlns:a16="http://schemas.microsoft.com/office/drawing/2014/main" val="2851254742"/>
                    </a:ext>
                  </a:extLst>
                </a:gridCol>
                <a:gridCol w="155557">
                  <a:extLst>
                    <a:ext uri="{9D8B030D-6E8A-4147-A177-3AD203B41FA5}">
                      <a16:colId xmlns:a16="http://schemas.microsoft.com/office/drawing/2014/main" val="3026011252"/>
                    </a:ext>
                  </a:extLst>
                </a:gridCol>
                <a:gridCol w="155557">
                  <a:extLst>
                    <a:ext uri="{9D8B030D-6E8A-4147-A177-3AD203B41FA5}">
                      <a16:colId xmlns:a16="http://schemas.microsoft.com/office/drawing/2014/main" val="1641057413"/>
                    </a:ext>
                  </a:extLst>
                </a:gridCol>
                <a:gridCol w="155557">
                  <a:extLst>
                    <a:ext uri="{9D8B030D-6E8A-4147-A177-3AD203B41FA5}">
                      <a16:colId xmlns:a16="http://schemas.microsoft.com/office/drawing/2014/main" val="165649189"/>
                    </a:ext>
                  </a:extLst>
                </a:gridCol>
                <a:gridCol w="155557">
                  <a:extLst>
                    <a:ext uri="{9D8B030D-6E8A-4147-A177-3AD203B41FA5}">
                      <a16:colId xmlns:a16="http://schemas.microsoft.com/office/drawing/2014/main" val="3088250337"/>
                    </a:ext>
                  </a:extLst>
                </a:gridCol>
              </a:tblGrid>
              <a:tr h="149593">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32790">
                <a:tc>
                  <a:txBody>
                    <a:bodyPr/>
                    <a:lstStyle/>
                    <a:p>
                      <a:pPr latinLnBrk="1"/>
                      <a:endParaRPr lang="ko-KR" altLang="en-US" sz="1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854790"/>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6145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71487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1982339"/>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04202482"/>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7471407"/>
                  </a:ext>
                </a:extLst>
              </a:tr>
            </a:tbl>
          </a:graphicData>
        </a:graphic>
      </p:graphicFrame>
      <p:graphicFrame>
        <p:nvGraphicFramePr>
          <p:cNvPr id="40" name="표 39">
            <a:extLst>
              <a:ext uri="{FF2B5EF4-FFF2-40B4-BE49-F238E27FC236}">
                <a16:creationId xmlns:a16="http://schemas.microsoft.com/office/drawing/2014/main" id="{8382BC69-4A96-A303-AAA7-D2FCD5CF655E}"/>
              </a:ext>
            </a:extLst>
          </p:cNvPr>
          <p:cNvGraphicFramePr>
            <a:graphicFrameLocks noGrp="1"/>
          </p:cNvGraphicFramePr>
          <p:nvPr>
            <p:extLst>
              <p:ext uri="{D42A27DB-BD31-4B8C-83A1-F6EECF244321}">
                <p14:modId xmlns:p14="http://schemas.microsoft.com/office/powerpoint/2010/main" val="1171164164"/>
              </p:ext>
            </p:extLst>
          </p:nvPr>
        </p:nvGraphicFramePr>
        <p:xfrm>
          <a:off x="738463" y="4106313"/>
          <a:ext cx="2472680" cy="596102"/>
        </p:xfrm>
        <a:graphic>
          <a:graphicData uri="http://schemas.openxmlformats.org/drawingml/2006/table">
            <a:tbl>
              <a:tblPr firstRow="1" bandRow="1">
                <a:tableStyleId>{5940675A-B579-460E-94D1-54222C63F5DA}</a:tableStyleId>
              </a:tblPr>
              <a:tblGrid>
                <a:gridCol w="618170">
                  <a:extLst>
                    <a:ext uri="{9D8B030D-6E8A-4147-A177-3AD203B41FA5}">
                      <a16:colId xmlns:a16="http://schemas.microsoft.com/office/drawing/2014/main" val="1388546816"/>
                    </a:ext>
                  </a:extLst>
                </a:gridCol>
                <a:gridCol w="618170">
                  <a:extLst>
                    <a:ext uri="{9D8B030D-6E8A-4147-A177-3AD203B41FA5}">
                      <a16:colId xmlns:a16="http://schemas.microsoft.com/office/drawing/2014/main" val="3459026382"/>
                    </a:ext>
                  </a:extLst>
                </a:gridCol>
                <a:gridCol w="618170">
                  <a:extLst>
                    <a:ext uri="{9D8B030D-6E8A-4147-A177-3AD203B41FA5}">
                      <a16:colId xmlns:a16="http://schemas.microsoft.com/office/drawing/2014/main" val="600651314"/>
                    </a:ext>
                  </a:extLst>
                </a:gridCol>
                <a:gridCol w="618170">
                  <a:extLst>
                    <a:ext uri="{9D8B030D-6E8A-4147-A177-3AD203B41FA5}">
                      <a16:colId xmlns:a16="http://schemas.microsoft.com/office/drawing/2014/main" val="2531741023"/>
                    </a:ext>
                  </a:extLst>
                </a:gridCol>
              </a:tblGrid>
              <a:tr h="596102">
                <a:tc>
                  <a:txBody>
                    <a:bodyPr/>
                    <a:lstStyle/>
                    <a:p>
                      <a:pPr algn="ctr" latinLnBrk="1"/>
                      <a:r>
                        <a:rPr lang="en-US" altLang="ko-KR" sz="1400" b="1">
                          <a:solidFill>
                            <a:schemeClr val="bg1"/>
                          </a:solidFill>
                          <a:latin typeface="+mj-lt"/>
                          <a:cs typeface="Times New Roman" panose="02020603050405020304" pitchFamily="18" charset="0"/>
                        </a:rPr>
                        <a:t>Sector</a:t>
                      </a:r>
                    </a:p>
                    <a:p>
                      <a:pPr algn="ctr" latinLnBrk="1"/>
                      <a:r>
                        <a:rPr lang="en-US" altLang="ko-KR" sz="1400" b="1">
                          <a:solidFill>
                            <a:schemeClr val="bg1"/>
                          </a:solidFill>
                          <a:latin typeface="+mj-lt"/>
                          <a:cs typeface="Times New Roman" panose="02020603050405020304" pitchFamily="18" charset="0"/>
                        </a:rPr>
                        <a:t> 0</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1</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2</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3</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231600"/>
                  </a:ext>
                </a:extLst>
              </a:tr>
            </a:tbl>
          </a:graphicData>
        </a:graphic>
      </p:graphicFrame>
      <p:sp>
        <p:nvSpPr>
          <p:cNvPr id="48" name="직사각형 47">
            <a:extLst>
              <a:ext uri="{FF2B5EF4-FFF2-40B4-BE49-F238E27FC236}">
                <a16:creationId xmlns:a16="http://schemas.microsoft.com/office/drawing/2014/main" id="{4D05AC6E-494A-B5C7-CCE0-648E06BB82C7}"/>
              </a:ext>
            </a:extLst>
          </p:cNvPr>
          <p:cNvSpPr/>
          <p:nvPr/>
        </p:nvSpPr>
        <p:spPr>
          <a:xfrm>
            <a:off x="3993329" y="5574016"/>
            <a:ext cx="819060" cy="715052"/>
          </a:xfrm>
          <a:prstGeom prst="rect">
            <a:avLst/>
          </a:prstGeom>
          <a:solidFill>
            <a:srgbClr val="FFFF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9" name="표 48">
            <a:extLst>
              <a:ext uri="{FF2B5EF4-FFF2-40B4-BE49-F238E27FC236}">
                <a16:creationId xmlns:a16="http://schemas.microsoft.com/office/drawing/2014/main" id="{19AF2322-3F35-9112-A408-756A2071212A}"/>
              </a:ext>
            </a:extLst>
          </p:cNvPr>
          <p:cNvGraphicFramePr>
            <a:graphicFrameLocks noGrp="1"/>
          </p:cNvGraphicFramePr>
          <p:nvPr>
            <p:extLst>
              <p:ext uri="{D42A27DB-BD31-4B8C-83A1-F6EECF244321}">
                <p14:modId xmlns:p14="http://schemas.microsoft.com/office/powerpoint/2010/main" val="2908097926"/>
              </p:ext>
            </p:extLst>
          </p:nvPr>
        </p:nvGraphicFramePr>
        <p:xfrm>
          <a:off x="4091749" y="5635490"/>
          <a:ext cx="630888" cy="60077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tblGrid>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3679159633"/>
                  </a:ext>
                </a:extLst>
              </a:tr>
            </a:tbl>
          </a:graphicData>
        </a:graphic>
      </p:graphicFrame>
      <p:sp>
        <p:nvSpPr>
          <p:cNvPr id="51" name="TextBox 50">
            <a:extLst>
              <a:ext uri="{FF2B5EF4-FFF2-40B4-BE49-F238E27FC236}">
                <a16:creationId xmlns:a16="http://schemas.microsoft.com/office/drawing/2014/main" id="{34B32557-22C5-5A77-0303-18138160F63A}"/>
              </a:ext>
            </a:extLst>
          </p:cNvPr>
          <p:cNvSpPr txBox="1"/>
          <p:nvPr/>
        </p:nvSpPr>
        <p:spPr>
          <a:xfrm>
            <a:off x="3891966" y="5022367"/>
            <a:ext cx="1021785" cy="523220"/>
          </a:xfrm>
          <a:prstGeom prst="rect">
            <a:avLst/>
          </a:prstGeom>
          <a:noFill/>
        </p:spPr>
        <p:txBody>
          <a:bodyPr wrap="square" rtlCol="0">
            <a:spAutoFit/>
          </a:bodyPr>
          <a:lstStyle/>
          <a:p>
            <a:pPr algn="ctr"/>
            <a:r>
              <a:rPr lang="en-US" altLang="ko-KR" sz="1400" b="1" err="1"/>
              <a:t>Rcache</a:t>
            </a:r>
            <a:r>
              <a:rPr lang="en-US" altLang="ko-KR" sz="1400" b="1"/>
              <a:t> </a:t>
            </a:r>
          </a:p>
          <a:p>
            <a:pPr algn="ctr"/>
            <a:r>
              <a:rPr lang="en-US" altLang="ko-KR" sz="1400" b="1"/>
              <a:t>(32B)</a:t>
            </a:r>
            <a:endParaRPr lang="ko-KR" altLang="en-US" sz="1400" b="1"/>
          </a:p>
        </p:txBody>
      </p:sp>
      <p:sp>
        <p:nvSpPr>
          <p:cNvPr id="52" name="직사각형 51">
            <a:extLst>
              <a:ext uri="{FF2B5EF4-FFF2-40B4-BE49-F238E27FC236}">
                <a16:creationId xmlns:a16="http://schemas.microsoft.com/office/drawing/2014/main" id="{B0158EC4-9C04-5DD3-7ECD-3848D383A3C1}"/>
              </a:ext>
            </a:extLst>
          </p:cNvPr>
          <p:cNvSpPr/>
          <p:nvPr/>
        </p:nvSpPr>
        <p:spPr>
          <a:xfrm>
            <a:off x="4087414" y="5635490"/>
            <a:ext cx="630888" cy="600772"/>
          </a:xfrm>
          <a:prstGeom prst="rect">
            <a:avLst/>
          </a:prstGeom>
          <a:solidFill>
            <a:srgbClr val="FFFF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a:extLst>
              <a:ext uri="{FF2B5EF4-FFF2-40B4-BE49-F238E27FC236}">
                <a16:creationId xmlns:a16="http://schemas.microsoft.com/office/drawing/2014/main" id="{CE1F4FC0-E1D0-53F7-8847-F2023B6B2045}"/>
              </a:ext>
            </a:extLst>
          </p:cNvPr>
          <p:cNvSpPr txBox="1"/>
          <p:nvPr/>
        </p:nvSpPr>
        <p:spPr>
          <a:xfrm>
            <a:off x="4825256" y="5635490"/>
            <a:ext cx="2118202"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①</a:t>
            </a:r>
            <a:endParaRPr lang="ko-KR" altLang="en-US" b="1"/>
          </a:p>
        </p:txBody>
      </p:sp>
      <p:sp>
        <p:nvSpPr>
          <p:cNvPr id="58" name="TextBox 57">
            <a:extLst>
              <a:ext uri="{FF2B5EF4-FFF2-40B4-BE49-F238E27FC236}">
                <a16:creationId xmlns:a16="http://schemas.microsoft.com/office/drawing/2014/main" id="{E099D540-698E-F7A7-DA5F-CF1D1537925F}"/>
              </a:ext>
            </a:extLst>
          </p:cNvPr>
          <p:cNvSpPr txBox="1"/>
          <p:nvPr/>
        </p:nvSpPr>
        <p:spPr>
          <a:xfrm>
            <a:off x="854498"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②</a:t>
            </a:r>
            <a:endParaRPr lang="ko-KR" altLang="en-US" b="1"/>
          </a:p>
        </p:txBody>
      </p:sp>
      <p:cxnSp>
        <p:nvCxnSpPr>
          <p:cNvPr id="60" name="연결선: 꺾임 59">
            <a:extLst>
              <a:ext uri="{FF2B5EF4-FFF2-40B4-BE49-F238E27FC236}">
                <a16:creationId xmlns:a16="http://schemas.microsoft.com/office/drawing/2014/main" id="{653DC091-806C-9849-C0BE-260E77DCE3E3}"/>
              </a:ext>
            </a:extLst>
          </p:cNvPr>
          <p:cNvCxnSpPr>
            <a:cxnSpLocks/>
          </p:cNvCxnSpPr>
          <p:nvPr/>
        </p:nvCxnSpPr>
        <p:spPr>
          <a:xfrm rot="5400000">
            <a:off x="4814909" y="3436583"/>
            <a:ext cx="2600132" cy="2572982"/>
          </a:xfrm>
          <a:prstGeom prst="bentConnector3">
            <a:avLst>
              <a:gd name="adj1" fmla="val 10012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B308D5A-7915-938E-829A-B0AF57CE2DEA}"/>
              </a:ext>
            </a:extLst>
          </p:cNvPr>
          <p:cNvSpPr txBox="1"/>
          <p:nvPr/>
        </p:nvSpPr>
        <p:spPr>
          <a:xfrm>
            <a:off x="5112869" y="5666267"/>
            <a:ext cx="2118202" cy="307777"/>
          </a:xfrm>
          <a:prstGeom prst="rect">
            <a:avLst/>
          </a:prstGeom>
          <a:noFill/>
        </p:spPr>
        <p:txBody>
          <a:bodyPr wrap="square" rtlCol="0">
            <a:spAutoFit/>
          </a:bodyPr>
          <a:lstStyle/>
          <a:p>
            <a:r>
              <a:rPr lang="en-US" altLang="ko-KR" sz="1400" b="1">
                <a:latin typeface="맑은 고딕" panose="020B0503020000020004" pitchFamily="50" charset="-127"/>
                <a:ea typeface="맑은 고딕" panose="020B0503020000020004" pitchFamily="50" charset="-127"/>
              </a:rPr>
              <a:t>Caching Redundancy</a:t>
            </a:r>
            <a:endParaRPr lang="ko-KR" altLang="en-US" sz="1400" b="1"/>
          </a:p>
        </p:txBody>
      </p:sp>
      <p:sp>
        <p:nvSpPr>
          <p:cNvPr id="68" name="TextBox 67">
            <a:extLst>
              <a:ext uri="{FF2B5EF4-FFF2-40B4-BE49-F238E27FC236}">
                <a16:creationId xmlns:a16="http://schemas.microsoft.com/office/drawing/2014/main" id="{FE64EB84-F20D-1005-8880-D5EFB380BB31}"/>
              </a:ext>
            </a:extLst>
          </p:cNvPr>
          <p:cNvSpPr txBox="1"/>
          <p:nvPr/>
        </p:nvSpPr>
        <p:spPr>
          <a:xfrm>
            <a:off x="2752646"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⑤</a:t>
            </a:r>
            <a:endParaRPr lang="ko-KR" altLang="en-US" b="1"/>
          </a:p>
        </p:txBody>
      </p:sp>
      <p:sp>
        <p:nvSpPr>
          <p:cNvPr id="70" name="TextBox 69">
            <a:extLst>
              <a:ext uri="{FF2B5EF4-FFF2-40B4-BE49-F238E27FC236}">
                <a16:creationId xmlns:a16="http://schemas.microsoft.com/office/drawing/2014/main" id="{F221D5DC-09AE-FBFA-1F2E-476C7C37D8C6}"/>
              </a:ext>
            </a:extLst>
          </p:cNvPr>
          <p:cNvSpPr txBox="1"/>
          <p:nvPr/>
        </p:nvSpPr>
        <p:spPr>
          <a:xfrm>
            <a:off x="1491548"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③</a:t>
            </a:r>
            <a:endParaRPr lang="ko-KR" altLang="en-US" b="1"/>
          </a:p>
        </p:txBody>
      </p:sp>
      <p:sp>
        <p:nvSpPr>
          <p:cNvPr id="71" name="TextBox 70">
            <a:extLst>
              <a:ext uri="{FF2B5EF4-FFF2-40B4-BE49-F238E27FC236}">
                <a16:creationId xmlns:a16="http://schemas.microsoft.com/office/drawing/2014/main" id="{7EF6CDF5-302F-7990-B739-A18B37661E10}"/>
              </a:ext>
            </a:extLst>
          </p:cNvPr>
          <p:cNvSpPr txBox="1"/>
          <p:nvPr/>
        </p:nvSpPr>
        <p:spPr>
          <a:xfrm>
            <a:off x="2106930"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④</a:t>
            </a:r>
            <a:endParaRPr lang="ko-KR" altLang="en-US" b="1"/>
          </a:p>
        </p:txBody>
      </p:sp>
      <p:cxnSp>
        <p:nvCxnSpPr>
          <p:cNvPr id="72" name="연결선: 꺾임 71">
            <a:extLst>
              <a:ext uri="{FF2B5EF4-FFF2-40B4-BE49-F238E27FC236}">
                <a16:creationId xmlns:a16="http://schemas.microsoft.com/office/drawing/2014/main" id="{29BC44A9-34DA-164A-2B13-84DCEAAD0A0C}"/>
              </a:ext>
            </a:extLst>
          </p:cNvPr>
          <p:cNvCxnSpPr>
            <a:cxnSpLocks/>
          </p:cNvCxnSpPr>
          <p:nvPr/>
        </p:nvCxnSpPr>
        <p:spPr>
          <a:xfrm>
            <a:off x="1036943" y="5170748"/>
            <a:ext cx="2956386" cy="837979"/>
          </a:xfrm>
          <a:prstGeom prst="bentConnector3">
            <a:avLst>
              <a:gd name="adj1" fmla="val 28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0" name="직선 연결선 79">
            <a:extLst>
              <a:ext uri="{FF2B5EF4-FFF2-40B4-BE49-F238E27FC236}">
                <a16:creationId xmlns:a16="http://schemas.microsoft.com/office/drawing/2014/main" id="{FBA4C258-27E8-36F5-E3E0-6C85799203C6}"/>
              </a:ext>
            </a:extLst>
          </p:cNvPr>
          <p:cNvCxnSpPr/>
          <p:nvPr/>
        </p:nvCxnSpPr>
        <p:spPr>
          <a:xfrm>
            <a:off x="1699563" y="5140822"/>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44F09705-5DBC-23C7-484C-803C75AA08C0}"/>
              </a:ext>
            </a:extLst>
          </p:cNvPr>
          <p:cNvCxnSpPr/>
          <p:nvPr/>
        </p:nvCxnSpPr>
        <p:spPr>
          <a:xfrm>
            <a:off x="2314945" y="5140822"/>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직선 연결선 82">
            <a:extLst>
              <a:ext uri="{FF2B5EF4-FFF2-40B4-BE49-F238E27FC236}">
                <a16:creationId xmlns:a16="http://schemas.microsoft.com/office/drawing/2014/main" id="{9E2D8A7A-50F6-2CE4-AC0A-636B2DCB1A4B}"/>
              </a:ext>
            </a:extLst>
          </p:cNvPr>
          <p:cNvCxnSpPr/>
          <p:nvPr/>
        </p:nvCxnSpPr>
        <p:spPr>
          <a:xfrm>
            <a:off x="2960661" y="5140822"/>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47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9E49A-F1CB-0293-D6A0-6139EA7A69C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ECAA5A2-225A-8178-F190-A5567F1AFEDE}"/>
              </a:ext>
            </a:extLst>
          </p:cNvPr>
          <p:cNvSpPr>
            <a:spLocks noGrp="1"/>
          </p:cNvSpPr>
          <p:nvPr>
            <p:ph type="body" sz="quarter" idx="13"/>
          </p:nvPr>
        </p:nvSpPr>
        <p:spPr>
          <a:xfrm>
            <a:off x="261259" y="1237092"/>
            <a:ext cx="8705320" cy="5145047"/>
          </a:xfrm>
        </p:spPr>
        <p:txBody>
          <a:bodyPr vert="horz" lIns="91440" tIns="45720" rIns="91440" bIns="45720" rtlCol="0" anchor="t">
            <a:noAutofit/>
          </a:bodyPr>
          <a:lstStyle/>
          <a:p>
            <a:pPr marL="287655" indent="-287655"/>
            <a:r>
              <a:rPr lang="en-US" altLang="ko-KR" sz="1800" spc="0" err="1">
                <a:latin typeface="+mj-lt"/>
              </a:rPr>
              <a:t>Rcaches</a:t>
            </a:r>
            <a:r>
              <a:rPr lang="en-US" altLang="ko-KR" sz="1800" spc="0">
                <a:latin typeface="+mj-lt"/>
              </a:rPr>
              <a:t> (Redundancy Caches) can alleviate BW penalty</a:t>
            </a:r>
          </a:p>
          <a:p>
            <a:pPr lvl="1"/>
            <a:r>
              <a:rPr lang="en-US" altLang="ko-KR" sz="1600" spc="0">
                <a:latin typeface="+mn-lt"/>
              </a:rPr>
              <a:t>Reduces # of memory accesses of full cache line requests (8 to 5)</a:t>
            </a:r>
          </a:p>
          <a:p>
            <a:pPr lvl="2"/>
            <a:r>
              <a:rPr lang="en-US" altLang="ko-KR" sz="1500" spc="0">
                <a:solidFill>
                  <a:schemeClr val="tx1"/>
                </a:solidFill>
              </a:rPr>
              <a:t>Four for data sectors, and the other for the shared redundancy blocks</a:t>
            </a:r>
          </a:p>
          <a:p>
            <a:pPr marL="287655" lvl="1" indent="-287655"/>
            <a:endParaRPr lang="en-US" altLang="ko-KR" sz="1500" spc="0">
              <a:latin typeface="+mn-lt"/>
              <a:ea typeface="맑은 고딕" panose="020B0503020000020004" pitchFamily="50" charset="-127"/>
              <a:cs typeface="Arial"/>
            </a:endParaRPr>
          </a:p>
        </p:txBody>
      </p:sp>
      <p:sp>
        <p:nvSpPr>
          <p:cNvPr id="4" name="제목 3">
            <a:extLst>
              <a:ext uri="{FF2B5EF4-FFF2-40B4-BE49-F238E27FC236}">
                <a16:creationId xmlns:a16="http://schemas.microsoft.com/office/drawing/2014/main" id="{DCA0FFBC-BB31-CC76-FB5A-DD11A459BB1F}"/>
              </a:ext>
            </a:extLst>
          </p:cNvPr>
          <p:cNvSpPr>
            <a:spLocks noGrp="1"/>
          </p:cNvSpPr>
          <p:nvPr>
            <p:ph type="title"/>
          </p:nvPr>
        </p:nvSpPr>
        <p:spPr>
          <a:xfrm>
            <a:off x="854498" y="405096"/>
            <a:ext cx="7404642" cy="424732"/>
          </a:xfrm>
        </p:spPr>
        <p:txBody>
          <a:bodyPr/>
          <a:lstStyle/>
          <a:p>
            <a:r>
              <a:rPr lang="en-US" altLang="ko-KR" sz="2400" spc="0"/>
              <a:t>Single Line Access with In-band ECC</a:t>
            </a:r>
            <a:endParaRPr lang="ko-KR" altLang="en-US" sz="2400" spc="0">
              <a:ln w="3175">
                <a:solidFill>
                  <a:srgbClr val="203C73"/>
                </a:solidFill>
              </a:ln>
              <a:latin typeface="+mn-lt"/>
              <a:cs typeface="Arial"/>
            </a:endParaRPr>
          </a:p>
        </p:txBody>
      </p:sp>
      <p:sp>
        <p:nvSpPr>
          <p:cNvPr id="5" name="텍스트 개체 틀 4">
            <a:extLst>
              <a:ext uri="{FF2B5EF4-FFF2-40B4-BE49-F238E27FC236}">
                <a16:creationId xmlns:a16="http://schemas.microsoft.com/office/drawing/2014/main" id="{320DD00D-2CD3-BA74-9256-908DF32F9ABC}"/>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sp>
        <p:nvSpPr>
          <p:cNvPr id="8" name="TextBox 7">
            <a:extLst>
              <a:ext uri="{FF2B5EF4-FFF2-40B4-BE49-F238E27FC236}">
                <a16:creationId xmlns:a16="http://schemas.microsoft.com/office/drawing/2014/main" id="{A120EDD8-B4DD-A805-7486-4F5B0D642446}"/>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BC860D96-3474-B35F-D8A1-F90578487574}"/>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15</a:t>
            </a:fld>
            <a:endParaRPr lang="ko-KR" altLang="en-US"/>
          </a:p>
        </p:txBody>
      </p:sp>
      <p:graphicFrame>
        <p:nvGraphicFramePr>
          <p:cNvPr id="9" name="표 8">
            <a:extLst>
              <a:ext uri="{FF2B5EF4-FFF2-40B4-BE49-F238E27FC236}">
                <a16:creationId xmlns:a16="http://schemas.microsoft.com/office/drawing/2014/main" id="{BD821E71-C440-63D4-3FAF-0C4CBACB9C4B}"/>
              </a:ext>
            </a:extLst>
          </p:cNvPr>
          <p:cNvGraphicFramePr>
            <a:graphicFrameLocks noGrp="1"/>
          </p:cNvGraphicFramePr>
          <p:nvPr/>
        </p:nvGraphicFramePr>
        <p:xfrm>
          <a:off x="539994" y="2253065"/>
          <a:ext cx="7597876" cy="1162339"/>
        </p:xfrm>
        <a:graphic>
          <a:graphicData uri="http://schemas.openxmlformats.org/drawingml/2006/table">
            <a:tbl>
              <a:tblPr firstRow="1" bandRow="1">
                <a:tableStyleId>{5940675A-B579-460E-94D1-54222C63F5DA}</a:tableStyleId>
              </a:tblPr>
              <a:tblGrid>
                <a:gridCol w="205348">
                  <a:extLst>
                    <a:ext uri="{9D8B030D-6E8A-4147-A177-3AD203B41FA5}">
                      <a16:colId xmlns:a16="http://schemas.microsoft.com/office/drawing/2014/main" val="2553341266"/>
                    </a:ext>
                  </a:extLst>
                </a:gridCol>
                <a:gridCol w="205348">
                  <a:extLst>
                    <a:ext uri="{9D8B030D-6E8A-4147-A177-3AD203B41FA5}">
                      <a16:colId xmlns:a16="http://schemas.microsoft.com/office/drawing/2014/main" val="2660735247"/>
                    </a:ext>
                  </a:extLst>
                </a:gridCol>
                <a:gridCol w="205348">
                  <a:extLst>
                    <a:ext uri="{9D8B030D-6E8A-4147-A177-3AD203B41FA5}">
                      <a16:colId xmlns:a16="http://schemas.microsoft.com/office/drawing/2014/main" val="1020973080"/>
                    </a:ext>
                  </a:extLst>
                </a:gridCol>
                <a:gridCol w="205348">
                  <a:extLst>
                    <a:ext uri="{9D8B030D-6E8A-4147-A177-3AD203B41FA5}">
                      <a16:colId xmlns:a16="http://schemas.microsoft.com/office/drawing/2014/main" val="2735411109"/>
                    </a:ext>
                  </a:extLst>
                </a:gridCol>
                <a:gridCol w="205348">
                  <a:extLst>
                    <a:ext uri="{9D8B030D-6E8A-4147-A177-3AD203B41FA5}">
                      <a16:colId xmlns:a16="http://schemas.microsoft.com/office/drawing/2014/main" val="2233927152"/>
                    </a:ext>
                  </a:extLst>
                </a:gridCol>
                <a:gridCol w="205348">
                  <a:extLst>
                    <a:ext uri="{9D8B030D-6E8A-4147-A177-3AD203B41FA5}">
                      <a16:colId xmlns:a16="http://schemas.microsoft.com/office/drawing/2014/main" val="979966112"/>
                    </a:ext>
                  </a:extLst>
                </a:gridCol>
                <a:gridCol w="205348">
                  <a:extLst>
                    <a:ext uri="{9D8B030D-6E8A-4147-A177-3AD203B41FA5}">
                      <a16:colId xmlns:a16="http://schemas.microsoft.com/office/drawing/2014/main" val="435861125"/>
                    </a:ext>
                  </a:extLst>
                </a:gridCol>
                <a:gridCol w="205348">
                  <a:extLst>
                    <a:ext uri="{9D8B030D-6E8A-4147-A177-3AD203B41FA5}">
                      <a16:colId xmlns:a16="http://schemas.microsoft.com/office/drawing/2014/main" val="529917858"/>
                    </a:ext>
                  </a:extLst>
                </a:gridCol>
                <a:gridCol w="205348">
                  <a:extLst>
                    <a:ext uri="{9D8B030D-6E8A-4147-A177-3AD203B41FA5}">
                      <a16:colId xmlns:a16="http://schemas.microsoft.com/office/drawing/2014/main" val="3546194210"/>
                    </a:ext>
                  </a:extLst>
                </a:gridCol>
                <a:gridCol w="205348">
                  <a:extLst>
                    <a:ext uri="{9D8B030D-6E8A-4147-A177-3AD203B41FA5}">
                      <a16:colId xmlns:a16="http://schemas.microsoft.com/office/drawing/2014/main" val="3587301405"/>
                    </a:ext>
                  </a:extLst>
                </a:gridCol>
                <a:gridCol w="205348">
                  <a:extLst>
                    <a:ext uri="{9D8B030D-6E8A-4147-A177-3AD203B41FA5}">
                      <a16:colId xmlns:a16="http://schemas.microsoft.com/office/drawing/2014/main" val="676719972"/>
                    </a:ext>
                  </a:extLst>
                </a:gridCol>
                <a:gridCol w="205348">
                  <a:extLst>
                    <a:ext uri="{9D8B030D-6E8A-4147-A177-3AD203B41FA5}">
                      <a16:colId xmlns:a16="http://schemas.microsoft.com/office/drawing/2014/main" val="3886261494"/>
                    </a:ext>
                  </a:extLst>
                </a:gridCol>
                <a:gridCol w="205348">
                  <a:extLst>
                    <a:ext uri="{9D8B030D-6E8A-4147-A177-3AD203B41FA5}">
                      <a16:colId xmlns:a16="http://schemas.microsoft.com/office/drawing/2014/main" val="3428598882"/>
                    </a:ext>
                  </a:extLst>
                </a:gridCol>
                <a:gridCol w="205348">
                  <a:extLst>
                    <a:ext uri="{9D8B030D-6E8A-4147-A177-3AD203B41FA5}">
                      <a16:colId xmlns:a16="http://schemas.microsoft.com/office/drawing/2014/main" val="2851254742"/>
                    </a:ext>
                  </a:extLst>
                </a:gridCol>
                <a:gridCol w="205348">
                  <a:extLst>
                    <a:ext uri="{9D8B030D-6E8A-4147-A177-3AD203B41FA5}">
                      <a16:colId xmlns:a16="http://schemas.microsoft.com/office/drawing/2014/main" val="3026011252"/>
                    </a:ext>
                  </a:extLst>
                </a:gridCol>
                <a:gridCol w="205348">
                  <a:extLst>
                    <a:ext uri="{9D8B030D-6E8A-4147-A177-3AD203B41FA5}">
                      <a16:colId xmlns:a16="http://schemas.microsoft.com/office/drawing/2014/main" val="1641057413"/>
                    </a:ext>
                  </a:extLst>
                </a:gridCol>
                <a:gridCol w="205348">
                  <a:extLst>
                    <a:ext uri="{9D8B030D-6E8A-4147-A177-3AD203B41FA5}">
                      <a16:colId xmlns:a16="http://schemas.microsoft.com/office/drawing/2014/main" val="165649189"/>
                    </a:ext>
                  </a:extLst>
                </a:gridCol>
                <a:gridCol w="205348">
                  <a:extLst>
                    <a:ext uri="{9D8B030D-6E8A-4147-A177-3AD203B41FA5}">
                      <a16:colId xmlns:a16="http://schemas.microsoft.com/office/drawing/2014/main" val="2628776952"/>
                    </a:ext>
                  </a:extLst>
                </a:gridCol>
                <a:gridCol w="205348">
                  <a:extLst>
                    <a:ext uri="{9D8B030D-6E8A-4147-A177-3AD203B41FA5}">
                      <a16:colId xmlns:a16="http://schemas.microsoft.com/office/drawing/2014/main" val="1499057079"/>
                    </a:ext>
                  </a:extLst>
                </a:gridCol>
                <a:gridCol w="205348">
                  <a:extLst>
                    <a:ext uri="{9D8B030D-6E8A-4147-A177-3AD203B41FA5}">
                      <a16:colId xmlns:a16="http://schemas.microsoft.com/office/drawing/2014/main" val="3058832090"/>
                    </a:ext>
                  </a:extLst>
                </a:gridCol>
                <a:gridCol w="205348">
                  <a:extLst>
                    <a:ext uri="{9D8B030D-6E8A-4147-A177-3AD203B41FA5}">
                      <a16:colId xmlns:a16="http://schemas.microsoft.com/office/drawing/2014/main" val="3439756352"/>
                    </a:ext>
                  </a:extLst>
                </a:gridCol>
                <a:gridCol w="205348">
                  <a:extLst>
                    <a:ext uri="{9D8B030D-6E8A-4147-A177-3AD203B41FA5}">
                      <a16:colId xmlns:a16="http://schemas.microsoft.com/office/drawing/2014/main" val="712297634"/>
                    </a:ext>
                  </a:extLst>
                </a:gridCol>
                <a:gridCol w="205348">
                  <a:extLst>
                    <a:ext uri="{9D8B030D-6E8A-4147-A177-3AD203B41FA5}">
                      <a16:colId xmlns:a16="http://schemas.microsoft.com/office/drawing/2014/main" val="326898410"/>
                    </a:ext>
                  </a:extLst>
                </a:gridCol>
                <a:gridCol w="205348">
                  <a:extLst>
                    <a:ext uri="{9D8B030D-6E8A-4147-A177-3AD203B41FA5}">
                      <a16:colId xmlns:a16="http://schemas.microsoft.com/office/drawing/2014/main" val="2940505990"/>
                    </a:ext>
                  </a:extLst>
                </a:gridCol>
                <a:gridCol w="205348">
                  <a:extLst>
                    <a:ext uri="{9D8B030D-6E8A-4147-A177-3AD203B41FA5}">
                      <a16:colId xmlns:a16="http://schemas.microsoft.com/office/drawing/2014/main" val="3416892196"/>
                    </a:ext>
                  </a:extLst>
                </a:gridCol>
                <a:gridCol w="205348">
                  <a:extLst>
                    <a:ext uri="{9D8B030D-6E8A-4147-A177-3AD203B41FA5}">
                      <a16:colId xmlns:a16="http://schemas.microsoft.com/office/drawing/2014/main" val="714076045"/>
                    </a:ext>
                  </a:extLst>
                </a:gridCol>
                <a:gridCol w="205348">
                  <a:extLst>
                    <a:ext uri="{9D8B030D-6E8A-4147-A177-3AD203B41FA5}">
                      <a16:colId xmlns:a16="http://schemas.microsoft.com/office/drawing/2014/main" val="366753024"/>
                    </a:ext>
                  </a:extLst>
                </a:gridCol>
                <a:gridCol w="205348">
                  <a:extLst>
                    <a:ext uri="{9D8B030D-6E8A-4147-A177-3AD203B41FA5}">
                      <a16:colId xmlns:a16="http://schemas.microsoft.com/office/drawing/2014/main" val="648895886"/>
                    </a:ext>
                  </a:extLst>
                </a:gridCol>
                <a:gridCol w="205348">
                  <a:extLst>
                    <a:ext uri="{9D8B030D-6E8A-4147-A177-3AD203B41FA5}">
                      <a16:colId xmlns:a16="http://schemas.microsoft.com/office/drawing/2014/main" val="1448331277"/>
                    </a:ext>
                  </a:extLst>
                </a:gridCol>
                <a:gridCol w="205348">
                  <a:extLst>
                    <a:ext uri="{9D8B030D-6E8A-4147-A177-3AD203B41FA5}">
                      <a16:colId xmlns:a16="http://schemas.microsoft.com/office/drawing/2014/main" val="2599967134"/>
                    </a:ext>
                  </a:extLst>
                </a:gridCol>
                <a:gridCol w="205348">
                  <a:extLst>
                    <a:ext uri="{9D8B030D-6E8A-4147-A177-3AD203B41FA5}">
                      <a16:colId xmlns:a16="http://schemas.microsoft.com/office/drawing/2014/main" val="3454547206"/>
                    </a:ext>
                  </a:extLst>
                </a:gridCol>
                <a:gridCol w="205348">
                  <a:extLst>
                    <a:ext uri="{9D8B030D-6E8A-4147-A177-3AD203B41FA5}">
                      <a16:colId xmlns:a16="http://schemas.microsoft.com/office/drawing/2014/main" val="2683708902"/>
                    </a:ext>
                  </a:extLst>
                </a:gridCol>
                <a:gridCol w="205348">
                  <a:extLst>
                    <a:ext uri="{9D8B030D-6E8A-4147-A177-3AD203B41FA5}">
                      <a16:colId xmlns:a16="http://schemas.microsoft.com/office/drawing/2014/main" val="262221350"/>
                    </a:ext>
                  </a:extLst>
                </a:gridCol>
                <a:gridCol w="205348">
                  <a:extLst>
                    <a:ext uri="{9D8B030D-6E8A-4147-A177-3AD203B41FA5}">
                      <a16:colId xmlns:a16="http://schemas.microsoft.com/office/drawing/2014/main" val="1363541383"/>
                    </a:ext>
                  </a:extLst>
                </a:gridCol>
                <a:gridCol w="205348">
                  <a:extLst>
                    <a:ext uri="{9D8B030D-6E8A-4147-A177-3AD203B41FA5}">
                      <a16:colId xmlns:a16="http://schemas.microsoft.com/office/drawing/2014/main" val="4234592989"/>
                    </a:ext>
                  </a:extLst>
                </a:gridCol>
                <a:gridCol w="205348">
                  <a:extLst>
                    <a:ext uri="{9D8B030D-6E8A-4147-A177-3AD203B41FA5}">
                      <a16:colId xmlns:a16="http://schemas.microsoft.com/office/drawing/2014/main" val="1372448522"/>
                    </a:ext>
                  </a:extLst>
                </a:gridCol>
                <a:gridCol w="205348">
                  <a:extLst>
                    <a:ext uri="{9D8B030D-6E8A-4147-A177-3AD203B41FA5}">
                      <a16:colId xmlns:a16="http://schemas.microsoft.com/office/drawing/2014/main" val="1939518855"/>
                    </a:ext>
                  </a:extLst>
                </a:gridCol>
              </a:tblGrid>
              <a:tr h="291491">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4645962"/>
                  </a:ext>
                </a:extLst>
              </a:tr>
              <a:tr h="291491">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2">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2294703"/>
                  </a:ext>
                </a:extLst>
              </a:tr>
              <a:tr h="317009">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6">
                  <a:txBody>
                    <a:bodyPr/>
                    <a:lstStyle/>
                    <a:p>
                      <a:pPr algn="l" latinLnBrk="1"/>
                      <a:endParaRPr lang="en-US" altLang="ko-KR" sz="1400" b="1">
                        <a:latin typeface="+mn-lt"/>
                        <a:cs typeface="Times New Roman"/>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12700" cmpd="sng">
                      <a:noFill/>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ko-KR"/>
                    </a:p>
                  </a:txBody>
                  <a:tcPr marL="0" marR="0" marT="0" marB="0">
                    <a:lnL w="12700" cmpd="sng">
                      <a:noFill/>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62348">
                <a:tc>
                  <a:txBody>
                    <a:bodyPr/>
                    <a:lstStyle/>
                    <a:p>
                      <a:pPr latinLnBrk="1"/>
                      <a:endParaRPr lang="ko-KR" altLang="en-US" sz="2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310005"/>
                  </a:ext>
                </a:extLst>
              </a:tr>
            </a:tbl>
          </a:graphicData>
        </a:graphic>
      </p:graphicFrame>
      <p:cxnSp>
        <p:nvCxnSpPr>
          <p:cNvPr id="19" name="직선 화살표 연결선 10">
            <a:extLst>
              <a:ext uri="{FF2B5EF4-FFF2-40B4-BE49-F238E27FC236}">
                <a16:creationId xmlns:a16="http://schemas.microsoft.com/office/drawing/2014/main" id="{35E415BF-ED86-8DA9-AE8F-991E15B71302}"/>
              </a:ext>
            </a:extLst>
          </p:cNvPr>
          <p:cNvCxnSpPr>
            <a:cxnSpLocks/>
          </p:cNvCxnSpPr>
          <p:nvPr/>
        </p:nvCxnSpPr>
        <p:spPr>
          <a:xfrm>
            <a:off x="748633" y="2921021"/>
            <a:ext cx="7380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09A002F2-08B5-0820-0B3E-BA28AE02814A}"/>
              </a:ext>
            </a:extLst>
          </p:cNvPr>
          <p:cNvSpPr txBox="1"/>
          <p:nvPr/>
        </p:nvSpPr>
        <p:spPr>
          <a:xfrm>
            <a:off x="3687205" y="2623433"/>
            <a:ext cx="1879884" cy="307777"/>
          </a:xfrm>
          <a:prstGeom prst="rect">
            <a:avLst/>
          </a:prstGeom>
          <a:noFill/>
        </p:spPr>
        <p:txBody>
          <a:bodyPr wrap="square" rtlCol="0">
            <a:spAutoFit/>
          </a:bodyPr>
          <a:lstStyle/>
          <a:p>
            <a:r>
              <a:rPr lang="en-US" altLang="ko-KR" sz="1400" b="1"/>
              <a:t>2KiB DRAM row</a:t>
            </a:r>
            <a:endParaRPr lang="ko-KR" altLang="en-US" sz="1400" b="1"/>
          </a:p>
        </p:txBody>
      </p:sp>
      <p:cxnSp>
        <p:nvCxnSpPr>
          <p:cNvPr id="25" name="직선 화살표 연결선 19">
            <a:extLst>
              <a:ext uri="{FF2B5EF4-FFF2-40B4-BE49-F238E27FC236}">
                <a16:creationId xmlns:a16="http://schemas.microsoft.com/office/drawing/2014/main" id="{FD8852F6-0684-3266-0BB8-82DC5E272F98}"/>
              </a:ext>
            </a:extLst>
          </p:cNvPr>
          <p:cNvCxnSpPr>
            <a:cxnSpLocks/>
          </p:cNvCxnSpPr>
          <p:nvPr/>
        </p:nvCxnSpPr>
        <p:spPr>
          <a:xfrm>
            <a:off x="740087" y="3088411"/>
            <a:ext cx="828000" cy="5644"/>
          </a:xfrm>
          <a:prstGeom prst="straightConnector1">
            <a:avLst/>
          </a:prstGeom>
          <a:ln w="9525">
            <a:headEnd type="triangle"/>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393964AD-5025-BCFF-FBA7-F953FDD22D74}"/>
              </a:ext>
            </a:extLst>
          </p:cNvPr>
          <p:cNvSpPr txBox="1"/>
          <p:nvPr/>
        </p:nvSpPr>
        <p:spPr>
          <a:xfrm>
            <a:off x="4240160" y="3075935"/>
            <a:ext cx="422617" cy="369332"/>
          </a:xfrm>
          <a:prstGeom prst="rect">
            <a:avLst/>
          </a:prstGeom>
          <a:noFill/>
        </p:spPr>
        <p:txBody>
          <a:bodyPr wrap="square" rtlCol="0">
            <a:spAutoFit/>
          </a:bodyPr>
          <a:lstStyle/>
          <a:p>
            <a:r>
              <a:rPr lang="en-US" altLang="ko-KR" b="1"/>
              <a:t>…</a:t>
            </a:r>
            <a:endParaRPr lang="ko-KR" altLang="en-US" b="1"/>
          </a:p>
        </p:txBody>
      </p:sp>
      <p:sp>
        <p:nvSpPr>
          <p:cNvPr id="69" name="직사각형 68">
            <a:extLst>
              <a:ext uri="{FF2B5EF4-FFF2-40B4-BE49-F238E27FC236}">
                <a16:creationId xmlns:a16="http://schemas.microsoft.com/office/drawing/2014/main" id="{CC41E5F9-D6D0-66F2-3155-67192EAE4C85}"/>
              </a:ext>
            </a:extLst>
          </p:cNvPr>
          <p:cNvSpPr/>
          <p:nvPr/>
        </p:nvSpPr>
        <p:spPr>
          <a:xfrm>
            <a:off x="7303426" y="3158263"/>
            <a:ext cx="79915" cy="252811"/>
          </a:xfrm>
          <a:prstGeom prst="rect">
            <a:avLst/>
          </a:prstGeom>
          <a:pattFill prst="wdUpDiag">
            <a:fgClr>
              <a:srgbClr val="0070C0"/>
            </a:fgClr>
            <a:bgClr>
              <a:schemeClr val="bg1"/>
            </a:bgClr>
          </a:patt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BBD47A07-B42A-09CA-2993-D5DF4FC00290}"/>
              </a:ext>
            </a:extLst>
          </p:cNvPr>
          <p:cNvSpPr txBox="1"/>
          <p:nvPr/>
        </p:nvSpPr>
        <p:spPr>
          <a:xfrm>
            <a:off x="870850" y="2909426"/>
            <a:ext cx="1108226"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128</a:t>
            </a:r>
            <a:r>
              <a:rPr lang="ko-KR" altLang="en-US" sz="1200" b="1">
                <a:latin typeface="+mj-lt"/>
                <a:cs typeface="Times New Roman" panose="02020603050405020304" pitchFamily="18" charset="0"/>
              </a:rPr>
              <a:t> </a:t>
            </a:r>
            <a:r>
              <a:rPr lang="en-US" altLang="ko-KR" sz="1200" b="1">
                <a:latin typeface="+mj-lt"/>
                <a:cs typeface="Times New Roman" panose="02020603050405020304" pitchFamily="18" charset="0"/>
              </a:rPr>
              <a:t>line</a:t>
            </a:r>
            <a:endParaRPr lang="ko-KR" altLang="en-US" sz="1200" b="1">
              <a:latin typeface="+mj-lt"/>
              <a:cs typeface="Times New Roman" panose="02020603050405020304" pitchFamily="18" charset="0"/>
            </a:endParaRPr>
          </a:p>
        </p:txBody>
      </p:sp>
      <p:grpSp>
        <p:nvGrpSpPr>
          <p:cNvPr id="175" name="그룹 174">
            <a:extLst>
              <a:ext uri="{FF2B5EF4-FFF2-40B4-BE49-F238E27FC236}">
                <a16:creationId xmlns:a16="http://schemas.microsoft.com/office/drawing/2014/main" id="{8C9375EF-3F58-6999-6230-CDFA23F6BC98}"/>
              </a:ext>
            </a:extLst>
          </p:cNvPr>
          <p:cNvGrpSpPr/>
          <p:nvPr/>
        </p:nvGrpSpPr>
        <p:grpSpPr>
          <a:xfrm>
            <a:off x="886670" y="4197516"/>
            <a:ext cx="7528192" cy="1909389"/>
            <a:chOff x="916581" y="4171878"/>
            <a:chExt cx="7528192" cy="1909389"/>
          </a:xfrm>
        </p:grpSpPr>
        <p:sp>
          <p:nvSpPr>
            <p:cNvPr id="3" name="TextBox 2">
              <a:extLst>
                <a:ext uri="{FF2B5EF4-FFF2-40B4-BE49-F238E27FC236}">
                  <a16:creationId xmlns:a16="http://schemas.microsoft.com/office/drawing/2014/main" id="{DAD51B5F-A9E3-B126-DCDE-2572E9C5EFC7}"/>
                </a:ext>
              </a:extLst>
            </p:cNvPr>
            <p:cNvSpPr txBox="1"/>
            <p:nvPr/>
          </p:nvSpPr>
          <p:spPr>
            <a:xfrm>
              <a:off x="1436453" y="4503814"/>
              <a:ext cx="1490293"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Time</a:t>
              </a:r>
              <a:endParaRPr lang="ko-KR" altLang="en-US" sz="140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5B305E7F-9428-59AB-C6A6-C76F7949FF33}"/>
                </a:ext>
              </a:extLst>
            </p:cNvPr>
            <p:cNvSpPr txBox="1"/>
            <p:nvPr/>
          </p:nvSpPr>
          <p:spPr>
            <a:xfrm>
              <a:off x="916581" y="4979698"/>
              <a:ext cx="502785"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CMD</a:t>
              </a:r>
              <a:endParaRPr lang="ko-KR" altLang="en-US" sz="1400">
                <a:latin typeface="+mj-lt"/>
                <a:cs typeface="Times New Roman" panose="02020603050405020304" pitchFamily="18" charset="0"/>
              </a:endParaRPr>
            </a:p>
          </p:txBody>
        </p:sp>
        <p:sp>
          <p:nvSpPr>
            <p:cNvPr id="10" name="TextBox 9">
              <a:extLst>
                <a:ext uri="{FF2B5EF4-FFF2-40B4-BE49-F238E27FC236}">
                  <a16:creationId xmlns:a16="http://schemas.microsoft.com/office/drawing/2014/main" id="{4CE7744E-759F-C9CB-6970-49039796B301}"/>
                </a:ext>
              </a:extLst>
            </p:cNvPr>
            <p:cNvSpPr txBox="1"/>
            <p:nvPr/>
          </p:nvSpPr>
          <p:spPr>
            <a:xfrm>
              <a:off x="924391" y="5285999"/>
              <a:ext cx="502785"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Data</a:t>
              </a:r>
              <a:endParaRPr lang="ko-KR" altLang="en-US" sz="1400">
                <a:latin typeface="+mj-lt"/>
                <a:cs typeface="Times New Roman" panose="02020603050405020304" pitchFamily="18" charset="0"/>
              </a:endParaRPr>
            </a:p>
          </p:txBody>
        </p:sp>
        <p:sp>
          <p:nvSpPr>
            <p:cNvPr id="11" name="육각형 10">
              <a:extLst>
                <a:ext uri="{FF2B5EF4-FFF2-40B4-BE49-F238E27FC236}">
                  <a16:creationId xmlns:a16="http://schemas.microsoft.com/office/drawing/2014/main" id="{E8AAFA09-E3A1-00FD-2900-EDFA4A20CDB4}"/>
                </a:ext>
              </a:extLst>
            </p:cNvPr>
            <p:cNvSpPr/>
            <p:nvPr/>
          </p:nvSpPr>
          <p:spPr>
            <a:xfrm>
              <a:off x="1450144" y="4984165"/>
              <a:ext cx="360000" cy="2160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cxnSp>
          <p:nvCxnSpPr>
            <p:cNvPr id="12" name="연결선: 꺾임 11">
              <a:extLst>
                <a:ext uri="{FF2B5EF4-FFF2-40B4-BE49-F238E27FC236}">
                  <a16:creationId xmlns:a16="http://schemas.microsoft.com/office/drawing/2014/main" id="{FFA6AAA8-5BA4-560E-7D99-837720A65B55}"/>
                </a:ext>
              </a:extLst>
            </p:cNvPr>
            <p:cNvCxnSpPr>
              <a:cxnSpLocks/>
              <a:stCxn id="11" idx="0"/>
            </p:cNvCxnSpPr>
            <p:nvPr/>
          </p:nvCxnSpPr>
          <p:spPr>
            <a:xfrm>
              <a:off x="1810144" y="5092165"/>
              <a:ext cx="597419" cy="271822"/>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3" name="육각형 12">
              <a:extLst>
                <a:ext uri="{FF2B5EF4-FFF2-40B4-BE49-F238E27FC236}">
                  <a16:creationId xmlns:a16="http://schemas.microsoft.com/office/drawing/2014/main" id="{BABAC853-B3E7-8E66-5DB3-004A25FBCC43}"/>
                </a:ext>
              </a:extLst>
            </p:cNvPr>
            <p:cNvSpPr/>
            <p:nvPr/>
          </p:nvSpPr>
          <p:spPr>
            <a:xfrm>
              <a:off x="2412553" y="5272047"/>
              <a:ext cx="540000" cy="216000"/>
            </a:xfrm>
            <a:prstGeom prst="hexagon">
              <a:avLst/>
            </a:prstGeom>
            <a:gradFill>
              <a:gsLst>
                <a:gs pos="50000">
                  <a:schemeClr val="bg2">
                    <a:lumMod val="75000"/>
                  </a:schemeClr>
                </a:gs>
                <a:gs pos="0">
                  <a:srgbClr val="0070C0"/>
                </a:gs>
                <a:gs pos="25000">
                  <a:srgbClr val="0070C0"/>
                </a:gs>
                <a:gs pos="25000">
                  <a:schemeClr val="bg2">
                    <a:lumMod val="75000"/>
                  </a:schemeClr>
                </a:gs>
                <a:gs pos="75000">
                  <a:schemeClr val="bg2">
                    <a:lumMod val="75000"/>
                  </a:schemeClr>
                </a:gs>
                <a:gs pos="50000">
                  <a:schemeClr val="bg2">
                    <a:lumMod val="75000"/>
                  </a:schemeClr>
                </a:gs>
                <a:gs pos="50000">
                  <a:schemeClr val="bg2">
                    <a:lumMod val="75000"/>
                  </a:schemeClr>
                </a:gs>
                <a:gs pos="50000">
                  <a:schemeClr val="bg2">
                    <a:lumMod val="75000"/>
                  </a:schemeClr>
                </a:gs>
                <a:gs pos="100000">
                  <a:schemeClr val="bg2">
                    <a:lumMod val="75000"/>
                  </a:schemeClr>
                </a:gs>
              </a:gsLst>
              <a:lin ang="0" scaled="1"/>
            </a:gra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900">
                <a:latin typeface="Times New Roman" panose="02020603050405020304" pitchFamily="18" charset="0"/>
                <a:cs typeface="Times New Roman" panose="02020603050405020304" pitchFamily="18" charset="0"/>
              </a:endParaRPr>
            </a:p>
          </p:txBody>
        </p:sp>
        <p:sp>
          <p:nvSpPr>
            <p:cNvPr id="14" name="육각형 13">
              <a:extLst>
                <a:ext uri="{FF2B5EF4-FFF2-40B4-BE49-F238E27FC236}">
                  <a16:creationId xmlns:a16="http://schemas.microsoft.com/office/drawing/2014/main" id="{9DE23D82-8618-EDFD-CF6E-9D29A77D5B00}"/>
                </a:ext>
              </a:extLst>
            </p:cNvPr>
            <p:cNvSpPr/>
            <p:nvPr/>
          </p:nvSpPr>
          <p:spPr>
            <a:xfrm>
              <a:off x="2330503" y="4988782"/>
              <a:ext cx="360000" cy="2160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sp>
          <p:nvSpPr>
            <p:cNvPr id="15" name="직사각형 14">
              <a:extLst>
                <a:ext uri="{FF2B5EF4-FFF2-40B4-BE49-F238E27FC236}">
                  <a16:creationId xmlns:a16="http://schemas.microsoft.com/office/drawing/2014/main" id="{FA88EFBF-4AF5-CDC6-FEFA-67319385D34B}"/>
                </a:ext>
              </a:extLst>
            </p:cNvPr>
            <p:cNvSpPr/>
            <p:nvPr/>
          </p:nvSpPr>
          <p:spPr>
            <a:xfrm>
              <a:off x="3838220" y="5571768"/>
              <a:ext cx="656276" cy="219138"/>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2E61189-B6F7-76EE-28D2-533E795D4B42}"/>
                </a:ext>
              </a:extLst>
            </p:cNvPr>
            <p:cNvSpPr txBox="1"/>
            <p:nvPr/>
          </p:nvSpPr>
          <p:spPr>
            <a:xfrm>
              <a:off x="927509" y="5704351"/>
              <a:ext cx="502785"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ECC</a:t>
              </a:r>
              <a:endParaRPr lang="ko-KR" altLang="en-US" sz="1400">
                <a:latin typeface="+mj-lt"/>
                <a:cs typeface="Times New Roman" panose="02020603050405020304" pitchFamily="18" charset="0"/>
              </a:endParaRPr>
            </a:p>
          </p:txBody>
        </p:sp>
        <p:sp>
          <p:nvSpPr>
            <p:cNvPr id="17" name="직사각형 16">
              <a:extLst>
                <a:ext uri="{FF2B5EF4-FFF2-40B4-BE49-F238E27FC236}">
                  <a16:creationId xmlns:a16="http://schemas.microsoft.com/office/drawing/2014/main" id="{3C50EC49-1D29-140B-DACE-E477CCA33830}"/>
                </a:ext>
              </a:extLst>
            </p:cNvPr>
            <p:cNvSpPr/>
            <p:nvPr/>
          </p:nvSpPr>
          <p:spPr>
            <a:xfrm>
              <a:off x="3847456" y="5840573"/>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a:latin typeface="Times New Roman" panose="02020603050405020304" pitchFamily="18" charset="0"/>
                  <a:cs typeface="Times New Roman" panose="02020603050405020304" pitchFamily="18" charset="0"/>
                </a:rPr>
                <a:t>S0</a:t>
              </a:r>
              <a:endParaRPr lang="ko-KR" altLang="en-US" sz="1400" b="1">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8BFBD50-DB40-4316-8A27-BF0F4867A169}"/>
                </a:ext>
              </a:extLst>
            </p:cNvPr>
            <p:cNvSpPr txBox="1"/>
            <p:nvPr/>
          </p:nvSpPr>
          <p:spPr>
            <a:xfrm>
              <a:off x="4017846" y="5870738"/>
              <a:ext cx="285018" cy="169277"/>
            </a:xfrm>
            <a:prstGeom prst="rect">
              <a:avLst/>
            </a:prstGeom>
            <a:noFill/>
          </p:spPr>
          <p:txBody>
            <a:bodyPr wrap="square" lIns="0" tIns="0" rIns="0" bIns="0" rtlCol="0">
              <a:spAutoFit/>
            </a:bodyPr>
            <a:lstStyle/>
            <a:p>
              <a:pPr algn="ct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cxnSp>
          <p:nvCxnSpPr>
            <p:cNvPr id="20" name="직선 연결선 19">
              <a:extLst>
                <a:ext uri="{FF2B5EF4-FFF2-40B4-BE49-F238E27FC236}">
                  <a16:creationId xmlns:a16="http://schemas.microsoft.com/office/drawing/2014/main" id="{5C0E04E9-0950-AD0D-FC53-DF745B7C2854}"/>
                </a:ext>
              </a:extLst>
            </p:cNvPr>
            <p:cNvCxnSpPr>
              <a:cxnSpLocks/>
            </p:cNvCxnSpPr>
            <p:nvPr/>
          </p:nvCxnSpPr>
          <p:spPr>
            <a:xfrm>
              <a:off x="1623542" y="4912429"/>
              <a:ext cx="880672"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21" name="그룹 20">
              <a:extLst>
                <a:ext uri="{FF2B5EF4-FFF2-40B4-BE49-F238E27FC236}">
                  <a16:creationId xmlns:a16="http://schemas.microsoft.com/office/drawing/2014/main" id="{6D4DF46A-260D-00F0-299C-9385F68DA953}"/>
                </a:ext>
              </a:extLst>
            </p:cNvPr>
            <p:cNvGrpSpPr/>
            <p:nvPr/>
          </p:nvGrpSpPr>
          <p:grpSpPr>
            <a:xfrm>
              <a:off x="1623486" y="4833971"/>
              <a:ext cx="879007" cy="118640"/>
              <a:chOff x="4251760" y="2028947"/>
              <a:chExt cx="587487" cy="136669"/>
            </a:xfrm>
          </p:grpSpPr>
          <p:cxnSp>
            <p:nvCxnSpPr>
              <p:cNvPr id="23" name="직선 연결선 22">
                <a:extLst>
                  <a:ext uri="{FF2B5EF4-FFF2-40B4-BE49-F238E27FC236}">
                    <a16:creationId xmlns:a16="http://schemas.microsoft.com/office/drawing/2014/main" id="{BDAF608A-119F-7BE4-ED68-04CEC536BF6F}"/>
                  </a:ext>
                </a:extLst>
              </p:cNvPr>
              <p:cNvCxnSpPr>
                <a:cxnSpLocks/>
              </p:cNvCxnSpPr>
              <p:nvPr/>
            </p:nvCxnSpPr>
            <p:spPr>
              <a:xfrm flipV="1">
                <a:off x="4251760" y="2028947"/>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직선 연결선 23">
                <a:extLst>
                  <a:ext uri="{FF2B5EF4-FFF2-40B4-BE49-F238E27FC236}">
                    <a16:creationId xmlns:a16="http://schemas.microsoft.com/office/drawing/2014/main" id="{07ED210D-E6E1-0D60-0844-3A566FA27947}"/>
                  </a:ext>
                </a:extLst>
              </p:cNvPr>
              <p:cNvCxnSpPr>
                <a:cxnSpLocks/>
              </p:cNvCxnSpPr>
              <p:nvPr/>
            </p:nvCxnSpPr>
            <p:spPr>
              <a:xfrm flipV="1">
                <a:off x="4839247" y="2028947"/>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6" name="TextBox 25">
              <a:extLst>
                <a:ext uri="{FF2B5EF4-FFF2-40B4-BE49-F238E27FC236}">
                  <a16:creationId xmlns:a16="http://schemas.microsoft.com/office/drawing/2014/main" id="{B756B3FB-F3F3-AB75-7C7A-163907890C31}"/>
                </a:ext>
              </a:extLst>
            </p:cNvPr>
            <p:cNvSpPr txBox="1"/>
            <p:nvPr/>
          </p:nvSpPr>
          <p:spPr>
            <a:xfrm>
              <a:off x="1808471" y="4717434"/>
              <a:ext cx="572523" cy="215444"/>
            </a:xfrm>
            <a:prstGeom prst="rect">
              <a:avLst/>
            </a:prstGeom>
            <a:noFill/>
          </p:spPr>
          <p:txBody>
            <a:bodyPr wrap="square" lIns="0" tIns="0" rIns="0" bIns="0" rtlCol="0">
              <a:spAutoFit/>
            </a:bodyPr>
            <a:lstStyle/>
            <a:p>
              <a:r>
                <a:rPr lang="en-US" altLang="ko-KR" sz="1400" err="1">
                  <a:solidFill>
                    <a:srgbClr val="C00000"/>
                  </a:solidFill>
                  <a:latin typeface="+mj-lt"/>
                  <a:cs typeface="Times New Roman" panose="02020603050405020304" pitchFamily="18" charset="0"/>
                </a:rPr>
                <a:t>tCCDL</a:t>
              </a:r>
              <a:endParaRPr lang="ko-KR" altLang="en-US" sz="1400">
                <a:solidFill>
                  <a:srgbClr val="C00000"/>
                </a:solidFill>
                <a:latin typeface="+mj-lt"/>
                <a:cs typeface="Times New Roman" panose="02020603050405020304" pitchFamily="18" charset="0"/>
              </a:endParaRPr>
            </a:p>
          </p:txBody>
        </p:sp>
        <p:cxnSp>
          <p:nvCxnSpPr>
            <p:cNvPr id="27" name="연결선: 꺾임 26">
              <a:extLst>
                <a:ext uri="{FF2B5EF4-FFF2-40B4-BE49-F238E27FC236}">
                  <a16:creationId xmlns:a16="http://schemas.microsoft.com/office/drawing/2014/main" id="{17CE8AB6-8C87-5B88-CB51-11B23A56C9B8}"/>
                </a:ext>
              </a:extLst>
            </p:cNvPr>
            <p:cNvCxnSpPr>
              <a:cxnSpLocks/>
              <a:stCxn id="14" idx="0"/>
            </p:cNvCxnSpPr>
            <p:nvPr/>
          </p:nvCxnSpPr>
          <p:spPr>
            <a:xfrm>
              <a:off x="2690503" y="5096782"/>
              <a:ext cx="595389" cy="265285"/>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28" name="직선 화살표 연결선 27">
              <a:extLst>
                <a:ext uri="{FF2B5EF4-FFF2-40B4-BE49-F238E27FC236}">
                  <a16:creationId xmlns:a16="http://schemas.microsoft.com/office/drawing/2014/main" id="{4EA78AAC-6C7B-8579-840A-B25D2E235B22}"/>
                </a:ext>
              </a:extLst>
            </p:cNvPr>
            <p:cNvCxnSpPr>
              <a:cxnSpLocks/>
            </p:cNvCxnSpPr>
            <p:nvPr/>
          </p:nvCxnSpPr>
          <p:spPr>
            <a:xfrm>
              <a:off x="1421379" y="4718400"/>
              <a:ext cx="64440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2" name="그룹 31">
              <a:extLst>
                <a:ext uri="{FF2B5EF4-FFF2-40B4-BE49-F238E27FC236}">
                  <a16:creationId xmlns:a16="http://schemas.microsoft.com/office/drawing/2014/main" id="{F750CA54-C606-BFCE-88C4-B8113AB59DFD}"/>
                </a:ext>
              </a:extLst>
            </p:cNvPr>
            <p:cNvGrpSpPr/>
            <p:nvPr/>
          </p:nvGrpSpPr>
          <p:grpSpPr>
            <a:xfrm>
              <a:off x="2398797" y="5274604"/>
              <a:ext cx="169128" cy="215091"/>
              <a:chOff x="6787480" y="3441392"/>
              <a:chExt cx="429121" cy="803254"/>
            </a:xfrm>
          </p:grpSpPr>
          <p:cxnSp>
            <p:nvCxnSpPr>
              <p:cNvPr id="33" name="직선 연결선 32">
                <a:extLst>
                  <a:ext uri="{FF2B5EF4-FFF2-40B4-BE49-F238E27FC236}">
                    <a16:creationId xmlns:a16="http://schemas.microsoft.com/office/drawing/2014/main" id="{6DFDACBF-CB80-3CCB-942D-8F84CFEA465A}"/>
                  </a:ext>
                </a:extLst>
              </p:cNvPr>
              <p:cNvCxnSpPr>
                <a:cxnSpLocks/>
              </p:cNvCxnSpPr>
              <p:nvPr/>
            </p:nvCxnSpPr>
            <p:spPr>
              <a:xfrm flipH="1">
                <a:off x="6787480" y="3714682"/>
                <a:ext cx="406858" cy="409489"/>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직선 연결선 41">
                <a:extLst>
                  <a:ext uri="{FF2B5EF4-FFF2-40B4-BE49-F238E27FC236}">
                    <a16:creationId xmlns:a16="http://schemas.microsoft.com/office/drawing/2014/main" id="{AE7DD889-3A7C-6F80-A2B1-41B17EBF38AE}"/>
                  </a:ext>
                </a:extLst>
              </p:cNvPr>
              <p:cNvCxnSpPr>
                <a:cxnSpLocks/>
              </p:cNvCxnSpPr>
              <p:nvPr/>
            </p:nvCxnSpPr>
            <p:spPr>
              <a:xfrm flipH="1">
                <a:off x="6924223" y="3943960"/>
                <a:ext cx="292378" cy="300686"/>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직선 연결선 42">
                <a:extLst>
                  <a:ext uri="{FF2B5EF4-FFF2-40B4-BE49-F238E27FC236}">
                    <a16:creationId xmlns:a16="http://schemas.microsoft.com/office/drawing/2014/main" id="{7CDCF927-5B07-1310-B302-5CC3E273E424}"/>
                  </a:ext>
                </a:extLst>
              </p:cNvPr>
              <p:cNvCxnSpPr>
                <a:cxnSpLocks/>
              </p:cNvCxnSpPr>
              <p:nvPr/>
            </p:nvCxnSpPr>
            <p:spPr>
              <a:xfrm flipH="1">
                <a:off x="6794298" y="3507358"/>
                <a:ext cx="400041" cy="384476"/>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직선 연결선 43">
                <a:extLst>
                  <a:ext uri="{FF2B5EF4-FFF2-40B4-BE49-F238E27FC236}">
                    <a16:creationId xmlns:a16="http://schemas.microsoft.com/office/drawing/2014/main" id="{970FC1BA-854D-8B42-5E36-1D984DA35C2F}"/>
                  </a:ext>
                </a:extLst>
              </p:cNvPr>
              <p:cNvCxnSpPr>
                <a:cxnSpLocks/>
              </p:cNvCxnSpPr>
              <p:nvPr/>
            </p:nvCxnSpPr>
            <p:spPr>
              <a:xfrm flipH="1">
                <a:off x="6828330" y="3441392"/>
                <a:ext cx="215595" cy="229095"/>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5" name="TextBox 44">
              <a:extLst>
                <a:ext uri="{FF2B5EF4-FFF2-40B4-BE49-F238E27FC236}">
                  <a16:creationId xmlns:a16="http://schemas.microsoft.com/office/drawing/2014/main" id="{1CDE58F2-1A27-3662-3E54-36984AAF28A7}"/>
                </a:ext>
              </a:extLst>
            </p:cNvPr>
            <p:cNvSpPr txBox="1"/>
            <p:nvPr/>
          </p:nvSpPr>
          <p:spPr>
            <a:xfrm>
              <a:off x="2615882" y="5280270"/>
              <a:ext cx="605735" cy="200055"/>
            </a:xfrm>
            <a:prstGeom prst="rect">
              <a:avLst/>
            </a:prstGeom>
            <a:noFill/>
          </p:spPr>
          <p:txBody>
            <a:bodyPr wrap="square" lIns="0" tIns="0" rIns="0" bIns="0" rtlCol="0">
              <a:spAutoFit/>
            </a:bodyPr>
            <a:lstStyle/>
            <a:p>
              <a:r>
                <a:rPr lang="en-US" altLang="ko-KR" sz="1300" b="1">
                  <a:latin typeface="Times New Roman" panose="02020603050405020304" pitchFamily="18" charset="0"/>
                  <a:cs typeface="Times New Roman" panose="02020603050405020304" pitchFamily="18" charset="0"/>
                </a:rPr>
                <a:t>R.</a:t>
              </a:r>
              <a:endParaRPr lang="ko-KR" altLang="en-US" sz="1300" b="1">
                <a:latin typeface="Times New Roman" panose="02020603050405020304" pitchFamily="18" charset="0"/>
                <a:cs typeface="Times New Roman" panose="02020603050405020304" pitchFamily="18" charset="0"/>
              </a:endParaRPr>
            </a:p>
          </p:txBody>
        </p:sp>
        <p:sp>
          <p:nvSpPr>
            <p:cNvPr id="46" name="육각형 45">
              <a:extLst>
                <a:ext uri="{FF2B5EF4-FFF2-40B4-BE49-F238E27FC236}">
                  <a16:creationId xmlns:a16="http://schemas.microsoft.com/office/drawing/2014/main" id="{6572FCDD-2F49-BEF2-EBA0-0E55CE6E5E93}"/>
                </a:ext>
              </a:extLst>
            </p:cNvPr>
            <p:cNvSpPr/>
            <p:nvPr/>
          </p:nvSpPr>
          <p:spPr>
            <a:xfrm>
              <a:off x="3291637" y="5271409"/>
              <a:ext cx="540000" cy="216000"/>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S0</a:t>
              </a:r>
              <a:endParaRPr lang="ko-KR" altLang="en-US" sz="1300" b="1">
                <a:solidFill>
                  <a:schemeClr val="bg1"/>
                </a:solidFill>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F51D5184-8E9B-553A-7478-504364ECAA7F}"/>
                </a:ext>
              </a:extLst>
            </p:cNvPr>
            <p:cNvSpPr/>
            <p:nvPr/>
          </p:nvSpPr>
          <p:spPr>
            <a:xfrm>
              <a:off x="4242852" y="5849387"/>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FB624A6C-EAFA-5ED3-35AE-11F1060CC9F9}"/>
                </a:ext>
              </a:extLst>
            </p:cNvPr>
            <p:cNvSpPr txBox="1"/>
            <p:nvPr/>
          </p:nvSpPr>
          <p:spPr>
            <a:xfrm rot="21144320">
              <a:off x="6113686" y="4349570"/>
              <a:ext cx="2331087" cy="307777"/>
            </a:xfrm>
            <a:prstGeom prst="rect">
              <a:avLst/>
            </a:prstGeom>
            <a:solidFill>
              <a:srgbClr val="FDD599"/>
            </a:solidFill>
            <a:ln>
              <a:solidFill>
                <a:schemeClr val="tx1"/>
              </a:solidFill>
            </a:ln>
          </p:spPr>
          <p:txBody>
            <a:bodyPr wrap="none" rtlCol="0">
              <a:spAutoFit/>
            </a:bodyPr>
            <a:lstStyle/>
            <a:p>
              <a:r>
                <a:rPr lang="en-US" altLang="ko-KR" sz="1400" b="1">
                  <a:solidFill>
                    <a:srgbClr val="C00000"/>
                  </a:solidFill>
                </a:rPr>
                <a:t>25% bandwidth overhead</a:t>
              </a:r>
              <a:endParaRPr lang="ko-KR" altLang="en-US" sz="1400" b="1">
                <a:solidFill>
                  <a:srgbClr val="C00000"/>
                </a:solidFill>
              </a:endParaRPr>
            </a:p>
          </p:txBody>
        </p:sp>
        <p:sp>
          <p:nvSpPr>
            <p:cNvPr id="56" name="육각형 55">
              <a:extLst>
                <a:ext uri="{FF2B5EF4-FFF2-40B4-BE49-F238E27FC236}">
                  <a16:creationId xmlns:a16="http://schemas.microsoft.com/office/drawing/2014/main" id="{22D3D7D7-2CF1-5E34-46A6-A132A2FF9E0F}"/>
                </a:ext>
              </a:extLst>
            </p:cNvPr>
            <p:cNvSpPr/>
            <p:nvPr/>
          </p:nvSpPr>
          <p:spPr>
            <a:xfrm>
              <a:off x="2405533" y="5274555"/>
              <a:ext cx="551530" cy="216000"/>
            </a:xfrm>
            <a:prstGeom prst="hexagon">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latin typeface="Times New Roman" panose="02020603050405020304" pitchFamily="18" charset="0"/>
                <a:cs typeface="Times New Roman" panose="02020603050405020304" pitchFamily="18" charset="0"/>
              </a:endParaRPr>
            </a:p>
          </p:txBody>
        </p:sp>
        <p:sp>
          <p:nvSpPr>
            <p:cNvPr id="57" name="직사각형 56">
              <a:extLst>
                <a:ext uri="{FF2B5EF4-FFF2-40B4-BE49-F238E27FC236}">
                  <a16:creationId xmlns:a16="http://schemas.microsoft.com/office/drawing/2014/main" id="{DBF51471-A75C-F927-01A4-85D33718E569}"/>
                </a:ext>
              </a:extLst>
            </p:cNvPr>
            <p:cNvSpPr/>
            <p:nvPr/>
          </p:nvSpPr>
          <p:spPr>
            <a:xfrm>
              <a:off x="4242852" y="5844177"/>
              <a:ext cx="237459" cy="232926"/>
            </a:xfrm>
            <a:prstGeom prst="rect">
              <a:avLst/>
            </a:prstGeom>
            <a:solidFill>
              <a:schemeClr val="bg2">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CD5E8249-B0EF-C1A9-FE74-07DAA372420D}"/>
                </a:ext>
              </a:extLst>
            </p:cNvPr>
            <p:cNvSpPr txBox="1"/>
            <p:nvPr/>
          </p:nvSpPr>
          <p:spPr>
            <a:xfrm>
              <a:off x="2699938" y="4171878"/>
              <a:ext cx="3143427" cy="307777"/>
            </a:xfrm>
            <a:prstGeom prst="rect">
              <a:avLst/>
            </a:prstGeom>
            <a:noFill/>
          </p:spPr>
          <p:txBody>
            <a:bodyPr wrap="square" rtlCol="0">
              <a:spAutoFit/>
            </a:bodyPr>
            <a:lstStyle/>
            <a:p>
              <a:r>
                <a:rPr lang="en-US" altLang="ko-KR" sz="1400"/>
                <a:t>&lt;A timing diagram of a line access&gt;</a:t>
              </a:r>
              <a:endParaRPr lang="ko-KR" altLang="en-US" sz="1400"/>
            </a:p>
          </p:txBody>
        </p:sp>
        <p:cxnSp>
          <p:nvCxnSpPr>
            <p:cNvPr id="89" name="직선 연결선 88">
              <a:extLst>
                <a:ext uri="{FF2B5EF4-FFF2-40B4-BE49-F238E27FC236}">
                  <a16:creationId xmlns:a16="http://schemas.microsoft.com/office/drawing/2014/main" id="{40E90014-43D4-8433-4A81-40A97132613E}"/>
                </a:ext>
              </a:extLst>
            </p:cNvPr>
            <p:cNvCxnSpPr>
              <a:cxnSpLocks/>
            </p:cNvCxnSpPr>
            <p:nvPr/>
          </p:nvCxnSpPr>
          <p:spPr>
            <a:xfrm>
              <a:off x="2556600" y="5274524"/>
              <a:ext cx="0" cy="21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직사각형 89">
              <a:extLst>
                <a:ext uri="{FF2B5EF4-FFF2-40B4-BE49-F238E27FC236}">
                  <a16:creationId xmlns:a16="http://schemas.microsoft.com/office/drawing/2014/main" id="{2CDF6B75-5C95-0B9D-6A4C-D1BB1E91AAA8}"/>
                </a:ext>
              </a:extLst>
            </p:cNvPr>
            <p:cNvSpPr/>
            <p:nvPr/>
          </p:nvSpPr>
          <p:spPr>
            <a:xfrm>
              <a:off x="4248247" y="5853364"/>
              <a:ext cx="221473" cy="217610"/>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91" name="직사각형 90">
              <a:extLst>
                <a:ext uri="{FF2B5EF4-FFF2-40B4-BE49-F238E27FC236}">
                  <a16:creationId xmlns:a16="http://schemas.microsoft.com/office/drawing/2014/main" id="{CABF0391-1D95-3EC8-59D1-F8B134F1D1AC}"/>
                </a:ext>
              </a:extLst>
            </p:cNvPr>
            <p:cNvSpPr/>
            <p:nvPr/>
          </p:nvSpPr>
          <p:spPr>
            <a:xfrm>
              <a:off x="4242563" y="5847235"/>
              <a:ext cx="72000" cy="72560"/>
            </a:xfrm>
            <a:prstGeom prst="rect">
              <a:avLst/>
            </a:prstGeom>
            <a:pattFill prst="wdUpDiag">
              <a:fgClr>
                <a:srgbClr val="0070C0"/>
              </a:fgClr>
              <a:bgClr>
                <a:schemeClr val="bg1"/>
              </a:bgClr>
            </a:patt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5" name="직선 연결선 34">
              <a:extLst>
                <a:ext uri="{FF2B5EF4-FFF2-40B4-BE49-F238E27FC236}">
                  <a16:creationId xmlns:a16="http://schemas.microsoft.com/office/drawing/2014/main" id="{A039A715-6A4A-3CE8-4C2F-A5EC5092F753}"/>
                </a:ext>
              </a:extLst>
            </p:cNvPr>
            <p:cNvCxnSpPr>
              <a:cxnSpLocks/>
            </p:cNvCxnSpPr>
            <p:nvPr/>
          </p:nvCxnSpPr>
          <p:spPr>
            <a:xfrm>
              <a:off x="2504220" y="4910830"/>
              <a:ext cx="880672"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F5BE531F-2FDB-AC6E-2B97-1408D5E839E5}"/>
                </a:ext>
              </a:extLst>
            </p:cNvPr>
            <p:cNvCxnSpPr>
              <a:cxnSpLocks/>
            </p:cNvCxnSpPr>
            <p:nvPr/>
          </p:nvCxnSpPr>
          <p:spPr>
            <a:xfrm flipV="1">
              <a:off x="2504164" y="4832372"/>
              <a:ext cx="0" cy="11864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DA19657-50F6-55A6-03A3-440D7C1885AB}"/>
                </a:ext>
              </a:extLst>
            </p:cNvPr>
            <p:cNvCxnSpPr>
              <a:cxnSpLocks/>
            </p:cNvCxnSpPr>
            <p:nvPr/>
          </p:nvCxnSpPr>
          <p:spPr>
            <a:xfrm flipV="1">
              <a:off x="3383171" y="4832372"/>
              <a:ext cx="0" cy="11864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EA91A01A-E075-00DD-78E5-AAFE343336A0}"/>
                </a:ext>
              </a:extLst>
            </p:cNvPr>
            <p:cNvSpPr txBox="1"/>
            <p:nvPr/>
          </p:nvSpPr>
          <p:spPr>
            <a:xfrm>
              <a:off x="2689149" y="4715835"/>
              <a:ext cx="572523" cy="215444"/>
            </a:xfrm>
            <a:prstGeom prst="rect">
              <a:avLst/>
            </a:prstGeom>
            <a:noFill/>
          </p:spPr>
          <p:txBody>
            <a:bodyPr wrap="square" lIns="0" tIns="0" rIns="0" bIns="0" rtlCol="0">
              <a:spAutoFit/>
            </a:bodyPr>
            <a:lstStyle/>
            <a:p>
              <a:r>
                <a:rPr lang="en-US" altLang="ko-KR" sz="1400" err="1">
                  <a:latin typeface="+mj-lt"/>
                  <a:cs typeface="Times New Roman" panose="02020603050405020304" pitchFamily="18" charset="0"/>
                </a:rPr>
                <a:t>tCCDL</a:t>
              </a:r>
              <a:endParaRPr lang="ko-KR" altLang="en-US" sz="1400">
                <a:latin typeface="+mj-lt"/>
                <a:cs typeface="Times New Roman" panose="02020603050405020304" pitchFamily="18" charset="0"/>
              </a:endParaRPr>
            </a:p>
          </p:txBody>
        </p:sp>
        <p:grpSp>
          <p:nvGrpSpPr>
            <p:cNvPr id="144" name="그룹 143">
              <a:extLst>
                <a:ext uri="{FF2B5EF4-FFF2-40B4-BE49-F238E27FC236}">
                  <a16:creationId xmlns:a16="http://schemas.microsoft.com/office/drawing/2014/main" id="{83537B60-DF97-8EED-C7E5-034D5B0C7FCA}"/>
                </a:ext>
              </a:extLst>
            </p:cNvPr>
            <p:cNvGrpSpPr/>
            <p:nvPr/>
          </p:nvGrpSpPr>
          <p:grpSpPr>
            <a:xfrm>
              <a:off x="3210819" y="4715835"/>
              <a:ext cx="2163993" cy="1361268"/>
              <a:chOff x="2482903" y="4868235"/>
              <a:chExt cx="2163993" cy="1361268"/>
            </a:xfrm>
          </p:grpSpPr>
          <p:sp>
            <p:nvSpPr>
              <p:cNvPr id="130" name="육각형 129">
                <a:extLst>
                  <a:ext uri="{FF2B5EF4-FFF2-40B4-BE49-F238E27FC236}">
                    <a16:creationId xmlns:a16="http://schemas.microsoft.com/office/drawing/2014/main" id="{40D25E9B-5BD9-E3F4-B847-BFD84B44DEB8}"/>
                  </a:ext>
                </a:extLst>
              </p:cNvPr>
              <p:cNvSpPr/>
              <p:nvPr/>
            </p:nvSpPr>
            <p:spPr>
              <a:xfrm>
                <a:off x="2482903" y="5141182"/>
                <a:ext cx="360000" cy="2160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sp>
            <p:nvSpPr>
              <p:cNvPr id="131" name="직사각형 130">
                <a:extLst>
                  <a:ext uri="{FF2B5EF4-FFF2-40B4-BE49-F238E27FC236}">
                    <a16:creationId xmlns:a16="http://schemas.microsoft.com/office/drawing/2014/main" id="{704A6809-5C30-A66A-6FF0-F25768E9F695}"/>
                  </a:ext>
                </a:extLst>
              </p:cNvPr>
              <p:cNvSpPr/>
              <p:nvPr/>
            </p:nvSpPr>
            <p:spPr>
              <a:xfrm>
                <a:off x="3990620" y="5724168"/>
                <a:ext cx="656276" cy="219138"/>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sp>
            <p:nvSpPr>
              <p:cNvPr id="132" name="직사각형 131">
                <a:extLst>
                  <a:ext uri="{FF2B5EF4-FFF2-40B4-BE49-F238E27FC236}">
                    <a16:creationId xmlns:a16="http://schemas.microsoft.com/office/drawing/2014/main" id="{42235C0B-74E4-199A-DED2-AE5F1B4CC755}"/>
                  </a:ext>
                </a:extLst>
              </p:cNvPr>
              <p:cNvSpPr/>
              <p:nvPr/>
            </p:nvSpPr>
            <p:spPr>
              <a:xfrm>
                <a:off x="3999856" y="5992973"/>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a:latin typeface="Times New Roman" panose="02020603050405020304" pitchFamily="18" charset="0"/>
                    <a:cs typeface="Times New Roman" panose="02020603050405020304" pitchFamily="18" charset="0"/>
                  </a:rPr>
                  <a:t>S1</a:t>
                </a:r>
                <a:endParaRPr lang="ko-KR" altLang="en-US" sz="1400" b="1">
                  <a:latin typeface="Times New Roman" panose="02020603050405020304" pitchFamily="18" charset="0"/>
                  <a:cs typeface="Times New Roman" panose="02020603050405020304" pitchFamily="18" charset="0"/>
                </a:endParaRPr>
              </a:p>
            </p:txBody>
          </p:sp>
          <p:sp>
            <p:nvSpPr>
              <p:cNvPr id="133" name="TextBox 132">
                <a:extLst>
                  <a:ext uri="{FF2B5EF4-FFF2-40B4-BE49-F238E27FC236}">
                    <a16:creationId xmlns:a16="http://schemas.microsoft.com/office/drawing/2014/main" id="{6408268E-9ED0-BDFB-6A04-F6FD0374739E}"/>
                  </a:ext>
                </a:extLst>
              </p:cNvPr>
              <p:cNvSpPr txBox="1"/>
              <p:nvPr/>
            </p:nvSpPr>
            <p:spPr>
              <a:xfrm>
                <a:off x="4170246" y="6023138"/>
                <a:ext cx="285018" cy="169277"/>
              </a:xfrm>
              <a:prstGeom prst="rect">
                <a:avLst/>
              </a:prstGeom>
              <a:noFill/>
            </p:spPr>
            <p:txBody>
              <a:bodyPr wrap="square" lIns="0" tIns="0" rIns="0" bIns="0" rtlCol="0">
                <a:spAutoFit/>
              </a:bodyPr>
              <a:lstStyle/>
              <a:p>
                <a:pPr algn="ct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cxnSp>
            <p:nvCxnSpPr>
              <p:cNvPr id="134" name="연결선: 꺾임 133">
                <a:extLst>
                  <a:ext uri="{FF2B5EF4-FFF2-40B4-BE49-F238E27FC236}">
                    <a16:creationId xmlns:a16="http://schemas.microsoft.com/office/drawing/2014/main" id="{1B769B9B-235A-C0DD-41CA-3950A363F6AD}"/>
                  </a:ext>
                </a:extLst>
              </p:cNvPr>
              <p:cNvCxnSpPr>
                <a:cxnSpLocks/>
                <a:stCxn id="130" idx="0"/>
              </p:cNvCxnSpPr>
              <p:nvPr/>
            </p:nvCxnSpPr>
            <p:spPr>
              <a:xfrm>
                <a:off x="2842903" y="5249182"/>
                <a:ext cx="595389" cy="265285"/>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35" name="육각형 134">
                <a:extLst>
                  <a:ext uri="{FF2B5EF4-FFF2-40B4-BE49-F238E27FC236}">
                    <a16:creationId xmlns:a16="http://schemas.microsoft.com/office/drawing/2014/main" id="{EDCB0B3E-8CFB-DA44-A450-C19A8D40F7B6}"/>
                  </a:ext>
                </a:extLst>
              </p:cNvPr>
              <p:cNvSpPr/>
              <p:nvPr/>
            </p:nvSpPr>
            <p:spPr>
              <a:xfrm>
                <a:off x="3444037" y="5423809"/>
                <a:ext cx="540000" cy="216000"/>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S1</a:t>
                </a:r>
                <a:endParaRPr lang="ko-KR" altLang="en-US" sz="1300" b="1">
                  <a:solidFill>
                    <a:schemeClr val="bg1"/>
                  </a:solidFill>
                  <a:latin typeface="Times New Roman" panose="02020603050405020304" pitchFamily="18" charset="0"/>
                  <a:cs typeface="Times New Roman" panose="02020603050405020304" pitchFamily="18" charset="0"/>
                </a:endParaRPr>
              </a:p>
            </p:txBody>
          </p:sp>
          <p:sp>
            <p:nvSpPr>
              <p:cNvPr id="136" name="직사각형 135">
                <a:extLst>
                  <a:ext uri="{FF2B5EF4-FFF2-40B4-BE49-F238E27FC236}">
                    <a16:creationId xmlns:a16="http://schemas.microsoft.com/office/drawing/2014/main" id="{54603590-D2B4-FB3E-BF22-8DFAF589FF5C}"/>
                  </a:ext>
                </a:extLst>
              </p:cNvPr>
              <p:cNvSpPr/>
              <p:nvPr/>
            </p:nvSpPr>
            <p:spPr>
              <a:xfrm>
                <a:off x="4395252" y="6001787"/>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sp>
            <p:nvSpPr>
              <p:cNvPr id="137" name="직사각형 136">
                <a:extLst>
                  <a:ext uri="{FF2B5EF4-FFF2-40B4-BE49-F238E27FC236}">
                    <a16:creationId xmlns:a16="http://schemas.microsoft.com/office/drawing/2014/main" id="{AECBAEB7-BA84-087E-F523-47F4AD8FCA57}"/>
                  </a:ext>
                </a:extLst>
              </p:cNvPr>
              <p:cNvSpPr/>
              <p:nvPr/>
            </p:nvSpPr>
            <p:spPr>
              <a:xfrm>
                <a:off x="4395252" y="5996577"/>
                <a:ext cx="237459" cy="232926"/>
              </a:xfrm>
              <a:prstGeom prst="rect">
                <a:avLst/>
              </a:prstGeom>
              <a:solidFill>
                <a:schemeClr val="bg2">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직사각형 137">
                <a:extLst>
                  <a:ext uri="{FF2B5EF4-FFF2-40B4-BE49-F238E27FC236}">
                    <a16:creationId xmlns:a16="http://schemas.microsoft.com/office/drawing/2014/main" id="{F26E979F-B0D8-A552-17E7-87557DA04DEE}"/>
                  </a:ext>
                </a:extLst>
              </p:cNvPr>
              <p:cNvSpPr/>
              <p:nvPr/>
            </p:nvSpPr>
            <p:spPr>
              <a:xfrm>
                <a:off x="4400647" y="6005764"/>
                <a:ext cx="221473" cy="217610"/>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39" name="직사각형 138">
                <a:extLst>
                  <a:ext uri="{FF2B5EF4-FFF2-40B4-BE49-F238E27FC236}">
                    <a16:creationId xmlns:a16="http://schemas.microsoft.com/office/drawing/2014/main" id="{467569F2-F18B-677E-2727-9044C208B457}"/>
                  </a:ext>
                </a:extLst>
              </p:cNvPr>
              <p:cNvSpPr/>
              <p:nvPr/>
            </p:nvSpPr>
            <p:spPr>
              <a:xfrm>
                <a:off x="4395368" y="6062364"/>
                <a:ext cx="72000" cy="72000"/>
              </a:xfrm>
              <a:prstGeom prst="rect">
                <a:avLst/>
              </a:prstGeom>
              <a:pattFill prst="wdUpDiag">
                <a:fgClr>
                  <a:srgbClr val="0070C0"/>
                </a:fgClr>
                <a:bgClr>
                  <a:schemeClr val="bg1"/>
                </a:bgClr>
              </a:patt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0" name="직선 연결선 139">
                <a:extLst>
                  <a:ext uri="{FF2B5EF4-FFF2-40B4-BE49-F238E27FC236}">
                    <a16:creationId xmlns:a16="http://schemas.microsoft.com/office/drawing/2014/main" id="{C1B2441B-7356-5E7A-4CB8-91F7818974E6}"/>
                  </a:ext>
                </a:extLst>
              </p:cNvPr>
              <p:cNvCxnSpPr>
                <a:cxnSpLocks/>
              </p:cNvCxnSpPr>
              <p:nvPr/>
            </p:nvCxnSpPr>
            <p:spPr>
              <a:xfrm>
                <a:off x="2656620" y="5063230"/>
                <a:ext cx="880672"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141" name="직선 연결선 140">
                <a:extLst>
                  <a:ext uri="{FF2B5EF4-FFF2-40B4-BE49-F238E27FC236}">
                    <a16:creationId xmlns:a16="http://schemas.microsoft.com/office/drawing/2014/main" id="{9C4335F7-B348-A6C6-6C6B-E5E53856D43D}"/>
                  </a:ext>
                </a:extLst>
              </p:cNvPr>
              <p:cNvCxnSpPr>
                <a:cxnSpLocks/>
              </p:cNvCxnSpPr>
              <p:nvPr/>
            </p:nvCxnSpPr>
            <p:spPr>
              <a:xfrm flipV="1">
                <a:off x="2656564" y="4984772"/>
                <a:ext cx="0" cy="11864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직선 연결선 141">
                <a:extLst>
                  <a:ext uri="{FF2B5EF4-FFF2-40B4-BE49-F238E27FC236}">
                    <a16:creationId xmlns:a16="http://schemas.microsoft.com/office/drawing/2014/main" id="{62815BB8-71EE-11B9-00A4-2712FBF9D2EE}"/>
                  </a:ext>
                </a:extLst>
              </p:cNvPr>
              <p:cNvCxnSpPr>
                <a:cxnSpLocks/>
              </p:cNvCxnSpPr>
              <p:nvPr/>
            </p:nvCxnSpPr>
            <p:spPr>
              <a:xfrm flipV="1">
                <a:off x="3535571" y="4984772"/>
                <a:ext cx="0" cy="11864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2D78EC08-CBAB-6A5D-0498-D586BFCF8A3A}"/>
                  </a:ext>
                </a:extLst>
              </p:cNvPr>
              <p:cNvSpPr txBox="1"/>
              <p:nvPr/>
            </p:nvSpPr>
            <p:spPr>
              <a:xfrm>
                <a:off x="2841549" y="4868235"/>
                <a:ext cx="572523" cy="215444"/>
              </a:xfrm>
              <a:prstGeom prst="rect">
                <a:avLst/>
              </a:prstGeom>
              <a:noFill/>
            </p:spPr>
            <p:txBody>
              <a:bodyPr wrap="square" lIns="0" tIns="0" rIns="0" bIns="0" rtlCol="0">
                <a:spAutoFit/>
              </a:bodyPr>
              <a:lstStyle/>
              <a:p>
                <a:r>
                  <a:rPr lang="en-US" altLang="ko-KR" sz="1400" err="1">
                    <a:latin typeface="+mj-lt"/>
                    <a:cs typeface="Times New Roman" panose="02020603050405020304" pitchFamily="18" charset="0"/>
                  </a:rPr>
                  <a:t>tCCDL</a:t>
                </a:r>
                <a:endParaRPr lang="ko-KR" altLang="en-US" sz="1400">
                  <a:latin typeface="+mj-lt"/>
                  <a:cs typeface="Times New Roman" panose="02020603050405020304" pitchFamily="18" charset="0"/>
                </a:endParaRPr>
              </a:p>
            </p:txBody>
          </p:sp>
        </p:grpSp>
        <p:grpSp>
          <p:nvGrpSpPr>
            <p:cNvPr id="159" name="그룹 158">
              <a:extLst>
                <a:ext uri="{FF2B5EF4-FFF2-40B4-BE49-F238E27FC236}">
                  <a16:creationId xmlns:a16="http://schemas.microsoft.com/office/drawing/2014/main" id="{2CCDDE63-C71A-E8A5-FA3D-99704737B3B4}"/>
                </a:ext>
              </a:extLst>
            </p:cNvPr>
            <p:cNvGrpSpPr/>
            <p:nvPr/>
          </p:nvGrpSpPr>
          <p:grpSpPr>
            <a:xfrm>
              <a:off x="4089211" y="4717702"/>
              <a:ext cx="2163993" cy="1361268"/>
              <a:chOff x="4093782" y="4714407"/>
              <a:chExt cx="2163993" cy="1361268"/>
            </a:xfrm>
          </p:grpSpPr>
          <p:sp>
            <p:nvSpPr>
              <p:cNvPr id="145" name="육각형 144">
                <a:extLst>
                  <a:ext uri="{FF2B5EF4-FFF2-40B4-BE49-F238E27FC236}">
                    <a16:creationId xmlns:a16="http://schemas.microsoft.com/office/drawing/2014/main" id="{9F27FE75-5864-C02D-936F-00F22DCAA7CE}"/>
                  </a:ext>
                </a:extLst>
              </p:cNvPr>
              <p:cNvSpPr/>
              <p:nvPr/>
            </p:nvSpPr>
            <p:spPr>
              <a:xfrm>
                <a:off x="4093782" y="4987354"/>
                <a:ext cx="360000" cy="2160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sp>
            <p:nvSpPr>
              <p:cNvPr id="146" name="직사각형 145">
                <a:extLst>
                  <a:ext uri="{FF2B5EF4-FFF2-40B4-BE49-F238E27FC236}">
                    <a16:creationId xmlns:a16="http://schemas.microsoft.com/office/drawing/2014/main" id="{03A4648D-4C78-8D1F-B24D-45BE5E820FD3}"/>
                  </a:ext>
                </a:extLst>
              </p:cNvPr>
              <p:cNvSpPr/>
              <p:nvPr/>
            </p:nvSpPr>
            <p:spPr>
              <a:xfrm>
                <a:off x="5601499" y="5570340"/>
                <a:ext cx="656276" cy="219138"/>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sp>
            <p:nvSpPr>
              <p:cNvPr id="147" name="직사각형 146">
                <a:extLst>
                  <a:ext uri="{FF2B5EF4-FFF2-40B4-BE49-F238E27FC236}">
                    <a16:creationId xmlns:a16="http://schemas.microsoft.com/office/drawing/2014/main" id="{86B44FB9-E0C3-4109-F289-CBB2EBC0F9BE}"/>
                  </a:ext>
                </a:extLst>
              </p:cNvPr>
              <p:cNvSpPr/>
              <p:nvPr/>
            </p:nvSpPr>
            <p:spPr>
              <a:xfrm>
                <a:off x="5610735" y="5839145"/>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a:latin typeface="Times New Roman" panose="02020603050405020304" pitchFamily="18" charset="0"/>
                    <a:cs typeface="Times New Roman" panose="02020603050405020304" pitchFamily="18" charset="0"/>
                  </a:rPr>
                  <a:t>S</a:t>
                </a:r>
                <a:endParaRPr lang="ko-KR" altLang="en-US" sz="1400" b="1">
                  <a:latin typeface="Times New Roman" panose="02020603050405020304" pitchFamily="18" charset="0"/>
                  <a:cs typeface="Times New Roman" panose="02020603050405020304" pitchFamily="18" charset="0"/>
                </a:endParaRPr>
              </a:p>
            </p:txBody>
          </p:sp>
          <p:sp>
            <p:nvSpPr>
              <p:cNvPr id="148" name="TextBox 147">
                <a:extLst>
                  <a:ext uri="{FF2B5EF4-FFF2-40B4-BE49-F238E27FC236}">
                    <a16:creationId xmlns:a16="http://schemas.microsoft.com/office/drawing/2014/main" id="{AB1CF571-C59B-8C9E-9535-42273595BD4F}"/>
                  </a:ext>
                </a:extLst>
              </p:cNvPr>
              <p:cNvSpPr txBox="1"/>
              <p:nvPr/>
            </p:nvSpPr>
            <p:spPr>
              <a:xfrm>
                <a:off x="5781125" y="5869310"/>
                <a:ext cx="285018" cy="169277"/>
              </a:xfrm>
              <a:prstGeom prst="rect">
                <a:avLst/>
              </a:prstGeom>
              <a:noFill/>
            </p:spPr>
            <p:txBody>
              <a:bodyPr wrap="square" lIns="0" tIns="0" rIns="0" bIns="0" rtlCol="0">
                <a:spAutoFit/>
              </a:bodyPr>
              <a:lstStyle/>
              <a:p>
                <a:pPr algn="ct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cxnSp>
            <p:nvCxnSpPr>
              <p:cNvPr id="149" name="연결선: 꺾임 148">
                <a:extLst>
                  <a:ext uri="{FF2B5EF4-FFF2-40B4-BE49-F238E27FC236}">
                    <a16:creationId xmlns:a16="http://schemas.microsoft.com/office/drawing/2014/main" id="{284BA995-3E64-3BE7-B62F-200FCFCCDD2E}"/>
                  </a:ext>
                </a:extLst>
              </p:cNvPr>
              <p:cNvCxnSpPr>
                <a:cxnSpLocks/>
                <a:stCxn id="145" idx="0"/>
              </p:cNvCxnSpPr>
              <p:nvPr/>
            </p:nvCxnSpPr>
            <p:spPr>
              <a:xfrm>
                <a:off x="4453782" y="5095354"/>
                <a:ext cx="595389" cy="265285"/>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50" name="육각형 149">
                <a:extLst>
                  <a:ext uri="{FF2B5EF4-FFF2-40B4-BE49-F238E27FC236}">
                    <a16:creationId xmlns:a16="http://schemas.microsoft.com/office/drawing/2014/main" id="{15183A0C-BCBC-2AA7-898E-5905121143EB}"/>
                  </a:ext>
                </a:extLst>
              </p:cNvPr>
              <p:cNvSpPr/>
              <p:nvPr/>
            </p:nvSpPr>
            <p:spPr>
              <a:xfrm>
                <a:off x="5054916" y="5269981"/>
                <a:ext cx="586800" cy="216000"/>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S2</a:t>
                </a:r>
                <a:endParaRPr lang="ko-KR" altLang="en-US" sz="1300" b="1">
                  <a:solidFill>
                    <a:schemeClr val="bg1"/>
                  </a:solidFill>
                  <a:latin typeface="Times New Roman" panose="02020603050405020304" pitchFamily="18" charset="0"/>
                  <a:cs typeface="Times New Roman" panose="02020603050405020304" pitchFamily="18" charset="0"/>
                </a:endParaRPr>
              </a:p>
            </p:txBody>
          </p:sp>
          <p:sp>
            <p:nvSpPr>
              <p:cNvPr id="151" name="직사각형 150">
                <a:extLst>
                  <a:ext uri="{FF2B5EF4-FFF2-40B4-BE49-F238E27FC236}">
                    <a16:creationId xmlns:a16="http://schemas.microsoft.com/office/drawing/2014/main" id="{E85EA38F-09B1-616B-CD8A-E06A2A756432}"/>
                  </a:ext>
                </a:extLst>
              </p:cNvPr>
              <p:cNvSpPr/>
              <p:nvPr/>
            </p:nvSpPr>
            <p:spPr>
              <a:xfrm>
                <a:off x="6006131" y="5847959"/>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sp>
            <p:nvSpPr>
              <p:cNvPr id="152" name="직사각형 151">
                <a:extLst>
                  <a:ext uri="{FF2B5EF4-FFF2-40B4-BE49-F238E27FC236}">
                    <a16:creationId xmlns:a16="http://schemas.microsoft.com/office/drawing/2014/main" id="{00244B06-7A2B-F734-14FC-F0F9ACB9BDDA}"/>
                  </a:ext>
                </a:extLst>
              </p:cNvPr>
              <p:cNvSpPr/>
              <p:nvPr/>
            </p:nvSpPr>
            <p:spPr>
              <a:xfrm>
                <a:off x="6006131" y="5842749"/>
                <a:ext cx="237459" cy="232926"/>
              </a:xfrm>
              <a:prstGeom prst="rect">
                <a:avLst/>
              </a:prstGeom>
              <a:solidFill>
                <a:schemeClr val="bg2">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직사각형 152">
                <a:extLst>
                  <a:ext uri="{FF2B5EF4-FFF2-40B4-BE49-F238E27FC236}">
                    <a16:creationId xmlns:a16="http://schemas.microsoft.com/office/drawing/2014/main" id="{7D90F992-909A-BD71-7BCB-AD78F9882F15}"/>
                  </a:ext>
                </a:extLst>
              </p:cNvPr>
              <p:cNvSpPr/>
              <p:nvPr/>
            </p:nvSpPr>
            <p:spPr>
              <a:xfrm>
                <a:off x="6011526" y="5851936"/>
                <a:ext cx="221473" cy="217610"/>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4" name="직사각형 153">
                <a:extLst>
                  <a:ext uri="{FF2B5EF4-FFF2-40B4-BE49-F238E27FC236}">
                    <a16:creationId xmlns:a16="http://schemas.microsoft.com/office/drawing/2014/main" id="{85A8617C-9FE4-484F-51F2-3D9817938F54}"/>
                  </a:ext>
                </a:extLst>
              </p:cNvPr>
              <p:cNvSpPr/>
              <p:nvPr/>
            </p:nvSpPr>
            <p:spPr>
              <a:xfrm>
                <a:off x="6006131" y="5938780"/>
                <a:ext cx="72000" cy="72000"/>
              </a:xfrm>
              <a:prstGeom prst="rect">
                <a:avLst/>
              </a:prstGeom>
              <a:pattFill prst="wdUpDiag">
                <a:fgClr>
                  <a:srgbClr val="0070C0"/>
                </a:fgClr>
                <a:bgClr>
                  <a:schemeClr val="bg1"/>
                </a:bgClr>
              </a:patt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5" name="직선 연결선 154">
                <a:extLst>
                  <a:ext uri="{FF2B5EF4-FFF2-40B4-BE49-F238E27FC236}">
                    <a16:creationId xmlns:a16="http://schemas.microsoft.com/office/drawing/2014/main" id="{356F779E-B39B-2BDB-DEAD-AF871D05520A}"/>
                  </a:ext>
                </a:extLst>
              </p:cNvPr>
              <p:cNvCxnSpPr>
                <a:cxnSpLocks/>
              </p:cNvCxnSpPr>
              <p:nvPr/>
            </p:nvCxnSpPr>
            <p:spPr>
              <a:xfrm>
                <a:off x="4267499" y="4909402"/>
                <a:ext cx="880672"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156" name="직선 연결선 155">
                <a:extLst>
                  <a:ext uri="{FF2B5EF4-FFF2-40B4-BE49-F238E27FC236}">
                    <a16:creationId xmlns:a16="http://schemas.microsoft.com/office/drawing/2014/main" id="{FFB0E8DA-3E34-FCAA-00BD-F642FE962557}"/>
                  </a:ext>
                </a:extLst>
              </p:cNvPr>
              <p:cNvCxnSpPr>
                <a:cxnSpLocks/>
              </p:cNvCxnSpPr>
              <p:nvPr/>
            </p:nvCxnSpPr>
            <p:spPr>
              <a:xfrm flipV="1">
                <a:off x="4267443" y="4830944"/>
                <a:ext cx="0" cy="11864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직선 연결선 156">
                <a:extLst>
                  <a:ext uri="{FF2B5EF4-FFF2-40B4-BE49-F238E27FC236}">
                    <a16:creationId xmlns:a16="http://schemas.microsoft.com/office/drawing/2014/main" id="{A2D504D9-D752-E62D-4E3E-7ABD4BD9ACD5}"/>
                  </a:ext>
                </a:extLst>
              </p:cNvPr>
              <p:cNvCxnSpPr>
                <a:cxnSpLocks/>
              </p:cNvCxnSpPr>
              <p:nvPr/>
            </p:nvCxnSpPr>
            <p:spPr>
              <a:xfrm flipV="1">
                <a:off x="5146450" y="4830944"/>
                <a:ext cx="0" cy="11864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58" name="TextBox 157">
                <a:extLst>
                  <a:ext uri="{FF2B5EF4-FFF2-40B4-BE49-F238E27FC236}">
                    <a16:creationId xmlns:a16="http://schemas.microsoft.com/office/drawing/2014/main" id="{B447ED76-0BD9-5646-1BF8-A7223D00F388}"/>
                  </a:ext>
                </a:extLst>
              </p:cNvPr>
              <p:cNvSpPr txBox="1"/>
              <p:nvPr/>
            </p:nvSpPr>
            <p:spPr>
              <a:xfrm>
                <a:off x="4452428" y="4714407"/>
                <a:ext cx="572523" cy="215444"/>
              </a:xfrm>
              <a:prstGeom prst="rect">
                <a:avLst/>
              </a:prstGeom>
              <a:noFill/>
            </p:spPr>
            <p:txBody>
              <a:bodyPr wrap="square" lIns="0" tIns="0" rIns="0" bIns="0" rtlCol="0">
                <a:spAutoFit/>
              </a:bodyPr>
              <a:lstStyle/>
              <a:p>
                <a:r>
                  <a:rPr lang="en-US" altLang="ko-KR" sz="1400" err="1">
                    <a:latin typeface="+mj-lt"/>
                    <a:cs typeface="Times New Roman" panose="02020603050405020304" pitchFamily="18" charset="0"/>
                  </a:rPr>
                  <a:t>tCCDL</a:t>
                </a:r>
                <a:endParaRPr lang="ko-KR" altLang="en-US" sz="1400">
                  <a:latin typeface="+mj-lt"/>
                  <a:cs typeface="Times New Roman" panose="02020603050405020304" pitchFamily="18" charset="0"/>
                </a:endParaRPr>
              </a:p>
            </p:txBody>
          </p:sp>
        </p:grpSp>
        <p:grpSp>
          <p:nvGrpSpPr>
            <p:cNvPr id="174" name="그룹 173">
              <a:extLst>
                <a:ext uri="{FF2B5EF4-FFF2-40B4-BE49-F238E27FC236}">
                  <a16:creationId xmlns:a16="http://schemas.microsoft.com/office/drawing/2014/main" id="{FEC0F314-EF1C-DF0C-FE2D-D1F6F84818DD}"/>
                </a:ext>
              </a:extLst>
            </p:cNvPr>
            <p:cNvGrpSpPr/>
            <p:nvPr/>
          </p:nvGrpSpPr>
          <p:grpSpPr>
            <a:xfrm>
              <a:off x="4965871" y="4719999"/>
              <a:ext cx="2163993" cy="1361268"/>
              <a:chOff x="2482903" y="4868235"/>
              <a:chExt cx="2163993" cy="1361268"/>
            </a:xfrm>
          </p:grpSpPr>
          <p:sp>
            <p:nvSpPr>
              <p:cNvPr id="160" name="육각형 159">
                <a:extLst>
                  <a:ext uri="{FF2B5EF4-FFF2-40B4-BE49-F238E27FC236}">
                    <a16:creationId xmlns:a16="http://schemas.microsoft.com/office/drawing/2014/main" id="{8F781E01-BEBC-5186-5B1B-18D8CBD09FA1}"/>
                  </a:ext>
                </a:extLst>
              </p:cNvPr>
              <p:cNvSpPr/>
              <p:nvPr/>
            </p:nvSpPr>
            <p:spPr>
              <a:xfrm>
                <a:off x="2482903" y="5141182"/>
                <a:ext cx="360000" cy="2160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sp>
            <p:nvSpPr>
              <p:cNvPr id="161" name="직사각형 160">
                <a:extLst>
                  <a:ext uri="{FF2B5EF4-FFF2-40B4-BE49-F238E27FC236}">
                    <a16:creationId xmlns:a16="http://schemas.microsoft.com/office/drawing/2014/main" id="{98E054ED-E7D4-A2C9-1493-DBD5A7F44475}"/>
                  </a:ext>
                </a:extLst>
              </p:cNvPr>
              <p:cNvSpPr/>
              <p:nvPr/>
            </p:nvSpPr>
            <p:spPr>
              <a:xfrm>
                <a:off x="3990620" y="5724168"/>
                <a:ext cx="656276" cy="219138"/>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sp>
            <p:nvSpPr>
              <p:cNvPr id="162" name="직사각형 161">
                <a:extLst>
                  <a:ext uri="{FF2B5EF4-FFF2-40B4-BE49-F238E27FC236}">
                    <a16:creationId xmlns:a16="http://schemas.microsoft.com/office/drawing/2014/main" id="{2C4CA0FC-07F3-8044-1BD6-F6F37172D8F8}"/>
                  </a:ext>
                </a:extLst>
              </p:cNvPr>
              <p:cNvSpPr/>
              <p:nvPr/>
            </p:nvSpPr>
            <p:spPr>
              <a:xfrm>
                <a:off x="3999856" y="5992973"/>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a:latin typeface="Times New Roman" panose="02020603050405020304" pitchFamily="18" charset="0"/>
                    <a:cs typeface="Times New Roman" panose="02020603050405020304" pitchFamily="18" charset="0"/>
                  </a:rPr>
                  <a:t>S</a:t>
                </a:r>
                <a:endParaRPr lang="ko-KR" altLang="en-US" sz="1400" b="1">
                  <a:latin typeface="Times New Roman" panose="02020603050405020304" pitchFamily="18" charset="0"/>
                  <a:cs typeface="Times New Roman" panose="02020603050405020304" pitchFamily="18" charset="0"/>
                </a:endParaRPr>
              </a:p>
            </p:txBody>
          </p:sp>
          <p:sp>
            <p:nvSpPr>
              <p:cNvPr id="163" name="TextBox 162">
                <a:extLst>
                  <a:ext uri="{FF2B5EF4-FFF2-40B4-BE49-F238E27FC236}">
                    <a16:creationId xmlns:a16="http://schemas.microsoft.com/office/drawing/2014/main" id="{141922AA-B0F2-75BF-93BB-8FD16F8F345E}"/>
                  </a:ext>
                </a:extLst>
              </p:cNvPr>
              <p:cNvSpPr txBox="1"/>
              <p:nvPr/>
            </p:nvSpPr>
            <p:spPr>
              <a:xfrm>
                <a:off x="4170246" y="6023138"/>
                <a:ext cx="285018" cy="169277"/>
              </a:xfrm>
              <a:prstGeom prst="rect">
                <a:avLst/>
              </a:prstGeom>
              <a:noFill/>
            </p:spPr>
            <p:txBody>
              <a:bodyPr wrap="square" lIns="0" tIns="0" rIns="0" bIns="0" rtlCol="0">
                <a:spAutoFit/>
              </a:bodyPr>
              <a:lstStyle/>
              <a:p>
                <a:pPr algn="ct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cxnSp>
            <p:nvCxnSpPr>
              <p:cNvPr id="164" name="연결선: 꺾임 163">
                <a:extLst>
                  <a:ext uri="{FF2B5EF4-FFF2-40B4-BE49-F238E27FC236}">
                    <a16:creationId xmlns:a16="http://schemas.microsoft.com/office/drawing/2014/main" id="{742883E9-BAD6-257C-5D92-1A60BEF4E376}"/>
                  </a:ext>
                </a:extLst>
              </p:cNvPr>
              <p:cNvCxnSpPr>
                <a:cxnSpLocks/>
                <a:stCxn id="160" idx="0"/>
              </p:cNvCxnSpPr>
              <p:nvPr/>
            </p:nvCxnSpPr>
            <p:spPr>
              <a:xfrm>
                <a:off x="2842903" y="5249182"/>
                <a:ext cx="595389" cy="265285"/>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65" name="육각형 164">
                <a:extLst>
                  <a:ext uri="{FF2B5EF4-FFF2-40B4-BE49-F238E27FC236}">
                    <a16:creationId xmlns:a16="http://schemas.microsoft.com/office/drawing/2014/main" id="{9D6BEA21-2309-FD8E-2FC4-9D16E13A1B08}"/>
                  </a:ext>
                </a:extLst>
              </p:cNvPr>
              <p:cNvSpPr/>
              <p:nvPr/>
            </p:nvSpPr>
            <p:spPr>
              <a:xfrm>
                <a:off x="3444037" y="5423809"/>
                <a:ext cx="586800" cy="216000"/>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S0</a:t>
                </a:r>
                <a:endParaRPr lang="ko-KR" altLang="en-US" sz="1300" b="1">
                  <a:solidFill>
                    <a:schemeClr val="bg1"/>
                  </a:solidFill>
                  <a:latin typeface="Times New Roman" panose="02020603050405020304" pitchFamily="18" charset="0"/>
                  <a:cs typeface="Times New Roman" panose="02020603050405020304" pitchFamily="18" charset="0"/>
                </a:endParaRPr>
              </a:p>
            </p:txBody>
          </p:sp>
          <p:sp>
            <p:nvSpPr>
              <p:cNvPr id="166" name="직사각형 165">
                <a:extLst>
                  <a:ext uri="{FF2B5EF4-FFF2-40B4-BE49-F238E27FC236}">
                    <a16:creationId xmlns:a16="http://schemas.microsoft.com/office/drawing/2014/main" id="{4FFAA81A-9B03-28F3-5BE8-E6DF93603630}"/>
                  </a:ext>
                </a:extLst>
              </p:cNvPr>
              <p:cNvSpPr/>
              <p:nvPr/>
            </p:nvSpPr>
            <p:spPr>
              <a:xfrm>
                <a:off x="4395252" y="6001787"/>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sp>
            <p:nvSpPr>
              <p:cNvPr id="167" name="직사각형 166">
                <a:extLst>
                  <a:ext uri="{FF2B5EF4-FFF2-40B4-BE49-F238E27FC236}">
                    <a16:creationId xmlns:a16="http://schemas.microsoft.com/office/drawing/2014/main" id="{AA1B233D-37B7-6FD1-B144-BF736D3E5914}"/>
                  </a:ext>
                </a:extLst>
              </p:cNvPr>
              <p:cNvSpPr/>
              <p:nvPr/>
            </p:nvSpPr>
            <p:spPr>
              <a:xfrm>
                <a:off x="4395252" y="5996577"/>
                <a:ext cx="237459" cy="232926"/>
              </a:xfrm>
              <a:prstGeom prst="rect">
                <a:avLst/>
              </a:prstGeom>
              <a:solidFill>
                <a:schemeClr val="bg2">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직사각형 167">
                <a:extLst>
                  <a:ext uri="{FF2B5EF4-FFF2-40B4-BE49-F238E27FC236}">
                    <a16:creationId xmlns:a16="http://schemas.microsoft.com/office/drawing/2014/main" id="{E5D8F42B-EB8A-9252-0920-DE0C4C650EB7}"/>
                  </a:ext>
                </a:extLst>
              </p:cNvPr>
              <p:cNvSpPr/>
              <p:nvPr/>
            </p:nvSpPr>
            <p:spPr>
              <a:xfrm>
                <a:off x="4400647" y="6005764"/>
                <a:ext cx="221473" cy="217610"/>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69" name="직사각형 168">
                <a:extLst>
                  <a:ext uri="{FF2B5EF4-FFF2-40B4-BE49-F238E27FC236}">
                    <a16:creationId xmlns:a16="http://schemas.microsoft.com/office/drawing/2014/main" id="{1ECA646F-0A97-1A33-0EB8-72D1484D10C8}"/>
                  </a:ext>
                </a:extLst>
              </p:cNvPr>
              <p:cNvSpPr/>
              <p:nvPr/>
            </p:nvSpPr>
            <p:spPr>
              <a:xfrm>
                <a:off x="4395252" y="6152430"/>
                <a:ext cx="72000" cy="72000"/>
              </a:xfrm>
              <a:prstGeom prst="rect">
                <a:avLst/>
              </a:prstGeom>
              <a:pattFill prst="wdUpDiag">
                <a:fgClr>
                  <a:srgbClr val="0070C0"/>
                </a:fgClr>
                <a:bgClr>
                  <a:schemeClr val="bg1"/>
                </a:bgClr>
              </a:patt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0" name="직선 연결선 169">
                <a:extLst>
                  <a:ext uri="{FF2B5EF4-FFF2-40B4-BE49-F238E27FC236}">
                    <a16:creationId xmlns:a16="http://schemas.microsoft.com/office/drawing/2014/main" id="{204F6BEB-62A2-483E-ADD9-62DADF5CDBB8}"/>
                  </a:ext>
                </a:extLst>
              </p:cNvPr>
              <p:cNvCxnSpPr>
                <a:cxnSpLocks/>
              </p:cNvCxnSpPr>
              <p:nvPr/>
            </p:nvCxnSpPr>
            <p:spPr>
              <a:xfrm>
                <a:off x="2656620" y="5063230"/>
                <a:ext cx="880672"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171" name="직선 연결선 170">
                <a:extLst>
                  <a:ext uri="{FF2B5EF4-FFF2-40B4-BE49-F238E27FC236}">
                    <a16:creationId xmlns:a16="http://schemas.microsoft.com/office/drawing/2014/main" id="{D872E2D6-3345-510C-79FD-759E00BA7B16}"/>
                  </a:ext>
                </a:extLst>
              </p:cNvPr>
              <p:cNvCxnSpPr>
                <a:cxnSpLocks/>
              </p:cNvCxnSpPr>
              <p:nvPr/>
            </p:nvCxnSpPr>
            <p:spPr>
              <a:xfrm flipV="1">
                <a:off x="2656564" y="4984772"/>
                <a:ext cx="0" cy="11864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2" name="직선 연결선 171">
                <a:extLst>
                  <a:ext uri="{FF2B5EF4-FFF2-40B4-BE49-F238E27FC236}">
                    <a16:creationId xmlns:a16="http://schemas.microsoft.com/office/drawing/2014/main" id="{9BEA3D80-809D-40F7-4CFD-B1DA8C0AC55B}"/>
                  </a:ext>
                </a:extLst>
              </p:cNvPr>
              <p:cNvCxnSpPr>
                <a:cxnSpLocks/>
              </p:cNvCxnSpPr>
              <p:nvPr/>
            </p:nvCxnSpPr>
            <p:spPr>
              <a:xfrm flipV="1">
                <a:off x="3535571" y="4984772"/>
                <a:ext cx="0" cy="11864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73" name="TextBox 172">
                <a:extLst>
                  <a:ext uri="{FF2B5EF4-FFF2-40B4-BE49-F238E27FC236}">
                    <a16:creationId xmlns:a16="http://schemas.microsoft.com/office/drawing/2014/main" id="{FB00B092-A7AE-5337-C7D1-AFA33AC30D97}"/>
                  </a:ext>
                </a:extLst>
              </p:cNvPr>
              <p:cNvSpPr txBox="1"/>
              <p:nvPr/>
            </p:nvSpPr>
            <p:spPr>
              <a:xfrm>
                <a:off x="2841549" y="4868235"/>
                <a:ext cx="572523" cy="215444"/>
              </a:xfrm>
              <a:prstGeom prst="rect">
                <a:avLst/>
              </a:prstGeom>
              <a:noFill/>
            </p:spPr>
            <p:txBody>
              <a:bodyPr wrap="square" lIns="0" tIns="0" rIns="0" bIns="0" rtlCol="0">
                <a:spAutoFit/>
              </a:bodyPr>
              <a:lstStyle/>
              <a:p>
                <a:r>
                  <a:rPr lang="en-US" altLang="ko-KR" sz="1400" err="1">
                    <a:latin typeface="+mj-lt"/>
                    <a:cs typeface="Times New Roman" panose="02020603050405020304" pitchFamily="18" charset="0"/>
                  </a:rPr>
                  <a:t>tCCDL</a:t>
                </a:r>
                <a:endParaRPr lang="ko-KR" altLang="en-US" sz="1400">
                  <a:latin typeface="+mj-lt"/>
                  <a:cs typeface="Times New Roman" panose="02020603050405020304" pitchFamily="18" charset="0"/>
                </a:endParaRPr>
              </a:p>
            </p:txBody>
          </p:sp>
        </p:grpSp>
      </p:grpSp>
    </p:spTree>
    <p:extLst>
      <p:ext uri="{BB962C8B-B14F-4D97-AF65-F5344CB8AC3E}">
        <p14:creationId xmlns:p14="http://schemas.microsoft.com/office/powerpoint/2010/main" val="125829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C536F-8EDB-236D-D779-CF7D8DAE138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F40B9B1-DE37-B417-E7E8-29D1DCD8F796}"/>
              </a:ext>
            </a:extLst>
          </p:cNvPr>
          <p:cNvSpPr>
            <a:spLocks noGrp="1"/>
          </p:cNvSpPr>
          <p:nvPr>
            <p:ph type="body" sz="quarter" idx="13"/>
          </p:nvPr>
        </p:nvSpPr>
        <p:spPr>
          <a:xfrm>
            <a:off x="261259" y="1237092"/>
            <a:ext cx="8705320" cy="5145047"/>
          </a:xfrm>
        </p:spPr>
        <p:txBody>
          <a:bodyPr vert="horz" lIns="91440" tIns="45720" rIns="91440" bIns="45720" rtlCol="0" anchor="t">
            <a:noAutofit/>
          </a:bodyPr>
          <a:lstStyle/>
          <a:p>
            <a:pPr marL="287655" indent="-287655"/>
            <a:r>
              <a:rPr lang="en-US" altLang="ko-KR" sz="1800" spc="0">
                <a:latin typeface="+mj-lt"/>
              </a:rPr>
              <a:t>Poor row buffer locality limits the efficacy of</a:t>
            </a:r>
            <a:r>
              <a:rPr lang="ko-KR" altLang="en-US" sz="1800" spc="0">
                <a:latin typeface="+mj-lt"/>
              </a:rPr>
              <a:t> </a:t>
            </a:r>
            <a:r>
              <a:rPr lang="en-US" altLang="ko-KR" sz="1800" spc="0" err="1">
                <a:latin typeface="+mj-lt"/>
              </a:rPr>
              <a:t>RCache</a:t>
            </a:r>
            <a:r>
              <a:rPr lang="en-US" altLang="ko-KR" sz="1800" spc="0">
                <a:latin typeface="+mj-lt"/>
              </a:rPr>
              <a:t> </a:t>
            </a:r>
          </a:p>
          <a:p>
            <a:pPr marL="287655" lvl="1" indent="-287655"/>
            <a:r>
              <a:rPr lang="en-US" altLang="ko-KR" sz="1600" spc="0">
                <a:latin typeface="+mj-lt"/>
              </a:rPr>
              <a:t>Only 8 bytes in the redundancy block are adjacent to each other</a:t>
            </a:r>
          </a:p>
          <a:p>
            <a:pPr marL="287655" lvl="1" indent="-287655"/>
            <a:r>
              <a:rPr lang="en-US" sz="1600" spc="0">
                <a:latin typeface="+mj-lt"/>
              </a:rPr>
              <a:t>Other 24 bytes belong to other pages or are distant by at least 4KiB</a:t>
            </a:r>
            <a:endParaRPr lang="en-US" sz="1600"/>
          </a:p>
        </p:txBody>
      </p:sp>
      <p:sp>
        <p:nvSpPr>
          <p:cNvPr id="4" name="제목 3">
            <a:extLst>
              <a:ext uri="{FF2B5EF4-FFF2-40B4-BE49-F238E27FC236}">
                <a16:creationId xmlns:a16="http://schemas.microsoft.com/office/drawing/2014/main" id="{002CCB3C-4883-E0D0-69CA-B46DAEB93952}"/>
              </a:ext>
            </a:extLst>
          </p:cNvPr>
          <p:cNvSpPr>
            <a:spLocks noGrp="1"/>
          </p:cNvSpPr>
          <p:nvPr>
            <p:ph type="title"/>
          </p:nvPr>
        </p:nvSpPr>
        <p:spPr>
          <a:xfrm>
            <a:off x="854498" y="405096"/>
            <a:ext cx="7404642" cy="424732"/>
          </a:xfrm>
        </p:spPr>
        <p:txBody>
          <a:bodyPr/>
          <a:lstStyle/>
          <a:p>
            <a:r>
              <a:rPr lang="en-US" altLang="ko-KR" sz="2400" spc="0"/>
              <a:t>Multiple Line Access with In-band ECC</a:t>
            </a:r>
            <a:endParaRPr lang="ko-KR" altLang="en-US" sz="2400" spc="0">
              <a:ln w="3175">
                <a:solidFill>
                  <a:srgbClr val="203C73"/>
                </a:solidFill>
              </a:ln>
              <a:latin typeface="+mn-lt"/>
              <a:cs typeface="Arial"/>
            </a:endParaRPr>
          </a:p>
        </p:txBody>
      </p:sp>
      <p:sp>
        <p:nvSpPr>
          <p:cNvPr id="5" name="텍스트 개체 틀 4">
            <a:extLst>
              <a:ext uri="{FF2B5EF4-FFF2-40B4-BE49-F238E27FC236}">
                <a16:creationId xmlns:a16="http://schemas.microsoft.com/office/drawing/2014/main" id="{0D16BB93-B30F-A2D0-6680-9C2C8DB1A75C}"/>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sp>
        <p:nvSpPr>
          <p:cNvPr id="8" name="TextBox 7">
            <a:extLst>
              <a:ext uri="{FF2B5EF4-FFF2-40B4-BE49-F238E27FC236}">
                <a16:creationId xmlns:a16="http://schemas.microsoft.com/office/drawing/2014/main" id="{893ECE02-167E-691A-AFCC-42F2356039F2}"/>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521CAC4D-99A0-46C4-77CA-C29C98856635}"/>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16</a:t>
            </a:fld>
            <a:endParaRPr lang="ko-KR" altLang="en-US"/>
          </a:p>
        </p:txBody>
      </p:sp>
      <p:graphicFrame>
        <p:nvGraphicFramePr>
          <p:cNvPr id="3" name="표 2">
            <a:extLst>
              <a:ext uri="{FF2B5EF4-FFF2-40B4-BE49-F238E27FC236}">
                <a16:creationId xmlns:a16="http://schemas.microsoft.com/office/drawing/2014/main" id="{D616C3F5-BD0A-B491-A5D2-8EB41C6B3265}"/>
              </a:ext>
            </a:extLst>
          </p:cNvPr>
          <p:cNvGraphicFramePr>
            <a:graphicFrameLocks noGrp="1"/>
          </p:cNvGraphicFramePr>
          <p:nvPr>
            <p:extLst>
              <p:ext uri="{D42A27DB-BD31-4B8C-83A1-F6EECF244321}">
                <p14:modId xmlns:p14="http://schemas.microsoft.com/office/powerpoint/2010/main" val="3912408822"/>
              </p:ext>
            </p:extLst>
          </p:nvPr>
        </p:nvGraphicFramePr>
        <p:xfrm>
          <a:off x="490222" y="2448359"/>
          <a:ext cx="7793766" cy="1667679"/>
        </p:xfrm>
        <a:graphic>
          <a:graphicData uri="http://schemas.openxmlformats.org/drawingml/2006/table">
            <a:tbl>
              <a:tblPr firstRow="1" bandRow="1">
                <a:tableStyleId>{5940675A-B579-460E-94D1-54222C63F5DA}</a:tableStyleId>
              </a:tblPr>
              <a:tblGrid>
                <a:gridCol w="205099">
                  <a:extLst>
                    <a:ext uri="{9D8B030D-6E8A-4147-A177-3AD203B41FA5}">
                      <a16:colId xmlns:a16="http://schemas.microsoft.com/office/drawing/2014/main" val="2553341266"/>
                    </a:ext>
                  </a:extLst>
                </a:gridCol>
                <a:gridCol w="205099">
                  <a:extLst>
                    <a:ext uri="{9D8B030D-6E8A-4147-A177-3AD203B41FA5}">
                      <a16:colId xmlns:a16="http://schemas.microsoft.com/office/drawing/2014/main" val="2660735247"/>
                    </a:ext>
                  </a:extLst>
                </a:gridCol>
                <a:gridCol w="205099">
                  <a:extLst>
                    <a:ext uri="{9D8B030D-6E8A-4147-A177-3AD203B41FA5}">
                      <a16:colId xmlns:a16="http://schemas.microsoft.com/office/drawing/2014/main" val="1020973080"/>
                    </a:ext>
                  </a:extLst>
                </a:gridCol>
                <a:gridCol w="205099">
                  <a:extLst>
                    <a:ext uri="{9D8B030D-6E8A-4147-A177-3AD203B41FA5}">
                      <a16:colId xmlns:a16="http://schemas.microsoft.com/office/drawing/2014/main" val="2735411109"/>
                    </a:ext>
                  </a:extLst>
                </a:gridCol>
                <a:gridCol w="205099">
                  <a:extLst>
                    <a:ext uri="{9D8B030D-6E8A-4147-A177-3AD203B41FA5}">
                      <a16:colId xmlns:a16="http://schemas.microsoft.com/office/drawing/2014/main" val="2233927152"/>
                    </a:ext>
                  </a:extLst>
                </a:gridCol>
                <a:gridCol w="205099">
                  <a:extLst>
                    <a:ext uri="{9D8B030D-6E8A-4147-A177-3AD203B41FA5}">
                      <a16:colId xmlns:a16="http://schemas.microsoft.com/office/drawing/2014/main" val="979966112"/>
                    </a:ext>
                  </a:extLst>
                </a:gridCol>
                <a:gridCol w="205099">
                  <a:extLst>
                    <a:ext uri="{9D8B030D-6E8A-4147-A177-3AD203B41FA5}">
                      <a16:colId xmlns:a16="http://schemas.microsoft.com/office/drawing/2014/main" val="435861125"/>
                    </a:ext>
                  </a:extLst>
                </a:gridCol>
                <a:gridCol w="205099">
                  <a:extLst>
                    <a:ext uri="{9D8B030D-6E8A-4147-A177-3AD203B41FA5}">
                      <a16:colId xmlns:a16="http://schemas.microsoft.com/office/drawing/2014/main" val="529917858"/>
                    </a:ext>
                  </a:extLst>
                </a:gridCol>
                <a:gridCol w="205099">
                  <a:extLst>
                    <a:ext uri="{9D8B030D-6E8A-4147-A177-3AD203B41FA5}">
                      <a16:colId xmlns:a16="http://schemas.microsoft.com/office/drawing/2014/main" val="3546194210"/>
                    </a:ext>
                  </a:extLst>
                </a:gridCol>
                <a:gridCol w="205099">
                  <a:extLst>
                    <a:ext uri="{9D8B030D-6E8A-4147-A177-3AD203B41FA5}">
                      <a16:colId xmlns:a16="http://schemas.microsoft.com/office/drawing/2014/main" val="3587301405"/>
                    </a:ext>
                  </a:extLst>
                </a:gridCol>
                <a:gridCol w="205099">
                  <a:extLst>
                    <a:ext uri="{9D8B030D-6E8A-4147-A177-3AD203B41FA5}">
                      <a16:colId xmlns:a16="http://schemas.microsoft.com/office/drawing/2014/main" val="676719972"/>
                    </a:ext>
                  </a:extLst>
                </a:gridCol>
                <a:gridCol w="205099">
                  <a:extLst>
                    <a:ext uri="{9D8B030D-6E8A-4147-A177-3AD203B41FA5}">
                      <a16:colId xmlns:a16="http://schemas.microsoft.com/office/drawing/2014/main" val="3886261494"/>
                    </a:ext>
                  </a:extLst>
                </a:gridCol>
                <a:gridCol w="205099">
                  <a:extLst>
                    <a:ext uri="{9D8B030D-6E8A-4147-A177-3AD203B41FA5}">
                      <a16:colId xmlns:a16="http://schemas.microsoft.com/office/drawing/2014/main" val="3428598882"/>
                    </a:ext>
                  </a:extLst>
                </a:gridCol>
                <a:gridCol w="205099">
                  <a:extLst>
                    <a:ext uri="{9D8B030D-6E8A-4147-A177-3AD203B41FA5}">
                      <a16:colId xmlns:a16="http://schemas.microsoft.com/office/drawing/2014/main" val="2851254742"/>
                    </a:ext>
                  </a:extLst>
                </a:gridCol>
                <a:gridCol w="205099">
                  <a:extLst>
                    <a:ext uri="{9D8B030D-6E8A-4147-A177-3AD203B41FA5}">
                      <a16:colId xmlns:a16="http://schemas.microsoft.com/office/drawing/2014/main" val="3026011252"/>
                    </a:ext>
                  </a:extLst>
                </a:gridCol>
                <a:gridCol w="205099">
                  <a:extLst>
                    <a:ext uri="{9D8B030D-6E8A-4147-A177-3AD203B41FA5}">
                      <a16:colId xmlns:a16="http://schemas.microsoft.com/office/drawing/2014/main" val="1641057413"/>
                    </a:ext>
                  </a:extLst>
                </a:gridCol>
                <a:gridCol w="205099">
                  <a:extLst>
                    <a:ext uri="{9D8B030D-6E8A-4147-A177-3AD203B41FA5}">
                      <a16:colId xmlns:a16="http://schemas.microsoft.com/office/drawing/2014/main" val="165649189"/>
                    </a:ext>
                  </a:extLst>
                </a:gridCol>
                <a:gridCol w="205099">
                  <a:extLst>
                    <a:ext uri="{9D8B030D-6E8A-4147-A177-3AD203B41FA5}">
                      <a16:colId xmlns:a16="http://schemas.microsoft.com/office/drawing/2014/main" val="2628776952"/>
                    </a:ext>
                  </a:extLst>
                </a:gridCol>
                <a:gridCol w="205099">
                  <a:extLst>
                    <a:ext uri="{9D8B030D-6E8A-4147-A177-3AD203B41FA5}">
                      <a16:colId xmlns:a16="http://schemas.microsoft.com/office/drawing/2014/main" val="1499057079"/>
                    </a:ext>
                  </a:extLst>
                </a:gridCol>
                <a:gridCol w="205099">
                  <a:extLst>
                    <a:ext uri="{9D8B030D-6E8A-4147-A177-3AD203B41FA5}">
                      <a16:colId xmlns:a16="http://schemas.microsoft.com/office/drawing/2014/main" val="3058832090"/>
                    </a:ext>
                  </a:extLst>
                </a:gridCol>
                <a:gridCol w="205099">
                  <a:extLst>
                    <a:ext uri="{9D8B030D-6E8A-4147-A177-3AD203B41FA5}">
                      <a16:colId xmlns:a16="http://schemas.microsoft.com/office/drawing/2014/main" val="3439756352"/>
                    </a:ext>
                  </a:extLst>
                </a:gridCol>
                <a:gridCol w="205099">
                  <a:extLst>
                    <a:ext uri="{9D8B030D-6E8A-4147-A177-3AD203B41FA5}">
                      <a16:colId xmlns:a16="http://schemas.microsoft.com/office/drawing/2014/main" val="712297634"/>
                    </a:ext>
                  </a:extLst>
                </a:gridCol>
                <a:gridCol w="205099">
                  <a:extLst>
                    <a:ext uri="{9D8B030D-6E8A-4147-A177-3AD203B41FA5}">
                      <a16:colId xmlns:a16="http://schemas.microsoft.com/office/drawing/2014/main" val="326898410"/>
                    </a:ext>
                  </a:extLst>
                </a:gridCol>
                <a:gridCol w="205099">
                  <a:extLst>
                    <a:ext uri="{9D8B030D-6E8A-4147-A177-3AD203B41FA5}">
                      <a16:colId xmlns:a16="http://schemas.microsoft.com/office/drawing/2014/main" val="2940505990"/>
                    </a:ext>
                  </a:extLst>
                </a:gridCol>
                <a:gridCol w="205099">
                  <a:extLst>
                    <a:ext uri="{9D8B030D-6E8A-4147-A177-3AD203B41FA5}">
                      <a16:colId xmlns:a16="http://schemas.microsoft.com/office/drawing/2014/main" val="3416892196"/>
                    </a:ext>
                  </a:extLst>
                </a:gridCol>
                <a:gridCol w="205099">
                  <a:extLst>
                    <a:ext uri="{9D8B030D-6E8A-4147-A177-3AD203B41FA5}">
                      <a16:colId xmlns:a16="http://schemas.microsoft.com/office/drawing/2014/main" val="714076045"/>
                    </a:ext>
                  </a:extLst>
                </a:gridCol>
                <a:gridCol w="205099">
                  <a:extLst>
                    <a:ext uri="{9D8B030D-6E8A-4147-A177-3AD203B41FA5}">
                      <a16:colId xmlns:a16="http://schemas.microsoft.com/office/drawing/2014/main" val="366753024"/>
                    </a:ext>
                  </a:extLst>
                </a:gridCol>
                <a:gridCol w="205099">
                  <a:extLst>
                    <a:ext uri="{9D8B030D-6E8A-4147-A177-3AD203B41FA5}">
                      <a16:colId xmlns:a16="http://schemas.microsoft.com/office/drawing/2014/main" val="648895886"/>
                    </a:ext>
                  </a:extLst>
                </a:gridCol>
                <a:gridCol w="205099">
                  <a:extLst>
                    <a:ext uri="{9D8B030D-6E8A-4147-A177-3AD203B41FA5}">
                      <a16:colId xmlns:a16="http://schemas.microsoft.com/office/drawing/2014/main" val="1448331277"/>
                    </a:ext>
                  </a:extLst>
                </a:gridCol>
                <a:gridCol w="205099">
                  <a:extLst>
                    <a:ext uri="{9D8B030D-6E8A-4147-A177-3AD203B41FA5}">
                      <a16:colId xmlns:a16="http://schemas.microsoft.com/office/drawing/2014/main" val="2599967134"/>
                    </a:ext>
                  </a:extLst>
                </a:gridCol>
                <a:gridCol w="205099">
                  <a:extLst>
                    <a:ext uri="{9D8B030D-6E8A-4147-A177-3AD203B41FA5}">
                      <a16:colId xmlns:a16="http://schemas.microsoft.com/office/drawing/2014/main" val="3454547206"/>
                    </a:ext>
                  </a:extLst>
                </a:gridCol>
                <a:gridCol w="205099">
                  <a:extLst>
                    <a:ext uri="{9D8B030D-6E8A-4147-A177-3AD203B41FA5}">
                      <a16:colId xmlns:a16="http://schemas.microsoft.com/office/drawing/2014/main" val="2683708902"/>
                    </a:ext>
                  </a:extLst>
                </a:gridCol>
                <a:gridCol w="205099">
                  <a:extLst>
                    <a:ext uri="{9D8B030D-6E8A-4147-A177-3AD203B41FA5}">
                      <a16:colId xmlns:a16="http://schemas.microsoft.com/office/drawing/2014/main" val="262221350"/>
                    </a:ext>
                  </a:extLst>
                </a:gridCol>
                <a:gridCol w="205099">
                  <a:extLst>
                    <a:ext uri="{9D8B030D-6E8A-4147-A177-3AD203B41FA5}">
                      <a16:colId xmlns:a16="http://schemas.microsoft.com/office/drawing/2014/main" val="2673991286"/>
                    </a:ext>
                  </a:extLst>
                </a:gridCol>
                <a:gridCol w="205099">
                  <a:extLst>
                    <a:ext uri="{9D8B030D-6E8A-4147-A177-3AD203B41FA5}">
                      <a16:colId xmlns:a16="http://schemas.microsoft.com/office/drawing/2014/main" val="1739955745"/>
                    </a:ext>
                  </a:extLst>
                </a:gridCol>
                <a:gridCol w="205099">
                  <a:extLst>
                    <a:ext uri="{9D8B030D-6E8A-4147-A177-3AD203B41FA5}">
                      <a16:colId xmlns:a16="http://schemas.microsoft.com/office/drawing/2014/main" val="47767251"/>
                    </a:ext>
                  </a:extLst>
                </a:gridCol>
                <a:gridCol w="102551">
                  <a:extLst>
                    <a:ext uri="{9D8B030D-6E8A-4147-A177-3AD203B41FA5}">
                      <a16:colId xmlns:a16="http://schemas.microsoft.com/office/drawing/2014/main" val="3703801637"/>
                    </a:ext>
                  </a:extLst>
                </a:gridCol>
                <a:gridCol w="51276">
                  <a:extLst>
                    <a:ext uri="{9D8B030D-6E8A-4147-A177-3AD203B41FA5}">
                      <a16:colId xmlns:a16="http://schemas.microsoft.com/office/drawing/2014/main" val="212208334"/>
                    </a:ext>
                  </a:extLst>
                </a:gridCol>
                <a:gridCol w="51276">
                  <a:extLst>
                    <a:ext uri="{9D8B030D-6E8A-4147-A177-3AD203B41FA5}">
                      <a16:colId xmlns:a16="http://schemas.microsoft.com/office/drawing/2014/main" val="4091433634"/>
                    </a:ext>
                  </a:extLst>
                </a:gridCol>
                <a:gridCol w="205099">
                  <a:extLst>
                    <a:ext uri="{9D8B030D-6E8A-4147-A177-3AD203B41FA5}">
                      <a16:colId xmlns:a16="http://schemas.microsoft.com/office/drawing/2014/main" val="3088250337"/>
                    </a:ext>
                  </a:extLst>
                </a:gridCol>
              </a:tblGrid>
              <a:tr h="303595">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lnL w="12700" cmpd="sng">
                      <a:noFill/>
                    </a:ln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4645962"/>
                  </a:ext>
                </a:extLst>
              </a:tr>
              <a:tr h="303595">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8">
                  <a:txBody>
                    <a:bodyPr/>
                    <a:lstStyle/>
                    <a:p>
                      <a:pPr algn="ctr" latinLnBrk="1"/>
                      <a:r>
                        <a:rPr lang="en-US" altLang="ko-KR" sz="1400" b="1">
                          <a:latin typeface="+mj-lt"/>
                          <a:cs typeface="Times New Roman" panose="02020603050405020304" pitchFamily="18" charset="0"/>
                        </a:rPr>
                        <a:t>2KiB DRAM row</a:t>
                      </a:r>
                      <a:endParaRPr lang="ko-KR" altLang="en-US" sz="1400" b="1">
                        <a:latin typeface="+mj-lt"/>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a:txBody>
                    <a:bodyPr/>
                    <a:lstStyle/>
                    <a:p>
                      <a:pPr latinLnBrk="1"/>
                      <a:endParaRPr lang="ko-KR" altLang="en-US" sz="2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2294703"/>
                  </a:ext>
                </a:extLst>
              </a:tr>
              <a:tr h="375149">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2">
                  <a:txBody>
                    <a:bodyPr/>
                    <a:lstStyle/>
                    <a:p>
                      <a:pPr algn="ctr" latinLnBrk="1"/>
                      <a:r>
                        <a:rPr lang="en-US" altLang="ko-KR" sz="1400" b="1">
                          <a:latin typeface="+mj-lt"/>
                          <a:cs typeface="Times New Roman" panose="02020603050405020304" pitchFamily="18" charset="0"/>
                        </a:rPr>
                        <a:t>1920B (=128B x 15) data</a:t>
                      </a:r>
                      <a:endParaRPr lang="ko-KR" altLang="en-US" sz="1400" b="1">
                        <a:latin typeface="+mj-lt"/>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lnT w="12700" cmpd="sng">
                      <a:noFill/>
                    </a:lnT>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5">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a:latin typeface="+mj-lt"/>
                          <a:cs typeface="Times New Roman" panose="02020603050405020304" pitchFamily="18" charset="0"/>
                        </a:rPr>
                        <a:t>120B</a:t>
                      </a:r>
                      <a:endParaRPr lang="ko-KR" altLang="en-US" sz="1400" b="1">
                        <a:latin typeface="+mj-lt"/>
                        <a:cs typeface="Times New Roman" panose="02020603050405020304" pitchFamily="18" charset="0"/>
                      </a:endParaRPr>
                    </a:p>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29206367"/>
                  </a:ext>
                </a:extLst>
              </a:tr>
              <a:tr h="330174">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b="1">
                          <a:latin typeface="+mn-lt"/>
                          <a:cs typeface="Times New Roman" panose="02020603050405020304" pitchFamily="18" charset="0"/>
                        </a:rPr>
                        <a:t>128B line</a:t>
                      </a:r>
                      <a:endParaRPr lang="ko-KR" altLang="en-US" sz="1400" b="1">
                        <a:latin typeface="+mn-lt"/>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mn-lt"/>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latinLnBrk="1"/>
                      <a:r>
                        <a:rPr lang="en-US" altLang="ko-KR" sz="1400" b="1">
                          <a:latin typeface="+mj-lt"/>
                          <a:cs typeface="Times New Roman" panose="02020603050405020304" pitchFamily="18" charset="0"/>
                        </a:rPr>
                        <a:t>(=8Bx15)</a:t>
                      </a:r>
                      <a:endParaRPr lang="ko-KR" altLang="en-US" sz="1400" b="1">
                        <a:latin typeface="+mj-lt"/>
                        <a:cs typeface="Times New Roman" panose="02020603050405020304" pitchFamily="18" charset="0"/>
                      </a:endParaRPr>
                    </a:p>
                  </a:txBody>
                  <a:tcPr marL="0" marR="0" marT="0" marB="0" anchorCtr="1">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303595">
                <a:tc>
                  <a:txBody>
                    <a:bodyPr/>
                    <a:lstStyle/>
                    <a:p>
                      <a:pPr latinLnBrk="1"/>
                      <a:endParaRPr lang="ko-KR" altLang="en-US" sz="2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solidFill>
                          <a:srgbClr val="0070C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solidFill>
                          <a:srgbClr val="7030A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bl>
          </a:graphicData>
        </a:graphic>
      </p:graphicFrame>
      <p:cxnSp>
        <p:nvCxnSpPr>
          <p:cNvPr id="6" name="직선 화살표 연결선 5">
            <a:extLst>
              <a:ext uri="{FF2B5EF4-FFF2-40B4-BE49-F238E27FC236}">
                <a16:creationId xmlns:a16="http://schemas.microsoft.com/office/drawing/2014/main" id="{439B8333-9F7D-0D4B-2D91-4246A960025F}"/>
              </a:ext>
            </a:extLst>
          </p:cNvPr>
          <p:cNvCxnSpPr>
            <a:cxnSpLocks/>
          </p:cNvCxnSpPr>
          <p:nvPr/>
        </p:nvCxnSpPr>
        <p:spPr>
          <a:xfrm>
            <a:off x="694638" y="2979066"/>
            <a:ext cx="7380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 name="직선 화살표 연결선 8">
            <a:extLst>
              <a:ext uri="{FF2B5EF4-FFF2-40B4-BE49-F238E27FC236}">
                <a16:creationId xmlns:a16="http://schemas.microsoft.com/office/drawing/2014/main" id="{F06EFBF1-D84E-0ED6-837B-4B4407B1B628}"/>
              </a:ext>
            </a:extLst>
          </p:cNvPr>
          <p:cNvCxnSpPr>
            <a:cxnSpLocks/>
          </p:cNvCxnSpPr>
          <p:nvPr/>
        </p:nvCxnSpPr>
        <p:spPr>
          <a:xfrm>
            <a:off x="690065" y="3691337"/>
            <a:ext cx="828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0" name="직선 화살표 연결선 9">
            <a:extLst>
              <a:ext uri="{FF2B5EF4-FFF2-40B4-BE49-F238E27FC236}">
                <a16:creationId xmlns:a16="http://schemas.microsoft.com/office/drawing/2014/main" id="{0E48140D-EB63-BC79-F29E-939DD8575D6E}"/>
              </a:ext>
            </a:extLst>
          </p:cNvPr>
          <p:cNvCxnSpPr>
            <a:cxnSpLocks/>
          </p:cNvCxnSpPr>
          <p:nvPr/>
        </p:nvCxnSpPr>
        <p:spPr>
          <a:xfrm>
            <a:off x="7246637" y="3297841"/>
            <a:ext cx="792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 name="직선 화살표 연결선 10">
            <a:extLst>
              <a:ext uri="{FF2B5EF4-FFF2-40B4-BE49-F238E27FC236}">
                <a16:creationId xmlns:a16="http://schemas.microsoft.com/office/drawing/2014/main" id="{1B545A76-0B83-2AC1-2A80-91A073012799}"/>
              </a:ext>
            </a:extLst>
          </p:cNvPr>
          <p:cNvCxnSpPr>
            <a:cxnSpLocks/>
          </p:cNvCxnSpPr>
          <p:nvPr/>
        </p:nvCxnSpPr>
        <p:spPr>
          <a:xfrm flipV="1">
            <a:off x="694637" y="3297841"/>
            <a:ext cx="6552000" cy="229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aphicFrame>
        <p:nvGraphicFramePr>
          <p:cNvPr id="12" name="표 11">
            <a:extLst>
              <a:ext uri="{FF2B5EF4-FFF2-40B4-BE49-F238E27FC236}">
                <a16:creationId xmlns:a16="http://schemas.microsoft.com/office/drawing/2014/main" id="{EC5509D8-5629-8100-0232-28BF08CEBF99}"/>
              </a:ext>
            </a:extLst>
          </p:cNvPr>
          <p:cNvGraphicFramePr>
            <a:graphicFrameLocks noGrp="1"/>
          </p:cNvGraphicFramePr>
          <p:nvPr>
            <p:extLst>
              <p:ext uri="{D42A27DB-BD31-4B8C-83A1-F6EECF244321}">
                <p14:modId xmlns:p14="http://schemas.microsoft.com/office/powerpoint/2010/main" val="1546365086"/>
              </p:ext>
            </p:extLst>
          </p:nvPr>
        </p:nvGraphicFramePr>
        <p:xfrm>
          <a:off x="706896" y="3845884"/>
          <a:ext cx="7363170" cy="262803"/>
        </p:xfrm>
        <a:graphic>
          <a:graphicData uri="http://schemas.openxmlformats.org/drawingml/2006/table">
            <a:tbl>
              <a:tblPr firstRow="1" bandRow="1">
                <a:tableStyleId>{5940675A-B579-460E-94D1-54222C63F5DA}</a:tableStyleId>
              </a:tblPr>
              <a:tblGrid>
                <a:gridCol w="818130">
                  <a:extLst>
                    <a:ext uri="{9D8B030D-6E8A-4147-A177-3AD203B41FA5}">
                      <a16:colId xmlns:a16="http://schemas.microsoft.com/office/drawing/2014/main" val="1656425373"/>
                    </a:ext>
                  </a:extLst>
                </a:gridCol>
                <a:gridCol w="818130">
                  <a:extLst>
                    <a:ext uri="{9D8B030D-6E8A-4147-A177-3AD203B41FA5}">
                      <a16:colId xmlns:a16="http://schemas.microsoft.com/office/drawing/2014/main" val="3654301936"/>
                    </a:ext>
                  </a:extLst>
                </a:gridCol>
                <a:gridCol w="818130">
                  <a:extLst>
                    <a:ext uri="{9D8B030D-6E8A-4147-A177-3AD203B41FA5}">
                      <a16:colId xmlns:a16="http://schemas.microsoft.com/office/drawing/2014/main" val="2012171269"/>
                    </a:ext>
                  </a:extLst>
                </a:gridCol>
                <a:gridCol w="818130">
                  <a:extLst>
                    <a:ext uri="{9D8B030D-6E8A-4147-A177-3AD203B41FA5}">
                      <a16:colId xmlns:a16="http://schemas.microsoft.com/office/drawing/2014/main" val="3515768281"/>
                    </a:ext>
                  </a:extLst>
                </a:gridCol>
                <a:gridCol w="818130">
                  <a:extLst>
                    <a:ext uri="{9D8B030D-6E8A-4147-A177-3AD203B41FA5}">
                      <a16:colId xmlns:a16="http://schemas.microsoft.com/office/drawing/2014/main" val="3824528576"/>
                    </a:ext>
                  </a:extLst>
                </a:gridCol>
                <a:gridCol w="818130">
                  <a:extLst>
                    <a:ext uri="{9D8B030D-6E8A-4147-A177-3AD203B41FA5}">
                      <a16:colId xmlns:a16="http://schemas.microsoft.com/office/drawing/2014/main" val="2467062243"/>
                    </a:ext>
                  </a:extLst>
                </a:gridCol>
                <a:gridCol w="818130">
                  <a:extLst>
                    <a:ext uri="{9D8B030D-6E8A-4147-A177-3AD203B41FA5}">
                      <a16:colId xmlns:a16="http://schemas.microsoft.com/office/drawing/2014/main" val="3907448235"/>
                    </a:ext>
                  </a:extLst>
                </a:gridCol>
                <a:gridCol w="818130">
                  <a:extLst>
                    <a:ext uri="{9D8B030D-6E8A-4147-A177-3AD203B41FA5}">
                      <a16:colId xmlns:a16="http://schemas.microsoft.com/office/drawing/2014/main" val="1532465541"/>
                    </a:ext>
                  </a:extLst>
                </a:gridCol>
                <a:gridCol w="818130">
                  <a:extLst>
                    <a:ext uri="{9D8B030D-6E8A-4147-A177-3AD203B41FA5}">
                      <a16:colId xmlns:a16="http://schemas.microsoft.com/office/drawing/2014/main" val="3286892448"/>
                    </a:ext>
                  </a:extLst>
                </a:gridCol>
              </a:tblGrid>
              <a:tr h="262803">
                <a:tc>
                  <a:txBody>
                    <a:bodyPr/>
                    <a:lstStyle/>
                    <a:p>
                      <a:pPr algn="ctr" latinLnBrk="1"/>
                      <a:r>
                        <a:rPr lang="en-US" altLang="ko-KR" sz="1400" b="1">
                          <a:solidFill>
                            <a:schemeClr val="bg1"/>
                          </a:solidFill>
                          <a:latin typeface="+mj-lt"/>
                          <a:cs typeface="Times New Roman" panose="02020603050405020304" pitchFamily="18" charset="0"/>
                        </a:rPr>
                        <a:t>Page A</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B</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C</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D</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M</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N</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O </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tx1"/>
                          </a:solidFill>
                          <a:latin typeface="+mj-lt"/>
                          <a:cs typeface="Times New Roman" panose="02020603050405020304" pitchFamily="18" charset="0"/>
                        </a:rPr>
                        <a:t>Redun.</a:t>
                      </a:r>
                      <a:endParaRPr lang="ko-KR" altLang="en-US" sz="1400" b="1">
                        <a:solidFill>
                          <a:schemeClr val="tx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99503"/>
                  </a:ext>
                </a:extLst>
              </a:tr>
            </a:tbl>
          </a:graphicData>
        </a:graphic>
      </p:graphicFrame>
      <p:sp>
        <p:nvSpPr>
          <p:cNvPr id="13" name="TextBox 12">
            <a:extLst>
              <a:ext uri="{FF2B5EF4-FFF2-40B4-BE49-F238E27FC236}">
                <a16:creationId xmlns:a16="http://schemas.microsoft.com/office/drawing/2014/main" id="{B3376F32-0C34-6A12-9371-D434E8FE0770}"/>
              </a:ext>
            </a:extLst>
          </p:cNvPr>
          <p:cNvSpPr txBox="1"/>
          <p:nvPr/>
        </p:nvSpPr>
        <p:spPr>
          <a:xfrm>
            <a:off x="4173329" y="3729700"/>
            <a:ext cx="422617" cy="369332"/>
          </a:xfrm>
          <a:prstGeom prst="rect">
            <a:avLst/>
          </a:prstGeom>
          <a:noFill/>
        </p:spPr>
        <p:txBody>
          <a:bodyPr wrap="square" rtlCol="0">
            <a:spAutoFit/>
          </a:bodyPr>
          <a:lstStyle/>
          <a:p>
            <a:r>
              <a:rPr lang="en-US" altLang="ko-KR" b="1"/>
              <a:t>…</a:t>
            </a:r>
            <a:endParaRPr lang="ko-KR" altLang="en-US" b="1"/>
          </a:p>
        </p:txBody>
      </p:sp>
      <p:graphicFrame>
        <p:nvGraphicFramePr>
          <p:cNvPr id="14" name="표 13">
            <a:extLst>
              <a:ext uri="{FF2B5EF4-FFF2-40B4-BE49-F238E27FC236}">
                <a16:creationId xmlns:a16="http://schemas.microsoft.com/office/drawing/2014/main" id="{DB8AEFA7-170D-C92A-B296-D144BBF14A74}"/>
              </a:ext>
            </a:extLst>
          </p:cNvPr>
          <p:cNvGraphicFramePr>
            <a:graphicFrameLocks noGrp="1"/>
          </p:cNvGraphicFramePr>
          <p:nvPr>
            <p:extLst>
              <p:ext uri="{D42A27DB-BD31-4B8C-83A1-F6EECF244321}">
                <p14:modId xmlns:p14="http://schemas.microsoft.com/office/powerpoint/2010/main" val="4214133399"/>
              </p:ext>
            </p:extLst>
          </p:nvPr>
        </p:nvGraphicFramePr>
        <p:xfrm>
          <a:off x="529256" y="4344585"/>
          <a:ext cx="2800026" cy="1319359"/>
        </p:xfrm>
        <a:graphic>
          <a:graphicData uri="http://schemas.openxmlformats.org/drawingml/2006/table">
            <a:tbl>
              <a:tblPr firstRow="1" bandRow="1">
                <a:tableStyleId>{5940675A-B579-460E-94D1-54222C63F5DA}</a:tableStyleId>
              </a:tblPr>
              <a:tblGrid>
                <a:gridCol w="155557">
                  <a:extLst>
                    <a:ext uri="{9D8B030D-6E8A-4147-A177-3AD203B41FA5}">
                      <a16:colId xmlns:a16="http://schemas.microsoft.com/office/drawing/2014/main" val="2553341266"/>
                    </a:ext>
                  </a:extLst>
                </a:gridCol>
                <a:gridCol w="155557">
                  <a:extLst>
                    <a:ext uri="{9D8B030D-6E8A-4147-A177-3AD203B41FA5}">
                      <a16:colId xmlns:a16="http://schemas.microsoft.com/office/drawing/2014/main" val="2660735247"/>
                    </a:ext>
                  </a:extLst>
                </a:gridCol>
                <a:gridCol w="155557">
                  <a:extLst>
                    <a:ext uri="{9D8B030D-6E8A-4147-A177-3AD203B41FA5}">
                      <a16:colId xmlns:a16="http://schemas.microsoft.com/office/drawing/2014/main" val="1020973080"/>
                    </a:ext>
                  </a:extLst>
                </a:gridCol>
                <a:gridCol w="155557">
                  <a:extLst>
                    <a:ext uri="{9D8B030D-6E8A-4147-A177-3AD203B41FA5}">
                      <a16:colId xmlns:a16="http://schemas.microsoft.com/office/drawing/2014/main" val="2735411109"/>
                    </a:ext>
                  </a:extLst>
                </a:gridCol>
                <a:gridCol w="155557">
                  <a:extLst>
                    <a:ext uri="{9D8B030D-6E8A-4147-A177-3AD203B41FA5}">
                      <a16:colId xmlns:a16="http://schemas.microsoft.com/office/drawing/2014/main" val="2233927152"/>
                    </a:ext>
                  </a:extLst>
                </a:gridCol>
                <a:gridCol w="155557">
                  <a:extLst>
                    <a:ext uri="{9D8B030D-6E8A-4147-A177-3AD203B41FA5}">
                      <a16:colId xmlns:a16="http://schemas.microsoft.com/office/drawing/2014/main" val="979966112"/>
                    </a:ext>
                  </a:extLst>
                </a:gridCol>
                <a:gridCol w="155557">
                  <a:extLst>
                    <a:ext uri="{9D8B030D-6E8A-4147-A177-3AD203B41FA5}">
                      <a16:colId xmlns:a16="http://schemas.microsoft.com/office/drawing/2014/main" val="435861125"/>
                    </a:ext>
                  </a:extLst>
                </a:gridCol>
                <a:gridCol w="155557">
                  <a:extLst>
                    <a:ext uri="{9D8B030D-6E8A-4147-A177-3AD203B41FA5}">
                      <a16:colId xmlns:a16="http://schemas.microsoft.com/office/drawing/2014/main" val="529917858"/>
                    </a:ext>
                  </a:extLst>
                </a:gridCol>
                <a:gridCol w="155557">
                  <a:extLst>
                    <a:ext uri="{9D8B030D-6E8A-4147-A177-3AD203B41FA5}">
                      <a16:colId xmlns:a16="http://schemas.microsoft.com/office/drawing/2014/main" val="3546194210"/>
                    </a:ext>
                  </a:extLst>
                </a:gridCol>
                <a:gridCol w="155557">
                  <a:extLst>
                    <a:ext uri="{9D8B030D-6E8A-4147-A177-3AD203B41FA5}">
                      <a16:colId xmlns:a16="http://schemas.microsoft.com/office/drawing/2014/main" val="3587301405"/>
                    </a:ext>
                  </a:extLst>
                </a:gridCol>
                <a:gridCol w="155557">
                  <a:extLst>
                    <a:ext uri="{9D8B030D-6E8A-4147-A177-3AD203B41FA5}">
                      <a16:colId xmlns:a16="http://schemas.microsoft.com/office/drawing/2014/main" val="676719972"/>
                    </a:ext>
                  </a:extLst>
                </a:gridCol>
                <a:gridCol w="155557">
                  <a:extLst>
                    <a:ext uri="{9D8B030D-6E8A-4147-A177-3AD203B41FA5}">
                      <a16:colId xmlns:a16="http://schemas.microsoft.com/office/drawing/2014/main" val="3886261494"/>
                    </a:ext>
                  </a:extLst>
                </a:gridCol>
                <a:gridCol w="155557">
                  <a:extLst>
                    <a:ext uri="{9D8B030D-6E8A-4147-A177-3AD203B41FA5}">
                      <a16:colId xmlns:a16="http://schemas.microsoft.com/office/drawing/2014/main" val="3428598882"/>
                    </a:ext>
                  </a:extLst>
                </a:gridCol>
                <a:gridCol w="155557">
                  <a:extLst>
                    <a:ext uri="{9D8B030D-6E8A-4147-A177-3AD203B41FA5}">
                      <a16:colId xmlns:a16="http://schemas.microsoft.com/office/drawing/2014/main" val="2851254742"/>
                    </a:ext>
                  </a:extLst>
                </a:gridCol>
                <a:gridCol w="155557">
                  <a:extLst>
                    <a:ext uri="{9D8B030D-6E8A-4147-A177-3AD203B41FA5}">
                      <a16:colId xmlns:a16="http://schemas.microsoft.com/office/drawing/2014/main" val="3026011252"/>
                    </a:ext>
                  </a:extLst>
                </a:gridCol>
                <a:gridCol w="155557">
                  <a:extLst>
                    <a:ext uri="{9D8B030D-6E8A-4147-A177-3AD203B41FA5}">
                      <a16:colId xmlns:a16="http://schemas.microsoft.com/office/drawing/2014/main" val="1641057413"/>
                    </a:ext>
                  </a:extLst>
                </a:gridCol>
                <a:gridCol w="155557">
                  <a:extLst>
                    <a:ext uri="{9D8B030D-6E8A-4147-A177-3AD203B41FA5}">
                      <a16:colId xmlns:a16="http://schemas.microsoft.com/office/drawing/2014/main" val="165649189"/>
                    </a:ext>
                  </a:extLst>
                </a:gridCol>
                <a:gridCol w="155557">
                  <a:extLst>
                    <a:ext uri="{9D8B030D-6E8A-4147-A177-3AD203B41FA5}">
                      <a16:colId xmlns:a16="http://schemas.microsoft.com/office/drawing/2014/main" val="3088250337"/>
                    </a:ext>
                  </a:extLst>
                </a:gridCol>
              </a:tblGrid>
              <a:tr h="149593">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32790">
                <a:tc>
                  <a:txBody>
                    <a:bodyPr/>
                    <a:lstStyle/>
                    <a:p>
                      <a:pPr latinLnBrk="1"/>
                      <a:endParaRPr lang="ko-KR" altLang="en-US" sz="1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854790"/>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6145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71487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1982339"/>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04202482"/>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7471407"/>
                  </a:ext>
                </a:extLst>
              </a:tr>
            </a:tbl>
          </a:graphicData>
        </a:graphic>
      </p:graphicFrame>
      <p:graphicFrame>
        <p:nvGraphicFramePr>
          <p:cNvPr id="15" name="표 14">
            <a:extLst>
              <a:ext uri="{FF2B5EF4-FFF2-40B4-BE49-F238E27FC236}">
                <a16:creationId xmlns:a16="http://schemas.microsoft.com/office/drawing/2014/main" id="{1C4ABC1E-EBD2-8249-F4D5-5349514B312F}"/>
              </a:ext>
            </a:extLst>
          </p:cNvPr>
          <p:cNvGraphicFramePr>
            <a:graphicFrameLocks noGrp="1"/>
          </p:cNvGraphicFramePr>
          <p:nvPr>
            <p:extLst>
              <p:ext uri="{D42A27DB-BD31-4B8C-83A1-F6EECF244321}">
                <p14:modId xmlns:p14="http://schemas.microsoft.com/office/powerpoint/2010/main" val="369929911"/>
              </p:ext>
            </p:extLst>
          </p:nvPr>
        </p:nvGraphicFramePr>
        <p:xfrm>
          <a:off x="692929" y="4824159"/>
          <a:ext cx="2472680" cy="596102"/>
        </p:xfrm>
        <a:graphic>
          <a:graphicData uri="http://schemas.openxmlformats.org/drawingml/2006/table">
            <a:tbl>
              <a:tblPr firstRow="1" bandRow="1">
                <a:tableStyleId>{5940675A-B579-460E-94D1-54222C63F5DA}</a:tableStyleId>
              </a:tblPr>
              <a:tblGrid>
                <a:gridCol w="618170">
                  <a:extLst>
                    <a:ext uri="{9D8B030D-6E8A-4147-A177-3AD203B41FA5}">
                      <a16:colId xmlns:a16="http://schemas.microsoft.com/office/drawing/2014/main" val="1388546816"/>
                    </a:ext>
                  </a:extLst>
                </a:gridCol>
                <a:gridCol w="618170">
                  <a:extLst>
                    <a:ext uri="{9D8B030D-6E8A-4147-A177-3AD203B41FA5}">
                      <a16:colId xmlns:a16="http://schemas.microsoft.com/office/drawing/2014/main" val="3459026382"/>
                    </a:ext>
                  </a:extLst>
                </a:gridCol>
                <a:gridCol w="618170">
                  <a:extLst>
                    <a:ext uri="{9D8B030D-6E8A-4147-A177-3AD203B41FA5}">
                      <a16:colId xmlns:a16="http://schemas.microsoft.com/office/drawing/2014/main" val="600651314"/>
                    </a:ext>
                  </a:extLst>
                </a:gridCol>
                <a:gridCol w="618170">
                  <a:extLst>
                    <a:ext uri="{9D8B030D-6E8A-4147-A177-3AD203B41FA5}">
                      <a16:colId xmlns:a16="http://schemas.microsoft.com/office/drawing/2014/main" val="2531741023"/>
                    </a:ext>
                  </a:extLst>
                </a:gridCol>
              </a:tblGrid>
              <a:tr h="596102">
                <a:tc>
                  <a:txBody>
                    <a:bodyPr/>
                    <a:lstStyle/>
                    <a:p>
                      <a:pPr algn="ctr" latinLnBrk="1"/>
                      <a:r>
                        <a:rPr lang="en-US" altLang="ko-KR" sz="1400" b="1">
                          <a:solidFill>
                            <a:schemeClr val="bg1"/>
                          </a:solidFill>
                          <a:latin typeface="+mj-lt"/>
                          <a:cs typeface="Times New Roman" panose="02020603050405020304" pitchFamily="18" charset="0"/>
                        </a:rPr>
                        <a:t>Sector</a:t>
                      </a:r>
                    </a:p>
                    <a:p>
                      <a:pPr algn="ctr" latinLnBrk="1"/>
                      <a:r>
                        <a:rPr lang="en-US" altLang="ko-KR" sz="1400" b="1">
                          <a:solidFill>
                            <a:schemeClr val="bg1"/>
                          </a:solidFill>
                          <a:latin typeface="+mj-lt"/>
                          <a:cs typeface="Times New Roman" panose="02020603050405020304" pitchFamily="18" charset="0"/>
                        </a:rPr>
                        <a:t> 0</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1</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2</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3</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231600"/>
                  </a:ext>
                </a:extLst>
              </a:tr>
            </a:tbl>
          </a:graphicData>
        </a:graphic>
      </p:graphicFrame>
      <p:cxnSp>
        <p:nvCxnSpPr>
          <p:cNvPr id="16" name="직선 화살표 연결선 15">
            <a:extLst>
              <a:ext uri="{FF2B5EF4-FFF2-40B4-BE49-F238E27FC236}">
                <a16:creationId xmlns:a16="http://schemas.microsoft.com/office/drawing/2014/main" id="{B009D252-56CF-CB44-75D6-EB7AAEC4DEAA}"/>
              </a:ext>
            </a:extLst>
          </p:cNvPr>
          <p:cNvCxnSpPr>
            <a:cxnSpLocks/>
          </p:cNvCxnSpPr>
          <p:nvPr/>
        </p:nvCxnSpPr>
        <p:spPr>
          <a:xfrm>
            <a:off x="692110" y="4134099"/>
            <a:ext cx="0" cy="36000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직선 화살표 연결선 16">
            <a:extLst>
              <a:ext uri="{FF2B5EF4-FFF2-40B4-BE49-F238E27FC236}">
                <a16:creationId xmlns:a16="http://schemas.microsoft.com/office/drawing/2014/main" id="{BB04C65B-73D2-BEFD-B43A-5616F8D8DBEC}"/>
              </a:ext>
            </a:extLst>
          </p:cNvPr>
          <p:cNvCxnSpPr>
            <a:cxnSpLocks/>
          </p:cNvCxnSpPr>
          <p:nvPr/>
        </p:nvCxnSpPr>
        <p:spPr>
          <a:xfrm>
            <a:off x="1504022" y="4127086"/>
            <a:ext cx="1661587" cy="3670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8" name="표 17">
            <a:extLst>
              <a:ext uri="{FF2B5EF4-FFF2-40B4-BE49-F238E27FC236}">
                <a16:creationId xmlns:a16="http://schemas.microsoft.com/office/drawing/2014/main" id="{692B2652-DB35-C094-6169-188D33BD13A4}"/>
              </a:ext>
            </a:extLst>
          </p:cNvPr>
          <p:cNvGraphicFramePr>
            <a:graphicFrameLocks noGrp="1"/>
          </p:cNvGraphicFramePr>
          <p:nvPr>
            <p:extLst>
              <p:ext uri="{D42A27DB-BD31-4B8C-83A1-F6EECF244321}">
                <p14:modId xmlns:p14="http://schemas.microsoft.com/office/powerpoint/2010/main" val="1148499764"/>
              </p:ext>
            </p:extLst>
          </p:nvPr>
        </p:nvGraphicFramePr>
        <p:xfrm>
          <a:off x="5547089" y="4489908"/>
          <a:ext cx="2523552" cy="83449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gridCol w="157722">
                  <a:extLst>
                    <a:ext uri="{9D8B030D-6E8A-4147-A177-3AD203B41FA5}">
                      <a16:colId xmlns:a16="http://schemas.microsoft.com/office/drawing/2014/main" val="267524545"/>
                    </a:ext>
                  </a:extLst>
                </a:gridCol>
                <a:gridCol w="157722">
                  <a:extLst>
                    <a:ext uri="{9D8B030D-6E8A-4147-A177-3AD203B41FA5}">
                      <a16:colId xmlns:a16="http://schemas.microsoft.com/office/drawing/2014/main" val="266255227"/>
                    </a:ext>
                  </a:extLst>
                </a:gridCol>
                <a:gridCol w="157722">
                  <a:extLst>
                    <a:ext uri="{9D8B030D-6E8A-4147-A177-3AD203B41FA5}">
                      <a16:colId xmlns:a16="http://schemas.microsoft.com/office/drawing/2014/main" val="2975266326"/>
                    </a:ext>
                  </a:extLst>
                </a:gridCol>
                <a:gridCol w="157722">
                  <a:extLst>
                    <a:ext uri="{9D8B030D-6E8A-4147-A177-3AD203B41FA5}">
                      <a16:colId xmlns:a16="http://schemas.microsoft.com/office/drawing/2014/main" val="629739852"/>
                    </a:ext>
                  </a:extLst>
                </a:gridCol>
                <a:gridCol w="157722">
                  <a:extLst>
                    <a:ext uri="{9D8B030D-6E8A-4147-A177-3AD203B41FA5}">
                      <a16:colId xmlns:a16="http://schemas.microsoft.com/office/drawing/2014/main" val="1433441484"/>
                    </a:ext>
                  </a:extLst>
                </a:gridCol>
                <a:gridCol w="157722">
                  <a:extLst>
                    <a:ext uri="{9D8B030D-6E8A-4147-A177-3AD203B41FA5}">
                      <a16:colId xmlns:a16="http://schemas.microsoft.com/office/drawing/2014/main" val="2935912199"/>
                    </a:ext>
                  </a:extLst>
                </a:gridCol>
                <a:gridCol w="157722">
                  <a:extLst>
                    <a:ext uri="{9D8B030D-6E8A-4147-A177-3AD203B41FA5}">
                      <a16:colId xmlns:a16="http://schemas.microsoft.com/office/drawing/2014/main" val="2779424776"/>
                    </a:ext>
                  </a:extLst>
                </a:gridCol>
                <a:gridCol w="157722">
                  <a:extLst>
                    <a:ext uri="{9D8B030D-6E8A-4147-A177-3AD203B41FA5}">
                      <a16:colId xmlns:a16="http://schemas.microsoft.com/office/drawing/2014/main" val="3929253952"/>
                    </a:ext>
                  </a:extLst>
                </a:gridCol>
                <a:gridCol w="157722">
                  <a:extLst>
                    <a:ext uri="{9D8B030D-6E8A-4147-A177-3AD203B41FA5}">
                      <a16:colId xmlns:a16="http://schemas.microsoft.com/office/drawing/2014/main" val="4267547854"/>
                    </a:ext>
                  </a:extLst>
                </a:gridCol>
                <a:gridCol w="157722">
                  <a:extLst>
                    <a:ext uri="{9D8B030D-6E8A-4147-A177-3AD203B41FA5}">
                      <a16:colId xmlns:a16="http://schemas.microsoft.com/office/drawing/2014/main" val="1583473496"/>
                    </a:ext>
                  </a:extLst>
                </a:gridCol>
                <a:gridCol w="157722">
                  <a:extLst>
                    <a:ext uri="{9D8B030D-6E8A-4147-A177-3AD203B41FA5}">
                      <a16:colId xmlns:a16="http://schemas.microsoft.com/office/drawing/2014/main" val="1649656341"/>
                    </a:ext>
                  </a:extLst>
                </a:gridCol>
                <a:gridCol w="157722">
                  <a:extLst>
                    <a:ext uri="{9D8B030D-6E8A-4147-A177-3AD203B41FA5}">
                      <a16:colId xmlns:a16="http://schemas.microsoft.com/office/drawing/2014/main" val="690053869"/>
                    </a:ext>
                  </a:extLst>
                </a:gridCol>
              </a:tblGrid>
              <a:tr h="233720">
                <a:tc>
                  <a:txBody>
                    <a:bodyPr/>
                    <a:lstStyle/>
                    <a:p>
                      <a:pPr algn="ctr" latinLnBrk="1"/>
                      <a:r>
                        <a:rPr lang="en-US" altLang="ko-KR" sz="1400">
                          <a:latin typeface="+mj-lt"/>
                          <a:cs typeface="Times New Roman" panose="02020603050405020304" pitchFamily="18" charset="0"/>
                        </a:rPr>
                        <a:t>8</a:t>
                      </a:r>
                      <a:endParaRPr lang="ko-KR" altLang="en-US" sz="14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a:latin typeface="+mj-lt"/>
                          <a:cs typeface="Times New Roman" panose="02020603050405020304" pitchFamily="18" charset="0"/>
                        </a:rPr>
                        <a:t>8</a:t>
                      </a:r>
                      <a:endParaRPr lang="ko-KR" altLang="en-US" sz="14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a:latin typeface="+mj-lt"/>
                          <a:cs typeface="Times New Roman" panose="02020603050405020304" pitchFamily="18" charset="0"/>
                        </a:rPr>
                        <a:t>8</a:t>
                      </a:r>
                      <a:endParaRPr lang="ko-KR" altLang="en-US" sz="14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a:latin typeface="+mj-lt"/>
                          <a:cs typeface="Times New Roman" panose="02020603050405020304" pitchFamily="18" charset="0"/>
                        </a:rPr>
                        <a:t>8</a:t>
                      </a:r>
                      <a:endParaRPr lang="ko-KR" altLang="en-US" sz="14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400">
                          <a:latin typeface="+mj-lt"/>
                          <a:cs typeface="Times New Roman" panose="02020603050405020304" pitchFamily="18" charset="0"/>
                        </a:rPr>
                        <a:t>32B</a:t>
                      </a:r>
                      <a:endParaRPr lang="ko-KR" altLang="en-US" sz="14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400">
                          <a:latin typeface="+mj-lt"/>
                          <a:cs typeface="Times New Roman" panose="02020603050405020304" pitchFamily="18" charset="0"/>
                        </a:rPr>
                        <a:t>32B</a:t>
                      </a:r>
                      <a:endParaRPr lang="ko-KR" altLang="en-US" sz="14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r>
                        <a:rPr lang="en-US" altLang="ko-KR" sz="1400">
                          <a:latin typeface="+mj-lt"/>
                          <a:cs typeface="Times New Roman" panose="02020603050405020304" pitchFamily="18" charset="0"/>
                        </a:rPr>
                        <a:t>24B</a:t>
                      </a:r>
                      <a:endParaRPr lang="ko-KR" altLang="en-US" sz="14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907397"/>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79159633"/>
                  </a:ext>
                </a:extLst>
              </a:tr>
            </a:tbl>
          </a:graphicData>
        </a:graphic>
      </p:graphicFrame>
      <p:cxnSp>
        <p:nvCxnSpPr>
          <p:cNvPr id="19" name="직선 화살표 연결선 18">
            <a:extLst>
              <a:ext uri="{FF2B5EF4-FFF2-40B4-BE49-F238E27FC236}">
                <a16:creationId xmlns:a16="http://schemas.microsoft.com/office/drawing/2014/main" id="{7D1BFA78-5D99-0E49-027D-94BCAF4A695E}"/>
              </a:ext>
            </a:extLst>
          </p:cNvPr>
          <p:cNvCxnSpPr>
            <a:cxnSpLocks/>
          </p:cNvCxnSpPr>
          <p:nvPr/>
        </p:nvCxnSpPr>
        <p:spPr>
          <a:xfrm flipH="1">
            <a:off x="5547089" y="4108687"/>
            <a:ext cx="1736936"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직선 화살표 연결선 19">
            <a:extLst>
              <a:ext uri="{FF2B5EF4-FFF2-40B4-BE49-F238E27FC236}">
                <a16:creationId xmlns:a16="http://schemas.microsoft.com/office/drawing/2014/main" id="{9F4B5FCE-8622-7DC0-443E-B5762B2D8587}"/>
              </a:ext>
            </a:extLst>
          </p:cNvPr>
          <p:cNvCxnSpPr>
            <a:cxnSpLocks/>
          </p:cNvCxnSpPr>
          <p:nvPr/>
        </p:nvCxnSpPr>
        <p:spPr>
          <a:xfrm flipH="1">
            <a:off x="7922784" y="4127086"/>
            <a:ext cx="115853"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직선 화살표 연결선 20">
            <a:extLst>
              <a:ext uri="{FF2B5EF4-FFF2-40B4-BE49-F238E27FC236}">
                <a16:creationId xmlns:a16="http://schemas.microsoft.com/office/drawing/2014/main" id="{451E7AC0-D55D-43F5-D5C5-9C20FE125513}"/>
              </a:ext>
            </a:extLst>
          </p:cNvPr>
          <p:cNvCxnSpPr>
            <a:cxnSpLocks/>
          </p:cNvCxnSpPr>
          <p:nvPr/>
        </p:nvCxnSpPr>
        <p:spPr>
          <a:xfrm>
            <a:off x="8080188" y="4120340"/>
            <a:ext cx="0"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66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C515BF5-8534-1B1D-570D-EE23CD65B89F}"/>
              </a:ext>
            </a:extLst>
          </p:cNvPr>
          <p:cNvSpPr>
            <a:spLocks noGrp="1"/>
          </p:cNvSpPr>
          <p:nvPr>
            <p:ph type="body" sz="quarter" idx="13"/>
          </p:nvPr>
        </p:nvSpPr>
        <p:spPr>
          <a:xfrm>
            <a:off x="261258" y="1237092"/>
            <a:ext cx="8882741" cy="5145047"/>
          </a:xfrm>
        </p:spPr>
        <p:txBody>
          <a:bodyPr>
            <a:noAutofit/>
          </a:bodyPr>
          <a:lstStyle/>
          <a:p>
            <a:r>
              <a:rPr lang="en-US" altLang="ko-KR" sz="1800" spc="0">
                <a:latin typeface="+mj-lt"/>
              </a:rPr>
              <a:t>Empirical evaluation on NVIDIA T4 GPU with ECC enabled/disabled</a:t>
            </a:r>
          </a:p>
          <a:p>
            <a:pPr lvl="1"/>
            <a:r>
              <a:rPr lang="en-US" altLang="ko-KR" sz="1600" spc="0">
                <a:latin typeface="+mn-lt"/>
              </a:rPr>
              <a:t>Out of 32 benchmarks, 27 exceed 25% memory traffic amplification with 14 over 50% </a:t>
            </a:r>
          </a:p>
          <a:p>
            <a:pPr lvl="1"/>
            <a:r>
              <a:rPr lang="en-US" altLang="ko-KR" sz="1600" spc="0">
                <a:latin typeface="+mn-lt"/>
              </a:rPr>
              <a:t>Impact of excessive transfers vary across applications</a:t>
            </a:r>
          </a:p>
          <a:p>
            <a:pPr lvl="1"/>
            <a:endParaRPr lang="en-US" altLang="ko-KR" sz="1500" spc="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t>Evaluation of In-band ECC Costs </a:t>
            </a:r>
            <a:endParaRPr lang="ko-KR" altLang="en-US" sz="2400" spc="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sp>
        <p:nvSpPr>
          <p:cNvPr id="6" name="TextBox 5">
            <a:extLst>
              <a:ext uri="{FF2B5EF4-FFF2-40B4-BE49-F238E27FC236}">
                <a16:creationId xmlns:a16="http://schemas.microsoft.com/office/drawing/2014/main" id="{F896B18F-FC04-55DB-A28C-5B6164FDC8E9}"/>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grpSp>
        <p:nvGrpSpPr>
          <p:cNvPr id="8" name="그룹 7">
            <a:extLst>
              <a:ext uri="{FF2B5EF4-FFF2-40B4-BE49-F238E27FC236}">
                <a16:creationId xmlns:a16="http://schemas.microsoft.com/office/drawing/2014/main" id="{5B8AB96B-0FA3-CBBE-7207-01E489E9A86A}"/>
              </a:ext>
            </a:extLst>
          </p:cNvPr>
          <p:cNvGrpSpPr/>
          <p:nvPr/>
        </p:nvGrpSpPr>
        <p:grpSpPr>
          <a:xfrm>
            <a:off x="668187" y="2529932"/>
            <a:ext cx="7244404" cy="4123969"/>
            <a:chOff x="594350" y="2484495"/>
            <a:chExt cx="7244404" cy="4123969"/>
          </a:xfrm>
        </p:grpSpPr>
        <p:graphicFrame>
          <p:nvGraphicFramePr>
            <p:cNvPr id="3" name="차트 2">
              <a:extLst>
                <a:ext uri="{FF2B5EF4-FFF2-40B4-BE49-F238E27FC236}">
                  <a16:creationId xmlns:a16="http://schemas.microsoft.com/office/drawing/2014/main" id="{CC61BEE6-D205-6054-37D8-D60BF9FEE91D}"/>
                </a:ext>
              </a:extLst>
            </p:cNvPr>
            <p:cNvGraphicFramePr>
              <a:graphicFrameLocks/>
            </p:cNvGraphicFramePr>
            <p:nvPr/>
          </p:nvGraphicFramePr>
          <p:xfrm>
            <a:off x="594350" y="2484495"/>
            <a:ext cx="7244404" cy="4123969"/>
          </p:xfrm>
          <a:graphic>
            <a:graphicData uri="http://schemas.openxmlformats.org/drawingml/2006/chart">
              <c:chart xmlns:c="http://schemas.openxmlformats.org/drawingml/2006/chart" xmlns:r="http://schemas.openxmlformats.org/officeDocument/2006/relationships" r:id="rId3"/>
            </a:graphicData>
          </a:graphic>
        </p:graphicFrame>
        <p:sp>
          <p:nvSpPr>
            <p:cNvPr id="7" name="직사각형 6">
              <a:extLst>
                <a:ext uri="{FF2B5EF4-FFF2-40B4-BE49-F238E27FC236}">
                  <a16:creationId xmlns:a16="http://schemas.microsoft.com/office/drawing/2014/main" id="{AE541FAA-AA59-A3D6-8475-6B531D372954}"/>
                </a:ext>
              </a:extLst>
            </p:cNvPr>
            <p:cNvSpPr/>
            <p:nvPr/>
          </p:nvSpPr>
          <p:spPr>
            <a:xfrm>
              <a:off x="1669781" y="3147703"/>
              <a:ext cx="193099" cy="90875"/>
            </a:xfrm>
            <a:prstGeom prst="rect">
              <a:avLst/>
            </a:prstGeom>
            <a:solidFill>
              <a:srgbClr val="5B9BD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8019E37-DEA2-DC1A-8624-5E39B12E2FBE}"/>
                  </a:ext>
                </a:extLst>
              </p:cNvPr>
              <p:cNvSpPr txBox="1"/>
              <p:nvPr/>
            </p:nvSpPr>
            <p:spPr>
              <a:xfrm>
                <a:off x="3551747" y="2619382"/>
                <a:ext cx="3827986" cy="386516"/>
              </a:xfrm>
              <a:prstGeom prst="rect">
                <a:avLst/>
              </a:prstGeom>
              <a:noFill/>
            </p:spPr>
            <p:txBody>
              <a:bodyPr wrap="square" rtlCol="0">
                <a:spAutoFit/>
              </a:bodyPr>
              <a:lstStyle/>
              <a:p>
                <a:r>
                  <a:rPr lang="en-US" altLang="ko-KR" sz="1200"/>
                  <a:t>* R/W </a:t>
                </a:r>
                <a:r>
                  <a:rPr lang="en-US" altLang="ko-KR" sz="1200" err="1"/>
                  <a:t>cmd</a:t>
                </a:r>
                <a:r>
                  <a:rPr lang="en-US" altLang="ko-KR" sz="1200"/>
                  <a:t> amp. </a:t>
                </a:r>
                <a14:m>
                  <m:oMath xmlns:m="http://schemas.openxmlformats.org/officeDocument/2006/math">
                    <m:r>
                      <a:rPr lang="en-US" altLang="ko-KR" sz="1200" b="0" i="0" smtClean="0">
                        <a:latin typeface="Cambria Math" panose="02040503050406030204" pitchFamily="18" charset="0"/>
                      </a:rPr>
                      <m:t>= </m:t>
                    </m:r>
                    <m:f>
                      <m:fPr>
                        <m:ctrlPr>
                          <a:rPr lang="en-US" altLang="ko-KR" sz="1200" i="1" smtClean="0">
                            <a:latin typeface="Cambria Math" panose="02040503050406030204" pitchFamily="18" charset="0"/>
                          </a:rPr>
                        </m:ctrlPr>
                      </m:fPr>
                      <m:num>
                        <m:r>
                          <a:rPr lang="en-US" altLang="ko-KR" sz="1200" b="0" i="1" smtClean="0">
                            <a:latin typeface="Cambria Math" panose="02040503050406030204" pitchFamily="18" charset="0"/>
                          </a:rPr>
                          <m:t>𝑡𝑜𝑡𝑎𝑙</m:t>
                        </m:r>
                        <m:r>
                          <a:rPr lang="en-US" altLang="ko-KR" sz="1200" b="0" i="1" smtClean="0">
                            <a:latin typeface="Cambria Math" panose="02040503050406030204" pitchFamily="18" charset="0"/>
                          </a:rPr>
                          <m:t> # </m:t>
                        </m:r>
                        <m:r>
                          <a:rPr lang="en-US" altLang="ko-KR" sz="1200" b="0" i="1" smtClean="0">
                            <a:latin typeface="Cambria Math" panose="02040503050406030204" pitchFamily="18" charset="0"/>
                          </a:rPr>
                          <m:t>𝑜𝑓</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𝑊</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𝑐𝑚𝑑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𝐸𝐶𝐶</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𝑒𝑛𝑎𝑏𝑙𝑒𝑑</m:t>
                        </m:r>
                        <m:r>
                          <a:rPr lang="en-US" altLang="ko-KR" sz="1200" b="0" i="1" smtClean="0">
                            <a:latin typeface="Cambria Math" panose="02040503050406030204" pitchFamily="18" charset="0"/>
                          </a:rPr>
                          <m:t>)</m:t>
                        </m:r>
                      </m:num>
                      <m:den>
                        <m:r>
                          <a:rPr lang="en-US" altLang="ko-KR" sz="1200" b="0" i="1" smtClean="0">
                            <a:latin typeface="Cambria Math" panose="02040503050406030204" pitchFamily="18" charset="0"/>
                          </a:rPr>
                          <m:t>𝑡𝑜𝑡𝑎𝑙</m:t>
                        </m:r>
                        <m:r>
                          <a:rPr lang="en-US" altLang="ko-KR" sz="1200" b="0" i="1" smtClean="0">
                            <a:latin typeface="Cambria Math" panose="02040503050406030204" pitchFamily="18" charset="0"/>
                          </a:rPr>
                          <m:t> # </m:t>
                        </m:r>
                        <m:r>
                          <a:rPr lang="en-US" altLang="ko-KR" sz="1200" b="0" i="1" smtClean="0">
                            <a:latin typeface="Cambria Math" panose="02040503050406030204" pitchFamily="18" charset="0"/>
                          </a:rPr>
                          <m:t>𝑜𝑓</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𝑊</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𝑐𝑚𝑑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𝐸𝐶𝐶</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𝑑𝑖𝑠𝑎𝑏𝑙𝑒𝑑</m:t>
                        </m:r>
                        <m:r>
                          <a:rPr lang="en-US" altLang="ko-KR" sz="1200" b="0" i="1" smtClean="0">
                            <a:latin typeface="Cambria Math" panose="02040503050406030204" pitchFamily="18" charset="0"/>
                          </a:rPr>
                          <m:t>) </m:t>
                        </m:r>
                      </m:den>
                    </m:f>
                    <m:r>
                      <a:rPr lang="en-US" altLang="ko-KR" sz="1200" b="0" i="1" smtClean="0">
                        <a:latin typeface="Cambria Math" panose="02040503050406030204" pitchFamily="18" charset="0"/>
                      </a:rPr>
                      <m:t>−1</m:t>
                    </m:r>
                  </m:oMath>
                </a14:m>
                <a:endParaRPr lang="ko-KR" altLang="en-US" sz="1200"/>
              </a:p>
            </p:txBody>
          </p:sp>
        </mc:Choice>
        <mc:Fallback xmlns="">
          <p:sp>
            <p:nvSpPr>
              <p:cNvPr id="9" name="TextBox 8">
                <a:extLst>
                  <a:ext uri="{FF2B5EF4-FFF2-40B4-BE49-F238E27FC236}">
                    <a16:creationId xmlns:a16="http://schemas.microsoft.com/office/drawing/2014/main" id="{28019E37-DEA2-DC1A-8624-5E39B12E2FBE}"/>
                  </a:ext>
                </a:extLst>
              </p:cNvPr>
              <p:cNvSpPr txBox="1">
                <a:spLocks noRot="1" noChangeAspect="1" noMove="1" noResize="1" noEditPoints="1" noAdjustHandles="1" noChangeArrowheads="1" noChangeShapeType="1" noTextEdit="1"/>
              </p:cNvSpPr>
              <p:nvPr/>
            </p:nvSpPr>
            <p:spPr>
              <a:xfrm>
                <a:off x="3551747" y="2619382"/>
                <a:ext cx="3827986" cy="386516"/>
              </a:xfrm>
              <a:prstGeom prst="rect">
                <a:avLst/>
              </a:prstGeom>
              <a:blipFill>
                <a:blip r:embed="rId4"/>
                <a:stretch>
                  <a:fillRect l="-159" b="-1587"/>
                </a:stretch>
              </a:blipFill>
            </p:spPr>
            <p:txBody>
              <a:bodyPr/>
              <a:lstStyle/>
              <a:p>
                <a:r>
                  <a:rPr lang="ko-KR" altLang="en-US">
                    <a:noFill/>
                  </a:rPr>
                  <a:t> </a:t>
                </a:r>
              </a:p>
            </p:txBody>
          </p:sp>
        </mc:Fallback>
      </mc:AlternateContent>
      <p:sp>
        <p:nvSpPr>
          <p:cNvPr id="10" name="Slide Number Placeholder 5">
            <a:extLst>
              <a:ext uri="{FF2B5EF4-FFF2-40B4-BE49-F238E27FC236}">
                <a16:creationId xmlns:a16="http://schemas.microsoft.com/office/drawing/2014/main" id="{D78BC794-DD6E-1871-B948-9866D3455240}"/>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17</a:t>
            </a:fld>
            <a:endParaRPr lang="ko-KR" altLang="en-US"/>
          </a:p>
        </p:txBody>
      </p:sp>
      <p:sp>
        <p:nvSpPr>
          <p:cNvPr id="11" name="직사각형 10">
            <a:extLst>
              <a:ext uri="{FF2B5EF4-FFF2-40B4-BE49-F238E27FC236}">
                <a16:creationId xmlns:a16="http://schemas.microsoft.com/office/drawing/2014/main" id="{3AA065D3-B712-BF2A-1A34-CD2D1BBB83DD}"/>
              </a:ext>
            </a:extLst>
          </p:cNvPr>
          <p:cNvSpPr/>
          <p:nvPr/>
        </p:nvSpPr>
        <p:spPr>
          <a:xfrm>
            <a:off x="5610386" y="4788976"/>
            <a:ext cx="123988" cy="613003"/>
          </a:xfrm>
          <a:prstGeom prst="rect">
            <a:avLst/>
          </a:prstGeom>
          <a:solidFill>
            <a:srgbClr val="C00000"/>
          </a:solid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7049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EBB4A-7DCE-86E3-663E-84F8CDDD2ECF}"/>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78AE3D7-6457-3709-7E10-55914736A6C7}"/>
              </a:ext>
            </a:extLst>
          </p:cNvPr>
          <p:cNvSpPr>
            <a:spLocks noGrp="1"/>
          </p:cNvSpPr>
          <p:nvPr>
            <p:ph type="body" sz="quarter" idx="13"/>
          </p:nvPr>
        </p:nvSpPr>
        <p:spPr>
          <a:xfrm>
            <a:off x="261258" y="1237092"/>
            <a:ext cx="8882741" cy="5145047"/>
          </a:xfrm>
        </p:spPr>
        <p:txBody>
          <a:bodyPr>
            <a:noAutofit/>
          </a:bodyPr>
          <a:lstStyle/>
          <a:p>
            <a:r>
              <a:rPr lang="en-US" altLang="ko-KR" sz="1800" spc="0">
                <a:latin typeface="+mj-lt"/>
              </a:rPr>
              <a:t>Empirical evaluation on NVIDIA T4 GPU with ECC enabled/disabled</a:t>
            </a:r>
          </a:p>
          <a:p>
            <a:pPr lvl="1"/>
            <a:r>
              <a:rPr lang="en-US" altLang="ko-KR" sz="1500" spc="0">
                <a:latin typeface="+mn-lt"/>
              </a:rPr>
              <a:t>Out of 32 benchmarks, 27 exceed 25% memory traffic amplification with 14 over 50% </a:t>
            </a:r>
          </a:p>
          <a:p>
            <a:pPr lvl="1"/>
            <a:r>
              <a:rPr lang="en-US" altLang="ko-KR" sz="1500" spc="0">
                <a:latin typeface="+mn-lt"/>
              </a:rPr>
              <a:t>Impact of excessive transfers vary across applications</a:t>
            </a:r>
          </a:p>
          <a:p>
            <a:pPr lvl="1"/>
            <a:endParaRPr lang="en-US" altLang="ko-KR" sz="1500" spc="0"/>
          </a:p>
        </p:txBody>
      </p:sp>
      <p:sp>
        <p:nvSpPr>
          <p:cNvPr id="4" name="제목 3">
            <a:extLst>
              <a:ext uri="{FF2B5EF4-FFF2-40B4-BE49-F238E27FC236}">
                <a16:creationId xmlns:a16="http://schemas.microsoft.com/office/drawing/2014/main" id="{AF872760-503D-D4FF-54DA-859EA5E1D6CD}"/>
              </a:ext>
            </a:extLst>
          </p:cNvPr>
          <p:cNvSpPr>
            <a:spLocks noGrp="1"/>
          </p:cNvSpPr>
          <p:nvPr>
            <p:ph type="title"/>
          </p:nvPr>
        </p:nvSpPr>
        <p:spPr>
          <a:xfrm>
            <a:off x="854498" y="405096"/>
            <a:ext cx="7404642" cy="424732"/>
          </a:xfrm>
        </p:spPr>
        <p:txBody>
          <a:bodyPr/>
          <a:lstStyle/>
          <a:p>
            <a:r>
              <a:rPr lang="en-US" altLang="ko-KR" sz="2400" spc="0"/>
              <a:t>Evaluation of In-band ECC Costs </a:t>
            </a:r>
            <a:endParaRPr lang="ko-KR" altLang="en-US" sz="2400" spc="0">
              <a:latin typeface="+mn-lt"/>
            </a:endParaRPr>
          </a:p>
        </p:txBody>
      </p:sp>
      <p:sp>
        <p:nvSpPr>
          <p:cNvPr id="5" name="텍스트 개체 틀 4">
            <a:extLst>
              <a:ext uri="{FF2B5EF4-FFF2-40B4-BE49-F238E27FC236}">
                <a16:creationId xmlns:a16="http://schemas.microsoft.com/office/drawing/2014/main" id="{BF9BFBA1-12E5-8D19-BC03-A112AC094F37}"/>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sp>
        <p:nvSpPr>
          <p:cNvPr id="6" name="TextBox 5">
            <a:extLst>
              <a:ext uri="{FF2B5EF4-FFF2-40B4-BE49-F238E27FC236}">
                <a16:creationId xmlns:a16="http://schemas.microsoft.com/office/drawing/2014/main" id="{4862DDAE-5CB2-FFAE-8BF1-EBFF03387D9A}"/>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grpSp>
        <p:nvGrpSpPr>
          <p:cNvPr id="8" name="그룹 7">
            <a:extLst>
              <a:ext uri="{FF2B5EF4-FFF2-40B4-BE49-F238E27FC236}">
                <a16:creationId xmlns:a16="http://schemas.microsoft.com/office/drawing/2014/main" id="{4B17ACE7-B33D-1FE4-ABD3-1CEFC5A53B41}"/>
              </a:ext>
            </a:extLst>
          </p:cNvPr>
          <p:cNvGrpSpPr/>
          <p:nvPr/>
        </p:nvGrpSpPr>
        <p:grpSpPr>
          <a:xfrm>
            <a:off x="668187" y="2529932"/>
            <a:ext cx="7244404" cy="4123969"/>
            <a:chOff x="594350" y="2484495"/>
            <a:chExt cx="7244404" cy="4123969"/>
          </a:xfrm>
        </p:grpSpPr>
        <p:graphicFrame>
          <p:nvGraphicFramePr>
            <p:cNvPr id="3" name="차트 2">
              <a:extLst>
                <a:ext uri="{FF2B5EF4-FFF2-40B4-BE49-F238E27FC236}">
                  <a16:creationId xmlns:a16="http://schemas.microsoft.com/office/drawing/2014/main" id="{1ABC0C6C-A528-BF15-B518-E7D60304768C}"/>
                </a:ext>
              </a:extLst>
            </p:cNvPr>
            <p:cNvGraphicFramePr>
              <a:graphicFrameLocks/>
            </p:cNvGraphicFramePr>
            <p:nvPr/>
          </p:nvGraphicFramePr>
          <p:xfrm>
            <a:off x="594350" y="2484495"/>
            <a:ext cx="7244404" cy="4123969"/>
          </p:xfrm>
          <a:graphic>
            <a:graphicData uri="http://schemas.openxmlformats.org/drawingml/2006/chart">
              <c:chart xmlns:c="http://schemas.openxmlformats.org/drawingml/2006/chart" xmlns:r="http://schemas.openxmlformats.org/officeDocument/2006/relationships" r:id="rId3"/>
            </a:graphicData>
          </a:graphic>
        </p:graphicFrame>
        <p:sp>
          <p:nvSpPr>
            <p:cNvPr id="7" name="직사각형 6">
              <a:extLst>
                <a:ext uri="{FF2B5EF4-FFF2-40B4-BE49-F238E27FC236}">
                  <a16:creationId xmlns:a16="http://schemas.microsoft.com/office/drawing/2014/main" id="{BDD2B58F-0019-A180-A14C-B4011E2836DB}"/>
                </a:ext>
              </a:extLst>
            </p:cNvPr>
            <p:cNvSpPr/>
            <p:nvPr/>
          </p:nvSpPr>
          <p:spPr>
            <a:xfrm>
              <a:off x="1669781" y="3147703"/>
              <a:ext cx="193099" cy="90875"/>
            </a:xfrm>
            <a:prstGeom prst="rect">
              <a:avLst/>
            </a:prstGeom>
            <a:solidFill>
              <a:srgbClr val="5B9BD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440E1B-973E-643E-08C1-EF82CA156A83}"/>
                  </a:ext>
                </a:extLst>
              </p:cNvPr>
              <p:cNvSpPr txBox="1"/>
              <p:nvPr/>
            </p:nvSpPr>
            <p:spPr>
              <a:xfrm>
                <a:off x="3551747" y="2619382"/>
                <a:ext cx="3827986" cy="386516"/>
              </a:xfrm>
              <a:prstGeom prst="rect">
                <a:avLst/>
              </a:prstGeom>
              <a:noFill/>
            </p:spPr>
            <p:txBody>
              <a:bodyPr wrap="square" rtlCol="0">
                <a:spAutoFit/>
              </a:bodyPr>
              <a:lstStyle/>
              <a:p>
                <a:r>
                  <a:rPr lang="en-US" altLang="ko-KR" sz="1200"/>
                  <a:t>* R/W </a:t>
                </a:r>
                <a:r>
                  <a:rPr lang="en-US" altLang="ko-KR" sz="1200" err="1"/>
                  <a:t>cmd</a:t>
                </a:r>
                <a:r>
                  <a:rPr lang="en-US" altLang="ko-KR" sz="1200"/>
                  <a:t> amp. </a:t>
                </a:r>
                <a14:m>
                  <m:oMath xmlns:m="http://schemas.openxmlformats.org/officeDocument/2006/math">
                    <m:r>
                      <a:rPr lang="en-US" altLang="ko-KR" sz="1200" b="0" i="0" smtClean="0">
                        <a:latin typeface="Cambria Math" panose="02040503050406030204" pitchFamily="18" charset="0"/>
                      </a:rPr>
                      <m:t>= </m:t>
                    </m:r>
                    <m:f>
                      <m:fPr>
                        <m:ctrlPr>
                          <a:rPr lang="en-US" altLang="ko-KR" sz="1200" i="1" smtClean="0">
                            <a:latin typeface="Cambria Math" panose="02040503050406030204" pitchFamily="18" charset="0"/>
                          </a:rPr>
                        </m:ctrlPr>
                      </m:fPr>
                      <m:num>
                        <m:r>
                          <a:rPr lang="en-US" altLang="ko-KR" sz="1200" b="0" i="1" smtClean="0">
                            <a:latin typeface="Cambria Math" panose="02040503050406030204" pitchFamily="18" charset="0"/>
                          </a:rPr>
                          <m:t>𝑡𝑜𝑡𝑎𝑙</m:t>
                        </m:r>
                        <m:r>
                          <a:rPr lang="en-US" altLang="ko-KR" sz="1200" b="0" i="1" smtClean="0">
                            <a:latin typeface="Cambria Math" panose="02040503050406030204" pitchFamily="18" charset="0"/>
                          </a:rPr>
                          <m:t> # </m:t>
                        </m:r>
                        <m:r>
                          <a:rPr lang="en-US" altLang="ko-KR" sz="1200" b="0" i="1" smtClean="0">
                            <a:latin typeface="Cambria Math" panose="02040503050406030204" pitchFamily="18" charset="0"/>
                          </a:rPr>
                          <m:t>𝑜𝑓</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𝑊</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𝑐𝑚𝑑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𝐸𝐶𝐶</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𝑒𝑛𝑎𝑏𝑙𝑒𝑑</m:t>
                        </m:r>
                        <m:r>
                          <a:rPr lang="en-US" altLang="ko-KR" sz="1200" b="0" i="1" smtClean="0">
                            <a:latin typeface="Cambria Math" panose="02040503050406030204" pitchFamily="18" charset="0"/>
                          </a:rPr>
                          <m:t>)</m:t>
                        </m:r>
                      </m:num>
                      <m:den>
                        <m:r>
                          <a:rPr lang="en-US" altLang="ko-KR" sz="1200" b="0" i="1" smtClean="0">
                            <a:latin typeface="Cambria Math" panose="02040503050406030204" pitchFamily="18" charset="0"/>
                          </a:rPr>
                          <m:t>𝑡𝑜𝑡𝑎𝑙</m:t>
                        </m:r>
                        <m:r>
                          <a:rPr lang="en-US" altLang="ko-KR" sz="1200" b="0" i="1" smtClean="0">
                            <a:latin typeface="Cambria Math" panose="02040503050406030204" pitchFamily="18" charset="0"/>
                          </a:rPr>
                          <m:t> # </m:t>
                        </m:r>
                        <m:r>
                          <a:rPr lang="en-US" altLang="ko-KR" sz="1200" b="0" i="1" smtClean="0">
                            <a:latin typeface="Cambria Math" panose="02040503050406030204" pitchFamily="18" charset="0"/>
                          </a:rPr>
                          <m:t>𝑜𝑓</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𝑊</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𝑐𝑚𝑑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𝐸𝐶𝐶</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𝑑𝑖𝑠𝑎𝑏𝑙𝑒𝑑</m:t>
                        </m:r>
                        <m:r>
                          <a:rPr lang="en-US" altLang="ko-KR" sz="1200" b="0" i="1" smtClean="0">
                            <a:latin typeface="Cambria Math" panose="02040503050406030204" pitchFamily="18" charset="0"/>
                          </a:rPr>
                          <m:t>) </m:t>
                        </m:r>
                      </m:den>
                    </m:f>
                    <m:r>
                      <a:rPr lang="en-US" altLang="ko-KR" sz="1200" b="0" i="1" smtClean="0">
                        <a:latin typeface="Cambria Math" panose="02040503050406030204" pitchFamily="18" charset="0"/>
                      </a:rPr>
                      <m:t>−1</m:t>
                    </m:r>
                  </m:oMath>
                </a14:m>
                <a:endParaRPr lang="ko-KR" altLang="en-US" sz="1200"/>
              </a:p>
            </p:txBody>
          </p:sp>
        </mc:Choice>
        <mc:Fallback xmlns="">
          <p:sp>
            <p:nvSpPr>
              <p:cNvPr id="9" name="TextBox 8">
                <a:extLst>
                  <a:ext uri="{FF2B5EF4-FFF2-40B4-BE49-F238E27FC236}">
                    <a16:creationId xmlns:a16="http://schemas.microsoft.com/office/drawing/2014/main" id="{A1440E1B-973E-643E-08C1-EF82CA156A83}"/>
                  </a:ext>
                </a:extLst>
              </p:cNvPr>
              <p:cNvSpPr txBox="1">
                <a:spLocks noRot="1" noChangeAspect="1" noMove="1" noResize="1" noEditPoints="1" noAdjustHandles="1" noChangeArrowheads="1" noChangeShapeType="1" noTextEdit="1"/>
              </p:cNvSpPr>
              <p:nvPr/>
            </p:nvSpPr>
            <p:spPr>
              <a:xfrm>
                <a:off x="3551747" y="2619382"/>
                <a:ext cx="3827986" cy="386516"/>
              </a:xfrm>
              <a:prstGeom prst="rect">
                <a:avLst/>
              </a:prstGeom>
              <a:blipFill>
                <a:blip r:embed="rId4"/>
                <a:stretch>
                  <a:fillRect l="-159" b="-1587"/>
                </a:stretch>
              </a:blipFill>
            </p:spPr>
            <p:txBody>
              <a:bodyPr/>
              <a:lstStyle/>
              <a:p>
                <a:r>
                  <a:rPr lang="ko-KR" altLang="en-US">
                    <a:noFill/>
                  </a:rPr>
                  <a:t> </a:t>
                </a:r>
              </a:p>
            </p:txBody>
          </p:sp>
        </mc:Fallback>
      </mc:AlternateContent>
      <p:sp>
        <p:nvSpPr>
          <p:cNvPr id="10" name="Slide Number Placeholder 5">
            <a:extLst>
              <a:ext uri="{FF2B5EF4-FFF2-40B4-BE49-F238E27FC236}">
                <a16:creationId xmlns:a16="http://schemas.microsoft.com/office/drawing/2014/main" id="{25E31D12-D5F5-414F-78E2-2107540679F1}"/>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18</a:t>
            </a:fld>
            <a:endParaRPr lang="ko-KR" altLang="en-US"/>
          </a:p>
        </p:txBody>
      </p:sp>
      <p:grpSp>
        <p:nvGrpSpPr>
          <p:cNvPr id="11" name="그룹 10">
            <a:extLst>
              <a:ext uri="{FF2B5EF4-FFF2-40B4-BE49-F238E27FC236}">
                <a16:creationId xmlns:a16="http://schemas.microsoft.com/office/drawing/2014/main" id="{34006725-EF04-B4F0-E05E-4BBDA4E227D4}"/>
              </a:ext>
            </a:extLst>
          </p:cNvPr>
          <p:cNvGrpSpPr/>
          <p:nvPr/>
        </p:nvGrpSpPr>
        <p:grpSpPr>
          <a:xfrm>
            <a:off x="385264" y="1721308"/>
            <a:ext cx="7818699" cy="694442"/>
            <a:chOff x="722300" y="1472906"/>
            <a:chExt cx="7459153" cy="694442"/>
          </a:xfrm>
        </p:grpSpPr>
        <p:sp>
          <p:nvSpPr>
            <p:cNvPr id="12" name="순서도: 대체 처리 11">
              <a:extLst>
                <a:ext uri="{FF2B5EF4-FFF2-40B4-BE49-F238E27FC236}">
                  <a16:creationId xmlns:a16="http://schemas.microsoft.com/office/drawing/2014/main" id="{0710DDE2-EA75-7117-EA2A-18143C18EAA6}"/>
                </a:ext>
              </a:extLst>
            </p:cNvPr>
            <p:cNvSpPr/>
            <p:nvPr/>
          </p:nvSpPr>
          <p:spPr>
            <a:xfrm>
              <a:off x="722300" y="1472906"/>
              <a:ext cx="7459153" cy="694442"/>
            </a:xfrm>
            <a:prstGeom prst="flowChartAlternateProcess">
              <a:avLst/>
            </a:prstGeom>
            <a:solidFill>
              <a:schemeClr val="accent3">
                <a:lumMod val="20000"/>
                <a:lumOff val="8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sz="300" b="1">
                <a:solidFill>
                  <a:schemeClr val="tx1"/>
                </a:solidFill>
              </a:endParaRPr>
            </a:p>
            <a:p>
              <a:pPr algn="ctr"/>
              <a:r>
                <a:rPr lang="en-US" altLang="ko-KR" sz="1500" b="1">
                  <a:solidFill>
                    <a:schemeClr val="tx1"/>
                  </a:solidFill>
                </a:rPr>
                <a:t>Existing in-band ECC necessitates additional memory  access for redundancy</a:t>
              </a:r>
            </a:p>
            <a:p>
              <a:pPr algn="ctr"/>
              <a:endParaRPr lang="en-US" altLang="ko-KR" sz="500" b="1">
                <a:solidFill>
                  <a:schemeClr val="tx1"/>
                </a:solidFill>
              </a:endParaRPr>
            </a:p>
            <a:p>
              <a:pPr algn="ctr"/>
              <a:r>
                <a:rPr lang="en-US" altLang="ko-KR" sz="1500" b="1">
                  <a:solidFill>
                    <a:schemeClr val="tx1"/>
                  </a:solidFill>
                  <a:ea typeface="맑은 고딕" panose="020B0503020000020004" pitchFamily="50" charset="-127"/>
                </a:rPr>
                <a:t>⇒</a:t>
              </a:r>
              <a:r>
                <a:rPr lang="en-US" altLang="ko-KR" sz="1500" b="1">
                  <a:solidFill>
                    <a:schemeClr val="tx1"/>
                  </a:solidFill>
                </a:rPr>
                <a:t> Bandwidth consumption </a:t>
              </a:r>
              <a:r>
                <a:rPr lang="en-US" altLang="ko-KR" sz="1500" b="1">
                  <a:solidFill>
                    <a:srgbClr val="C00000"/>
                  </a:solidFill>
                  <a:ea typeface="맑은 고딕" panose="020B0503020000020004" pitchFamily="50" charset="-127"/>
                </a:rPr>
                <a:t>    </a:t>
              </a:r>
              <a:r>
                <a:rPr lang="en-US" altLang="ko-KR" sz="1500" b="1">
                  <a:solidFill>
                    <a:schemeClr val="tx1"/>
                  </a:solidFill>
                </a:rPr>
                <a:t>, Performance</a:t>
              </a:r>
            </a:p>
            <a:p>
              <a:pPr algn="ctr"/>
              <a:endParaRPr lang="ko-KR" altLang="en-US" sz="300" b="1">
                <a:solidFill>
                  <a:srgbClr val="C00000"/>
                </a:solidFill>
              </a:endParaRPr>
            </a:p>
          </p:txBody>
        </p:sp>
        <p:sp>
          <p:nvSpPr>
            <p:cNvPr id="13" name="화살표: 위쪽 12">
              <a:extLst>
                <a:ext uri="{FF2B5EF4-FFF2-40B4-BE49-F238E27FC236}">
                  <a16:creationId xmlns:a16="http://schemas.microsoft.com/office/drawing/2014/main" id="{BBBAEB98-C254-13BD-550C-7AC23221B4B6}"/>
                </a:ext>
              </a:extLst>
            </p:cNvPr>
            <p:cNvSpPr/>
            <p:nvPr/>
          </p:nvSpPr>
          <p:spPr>
            <a:xfrm>
              <a:off x="4964926" y="1834010"/>
              <a:ext cx="163586" cy="247475"/>
            </a:xfrm>
            <a:prstGeom prst="upArrow">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위쪽 13">
              <a:extLst>
                <a:ext uri="{FF2B5EF4-FFF2-40B4-BE49-F238E27FC236}">
                  <a16:creationId xmlns:a16="http://schemas.microsoft.com/office/drawing/2014/main" id="{E3EA84AE-5DD9-472B-1FEB-1A142D2FD38A}"/>
                </a:ext>
              </a:extLst>
            </p:cNvPr>
            <p:cNvSpPr/>
            <p:nvPr/>
          </p:nvSpPr>
          <p:spPr>
            <a:xfrm flipV="1">
              <a:off x="6490148" y="1853886"/>
              <a:ext cx="163586" cy="247475"/>
            </a:xfrm>
            <a:prstGeom prst="upArrow">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81830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3446521"/>
          </a:xfrm>
        </p:spPr>
        <p:txBody>
          <a:bodyPr/>
          <a:lstStyle/>
          <a:p>
            <a:pPr marL="400050" indent="-400050">
              <a:lnSpc>
                <a:spcPct val="150000"/>
              </a:lnSpc>
              <a:buFont typeface="+mj-lt"/>
              <a:buAutoNum type="romanUcPeriod"/>
            </a:pPr>
            <a:r>
              <a:rPr lang="en-US" altLang="ko-KR" sz="2000" spc="0">
                <a:solidFill>
                  <a:schemeClr val="accent2">
                    <a:lumMod val="60000"/>
                    <a:lumOff val="40000"/>
                  </a:schemeClr>
                </a:solidFill>
              </a:rPr>
              <a:t>Introduction</a:t>
            </a:r>
          </a:p>
          <a:p>
            <a:pPr marL="400050" indent="-400050">
              <a:lnSpc>
                <a:spcPct val="150000"/>
              </a:lnSpc>
              <a:buFont typeface="+mj-lt"/>
              <a:buAutoNum type="romanUcPeriod"/>
            </a:pPr>
            <a:r>
              <a:rPr lang="en-US" altLang="ko-KR" sz="2000" spc="0">
                <a:solidFill>
                  <a:schemeClr val="accent2">
                    <a:lumMod val="60000"/>
                    <a:lumOff val="40000"/>
                  </a:schemeClr>
                </a:solidFill>
              </a:rPr>
              <a:t>Background</a:t>
            </a:r>
          </a:p>
          <a:p>
            <a:pPr marL="400050" indent="-400050">
              <a:lnSpc>
                <a:spcPct val="150000"/>
              </a:lnSpc>
              <a:buFont typeface="+mj-lt"/>
              <a:buAutoNum type="romanUcPeriod"/>
            </a:pPr>
            <a:r>
              <a:rPr lang="en-US" altLang="ko-KR" sz="2000" spc="0">
                <a:solidFill>
                  <a:schemeClr val="accent2">
                    <a:lumMod val="60000"/>
                    <a:lumOff val="40000"/>
                  </a:schemeClr>
                </a:solidFill>
              </a:rPr>
              <a:t>Prior work</a:t>
            </a:r>
          </a:p>
          <a:p>
            <a:pPr marL="400050" indent="-400050">
              <a:lnSpc>
                <a:spcPct val="150000"/>
              </a:lnSpc>
              <a:buFont typeface="+mj-lt"/>
              <a:buAutoNum type="romanUcPeriod"/>
            </a:pPr>
            <a:r>
              <a:rPr lang="en-US" altLang="ko-KR" sz="2000" spc="0"/>
              <a:t>CacheCraft</a:t>
            </a:r>
          </a:p>
          <a:p>
            <a:pPr marL="400050" indent="-400050">
              <a:lnSpc>
                <a:spcPct val="150000"/>
              </a:lnSpc>
              <a:buFont typeface="+mj-lt"/>
              <a:buAutoNum type="romanUcPeriod"/>
            </a:pPr>
            <a:r>
              <a:rPr lang="en-US" altLang="ko-KR" sz="2000" spc="0">
                <a:solidFill>
                  <a:schemeClr val="accent2">
                    <a:lumMod val="60000"/>
                    <a:lumOff val="40000"/>
                  </a:schemeClr>
                </a:solidFill>
              </a:rPr>
              <a:t>Evaluation</a:t>
            </a:r>
          </a:p>
          <a:p>
            <a:pPr marL="400050" indent="-400050">
              <a:lnSpc>
                <a:spcPct val="150000"/>
              </a:lnSpc>
              <a:buFont typeface="+mj-lt"/>
              <a:buAutoNum type="romanUcPeriod"/>
            </a:pPr>
            <a:r>
              <a:rPr lang="en-US" altLang="ko-KR" sz="2000" spc="0">
                <a:solidFill>
                  <a:schemeClr val="accent2">
                    <a:lumMod val="60000"/>
                    <a:lumOff val="40000"/>
                  </a:schemeClr>
                </a:solidFill>
              </a:rPr>
              <a:t>Conclusion</a:t>
            </a:r>
            <a:endParaRPr lang="ko-KR" altLang="en-US" sz="2000" b="1" spc="0">
              <a:solidFill>
                <a:schemeClr val="accent2">
                  <a:lumMod val="60000"/>
                  <a:lumOff val="40000"/>
                </a:schemeClr>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23208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3446521"/>
          </a:xfrm>
        </p:spPr>
        <p:txBody>
          <a:bodyPr/>
          <a:lstStyle/>
          <a:p>
            <a:pPr marL="400050" indent="-400050">
              <a:lnSpc>
                <a:spcPct val="150000"/>
              </a:lnSpc>
              <a:buFont typeface="+mj-lt"/>
              <a:buAutoNum type="romanUcPeriod"/>
            </a:pPr>
            <a:r>
              <a:rPr lang="en-US" altLang="ko-KR" sz="2000" spc="0"/>
              <a:t>Introduction</a:t>
            </a:r>
          </a:p>
          <a:p>
            <a:pPr marL="400050" indent="-400050">
              <a:lnSpc>
                <a:spcPct val="150000"/>
              </a:lnSpc>
              <a:buFont typeface="+mj-lt"/>
              <a:buAutoNum type="romanUcPeriod"/>
            </a:pPr>
            <a:r>
              <a:rPr lang="en-US" altLang="ko-KR" sz="2000" spc="0"/>
              <a:t>Background</a:t>
            </a:r>
            <a:endParaRPr lang="en-US" altLang="ko-KR" sz="2900" spc="0"/>
          </a:p>
          <a:p>
            <a:pPr marL="400050" indent="-400050">
              <a:lnSpc>
                <a:spcPct val="150000"/>
              </a:lnSpc>
              <a:buFont typeface="+mj-lt"/>
              <a:buAutoNum type="romanUcPeriod"/>
            </a:pPr>
            <a:r>
              <a:rPr lang="en-US" altLang="ko-KR" sz="2000" spc="0"/>
              <a:t>Prior Work</a:t>
            </a:r>
          </a:p>
          <a:p>
            <a:pPr marL="400050" indent="-400050">
              <a:lnSpc>
                <a:spcPct val="150000"/>
              </a:lnSpc>
              <a:buFont typeface="+mj-lt"/>
              <a:buAutoNum type="romanUcPeriod"/>
            </a:pPr>
            <a:r>
              <a:rPr lang="en-US" altLang="ko-KR" sz="2000" spc="0"/>
              <a:t>CacheCraft</a:t>
            </a:r>
          </a:p>
          <a:p>
            <a:pPr marL="400050" indent="-400050">
              <a:lnSpc>
                <a:spcPct val="150000"/>
              </a:lnSpc>
              <a:buFont typeface="+mj-lt"/>
              <a:buAutoNum type="romanUcPeriod"/>
            </a:pPr>
            <a:r>
              <a:rPr lang="en-US" altLang="ko-KR" sz="2000" spc="0"/>
              <a:t>Evaluation</a:t>
            </a:r>
          </a:p>
          <a:p>
            <a:pPr marL="400050" indent="-400050">
              <a:lnSpc>
                <a:spcPct val="150000"/>
              </a:lnSpc>
              <a:buFont typeface="+mj-lt"/>
              <a:buAutoNum type="romanUcPeriod"/>
            </a:pPr>
            <a:r>
              <a:rPr lang="en-US" altLang="ko-KR" sz="2000" spc="0"/>
              <a:t>Conclusion</a:t>
            </a:r>
            <a:endParaRPr lang="ko-KR" altLang="en-US" sz="2000" b="1" spc="0">
              <a:solidFill>
                <a:schemeClr val="accent2"/>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3676185806"/>
      </p:ext>
    </p:extLst>
  </p:cSld>
  <p:clrMapOvr>
    <a:masterClrMapping/>
  </p:clrMapOvr>
  <mc:AlternateContent xmlns:mc="http://schemas.openxmlformats.org/markup-compatibility/2006" xmlns:p14="http://schemas.microsoft.com/office/powerpoint/2010/main">
    <mc:Choice Requires="p14">
      <p:transition spd="slow" p14:dur="2000" advTm="5202"/>
    </mc:Choice>
    <mc:Fallback xmlns="">
      <p:transition spd="slow" advTm="52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F69A2-BACD-8C32-521E-98F8AF1A0C0F}"/>
            </a:ext>
          </a:extLst>
        </p:cNvPr>
        <p:cNvGrpSpPr/>
        <p:nvPr/>
      </p:nvGrpSpPr>
      <p:grpSpPr>
        <a:xfrm>
          <a:off x="0" y="0"/>
          <a:ext cx="0" cy="0"/>
          <a:chOff x="0" y="0"/>
          <a:chExt cx="0" cy="0"/>
        </a:xfrm>
      </p:grpSpPr>
      <p:sp>
        <p:nvSpPr>
          <p:cNvPr id="21" name="텍스트 개체 틀 1">
            <a:extLst>
              <a:ext uri="{FF2B5EF4-FFF2-40B4-BE49-F238E27FC236}">
                <a16:creationId xmlns:a16="http://schemas.microsoft.com/office/drawing/2014/main" id="{2A934011-2A6E-9757-F20D-AC26EE098482}"/>
              </a:ext>
            </a:extLst>
          </p:cNvPr>
          <p:cNvSpPr>
            <a:spLocks noGrp="1"/>
          </p:cNvSpPr>
          <p:nvPr>
            <p:ph type="body" sz="quarter" idx="13"/>
          </p:nvPr>
        </p:nvSpPr>
        <p:spPr>
          <a:xfrm>
            <a:off x="261258" y="1237092"/>
            <a:ext cx="8882741" cy="5145047"/>
          </a:xfrm>
        </p:spPr>
        <p:txBody>
          <a:bodyPr>
            <a:noAutofit/>
          </a:bodyPr>
          <a:lstStyle/>
          <a:p>
            <a:r>
              <a:rPr lang="en-US" altLang="ko-KR" sz="1800" spc="0" dirty="0">
                <a:latin typeface="+mj-lt"/>
              </a:rPr>
              <a:t>Let’s think outside the box</a:t>
            </a:r>
            <a:endParaRPr lang="en-US" altLang="ko-KR" sz="1500" spc="0" dirty="0">
              <a:latin typeface="+mn-lt"/>
            </a:endParaRPr>
          </a:p>
          <a:p>
            <a:pPr lvl="1"/>
            <a:endParaRPr lang="en-US" altLang="ko-KR" sz="1500" spc="0" dirty="0"/>
          </a:p>
        </p:txBody>
      </p:sp>
      <p:sp>
        <p:nvSpPr>
          <p:cNvPr id="4" name="제목 3">
            <a:extLst>
              <a:ext uri="{FF2B5EF4-FFF2-40B4-BE49-F238E27FC236}">
                <a16:creationId xmlns:a16="http://schemas.microsoft.com/office/drawing/2014/main" id="{AC8A77B9-8F43-4642-211A-C4D97318565C}"/>
              </a:ext>
            </a:extLst>
          </p:cNvPr>
          <p:cNvSpPr>
            <a:spLocks noGrp="1"/>
          </p:cNvSpPr>
          <p:nvPr>
            <p:ph type="title"/>
          </p:nvPr>
        </p:nvSpPr>
        <p:spPr>
          <a:xfrm>
            <a:off x="854498" y="405096"/>
            <a:ext cx="7404642" cy="424732"/>
          </a:xfrm>
        </p:spPr>
        <p:txBody>
          <a:bodyPr/>
          <a:lstStyle/>
          <a:p>
            <a:r>
              <a:rPr lang="en-US" altLang="ko-KR" sz="2400" spc="0">
                <a:latin typeface="+mn-lt"/>
              </a:rPr>
              <a:t>CacheCraft - Overview</a:t>
            </a:r>
          </a:p>
        </p:txBody>
      </p:sp>
      <p:sp>
        <p:nvSpPr>
          <p:cNvPr id="5" name="텍스트 개체 틀 4">
            <a:extLst>
              <a:ext uri="{FF2B5EF4-FFF2-40B4-BE49-F238E27FC236}">
                <a16:creationId xmlns:a16="http://schemas.microsoft.com/office/drawing/2014/main" id="{3892C4B5-CD9A-CC06-097D-2B6E344E5994}"/>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sp>
        <p:nvSpPr>
          <p:cNvPr id="60" name="사각형: 둥근 모서리 59">
            <a:extLst>
              <a:ext uri="{FF2B5EF4-FFF2-40B4-BE49-F238E27FC236}">
                <a16:creationId xmlns:a16="http://schemas.microsoft.com/office/drawing/2014/main" id="{9BCE00A3-9939-05FE-33AC-B56148CC65C0}"/>
              </a:ext>
            </a:extLst>
          </p:cNvPr>
          <p:cNvSpPr/>
          <p:nvPr/>
        </p:nvSpPr>
        <p:spPr>
          <a:xfrm>
            <a:off x="4897926" y="2556930"/>
            <a:ext cx="3405600" cy="3111805"/>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471F1A98-BA3D-9DA0-4443-AD9BFE25C1D8}"/>
              </a:ext>
            </a:extLst>
          </p:cNvPr>
          <p:cNvSpPr txBox="1"/>
          <p:nvPr/>
        </p:nvSpPr>
        <p:spPr>
          <a:xfrm>
            <a:off x="5323291" y="2387418"/>
            <a:ext cx="2737205" cy="338554"/>
          </a:xfrm>
          <a:prstGeom prst="rect">
            <a:avLst/>
          </a:prstGeom>
          <a:solidFill>
            <a:schemeClr val="bg1"/>
          </a:solidFill>
        </p:spPr>
        <p:txBody>
          <a:bodyPr wrap="square" rtlCol="0">
            <a:spAutoFit/>
          </a:bodyPr>
          <a:lstStyle/>
          <a:p>
            <a:pPr algn="ctr"/>
            <a:r>
              <a:rPr lang="en-US" altLang="ko-KR" sz="1600" b="1" dirty="0">
                <a:solidFill>
                  <a:srgbClr val="C00000"/>
                </a:solidFill>
                <a:latin typeface="+mj-lt"/>
              </a:rPr>
              <a:t>Memory-oriented Strategy</a:t>
            </a:r>
            <a:endParaRPr lang="ko-KR" altLang="en-US" sz="1600" b="1" dirty="0">
              <a:solidFill>
                <a:srgbClr val="C00000"/>
              </a:solidFill>
              <a:latin typeface="+mj-lt"/>
            </a:endParaRPr>
          </a:p>
        </p:txBody>
      </p:sp>
      <p:sp>
        <p:nvSpPr>
          <p:cNvPr id="285" name="TextBox 284">
            <a:extLst>
              <a:ext uri="{FF2B5EF4-FFF2-40B4-BE49-F238E27FC236}">
                <a16:creationId xmlns:a16="http://schemas.microsoft.com/office/drawing/2014/main" id="{1FDA1CC8-5CD4-75BD-B927-88639F90989D}"/>
              </a:ext>
            </a:extLst>
          </p:cNvPr>
          <p:cNvSpPr txBox="1"/>
          <p:nvPr/>
        </p:nvSpPr>
        <p:spPr>
          <a:xfrm>
            <a:off x="5211742" y="2906931"/>
            <a:ext cx="2901558" cy="584775"/>
          </a:xfrm>
          <a:prstGeom prst="rect">
            <a:avLst/>
          </a:prstGeom>
          <a:noFill/>
        </p:spPr>
        <p:txBody>
          <a:bodyPr wrap="square" rtlCol="0">
            <a:spAutoFit/>
          </a:bodyPr>
          <a:lstStyle/>
          <a:p>
            <a:pPr algn="ctr"/>
            <a:r>
              <a:rPr lang="en-US" altLang="ko-KR" sz="1600" b="1">
                <a:highlight>
                  <a:srgbClr val="FFFFCC"/>
                </a:highlight>
              </a:rPr>
              <a:t>“Preserve memory, </a:t>
            </a:r>
          </a:p>
          <a:p>
            <a:pPr algn="ctr"/>
            <a:r>
              <a:rPr lang="en-US" altLang="ko-KR" sz="1600" b="1">
                <a:highlight>
                  <a:srgbClr val="FFFFCC"/>
                </a:highlight>
              </a:rPr>
              <a:t>adjust cache to memory”</a:t>
            </a:r>
            <a:endParaRPr lang="ko-KR" altLang="en-US" sz="1600" b="1">
              <a:highlight>
                <a:srgbClr val="FFFFCC"/>
              </a:highlight>
            </a:endParaRPr>
          </a:p>
        </p:txBody>
      </p:sp>
      <p:grpSp>
        <p:nvGrpSpPr>
          <p:cNvPr id="12" name="그룹 11">
            <a:extLst>
              <a:ext uri="{FF2B5EF4-FFF2-40B4-BE49-F238E27FC236}">
                <a16:creationId xmlns:a16="http://schemas.microsoft.com/office/drawing/2014/main" id="{E0302758-753C-8C01-71AA-FCFE78110AC8}"/>
              </a:ext>
            </a:extLst>
          </p:cNvPr>
          <p:cNvGrpSpPr/>
          <p:nvPr/>
        </p:nvGrpSpPr>
        <p:grpSpPr>
          <a:xfrm>
            <a:off x="5136304" y="3672665"/>
            <a:ext cx="3030925" cy="1754996"/>
            <a:chOff x="5073147" y="4268360"/>
            <a:chExt cx="3030925" cy="1754996"/>
          </a:xfrm>
        </p:grpSpPr>
        <p:cxnSp>
          <p:nvCxnSpPr>
            <p:cNvPr id="30" name="직선 화살표 연결선 29">
              <a:extLst>
                <a:ext uri="{FF2B5EF4-FFF2-40B4-BE49-F238E27FC236}">
                  <a16:creationId xmlns:a16="http://schemas.microsoft.com/office/drawing/2014/main" id="{8743AD66-018F-D5C9-6631-71119AEE2531}"/>
                </a:ext>
              </a:extLst>
            </p:cNvPr>
            <p:cNvCxnSpPr>
              <a:cxnSpLocks/>
            </p:cNvCxnSpPr>
            <p:nvPr/>
          </p:nvCxnSpPr>
          <p:spPr>
            <a:xfrm flipH="1" flipV="1">
              <a:off x="6178471" y="4731999"/>
              <a:ext cx="1796" cy="430918"/>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86" name="그룹 285">
              <a:extLst>
                <a:ext uri="{FF2B5EF4-FFF2-40B4-BE49-F238E27FC236}">
                  <a16:creationId xmlns:a16="http://schemas.microsoft.com/office/drawing/2014/main" id="{4BEE76F3-5897-9350-D5F7-02F8CB9937BC}"/>
                </a:ext>
              </a:extLst>
            </p:cNvPr>
            <p:cNvGrpSpPr/>
            <p:nvPr/>
          </p:nvGrpSpPr>
          <p:grpSpPr>
            <a:xfrm>
              <a:off x="5073147" y="4268360"/>
              <a:ext cx="3030925" cy="1754996"/>
              <a:chOff x="850425" y="4418168"/>
              <a:chExt cx="3030925" cy="1754996"/>
            </a:xfrm>
          </p:grpSpPr>
          <p:grpSp>
            <p:nvGrpSpPr>
              <p:cNvPr id="287" name="그룹 286">
                <a:extLst>
                  <a:ext uri="{FF2B5EF4-FFF2-40B4-BE49-F238E27FC236}">
                    <a16:creationId xmlns:a16="http://schemas.microsoft.com/office/drawing/2014/main" id="{F4F9185F-991E-76B4-E1D9-94FE17BB7935}"/>
                  </a:ext>
                </a:extLst>
              </p:cNvPr>
              <p:cNvGrpSpPr/>
              <p:nvPr/>
            </p:nvGrpSpPr>
            <p:grpSpPr>
              <a:xfrm>
                <a:off x="1633423" y="5306842"/>
                <a:ext cx="796374" cy="590400"/>
                <a:chOff x="4910196" y="5143211"/>
                <a:chExt cx="1009652" cy="768058"/>
              </a:xfrm>
            </p:grpSpPr>
            <p:sp>
              <p:nvSpPr>
                <p:cNvPr id="314" name="직사각형 313">
                  <a:extLst>
                    <a:ext uri="{FF2B5EF4-FFF2-40B4-BE49-F238E27FC236}">
                      <a16:creationId xmlns:a16="http://schemas.microsoft.com/office/drawing/2014/main" id="{6D258F91-7881-5EEF-106C-5CB67707AD52}"/>
                    </a:ext>
                  </a:extLst>
                </p:cNvPr>
                <p:cNvSpPr/>
                <p:nvPr/>
              </p:nvSpPr>
              <p:spPr>
                <a:xfrm>
                  <a:off x="5028744" y="5143211"/>
                  <a:ext cx="748516" cy="768058"/>
                </a:xfrm>
                <a:prstGeom prst="rect">
                  <a:avLst/>
                </a:prstGeom>
                <a:solidFill>
                  <a:srgbClr val="F6980E"/>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5" name="TextBox 314">
                  <a:extLst>
                    <a:ext uri="{FF2B5EF4-FFF2-40B4-BE49-F238E27FC236}">
                      <a16:creationId xmlns:a16="http://schemas.microsoft.com/office/drawing/2014/main" id="{D3FBFE56-0746-0134-B91B-A34B33D996DB}"/>
                    </a:ext>
                  </a:extLst>
                </p:cNvPr>
                <p:cNvSpPr txBox="1"/>
                <p:nvPr/>
              </p:nvSpPr>
              <p:spPr>
                <a:xfrm>
                  <a:off x="4910196" y="5176402"/>
                  <a:ext cx="1009652" cy="520508"/>
                </a:xfrm>
                <a:prstGeom prst="rect">
                  <a:avLst/>
                </a:prstGeom>
                <a:noFill/>
              </p:spPr>
              <p:txBody>
                <a:bodyPr wrap="square" rtlCol="0">
                  <a:spAutoFit/>
                </a:bodyPr>
                <a:lstStyle/>
                <a:p>
                  <a:pPr algn="ctr"/>
                  <a:r>
                    <a:rPr lang="en-US" altLang="ko-KR" sz="2000" b="1"/>
                    <a:t>30B</a:t>
                  </a:r>
                  <a:endParaRPr lang="ko-KR" altLang="en-US" sz="2000" b="1"/>
                </a:p>
              </p:txBody>
            </p:sp>
          </p:grpSp>
          <p:grpSp>
            <p:nvGrpSpPr>
              <p:cNvPr id="288" name="그룹 287">
                <a:extLst>
                  <a:ext uri="{FF2B5EF4-FFF2-40B4-BE49-F238E27FC236}">
                    <a16:creationId xmlns:a16="http://schemas.microsoft.com/office/drawing/2014/main" id="{9CAC7B95-246C-0605-F701-6A2384268354}"/>
                  </a:ext>
                </a:extLst>
              </p:cNvPr>
              <p:cNvGrpSpPr/>
              <p:nvPr/>
            </p:nvGrpSpPr>
            <p:grpSpPr>
              <a:xfrm>
                <a:off x="1689818" y="4434266"/>
                <a:ext cx="2191532" cy="454128"/>
                <a:chOff x="1511887" y="4192030"/>
                <a:chExt cx="2191532" cy="454128"/>
              </a:xfrm>
            </p:grpSpPr>
            <p:grpSp>
              <p:nvGrpSpPr>
                <p:cNvPr id="302" name="그룹 301">
                  <a:extLst>
                    <a:ext uri="{FF2B5EF4-FFF2-40B4-BE49-F238E27FC236}">
                      <a16:creationId xmlns:a16="http://schemas.microsoft.com/office/drawing/2014/main" id="{CD8F5138-6192-5E9C-F057-AE1A5A3720C9}"/>
                    </a:ext>
                  </a:extLst>
                </p:cNvPr>
                <p:cNvGrpSpPr/>
                <p:nvPr/>
              </p:nvGrpSpPr>
              <p:grpSpPr>
                <a:xfrm>
                  <a:off x="1545583" y="4244771"/>
                  <a:ext cx="1968852" cy="401387"/>
                  <a:chOff x="1493240" y="4123189"/>
                  <a:chExt cx="2068584" cy="418566"/>
                </a:xfrm>
              </p:grpSpPr>
              <p:grpSp>
                <p:nvGrpSpPr>
                  <p:cNvPr id="308" name="그룹 307">
                    <a:extLst>
                      <a:ext uri="{FF2B5EF4-FFF2-40B4-BE49-F238E27FC236}">
                        <a16:creationId xmlns:a16="http://schemas.microsoft.com/office/drawing/2014/main" id="{EDFE9E47-759D-33E2-0FC5-19BE96164E8B}"/>
                      </a:ext>
                    </a:extLst>
                  </p:cNvPr>
                  <p:cNvGrpSpPr/>
                  <p:nvPr/>
                </p:nvGrpSpPr>
                <p:grpSpPr>
                  <a:xfrm>
                    <a:off x="1493240" y="4123189"/>
                    <a:ext cx="1031846" cy="415255"/>
                    <a:chOff x="1493240" y="4123189"/>
                    <a:chExt cx="1031846" cy="415255"/>
                  </a:xfrm>
                </p:grpSpPr>
                <p:sp>
                  <p:nvSpPr>
                    <p:cNvPr id="312" name="직사각형 311">
                      <a:extLst>
                        <a:ext uri="{FF2B5EF4-FFF2-40B4-BE49-F238E27FC236}">
                          <a16:creationId xmlns:a16="http://schemas.microsoft.com/office/drawing/2014/main" id="{9EE40E84-2AD4-158D-7B99-6044A3725290}"/>
                        </a:ext>
                      </a:extLst>
                    </p:cNvPr>
                    <p:cNvSpPr/>
                    <p:nvPr/>
                  </p:nvSpPr>
                  <p:spPr>
                    <a:xfrm>
                      <a:off x="1493240" y="4123189"/>
                      <a:ext cx="515923" cy="415255"/>
                    </a:xfrm>
                    <a:prstGeom prst="rect">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3" name="직사각형 312">
                      <a:extLst>
                        <a:ext uri="{FF2B5EF4-FFF2-40B4-BE49-F238E27FC236}">
                          <a16:creationId xmlns:a16="http://schemas.microsoft.com/office/drawing/2014/main" id="{9D0CD282-D2A9-DAFE-87C8-83233944B628}"/>
                        </a:ext>
                      </a:extLst>
                    </p:cNvPr>
                    <p:cNvSpPr/>
                    <p:nvPr/>
                  </p:nvSpPr>
                  <p:spPr>
                    <a:xfrm>
                      <a:off x="2009163" y="4123189"/>
                      <a:ext cx="515923" cy="415255"/>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9" name="그룹 308">
                    <a:extLst>
                      <a:ext uri="{FF2B5EF4-FFF2-40B4-BE49-F238E27FC236}">
                        <a16:creationId xmlns:a16="http://schemas.microsoft.com/office/drawing/2014/main" id="{0C7184DC-3F4F-DEC0-9A81-38BBA9E866BC}"/>
                      </a:ext>
                    </a:extLst>
                  </p:cNvPr>
                  <p:cNvGrpSpPr/>
                  <p:nvPr/>
                </p:nvGrpSpPr>
                <p:grpSpPr>
                  <a:xfrm>
                    <a:off x="2527484" y="4124427"/>
                    <a:ext cx="1034340" cy="417328"/>
                    <a:chOff x="1490746" y="4124427"/>
                    <a:chExt cx="1034340" cy="417328"/>
                  </a:xfrm>
                </p:grpSpPr>
                <p:sp>
                  <p:nvSpPr>
                    <p:cNvPr id="310" name="직사각형 309">
                      <a:extLst>
                        <a:ext uri="{FF2B5EF4-FFF2-40B4-BE49-F238E27FC236}">
                          <a16:creationId xmlns:a16="http://schemas.microsoft.com/office/drawing/2014/main" id="{4D2E5680-592B-72D6-585F-EC54CBFB0A9D}"/>
                        </a:ext>
                      </a:extLst>
                    </p:cNvPr>
                    <p:cNvSpPr/>
                    <p:nvPr/>
                  </p:nvSpPr>
                  <p:spPr>
                    <a:xfrm>
                      <a:off x="1490746" y="4124427"/>
                      <a:ext cx="515923" cy="41525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1" name="직사각형 310">
                      <a:extLst>
                        <a:ext uri="{FF2B5EF4-FFF2-40B4-BE49-F238E27FC236}">
                          <a16:creationId xmlns:a16="http://schemas.microsoft.com/office/drawing/2014/main" id="{61C3B052-EB7B-536A-9CBE-8EF492956D6F}"/>
                        </a:ext>
                      </a:extLst>
                    </p:cNvPr>
                    <p:cNvSpPr/>
                    <p:nvPr/>
                  </p:nvSpPr>
                  <p:spPr>
                    <a:xfrm>
                      <a:off x="2009163" y="4126500"/>
                      <a:ext cx="515923" cy="41525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03" name="그룹 302">
                  <a:extLst>
                    <a:ext uri="{FF2B5EF4-FFF2-40B4-BE49-F238E27FC236}">
                      <a16:creationId xmlns:a16="http://schemas.microsoft.com/office/drawing/2014/main" id="{5C4DA7ED-10CF-4E69-49FE-4151BC37FB18}"/>
                    </a:ext>
                  </a:extLst>
                </p:cNvPr>
                <p:cNvGrpSpPr/>
                <p:nvPr/>
              </p:nvGrpSpPr>
              <p:grpSpPr>
                <a:xfrm>
                  <a:off x="1511887" y="4192030"/>
                  <a:ext cx="2191532" cy="378364"/>
                  <a:chOff x="1511887" y="4192030"/>
                  <a:chExt cx="2191532" cy="378364"/>
                </a:xfrm>
              </p:grpSpPr>
              <p:sp>
                <p:nvSpPr>
                  <p:cNvPr id="304" name="TextBox 303">
                    <a:extLst>
                      <a:ext uri="{FF2B5EF4-FFF2-40B4-BE49-F238E27FC236}">
                        <a16:creationId xmlns:a16="http://schemas.microsoft.com/office/drawing/2014/main" id="{7D3C1082-44BF-AC27-06DF-E66F9D431B2C}"/>
                      </a:ext>
                    </a:extLst>
                  </p:cNvPr>
                  <p:cNvSpPr txBox="1"/>
                  <p:nvPr/>
                </p:nvSpPr>
                <p:spPr>
                  <a:xfrm>
                    <a:off x="2011031" y="4196520"/>
                    <a:ext cx="615015" cy="338554"/>
                  </a:xfrm>
                  <a:prstGeom prst="rect">
                    <a:avLst/>
                  </a:prstGeom>
                  <a:noFill/>
                </p:spPr>
                <p:txBody>
                  <a:bodyPr wrap="square" rtlCol="0">
                    <a:spAutoFit/>
                  </a:bodyPr>
                  <a:lstStyle/>
                  <a:p>
                    <a:r>
                      <a:rPr lang="en-US" altLang="ko-KR" sz="1600" b="1"/>
                      <a:t>30B</a:t>
                    </a:r>
                    <a:endParaRPr lang="ko-KR" altLang="en-US" sz="1600" b="1"/>
                  </a:p>
                </p:txBody>
              </p:sp>
              <p:sp>
                <p:nvSpPr>
                  <p:cNvPr id="305" name="TextBox 304">
                    <a:extLst>
                      <a:ext uri="{FF2B5EF4-FFF2-40B4-BE49-F238E27FC236}">
                        <a16:creationId xmlns:a16="http://schemas.microsoft.com/office/drawing/2014/main" id="{BB945F5B-D1AA-69D0-B453-4D3F249A61EF}"/>
                      </a:ext>
                    </a:extLst>
                  </p:cNvPr>
                  <p:cNvSpPr txBox="1"/>
                  <p:nvPr/>
                </p:nvSpPr>
                <p:spPr>
                  <a:xfrm>
                    <a:off x="1511887" y="4199959"/>
                    <a:ext cx="615015" cy="338554"/>
                  </a:xfrm>
                  <a:prstGeom prst="rect">
                    <a:avLst/>
                  </a:prstGeom>
                  <a:noFill/>
                </p:spPr>
                <p:txBody>
                  <a:bodyPr wrap="square" rtlCol="0">
                    <a:spAutoFit/>
                  </a:bodyPr>
                  <a:lstStyle/>
                  <a:p>
                    <a:r>
                      <a:rPr lang="en-US" altLang="ko-KR" sz="1600" b="1">
                        <a:solidFill>
                          <a:schemeClr val="bg1"/>
                        </a:solidFill>
                      </a:rPr>
                      <a:t>30B</a:t>
                    </a:r>
                    <a:endParaRPr lang="ko-KR" altLang="en-US" sz="1600" b="1">
                      <a:solidFill>
                        <a:schemeClr val="bg1"/>
                      </a:solidFill>
                    </a:endParaRPr>
                  </a:p>
                </p:txBody>
              </p:sp>
              <p:sp>
                <p:nvSpPr>
                  <p:cNvPr id="306" name="TextBox 305">
                    <a:extLst>
                      <a:ext uri="{FF2B5EF4-FFF2-40B4-BE49-F238E27FC236}">
                        <a16:creationId xmlns:a16="http://schemas.microsoft.com/office/drawing/2014/main" id="{F3842A23-8FD0-BF29-44F6-4A75E15628D5}"/>
                      </a:ext>
                    </a:extLst>
                  </p:cNvPr>
                  <p:cNvSpPr txBox="1"/>
                  <p:nvPr/>
                </p:nvSpPr>
                <p:spPr>
                  <a:xfrm>
                    <a:off x="2473389" y="4192030"/>
                    <a:ext cx="615015" cy="338554"/>
                  </a:xfrm>
                  <a:prstGeom prst="rect">
                    <a:avLst/>
                  </a:prstGeom>
                  <a:noFill/>
                </p:spPr>
                <p:txBody>
                  <a:bodyPr wrap="square" rtlCol="0">
                    <a:spAutoFit/>
                  </a:bodyPr>
                  <a:lstStyle/>
                  <a:p>
                    <a:r>
                      <a:rPr lang="en-US" altLang="ko-KR" sz="1600" b="1"/>
                      <a:t>30B</a:t>
                    </a:r>
                    <a:endParaRPr lang="ko-KR" altLang="en-US" sz="1600" b="1"/>
                  </a:p>
                </p:txBody>
              </p:sp>
              <p:sp>
                <p:nvSpPr>
                  <p:cNvPr id="307" name="TextBox 306">
                    <a:extLst>
                      <a:ext uri="{FF2B5EF4-FFF2-40B4-BE49-F238E27FC236}">
                        <a16:creationId xmlns:a16="http://schemas.microsoft.com/office/drawing/2014/main" id="{E2CB3F9C-59C0-1801-47AA-A27088FE25F3}"/>
                      </a:ext>
                    </a:extLst>
                  </p:cNvPr>
                  <p:cNvSpPr txBox="1"/>
                  <p:nvPr/>
                </p:nvSpPr>
                <p:spPr>
                  <a:xfrm>
                    <a:off x="3088404" y="4231840"/>
                    <a:ext cx="615015" cy="338554"/>
                  </a:xfrm>
                  <a:prstGeom prst="rect">
                    <a:avLst/>
                  </a:prstGeom>
                  <a:noFill/>
                </p:spPr>
                <p:txBody>
                  <a:bodyPr wrap="square" rtlCol="0">
                    <a:spAutoFit/>
                  </a:bodyPr>
                  <a:lstStyle/>
                  <a:p>
                    <a:r>
                      <a:rPr lang="en-US" altLang="ko-KR" sz="1600" b="1"/>
                      <a:t>…</a:t>
                    </a:r>
                    <a:endParaRPr lang="ko-KR" altLang="en-US" sz="1600" b="1"/>
                  </a:p>
                </p:txBody>
              </p:sp>
            </p:grpSp>
          </p:grpSp>
          <p:sp>
            <p:nvSpPr>
              <p:cNvPr id="289" name="TextBox 288">
                <a:extLst>
                  <a:ext uri="{FF2B5EF4-FFF2-40B4-BE49-F238E27FC236}">
                    <a16:creationId xmlns:a16="http://schemas.microsoft.com/office/drawing/2014/main" id="{A4D62C04-4DA1-516F-6209-045B98483387}"/>
                  </a:ext>
                </a:extLst>
              </p:cNvPr>
              <p:cNvSpPr txBox="1"/>
              <p:nvPr/>
            </p:nvSpPr>
            <p:spPr>
              <a:xfrm>
                <a:off x="861610" y="4418168"/>
                <a:ext cx="873089" cy="338554"/>
              </a:xfrm>
              <a:prstGeom prst="rect">
                <a:avLst/>
              </a:prstGeom>
              <a:noFill/>
            </p:spPr>
            <p:txBody>
              <a:bodyPr wrap="square" rtlCol="0">
                <a:spAutoFit/>
              </a:bodyPr>
              <a:lstStyle/>
              <a:p>
                <a:r>
                  <a:rPr lang="en-US" altLang="ko-KR" sz="1600" b="1">
                    <a:latin typeface="+mj-lt"/>
                  </a:rPr>
                  <a:t>Cache</a:t>
                </a:r>
                <a:endParaRPr lang="ko-KR" altLang="en-US" sz="1600" b="1">
                  <a:latin typeface="+mj-lt"/>
                </a:endParaRPr>
              </a:p>
            </p:txBody>
          </p:sp>
          <p:sp>
            <p:nvSpPr>
              <p:cNvPr id="290" name="직사각형 289">
                <a:extLst>
                  <a:ext uri="{FF2B5EF4-FFF2-40B4-BE49-F238E27FC236}">
                    <a16:creationId xmlns:a16="http://schemas.microsoft.com/office/drawing/2014/main" id="{19795349-84C5-527D-EAFD-5A17070D76A0}"/>
                  </a:ext>
                </a:extLst>
              </p:cNvPr>
              <p:cNvSpPr/>
              <p:nvPr/>
            </p:nvSpPr>
            <p:spPr>
              <a:xfrm>
                <a:off x="2212499" y="4493106"/>
                <a:ext cx="496120" cy="3924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2" name="TextBox 291">
                <a:extLst>
                  <a:ext uri="{FF2B5EF4-FFF2-40B4-BE49-F238E27FC236}">
                    <a16:creationId xmlns:a16="http://schemas.microsoft.com/office/drawing/2014/main" id="{681D3117-FD4D-AFCB-2496-D2DAA16AA6BD}"/>
                  </a:ext>
                </a:extLst>
              </p:cNvPr>
              <p:cNvSpPr txBox="1"/>
              <p:nvPr/>
            </p:nvSpPr>
            <p:spPr>
              <a:xfrm>
                <a:off x="850425" y="5524430"/>
                <a:ext cx="873089" cy="338554"/>
              </a:xfrm>
              <a:prstGeom prst="rect">
                <a:avLst/>
              </a:prstGeom>
              <a:noFill/>
            </p:spPr>
            <p:txBody>
              <a:bodyPr wrap="square" rtlCol="0">
                <a:spAutoFit/>
              </a:bodyPr>
              <a:lstStyle/>
              <a:p>
                <a:r>
                  <a:rPr lang="en-US" altLang="ko-KR" sz="1600" b="1">
                    <a:latin typeface="+mj-lt"/>
                  </a:rPr>
                  <a:t>GDDR</a:t>
                </a:r>
                <a:endParaRPr lang="ko-KR" altLang="en-US" sz="1600" b="1">
                  <a:latin typeface="+mj-lt"/>
                </a:endParaRPr>
              </a:p>
            </p:txBody>
          </p:sp>
          <p:sp>
            <p:nvSpPr>
              <p:cNvPr id="295" name="직사각형 294">
                <a:extLst>
                  <a:ext uri="{FF2B5EF4-FFF2-40B4-BE49-F238E27FC236}">
                    <a16:creationId xmlns:a16="http://schemas.microsoft.com/office/drawing/2014/main" id="{CF62D7AE-32A3-FEC0-394F-8E5110124EB2}"/>
                  </a:ext>
                </a:extLst>
              </p:cNvPr>
              <p:cNvSpPr/>
              <p:nvPr/>
            </p:nvSpPr>
            <p:spPr>
              <a:xfrm>
                <a:off x="2138446" y="5715286"/>
                <a:ext cx="180000" cy="180000"/>
              </a:xfrm>
              <a:prstGeom prst="rect">
                <a:avLst/>
              </a:prstGeom>
              <a:pattFill prst="wdUpDiag">
                <a:fgClr>
                  <a:srgbClr val="F6980E"/>
                </a:fgClr>
                <a:bgClr>
                  <a:schemeClr val="bg1"/>
                </a:bgClr>
              </a:patt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6" name="TextBox 295">
                <a:extLst>
                  <a:ext uri="{FF2B5EF4-FFF2-40B4-BE49-F238E27FC236}">
                    <a16:creationId xmlns:a16="http://schemas.microsoft.com/office/drawing/2014/main" id="{730C9817-150D-CB94-EEF6-417F8AC8DB55}"/>
                  </a:ext>
                </a:extLst>
              </p:cNvPr>
              <p:cNvSpPr txBox="1"/>
              <p:nvPr/>
            </p:nvSpPr>
            <p:spPr>
              <a:xfrm>
                <a:off x="3082127" y="5515255"/>
                <a:ext cx="606087" cy="400110"/>
              </a:xfrm>
              <a:prstGeom prst="rect">
                <a:avLst/>
              </a:prstGeom>
              <a:noFill/>
            </p:spPr>
            <p:txBody>
              <a:bodyPr wrap="square" rtlCol="0">
                <a:spAutoFit/>
              </a:bodyPr>
              <a:lstStyle/>
              <a:p>
                <a:pPr algn="ctr"/>
                <a:r>
                  <a:rPr lang="en-US" altLang="ko-KR" sz="2000" b="1">
                    <a:solidFill>
                      <a:schemeClr val="bg1"/>
                    </a:solidFill>
                  </a:rPr>
                  <a:t>2B</a:t>
                </a:r>
                <a:endParaRPr lang="ko-KR" altLang="en-US" sz="2000" b="1">
                  <a:solidFill>
                    <a:schemeClr val="bg1"/>
                  </a:solidFill>
                </a:endParaRPr>
              </a:p>
            </p:txBody>
          </p:sp>
          <p:sp>
            <p:nvSpPr>
              <p:cNvPr id="300" name="TextBox 299">
                <a:extLst>
                  <a:ext uri="{FF2B5EF4-FFF2-40B4-BE49-F238E27FC236}">
                    <a16:creationId xmlns:a16="http://schemas.microsoft.com/office/drawing/2014/main" id="{6C1DE921-5469-6E8D-C136-278FF72FC8A6}"/>
                  </a:ext>
                </a:extLst>
              </p:cNvPr>
              <p:cNvSpPr txBox="1"/>
              <p:nvPr/>
            </p:nvSpPr>
            <p:spPr>
              <a:xfrm>
                <a:off x="1263717" y="5865387"/>
                <a:ext cx="2336061" cy="307777"/>
              </a:xfrm>
              <a:prstGeom prst="rect">
                <a:avLst/>
              </a:prstGeom>
              <a:noFill/>
            </p:spPr>
            <p:txBody>
              <a:bodyPr wrap="square" rtlCol="0">
                <a:spAutoFit/>
              </a:bodyPr>
              <a:lstStyle/>
              <a:p>
                <a:r>
                  <a:rPr lang="ko-KR" altLang="en-US" sz="1400" b="1">
                    <a:solidFill>
                      <a:srgbClr val="C00000"/>
                    </a:solidFill>
                    <a:latin typeface="맑은 고딕" panose="020B0503020000020004" pitchFamily="50" charset="-127"/>
                    <a:ea typeface="맑은 고딕" panose="020B0503020000020004" pitchFamily="50" charset="-127"/>
                  </a:rPr>
                  <a:t>① </a:t>
                </a:r>
                <a:r>
                  <a:rPr lang="en-US" altLang="ko-KR" sz="1400" b="1">
                    <a:solidFill>
                      <a:srgbClr val="C00000"/>
                    </a:solidFill>
                    <a:latin typeface="+mj-lt"/>
                  </a:rPr>
                  <a:t>Data + Redun.</a:t>
                </a:r>
                <a:endParaRPr lang="ko-KR" altLang="en-US" sz="1400" b="1">
                  <a:solidFill>
                    <a:srgbClr val="C00000"/>
                  </a:solidFill>
                  <a:latin typeface="+mj-lt"/>
                </a:endParaRPr>
              </a:p>
            </p:txBody>
          </p:sp>
          <p:sp>
            <p:nvSpPr>
              <p:cNvPr id="301" name="TextBox 300">
                <a:extLst>
                  <a:ext uri="{FF2B5EF4-FFF2-40B4-BE49-F238E27FC236}">
                    <a16:creationId xmlns:a16="http://schemas.microsoft.com/office/drawing/2014/main" id="{09ECA0B7-A806-FE84-45AD-D72126C7850D}"/>
                  </a:ext>
                </a:extLst>
              </p:cNvPr>
              <p:cNvSpPr txBox="1"/>
              <p:nvPr/>
            </p:nvSpPr>
            <p:spPr>
              <a:xfrm>
                <a:off x="2457225" y="5349511"/>
                <a:ext cx="1047126" cy="307777"/>
              </a:xfrm>
              <a:prstGeom prst="rect">
                <a:avLst/>
              </a:prstGeom>
              <a:noFill/>
            </p:spPr>
            <p:txBody>
              <a:bodyPr wrap="square" rtlCol="0">
                <a:spAutoFit/>
              </a:bodyPr>
              <a:lstStyle/>
              <a:p>
                <a:r>
                  <a:rPr lang="en-US" altLang="ko-KR" sz="1400" b="1">
                    <a:latin typeface="+mj-lt"/>
                  </a:rPr>
                  <a:t>2B Redun.</a:t>
                </a:r>
                <a:endParaRPr lang="ko-KR" altLang="en-US" sz="1400" b="1">
                  <a:latin typeface="+mj-lt"/>
                </a:endParaRPr>
              </a:p>
            </p:txBody>
          </p:sp>
        </p:grpSp>
        <p:grpSp>
          <p:nvGrpSpPr>
            <p:cNvPr id="28" name="그룹 27">
              <a:extLst>
                <a:ext uri="{FF2B5EF4-FFF2-40B4-BE49-F238E27FC236}">
                  <a16:creationId xmlns:a16="http://schemas.microsoft.com/office/drawing/2014/main" id="{868E2589-1779-5B32-7DF9-3D11EA3E08D1}"/>
                </a:ext>
              </a:extLst>
            </p:cNvPr>
            <p:cNvGrpSpPr/>
            <p:nvPr/>
          </p:nvGrpSpPr>
          <p:grpSpPr>
            <a:xfrm>
              <a:off x="5193425" y="4515142"/>
              <a:ext cx="2274554" cy="1238231"/>
              <a:chOff x="4948826" y="4635501"/>
              <a:chExt cx="2274554" cy="1238231"/>
            </a:xfrm>
          </p:grpSpPr>
          <p:sp>
            <p:nvSpPr>
              <p:cNvPr id="320" name="타원 319">
                <a:extLst>
                  <a:ext uri="{FF2B5EF4-FFF2-40B4-BE49-F238E27FC236}">
                    <a16:creationId xmlns:a16="http://schemas.microsoft.com/office/drawing/2014/main" id="{F0A22354-0CAF-62C2-0D74-1C1DEDDA6A24}"/>
                  </a:ext>
                </a:extLst>
              </p:cNvPr>
              <p:cNvSpPr/>
              <p:nvPr/>
            </p:nvSpPr>
            <p:spPr>
              <a:xfrm>
                <a:off x="6234774" y="5757643"/>
                <a:ext cx="45719" cy="5247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1" name="직선 연결선 320">
                <a:extLst>
                  <a:ext uri="{FF2B5EF4-FFF2-40B4-BE49-F238E27FC236}">
                    <a16:creationId xmlns:a16="http://schemas.microsoft.com/office/drawing/2014/main" id="{3BBC7A8D-900C-25DA-82DC-79AFE3C958AF}"/>
                  </a:ext>
                </a:extLst>
              </p:cNvPr>
              <p:cNvCxnSpPr>
                <a:cxnSpLocks/>
              </p:cNvCxnSpPr>
              <p:nvPr/>
            </p:nvCxnSpPr>
            <p:spPr>
              <a:xfrm>
                <a:off x="6581276" y="5577861"/>
                <a:ext cx="0" cy="21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직선 연결선 322">
                <a:extLst>
                  <a:ext uri="{FF2B5EF4-FFF2-40B4-BE49-F238E27FC236}">
                    <a16:creationId xmlns:a16="http://schemas.microsoft.com/office/drawing/2014/main" id="{E79C7A73-19ED-0A14-F13E-52335190397E}"/>
                  </a:ext>
                </a:extLst>
              </p:cNvPr>
              <p:cNvCxnSpPr>
                <a:cxnSpLocks/>
              </p:cNvCxnSpPr>
              <p:nvPr/>
            </p:nvCxnSpPr>
            <p:spPr>
              <a:xfrm flipH="1">
                <a:off x="6267178" y="5783881"/>
                <a:ext cx="32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6" name="직사각형 325">
                <a:extLst>
                  <a:ext uri="{FF2B5EF4-FFF2-40B4-BE49-F238E27FC236}">
                    <a16:creationId xmlns:a16="http://schemas.microsoft.com/office/drawing/2014/main" id="{6C4E843B-52F6-266B-A46D-87FF4FE4FC2F}"/>
                  </a:ext>
                </a:extLst>
              </p:cNvPr>
              <p:cNvSpPr/>
              <p:nvPr/>
            </p:nvSpPr>
            <p:spPr>
              <a:xfrm>
                <a:off x="6062336" y="4756151"/>
                <a:ext cx="128022" cy="99418"/>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7" name="직사각형 326">
                <a:extLst>
                  <a:ext uri="{FF2B5EF4-FFF2-40B4-BE49-F238E27FC236}">
                    <a16:creationId xmlns:a16="http://schemas.microsoft.com/office/drawing/2014/main" id="{B3F99548-C74A-ACB8-2D0E-C0B42E703391}"/>
                  </a:ext>
                </a:extLst>
              </p:cNvPr>
              <p:cNvSpPr/>
              <p:nvPr/>
            </p:nvSpPr>
            <p:spPr>
              <a:xfrm>
                <a:off x="6154384" y="4779454"/>
                <a:ext cx="72000" cy="54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8" name="직사각형 327">
                <a:extLst>
                  <a:ext uri="{FF2B5EF4-FFF2-40B4-BE49-F238E27FC236}">
                    <a16:creationId xmlns:a16="http://schemas.microsoft.com/office/drawing/2014/main" id="{36BDAA4A-FFFF-F3DD-5A92-26719C221748}"/>
                  </a:ext>
                </a:extLst>
              </p:cNvPr>
              <p:cNvSpPr/>
              <p:nvPr/>
            </p:nvSpPr>
            <p:spPr>
              <a:xfrm>
                <a:off x="6535893" y="4705651"/>
                <a:ext cx="151200" cy="151193"/>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9" name="직사각형 328">
                <a:extLst>
                  <a:ext uri="{FF2B5EF4-FFF2-40B4-BE49-F238E27FC236}">
                    <a16:creationId xmlns:a16="http://schemas.microsoft.com/office/drawing/2014/main" id="{0A199757-46FA-BEFC-2314-E4B8289F9BA8}"/>
                  </a:ext>
                </a:extLst>
              </p:cNvPr>
              <p:cNvSpPr/>
              <p:nvPr/>
            </p:nvSpPr>
            <p:spPr>
              <a:xfrm>
                <a:off x="7032755" y="4635501"/>
                <a:ext cx="146586" cy="222374"/>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0" name="직사각형 329">
                <a:extLst>
                  <a:ext uri="{FF2B5EF4-FFF2-40B4-BE49-F238E27FC236}">
                    <a16:creationId xmlns:a16="http://schemas.microsoft.com/office/drawing/2014/main" id="{2F10EB5A-8688-8378-4728-A259FB827594}"/>
                  </a:ext>
                </a:extLst>
              </p:cNvPr>
              <p:cNvSpPr/>
              <p:nvPr/>
            </p:nvSpPr>
            <p:spPr>
              <a:xfrm>
                <a:off x="6620996" y="4728368"/>
                <a:ext cx="103531" cy="10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2" name="직사각형 331">
                <a:extLst>
                  <a:ext uri="{FF2B5EF4-FFF2-40B4-BE49-F238E27FC236}">
                    <a16:creationId xmlns:a16="http://schemas.microsoft.com/office/drawing/2014/main" id="{D049EB6B-4628-4CC3-C7DA-186E541D2391}"/>
                  </a:ext>
                </a:extLst>
              </p:cNvPr>
              <p:cNvSpPr/>
              <p:nvPr/>
            </p:nvSpPr>
            <p:spPr>
              <a:xfrm>
                <a:off x="7115380" y="4655389"/>
                <a:ext cx="108000" cy="183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41" name="직선 연결선 340">
                <a:extLst>
                  <a:ext uri="{FF2B5EF4-FFF2-40B4-BE49-F238E27FC236}">
                    <a16:creationId xmlns:a16="http://schemas.microsoft.com/office/drawing/2014/main" id="{6472FD25-824F-E131-DD18-260BC29F8502}"/>
                  </a:ext>
                </a:extLst>
              </p:cNvPr>
              <p:cNvCxnSpPr>
                <a:cxnSpLocks/>
              </p:cNvCxnSpPr>
              <p:nvPr/>
            </p:nvCxnSpPr>
            <p:spPr>
              <a:xfrm>
                <a:off x="6112336" y="5657732"/>
                <a:ext cx="0" cy="2160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D0651A-58CE-5EDF-20ED-D4DE18A1DE24}"/>
                  </a:ext>
                </a:extLst>
              </p:cNvPr>
              <p:cNvSpPr txBox="1"/>
              <p:nvPr/>
            </p:nvSpPr>
            <p:spPr>
              <a:xfrm>
                <a:off x="4948826" y="4930016"/>
                <a:ext cx="498070" cy="276999"/>
              </a:xfrm>
              <a:prstGeom prst="rect">
                <a:avLst/>
              </a:prstGeom>
              <a:noFill/>
            </p:spPr>
            <p:txBody>
              <a:bodyPr wrap="square" rtlCol="0">
                <a:spAutoFit/>
              </a:bodyPr>
              <a:lstStyle/>
              <a:p>
                <a:r>
                  <a:rPr lang="en-US" altLang="ko-KR" sz="1200" b="1">
                    <a:solidFill>
                      <a:schemeClr val="bg1"/>
                    </a:solidFill>
                  </a:rPr>
                  <a:t>32B</a:t>
                </a:r>
                <a:endParaRPr lang="ko-KR" altLang="en-US" sz="1200" b="1">
                  <a:solidFill>
                    <a:schemeClr val="bg1"/>
                  </a:solidFill>
                </a:endParaRPr>
              </a:p>
            </p:txBody>
          </p:sp>
          <p:cxnSp>
            <p:nvCxnSpPr>
              <p:cNvPr id="23" name="직선 연결선 22">
                <a:extLst>
                  <a:ext uri="{FF2B5EF4-FFF2-40B4-BE49-F238E27FC236}">
                    <a16:creationId xmlns:a16="http://schemas.microsoft.com/office/drawing/2014/main" id="{B1833204-4FF0-B323-3FD9-9389693F4C67}"/>
                  </a:ext>
                </a:extLst>
              </p:cNvPr>
              <p:cNvCxnSpPr>
                <a:cxnSpLocks/>
              </p:cNvCxnSpPr>
              <p:nvPr/>
            </p:nvCxnSpPr>
            <p:spPr>
              <a:xfrm flipH="1">
                <a:off x="6093421" y="5679868"/>
                <a:ext cx="21600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47" name="화살표: 위쪽/아래쪽 46">
              <a:extLst>
                <a:ext uri="{FF2B5EF4-FFF2-40B4-BE49-F238E27FC236}">
                  <a16:creationId xmlns:a16="http://schemas.microsoft.com/office/drawing/2014/main" id="{27C90CEB-D585-2298-DED3-7471C171BDE9}"/>
                </a:ext>
              </a:extLst>
            </p:cNvPr>
            <p:cNvSpPr/>
            <p:nvPr/>
          </p:nvSpPr>
          <p:spPr>
            <a:xfrm>
              <a:off x="5199302" y="4670326"/>
              <a:ext cx="545165" cy="667447"/>
            </a:xfrm>
            <a:prstGeom prst="upDownArrow">
              <a:avLst>
                <a:gd name="adj1" fmla="val 54339"/>
                <a:gd name="adj2" fmla="val 39307"/>
              </a:avLst>
            </a:prstGeom>
            <a:solidFill>
              <a:schemeClr val="accent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a:extLst>
                <a:ext uri="{FF2B5EF4-FFF2-40B4-BE49-F238E27FC236}">
                  <a16:creationId xmlns:a16="http://schemas.microsoft.com/office/drawing/2014/main" id="{A1BE4083-23B3-0F15-9779-778ED8D75748}"/>
                </a:ext>
              </a:extLst>
            </p:cNvPr>
            <p:cNvSpPr txBox="1"/>
            <p:nvPr/>
          </p:nvSpPr>
          <p:spPr>
            <a:xfrm>
              <a:off x="5246397" y="4857639"/>
              <a:ext cx="498070" cy="276999"/>
            </a:xfrm>
            <a:prstGeom prst="rect">
              <a:avLst/>
            </a:prstGeom>
            <a:noFill/>
          </p:spPr>
          <p:txBody>
            <a:bodyPr wrap="square" rtlCol="0">
              <a:spAutoFit/>
            </a:bodyPr>
            <a:lstStyle/>
            <a:p>
              <a:r>
                <a:rPr lang="en-US" altLang="ko-KR" sz="1200" b="1">
                  <a:solidFill>
                    <a:schemeClr val="bg1"/>
                  </a:solidFill>
                </a:rPr>
                <a:t>32B</a:t>
              </a:r>
              <a:endParaRPr lang="ko-KR" altLang="en-US" sz="1200" b="1">
                <a:solidFill>
                  <a:schemeClr val="bg1"/>
                </a:solidFill>
              </a:endParaRPr>
            </a:p>
          </p:txBody>
        </p:sp>
      </p:grpSp>
      <p:pic>
        <p:nvPicPr>
          <p:cNvPr id="63" name="그림 62">
            <a:extLst>
              <a:ext uri="{FF2B5EF4-FFF2-40B4-BE49-F238E27FC236}">
                <a16:creationId xmlns:a16="http://schemas.microsoft.com/office/drawing/2014/main" id="{4793C874-20C1-55AE-6ED2-D7F7B1F0AD07}"/>
              </a:ext>
            </a:extLst>
          </p:cNvPr>
          <p:cNvPicPr>
            <a:picLocks noChangeAspect="1"/>
          </p:cNvPicPr>
          <p:nvPr/>
        </p:nvPicPr>
        <p:blipFill>
          <a:blip r:embed="rId3"/>
          <a:stretch>
            <a:fillRect/>
          </a:stretch>
        </p:blipFill>
        <p:spPr>
          <a:xfrm>
            <a:off x="4937212" y="2319746"/>
            <a:ext cx="507616" cy="507543"/>
          </a:xfrm>
          <a:prstGeom prst="rect">
            <a:avLst/>
          </a:prstGeom>
        </p:spPr>
      </p:pic>
      <p:grpSp>
        <p:nvGrpSpPr>
          <p:cNvPr id="56" name="그룹 55">
            <a:extLst>
              <a:ext uri="{FF2B5EF4-FFF2-40B4-BE49-F238E27FC236}">
                <a16:creationId xmlns:a16="http://schemas.microsoft.com/office/drawing/2014/main" id="{6228AD98-28D4-24F6-56A6-AD94061C5408}"/>
              </a:ext>
            </a:extLst>
          </p:cNvPr>
          <p:cNvGrpSpPr/>
          <p:nvPr/>
        </p:nvGrpSpPr>
        <p:grpSpPr>
          <a:xfrm>
            <a:off x="747676" y="2426147"/>
            <a:ext cx="3405082" cy="3243857"/>
            <a:chOff x="1069596" y="3024238"/>
            <a:chExt cx="3447876" cy="3243857"/>
          </a:xfrm>
        </p:grpSpPr>
        <p:sp>
          <p:nvSpPr>
            <p:cNvPr id="48" name="사각형: 둥근 모서리 47">
              <a:extLst>
                <a:ext uri="{FF2B5EF4-FFF2-40B4-BE49-F238E27FC236}">
                  <a16:creationId xmlns:a16="http://schemas.microsoft.com/office/drawing/2014/main" id="{C6FE0730-A98D-746D-8B98-70F179EA8CDA}"/>
                </a:ext>
              </a:extLst>
            </p:cNvPr>
            <p:cNvSpPr/>
            <p:nvPr/>
          </p:nvSpPr>
          <p:spPr>
            <a:xfrm>
              <a:off x="1069596" y="3156290"/>
              <a:ext cx="3447876" cy="3111805"/>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FA5ED1B1-BD0B-21B2-16A3-1845FA800968}"/>
                </a:ext>
              </a:extLst>
            </p:cNvPr>
            <p:cNvSpPr txBox="1"/>
            <p:nvPr/>
          </p:nvSpPr>
          <p:spPr>
            <a:xfrm>
              <a:off x="1467617" y="3024238"/>
              <a:ext cx="2795176" cy="338554"/>
            </a:xfrm>
            <a:prstGeom prst="rect">
              <a:avLst/>
            </a:prstGeom>
            <a:solidFill>
              <a:schemeClr val="bg1"/>
            </a:solidFill>
          </p:spPr>
          <p:txBody>
            <a:bodyPr wrap="square" rtlCol="0">
              <a:spAutoFit/>
            </a:bodyPr>
            <a:lstStyle/>
            <a:p>
              <a:pPr algn="ctr"/>
              <a:r>
                <a:rPr lang="en-US" altLang="ko-KR" sz="1600" b="1" dirty="0">
                  <a:latin typeface="+mj-lt"/>
                </a:rPr>
                <a:t>Cache-centric Strategy</a:t>
              </a:r>
              <a:endParaRPr lang="ko-KR" altLang="en-US" sz="1600" b="1" dirty="0">
                <a:latin typeface="+mj-lt"/>
              </a:endParaRPr>
            </a:p>
          </p:txBody>
        </p:sp>
      </p:grpSp>
      <p:sp>
        <p:nvSpPr>
          <p:cNvPr id="97" name="TextBox 96">
            <a:extLst>
              <a:ext uri="{FF2B5EF4-FFF2-40B4-BE49-F238E27FC236}">
                <a16:creationId xmlns:a16="http://schemas.microsoft.com/office/drawing/2014/main" id="{C4D0AD9D-CBF2-D3BC-3F15-5698D3F115A3}"/>
              </a:ext>
            </a:extLst>
          </p:cNvPr>
          <p:cNvSpPr txBox="1"/>
          <p:nvPr/>
        </p:nvSpPr>
        <p:spPr>
          <a:xfrm>
            <a:off x="985035" y="2939776"/>
            <a:ext cx="2864384" cy="584775"/>
          </a:xfrm>
          <a:prstGeom prst="rect">
            <a:avLst/>
          </a:prstGeom>
          <a:noFill/>
        </p:spPr>
        <p:txBody>
          <a:bodyPr wrap="square" rtlCol="0">
            <a:spAutoFit/>
          </a:bodyPr>
          <a:lstStyle/>
          <a:p>
            <a:pPr algn="ctr"/>
            <a:r>
              <a:rPr lang="en-US" altLang="ko-KR" sz="1600" b="1">
                <a:highlight>
                  <a:srgbClr val="FFFFCC"/>
                </a:highlight>
              </a:rPr>
              <a:t>“Preserve cache, </a:t>
            </a:r>
          </a:p>
          <a:p>
            <a:pPr algn="ctr"/>
            <a:r>
              <a:rPr lang="en-US" altLang="ko-KR" sz="1600" b="1">
                <a:highlight>
                  <a:srgbClr val="FFFFCC"/>
                </a:highlight>
              </a:rPr>
              <a:t>adjust memory to cache ”</a:t>
            </a:r>
            <a:endParaRPr lang="ko-KR" altLang="en-US" sz="1600" b="1">
              <a:highlight>
                <a:srgbClr val="FFFFCC"/>
              </a:highlight>
            </a:endParaRPr>
          </a:p>
        </p:txBody>
      </p:sp>
      <p:pic>
        <p:nvPicPr>
          <p:cNvPr id="9" name="그림 8">
            <a:extLst>
              <a:ext uri="{FF2B5EF4-FFF2-40B4-BE49-F238E27FC236}">
                <a16:creationId xmlns:a16="http://schemas.microsoft.com/office/drawing/2014/main" id="{F03D8733-CE59-3B11-0463-72D34ACCB728}"/>
              </a:ext>
            </a:extLst>
          </p:cNvPr>
          <p:cNvPicPr>
            <a:picLocks noChangeAspect="1"/>
          </p:cNvPicPr>
          <p:nvPr/>
        </p:nvPicPr>
        <p:blipFill>
          <a:blip r:embed="rId4"/>
          <a:stretch>
            <a:fillRect/>
          </a:stretch>
        </p:blipFill>
        <p:spPr>
          <a:xfrm>
            <a:off x="858224" y="2423561"/>
            <a:ext cx="458875" cy="506124"/>
          </a:xfrm>
          <a:prstGeom prst="rect">
            <a:avLst/>
          </a:prstGeom>
        </p:spPr>
      </p:pic>
      <p:cxnSp>
        <p:nvCxnSpPr>
          <p:cNvPr id="13" name="직선 화살표 연결선 12">
            <a:extLst>
              <a:ext uri="{FF2B5EF4-FFF2-40B4-BE49-F238E27FC236}">
                <a16:creationId xmlns:a16="http://schemas.microsoft.com/office/drawing/2014/main" id="{14C6A922-F63F-E86C-E263-17A3590175F0}"/>
              </a:ext>
            </a:extLst>
          </p:cNvPr>
          <p:cNvCxnSpPr>
            <a:cxnSpLocks/>
          </p:cNvCxnSpPr>
          <p:nvPr/>
        </p:nvCxnSpPr>
        <p:spPr>
          <a:xfrm flipH="1">
            <a:off x="2147303" y="4123559"/>
            <a:ext cx="4666" cy="432754"/>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그룹 9">
            <a:extLst>
              <a:ext uri="{FF2B5EF4-FFF2-40B4-BE49-F238E27FC236}">
                <a16:creationId xmlns:a16="http://schemas.microsoft.com/office/drawing/2014/main" id="{8EB21B6B-2E22-C87E-5C4D-6475547E0869}"/>
              </a:ext>
            </a:extLst>
          </p:cNvPr>
          <p:cNvGrpSpPr/>
          <p:nvPr/>
        </p:nvGrpSpPr>
        <p:grpSpPr>
          <a:xfrm>
            <a:off x="985035" y="3681456"/>
            <a:ext cx="2986345" cy="1740073"/>
            <a:chOff x="798140" y="4325424"/>
            <a:chExt cx="2986345" cy="1740073"/>
          </a:xfrm>
        </p:grpSpPr>
        <p:grpSp>
          <p:nvGrpSpPr>
            <p:cNvPr id="19" name="그룹 18">
              <a:extLst>
                <a:ext uri="{FF2B5EF4-FFF2-40B4-BE49-F238E27FC236}">
                  <a16:creationId xmlns:a16="http://schemas.microsoft.com/office/drawing/2014/main" id="{EF4AC6BC-98EB-06A1-1AA2-3CE20ABA75C8}"/>
                </a:ext>
              </a:extLst>
            </p:cNvPr>
            <p:cNvGrpSpPr/>
            <p:nvPr/>
          </p:nvGrpSpPr>
          <p:grpSpPr>
            <a:xfrm>
              <a:off x="898231" y="4719998"/>
              <a:ext cx="545165" cy="667447"/>
              <a:chOff x="1029476" y="4798511"/>
              <a:chExt cx="545165" cy="667447"/>
            </a:xfrm>
          </p:grpSpPr>
          <p:sp>
            <p:nvSpPr>
              <p:cNvPr id="17" name="화살표: 위쪽/아래쪽 16">
                <a:extLst>
                  <a:ext uri="{FF2B5EF4-FFF2-40B4-BE49-F238E27FC236}">
                    <a16:creationId xmlns:a16="http://schemas.microsoft.com/office/drawing/2014/main" id="{76F3DE83-453B-7B30-87C8-BB22590C7A3C}"/>
                  </a:ext>
                </a:extLst>
              </p:cNvPr>
              <p:cNvSpPr/>
              <p:nvPr/>
            </p:nvSpPr>
            <p:spPr>
              <a:xfrm>
                <a:off x="1029476" y="4798511"/>
                <a:ext cx="545165" cy="667447"/>
              </a:xfrm>
              <a:prstGeom prst="upDownArrow">
                <a:avLst>
                  <a:gd name="adj1" fmla="val 54339"/>
                  <a:gd name="adj2" fmla="val 39307"/>
                </a:avLst>
              </a:prstGeom>
              <a:solidFill>
                <a:schemeClr val="accent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023E6E0E-973B-584D-0CE7-3451D3AF0442}"/>
                  </a:ext>
                </a:extLst>
              </p:cNvPr>
              <p:cNvSpPr txBox="1"/>
              <p:nvPr/>
            </p:nvSpPr>
            <p:spPr>
              <a:xfrm>
                <a:off x="1076571" y="4985824"/>
                <a:ext cx="498070" cy="276999"/>
              </a:xfrm>
              <a:prstGeom prst="rect">
                <a:avLst/>
              </a:prstGeom>
              <a:noFill/>
            </p:spPr>
            <p:txBody>
              <a:bodyPr wrap="square" rtlCol="0">
                <a:spAutoFit/>
              </a:bodyPr>
              <a:lstStyle/>
              <a:p>
                <a:r>
                  <a:rPr lang="en-US" altLang="ko-KR" sz="1200" b="1">
                    <a:solidFill>
                      <a:schemeClr val="bg1"/>
                    </a:solidFill>
                  </a:rPr>
                  <a:t>32B</a:t>
                </a:r>
                <a:endParaRPr lang="ko-KR" altLang="en-US" sz="1200" b="1">
                  <a:solidFill>
                    <a:schemeClr val="bg1"/>
                  </a:solidFill>
                </a:endParaRPr>
              </a:p>
            </p:txBody>
          </p:sp>
        </p:grpSp>
        <p:grpSp>
          <p:nvGrpSpPr>
            <p:cNvPr id="8" name="그룹 7">
              <a:extLst>
                <a:ext uri="{FF2B5EF4-FFF2-40B4-BE49-F238E27FC236}">
                  <a16:creationId xmlns:a16="http://schemas.microsoft.com/office/drawing/2014/main" id="{57B3A756-3CFD-2250-F8D1-D51AA60CC4ED}"/>
                </a:ext>
              </a:extLst>
            </p:cNvPr>
            <p:cNvGrpSpPr/>
            <p:nvPr/>
          </p:nvGrpSpPr>
          <p:grpSpPr>
            <a:xfrm>
              <a:off x="798140" y="4325424"/>
              <a:ext cx="2986345" cy="1740073"/>
              <a:chOff x="798140" y="4325424"/>
              <a:chExt cx="2986345" cy="1740073"/>
            </a:xfrm>
          </p:grpSpPr>
          <p:grpSp>
            <p:nvGrpSpPr>
              <p:cNvPr id="281" name="그룹 280">
                <a:extLst>
                  <a:ext uri="{FF2B5EF4-FFF2-40B4-BE49-F238E27FC236}">
                    <a16:creationId xmlns:a16="http://schemas.microsoft.com/office/drawing/2014/main" id="{69D5E226-7CA6-2EB8-3DAC-CF6CA8A5B2D2}"/>
                  </a:ext>
                </a:extLst>
              </p:cNvPr>
              <p:cNvGrpSpPr/>
              <p:nvPr/>
            </p:nvGrpSpPr>
            <p:grpSpPr>
              <a:xfrm>
                <a:off x="798140" y="4325424"/>
                <a:ext cx="2986345" cy="1740073"/>
                <a:chOff x="793888" y="4441220"/>
                <a:chExt cx="2986345" cy="1740073"/>
              </a:xfrm>
            </p:grpSpPr>
            <p:grpSp>
              <p:nvGrpSpPr>
                <p:cNvPr id="101" name="그룹 100">
                  <a:extLst>
                    <a:ext uri="{FF2B5EF4-FFF2-40B4-BE49-F238E27FC236}">
                      <a16:creationId xmlns:a16="http://schemas.microsoft.com/office/drawing/2014/main" id="{97AE1225-1D45-B2D9-9401-3857E91471E5}"/>
                    </a:ext>
                  </a:extLst>
                </p:cNvPr>
                <p:cNvGrpSpPr/>
                <p:nvPr/>
              </p:nvGrpSpPr>
              <p:grpSpPr>
                <a:xfrm>
                  <a:off x="1567943" y="5316077"/>
                  <a:ext cx="796374" cy="590400"/>
                  <a:chOff x="4827182" y="5155226"/>
                  <a:chExt cx="1009652" cy="768058"/>
                </a:xfrm>
              </p:grpSpPr>
              <p:sp>
                <p:nvSpPr>
                  <p:cNvPr id="99" name="직사각형 98">
                    <a:extLst>
                      <a:ext uri="{FF2B5EF4-FFF2-40B4-BE49-F238E27FC236}">
                        <a16:creationId xmlns:a16="http://schemas.microsoft.com/office/drawing/2014/main" id="{BA6921E8-E26B-EE32-F94D-DD91F3E9711E}"/>
                      </a:ext>
                    </a:extLst>
                  </p:cNvPr>
                  <p:cNvSpPr/>
                  <p:nvPr/>
                </p:nvSpPr>
                <p:spPr>
                  <a:xfrm>
                    <a:off x="4945105" y="5155226"/>
                    <a:ext cx="748516" cy="768058"/>
                  </a:xfrm>
                  <a:prstGeom prst="rect">
                    <a:avLst/>
                  </a:prstGeom>
                  <a:solidFill>
                    <a:srgbClr val="F6980E"/>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TextBox 99">
                    <a:extLst>
                      <a:ext uri="{FF2B5EF4-FFF2-40B4-BE49-F238E27FC236}">
                        <a16:creationId xmlns:a16="http://schemas.microsoft.com/office/drawing/2014/main" id="{B1981ED0-BC8E-0B0E-BB2C-1F30658EB80D}"/>
                      </a:ext>
                    </a:extLst>
                  </p:cNvPr>
                  <p:cNvSpPr txBox="1"/>
                  <p:nvPr/>
                </p:nvSpPr>
                <p:spPr>
                  <a:xfrm>
                    <a:off x="4827182" y="5279001"/>
                    <a:ext cx="1009652" cy="520508"/>
                  </a:xfrm>
                  <a:prstGeom prst="rect">
                    <a:avLst/>
                  </a:prstGeom>
                  <a:noFill/>
                </p:spPr>
                <p:txBody>
                  <a:bodyPr wrap="square" rtlCol="0">
                    <a:spAutoFit/>
                  </a:bodyPr>
                  <a:lstStyle/>
                  <a:p>
                    <a:pPr algn="ctr"/>
                    <a:r>
                      <a:rPr lang="en-US" altLang="ko-KR" sz="2000" b="1"/>
                      <a:t>32B</a:t>
                    </a:r>
                    <a:endParaRPr lang="ko-KR" altLang="en-US" sz="2000" b="1"/>
                  </a:p>
                </p:txBody>
              </p:sp>
            </p:grpSp>
            <p:grpSp>
              <p:nvGrpSpPr>
                <p:cNvPr id="256" name="그룹 255">
                  <a:extLst>
                    <a:ext uri="{FF2B5EF4-FFF2-40B4-BE49-F238E27FC236}">
                      <a16:creationId xmlns:a16="http://schemas.microsoft.com/office/drawing/2014/main" id="{E34FDD6E-AEF2-24AE-5744-5A995EBDB43C}"/>
                    </a:ext>
                  </a:extLst>
                </p:cNvPr>
                <p:cNvGrpSpPr/>
                <p:nvPr/>
              </p:nvGrpSpPr>
              <p:grpSpPr>
                <a:xfrm>
                  <a:off x="1723514" y="4487008"/>
                  <a:ext cx="2056719" cy="398212"/>
                  <a:chOff x="1545583" y="4244772"/>
                  <a:chExt cx="2056719" cy="398212"/>
                </a:xfrm>
              </p:grpSpPr>
              <p:grpSp>
                <p:nvGrpSpPr>
                  <p:cNvPr id="249" name="그룹 248">
                    <a:extLst>
                      <a:ext uri="{FF2B5EF4-FFF2-40B4-BE49-F238E27FC236}">
                        <a16:creationId xmlns:a16="http://schemas.microsoft.com/office/drawing/2014/main" id="{F19DB0E8-C480-E64B-53F4-145A05C7C3E7}"/>
                      </a:ext>
                    </a:extLst>
                  </p:cNvPr>
                  <p:cNvGrpSpPr/>
                  <p:nvPr/>
                </p:nvGrpSpPr>
                <p:grpSpPr>
                  <a:xfrm>
                    <a:off x="1545583" y="4244772"/>
                    <a:ext cx="1968852" cy="398212"/>
                    <a:chOff x="1493240" y="4123189"/>
                    <a:chExt cx="2068584" cy="415255"/>
                  </a:xfrm>
                </p:grpSpPr>
                <p:grpSp>
                  <p:nvGrpSpPr>
                    <p:cNvPr id="245" name="그룹 244">
                      <a:extLst>
                        <a:ext uri="{FF2B5EF4-FFF2-40B4-BE49-F238E27FC236}">
                          <a16:creationId xmlns:a16="http://schemas.microsoft.com/office/drawing/2014/main" id="{9EFC0941-54E2-B83C-9D2C-C3D969E6B67C}"/>
                        </a:ext>
                      </a:extLst>
                    </p:cNvPr>
                    <p:cNvGrpSpPr/>
                    <p:nvPr/>
                  </p:nvGrpSpPr>
                  <p:grpSpPr>
                    <a:xfrm>
                      <a:off x="1493240" y="4123189"/>
                      <a:ext cx="1031846" cy="415255"/>
                      <a:chOff x="1493240" y="4123189"/>
                      <a:chExt cx="1031846" cy="415255"/>
                    </a:xfrm>
                  </p:grpSpPr>
                  <p:sp>
                    <p:nvSpPr>
                      <p:cNvPr id="244" name="직사각형 243">
                        <a:extLst>
                          <a:ext uri="{FF2B5EF4-FFF2-40B4-BE49-F238E27FC236}">
                            <a16:creationId xmlns:a16="http://schemas.microsoft.com/office/drawing/2014/main" id="{E0E58B91-A925-13A1-64AC-E0A9C7386C1D}"/>
                          </a:ext>
                        </a:extLst>
                      </p:cNvPr>
                      <p:cNvSpPr/>
                      <p:nvPr/>
                    </p:nvSpPr>
                    <p:spPr>
                      <a:xfrm>
                        <a:off x="2009163" y="4123189"/>
                        <a:ext cx="515923" cy="415255"/>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0" name="직사각형 239">
                        <a:extLst>
                          <a:ext uri="{FF2B5EF4-FFF2-40B4-BE49-F238E27FC236}">
                            <a16:creationId xmlns:a16="http://schemas.microsoft.com/office/drawing/2014/main" id="{17E02B1C-8790-C281-4B7F-60742472DBFD}"/>
                          </a:ext>
                        </a:extLst>
                      </p:cNvPr>
                      <p:cNvSpPr/>
                      <p:nvPr/>
                    </p:nvSpPr>
                    <p:spPr>
                      <a:xfrm>
                        <a:off x="1493240" y="4123189"/>
                        <a:ext cx="515923" cy="415255"/>
                      </a:xfrm>
                      <a:prstGeom prst="rect">
                        <a:avLst/>
                      </a:prstGeom>
                      <a:solidFill>
                        <a:srgbClr val="C00000"/>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6" name="그룹 245">
                      <a:extLst>
                        <a:ext uri="{FF2B5EF4-FFF2-40B4-BE49-F238E27FC236}">
                          <a16:creationId xmlns:a16="http://schemas.microsoft.com/office/drawing/2014/main" id="{64716FDB-6F64-EB06-84F2-5A4FA679ED0B}"/>
                        </a:ext>
                      </a:extLst>
                    </p:cNvPr>
                    <p:cNvGrpSpPr/>
                    <p:nvPr/>
                  </p:nvGrpSpPr>
                  <p:grpSpPr>
                    <a:xfrm>
                      <a:off x="2529978" y="4123189"/>
                      <a:ext cx="1031846" cy="415255"/>
                      <a:chOff x="1493240" y="4123189"/>
                      <a:chExt cx="1031846" cy="415255"/>
                    </a:xfrm>
                  </p:grpSpPr>
                  <p:sp>
                    <p:nvSpPr>
                      <p:cNvPr id="247" name="직사각형 246">
                        <a:extLst>
                          <a:ext uri="{FF2B5EF4-FFF2-40B4-BE49-F238E27FC236}">
                            <a16:creationId xmlns:a16="http://schemas.microsoft.com/office/drawing/2014/main" id="{7E9F57BC-2290-CC8F-8D4D-B4A601549A45}"/>
                          </a:ext>
                        </a:extLst>
                      </p:cNvPr>
                      <p:cNvSpPr/>
                      <p:nvPr/>
                    </p:nvSpPr>
                    <p:spPr>
                      <a:xfrm>
                        <a:off x="1493240" y="4123189"/>
                        <a:ext cx="515923" cy="41525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8" name="직사각형 247">
                        <a:extLst>
                          <a:ext uri="{FF2B5EF4-FFF2-40B4-BE49-F238E27FC236}">
                            <a16:creationId xmlns:a16="http://schemas.microsoft.com/office/drawing/2014/main" id="{C64CD236-DA35-6CFB-EB3A-125C3E92633B}"/>
                          </a:ext>
                        </a:extLst>
                      </p:cNvPr>
                      <p:cNvSpPr/>
                      <p:nvPr/>
                    </p:nvSpPr>
                    <p:spPr>
                      <a:xfrm>
                        <a:off x="2009163" y="4123189"/>
                        <a:ext cx="515923" cy="41525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255" name="그룹 254">
                    <a:extLst>
                      <a:ext uri="{FF2B5EF4-FFF2-40B4-BE49-F238E27FC236}">
                        <a16:creationId xmlns:a16="http://schemas.microsoft.com/office/drawing/2014/main" id="{6B592E87-81C6-D953-2AE2-F971DE4B6A9B}"/>
                      </a:ext>
                    </a:extLst>
                  </p:cNvPr>
                  <p:cNvGrpSpPr/>
                  <p:nvPr/>
                </p:nvGrpSpPr>
                <p:grpSpPr>
                  <a:xfrm>
                    <a:off x="2008379" y="4272461"/>
                    <a:ext cx="1593923" cy="338554"/>
                    <a:chOff x="2008379" y="4272461"/>
                    <a:chExt cx="1593923" cy="338554"/>
                  </a:xfrm>
                </p:grpSpPr>
                <p:sp>
                  <p:nvSpPr>
                    <p:cNvPr id="250" name="TextBox 249">
                      <a:extLst>
                        <a:ext uri="{FF2B5EF4-FFF2-40B4-BE49-F238E27FC236}">
                          <a16:creationId xmlns:a16="http://schemas.microsoft.com/office/drawing/2014/main" id="{BB2B0D81-00B7-A691-A59F-47CF8CB0CBC9}"/>
                        </a:ext>
                      </a:extLst>
                    </p:cNvPr>
                    <p:cNvSpPr txBox="1"/>
                    <p:nvPr/>
                  </p:nvSpPr>
                  <p:spPr>
                    <a:xfrm>
                      <a:off x="2008379" y="4272461"/>
                      <a:ext cx="615015" cy="338554"/>
                    </a:xfrm>
                    <a:prstGeom prst="rect">
                      <a:avLst/>
                    </a:prstGeom>
                    <a:noFill/>
                  </p:spPr>
                  <p:txBody>
                    <a:bodyPr wrap="square" rtlCol="0">
                      <a:spAutoFit/>
                    </a:bodyPr>
                    <a:lstStyle/>
                    <a:p>
                      <a:r>
                        <a:rPr lang="en-US" altLang="ko-KR" sz="1600" b="1"/>
                        <a:t>32B</a:t>
                      </a:r>
                      <a:endParaRPr lang="ko-KR" altLang="en-US" sz="1600" b="1"/>
                    </a:p>
                  </p:txBody>
                </p:sp>
                <p:sp>
                  <p:nvSpPr>
                    <p:cNvPr id="253" name="TextBox 252">
                      <a:extLst>
                        <a:ext uri="{FF2B5EF4-FFF2-40B4-BE49-F238E27FC236}">
                          <a16:creationId xmlns:a16="http://schemas.microsoft.com/office/drawing/2014/main" id="{EEB17FEC-549F-A4AF-3572-795914A4A549}"/>
                        </a:ext>
                      </a:extLst>
                    </p:cNvPr>
                    <p:cNvSpPr txBox="1"/>
                    <p:nvPr/>
                  </p:nvSpPr>
                  <p:spPr>
                    <a:xfrm>
                      <a:off x="2495745" y="4272461"/>
                      <a:ext cx="615015" cy="338554"/>
                    </a:xfrm>
                    <a:prstGeom prst="rect">
                      <a:avLst/>
                    </a:prstGeom>
                    <a:noFill/>
                  </p:spPr>
                  <p:txBody>
                    <a:bodyPr wrap="square" rtlCol="0">
                      <a:spAutoFit/>
                    </a:bodyPr>
                    <a:lstStyle/>
                    <a:p>
                      <a:r>
                        <a:rPr lang="en-US" altLang="ko-KR" sz="1600" b="1"/>
                        <a:t>32B</a:t>
                      </a:r>
                      <a:endParaRPr lang="ko-KR" altLang="en-US" sz="1600" b="1"/>
                    </a:p>
                  </p:txBody>
                </p:sp>
                <p:sp>
                  <p:nvSpPr>
                    <p:cNvPr id="254" name="TextBox 253">
                      <a:extLst>
                        <a:ext uri="{FF2B5EF4-FFF2-40B4-BE49-F238E27FC236}">
                          <a16:creationId xmlns:a16="http://schemas.microsoft.com/office/drawing/2014/main" id="{AD7286B8-BAB5-28CF-F307-F75B9708F4EA}"/>
                        </a:ext>
                      </a:extLst>
                    </p:cNvPr>
                    <p:cNvSpPr txBox="1"/>
                    <p:nvPr/>
                  </p:nvSpPr>
                  <p:spPr>
                    <a:xfrm>
                      <a:off x="2987287" y="4272461"/>
                      <a:ext cx="615015" cy="338554"/>
                    </a:xfrm>
                    <a:prstGeom prst="rect">
                      <a:avLst/>
                    </a:prstGeom>
                    <a:noFill/>
                  </p:spPr>
                  <p:txBody>
                    <a:bodyPr wrap="square" rtlCol="0">
                      <a:spAutoFit/>
                    </a:bodyPr>
                    <a:lstStyle/>
                    <a:p>
                      <a:r>
                        <a:rPr lang="en-US" altLang="ko-KR" sz="1600" b="1"/>
                        <a:t>32B</a:t>
                      </a:r>
                      <a:endParaRPr lang="ko-KR" altLang="en-US" sz="1600" b="1"/>
                    </a:p>
                  </p:txBody>
                </p:sp>
              </p:grpSp>
            </p:grpSp>
            <p:sp>
              <p:nvSpPr>
                <p:cNvPr id="258" name="TextBox 257">
                  <a:extLst>
                    <a:ext uri="{FF2B5EF4-FFF2-40B4-BE49-F238E27FC236}">
                      <a16:creationId xmlns:a16="http://schemas.microsoft.com/office/drawing/2014/main" id="{BEC72AF1-D0D8-19F9-234D-51BFCE794F6A}"/>
                    </a:ext>
                  </a:extLst>
                </p:cNvPr>
                <p:cNvSpPr txBox="1"/>
                <p:nvPr/>
              </p:nvSpPr>
              <p:spPr>
                <a:xfrm>
                  <a:off x="793888" y="4441220"/>
                  <a:ext cx="873089" cy="338554"/>
                </a:xfrm>
                <a:prstGeom prst="rect">
                  <a:avLst/>
                </a:prstGeom>
                <a:noFill/>
              </p:spPr>
              <p:txBody>
                <a:bodyPr wrap="square" rtlCol="0">
                  <a:spAutoFit/>
                </a:bodyPr>
                <a:lstStyle/>
                <a:p>
                  <a:r>
                    <a:rPr lang="en-US" altLang="ko-KR" sz="1600" b="1">
                      <a:latin typeface="+mj-lt"/>
                    </a:rPr>
                    <a:t>Cache</a:t>
                  </a:r>
                  <a:endParaRPr lang="ko-KR" altLang="en-US" sz="1600" b="1">
                    <a:latin typeface="+mj-lt"/>
                  </a:endParaRPr>
                </a:p>
              </p:txBody>
            </p:sp>
            <p:sp>
              <p:nvSpPr>
                <p:cNvPr id="265" name="TextBox 264">
                  <a:extLst>
                    <a:ext uri="{FF2B5EF4-FFF2-40B4-BE49-F238E27FC236}">
                      <a16:creationId xmlns:a16="http://schemas.microsoft.com/office/drawing/2014/main" id="{559C22F6-3C45-E6F9-4828-EFA2C182A799}"/>
                    </a:ext>
                  </a:extLst>
                </p:cNvPr>
                <p:cNvSpPr txBox="1"/>
                <p:nvPr/>
              </p:nvSpPr>
              <p:spPr>
                <a:xfrm>
                  <a:off x="794218" y="5538938"/>
                  <a:ext cx="793774" cy="338554"/>
                </a:xfrm>
                <a:prstGeom prst="rect">
                  <a:avLst/>
                </a:prstGeom>
                <a:noFill/>
              </p:spPr>
              <p:txBody>
                <a:bodyPr wrap="square" rtlCol="0">
                  <a:spAutoFit/>
                </a:bodyPr>
                <a:lstStyle/>
                <a:p>
                  <a:r>
                    <a:rPr lang="en-US" altLang="ko-KR" sz="1600" b="1">
                      <a:latin typeface="+mj-lt"/>
                    </a:rPr>
                    <a:t>GDDR</a:t>
                  </a:r>
                  <a:endParaRPr lang="ko-KR" altLang="en-US" sz="1600" b="1">
                    <a:latin typeface="+mj-lt"/>
                  </a:endParaRPr>
                </a:p>
              </p:txBody>
            </p:sp>
            <p:sp>
              <p:nvSpPr>
                <p:cNvPr id="267" name="더하기 기호 266">
                  <a:extLst>
                    <a:ext uri="{FF2B5EF4-FFF2-40B4-BE49-F238E27FC236}">
                      <a16:creationId xmlns:a16="http://schemas.microsoft.com/office/drawing/2014/main" id="{70C4A97C-94D0-2F41-DFD2-6B0A5CC34254}"/>
                    </a:ext>
                  </a:extLst>
                </p:cNvPr>
                <p:cNvSpPr/>
                <p:nvPr/>
              </p:nvSpPr>
              <p:spPr>
                <a:xfrm>
                  <a:off x="2374318" y="5388672"/>
                  <a:ext cx="438036" cy="440663"/>
                </a:xfrm>
                <a:prstGeom prst="mathPlus">
                  <a:avLst/>
                </a:prstGeom>
                <a:solidFill>
                  <a:srgbClr val="F6980E"/>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8" name="직사각형 267">
                  <a:extLst>
                    <a:ext uri="{FF2B5EF4-FFF2-40B4-BE49-F238E27FC236}">
                      <a16:creationId xmlns:a16="http://schemas.microsoft.com/office/drawing/2014/main" id="{24E6F39F-064F-EE8E-F1FE-1F82CFC70473}"/>
                    </a:ext>
                  </a:extLst>
                </p:cNvPr>
                <p:cNvSpPr/>
                <p:nvPr/>
              </p:nvSpPr>
              <p:spPr>
                <a:xfrm>
                  <a:off x="2947016" y="5316077"/>
                  <a:ext cx="590400" cy="590400"/>
                </a:xfrm>
                <a:prstGeom prst="rect">
                  <a:avLst/>
                </a:prstGeom>
                <a:solidFill>
                  <a:srgbClr val="F6980E"/>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9" name="직사각형 268">
                  <a:extLst>
                    <a:ext uri="{FF2B5EF4-FFF2-40B4-BE49-F238E27FC236}">
                      <a16:creationId xmlns:a16="http://schemas.microsoft.com/office/drawing/2014/main" id="{9ED24352-B999-D789-4EF9-318FBDA0E52C}"/>
                    </a:ext>
                  </a:extLst>
                </p:cNvPr>
                <p:cNvSpPr/>
                <p:nvPr/>
              </p:nvSpPr>
              <p:spPr>
                <a:xfrm>
                  <a:off x="2955792" y="5326168"/>
                  <a:ext cx="180000" cy="180000"/>
                </a:xfrm>
                <a:prstGeom prst="rect">
                  <a:avLst/>
                </a:prstGeom>
                <a:pattFill prst="wdUpDiag">
                  <a:fgClr>
                    <a:srgbClr val="F6980E"/>
                  </a:fgClr>
                  <a:bgClr>
                    <a:schemeClr val="bg1"/>
                  </a:bgClr>
                </a:patt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0" name="TextBox 269">
                  <a:extLst>
                    <a:ext uri="{FF2B5EF4-FFF2-40B4-BE49-F238E27FC236}">
                      <a16:creationId xmlns:a16="http://schemas.microsoft.com/office/drawing/2014/main" id="{31147FBA-26B6-3F7E-F5ED-50E6F726842D}"/>
                    </a:ext>
                  </a:extLst>
                </p:cNvPr>
                <p:cNvSpPr txBox="1"/>
                <p:nvPr/>
              </p:nvSpPr>
              <p:spPr>
                <a:xfrm>
                  <a:off x="3080385" y="5426117"/>
                  <a:ext cx="553737" cy="400110"/>
                </a:xfrm>
                <a:prstGeom prst="rect">
                  <a:avLst/>
                </a:prstGeom>
                <a:noFill/>
              </p:spPr>
              <p:txBody>
                <a:bodyPr wrap="square" rtlCol="0">
                  <a:spAutoFit/>
                </a:bodyPr>
                <a:lstStyle/>
                <a:p>
                  <a:pPr algn="ctr"/>
                  <a:r>
                    <a:rPr lang="en-US" altLang="ko-KR" sz="2000" b="1"/>
                    <a:t>2B</a:t>
                  </a:r>
                  <a:endParaRPr lang="ko-KR" altLang="en-US" sz="2000" b="1"/>
                </a:p>
              </p:txBody>
            </p:sp>
            <p:cxnSp>
              <p:nvCxnSpPr>
                <p:cNvPr id="273" name="직선 연결선 272">
                  <a:extLst>
                    <a:ext uri="{FF2B5EF4-FFF2-40B4-BE49-F238E27FC236}">
                      <a16:creationId xmlns:a16="http://schemas.microsoft.com/office/drawing/2014/main" id="{0B3C704D-711F-B3C6-E956-A68DB35A824C}"/>
                    </a:ext>
                  </a:extLst>
                </p:cNvPr>
                <p:cNvCxnSpPr>
                  <a:cxnSpLocks/>
                </p:cNvCxnSpPr>
                <p:nvPr/>
              </p:nvCxnSpPr>
              <p:spPr>
                <a:xfrm>
                  <a:off x="3031548" y="5432579"/>
                  <a:ext cx="0" cy="21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타원 273">
                  <a:extLst>
                    <a:ext uri="{FF2B5EF4-FFF2-40B4-BE49-F238E27FC236}">
                      <a16:creationId xmlns:a16="http://schemas.microsoft.com/office/drawing/2014/main" id="{206A0A76-6E0F-C7DB-D1CA-1D467C293ACE}"/>
                    </a:ext>
                  </a:extLst>
                </p:cNvPr>
                <p:cNvSpPr/>
                <p:nvPr/>
              </p:nvSpPr>
              <p:spPr>
                <a:xfrm>
                  <a:off x="3011191" y="5403863"/>
                  <a:ext cx="45719" cy="5247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5" name="직선 연결선 274">
                  <a:extLst>
                    <a:ext uri="{FF2B5EF4-FFF2-40B4-BE49-F238E27FC236}">
                      <a16:creationId xmlns:a16="http://schemas.microsoft.com/office/drawing/2014/main" id="{E9D587A1-7020-8441-8429-DD7CD7B440E3}"/>
                    </a:ext>
                  </a:extLst>
                </p:cNvPr>
                <p:cNvCxnSpPr>
                  <a:cxnSpLocks/>
                </p:cNvCxnSpPr>
                <p:nvPr/>
              </p:nvCxnSpPr>
              <p:spPr>
                <a:xfrm flipH="1">
                  <a:off x="3029592" y="5632734"/>
                  <a:ext cx="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5BCBE14C-42BE-DE6E-C27D-C401EA8099E8}"/>
                    </a:ext>
                  </a:extLst>
                </p:cNvPr>
                <p:cNvSpPr txBox="1"/>
                <p:nvPr/>
              </p:nvSpPr>
              <p:spPr>
                <a:xfrm>
                  <a:off x="1540785" y="5873516"/>
                  <a:ext cx="840074" cy="307777"/>
                </a:xfrm>
                <a:prstGeom prst="rect">
                  <a:avLst/>
                </a:prstGeom>
                <a:noFill/>
              </p:spPr>
              <p:txBody>
                <a:bodyPr wrap="square" rtlCol="0">
                  <a:spAutoFit/>
                </a:bodyPr>
                <a:lstStyle/>
                <a:p>
                  <a:r>
                    <a:rPr lang="ko-KR" altLang="en-US" sz="1400" b="1">
                      <a:latin typeface="맑은 고딕" panose="020B0503020000020004" pitchFamily="50" charset="-127"/>
                      <a:ea typeface="맑은 고딕" panose="020B0503020000020004" pitchFamily="50" charset="-127"/>
                    </a:rPr>
                    <a:t>① </a:t>
                  </a:r>
                  <a:r>
                    <a:rPr lang="en-US" altLang="ko-KR" sz="1400" b="1">
                      <a:latin typeface="+mj-lt"/>
                    </a:rPr>
                    <a:t>Data</a:t>
                  </a:r>
                  <a:endParaRPr lang="ko-KR" altLang="en-US" sz="1400" b="1">
                    <a:latin typeface="+mj-lt"/>
                  </a:endParaRPr>
                </a:p>
              </p:txBody>
            </p:sp>
            <p:sp>
              <p:nvSpPr>
                <p:cNvPr id="280" name="TextBox 279">
                  <a:extLst>
                    <a:ext uri="{FF2B5EF4-FFF2-40B4-BE49-F238E27FC236}">
                      <a16:creationId xmlns:a16="http://schemas.microsoft.com/office/drawing/2014/main" id="{DBACF667-93D2-A7DB-A626-CFE2924690FC}"/>
                    </a:ext>
                  </a:extLst>
                </p:cNvPr>
                <p:cNvSpPr txBox="1"/>
                <p:nvPr/>
              </p:nvSpPr>
              <p:spPr>
                <a:xfrm>
                  <a:off x="2720603" y="5873516"/>
                  <a:ext cx="1014829" cy="307777"/>
                </a:xfrm>
                <a:prstGeom prst="rect">
                  <a:avLst/>
                </a:prstGeom>
                <a:noFill/>
              </p:spPr>
              <p:txBody>
                <a:bodyPr wrap="square" rtlCol="0">
                  <a:spAutoFit/>
                </a:bodyPr>
                <a:lstStyle/>
                <a:p>
                  <a:r>
                    <a:rPr lang="en-US" altLang="ko-KR" sz="1400" b="1">
                      <a:latin typeface="맑은 고딕" panose="020B0503020000020004" pitchFamily="50" charset="-127"/>
                      <a:ea typeface="맑은 고딕" panose="020B0503020000020004" pitchFamily="50" charset="-127"/>
                    </a:rPr>
                    <a:t>② </a:t>
                  </a:r>
                  <a:r>
                    <a:rPr lang="en-US" altLang="ko-KR" sz="1400" b="1">
                      <a:latin typeface="+mj-lt"/>
                    </a:rPr>
                    <a:t>Redun.</a:t>
                  </a:r>
                  <a:endParaRPr lang="ko-KR" altLang="en-US" sz="1400" b="1">
                    <a:latin typeface="+mj-lt"/>
                  </a:endParaRPr>
                </a:p>
              </p:txBody>
            </p:sp>
          </p:grpSp>
          <p:sp>
            <p:nvSpPr>
              <p:cNvPr id="76" name="TextBox 75">
                <a:extLst>
                  <a:ext uri="{FF2B5EF4-FFF2-40B4-BE49-F238E27FC236}">
                    <a16:creationId xmlns:a16="http://schemas.microsoft.com/office/drawing/2014/main" id="{4175A5AA-4B0E-48A9-B1DA-70381112FB6B}"/>
                  </a:ext>
                </a:extLst>
              </p:cNvPr>
              <p:cNvSpPr txBox="1"/>
              <p:nvPr/>
            </p:nvSpPr>
            <p:spPr>
              <a:xfrm>
                <a:off x="1698892" y="4403095"/>
                <a:ext cx="615015" cy="338554"/>
              </a:xfrm>
              <a:prstGeom prst="rect">
                <a:avLst/>
              </a:prstGeom>
              <a:noFill/>
            </p:spPr>
            <p:txBody>
              <a:bodyPr wrap="square" rtlCol="0">
                <a:spAutoFit/>
              </a:bodyPr>
              <a:lstStyle/>
              <a:p>
                <a:r>
                  <a:rPr lang="en-US" altLang="ko-KR" sz="1600" b="1">
                    <a:solidFill>
                      <a:schemeClr val="bg1"/>
                    </a:solidFill>
                  </a:rPr>
                  <a:t>32B</a:t>
                </a:r>
                <a:endParaRPr lang="ko-KR" altLang="en-US" sz="1600" b="1">
                  <a:solidFill>
                    <a:schemeClr val="bg1"/>
                  </a:solidFill>
                </a:endParaRPr>
              </a:p>
            </p:txBody>
          </p:sp>
        </p:grpSp>
      </p:grpSp>
      <p:sp>
        <p:nvSpPr>
          <p:cNvPr id="2" name="TextBox 1">
            <a:extLst>
              <a:ext uri="{FF2B5EF4-FFF2-40B4-BE49-F238E27FC236}">
                <a16:creationId xmlns:a16="http://schemas.microsoft.com/office/drawing/2014/main" id="{0EEEFD00-201F-0F96-3DFE-8D2C841262EA}"/>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3" name="Slide Number Placeholder 5">
            <a:extLst>
              <a:ext uri="{FF2B5EF4-FFF2-40B4-BE49-F238E27FC236}">
                <a16:creationId xmlns:a16="http://schemas.microsoft.com/office/drawing/2014/main" id="{D4F6E4FC-B56D-8060-E043-EE9FD450DDC2}"/>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20</a:t>
            </a:fld>
            <a:endParaRPr lang="ko-KR" altLang="en-US"/>
          </a:p>
        </p:txBody>
      </p:sp>
      <p:sp>
        <p:nvSpPr>
          <p:cNvPr id="55" name="화살표: 오른쪽 54">
            <a:extLst>
              <a:ext uri="{FF2B5EF4-FFF2-40B4-BE49-F238E27FC236}">
                <a16:creationId xmlns:a16="http://schemas.microsoft.com/office/drawing/2014/main" id="{055F30B1-1CC5-AAC2-49F0-BF2905D0183D}"/>
              </a:ext>
            </a:extLst>
          </p:cNvPr>
          <p:cNvSpPr/>
          <p:nvPr/>
        </p:nvSpPr>
        <p:spPr>
          <a:xfrm>
            <a:off x="4040216" y="3825219"/>
            <a:ext cx="1091307" cy="584534"/>
          </a:xfrm>
          <a:prstGeom prst="rightArrow">
            <a:avLst/>
          </a:prstGeom>
          <a:solidFill>
            <a:srgbClr val="FFCC6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05964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84FAB-7201-294F-9C0F-9595AC3577A4}"/>
            </a:ext>
          </a:extLst>
        </p:cNvPr>
        <p:cNvGrpSpPr/>
        <p:nvPr/>
      </p:nvGrpSpPr>
      <p:grpSpPr>
        <a:xfrm>
          <a:off x="0" y="0"/>
          <a:ext cx="0" cy="0"/>
          <a:chOff x="0" y="0"/>
          <a:chExt cx="0" cy="0"/>
        </a:xfrm>
      </p:grpSpPr>
      <p:sp>
        <p:nvSpPr>
          <p:cNvPr id="21" name="텍스트 개체 틀 1">
            <a:extLst>
              <a:ext uri="{FF2B5EF4-FFF2-40B4-BE49-F238E27FC236}">
                <a16:creationId xmlns:a16="http://schemas.microsoft.com/office/drawing/2014/main" id="{144ABA47-6861-46BA-C98C-7BF461849875}"/>
              </a:ext>
            </a:extLst>
          </p:cNvPr>
          <p:cNvSpPr>
            <a:spLocks noGrp="1"/>
          </p:cNvSpPr>
          <p:nvPr>
            <p:ph type="body" sz="quarter" idx="13"/>
          </p:nvPr>
        </p:nvSpPr>
        <p:spPr>
          <a:xfrm>
            <a:off x="261258" y="1237092"/>
            <a:ext cx="8882741" cy="5145047"/>
          </a:xfrm>
        </p:spPr>
        <p:txBody>
          <a:bodyPr>
            <a:noAutofit/>
          </a:bodyPr>
          <a:lstStyle/>
          <a:p>
            <a:r>
              <a:rPr lang="en-US" altLang="ko-KR" sz="1800" spc="0">
                <a:latin typeface="+mj-lt"/>
              </a:rPr>
              <a:t>Let’s think outside the box</a:t>
            </a:r>
            <a:endParaRPr lang="en-US" altLang="ko-KR" sz="1500" spc="0">
              <a:latin typeface="+mn-lt"/>
            </a:endParaRPr>
          </a:p>
          <a:p>
            <a:pPr lvl="1"/>
            <a:endParaRPr lang="en-US" altLang="ko-KR" sz="1500" spc="0"/>
          </a:p>
        </p:txBody>
      </p:sp>
      <p:sp>
        <p:nvSpPr>
          <p:cNvPr id="4" name="제목 3">
            <a:extLst>
              <a:ext uri="{FF2B5EF4-FFF2-40B4-BE49-F238E27FC236}">
                <a16:creationId xmlns:a16="http://schemas.microsoft.com/office/drawing/2014/main" id="{3EF2BCC8-CC4F-89D7-266C-9D860C38832B}"/>
              </a:ext>
            </a:extLst>
          </p:cNvPr>
          <p:cNvSpPr>
            <a:spLocks noGrp="1"/>
          </p:cNvSpPr>
          <p:nvPr>
            <p:ph type="title"/>
          </p:nvPr>
        </p:nvSpPr>
        <p:spPr>
          <a:xfrm>
            <a:off x="854498" y="405096"/>
            <a:ext cx="7404642" cy="424732"/>
          </a:xfrm>
        </p:spPr>
        <p:txBody>
          <a:bodyPr/>
          <a:lstStyle/>
          <a:p>
            <a:r>
              <a:rPr lang="en-US" altLang="ko-KR" sz="2400" spc="0">
                <a:latin typeface="+mn-lt"/>
              </a:rPr>
              <a:t>CacheCraft - Overview</a:t>
            </a:r>
          </a:p>
        </p:txBody>
      </p:sp>
      <p:sp>
        <p:nvSpPr>
          <p:cNvPr id="5" name="텍스트 개체 틀 4">
            <a:extLst>
              <a:ext uri="{FF2B5EF4-FFF2-40B4-BE49-F238E27FC236}">
                <a16:creationId xmlns:a16="http://schemas.microsoft.com/office/drawing/2014/main" id="{617051C9-2A14-E379-7BBD-EF988AC00429}"/>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sp>
        <p:nvSpPr>
          <p:cNvPr id="60" name="사각형: 둥근 모서리 59">
            <a:extLst>
              <a:ext uri="{FF2B5EF4-FFF2-40B4-BE49-F238E27FC236}">
                <a16:creationId xmlns:a16="http://schemas.microsoft.com/office/drawing/2014/main" id="{60CBFC27-F0E2-EFA4-AB5A-7F3DDEDCE226}"/>
              </a:ext>
            </a:extLst>
          </p:cNvPr>
          <p:cNvSpPr/>
          <p:nvPr/>
        </p:nvSpPr>
        <p:spPr>
          <a:xfrm>
            <a:off x="4897926" y="2556930"/>
            <a:ext cx="3405600" cy="3111805"/>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E57F17C5-DBB8-BD35-A242-A07A3C87CD80}"/>
              </a:ext>
            </a:extLst>
          </p:cNvPr>
          <p:cNvSpPr txBox="1"/>
          <p:nvPr/>
        </p:nvSpPr>
        <p:spPr>
          <a:xfrm>
            <a:off x="5323291" y="2387418"/>
            <a:ext cx="2737205" cy="338554"/>
          </a:xfrm>
          <a:prstGeom prst="rect">
            <a:avLst/>
          </a:prstGeom>
          <a:solidFill>
            <a:schemeClr val="bg1"/>
          </a:solidFill>
        </p:spPr>
        <p:txBody>
          <a:bodyPr wrap="square" rtlCol="0">
            <a:spAutoFit/>
          </a:bodyPr>
          <a:lstStyle/>
          <a:p>
            <a:pPr algn="ctr"/>
            <a:r>
              <a:rPr lang="en-US" altLang="ko-KR" sz="1600" b="1">
                <a:solidFill>
                  <a:srgbClr val="C00000"/>
                </a:solidFill>
                <a:latin typeface="+mj-lt"/>
              </a:rPr>
              <a:t>Memory-oriented Strategy</a:t>
            </a:r>
            <a:endParaRPr lang="ko-KR" altLang="en-US" sz="1600" b="1">
              <a:solidFill>
                <a:srgbClr val="C00000"/>
              </a:solidFill>
              <a:latin typeface="+mj-lt"/>
            </a:endParaRPr>
          </a:p>
        </p:txBody>
      </p:sp>
      <p:sp>
        <p:nvSpPr>
          <p:cNvPr id="285" name="TextBox 284">
            <a:extLst>
              <a:ext uri="{FF2B5EF4-FFF2-40B4-BE49-F238E27FC236}">
                <a16:creationId xmlns:a16="http://schemas.microsoft.com/office/drawing/2014/main" id="{7B461635-97B1-0B01-86BA-257F06A3B7C7}"/>
              </a:ext>
            </a:extLst>
          </p:cNvPr>
          <p:cNvSpPr txBox="1"/>
          <p:nvPr/>
        </p:nvSpPr>
        <p:spPr>
          <a:xfrm>
            <a:off x="5211742" y="2906931"/>
            <a:ext cx="2901558" cy="584775"/>
          </a:xfrm>
          <a:prstGeom prst="rect">
            <a:avLst/>
          </a:prstGeom>
          <a:noFill/>
        </p:spPr>
        <p:txBody>
          <a:bodyPr wrap="square" rtlCol="0">
            <a:spAutoFit/>
          </a:bodyPr>
          <a:lstStyle/>
          <a:p>
            <a:pPr algn="ctr"/>
            <a:r>
              <a:rPr lang="en-US" altLang="ko-KR" sz="1600" b="1">
                <a:highlight>
                  <a:srgbClr val="FFFFCC"/>
                </a:highlight>
              </a:rPr>
              <a:t>“Preserve memory, </a:t>
            </a:r>
          </a:p>
          <a:p>
            <a:pPr algn="ctr"/>
            <a:r>
              <a:rPr lang="en-US" altLang="ko-KR" sz="1600" b="1">
                <a:highlight>
                  <a:srgbClr val="FFFFCC"/>
                </a:highlight>
              </a:rPr>
              <a:t>adjust cache to memory”</a:t>
            </a:r>
            <a:endParaRPr lang="ko-KR" altLang="en-US" sz="1600" b="1">
              <a:highlight>
                <a:srgbClr val="FFFFCC"/>
              </a:highlight>
            </a:endParaRPr>
          </a:p>
        </p:txBody>
      </p:sp>
      <p:grpSp>
        <p:nvGrpSpPr>
          <p:cNvPr id="12" name="그룹 11">
            <a:extLst>
              <a:ext uri="{FF2B5EF4-FFF2-40B4-BE49-F238E27FC236}">
                <a16:creationId xmlns:a16="http://schemas.microsoft.com/office/drawing/2014/main" id="{209B8680-F02F-EEC2-45E5-A33C8D37B53B}"/>
              </a:ext>
            </a:extLst>
          </p:cNvPr>
          <p:cNvGrpSpPr/>
          <p:nvPr/>
        </p:nvGrpSpPr>
        <p:grpSpPr>
          <a:xfrm>
            <a:off x="5136304" y="3672665"/>
            <a:ext cx="3030925" cy="1754996"/>
            <a:chOff x="5073147" y="4268360"/>
            <a:chExt cx="3030925" cy="1754996"/>
          </a:xfrm>
        </p:grpSpPr>
        <p:cxnSp>
          <p:nvCxnSpPr>
            <p:cNvPr id="30" name="직선 화살표 연결선 29">
              <a:extLst>
                <a:ext uri="{FF2B5EF4-FFF2-40B4-BE49-F238E27FC236}">
                  <a16:creationId xmlns:a16="http://schemas.microsoft.com/office/drawing/2014/main" id="{D516A343-0F8C-A6ED-47B6-160D7DABD2FA}"/>
                </a:ext>
              </a:extLst>
            </p:cNvPr>
            <p:cNvCxnSpPr>
              <a:cxnSpLocks/>
            </p:cNvCxnSpPr>
            <p:nvPr/>
          </p:nvCxnSpPr>
          <p:spPr>
            <a:xfrm flipH="1" flipV="1">
              <a:off x="6178471" y="4731999"/>
              <a:ext cx="1796" cy="430918"/>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86" name="그룹 285">
              <a:extLst>
                <a:ext uri="{FF2B5EF4-FFF2-40B4-BE49-F238E27FC236}">
                  <a16:creationId xmlns:a16="http://schemas.microsoft.com/office/drawing/2014/main" id="{DD82BE49-871E-62E5-2947-8B9666E938DF}"/>
                </a:ext>
              </a:extLst>
            </p:cNvPr>
            <p:cNvGrpSpPr/>
            <p:nvPr/>
          </p:nvGrpSpPr>
          <p:grpSpPr>
            <a:xfrm>
              <a:off x="5073147" y="4268360"/>
              <a:ext cx="3030925" cy="1754996"/>
              <a:chOff x="850425" y="4418168"/>
              <a:chExt cx="3030925" cy="1754996"/>
            </a:xfrm>
          </p:grpSpPr>
          <p:grpSp>
            <p:nvGrpSpPr>
              <p:cNvPr id="287" name="그룹 286">
                <a:extLst>
                  <a:ext uri="{FF2B5EF4-FFF2-40B4-BE49-F238E27FC236}">
                    <a16:creationId xmlns:a16="http://schemas.microsoft.com/office/drawing/2014/main" id="{1D14CC86-195F-8CC9-324F-F44DF066FA6F}"/>
                  </a:ext>
                </a:extLst>
              </p:cNvPr>
              <p:cNvGrpSpPr/>
              <p:nvPr/>
            </p:nvGrpSpPr>
            <p:grpSpPr>
              <a:xfrm>
                <a:off x="1633423" y="5306842"/>
                <a:ext cx="796374" cy="590400"/>
                <a:chOff x="4910196" y="5143211"/>
                <a:chExt cx="1009652" cy="768058"/>
              </a:xfrm>
            </p:grpSpPr>
            <p:sp>
              <p:nvSpPr>
                <p:cNvPr id="314" name="직사각형 313">
                  <a:extLst>
                    <a:ext uri="{FF2B5EF4-FFF2-40B4-BE49-F238E27FC236}">
                      <a16:creationId xmlns:a16="http://schemas.microsoft.com/office/drawing/2014/main" id="{1C368A91-FA53-9A48-BB5A-BFE91BAE6526}"/>
                    </a:ext>
                  </a:extLst>
                </p:cNvPr>
                <p:cNvSpPr/>
                <p:nvPr/>
              </p:nvSpPr>
              <p:spPr>
                <a:xfrm>
                  <a:off x="5028744" y="5143211"/>
                  <a:ext cx="748516" cy="768058"/>
                </a:xfrm>
                <a:prstGeom prst="rect">
                  <a:avLst/>
                </a:prstGeom>
                <a:solidFill>
                  <a:srgbClr val="F6980E"/>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5" name="TextBox 314">
                  <a:extLst>
                    <a:ext uri="{FF2B5EF4-FFF2-40B4-BE49-F238E27FC236}">
                      <a16:creationId xmlns:a16="http://schemas.microsoft.com/office/drawing/2014/main" id="{960A6B10-78CE-E583-D535-D7A804DBBE42}"/>
                    </a:ext>
                  </a:extLst>
                </p:cNvPr>
                <p:cNvSpPr txBox="1"/>
                <p:nvPr/>
              </p:nvSpPr>
              <p:spPr>
                <a:xfrm>
                  <a:off x="4910196" y="5176402"/>
                  <a:ext cx="1009652" cy="520508"/>
                </a:xfrm>
                <a:prstGeom prst="rect">
                  <a:avLst/>
                </a:prstGeom>
                <a:noFill/>
              </p:spPr>
              <p:txBody>
                <a:bodyPr wrap="square" rtlCol="0">
                  <a:spAutoFit/>
                </a:bodyPr>
                <a:lstStyle/>
                <a:p>
                  <a:pPr algn="ctr"/>
                  <a:r>
                    <a:rPr lang="en-US" altLang="ko-KR" sz="2000" b="1"/>
                    <a:t>30B</a:t>
                  </a:r>
                  <a:endParaRPr lang="ko-KR" altLang="en-US" sz="2000" b="1"/>
                </a:p>
              </p:txBody>
            </p:sp>
          </p:grpSp>
          <p:grpSp>
            <p:nvGrpSpPr>
              <p:cNvPr id="288" name="그룹 287">
                <a:extLst>
                  <a:ext uri="{FF2B5EF4-FFF2-40B4-BE49-F238E27FC236}">
                    <a16:creationId xmlns:a16="http://schemas.microsoft.com/office/drawing/2014/main" id="{A7A0401A-56DF-096F-0016-33B729B5EDC8}"/>
                  </a:ext>
                </a:extLst>
              </p:cNvPr>
              <p:cNvGrpSpPr/>
              <p:nvPr/>
            </p:nvGrpSpPr>
            <p:grpSpPr>
              <a:xfrm>
                <a:off x="1689818" y="4434266"/>
                <a:ext cx="2191532" cy="454128"/>
                <a:chOff x="1511887" y="4192030"/>
                <a:chExt cx="2191532" cy="454128"/>
              </a:xfrm>
            </p:grpSpPr>
            <p:grpSp>
              <p:nvGrpSpPr>
                <p:cNvPr id="302" name="그룹 301">
                  <a:extLst>
                    <a:ext uri="{FF2B5EF4-FFF2-40B4-BE49-F238E27FC236}">
                      <a16:creationId xmlns:a16="http://schemas.microsoft.com/office/drawing/2014/main" id="{D0DD88D9-1438-B693-5B65-22A04E92350D}"/>
                    </a:ext>
                  </a:extLst>
                </p:cNvPr>
                <p:cNvGrpSpPr/>
                <p:nvPr/>
              </p:nvGrpSpPr>
              <p:grpSpPr>
                <a:xfrm>
                  <a:off x="1545583" y="4244771"/>
                  <a:ext cx="1968852" cy="401387"/>
                  <a:chOff x="1493240" y="4123189"/>
                  <a:chExt cx="2068584" cy="418566"/>
                </a:xfrm>
              </p:grpSpPr>
              <p:grpSp>
                <p:nvGrpSpPr>
                  <p:cNvPr id="308" name="그룹 307">
                    <a:extLst>
                      <a:ext uri="{FF2B5EF4-FFF2-40B4-BE49-F238E27FC236}">
                        <a16:creationId xmlns:a16="http://schemas.microsoft.com/office/drawing/2014/main" id="{0564B2A8-9452-7EA7-FFFE-F414C9683285}"/>
                      </a:ext>
                    </a:extLst>
                  </p:cNvPr>
                  <p:cNvGrpSpPr/>
                  <p:nvPr/>
                </p:nvGrpSpPr>
                <p:grpSpPr>
                  <a:xfrm>
                    <a:off x="1493240" y="4123189"/>
                    <a:ext cx="1031846" cy="415255"/>
                    <a:chOff x="1493240" y="4123189"/>
                    <a:chExt cx="1031846" cy="415255"/>
                  </a:xfrm>
                </p:grpSpPr>
                <p:sp>
                  <p:nvSpPr>
                    <p:cNvPr id="312" name="직사각형 311">
                      <a:extLst>
                        <a:ext uri="{FF2B5EF4-FFF2-40B4-BE49-F238E27FC236}">
                          <a16:creationId xmlns:a16="http://schemas.microsoft.com/office/drawing/2014/main" id="{B009E062-5664-5CF1-4EF2-9722AC7C10EB}"/>
                        </a:ext>
                      </a:extLst>
                    </p:cNvPr>
                    <p:cNvSpPr/>
                    <p:nvPr/>
                  </p:nvSpPr>
                  <p:spPr>
                    <a:xfrm>
                      <a:off x="1493240" y="4123189"/>
                      <a:ext cx="515923" cy="415255"/>
                    </a:xfrm>
                    <a:prstGeom prst="rect">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3" name="직사각형 312">
                      <a:extLst>
                        <a:ext uri="{FF2B5EF4-FFF2-40B4-BE49-F238E27FC236}">
                          <a16:creationId xmlns:a16="http://schemas.microsoft.com/office/drawing/2014/main" id="{CDF24F82-36B9-CCAA-507D-1949864ED3BF}"/>
                        </a:ext>
                      </a:extLst>
                    </p:cNvPr>
                    <p:cNvSpPr/>
                    <p:nvPr/>
                  </p:nvSpPr>
                  <p:spPr>
                    <a:xfrm>
                      <a:off x="2009163" y="4123189"/>
                      <a:ext cx="515923" cy="415255"/>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9" name="그룹 308">
                    <a:extLst>
                      <a:ext uri="{FF2B5EF4-FFF2-40B4-BE49-F238E27FC236}">
                        <a16:creationId xmlns:a16="http://schemas.microsoft.com/office/drawing/2014/main" id="{E50E8D28-C0BA-87A9-DE9F-30764DDA6637}"/>
                      </a:ext>
                    </a:extLst>
                  </p:cNvPr>
                  <p:cNvGrpSpPr/>
                  <p:nvPr/>
                </p:nvGrpSpPr>
                <p:grpSpPr>
                  <a:xfrm>
                    <a:off x="2527484" y="4124427"/>
                    <a:ext cx="1034340" cy="417328"/>
                    <a:chOff x="1490746" y="4124427"/>
                    <a:chExt cx="1034340" cy="417328"/>
                  </a:xfrm>
                </p:grpSpPr>
                <p:sp>
                  <p:nvSpPr>
                    <p:cNvPr id="310" name="직사각형 309">
                      <a:extLst>
                        <a:ext uri="{FF2B5EF4-FFF2-40B4-BE49-F238E27FC236}">
                          <a16:creationId xmlns:a16="http://schemas.microsoft.com/office/drawing/2014/main" id="{D52CFC46-9351-6316-B961-0F61B4EBE7D2}"/>
                        </a:ext>
                      </a:extLst>
                    </p:cNvPr>
                    <p:cNvSpPr/>
                    <p:nvPr/>
                  </p:nvSpPr>
                  <p:spPr>
                    <a:xfrm>
                      <a:off x="1490746" y="4124427"/>
                      <a:ext cx="515923" cy="41525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1" name="직사각형 310">
                      <a:extLst>
                        <a:ext uri="{FF2B5EF4-FFF2-40B4-BE49-F238E27FC236}">
                          <a16:creationId xmlns:a16="http://schemas.microsoft.com/office/drawing/2014/main" id="{5924C819-3F26-491D-2870-2DC1AD1E7000}"/>
                        </a:ext>
                      </a:extLst>
                    </p:cNvPr>
                    <p:cNvSpPr/>
                    <p:nvPr/>
                  </p:nvSpPr>
                  <p:spPr>
                    <a:xfrm>
                      <a:off x="2009163" y="4126500"/>
                      <a:ext cx="515923" cy="41525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03" name="그룹 302">
                  <a:extLst>
                    <a:ext uri="{FF2B5EF4-FFF2-40B4-BE49-F238E27FC236}">
                      <a16:creationId xmlns:a16="http://schemas.microsoft.com/office/drawing/2014/main" id="{55316A25-C792-A44C-C023-08A309A3FD1A}"/>
                    </a:ext>
                  </a:extLst>
                </p:cNvPr>
                <p:cNvGrpSpPr/>
                <p:nvPr/>
              </p:nvGrpSpPr>
              <p:grpSpPr>
                <a:xfrm>
                  <a:off x="1511887" y="4192030"/>
                  <a:ext cx="2191532" cy="378364"/>
                  <a:chOff x="1511887" y="4192030"/>
                  <a:chExt cx="2191532" cy="378364"/>
                </a:xfrm>
              </p:grpSpPr>
              <p:sp>
                <p:nvSpPr>
                  <p:cNvPr id="304" name="TextBox 303">
                    <a:extLst>
                      <a:ext uri="{FF2B5EF4-FFF2-40B4-BE49-F238E27FC236}">
                        <a16:creationId xmlns:a16="http://schemas.microsoft.com/office/drawing/2014/main" id="{1BC7A0E5-0CBD-FEAD-CDA0-E0EDBF443666}"/>
                      </a:ext>
                    </a:extLst>
                  </p:cNvPr>
                  <p:cNvSpPr txBox="1"/>
                  <p:nvPr/>
                </p:nvSpPr>
                <p:spPr>
                  <a:xfrm>
                    <a:off x="2011031" y="4196520"/>
                    <a:ext cx="615015" cy="338554"/>
                  </a:xfrm>
                  <a:prstGeom prst="rect">
                    <a:avLst/>
                  </a:prstGeom>
                  <a:noFill/>
                </p:spPr>
                <p:txBody>
                  <a:bodyPr wrap="square" rtlCol="0">
                    <a:spAutoFit/>
                  </a:bodyPr>
                  <a:lstStyle/>
                  <a:p>
                    <a:r>
                      <a:rPr lang="en-US" altLang="ko-KR" sz="1600" b="1"/>
                      <a:t>30B</a:t>
                    </a:r>
                    <a:endParaRPr lang="ko-KR" altLang="en-US" sz="1600" b="1"/>
                  </a:p>
                </p:txBody>
              </p:sp>
              <p:sp>
                <p:nvSpPr>
                  <p:cNvPr id="305" name="TextBox 304">
                    <a:extLst>
                      <a:ext uri="{FF2B5EF4-FFF2-40B4-BE49-F238E27FC236}">
                        <a16:creationId xmlns:a16="http://schemas.microsoft.com/office/drawing/2014/main" id="{25322FC5-BA6B-2497-CD4F-E0080B52F94E}"/>
                      </a:ext>
                    </a:extLst>
                  </p:cNvPr>
                  <p:cNvSpPr txBox="1"/>
                  <p:nvPr/>
                </p:nvSpPr>
                <p:spPr>
                  <a:xfrm>
                    <a:off x="1511887" y="4199959"/>
                    <a:ext cx="615015" cy="338554"/>
                  </a:xfrm>
                  <a:prstGeom prst="rect">
                    <a:avLst/>
                  </a:prstGeom>
                  <a:noFill/>
                </p:spPr>
                <p:txBody>
                  <a:bodyPr wrap="square" rtlCol="0">
                    <a:spAutoFit/>
                  </a:bodyPr>
                  <a:lstStyle/>
                  <a:p>
                    <a:r>
                      <a:rPr lang="en-US" altLang="ko-KR" sz="1600" b="1">
                        <a:solidFill>
                          <a:schemeClr val="bg1"/>
                        </a:solidFill>
                      </a:rPr>
                      <a:t>30B</a:t>
                    </a:r>
                    <a:endParaRPr lang="ko-KR" altLang="en-US" sz="1600" b="1">
                      <a:solidFill>
                        <a:schemeClr val="bg1"/>
                      </a:solidFill>
                    </a:endParaRPr>
                  </a:p>
                </p:txBody>
              </p:sp>
              <p:sp>
                <p:nvSpPr>
                  <p:cNvPr id="306" name="TextBox 305">
                    <a:extLst>
                      <a:ext uri="{FF2B5EF4-FFF2-40B4-BE49-F238E27FC236}">
                        <a16:creationId xmlns:a16="http://schemas.microsoft.com/office/drawing/2014/main" id="{A375E2DF-F18F-22F7-89F0-AB1D37BF57D5}"/>
                      </a:ext>
                    </a:extLst>
                  </p:cNvPr>
                  <p:cNvSpPr txBox="1"/>
                  <p:nvPr/>
                </p:nvSpPr>
                <p:spPr>
                  <a:xfrm>
                    <a:off x="2473389" y="4192030"/>
                    <a:ext cx="615015" cy="338554"/>
                  </a:xfrm>
                  <a:prstGeom prst="rect">
                    <a:avLst/>
                  </a:prstGeom>
                  <a:noFill/>
                </p:spPr>
                <p:txBody>
                  <a:bodyPr wrap="square" rtlCol="0">
                    <a:spAutoFit/>
                  </a:bodyPr>
                  <a:lstStyle/>
                  <a:p>
                    <a:r>
                      <a:rPr lang="en-US" altLang="ko-KR" sz="1600" b="1"/>
                      <a:t>30B</a:t>
                    </a:r>
                    <a:endParaRPr lang="ko-KR" altLang="en-US" sz="1600" b="1"/>
                  </a:p>
                </p:txBody>
              </p:sp>
              <p:sp>
                <p:nvSpPr>
                  <p:cNvPr id="307" name="TextBox 306">
                    <a:extLst>
                      <a:ext uri="{FF2B5EF4-FFF2-40B4-BE49-F238E27FC236}">
                        <a16:creationId xmlns:a16="http://schemas.microsoft.com/office/drawing/2014/main" id="{77E1A48F-8FC8-84D7-2750-505D22D00514}"/>
                      </a:ext>
                    </a:extLst>
                  </p:cNvPr>
                  <p:cNvSpPr txBox="1"/>
                  <p:nvPr/>
                </p:nvSpPr>
                <p:spPr>
                  <a:xfrm>
                    <a:off x="3088404" y="4231840"/>
                    <a:ext cx="615015" cy="338554"/>
                  </a:xfrm>
                  <a:prstGeom prst="rect">
                    <a:avLst/>
                  </a:prstGeom>
                  <a:noFill/>
                </p:spPr>
                <p:txBody>
                  <a:bodyPr wrap="square" rtlCol="0">
                    <a:spAutoFit/>
                  </a:bodyPr>
                  <a:lstStyle/>
                  <a:p>
                    <a:r>
                      <a:rPr lang="en-US" altLang="ko-KR" sz="1600" b="1"/>
                      <a:t>…</a:t>
                    </a:r>
                    <a:endParaRPr lang="ko-KR" altLang="en-US" sz="1600" b="1"/>
                  </a:p>
                </p:txBody>
              </p:sp>
            </p:grpSp>
          </p:grpSp>
          <p:sp>
            <p:nvSpPr>
              <p:cNvPr id="289" name="TextBox 288">
                <a:extLst>
                  <a:ext uri="{FF2B5EF4-FFF2-40B4-BE49-F238E27FC236}">
                    <a16:creationId xmlns:a16="http://schemas.microsoft.com/office/drawing/2014/main" id="{EE615FD9-A0A3-1978-EC3E-464F9ECB5717}"/>
                  </a:ext>
                </a:extLst>
              </p:cNvPr>
              <p:cNvSpPr txBox="1"/>
              <p:nvPr/>
            </p:nvSpPr>
            <p:spPr>
              <a:xfrm>
                <a:off x="861610" y="4418168"/>
                <a:ext cx="873089" cy="338554"/>
              </a:xfrm>
              <a:prstGeom prst="rect">
                <a:avLst/>
              </a:prstGeom>
              <a:noFill/>
            </p:spPr>
            <p:txBody>
              <a:bodyPr wrap="square" rtlCol="0">
                <a:spAutoFit/>
              </a:bodyPr>
              <a:lstStyle/>
              <a:p>
                <a:r>
                  <a:rPr lang="en-US" altLang="ko-KR" sz="1600" b="1">
                    <a:latin typeface="+mj-lt"/>
                  </a:rPr>
                  <a:t>Cache</a:t>
                </a:r>
                <a:endParaRPr lang="ko-KR" altLang="en-US" sz="1600" b="1">
                  <a:latin typeface="+mj-lt"/>
                </a:endParaRPr>
              </a:p>
            </p:txBody>
          </p:sp>
          <p:sp>
            <p:nvSpPr>
              <p:cNvPr id="290" name="직사각형 289">
                <a:extLst>
                  <a:ext uri="{FF2B5EF4-FFF2-40B4-BE49-F238E27FC236}">
                    <a16:creationId xmlns:a16="http://schemas.microsoft.com/office/drawing/2014/main" id="{9DF22692-2D87-548B-314A-9F3C6BB93C5C}"/>
                  </a:ext>
                </a:extLst>
              </p:cNvPr>
              <p:cNvSpPr/>
              <p:nvPr/>
            </p:nvSpPr>
            <p:spPr>
              <a:xfrm>
                <a:off x="2212499" y="4493106"/>
                <a:ext cx="496120" cy="3924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2" name="TextBox 291">
                <a:extLst>
                  <a:ext uri="{FF2B5EF4-FFF2-40B4-BE49-F238E27FC236}">
                    <a16:creationId xmlns:a16="http://schemas.microsoft.com/office/drawing/2014/main" id="{C1C6A495-D1D8-AF1E-A857-9332CA5434BE}"/>
                  </a:ext>
                </a:extLst>
              </p:cNvPr>
              <p:cNvSpPr txBox="1"/>
              <p:nvPr/>
            </p:nvSpPr>
            <p:spPr>
              <a:xfrm>
                <a:off x="850425" y="5524430"/>
                <a:ext cx="873089" cy="338554"/>
              </a:xfrm>
              <a:prstGeom prst="rect">
                <a:avLst/>
              </a:prstGeom>
              <a:noFill/>
            </p:spPr>
            <p:txBody>
              <a:bodyPr wrap="square" rtlCol="0">
                <a:spAutoFit/>
              </a:bodyPr>
              <a:lstStyle/>
              <a:p>
                <a:r>
                  <a:rPr lang="en-US" altLang="ko-KR" sz="1600" b="1">
                    <a:latin typeface="+mj-lt"/>
                  </a:rPr>
                  <a:t>GDDR</a:t>
                </a:r>
                <a:endParaRPr lang="ko-KR" altLang="en-US" sz="1600" b="1">
                  <a:latin typeface="+mj-lt"/>
                </a:endParaRPr>
              </a:p>
            </p:txBody>
          </p:sp>
          <p:sp>
            <p:nvSpPr>
              <p:cNvPr id="295" name="직사각형 294">
                <a:extLst>
                  <a:ext uri="{FF2B5EF4-FFF2-40B4-BE49-F238E27FC236}">
                    <a16:creationId xmlns:a16="http://schemas.microsoft.com/office/drawing/2014/main" id="{378A2EE4-8C0C-61A9-A273-2988C3F3FF69}"/>
                  </a:ext>
                </a:extLst>
              </p:cNvPr>
              <p:cNvSpPr/>
              <p:nvPr/>
            </p:nvSpPr>
            <p:spPr>
              <a:xfrm>
                <a:off x="2138446" y="5715286"/>
                <a:ext cx="180000" cy="180000"/>
              </a:xfrm>
              <a:prstGeom prst="rect">
                <a:avLst/>
              </a:prstGeom>
              <a:pattFill prst="wdUpDiag">
                <a:fgClr>
                  <a:srgbClr val="F6980E"/>
                </a:fgClr>
                <a:bgClr>
                  <a:schemeClr val="bg1"/>
                </a:bgClr>
              </a:patt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6" name="TextBox 295">
                <a:extLst>
                  <a:ext uri="{FF2B5EF4-FFF2-40B4-BE49-F238E27FC236}">
                    <a16:creationId xmlns:a16="http://schemas.microsoft.com/office/drawing/2014/main" id="{088FB15C-7142-E7F2-965F-F051067AB083}"/>
                  </a:ext>
                </a:extLst>
              </p:cNvPr>
              <p:cNvSpPr txBox="1"/>
              <p:nvPr/>
            </p:nvSpPr>
            <p:spPr>
              <a:xfrm>
                <a:off x="3082127" y="5515255"/>
                <a:ext cx="606087" cy="400110"/>
              </a:xfrm>
              <a:prstGeom prst="rect">
                <a:avLst/>
              </a:prstGeom>
              <a:noFill/>
            </p:spPr>
            <p:txBody>
              <a:bodyPr wrap="square" rtlCol="0">
                <a:spAutoFit/>
              </a:bodyPr>
              <a:lstStyle/>
              <a:p>
                <a:pPr algn="ctr"/>
                <a:r>
                  <a:rPr lang="en-US" altLang="ko-KR" sz="2000" b="1">
                    <a:solidFill>
                      <a:schemeClr val="bg1"/>
                    </a:solidFill>
                  </a:rPr>
                  <a:t>2B</a:t>
                </a:r>
                <a:endParaRPr lang="ko-KR" altLang="en-US" sz="2000" b="1">
                  <a:solidFill>
                    <a:schemeClr val="bg1"/>
                  </a:solidFill>
                </a:endParaRPr>
              </a:p>
            </p:txBody>
          </p:sp>
          <p:sp>
            <p:nvSpPr>
              <p:cNvPr id="300" name="TextBox 299">
                <a:extLst>
                  <a:ext uri="{FF2B5EF4-FFF2-40B4-BE49-F238E27FC236}">
                    <a16:creationId xmlns:a16="http://schemas.microsoft.com/office/drawing/2014/main" id="{6F2BDBF7-3A31-022D-55CE-0DF8338008F6}"/>
                  </a:ext>
                </a:extLst>
              </p:cNvPr>
              <p:cNvSpPr txBox="1"/>
              <p:nvPr/>
            </p:nvSpPr>
            <p:spPr>
              <a:xfrm>
                <a:off x="1263717" y="5865387"/>
                <a:ext cx="2336061" cy="307777"/>
              </a:xfrm>
              <a:prstGeom prst="rect">
                <a:avLst/>
              </a:prstGeom>
              <a:noFill/>
            </p:spPr>
            <p:txBody>
              <a:bodyPr wrap="square" rtlCol="0">
                <a:spAutoFit/>
              </a:bodyPr>
              <a:lstStyle/>
              <a:p>
                <a:r>
                  <a:rPr lang="ko-KR" altLang="en-US" sz="1400" b="1">
                    <a:solidFill>
                      <a:srgbClr val="C00000"/>
                    </a:solidFill>
                    <a:latin typeface="맑은 고딕" panose="020B0503020000020004" pitchFamily="50" charset="-127"/>
                    <a:ea typeface="맑은 고딕" panose="020B0503020000020004" pitchFamily="50" charset="-127"/>
                  </a:rPr>
                  <a:t>① </a:t>
                </a:r>
                <a:r>
                  <a:rPr lang="en-US" altLang="ko-KR" sz="1400" b="1">
                    <a:solidFill>
                      <a:srgbClr val="C00000"/>
                    </a:solidFill>
                    <a:latin typeface="+mj-lt"/>
                  </a:rPr>
                  <a:t>Data + Redun.</a:t>
                </a:r>
                <a:endParaRPr lang="ko-KR" altLang="en-US" sz="1400" b="1">
                  <a:solidFill>
                    <a:srgbClr val="C00000"/>
                  </a:solidFill>
                  <a:latin typeface="+mj-lt"/>
                </a:endParaRPr>
              </a:p>
            </p:txBody>
          </p:sp>
          <p:sp>
            <p:nvSpPr>
              <p:cNvPr id="301" name="TextBox 300">
                <a:extLst>
                  <a:ext uri="{FF2B5EF4-FFF2-40B4-BE49-F238E27FC236}">
                    <a16:creationId xmlns:a16="http://schemas.microsoft.com/office/drawing/2014/main" id="{2C81E03A-166D-368A-9437-055FEE5090CE}"/>
                  </a:ext>
                </a:extLst>
              </p:cNvPr>
              <p:cNvSpPr txBox="1"/>
              <p:nvPr/>
            </p:nvSpPr>
            <p:spPr>
              <a:xfrm>
                <a:off x="2457225" y="5349511"/>
                <a:ext cx="1047126" cy="307777"/>
              </a:xfrm>
              <a:prstGeom prst="rect">
                <a:avLst/>
              </a:prstGeom>
              <a:noFill/>
            </p:spPr>
            <p:txBody>
              <a:bodyPr wrap="square" rtlCol="0">
                <a:spAutoFit/>
              </a:bodyPr>
              <a:lstStyle/>
              <a:p>
                <a:r>
                  <a:rPr lang="en-US" altLang="ko-KR" sz="1400" b="1">
                    <a:latin typeface="+mj-lt"/>
                  </a:rPr>
                  <a:t>2B Redun.</a:t>
                </a:r>
                <a:endParaRPr lang="ko-KR" altLang="en-US" sz="1400" b="1">
                  <a:latin typeface="+mj-lt"/>
                </a:endParaRPr>
              </a:p>
            </p:txBody>
          </p:sp>
        </p:grpSp>
        <p:grpSp>
          <p:nvGrpSpPr>
            <p:cNvPr id="28" name="그룹 27">
              <a:extLst>
                <a:ext uri="{FF2B5EF4-FFF2-40B4-BE49-F238E27FC236}">
                  <a16:creationId xmlns:a16="http://schemas.microsoft.com/office/drawing/2014/main" id="{CF30E4ED-8648-2D9A-EB1D-89CE754034DF}"/>
                </a:ext>
              </a:extLst>
            </p:cNvPr>
            <p:cNvGrpSpPr/>
            <p:nvPr/>
          </p:nvGrpSpPr>
          <p:grpSpPr>
            <a:xfrm>
              <a:off x="5193425" y="4515142"/>
              <a:ext cx="2274554" cy="1238231"/>
              <a:chOff x="4948826" y="4635501"/>
              <a:chExt cx="2274554" cy="1238231"/>
            </a:xfrm>
          </p:grpSpPr>
          <p:sp>
            <p:nvSpPr>
              <p:cNvPr id="320" name="타원 319">
                <a:extLst>
                  <a:ext uri="{FF2B5EF4-FFF2-40B4-BE49-F238E27FC236}">
                    <a16:creationId xmlns:a16="http://schemas.microsoft.com/office/drawing/2014/main" id="{580FFC76-9945-4994-9590-F9FC21FC9E5E}"/>
                  </a:ext>
                </a:extLst>
              </p:cNvPr>
              <p:cNvSpPr/>
              <p:nvPr/>
            </p:nvSpPr>
            <p:spPr>
              <a:xfrm>
                <a:off x="6234774" y="5757643"/>
                <a:ext cx="45719" cy="5247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1" name="직선 연결선 320">
                <a:extLst>
                  <a:ext uri="{FF2B5EF4-FFF2-40B4-BE49-F238E27FC236}">
                    <a16:creationId xmlns:a16="http://schemas.microsoft.com/office/drawing/2014/main" id="{29036F2F-9AFB-B57C-90A7-CA9AF7765901}"/>
                  </a:ext>
                </a:extLst>
              </p:cNvPr>
              <p:cNvCxnSpPr>
                <a:cxnSpLocks/>
              </p:cNvCxnSpPr>
              <p:nvPr/>
            </p:nvCxnSpPr>
            <p:spPr>
              <a:xfrm>
                <a:off x="6581276" y="5577861"/>
                <a:ext cx="0" cy="21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직선 연결선 322">
                <a:extLst>
                  <a:ext uri="{FF2B5EF4-FFF2-40B4-BE49-F238E27FC236}">
                    <a16:creationId xmlns:a16="http://schemas.microsoft.com/office/drawing/2014/main" id="{DEB2D164-7FF4-1FBE-0CC4-1DEBBF1C4798}"/>
                  </a:ext>
                </a:extLst>
              </p:cNvPr>
              <p:cNvCxnSpPr>
                <a:cxnSpLocks/>
              </p:cNvCxnSpPr>
              <p:nvPr/>
            </p:nvCxnSpPr>
            <p:spPr>
              <a:xfrm flipH="1">
                <a:off x="6267178" y="5783881"/>
                <a:ext cx="32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6" name="직사각형 325">
                <a:extLst>
                  <a:ext uri="{FF2B5EF4-FFF2-40B4-BE49-F238E27FC236}">
                    <a16:creationId xmlns:a16="http://schemas.microsoft.com/office/drawing/2014/main" id="{948C5596-1912-5EE9-118E-07C883078839}"/>
                  </a:ext>
                </a:extLst>
              </p:cNvPr>
              <p:cNvSpPr/>
              <p:nvPr/>
            </p:nvSpPr>
            <p:spPr>
              <a:xfrm>
                <a:off x="6062336" y="4756151"/>
                <a:ext cx="128022" cy="99418"/>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7" name="직사각형 326">
                <a:extLst>
                  <a:ext uri="{FF2B5EF4-FFF2-40B4-BE49-F238E27FC236}">
                    <a16:creationId xmlns:a16="http://schemas.microsoft.com/office/drawing/2014/main" id="{2F2A00B4-F664-93C3-D70D-352DB5A3A0F3}"/>
                  </a:ext>
                </a:extLst>
              </p:cNvPr>
              <p:cNvSpPr/>
              <p:nvPr/>
            </p:nvSpPr>
            <p:spPr>
              <a:xfrm>
                <a:off x="6154384" y="4779454"/>
                <a:ext cx="72000" cy="54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8" name="직사각형 327">
                <a:extLst>
                  <a:ext uri="{FF2B5EF4-FFF2-40B4-BE49-F238E27FC236}">
                    <a16:creationId xmlns:a16="http://schemas.microsoft.com/office/drawing/2014/main" id="{E6763920-B80D-43E4-9809-1610E6DE4381}"/>
                  </a:ext>
                </a:extLst>
              </p:cNvPr>
              <p:cNvSpPr/>
              <p:nvPr/>
            </p:nvSpPr>
            <p:spPr>
              <a:xfrm>
                <a:off x="6535893" y="4705651"/>
                <a:ext cx="151200" cy="151193"/>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9" name="직사각형 328">
                <a:extLst>
                  <a:ext uri="{FF2B5EF4-FFF2-40B4-BE49-F238E27FC236}">
                    <a16:creationId xmlns:a16="http://schemas.microsoft.com/office/drawing/2014/main" id="{2BE1812E-9105-0930-FD72-94CC1BF4DECC}"/>
                  </a:ext>
                </a:extLst>
              </p:cNvPr>
              <p:cNvSpPr/>
              <p:nvPr/>
            </p:nvSpPr>
            <p:spPr>
              <a:xfrm>
                <a:off x="7032755" y="4635501"/>
                <a:ext cx="146586" cy="222374"/>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0" name="직사각형 329">
                <a:extLst>
                  <a:ext uri="{FF2B5EF4-FFF2-40B4-BE49-F238E27FC236}">
                    <a16:creationId xmlns:a16="http://schemas.microsoft.com/office/drawing/2014/main" id="{AB645999-4E23-217E-76E1-37C59349DC57}"/>
                  </a:ext>
                </a:extLst>
              </p:cNvPr>
              <p:cNvSpPr/>
              <p:nvPr/>
            </p:nvSpPr>
            <p:spPr>
              <a:xfrm>
                <a:off x="6620996" y="4728368"/>
                <a:ext cx="103531" cy="10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2" name="직사각형 331">
                <a:extLst>
                  <a:ext uri="{FF2B5EF4-FFF2-40B4-BE49-F238E27FC236}">
                    <a16:creationId xmlns:a16="http://schemas.microsoft.com/office/drawing/2014/main" id="{383290C8-FAFF-0387-8D8B-B9F197DD2529}"/>
                  </a:ext>
                </a:extLst>
              </p:cNvPr>
              <p:cNvSpPr/>
              <p:nvPr/>
            </p:nvSpPr>
            <p:spPr>
              <a:xfrm>
                <a:off x="7115380" y="4655389"/>
                <a:ext cx="108000" cy="183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41" name="직선 연결선 340">
                <a:extLst>
                  <a:ext uri="{FF2B5EF4-FFF2-40B4-BE49-F238E27FC236}">
                    <a16:creationId xmlns:a16="http://schemas.microsoft.com/office/drawing/2014/main" id="{9FA32EC1-4F6C-6F8C-FDBD-DB811B17351F}"/>
                  </a:ext>
                </a:extLst>
              </p:cNvPr>
              <p:cNvCxnSpPr>
                <a:cxnSpLocks/>
              </p:cNvCxnSpPr>
              <p:nvPr/>
            </p:nvCxnSpPr>
            <p:spPr>
              <a:xfrm>
                <a:off x="6112336" y="5657732"/>
                <a:ext cx="0" cy="2160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64410E-3476-AA4B-AC1F-01507C3EDBE3}"/>
                  </a:ext>
                </a:extLst>
              </p:cNvPr>
              <p:cNvSpPr txBox="1"/>
              <p:nvPr/>
            </p:nvSpPr>
            <p:spPr>
              <a:xfrm>
                <a:off x="4948826" y="4930016"/>
                <a:ext cx="498070" cy="276999"/>
              </a:xfrm>
              <a:prstGeom prst="rect">
                <a:avLst/>
              </a:prstGeom>
              <a:noFill/>
            </p:spPr>
            <p:txBody>
              <a:bodyPr wrap="square" rtlCol="0">
                <a:spAutoFit/>
              </a:bodyPr>
              <a:lstStyle/>
              <a:p>
                <a:r>
                  <a:rPr lang="en-US" altLang="ko-KR" sz="1200" b="1">
                    <a:solidFill>
                      <a:schemeClr val="bg1"/>
                    </a:solidFill>
                  </a:rPr>
                  <a:t>32B</a:t>
                </a:r>
                <a:endParaRPr lang="ko-KR" altLang="en-US" sz="1200" b="1">
                  <a:solidFill>
                    <a:schemeClr val="bg1"/>
                  </a:solidFill>
                </a:endParaRPr>
              </a:p>
            </p:txBody>
          </p:sp>
          <p:cxnSp>
            <p:nvCxnSpPr>
              <p:cNvPr id="23" name="직선 연결선 22">
                <a:extLst>
                  <a:ext uri="{FF2B5EF4-FFF2-40B4-BE49-F238E27FC236}">
                    <a16:creationId xmlns:a16="http://schemas.microsoft.com/office/drawing/2014/main" id="{75F8886F-6EDD-2D85-FA6E-E0774F22F1E5}"/>
                  </a:ext>
                </a:extLst>
              </p:cNvPr>
              <p:cNvCxnSpPr>
                <a:cxnSpLocks/>
              </p:cNvCxnSpPr>
              <p:nvPr/>
            </p:nvCxnSpPr>
            <p:spPr>
              <a:xfrm flipH="1">
                <a:off x="6093421" y="5679868"/>
                <a:ext cx="21600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47" name="화살표: 위쪽/아래쪽 46">
              <a:extLst>
                <a:ext uri="{FF2B5EF4-FFF2-40B4-BE49-F238E27FC236}">
                  <a16:creationId xmlns:a16="http://schemas.microsoft.com/office/drawing/2014/main" id="{4EB6299A-148E-19DE-FB64-5D145BCB132D}"/>
                </a:ext>
              </a:extLst>
            </p:cNvPr>
            <p:cNvSpPr/>
            <p:nvPr/>
          </p:nvSpPr>
          <p:spPr>
            <a:xfrm>
              <a:off x="5199302" y="4670326"/>
              <a:ext cx="545165" cy="667447"/>
            </a:xfrm>
            <a:prstGeom prst="upDownArrow">
              <a:avLst>
                <a:gd name="adj1" fmla="val 54339"/>
                <a:gd name="adj2" fmla="val 39307"/>
              </a:avLst>
            </a:prstGeom>
            <a:solidFill>
              <a:schemeClr val="accent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a:extLst>
                <a:ext uri="{FF2B5EF4-FFF2-40B4-BE49-F238E27FC236}">
                  <a16:creationId xmlns:a16="http://schemas.microsoft.com/office/drawing/2014/main" id="{0435A12A-5E08-D213-9635-4EA984F4BAFB}"/>
                </a:ext>
              </a:extLst>
            </p:cNvPr>
            <p:cNvSpPr txBox="1"/>
            <p:nvPr/>
          </p:nvSpPr>
          <p:spPr>
            <a:xfrm>
              <a:off x="5246397" y="4857639"/>
              <a:ext cx="498070" cy="276999"/>
            </a:xfrm>
            <a:prstGeom prst="rect">
              <a:avLst/>
            </a:prstGeom>
            <a:noFill/>
          </p:spPr>
          <p:txBody>
            <a:bodyPr wrap="square" rtlCol="0">
              <a:spAutoFit/>
            </a:bodyPr>
            <a:lstStyle/>
            <a:p>
              <a:r>
                <a:rPr lang="en-US" altLang="ko-KR" sz="1200" b="1">
                  <a:solidFill>
                    <a:schemeClr val="bg1"/>
                  </a:solidFill>
                </a:rPr>
                <a:t>32B</a:t>
              </a:r>
              <a:endParaRPr lang="ko-KR" altLang="en-US" sz="1200" b="1">
                <a:solidFill>
                  <a:schemeClr val="bg1"/>
                </a:solidFill>
              </a:endParaRPr>
            </a:p>
          </p:txBody>
        </p:sp>
      </p:grpSp>
      <p:pic>
        <p:nvPicPr>
          <p:cNvPr id="63" name="그림 62">
            <a:extLst>
              <a:ext uri="{FF2B5EF4-FFF2-40B4-BE49-F238E27FC236}">
                <a16:creationId xmlns:a16="http://schemas.microsoft.com/office/drawing/2014/main" id="{C1138398-6883-8B52-2453-5669A7023FC7}"/>
              </a:ext>
            </a:extLst>
          </p:cNvPr>
          <p:cNvPicPr>
            <a:picLocks noChangeAspect="1"/>
          </p:cNvPicPr>
          <p:nvPr/>
        </p:nvPicPr>
        <p:blipFill>
          <a:blip r:embed="rId3"/>
          <a:stretch>
            <a:fillRect/>
          </a:stretch>
        </p:blipFill>
        <p:spPr>
          <a:xfrm>
            <a:off x="4937212" y="2319746"/>
            <a:ext cx="507616" cy="507543"/>
          </a:xfrm>
          <a:prstGeom prst="rect">
            <a:avLst/>
          </a:prstGeom>
        </p:spPr>
      </p:pic>
      <p:grpSp>
        <p:nvGrpSpPr>
          <p:cNvPr id="56" name="그룹 55">
            <a:extLst>
              <a:ext uri="{FF2B5EF4-FFF2-40B4-BE49-F238E27FC236}">
                <a16:creationId xmlns:a16="http://schemas.microsoft.com/office/drawing/2014/main" id="{D364DE9A-5D1C-EE48-29FF-172C523C9D5C}"/>
              </a:ext>
            </a:extLst>
          </p:cNvPr>
          <p:cNvGrpSpPr/>
          <p:nvPr/>
        </p:nvGrpSpPr>
        <p:grpSpPr>
          <a:xfrm>
            <a:off x="747676" y="2426147"/>
            <a:ext cx="3405082" cy="3243857"/>
            <a:chOff x="1069596" y="3024238"/>
            <a:chExt cx="3447876" cy="3243857"/>
          </a:xfrm>
        </p:grpSpPr>
        <p:sp>
          <p:nvSpPr>
            <p:cNvPr id="48" name="사각형: 둥근 모서리 47">
              <a:extLst>
                <a:ext uri="{FF2B5EF4-FFF2-40B4-BE49-F238E27FC236}">
                  <a16:creationId xmlns:a16="http://schemas.microsoft.com/office/drawing/2014/main" id="{3AD1392A-06BD-33CB-07C5-D04A08EEE832}"/>
                </a:ext>
              </a:extLst>
            </p:cNvPr>
            <p:cNvSpPr/>
            <p:nvPr/>
          </p:nvSpPr>
          <p:spPr>
            <a:xfrm>
              <a:off x="1069596" y="3156290"/>
              <a:ext cx="3447876" cy="3111805"/>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47D65A60-67CA-8E4E-AFE6-F37B624397B5}"/>
                </a:ext>
              </a:extLst>
            </p:cNvPr>
            <p:cNvSpPr txBox="1"/>
            <p:nvPr/>
          </p:nvSpPr>
          <p:spPr>
            <a:xfrm>
              <a:off x="1467617" y="3024238"/>
              <a:ext cx="2795176" cy="338554"/>
            </a:xfrm>
            <a:prstGeom prst="rect">
              <a:avLst/>
            </a:prstGeom>
            <a:solidFill>
              <a:schemeClr val="bg1"/>
            </a:solidFill>
          </p:spPr>
          <p:txBody>
            <a:bodyPr wrap="square" rtlCol="0">
              <a:spAutoFit/>
            </a:bodyPr>
            <a:lstStyle/>
            <a:p>
              <a:pPr algn="ctr"/>
              <a:r>
                <a:rPr lang="en-US" altLang="ko-KR" sz="1600" b="1" dirty="0">
                  <a:latin typeface="+mj-lt"/>
                </a:rPr>
                <a:t>Cache-centric Strategy</a:t>
              </a:r>
              <a:endParaRPr lang="ko-KR" altLang="en-US" sz="1600" b="1" dirty="0">
                <a:latin typeface="+mj-lt"/>
              </a:endParaRPr>
            </a:p>
          </p:txBody>
        </p:sp>
      </p:grpSp>
      <p:sp>
        <p:nvSpPr>
          <p:cNvPr id="97" name="TextBox 96">
            <a:extLst>
              <a:ext uri="{FF2B5EF4-FFF2-40B4-BE49-F238E27FC236}">
                <a16:creationId xmlns:a16="http://schemas.microsoft.com/office/drawing/2014/main" id="{E9B1573C-A0DE-EC40-0112-277E24A3450F}"/>
              </a:ext>
            </a:extLst>
          </p:cNvPr>
          <p:cNvSpPr txBox="1"/>
          <p:nvPr/>
        </p:nvSpPr>
        <p:spPr>
          <a:xfrm>
            <a:off x="985035" y="2939776"/>
            <a:ext cx="2864384" cy="584775"/>
          </a:xfrm>
          <a:prstGeom prst="rect">
            <a:avLst/>
          </a:prstGeom>
          <a:noFill/>
        </p:spPr>
        <p:txBody>
          <a:bodyPr wrap="square" rtlCol="0">
            <a:spAutoFit/>
          </a:bodyPr>
          <a:lstStyle/>
          <a:p>
            <a:pPr algn="ctr"/>
            <a:r>
              <a:rPr lang="en-US" altLang="ko-KR" sz="1600" b="1">
                <a:highlight>
                  <a:srgbClr val="FFFFCC"/>
                </a:highlight>
              </a:rPr>
              <a:t>“Preserve cache, </a:t>
            </a:r>
          </a:p>
          <a:p>
            <a:pPr algn="ctr"/>
            <a:r>
              <a:rPr lang="en-US" altLang="ko-KR" sz="1600" b="1">
                <a:highlight>
                  <a:srgbClr val="FFFFCC"/>
                </a:highlight>
              </a:rPr>
              <a:t>adjust memory to cache ”</a:t>
            </a:r>
            <a:endParaRPr lang="ko-KR" altLang="en-US" sz="1600" b="1">
              <a:highlight>
                <a:srgbClr val="FFFFCC"/>
              </a:highlight>
            </a:endParaRPr>
          </a:p>
        </p:txBody>
      </p:sp>
      <p:pic>
        <p:nvPicPr>
          <p:cNvPr id="9" name="그림 8">
            <a:extLst>
              <a:ext uri="{FF2B5EF4-FFF2-40B4-BE49-F238E27FC236}">
                <a16:creationId xmlns:a16="http://schemas.microsoft.com/office/drawing/2014/main" id="{0ABEB759-A95C-E44F-BB75-4D46F9B8A71F}"/>
              </a:ext>
            </a:extLst>
          </p:cNvPr>
          <p:cNvPicPr>
            <a:picLocks noChangeAspect="1"/>
          </p:cNvPicPr>
          <p:nvPr/>
        </p:nvPicPr>
        <p:blipFill>
          <a:blip r:embed="rId4"/>
          <a:stretch>
            <a:fillRect/>
          </a:stretch>
        </p:blipFill>
        <p:spPr>
          <a:xfrm>
            <a:off x="858224" y="2423561"/>
            <a:ext cx="458875" cy="506124"/>
          </a:xfrm>
          <a:prstGeom prst="rect">
            <a:avLst/>
          </a:prstGeom>
        </p:spPr>
      </p:pic>
      <p:cxnSp>
        <p:nvCxnSpPr>
          <p:cNvPr id="13" name="직선 화살표 연결선 12">
            <a:extLst>
              <a:ext uri="{FF2B5EF4-FFF2-40B4-BE49-F238E27FC236}">
                <a16:creationId xmlns:a16="http://schemas.microsoft.com/office/drawing/2014/main" id="{F1A8E1C4-DB70-0145-F3B0-D5E0C0DAAF4A}"/>
              </a:ext>
            </a:extLst>
          </p:cNvPr>
          <p:cNvCxnSpPr>
            <a:cxnSpLocks/>
            <a:endCxn id="99" idx="0"/>
          </p:cNvCxnSpPr>
          <p:nvPr/>
        </p:nvCxnSpPr>
        <p:spPr>
          <a:xfrm flipH="1">
            <a:off x="2147303" y="4123559"/>
            <a:ext cx="4666" cy="432754"/>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그룹 9">
            <a:extLst>
              <a:ext uri="{FF2B5EF4-FFF2-40B4-BE49-F238E27FC236}">
                <a16:creationId xmlns:a16="http://schemas.microsoft.com/office/drawing/2014/main" id="{0F097A37-94EA-2CCB-635C-2A4A33D303B8}"/>
              </a:ext>
            </a:extLst>
          </p:cNvPr>
          <p:cNvGrpSpPr/>
          <p:nvPr/>
        </p:nvGrpSpPr>
        <p:grpSpPr>
          <a:xfrm>
            <a:off x="985035" y="3681456"/>
            <a:ext cx="2986345" cy="1740073"/>
            <a:chOff x="798140" y="4325424"/>
            <a:chExt cx="2986345" cy="1740073"/>
          </a:xfrm>
        </p:grpSpPr>
        <p:grpSp>
          <p:nvGrpSpPr>
            <p:cNvPr id="19" name="그룹 18">
              <a:extLst>
                <a:ext uri="{FF2B5EF4-FFF2-40B4-BE49-F238E27FC236}">
                  <a16:creationId xmlns:a16="http://schemas.microsoft.com/office/drawing/2014/main" id="{7F394587-6292-7132-8AEE-68B8070E6A24}"/>
                </a:ext>
              </a:extLst>
            </p:cNvPr>
            <p:cNvGrpSpPr/>
            <p:nvPr/>
          </p:nvGrpSpPr>
          <p:grpSpPr>
            <a:xfrm>
              <a:off x="898231" y="4719998"/>
              <a:ext cx="545165" cy="667447"/>
              <a:chOff x="1029476" y="4798511"/>
              <a:chExt cx="545165" cy="667447"/>
            </a:xfrm>
          </p:grpSpPr>
          <p:sp>
            <p:nvSpPr>
              <p:cNvPr id="17" name="화살표: 위쪽/아래쪽 16">
                <a:extLst>
                  <a:ext uri="{FF2B5EF4-FFF2-40B4-BE49-F238E27FC236}">
                    <a16:creationId xmlns:a16="http://schemas.microsoft.com/office/drawing/2014/main" id="{2340EECA-9D75-1F24-1C24-4EB992E41436}"/>
                  </a:ext>
                </a:extLst>
              </p:cNvPr>
              <p:cNvSpPr/>
              <p:nvPr/>
            </p:nvSpPr>
            <p:spPr>
              <a:xfrm>
                <a:off x="1029476" y="4798511"/>
                <a:ext cx="545165" cy="667447"/>
              </a:xfrm>
              <a:prstGeom prst="upDownArrow">
                <a:avLst>
                  <a:gd name="adj1" fmla="val 54339"/>
                  <a:gd name="adj2" fmla="val 39307"/>
                </a:avLst>
              </a:prstGeom>
              <a:solidFill>
                <a:schemeClr val="accent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BF1F0C7F-302B-C9DB-ECA6-5B5793096CCE}"/>
                  </a:ext>
                </a:extLst>
              </p:cNvPr>
              <p:cNvSpPr txBox="1"/>
              <p:nvPr/>
            </p:nvSpPr>
            <p:spPr>
              <a:xfrm>
                <a:off x="1076571" y="4985824"/>
                <a:ext cx="498070" cy="276999"/>
              </a:xfrm>
              <a:prstGeom prst="rect">
                <a:avLst/>
              </a:prstGeom>
              <a:noFill/>
            </p:spPr>
            <p:txBody>
              <a:bodyPr wrap="square" rtlCol="0">
                <a:spAutoFit/>
              </a:bodyPr>
              <a:lstStyle/>
              <a:p>
                <a:r>
                  <a:rPr lang="en-US" altLang="ko-KR" sz="1200" b="1">
                    <a:solidFill>
                      <a:schemeClr val="bg1"/>
                    </a:solidFill>
                  </a:rPr>
                  <a:t>32B</a:t>
                </a:r>
                <a:endParaRPr lang="ko-KR" altLang="en-US" sz="1200" b="1">
                  <a:solidFill>
                    <a:schemeClr val="bg1"/>
                  </a:solidFill>
                </a:endParaRPr>
              </a:p>
            </p:txBody>
          </p:sp>
        </p:grpSp>
        <p:grpSp>
          <p:nvGrpSpPr>
            <p:cNvPr id="8" name="그룹 7">
              <a:extLst>
                <a:ext uri="{FF2B5EF4-FFF2-40B4-BE49-F238E27FC236}">
                  <a16:creationId xmlns:a16="http://schemas.microsoft.com/office/drawing/2014/main" id="{975D19CE-FB26-78B3-18CC-4AE7D4206794}"/>
                </a:ext>
              </a:extLst>
            </p:cNvPr>
            <p:cNvGrpSpPr/>
            <p:nvPr/>
          </p:nvGrpSpPr>
          <p:grpSpPr>
            <a:xfrm>
              <a:off x="798140" y="4325424"/>
              <a:ext cx="2986345" cy="1740073"/>
              <a:chOff x="798140" y="4325424"/>
              <a:chExt cx="2986345" cy="1740073"/>
            </a:xfrm>
          </p:grpSpPr>
          <p:grpSp>
            <p:nvGrpSpPr>
              <p:cNvPr id="281" name="그룹 280">
                <a:extLst>
                  <a:ext uri="{FF2B5EF4-FFF2-40B4-BE49-F238E27FC236}">
                    <a16:creationId xmlns:a16="http://schemas.microsoft.com/office/drawing/2014/main" id="{618029BC-C360-B5A9-DFF3-A0A1EB7BC00C}"/>
                  </a:ext>
                </a:extLst>
              </p:cNvPr>
              <p:cNvGrpSpPr/>
              <p:nvPr/>
            </p:nvGrpSpPr>
            <p:grpSpPr>
              <a:xfrm>
                <a:off x="798140" y="4325424"/>
                <a:ext cx="2986345" cy="1740073"/>
                <a:chOff x="793888" y="4441220"/>
                <a:chExt cx="2986345" cy="1740073"/>
              </a:xfrm>
            </p:grpSpPr>
            <p:grpSp>
              <p:nvGrpSpPr>
                <p:cNvPr id="101" name="그룹 100">
                  <a:extLst>
                    <a:ext uri="{FF2B5EF4-FFF2-40B4-BE49-F238E27FC236}">
                      <a16:creationId xmlns:a16="http://schemas.microsoft.com/office/drawing/2014/main" id="{15771443-63F6-557E-BE98-01287D8F2B90}"/>
                    </a:ext>
                  </a:extLst>
                </p:cNvPr>
                <p:cNvGrpSpPr/>
                <p:nvPr/>
              </p:nvGrpSpPr>
              <p:grpSpPr>
                <a:xfrm>
                  <a:off x="1567943" y="5316077"/>
                  <a:ext cx="796374" cy="590400"/>
                  <a:chOff x="4827182" y="5155226"/>
                  <a:chExt cx="1009652" cy="768058"/>
                </a:xfrm>
              </p:grpSpPr>
              <p:sp>
                <p:nvSpPr>
                  <p:cNvPr id="99" name="직사각형 98">
                    <a:extLst>
                      <a:ext uri="{FF2B5EF4-FFF2-40B4-BE49-F238E27FC236}">
                        <a16:creationId xmlns:a16="http://schemas.microsoft.com/office/drawing/2014/main" id="{4CFFA933-4DB6-04CC-E5B3-9A6586E51255}"/>
                      </a:ext>
                    </a:extLst>
                  </p:cNvPr>
                  <p:cNvSpPr/>
                  <p:nvPr/>
                </p:nvSpPr>
                <p:spPr>
                  <a:xfrm>
                    <a:off x="4945105" y="5155226"/>
                    <a:ext cx="748516" cy="768058"/>
                  </a:xfrm>
                  <a:prstGeom prst="rect">
                    <a:avLst/>
                  </a:prstGeom>
                  <a:solidFill>
                    <a:srgbClr val="F6980E"/>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TextBox 99">
                    <a:extLst>
                      <a:ext uri="{FF2B5EF4-FFF2-40B4-BE49-F238E27FC236}">
                        <a16:creationId xmlns:a16="http://schemas.microsoft.com/office/drawing/2014/main" id="{64C3C004-68D8-6897-50FA-58F512242C1F}"/>
                      </a:ext>
                    </a:extLst>
                  </p:cNvPr>
                  <p:cNvSpPr txBox="1"/>
                  <p:nvPr/>
                </p:nvSpPr>
                <p:spPr>
                  <a:xfrm>
                    <a:off x="4827182" y="5279001"/>
                    <a:ext cx="1009652" cy="520508"/>
                  </a:xfrm>
                  <a:prstGeom prst="rect">
                    <a:avLst/>
                  </a:prstGeom>
                  <a:noFill/>
                </p:spPr>
                <p:txBody>
                  <a:bodyPr wrap="square" rtlCol="0">
                    <a:spAutoFit/>
                  </a:bodyPr>
                  <a:lstStyle/>
                  <a:p>
                    <a:pPr algn="ctr"/>
                    <a:r>
                      <a:rPr lang="en-US" altLang="ko-KR" sz="2000" b="1"/>
                      <a:t>32B</a:t>
                    </a:r>
                    <a:endParaRPr lang="ko-KR" altLang="en-US" sz="2000" b="1"/>
                  </a:p>
                </p:txBody>
              </p:sp>
            </p:grpSp>
            <p:grpSp>
              <p:nvGrpSpPr>
                <p:cNvPr id="256" name="그룹 255">
                  <a:extLst>
                    <a:ext uri="{FF2B5EF4-FFF2-40B4-BE49-F238E27FC236}">
                      <a16:creationId xmlns:a16="http://schemas.microsoft.com/office/drawing/2014/main" id="{F519A6F5-3FB0-C619-D2B1-90929F0FDB0B}"/>
                    </a:ext>
                  </a:extLst>
                </p:cNvPr>
                <p:cNvGrpSpPr/>
                <p:nvPr/>
              </p:nvGrpSpPr>
              <p:grpSpPr>
                <a:xfrm>
                  <a:off x="1723514" y="4487008"/>
                  <a:ext cx="2056719" cy="398212"/>
                  <a:chOff x="1545583" y="4244772"/>
                  <a:chExt cx="2056719" cy="398212"/>
                </a:xfrm>
              </p:grpSpPr>
              <p:grpSp>
                <p:nvGrpSpPr>
                  <p:cNvPr id="249" name="그룹 248">
                    <a:extLst>
                      <a:ext uri="{FF2B5EF4-FFF2-40B4-BE49-F238E27FC236}">
                        <a16:creationId xmlns:a16="http://schemas.microsoft.com/office/drawing/2014/main" id="{183443FD-4864-6BF8-64D3-7097E4CB3DE6}"/>
                      </a:ext>
                    </a:extLst>
                  </p:cNvPr>
                  <p:cNvGrpSpPr/>
                  <p:nvPr/>
                </p:nvGrpSpPr>
                <p:grpSpPr>
                  <a:xfrm>
                    <a:off x="1545583" y="4244772"/>
                    <a:ext cx="1968852" cy="398212"/>
                    <a:chOff x="1493240" y="4123189"/>
                    <a:chExt cx="2068584" cy="415255"/>
                  </a:xfrm>
                </p:grpSpPr>
                <p:grpSp>
                  <p:nvGrpSpPr>
                    <p:cNvPr id="245" name="그룹 244">
                      <a:extLst>
                        <a:ext uri="{FF2B5EF4-FFF2-40B4-BE49-F238E27FC236}">
                          <a16:creationId xmlns:a16="http://schemas.microsoft.com/office/drawing/2014/main" id="{E9BE5000-114F-7A8E-577C-DDF25A947F90}"/>
                        </a:ext>
                      </a:extLst>
                    </p:cNvPr>
                    <p:cNvGrpSpPr/>
                    <p:nvPr/>
                  </p:nvGrpSpPr>
                  <p:grpSpPr>
                    <a:xfrm>
                      <a:off x="1493240" y="4123189"/>
                      <a:ext cx="1031846" cy="415255"/>
                      <a:chOff x="1493240" y="4123189"/>
                      <a:chExt cx="1031846" cy="415255"/>
                    </a:xfrm>
                  </p:grpSpPr>
                  <p:sp>
                    <p:nvSpPr>
                      <p:cNvPr id="244" name="직사각형 243">
                        <a:extLst>
                          <a:ext uri="{FF2B5EF4-FFF2-40B4-BE49-F238E27FC236}">
                            <a16:creationId xmlns:a16="http://schemas.microsoft.com/office/drawing/2014/main" id="{0070F426-50F2-C144-8F61-D9BA566BFFD0}"/>
                          </a:ext>
                        </a:extLst>
                      </p:cNvPr>
                      <p:cNvSpPr/>
                      <p:nvPr/>
                    </p:nvSpPr>
                    <p:spPr>
                      <a:xfrm>
                        <a:off x="2009163" y="4123189"/>
                        <a:ext cx="515923" cy="415255"/>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0" name="직사각형 239">
                        <a:extLst>
                          <a:ext uri="{FF2B5EF4-FFF2-40B4-BE49-F238E27FC236}">
                            <a16:creationId xmlns:a16="http://schemas.microsoft.com/office/drawing/2014/main" id="{0C03A01A-8B35-7626-1CA7-4A01E91786E6}"/>
                          </a:ext>
                        </a:extLst>
                      </p:cNvPr>
                      <p:cNvSpPr/>
                      <p:nvPr/>
                    </p:nvSpPr>
                    <p:spPr>
                      <a:xfrm>
                        <a:off x="1493240" y="4123189"/>
                        <a:ext cx="515923" cy="415255"/>
                      </a:xfrm>
                      <a:prstGeom prst="rect">
                        <a:avLst/>
                      </a:prstGeom>
                      <a:solidFill>
                        <a:srgbClr val="C00000"/>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6" name="그룹 245">
                      <a:extLst>
                        <a:ext uri="{FF2B5EF4-FFF2-40B4-BE49-F238E27FC236}">
                          <a16:creationId xmlns:a16="http://schemas.microsoft.com/office/drawing/2014/main" id="{63E5F072-EB28-22A0-DB65-450714223910}"/>
                        </a:ext>
                      </a:extLst>
                    </p:cNvPr>
                    <p:cNvGrpSpPr/>
                    <p:nvPr/>
                  </p:nvGrpSpPr>
                  <p:grpSpPr>
                    <a:xfrm>
                      <a:off x="2529978" y="4123189"/>
                      <a:ext cx="1031846" cy="415255"/>
                      <a:chOff x="1493240" y="4123189"/>
                      <a:chExt cx="1031846" cy="415255"/>
                    </a:xfrm>
                  </p:grpSpPr>
                  <p:sp>
                    <p:nvSpPr>
                      <p:cNvPr id="247" name="직사각형 246">
                        <a:extLst>
                          <a:ext uri="{FF2B5EF4-FFF2-40B4-BE49-F238E27FC236}">
                            <a16:creationId xmlns:a16="http://schemas.microsoft.com/office/drawing/2014/main" id="{8324AF58-0F5A-7B45-F968-66E80EBD83AF}"/>
                          </a:ext>
                        </a:extLst>
                      </p:cNvPr>
                      <p:cNvSpPr/>
                      <p:nvPr/>
                    </p:nvSpPr>
                    <p:spPr>
                      <a:xfrm>
                        <a:off x="1493240" y="4123189"/>
                        <a:ext cx="515923" cy="41525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8" name="직사각형 247">
                        <a:extLst>
                          <a:ext uri="{FF2B5EF4-FFF2-40B4-BE49-F238E27FC236}">
                            <a16:creationId xmlns:a16="http://schemas.microsoft.com/office/drawing/2014/main" id="{B7F566C2-3EE4-E7A4-9EDF-F14EB36912A6}"/>
                          </a:ext>
                        </a:extLst>
                      </p:cNvPr>
                      <p:cNvSpPr/>
                      <p:nvPr/>
                    </p:nvSpPr>
                    <p:spPr>
                      <a:xfrm>
                        <a:off x="2009163" y="4123189"/>
                        <a:ext cx="515923" cy="41525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255" name="그룹 254">
                    <a:extLst>
                      <a:ext uri="{FF2B5EF4-FFF2-40B4-BE49-F238E27FC236}">
                        <a16:creationId xmlns:a16="http://schemas.microsoft.com/office/drawing/2014/main" id="{0403307E-E99E-06CB-0B65-04B7B3071DC6}"/>
                      </a:ext>
                    </a:extLst>
                  </p:cNvPr>
                  <p:cNvGrpSpPr/>
                  <p:nvPr/>
                </p:nvGrpSpPr>
                <p:grpSpPr>
                  <a:xfrm>
                    <a:off x="2008379" y="4272461"/>
                    <a:ext cx="1593923" cy="338554"/>
                    <a:chOff x="2008379" y="4272461"/>
                    <a:chExt cx="1593923" cy="338554"/>
                  </a:xfrm>
                </p:grpSpPr>
                <p:sp>
                  <p:nvSpPr>
                    <p:cNvPr id="250" name="TextBox 249">
                      <a:extLst>
                        <a:ext uri="{FF2B5EF4-FFF2-40B4-BE49-F238E27FC236}">
                          <a16:creationId xmlns:a16="http://schemas.microsoft.com/office/drawing/2014/main" id="{9C923445-C363-2D8D-15A6-F4E3A8EFE372}"/>
                        </a:ext>
                      </a:extLst>
                    </p:cNvPr>
                    <p:cNvSpPr txBox="1"/>
                    <p:nvPr/>
                  </p:nvSpPr>
                  <p:spPr>
                    <a:xfrm>
                      <a:off x="2008379" y="4272461"/>
                      <a:ext cx="615015" cy="338554"/>
                    </a:xfrm>
                    <a:prstGeom prst="rect">
                      <a:avLst/>
                    </a:prstGeom>
                    <a:noFill/>
                  </p:spPr>
                  <p:txBody>
                    <a:bodyPr wrap="square" rtlCol="0">
                      <a:spAutoFit/>
                    </a:bodyPr>
                    <a:lstStyle/>
                    <a:p>
                      <a:r>
                        <a:rPr lang="en-US" altLang="ko-KR" sz="1600" b="1"/>
                        <a:t>32B</a:t>
                      </a:r>
                      <a:endParaRPr lang="ko-KR" altLang="en-US" sz="1600" b="1"/>
                    </a:p>
                  </p:txBody>
                </p:sp>
                <p:sp>
                  <p:nvSpPr>
                    <p:cNvPr id="253" name="TextBox 252">
                      <a:extLst>
                        <a:ext uri="{FF2B5EF4-FFF2-40B4-BE49-F238E27FC236}">
                          <a16:creationId xmlns:a16="http://schemas.microsoft.com/office/drawing/2014/main" id="{84387D9C-FC22-0F66-78A1-904C653402D8}"/>
                        </a:ext>
                      </a:extLst>
                    </p:cNvPr>
                    <p:cNvSpPr txBox="1"/>
                    <p:nvPr/>
                  </p:nvSpPr>
                  <p:spPr>
                    <a:xfrm>
                      <a:off x="2495745" y="4272461"/>
                      <a:ext cx="615015" cy="338554"/>
                    </a:xfrm>
                    <a:prstGeom prst="rect">
                      <a:avLst/>
                    </a:prstGeom>
                    <a:noFill/>
                  </p:spPr>
                  <p:txBody>
                    <a:bodyPr wrap="square" rtlCol="0">
                      <a:spAutoFit/>
                    </a:bodyPr>
                    <a:lstStyle/>
                    <a:p>
                      <a:r>
                        <a:rPr lang="en-US" altLang="ko-KR" sz="1600" b="1"/>
                        <a:t>32B</a:t>
                      </a:r>
                      <a:endParaRPr lang="ko-KR" altLang="en-US" sz="1600" b="1"/>
                    </a:p>
                  </p:txBody>
                </p:sp>
                <p:sp>
                  <p:nvSpPr>
                    <p:cNvPr id="254" name="TextBox 253">
                      <a:extLst>
                        <a:ext uri="{FF2B5EF4-FFF2-40B4-BE49-F238E27FC236}">
                          <a16:creationId xmlns:a16="http://schemas.microsoft.com/office/drawing/2014/main" id="{D57106CB-888B-2447-67B5-C6B227C26A38}"/>
                        </a:ext>
                      </a:extLst>
                    </p:cNvPr>
                    <p:cNvSpPr txBox="1"/>
                    <p:nvPr/>
                  </p:nvSpPr>
                  <p:spPr>
                    <a:xfrm>
                      <a:off x="2987287" y="4272461"/>
                      <a:ext cx="615015" cy="338554"/>
                    </a:xfrm>
                    <a:prstGeom prst="rect">
                      <a:avLst/>
                    </a:prstGeom>
                    <a:noFill/>
                  </p:spPr>
                  <p:txBody>
                    <a:bodyPr wrap="square" rtlCol="0">
                      <a:spAutoFit/>
                    </a:bodyPr>
                    <a:lstStyle/>
                    <a:p>
                      <a:r>
                        <a:rPr lang="en-US" altLang="ko-KR" sz="1600" b="1"/>
                        <a:t>32B</a:t>
                      </a:r>
                      <a:endParaRPr lang="ko-KR" altLang="en-US" sz="1600" b="1"/>
                    </a:p>
                  </p:txBody>
                </p:sp>
              </p:grpSp>
            </p:grpSp>
            <p:sp>
              <p:nvSpPr>
                <p:cNvPr id="258" name="TextBox 257">
                  <a:extLst>
                    <a:ext uri="{FF2B5EF4-FFF2-40B4-BE49-F238E27FC236}">
                      <a16:creationId xmlns:a16="http://schemas.microsoft.com/office/drawing/2014/main" id="{A4AEE50E-DC52-379F-3E65-376C405DAD56}"/>
                    </a:ext>
                  </a:extLst>
                </p:cNvPr>
                <p:cNvSpPr txBox="1"/>
                <p:nvPr/>
              </p:nvSpPr>
              <p:spPr>
                <a:xfrm>
                  <a:off x="793888" y="4441220"/>
                  <a:ext cx="873089" cy="338554"/>
                </a:xfrm>
                <a:prstGeom prst="rect">
                  <a:avLst/>
                </a:prstGeom>
                <a:noFill/>
              </p:spPr>
              <p:txBody>
                <a:bodyPr wrap="square" rtlCol="0">
                  <a:spAutoFit/>
                </a:bodyPr>
                <a:lstStyle/>
                <a:p>
                  <a:r>
                    <a:rPr lang="en-US" altLang="ko-KR" sz="1600" b="1">
                      <a:latin typeface="+mj-lt"/>
                    </a:rPr>
                    <a:t>Cache</a:t>
                  </a:r>
                  <a:endParaRPr lang="ko-KR" altLang="en-US" sz="1600" b="1">
                    <a:latin typeface="+mj-lt"/>
                  </a:endParaRPr>
                </a:p>
              </p:txBody>
            </p:sp>
            <p:sp>
              <p:nvSpPr>
                <p:cNvPr id="265" name="TextBox 264">
                  <a:extLst>
                    <a:ext uri="{FF2B5EF4-FFF2-40B4-BE49-F238E27FC236}">
                      <a16:creationId xmlns:a16="http://schemas.microsoft.com/office/drawing/2014/main" id="{3BC9339A-45C5-CB44-FFEF-DC712539EA7E}"/>
                    </a:ext>
                  </a:extLst>
                </p:cNvPr>
                <p:cNvSpPr txBox="1"/>
                <p:nvPr/>
              </p:nvSpPr>
              <p:spPr>
                <a:xfrm>
                  <a:off x="794218" y="5538938"/>
                  <a:ext cx="793774" cy="338554"/>
                </a:xfrm>
                <a:prstGeom prst="rect">
                  <a:avLst/>
                </a:prstGeom>
                <a:noFill/>
              </p:spPr>
              <p:txBody>
                <a:bodyPr wrap="square" rtlCol="0">
                  <a:spAutoFit/>
                </a:bodyPr>
                <a:lstStyle/>
                <a:p>
                  <a:r>
                    <a:rPr lang="en-US" altLang="ko-KR" sz="1600" b="1">
                      <a:latin typeface="+mj-lt"/>
                    </a:rPr>
                    <a:t>GDDR</a:t>
                  </a:r>
                  <a:endParaRPr lang="ko-KR" altLang="en-US" sz="1600" b="1">
                    <a:latin typeface="+mj-lt"/>
                  </a:endParaRPr>
                </a:p>
              </p:txBody>
            </p:sp>
            <p:sp>
              <p:nvSpPr>
                <p:cNvPr id="267" name="더하기 기호 266">
                  <a:extLst>
                    <a:ext uri="{FF2B5EF4-FFF2-40B4-BE49-F238E27FC236}">
                      <a16:creationId xmlns:a16="http://schemas.microsoft.com/office/drawing/2014/main" id="{6341721E-9805-D5DF-4E21-3077413166C9}"/>
                    </a:ext>
                  </a:extLst>
                </p:cNvPr>
                <p:cNvSpPr/>
                <p:nvPr/>
              </p:nvSpPr>
              <p:spPr>
                <a:xfrm>
                  <a:off x="2374318" y="5388672"/>
                  <a:ext cx="438036" cy="440663"/>
                </a:xfrm>
                <a:prstGeom prst="mathPlus">
                  <a:avLst/>
                </a:prstGeom>
                <a:solidFill>
                  <a:srgbClr val="F6980E"/>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8" name="직사각형 267">
                  <a:extLst>
                    <a:ext uri="{FF2B5EF4-FFF2-40B4-BE49-F238E27FC236}">
                      <a16:creationId xmlns:a16="http://schemas.microsoft.com/office/drawing/2014/main" id="{F76ABC0F-5CFC-46C8-FE3D-3307480C06A0}"/>
                    </a:ext>
                  </a:extLst>
                </p:cNvPr>
                <p:cNvSpPr/>
                <p:nvPr/>
              </p:nvSpPr>
              <p:spPr>
                <a:xfrm>
                  <a:off x="2947016" y="5316077"/>
                  <a:ext cx="590400" cy="590400"/>
                </a:xfrm>
                <a:prstGeom prst="rect">
                  <a:avLst/>
                </a:prstGeom>
                <a:solidFill>
                  <a:srgbClr val="F6980E"/>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9" name="직사각형 268">
                  <a:extLst>
                    <a:ext uri="{FF2B5EF4-FFF2-40B4-BE49-F238E27FC236}">
                      <a16:creationId xmlns:a16="http://schemas.microsoft.com/office/drawing/2014/main" id="{5656F18F-569C-35E3-8BED-8FAE7A5F4897}"/>
                    </a:ext>
                  </a:extLst>
                </p:cNvPr>
                <p:cNvSpPr/>
                <p:nvPr/>
              </p:nvSpPr>
              <p:spPr>
                <a:xfrm>
                  <a:off x="2955792" y="5326168"/>
                  <a:ext cx="180000" cy="180000"/>
                </a:xfrm>
                <a:prstGeom prst="rect">
                  <a:avLst/>
                </a:prstGeom>
                <a:pattFill prst="wdUpDiag">
                  <a:fgClr>
                    <a:srgbClr val="F6980E"/>
                  </a:fgClr>
                  <a:bgClr>
                    <a:schemeClr val="bg1"/>
                  </a:bgClr>
                </a:patt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0" name="TextBox 269">
                  <a:extLst>
                    <a:ext uri="{FF2B5EF4-FFF2-40B4-BE49-F238E27FC236}">
                      <a16:creationId xmlns:a16="http://schemas.microsoft.com/office/drawing/2014/main" id="{CE3A2376-29AE-9868-236E-FD242024D2EF}"/>
                    </a:ext>
                  </a:extLst>
                </p:cNvPr>
                <p:cNvSpPr txBox="1"/>
                <p:nvPr/>
              </p:nvSpPr>
              <p:spPr>
                <a:xfrm>
                  <a:off x="3080385" y="5426117"/>
                  <a:ext cx="553737" cy="400110"/>
                </a:xfrm>
                <a:prstGeom prst="rect">
                  <a:avLst/>
                </a:prstGeom>
                <a:noFill/>
              </p:spPr>
              <p:txBody>
                <a:bodyPr wrap="square" rtlCol="0">
                  <a:spAutoFit/>
                </a:bodyPr>
                <a:lstStyle/>
                <a:p>
                  <a:pPr algn="ctr"/>
                  <a:r>
                    <a:rPr lang="en-US" altLang="ko-KR" sz="2000" b="1"/>
                    <a:t>2B</a:t>
                  </a:r>
                  <a:endParaRPr lang="ko-KR" altLang="en-US" sz="2000" b="1"/>
                </a:p>
              </p:txBody>
            </p:sp>
            <p:cxnSp>
              <p:nvCxnSpPr>
                <p:cNvPr id="273" name="직선 연결선 272">
                  <a:extLst>
                    <a:ext uri="{FF2B5EF4-FFF2-40B4-BE49-F238E27FC236}">
                      <a16:creationId xmlns:a16="http://schemas.microsoft.com/office/drawing/2014/main" id="{63E45B33-0143-24E2-B43C-DB0972AE3A97}"/>
                    </a:ext>
                  </a:extLst>
                </p:cNvPr>
                <p:cNvCxnSpPr>
                  <a:cxnSpLocks/>
                </p:cNvCxnSpPr>
                <p:nvPr/>
              </p:nvCxnSpPr>
              <p:spPr>
                <a:xfrm>
                  <a:off x="3031548" y="5432579"/>
                  <a:ext cx="0" cy="21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타원 273">
                  <a:extLst>
                    <a:ext uri="{FF2B5EF4-FFF2-40B4-BE49-F238E27FC236}">
                      <a16:creationId xmlns:a16="http://schemas.microsoft.com/office/drawing/2014/main" id="{5EF4976F-E9FA-7B98-32DA-A90B598BE865}"/>
                    </a:ext>
                  </a:extLst>
                </p:cNvPr>
                <p:cNvSpPr/>
                <p:nvPr/>
              </p:nvSpPr>
              <p:spPr>
                <a:xfrm>
                  <a:off x="3011191" y="5403863"/>
                  <a:ext cx="45719" cy="5247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5" name="직선 연결선 274">
                  <a:extLst>
                    <a:ext uri="{FF2B5EF4-FFF2-40B4-BE49-F238E27FC236}">
                      <a16:creationId xmlns:a16="http://schemas.microsoft.com/office/drawing/2014/main" id="{FA12E31F-0654-C97B-A96D-BF1EFAB6A51C}"/>
                    </a:ext>
                  </a:extLst>
                </p:cNvPr>
                <p:cNvCxnSpPr>
                  <a:cxnSpLocks/>
                </p:cNvCxnSpPr>
                <p:nvPr/>
              </p:nvCxnSpPr>
              <p:spPr>
                <a:xfrm flipH="1">
                  <a:off x="3029592" y="5632734"/>
                  <a:ext cx="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1FEC16FF-2EF5-BD50-AB55-B2A64106A2A9}"/>
                    </a:ext>
                  </a:extLst>
                </p:cNvPr>
                <p:cNvSpPr txBox="1"/>
                <p:nvPr/>
              </p:nvSpPr>
              <p:spPr>
                <a:xfrm>
                  <a:off x="1540785" y="5873516"/>
                  <a:ext cx="840074" cy="307777"/>
                </a:xfrm>
                <a:prstGeom prst="rect">
                  <a:avLst/>
                </a:prstGeom>
                <a:noFill/>
              </p:spPr>
              <p:txBody>
                <a:bodyPr wrap="square" rtlCol="0">
                  <a:spAutoFit/>
                </a:bodyPr>
                <a:lstStyle/>
                <a:p>
                  <a:r>
                    <a:rPr lang="ko-KR" altLang="en-US" sz="1400" b="1">
                      <a:latin typeface="맑은 고딕" panose="020B0503020000020004" pitchFamily="50" charset="-127"/>
                      <a:ea typeface="맑은 고딕" panose="020B0503020000020004" pitchFamily="50" charset="-127"/>
                    </a:rPr>
                    <a:t>① </a:t>
                  </a:r>
                  <a:r>
                    <a:rPr lang="en-US" altLang="ko-KR" sz="1400" b="1">
                      <a:latin typeface="+mj-lt"/>
                    </a:rPr>
                    <a:t>Data</a:t>
                  </a:r>
                  <a:endParaRPr lang="ko-KR" altLang="en-US" sz="1400" b="1">
                    <a:latin typeface="+mj-lt"/>
                  </a:endParaRPr>
                </a:p>
              </p:txBody>
            </p:sp>
            <p:sp>
              <p:nvSpPr>
                <p:cNvPr id="280" name="TextBox 279">
                  <a:extLst>
                    <a:ext uri="{FF2B5EF4-FFF2-40B4-BE49-F238E27FC236}">
                      <a16:creationId xmlns:a16="http://schemas.microsoft.com/office/drawing/2014/main" id="{7EAC90A0-B4D8-084D-431C-02D285F98FF8}"/>
                    </a:ext>
                  </a:extLst>
                </p:cNvPr>
                <p:cNvSpPr txBox="1"/>
                <p:nvPr/>
              </p:nvSpPr>
              <p:spPr>
                <a:xfrm>
                  <a:off x="2720603" y="5873516"/>
                  <a:ext cx="1014829" cy="307777"/>
                </a:xfrm>
                <a:prstGeom prst="rect">
                  <a:avLst/>
                </a:prstGeom>
                <a:noFill/>
              </p:spPr>
              <p:txBody>
                <a:bodyPr wrap="square" rtlCol="0">
                  <a:spAutoFit/>
                </a:bodyPr>
                <a:lstStyle/>
                <a:p>
                  <a:r>
                    <a:rPr lang="en-US" altLang="ko-KR" sz="1400" b="1">
                      <a:latin typeface="맑은 고딕" panose="020B0503020000020004" pitchFamily="50" charset="-127"/>
                      <a:ea typeface="맑은 고딕" panose="020B0503020000020004" pitchFamily="50" charset="-127"/>
                    </a:rPr>
                    <a:t>② </a:t>
                  </a:r>
                  <a:r>
                    <a:rPr lang="en-US" altLang="ko-KR" sz="1400" b="1">
                      <a:latin typeface="+mj-lt"/>
                    </a:rPr>
                    <a:t>Redun.</a:t>
                  </a:r>
                  <a:endParaRPr lang="ko-KR" altLang="en-US" sz="1400" b="1">
                    <a:latin typeface="+mj-lt"/>
                  </a:endParaRPr>
                </a:p>
              </p:txBody>
            </p:sp>
          </p:grpSp>
          <p:sp>
            <p:nvSpPr>
              <p:cNvPr id="76" name="TextBox 75">
                <a:extLst>
                  <a:ext uri="{FF2B5EF4-FFF2-40B4-BE49-F238E27FC236}">
                    <a16:creationId xmlns:a16="http://schemas.microsoft.com/office/drawing/2014/main" id="{529A86D4-225D-C993-A04D-71EE30C94F33}"/>
                  </a:ext>
                </a:extLst>
              </p:cNvPr>
              <p:cNvSpPr txBox="1"/>
              <p:nvPr/>
            </p:nvSpPr>
            <p:spPr>
              <a:xfrm>
                <a:off x="1698892" y="4403095"/>
                <a:ext cx="615015" cy="338554"/>
              </a:xfrm>
              <a:prstGeom prst="rect">
                <a:avLst/>
              </a:prstGeom>
              <a:noFill/>
            </p:spPr>
            <p:txBody>
              <a:bodyPr wrap="square" rtlCol="0">
                <a:spAutoFit/>
              </a:bodyPr>
              <a:lstStyle/>
              <a:p>
                <a:r>
                  <a:rPr lang="en-US" altLang="ko-KR" sz="1600" b="1">
                    <a:solidFill>
                      <a:schemeClr val="bg1"/>
                    </a:solidFill>
                  </a:rPr>
                  <a:t>32B</a:t>
                </a:r>
                <a:endParaRPr lang="ko-KR" altLang="en-US" sz="1600" b="1">
                  <a:solidFill>
                    <a:schemeClr val="bg1"/>
                  </a:solidFill>
                </a:endParaRPr>
              </a:p>
            </p:txBody>
          </p:sp>
        </p:grpSp>
      </p:grpSp>
      <p:sp>
        <p:nvSpPr>
          <p:cNvPr id="2" name="TextBox 1">
            <a:extLst>
              <a:ext uri="{FF2B5EF4-FFF2-40B4-BE49-F238E27FC236}">
                <a16:creationId xmlns:a16="http://schemas.microsoft.com/office/drawing/2014/main" id="{4D07F055-4D38-4F31-778B-0B8DC391E9E6}"/>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3" name="Slide Number Placeholder 5">
            <a:extLst>
              <a:ext uri="{FF2B5EF4-FFF2-40B4-BE49-F238E27FC236}">
                <a16:creationId xmlns:a16="http://schemas.microsoft.com/office/drawing/2014/main" id="{66305537-FBEF-17A1-1A46-94C73BE8B9F6}"/>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21</a:t>
            </a:fld>
            <a:endParaRPr lang="ko-KR" altLang="en-US"/>
          </a:p>
        </p:txBody>
      </p:sp>
      <p:sp>
        <p:nvSpPr>
          <p:cNvPr id="55" name="화살표: 오른쪽 54">
            <a:extLst>
              <a:ext uri="{FF2B5EF4-FFF2-40B4-BE49-F238E27FC236}">
                <a16:creationId xmlns:a16="http://schemas.microsoft.com/office/drawing/2014/main" id="{929319AB-CAA7-5165-2A3E-07212A483510}"/>
              </a:ext>
            </a:extLst>
          </p:cNvPr>
          <p:cNvSpPr/>
          <p:nvPr/>
        </p:nvSpPr>
        <p:spPr>
          <a:xfrm>
            <a:off x="4040216" y="3825219"/>
            <a:ext cx="1091307" cy="584534"/>
          </a:xfrm>
          <a:prstGeom prst="rightArrow">
            <a:avLst/>
          </a:prstGeom>
          <a:solidFill>
            <a:srgbClr val="FFCC6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65687CB8-9D9D-A1FE-E0C3-35939B228660}"/>
              </a:ext>
            </a:extLst>
          </p:cNvPr>
          <p:cNvGrpSpPr/>
          <p:nvPr/>
        </p:nvGrpSpPr>
        <p:grpSpPr>
          <a:xfrm>
            <a:off x="310515" y="1188373"/>
            <a:ext cx="8506035" cy="1044381"/>
            <a:chOff x="294298" y="1746592"/>
            <a:chExt cx="8506035" cy="1196935"/>
          </a:xfrm>
        </p:grpSpPr>
        <p:sp>
          <p:nvSpPr>
            <p:cNvPr id="11" name="사각형: 둥근 모서리 10">
              <a:extLst>
                <a:ext uri="{FF2B5EF4-FFF2-40B4-BE49-F238E27FC236}">
                  <a16:creationId xmlns:a16="http://schemas.microsoft.com/office/drawing/2014/main" id="{695EA5AB-E835-946B-F975-E93608D0CE08}"/>
                </a:ext>
              </a:extLst>
            </p:cNvPr>
            <p:cNvSpPr/>
            <p:nvPr/>
          </p:nvSpPr>
          <p:spPr>
            <a:xfrm>
              <a:off x="294298" y="1746592"/>
              <a:ext cx="8506035" cy="1196935"/>
            </a:xfrm>
            <a:prstGeom prst="roundRect">
              <a:avLst/>
            </a:prstGeom>
            <a:solidFill>
              <a:schemeClr val="accent6">
                <a:lumMod val="90000"/>
              </a:schemeClr>
            </a:solidFill>
            <a:ln>
              <a:solidFill>
                <a:schemeClr val="accent6">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D96B0FEF-AD4E-CD63-5B47-CFC6FD6FDDB0}"/>
                </a:ext>
              </a:extLst>
            </p:cNvPr>
            <p:cNvSpPr/>
            <p:nvPr/>
          </p:nvSpPr>
          <p:spPr>
            <a:xfrm>
              <a:off x="1156281" y="1886970"/>
              <a:ext cx="6826742" cy="830997"/>
            </a:xfrm>
            <a:prstGeom prst="rect">
              <a:avLst/>
            </a:prstGeom>
            <a:noFill/>
          </p:spPr>
          <p:txBody>
            <a:bodyPr wrap="none" lIns="91440" tIns="45720" rIns="91440" bIns="45720">
              <a:spAutoFit/>
            </a:bodyPr>
            <a:lstStyle/>
            <a:p>
              <a:pPr algn="ctr"/>
              <a:r>
                <a:rPr lang="en-US" altLang="ko-KR" sz="2400" b="1" cap="none" spc="0">
                  <a:ln w="0"/>
                  <a:solidFill>
                    <a:schemeClr val="tx1"/>
                  </a:solidFill>
                  <a:effectLst>
                    <a:outerShdw blurRad="38100" dist="19050" dir="2700000" algn="tl" rotWithShape="0">
                      <a:schemeClr val="dk1">
                        <a:alpha val="40000"/>
                      </a:schemeClr>
                    </a:outerShdw>
                  </a:effectLst>
                </a:rPr>
                <a:t>We can fetch both data (30B) and </a:t>
              </a:r>
              <a:r>
                <a:rPr lang="en-US" altLang="ko-KR" sz="2400" b="1" cap="none" spc="0" err="1">
                  <a:ln w="0"/>
                  <a:solidFill>
                    <a:schemeClr val="tx1"/>
                  </a:solidFill>
                  <a:effectLst>
                    <a:outerShdw blurRad="38100" dist="19050" dir="2700000" algn="tl" rotWithShape="0">
                      <a:schemeClr val="dk1">
                        <a:alpha val="40000"/>
                      </a:schemeClr>
                    </a:outerShdw>
                  </a:effectLst>
                </a:rPr>
                <a:t>redun</a:t>
              </a:r>
              <a:r>
                <a:rPr lang="en-US" altLang="ko-KR" sz="2400" b="1" cap="none" spc="0">
                  <a:ln w="0"/>
                  <a:solidFill>
                    <a:schemeClr val="tx1"/>
                  </a:solidFill>
                  <a:effectLst>
                    <a:outerShdw blurRad="38100" dist="19050" dir="2700000" algn="tl" rotWithShape="0">
                      <a:schemeClr val="dk1">
                        <a:alpha val="40000"/>
                      </a:schemeClr>
                    </a:outerShdw>
                  </a:effectLst>
                </a:rPr>
                <a:t>. (2B) </a:t>
              </a:r>
            </a:p>
            <a:p>
              <a:pPr algn="ctr"/>
              <a:r>
                <a:rPr lang="en-US" altLang="ko-KR" sz="2400" b="1" cap="none" spc="0">
                  <a:ln w="0"/>
                  <a:solidFill>
                    <a:schemeClr val="tx1"/>
                  </a:solidFill>
                  <a:effectLst>
                    <a:outerShdw blurRad="38100" dist="19050" dir="2700000" algn="tl" rotWithShape="0">
                      <a:schemeClr val="dk1">
                        <a:alpha val="40000"/>
                      </a:schemeClr>
                    </a:outerShdw>
                  </a:effectLst>
                </a:rPr>
                <a:t>in a single 32B memory access !</a:t>
              </a:r>
              <a:endParaRPr lang="ko-KR" altLang="en-US" sz="2400" b="1" cap="none" spc="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3893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A21F2-766D-FF08-D160-CCECA06A577E}"/>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9974F28-1265-D6D9-7B7E-8AFE89540C6B}"/>
              </a:ext>
            </a:extLst>
          </p:cNvPr>
          <p:cNvSpPr>
            <a:spLocks noGrp="1"/>
          </p:cNvSpPr>
          <p:nvPr>
            <p:ph type="body" sz="quarter" idx="13"/>
          </p:nvPr>
        </p:nvSpPr>
        <p:spPr>
          <a:xfrm>
            <a:off x="266496" y="1235280"/>
            <a:ext cx="8537494" cy="2583067"/>
          </a:xfrm>
        </p:spPr>
        <p:txBody>
          <a:bodyPr>
            <a:noAutofit/>
          </a:bodyPr>
          <a:lstStyle/>
          <a:p>
            <a:r>
              <a:rPr lang="en-US" altLang="ko-KR" sz="1800" spc="0" dirty="0">
                <a:latin typeface="+mj-lt"/>
              </a:rPr>
              <a:t>Reconfigures 128B cache lines to </a:t>
            </a:r>
            <a:r>
              <a:rPr lang="en-US" altLang="ko-KR" sz="1800" spc="0" dirty="0">
                <a:solidFill>
                  <a:srgbClr val="C00000"/>
                </a:solidFill>
                <a:latin typeface="+mj-lt"/>
              </a:rPr>
              <a:t>“30-30-30-30-8”</a:t>
            </a:r>
          </a:p>
          <a:p>
            <a:pPr lvl="1"/>
            <a:r>
              <a:rPr lang="en-US" altLang="ko-KR" sz="1500" b="1" spc="0" dirty="0">
                <a:solidFill>
                  <a:srgbClr val="C00000"/>
                </a:solidFill>
                <a:latin typeface="+mn-lt"/>
              </a:rPr>
              <a:t>30B sectors: </a:t>
            </a:r>
            <a:r>
              <a:rPr lang="en-US" altLang="ko-KR" sz="1600" dirty="0">
                <a:solidFill>
                  <a:srgbClr val="0D0D0D"/>
                </a:solidFill>
                <a:latin typeface="+mn-lt"/>
                <a:ea typeface="나눔스퀘어 네오 Regular" panose="00000500000000000000" pitchFamily="2" charset="-127"/>
              </a:rPr>
              <a:t>A 32B memory chunk contains 30B data and the corresponding 2B </a:t>
            </a:r>
            <a:r>
              <a:rPr lang="en-US" altLang="ko-KR" sz="1600" dirty="0" err="1">
                <a:solidFill>
                  <a:srgbClr val="0D0D0D"/>
                </a:solidFill>
                <a:latin typeface="+mn-lt"/>
                <a:ea typeface="나눔스퀘어 네오 Regular" panose="00000500000000000000" pitchFamily="2" charset="-127"/>
              </a:rPr>
              <a:t>redun</a:t>
            </a:r>
            <a:endParaRPr lang="en-US" altLang="ko-KR" sz="1500" spc="0" dirty="0">
              <a:solidFill>
                <a:srgbClr val="C00000"/>
              </a:solidFill>
              <a:latin typeface="+mn-lt"/>
            </a:endParaRPr>
          </a:p>
          <a:p>
            <a:pPr lvl="1"/>
            <a:r>
              <a:rPr lang="en-US" altLang="ko-KR" sz="1500" b="1" spc="0" dirty="0">
                <a:solidFill>
                  <a:srgbClr val="C00000"/>
                </a:solidFill>
                <a:latin typeface="+mn-lt"/>
              </a:rPr>
              <a:t>8B sectors: </a:t>
            </a:r>
            <a:r>
              <a:rPr lang="en-US" altLang="ko-KR" sz="1600" dirty="0">
                <a:solidFill>
                  <a:srgbClr val="0D0D0D"/>
                </a:solidFill>
                <a:latin typeface="+mn-lt"/>
                <a:ea typeface="나눔스퀘어 네오 Regular" panose="00000500000000000000" pitchFamily="2" charset="-127"/>
              </a:rPr>
              <a:t>Complements 30B sectors within the 128B line</a:t>
            </a:r>
            <a:endParaRPr lang="en-US" altLang="ko-KR" sz="1500" spc="0" dirty="0">
              <a:solidFill>
                <a:srgbClr val="C00000"/>
              </a:solidFill>
              <a:latin typeface="+mn-lt"/>
            </a:endParaRPr>
          </a:p>
        </p:txBody>
      </p:sp>
      <p:sp>
        <p:nvSpPr>
          <p:cNvPr id="4" name="제목 3">
            <a:extLst>
              <a:ext uri="{FF2B5EF4-FFF2-40B4-BE49-F238E27FC236}">
                <a16:creationId xmlns:a16="http://schemas.microsoft.com/office/drawing/2014/main" id="{E6EA8D9A-FCC0-838E-5450-5979F05B12CD}"/>
              </a:ext>
            </a:extLst>
          </p:cNvPr>
          <p:cNvSpPr>
            <a:spLocks noGrp="1"/>
          </p:cNvSpPr>
          <p:nvPr>
            <p:ph type="title"/>
          </p:nvPr>
        </p:nvSpPr>
        <p:spPr>
          <a:xfrm>
            <a:off x="854498" y="405096"/>
            <a:ext cx="7404642" cy="424732"/>
          </a:xfrm>
        </p:spPr>
        <p:txBody>
          <a:bodyPr/>
          <a:lstStyle/>
          <a:p>
            <a:r>
              <a:rPr lang="en-US" altLang="ko-KR" sz="2400" spc="0">
                <a:latin typeface="+mn-lt"/>
              </a:rPr>
              <a:t>CacheCraft - Overview</a:t>
            </a:r>
          </a:p>
        </p:txBody>
      </p:sp>
      <p:sp>
        <p:nvSpPr>
          <p:cNvPr id="5" name="텍스트 개체 틀 4">
            <a:extLst>
              <a:ext uri="{FF2B5EF4-FFF2-40B4-BE49-F238E27FC236}">
                <a16:creationId xmlns:a16="http://schemas.microsoft.com/office/drawing/2014/main" id="{4DF358E4-0BFB-2708-4924-45262FE82796}"/>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grpSp>
        <p:nvGrpSpPr>
          <p:cNvPr id="20" name="그룹 19">
            <a:extLst>
              <a:ext uri="{FF2B5EF4-FFF2-40B4-BE49-F238E27FC236}">
                <a16:creationId xmlns:a16="http://schemas.microsoft.com/office/drawing/2014/main" id="{D1DCEEDF-DB52-351E-C838-18F717BAC67C}"/>
              </a:ext>
            </a:extLst>
          </p:cNvPr>
          <p:cNvGrpSpPr/>
          <p:nvPr/>
        </p:nvGrpSpPr>
        <p:grpSpPr>
          <a:xfrm>
            <a:off x="1330035" y="2693029"/>
            <a:ext cx="5758734" cy="3935670"/>
            <a:chOff x="1344705" y="2567167"/>
            <a:chExt cx="5758734" cy="3935670"/>
          </a:xfrm>
        </p:grpSpPr>
        <p:sp>
          <p:nvSpPr>
            <p:cNvPr id="18" name="직사각형 17">
              <a:extLst>
                <a:ext uri="{FF2B5EF4-FFF2-40B4-BE49-F238E27FC236}">
                  <a16:creationId xmlns:a16="http://schemas.microsoft.com/office/drawing/2014/main" id="{BB157377-A613-CB31-5E0F-D4F52B2295EB}"/>
                </a:ext>
              </a:extLst>
            </p:cNvPr>
            <p:cNvSpPr/>
            <p:nvPr/>
          </p:nvSpPr>
          <p:spPr>
            <a:xfrm>
              <a:off x="1344705" y="5480720"/>
              <a:ext cx="5758733" cy="1022117"/>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r>
                <a:rPr lang="en-US" altLang="ko-KR" sz="1400" b="1">
                  <a:latin typeface="Times New Roman" panose="02020603050405020304" pitchFamily="18" charset="0"/>
                  <a:cs typeface="Times New Roman" panose="02020603050405020304" pitchFamily="18" charset="0"/>
                </a:rPr>
                <a:t> </a:t>
              </a:r>
              <a:endParaRPr lang="ko-KR" altLang="en-US" sz="1400" b="1">
                <a:latin typeface="Times New Roman" panose="02020603050405020304" pitchFamily="18" charset="0"/>
                <a:cs typeface="Times New Roman" panose="02020603050405020304" pitchFamily="18" charset="0"/>
              </a:endParaRPr>
            </a:p>
          </p:txBody>
        </p:sp>
        <p:sp>
          <p:nvSpPr>
            <p:cNvPr id="66" name="직사각형 65">
              <a:extLst>
                <a:ext uri="{FF2B5EF4-FFF2-40B4-BE49-F238E27FC236}">
                  <a16:creationId xmlns:a16="http://schemas.microsoft.com/office/drawing/2014/main" id="{9738984B-331E-BD78-120C-6F3F72B55911}"/>
                </a:ext>
              </a:extLst>
            </p:cNvPr>
            <p:cNvSpPr/>
            <p:nvPr/>
          </p:nvSpPr>
          <p:spPr>
            <a:xfrm>
              <a:off x="1344707" y="2567167"/>
              <a:ext cx="5758732" cy="2529896"/>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endParaRPr lang="ko-KR" altLang="en-US" sz="1400" b="1">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9C81C386-9321-637A-BE3B-BCC7A9064195}"/>
                </a:ext>
              </a:extLst>
            </p:cNvPr>
            <p:cNvSpPr/>
            <p:nvPr/>
          </p:nvSpPr>
          <p:spPr>
            <a:xfrm>
              <a:off x="1582287" y="4708484"/>
              <a:ext cx="5239583" cy="31831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4F6721CF-12D1-436C-1B76-90D907CBD667}"/>
                </a:ext>
              </a:extLst>
            </p:cNvPr>
            <p:cNvSpPr/>
            <p:nvPr/>
          </p:nvSpPr>
          <p:spPr>
            <a:xfrm>
              <a:off x="1593442" y="3787045"/>
              <a:ext cx="5228428"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75" name="직사각형 74">
              <a:extLst>
                <a:ext uri="{FF2B5EF4-FFF2-40B4-BE49-F238E27FC236}">
                  <a16:creationId xmlns:a16="http://schemas.microsoft.com/office/drawing/2014/main" id="{3D4C5A9E-9020-A8F5-A96C-D80BC8E0A5F1}"/>
                </a:ext>
              </a:extLst>
            </p:cNvPr>
            <p:cNvSpPr/>
            <p:nvPr/>
          </p:nvSpPr>
          <p:spPr>
            <a:xfrm>
              <a:off x="1593441" y="2937994"/>
              <a:ext cx="5228429"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109" name="화살표: 위쪽/아래쪽 108">
              <a:extLst>
                <a:ext uri="{FF2B5EF4-FFF2-40B4-BE49-F238E27FC236}">
                  <a16:creationId xmlns:a16="http://schemas.microsoft.com/office/drawing/2014/main" id="{840766A6-E7C6-4A4C-3C10-B7CF169F0C8D}"/>
                </a:ext>
              </a:extLst>
            </p:cNvPr>
            <p:cNvSpPr/>
            <p:nvPr/>
          </p:nvSpPr>
          <p:spPr>
            <a:xfrm>
              <a:off x="3737470" y="5048434"/>
              <a:ext cx="638127" cy="580547"/>
            </a:xfrm>
            <a:prstGeom prst="upDownArrow">
              <a:avLst>
                <a:gd name="adj1" fmla="val 49172"/>
                <a:gd name="adj2" fmla="val 3016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31" name="직사각형 130">
              <a:extLst>
                <a:ext uri="{FF2B5EF4-FFF2-40B4-BE49-F238E27FC236}">
                  <a16:creationId xmlns:a16="http://schemas.microsoft.com/office/drawing/2014/main" id="{3CFA50FE-203E-86AF-718C-8A45D9757BBD}"/>
                </a:ext>
              </a:extLst>
            </p:cNvPr>
            <p:cNvSpPr/>
            <p:nvPr/>
          </p:nvSpPr>
          <p:spPr>
            <a:xfrm>
              <a:off x="3410051" y="4769416"/>
              <a:ext cx="1212300" cy="2049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200" b="1">
                  <a:latin typeface="+mj-lt"/>
                  <a:cs typeface="Times New Roman" panose="02020603050405020304" pitchFamily="18" charset="0"/>
                </a:rPr>
                <a:t>ECC</a:t>
              </a:r>
              <a:endParaRPr lang="ko-KR" altLang="en-US" sz="1200" b="1">
                <a:latin typeface="+mj-lt"/>
                <a:cs typeface="Times New Roman" panose="02020603050405020304" pitchFamily="18" charset="0"/>
              </a:endParaRPr>
            </a:p>
          </p:txBody>
        </p:sp>
        <p:sp>
          <p:nvSpPr>
            <p:cNvPr id="241" name="TextBox 240">
              <a:extLst>
                <a:ext uri="{FF2B5EF4-FFF2-40B4-BE49-F238E27FC236}">
                  <a16:creationId xmlns:a16="http://schemas.microsoft.com/office/drawing/2014/main" id="{91854053-9CE5-CCAE-A735-EBD982C55B7D}"/>
                </a:ext>
              </a:extLst>
            </p:cNvPr>
            <p:cNvSpPr txBox="1"/>
            <p:nvPr/>
          </p:nvSpPr>
          <p:spPr>
            <a:xfrm>
              <a:off x="1679454" y="3050675"/>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L1 Cache</a:t>
              </a:r>
            </a:p>
          </p:txBody>
        </p:sp>
        <p:sp>
          <p:nvSpPr>
            <p:cNvPr id="242" name="TextBox 241">
              <a:extLst>
                <a:ext uri="{FF2B5EF4-FFF2-40B4-BE49-F238E27FC236}">
                  <a16:creationId xmlns:a16="http://schemas.microsoft.com/office/drawing/2014/main" id="{29A32738-2D41-F2FC-D4BC-7F07375529E7}"/>
                </a:ext>
              </a:extLst>
            </p:cNvPr>
            <p:cNvSpPr txBox="1"/>
            <p:nvPr/>
          </p:nvSpPr>
          <p:spPr>
            <a:xfrm>
              <a:off x="1676618" y="3960814"/>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L2 Cache</a:t>
              </a:r>
            </a:p>
          </p:txBody>
        </p:sp>
        <p:sp>
          <p:nvSpPr>
            <p:cNvPr id="243" name="TextBox 242">
              <a:extLst>
                <a:ext uri="{FF2B5EF4-FFF2-40B4-BE49-F238E27FC236}">
                  <a16:creationId xmlns:a16="http://schemas.microsoft.com/office/drawing/2014/main" id="{697E1547-2ABB-CE8B-2FC1-F9573C1452FF}"/>
                </a:ext>
              </a:extLst>
            </p:cNvPr>
            <p:cNvSpPr txBox="1"/>
            <p:nvPr/>
          </p:nvSpPr>
          <p:spPr>
            <a:xfrm>
              <a:off x="1679454" y="4752582"/>
              <a:ext cx="1639867"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DRAM Controller</a:t>
              </a:r>
            </a:p>
          </p:txBody>
        </p:sp>
        <p:sp>
          <p:nvSpPr>
            <p:cNvPr id="62" name="TextBox 61">
              <a:extLst>
                <a:ext uri="{FF2B5EF4-FFF2-40B4-BE49-F238E27FC236}">
                  <a16:creationId xmlns:a16="http://schemas.microsoft.com/office/drawing/2014/main" id="{8577EC5D-76CB-D468-7B90-ECBA6FA60EB8}"/>
                </a:ext>
              </a:extLst>
            </p:cNvPr>
            <p:cNvSpPr txBox="1"/>
            <p:nvPr/>
          </p:nvSpPr>
          <p:spPr>
            <a:xfrm>
              <a:off x="3682397" y="5828217"/>
              <a:ext cx="946914" cy="276999"/>
            </a:xfrm>
            <a:prstGeom prst="rect">
              <a:avLst/>
            </a:prstGeom>
            <a:noFill/>
          </p:spPr>
          <p:txBody>
            <a:bodyPr wrap="square" lIns="0" tIns="0" rIns="0" bIns="0" rtlCol="0">
              <a:spAutoFit/>
            </a:bodyPr>
            <a:lstStyle/>
            <a:p>
              <a:r>
                <a:rPr lang="en-US" altLang="ko-KR" b="1">
                  <a:latin typeface="+mj-lt"/>
                  <a:cs typeface="Times New Roman" panose="02020603050405020304" pitchFamily="18" charset="0"/>
                </a:rPr>
                <a:t>GDDR</a:t>
              </a:r>
              <a:endParaRPr lang="ko-KR" altLang="en-US" b="1">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C2CBB195-B92E-7AF9-732D-2467337586BE}"/>
                </a:ext>
              </a:extLst>
            </p:cNvPr>
            <p:cNvSpPr txBox="1"/>
            <p:nvPr/>
          </p:nvSpPr>
          <p:spPr>
            <a:xfrm>
              <a:off x="3845797" y="2616308"/>
              <a:ext cx="726203" cy="276999"/>
            </a:xfrm>
            <a:prstGeom prst="rect">
              <a:avLst/>
            </a:prstGeom>
            <a:noFill/>
          </p:spPr>
          <p:txBody>
            <a:bodyPr wrap="square" lIns="0" tIns="0" rIns="0" bIns="0" rtlCol="0">
              <a:spAutoFit/>
            </a:bodyPr>
            <a:lstStyle/>
            <a:p>
              <a:r>
                <a:rPr lang="en-US" altLang="ko-KR" b="1">
                  <a:latin typeface="+mj-lt"/>
                  <a:cs typeface="Times New Roman" panose="02020603050405020304" pitchFamily="18" charset="0"/>
                </a:rPr>
                <a:t>GPU</a:t>
              </a:r>
              <a:endParaRPr lang="ko-KR" altLang="en-US" b="1">
                <a:latin typeface="Times New Roman" panose="02020603050405020304" pitchFamily="18" charset="0"/>
                <a:cs typeface="Times New Roman" panose="02020603050405020304" pitchFamily="18" charset="0"/>
              </a:endParaRPr>
            </a:p>
          </p:txBody>
        </p:sp>
        <p:sp>
          <p:nvSpPr>
            <p:cNvPr id="15" name="화살표: 위쪽/아래쪽 14">
              <a:extLst>
                <a:ext uri="{FF2B5EF4-FFF2-40B4-BE49-F238E27FC236}">
                  <a16:creationId xmlns:a16="http://schemas.microsoft.com/office/drawing/2014/main" id="{468140DE-BEEF-D923-BC87-230D218ECE3C}"/>
                </a:ext>
              </a:extLst>
            </p:cNvPr>
            <p:cNvSpPr/>
            <p:nvPr/>
          </p:nvSpPr>
          <p:spPr>
            <a:xfrm>
              <a:off x="3812577" y="3353164"/>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화살표: 위쪽/아래쪽 18">
              <a:extLst>
                <a:ext uri="{FF2B5EF4-FFF2-40B4-BE49-F238E27FC236}">
                  <a16:creationId xmlns:a16="http://schemas.microsoft.com/office/drawing/2014/main" id="{A09EAF7B-64DF-C11F-B682-9B1A40716CEA}"/>
                </a:ext>
              </a:extLst>
            </p:cNvPr>
            <p:cNvSpPr/>
            <p:nvPr/>
          </p:nvSpPr>
          <p:spPr>
            <a:xfrm>
              <a:off x="3799069" y="4209009"/>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grpSp>
        <p:nvGrpSpPr>
          <p:cNvPr id="3" name="그룹 2">
            <a:extLst>
              <a:ext uri="{FF2B5EF4-FFF2-40B4-BE49-F238E27FC236}">
                <a16:creationId xmlns:a16="http://schemas.microsoft.com/office/drawing/2014/main" id="{C3A4661D-127E-CDEE-6D9C-29501D8F4534}"/>
              </a:ext>
            </a:extLst>
          </p:cNvPr>
          <p:cNvGrpSpPr/>
          <p:nvPr/>
        </p:nvGrpSpPr>
        <p:grpSpPr>
          <a:xfrm>
            <a:off x="3072392" y="3134992"/>
            <a:ext cx="3039626" cy="305769"/>
            <a:chOff x="3088134" y="2992225"/>
            <a:chExt cx="3039626" cy="305769"/>
          </a:xfrm>
        </p:grpSpPr>
        <p:sp>
          <p:nvSpPr>
            <p:cNvPr id="6" name="TextBox 5">
              <a:extLst>
                <a:ext uri="{FF2B5EF4-FFF2-40B4-BE49-F238E27FC236}">
                  <a16:creationId xmlns:a16="http://schemas.microsoft.com/office/drawing/2014/main" id="{0B840F6F-A556-CD1F-AEFF-7A07EB8F0379}"/>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8" name="그룹 7">
              <a:extLst>
                <a:ext uri="{FF2B5EF4-FFF2-40B4-BE49-F238E27FC236}">
                  <a16:creationId xmlns:a16="http://schemas.microsoft.com/office/drawing/2014/main" id="{ACA98B61-BDB0-4F41-B1D7-EFB21899693E}"/>
                </a:ext>
              </a:extLst>
            </p:cNvPr>
            <p:cNvGrpSpPr/>
            <p:nvPr/>
          </p:nvGrpSpPr>
          <p:grpSpPr>
            <a:xfrm>
              <a:off x="3094966" y="2992225"/>
              <a:ext cx="1928845" cy="305769"/>
              <a:chOff x="5100382" y="1479834"/>
              <a:chExt cx="1383776" cy="239208"/>
            </a:xfrm>
          </p:grpSpPr>
          <p:sp>
            <p:nvSpPr>
              <p:cNvPr id="21" name="직사각형 20">
                <a:extLst>
                  <a:ext uri="{FF2B5EF4-FFF2-40B4-BE49-F238E27FC236}">
                    <a16:creationId xmlns:a16="http://schemas.microsoft.com/office/drawing/2014/main" id="{9AC55B58-EB9B-5C41-9D8F-0AE2EB1E0B21}"/>
                  </a:ext>
                </a:extLst>
              </p:cNvPr>
              <p:cNvSpPr/>
              <p:nvPr/>
            </p:nvSpPr>
            <p:spPr>
              <a:xfrm>
                <a:off x="5100382"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62092B15-62DC-878A-8BE6-1DA0BEB4F6D1}"/>
                  </a:ext>
                </a:extLst>
              </p:cNvPr>
              <p:cNvSpPr/>
              <p:nvPr/>
            </p:nvSpPr>
            <p:spPr>
              <a:xfrm>
                <a:off x="5347959" y="1652555"/>
                <a:ext cx="82073" cy="6496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068328EC-5894-B60F-7F87-F71AAF215FAD}"/>
                  </a:ext>
                </a:extLst>
              </p:cNvPr>
              <p:cNvSpPr/>
              <p:nvPr/>
            </p:nvSpPr>
            <p:spPr>
              <a:xfrm>
                <a:off x="5430212" y="1479834"/>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4" name="직사각형 23">
                <a:extLst>
                  <a:ext uri="{FF2B5EF4-FFF2-40B4-BE49-F238E27FC236}">
                    <a16:creationId xmlns:a16="http://schemas.microsoft.com/office/drawing/2014/main" id="{EA789B35-1D71-7AF2-249A-DC0325000AC9}"/>
                  </a:ext>
                </a:extLst>
              </p:cNvPr>
              <p:cNvSpPr/>
              <p:nvPr/>
            </p:nvSpPr>
            <p:spPr>
              <a:xfrm>
                <a:off x="5676251" y="1604598"/>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5" name="직사각형 24">
                <a:extLst>
                  <a:ext uri="{FF2B5EF4-FFF2-40B4-BE49-F238E27FC236}">
                    <a16:creationId xmlns:a16="http://schemas.microsoft.com/office/drawing/2014/main" id="{B09BCA18-2777-D870-38C6-1E80485EB306}"/>
                  </a:ext>
                </a:extLst>
              </p:cNvPr>
              <p:cNvSpPr/>
              <p:nvPr/>
            </p:nvSpPr>
            <p:spPr>
              <a:xfrm>
                <a:off x="5756965"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6" name="직사각형 25">
                <a:extLst>
                  <a:ext uri="{FF2B5EF4-FFF2-40B4-BE49-F238E27FC236}">
                    <a16:creationId xmlns:a16="http://schemas.microsoft.com/office/drawing/2014/main" id="{E22C01D3-8480-7507-4923-F39D5F7D5A73}"/>
                  </a:ext>
                </a:extLst>
              </p:cNvPr>
              <p:cNvSpPr/>
              <p:nvPr/>
            </p:nvSpPr>
            <p:spPr>
              <a:xfrm>
                <a:off x="6000843" y="1542534"/>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01343582-5C1A-2392-613F-0D8B089C90DD}"/>
                  </a:ext>
                </a:extLst>
              </p:cNvPr>
              <p:cNvSpPr/>
              <p:nvPr/>
            </p:nvSpPr>
            <p:spPr>
              <a:xfrm>
                <a:off x="6085257" y="1480556"/>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8" name="직사각형 27">
                <a:extLst>
                  <a:ext uri="{FF2B5EF4-FFF2-40B4-BE49-F238E27FC236}">
                    <a16:creationId xmlns:a16="http://schemas.microsoft.com/office/drawing/2014/main" id="{8F9E051D-1B5A-2425-B50B-1E801398CEDE}"/>
                  </a:ext>
                </a:extLst>
              </p:cNvPr>
              <p:cNvSpPr/>
              <p:nvPr/>
            </p:nvSpPr>
            <p:spPr>
              <a:xfrm>
                <a:off x="6331314" y="1481798"/>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9" name="직사각형 28">
                <a:extLst>
                  <a:ext uri="{FF2B5EF4-FFF2-40B4-BE49-F238E27FC236}">
                    <a16:creationId xmlns:a16="http://schemas.microsoft.com/office/drawing/2014/main" id="{1487A984-5F6C-A6F1-7032-F52D053A07BC}"/>
                  </a:ext>
                </a:extLst>
              </p:cNvPr>
              <p:cNvSpPr/>
              <p:nvPr/>
            </p:nvSpPr>
            <p:spPr>
              <a:xfrm>
                <a:off x="5414396" y="1663778"/>
                <a:ext cx="45719" cy="42245"/>
              </a:xfrm>
              <a:prstGeom prst="rect">
                <a:avLst/>
              </a:prstGeom>
              <a:solidFill>
                <a:srgbClr val="F6980E"/>
              </a:solidFill>
              <a:ln>
                <a:solidFill>
                  <a:srgbClr val="F6980E"/>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0" name="직사각형 29">
                <a:extLst>
                  <a:ext uri="{FF2B5EF4-FFF2-40B4-BE49-F238E27FC236}">
                    <a16:creationId xmlns:a16="http://schemas.microsoft.com/office/drawing/2014/main" id="{9BA79E1B-4918-9880-4BFE-6432EEB8FA72}"/>
                  </a:ext>
                </a:extLst>
              </p:cNvPr>
              <p:cNvSpPr/>
              <p:nvPr/>
            </p:nvSpPr>
            <p:spPr>
              <a:xfrm>
                <a:off x="5742136" y="1611998"/>
                <a:ext cx="25827"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1" name="직사각형 30">
                <a:extLst>
                  <a:ext uri="{FF2B5EF4-FFF2-40B4-BE49-F238E27FC236}">
                    <a16:creationId xmlns:a16="http://schemas.microsoft.com/office/drawing/2014/main" id="{743EFF56-3359-752A-9B74-3DEB7F4825C9}"/>
                  </a:ext>
                </a:extLst>
              </p:cNvPr>
              <p:cNvSpPr/>
              <p:nvPr/>
            </p:nvSpPr>
            <p:spPr>
              <a:xfrm>
                <a:off x="6061366" y="1549859"/>
                <a:ext cx="41692"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9" name="그룹 8">
              <a:extLst>
                <a:ext uri="{FF2B5EF4-FFF2-40B4-BE49-F238E27FC236}">
                  <a16:creationId xmlns:a16="http://schemas.microsoft.com/office/drawing/2014/main" id="{FB6387C7-004D-DE43-F5A4-687275B92479}"/>
                </a:ext>
              </a:extLst>
            </p:cNvPr>
            <p:cNvGrpSpPr/>
            <p:nvPr/>
          </p:nvGrpSpPr>
          <p:grpSpPr>
            <a:xfrm>
              <a:off x="3088134" y="2994174"/>
              <a:ext cx="2034126" cy="282610"/>
              <a:chOff x="1727926" y="2265858"/>
              <a:chExt cx="1568385" cy="230378"/>
            </a:xfrm>
          </p:grpSpPr>
          <p:sp>
            <p:nvSpPr>
              <p:cNvPr id="13" name="TextBox 12">
                <a:extLst>
                  <a:ext uri="{FF2B5EF4-FFF2-40B4-BE49-F238E27FC236}">
                    <a16:creationId xmlns:a16="http://schemas.microsoft.com/office/drawing/2014/main" id="{9200472F-6A28-80B5-0C05-D843B529E0E4}"/>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4" name="TextBox 13">
                <a:extLst>
                  <a:ext uri="{FF2B5EF4-FFF2-40B4-BE49-F238E27FC236}">
                    <a16:creationId xmlns:a16="http://schemas.microsoft.com/office/drawing/2014/main" id="{4C9260B3-2BDE-D1FD-E01A-AF1920482F26}"/>
                  </a:ext>
                </a:extLst>
              </p:cNvPr>
              <p:cNvSpPr txBox="1"/>
              <p:nvPr/>
            </p:nvSpPr>
            <p:spPr>
              <a:xfrm>
                <a:off x="2033460" y="226585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6" name="TextBox 15">
                <a:extLst>
                  <a:ext uri="{FF2B5EF4-FFF2-40B4-BE49-F238E27FC236}">
                    <a16:creationId xmlns:a16="http://schemas.microsoft.com/office/drawing/2014/main" id="{DF6B05BF-D4F4-C892-6B30-E31B7CE97495}"/>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17" name="TextBox 16">
                <a:extLst>
                  <a:ext uri="{FF2B5EF4-FFF2-40B4-BE49-F238E27FC236}">
                    <a16:creationId xmlns:a16="http://schemas.microsoft.com/office/drawing/2014/main" id="{F2A6D574-18E5-9C7D-C5E8-B3BD27A6CDF0}"/>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11" name="TextBox 10">
              <a:extLst>
                <a:ext uri="{FF2B5EF4-FFF2-40B4-BE49-F238E27FC236}">
                  <a16:creationId xmlns:a16="http://schemas.microsoft.com/office/drawing/2014/main" id="{A4DEDD1F-A64D-8A86-2380-5C04EC6E40CD}"/>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2" name="TextBox 11">
              <a:extLst>
                <a:ext uri="{FF2B5EF4-FFF2-40B4-BE49-F238E27FC236}">
                  <a16:creationId xmlns:a16="http://schemas.microsoft.com/office/drawing/2014/main" id="{49259134-532A-8818-44F2-8E93DC80E9DF}"/>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grpSp>
        <p:nvGrpSpPr>
          <p:cNvPr id="32" name="그룹 31">
            <a:extLst>
              <a:ext uri="{FF2B5EF4-FFF2-40B4-BE49-F238E27FC236}">
                <a16:creationId xmlns:a16="http://schemas.microsoft.com/office/drawing/2014/main" id="{3D27B3E9-A0D8-7ADC-05E7-420D7BB1B230}"/>
              </a:ext>
            </a:extLst>
          </p:cNvPr>
          <p:cNvGrpSpPr/>
          <p:nvPr/>
        </p:nvGrpSpPr>
        <p:grpSpPr>
          <a:xfrm>
            <a:off x="3072392" y="3975456"/>
            <a:ext cx="3039626" cy="306761"/>
            <a:chOff x="3088134" y="2993140"/>
            <a:chExt cx="3039626" cy="306761"/>
          </a:xfrm>
        </p:grpSpPr>
        <p:sp>
          <p:nvSpPr>
            <p:cNvPr id="33" name="TextBox 32">
              <a:extLst>
                <a:ext uri="{FF2B5EF4-FFF2-40B4-BE49-F238E27FC236}">
                  <a16:creationId xmlns:a16="http://schemas.microsoft.com/office/drawing/2014/main" id="{11DC93E3-9C2A-69E2-83E9-FEBE5E300F01}"/>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34" name="그룹 33">
              <a:extLst>
                <a:ext uri="{FF2B5EF4-FFF2-40B4-BE49-F238E27FC236}">
                  <a16:creationId xmlns:a16="http://schemas.microsoft.com/office/drawing/2014/main" id="{7457E3E2-2B01-A83E-ABEB-E989FB8AD6A2}"/>
                </a:ext>
              </a:extLst>
            </p:cNvPr>
            <p:cNvGrpSpPr/>
            <p:nvPr/>
          </p:nvGrpSpPr>
          <p:grpSpPr>
            <a:xfrm>
              <a:off x="3094966" y="2993140"/>
              <a:ext cx="1928845" cy="306761"/>
              <a:chOff x="5100382" y="1480556"/>
              <a:chExt cx="1383776" cy="239985"/>
            </a:xfrm>
          </p:grpSpPr>
          <p:sp>
            <p:nvSpPr>
              <p:cNvPr id="42" name="직사각형 41">
                <a:extLst>
                  <a:ext uri="{FF2B5EF4-FFF2-40B4-BE49-F238E27FC236}">
                    <a16:creationId xmlns:a16="http://schemas.microsoft.com/office/drawing/2014/main" id="{747A06EC-EB4C-96A7-9ABD-7EA8CC1231C9}"/>
                  </a:ext>
                </a:extLst>
              </p:cNvPr>
              <p:cNvSpPr/>
              <p:nvPr/>
            </p:nvSpPr>
            <p:spPr>
              <a:xfrm>
                <a:off x="5100382"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3" name="직사각형 42">
                <a:extLst>
                  <a:ext uri="{FF2B5EF4-FFF2-40B4-BE49-F238E27FC236}">
                    <a16:creationId xmlns:a16="http://schemas.microsoft.com/office/drawing/2014/main" id="{732E8825-0C8C-D463-EED2-82640A53E392}"/>
                  </a:ext>
                </a:extLst>
              </p:cNvPr>
              <p:cNvSpPr/>
              <p:nvPr/>
            </p:nvSpPr>
            <p:spPr>
              <a:xfrm>
                <a:off x="5347959" y="1651055"/>
                <a:ext cx="82073" cy="6785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68F8BE95-8FF7-BFFD-ACD0-608C58DE4C54}"/>
                  </a:ext>
                </a:extLst>
              </p:cNvPr>
              <p:cNvSpPr/>
              <p:nvPr/>
            </p:nvSpPr>
            <p:spPr>
              <a:xfrm>
                <a:off x="5428674" y="1482055"/>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DAB3C567-9906-446E-70B0-6E08DD8416F9}"/>
                  </a:ext>
                </a:extLst>
              </p:cNvPr>
              <p:cNvSpPr/>
              <p:nvPr/>
            </p:nvSpPr>
            <p:spPr>
              <a:xfrm>
                <a:off x="5676251" y="1606511"/>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6" name="직사각형 45">
                <a:extLst>
                  <a:ext uri="{FF2B5EF4-FFF2-40B4-BE49-F238E27FC236}">
                    <a16:creationId xmlns:a16="http://schemas.microsoft.com/office/drawing/2014/main" id="{CD199DE4-9227-688F-125B-7346DB19B1EF}"/>
                  </a:ext>
                </a:extLst>
              </p:cNvPr>
              <p:cNvSpPr/>
              <p:nvPr/>
            </p:nvSpPr>
            <p:spPr>
              <a:xfrm>
                <a:off x="5756965" y="1482055"/>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26CD494E-B90A-A693-039E-19A54FAC0F61}"/>
                  </a:ext>
                </a:extLst>
              </p:cNvPr>
              <p:cNvSpPr/>
              <p:nvPr/>
            </p:nvSpPr>
            <p:spPr>
              <a:xfrm>
                <a:off x="6000843" y="1545117"/>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FAB0EEBB-3397-3D74-0BB5-9390D713A97E}"/>
                  </a:ext>
                </a:extLst>
              </p:cNvPr>
              <p:cNvSpPr/>
              <p:nvPr/>
            </p:nvSpPr>
            <p:spPr>
              <a:xfrm>
                <a:off x="6085257" y="1482055"/>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D7AF63E4-A582-BFD5-292F-036CA009D713}"/>
                  </a:ext>
                </a:extLst>
              </p:cNvPr>
              <p:cNvSpPr/>
              <p:nvPr/>
            </p:nvSpPr>
            <p:spPr>
              <a:xfrm>
                <a:off x="6331314" y="1483296"/>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D3298053-7AA5-6806-42D9-6F5A65E9C29B}"/>
                  </a:ext>
                </a:extLst>
              </p:cNvPr>
              <p:cNvSpPr/>
              <p:nvPr/>
            </p:nvSpPr>
            <p:spPr>
              <a:xfrm>
                <a:off x="5415535" y="1661964"/>
                <a:ext cx="25827" cy="50694"/>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1" name="직사각형 50">
                <a:extLst>
                  <a:ext uri="{FF2B5EF4-FFF2-40B4-BE49-F238E27FC236}">
                    <a16:creationId xmlns:a16="http://schemas.microsoft.com/office/drawing/2014/main" id="{3BE5331A-5F55-84D8-05FE-60E300C1A6AA}"/>
                  </a:ext>
                </a:extLst>
              </p:cNvPr>
              <p:cNvSpPr/>
              <p:nvPr/>
            </p:nvSpPr>
            <p:spPr>
              <a:xfrm>
                <a:off x="5739858" y="1613549"/>
                <a:ext cx="38740"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2" name="직사각형 51">
                <a:extLst>
                  <a:ext uri="{FF2B5EF4-FFF2-40B4-BE49-F238E27FC236}">
                    <a16:creationId xmlns:a16="http://schemas.microsoft.com/office/drawing/2014/main" id="{F6A88819-FB0D-CD85-1161-B4EF50324E4F}"/>
                  </a:ext>
                </a:extLst>
              </p:cNvPr>
              <p:cNvSpPr/>
              <p:nvPr/>
            </p:nvSpPr>
            <p:spPr>
              <a:xfrm>
                <a:off x="6067062" y="1552806"/>
                <a:ext cx="38740"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35" name="그룹 34">
              <a:extLst>
                <a:ext uri="{FF2B5EF4-FFF2-40B4-BE49-F238E27FC236}">
                  <a16:creationId xmlns:a16="http://schemas.microsoft.com/office/drawing/2014/main" id="{297BA5DC-2C33-96B7-D406-305C77F43087}"/>
                </a:ext>
              </a:extLst>
            </p:cNvPr>
            <p:cNvGrpSpPr/>
            <p:nvPr/>
          </p:nvGrpSpPr>
          <p:grpSpPr>
            <a:xfrm>
              <a:off x="3088134" y="2996587"/>
              <a:ext cx="2034126" cy="281885"/>
              <a:chOff x="1727926" y="2267825"/>
              <a:chExt cx="1568385" cy="229787"/>
            </a:xfrm>
          </p:grpSpPr>
          <p:sp>
            <p:nvSpPr>
              <p:cNvPr id="38" name="TextBox 37">
                <a:extLst>
                  <a:ext uri="{FF2B5EF4-FFF2-40B4-BE49-F238E27FC236}">
                    <a16:creationId xmlns:a16="http://schemas.microsoft.com/office/drawing/2014/main" id="{2800592F-32BF-A6FB-0CAC-D3F18779507C}"/>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9" name="TextBox 38">
                <a:extLst>
                  <a:ext uri="{FF2B5EF4-FFF2-40B4-BE49-F238E27FC236}">
                    <a16:creationId xmlns:a16="http://schemas.microsoft.com/office/drawing/2014/main" id="{22DC2593-132C-3553-DDF2-7A146B3F158E}"/>
                  </a:ext>
                </a:extLst>
              </p:cNvPr>
              <p:cNvSpPr txBox="1"/>
              <p:nvPr/>
            </p:nvSpPr>
            <p:spPr>
              <a:xfrm>
                <a:off x="2038994" y="227180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40" name="TextBox 39">
                <a:extLst>
                  <a:ext uri="{FF2B5EF4-FFF2-40B4-BE49-F238E27FC236}">
                    <a16:creationId xmlns:a16="http://schemas.microsoft.com/office/drawing/2014/main" id="{CA2532ED-9B46-694C-CC54-37AA84089182}"/>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41" name="TextBox 40">
                <a:extLst>
                  <a:ext uri="{FF2B5EF4-FFF2-40B4-BE49-F238E27FC236}">
                    <a16:creationId xmlns:a16="http://schemas.microsoft.com/office/drawing/2014/main" id="{DD618933-27FA-0B4B-392B-E2E62D9F528E}"/>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36" name="TextBox 35">
              <a:extLst>
                <a:ext uri="{FF2B5EF4-FFF2-40B4-BE49-F238E27FC236}">
                  <a16:creationId xmlns:a16="http://schemas.microsoft.com/office/drawing/2014/main" id="{9DAB674A-C2E9-B9A2-BDB1-D59041D3912E}"/>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7" name="TextBox 36">
              <a:extLst>
                <a:ext uri="{FF2B5EF4-FFF2-40B4-BE49-F238E27FC236}">
                  <a16:creationId xmlns:a16="http://schemas.microsoft.com/office/drawing/2014/main" id="{73C8EDF6-841D-6E99-CBCC-E42E81A0CEB9}"/>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sp>
        <p:nvSpPr>
          <p:cNvPr id="83" name="TextBox 82">
            <a:extLst>
              <a:ext uri="{FF2B5EF4-FFF2-40B4-BE49-F238E27FC236}">
                <a16:creationId xmlns:a16="http://schemas.microsoft.com/office/drawing/2014/main" id="{4B5E8B74-076E-C9AB-2330-C746F1C6E3E2}"/>
              </a:ext>
            </a:extLst>
          </p:cNvPr>
          <p:cNvSpPr txBox="1"/>
          <p:nvPr/>
        </p:nvSpPr>
        <p:spPr>
          <a:xfrm>
            <a:off x="4424338" y="3623614"/>
            <a:ext cx="2892390" cy="184667"/>
          </a:xfrm>
          <a:prstGeom prst="rect">
            <a:avLst/>
          </a:prstGeom>
          <a:noFill/>
        </p:spPr>
        <p:txBody>
          <a:bodyPr wrap="square" lIns="0" tIns="0" rIns="0" bIns="0" rtlCol="0">
            <a:spAutoFit/>
          </a:bodyPr>
          <a:lstStyle/>
          <a:p>
            <a:r>
              <a:rPr lang="en-US" altLang="ko-KR" sz="1200" b="1">
                <a:solidFill>
                  <a:srgbClr val="C00000"/>
                </a:solidFill>
                <a:latin typeface="+mj-lt"/>
                <a:cs typeface="Times New Roman" panose="02020603050405020304" pitchFamily="18" charset="0"/>
              </a:rPr>
              <a:t>30B or 8B transfer</a:t>
            </a:r>
            <a:endParaRPr lang="ko-KR" altLang="en-US" sz="1200" b="1">
              <a:solidFill>
                <a:srgbClr val="C00000"/>
              </a:solidFill>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14F12C59-8289-A8B6-C590-0A85211ED829}"/>
              </a:ext>
            </a:extLst>
          </p:cNvPr>
          <p:cNvSpPr txBox="1"/>
          <p:nvPr/>
        </p:nvSpPr>
        <p:spPr>
          <a:xfrm>
            <a:off x="4426679" y="5317485"/>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32B transfer</a:t>
            </a:r>
            <a:endParaRPr lang="ko-KR" altLang="en-US" sz="1200" b="1">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D4DD73CE-5045-4E88-555D-617C188FA49B}"/>
              </a:ext>
            </a:extLst>
          </p:cNvPr>
          <p:cNvSpPr txBox="1"/>
          <p:nvPr/>
        </p:nvSpPr>
        <p:spPr>
          <a:xfrm>
            <a:off x="4423519" y="4545050"/>
            <a:ext cx="2892390" cy="184667"/>
          </a:xfrm>
          <a:prstGeom prst="rect">
            <a:avLst/>
          </a:prstGeom>
          <a:noFill/>
        </p:spPr>
        <p:txBody>
          <a:bodyPr wrap="square" lIns="0" tIns="0" rIns="0" bIns="0" rtlCol="0">
            <a:spAutoFit/>
          </a:bodyPr>
          <a:lstStyle/>
          <a:p>
            <a:r>
              <a:rPr lang="en-US" altLang="ko-KR" sz="1200" b="1">
                <a:solidFill>
                  <a:srgbClr val="C00000"/>
                </a:solidFill>
                <a:latin typeface="+mj-lt"/>
                <a:cs typeface="Times New Roman" panose="02020603050405020304" pitchFamily="18" charset="0"/>
              </a:rPr>
              <a:t>30B or 8B transfer</a:t>
            </a:r>
            <a:endParaRPr lang="ko-KR" altLang="en-US" sz="1200" b="1">
              <a:solidFill>
                <a:srgbClr val="C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1154919-D117-6A65-8239-445008D9B4DD}"/>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3E263CD2-FE47-5438-2B6F-32883E111F9B}"/>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22</a:t>
            </a:fld>
            <a:endParaRPr lang="ko-KR" altLang="en-US"/>
          </a:p>
        </p:txBody>
      </p:sp>
    </p:spTree>
    <p:extLst>
      <p:ext uri="{BB962C8B-B14F-4D97-AF65-F5344CB8AC3E}">
        <p14:creationId xmlns:p14="http://schemas.microsoft.com/office/powerpoint/2010/main" val="363515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67B-4710-BAE2-8C9E-0BFACE207207}"/>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AD1421A-DE9E-688B-0851-346B4B760451}"/>
              </a:ext>
            </a:extLst>
          </p:cNvPr>
          <p:cNvSpPr>
            <a:spLocks noGrp="1"/>
          </p:cNvSpPr>
          <p:nvPr>
            <p:ph type="body" sz="quarter" idx="13"/>
          </p:nvPr>
        </p:nvSpPr>
        <p:spPr>
          <a:xfrm>
            <a:off x="266496" y="1235280"/>
            <a:ext cx="8537494" cy="2583067"/>
          </a:xfrm>
        </p:spPr>
        <p:txBody>
          <a:bodyPr vert="horz" lIns="91440" tIns="45720" rIns="91440" bIns="45720" rtlCol="0" anchor="t">
            <a:noAutofit/>
          </a:bodyPr>
          <a:lstStyle/>
          <a:p>
            <a:pPr marL="287655" indent="-287655"/>
            <a:r>
              <a:rPr lang="en-US" altLang="ko-KR" sz="1800" spc="0">
                <a:latin typeface="+mj-lt"/>
              </a:rPr>
              <a:t>For requests colaesced into a 30B sector</a:t>
            </a:r>
            <a:endParaRPr lang="en-US" altLang="ko-KR" sz="1500" spc="0">
              <a:solidFill>
                <a:schemeClr val="bg2">
                  <a:lumMod val="75000"/>
                </a:schemeClr>
              </a:solidFill>
              <a:latin typeface="+mn-lt"/>
            </a:endParaRPr>
          </a:p>
        </p:txBody>
      </p:sp>
      <p:sp>
        <p:nvSpPr>
          <p:cNvPr id="4" name="제목 3">
            <a:extLst>
              <a:ext uri="{FF2B5EF4-FFF2-40B4-BE49-F238E27FC236}">
                <a16:creationId xmlns:a16="http://schemas.microsoft.com/office/drawing/2014/main" id="{E5DE16CC-7B05-BE05-E60C-1FE185BDBC14}"/>
              </a:ext>
            </a:extLst>
          </p:cNvPr>
          <p:cNvSpPr>
            <a:spLocks noGrp="1"/>
          </p:cNvSpPr>
          <p:nvPr>
            <p:ph type="title"/>
          </p:nvPr>
        </p:nvSpPr>
        <p:spPr>
          <a:xfrm>
            <a:off x="854498" y="405096"/>
            <a:ext cx="7404642" cy="424732"/>
          </a:xfrm>
        </p:spPr>
        <p:txBody>
          <a:bodyPr/>
          <a:lstStyle/>
          <a:p>
            <a:r>
              <a:rPr lang="en-US" altLang="ko-KR" sz="2400" spc="0" err="1">
                <a:latin typeface="+mn-lt"/>
              </a:rPr>
              <a:t>CacheCraft</a:t>
            </a:r>
            <a:r>
              <a:rPr lang="en-US" altLang="ko-KR" sz="2400" spc="0">
                <a:latin typeface="+mn-lt"/>
              </a:rPr>
              <a:t> – Single 30B Sector Access</a:t>
            </a:r>
          </a:p>
        </p:txBody>
      </p:sp>
      <p:sp>
        <p:nvSpPr>
          <p:cNvPr id="5" name="텍스트 개체 틀 4">
            <a:extLst>
              <a:ext uri="{FF2B5EF4-FFF2-40B4-BE49-F238E27FC236}">
                <a16:creationId xmlns:a16="http://schemas.microsoft.com/office/drawing/2014/main" id="{4BAE6035-BF68-5395-B7E2-F920379AF050}"/>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grpSp>
        <p:nvGrpSpPr>
          <p:cNvPr id="20" name="그룹 19">
            <a:extLst>
              <a:ext uri="{FF2B5EF4-FFF2-40B4-BE49-F238E27FC236}">
                <a16:creationId xmlns:a16="http://schemas.microsoft.com/office/drawing/2014/main" id="{2AD41C5B-12CB-4FAE-EF2D-C884BC3DB606}"/>
              </a:ext>
            </a:extLst>
          </p:cNvPr>
          <p:cNvGrpSpPr/>
          <p:nvPr/>
        </p:nvGrpSpPr>
        <p:grpSpPr>
          <a:xfrm>
            <a:off x="1330035" y="1820781"/>
            <a:ext cx="5758734" cy="3043848"/>
            <a:chOff x="1344705" y="3458989"/>
            <a:chExt cx="5758734" cy="3043848"/>
          </a:xfrm>
        </p:grpSpPr>
        <p:sp>
          <p:nvSpPr>
            <p:cNvPr id="18" name="직사각형 17">
              <a:extLst>
                <a:ext uri="{FF2B5EF4-FFF2-40B4-BE49-F238E27FC236}">
                  <a16:creationId xmlns:a16="http://schemas.microsoft.com/office/drawing/2014/main" id="{7E9D232B-0A6F-8733-9F85-5E4DAB0F3AB9}"/>
                </a:ext>
              </a:extLst>
            </p:cNvPr>
            <p:cNvSpPr/>
            <p:nvPr/>
          </p:nvSpPr>
          <p:spPr>
            <a:xfrm>
              <a:off x="1344705" y="5480720"/>
              <a:ext cx="5758733" cy="1022117"/>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r>
                <a:rPr lang="en-US" altLang="ko-KR" sz="1400" b="1">
                  <a:latin typeface="Times New Roman" panose="02020603050405020304" pitchFamily="18" charset="0"/>
                  <a:cs typeface="Times New Roman" panose="02020603050405020304" pitchFamily="18" charset="0"/>
                </a:rPr>
                <a:t> </a:t>
              </a:r>
              <a:endParaRPr lang="ko-KR" altLang="en-US" sz="1400" b="1">
                <a:latin typeface="Times New Roman" panose="02020603050405020304" pitchFamily="18" charset="0"/>
                <a:cs typeface="Times New Roman" panose="02020603050405020304" pitchFamily="18" charset="0"/>
              </a:endParaRPr>
            </a:p>
          </p:txBody>
        </p:sp>
        <p:sp>
          <p:nvSpPr>
            <p:cNvPr id="66" name="직사각형 65">
              <a:extLst>
                <a:ext uri="{FF2B5EF4-FFF2-40B4-BE49-F238E27FC236}">
                  <a16:creationId xmlns:a16="http://schemas.microsoft.com/office/drawing/2014/main" id="{DAA58284-A51E-CD6A-2177-958E1E4C29D3}"/>
                </a:ext>
              </a:extLst>
            </p:cNvPr>
            <p:cNvSpPr/>
            <p:nvPr/>
          </p:nvSpPr>
          <p:spPr>
            <a:xfrm>
              <a:off x="1344707" y="3458989"/>
              <a:ext cx="5758732" cy="1638074"/>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endParaRPr lang="ko-KR" altLang="en-US" sz="1400" b="1">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2E43DAC0-6B6E-73D3-2050-9F165FA79072}"/>
                </a:ext>
              </a:extLst>
            </p:cNvPr>
            <p:cNvSpPr/>
            <p:nvPr/>
          </p:nvSpPr>
          <p:spPr>
            <a:xfrm>
              <a:off x="1582287" y="4708484"/>
              <a:ext cx="5239583" cy="31831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4F66BD48-29FE-1667-69C0-940DA04C2808}"/>
                </a:ext>
              </a:extLst>
            </p:cNvPr>
            <p:cNvSpPr/>
            <p:nvPr/>
          </p:nvSpPr>
          <p:spPr>
            <a:xfrm>
              <a:off x="1593442" y="3787045"/>
              <a:ext cx="5228428"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109" name="화살표: 위쪽/아래쪽 108">
              <a:extLst>
                <a:ext uri="{FF2B5EF4-FFF2-40B4-BE49-F238E27FC236}">
                  <a16:creationId xmlns:a16="http://schemas.microsoft.com/office/drawing/2014/main" id="{4E1212BE-F0FE-E074-0F9F-90A291B31D7B}"/>
                </a:ext>
              </a:extLst>
            </p:cNvPr>
            <p:cNvSpPr/>
            <p:nvPr/>
          </p:nvSpPr>
          <p:spPr>
            <a:xfrm>
              <a:off x="3737470" y="5048434"/>
              <a:ext cx="638127" cy="580547"/>
            </a:xfrm>
            <a:prstGeom prst="upDownArrow">
              <a:avLst>
                <a:gd name="adj1" fmla="val 49172"/>
                <a:gd name="adj2" fmla="val 3016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2" name="TextBox 241">
              <a:extLst>
                <a:ext uri="{FF2B5EF4-FFF2-40B4-BE49-F238E27FC236}">
                  <a16:creationId xmlns:a16="http://schemas.microsoft.com/office/drawing/2014/main" id="{5FC442D3-F7C4-5B92-55E6-8F34FA0F988C}"/>
                </a:ext>
              </a:extLst>
            </p:cNvPr>
            <p:cNvSpPr txBox="1"/>
            <p:nvPr/>
          </p:nvSpPr>
          <p:spPr>
            <a:xfrm>
              <a:off x="1676618" y="3960814"/>
              <a:ext cx="1061022" cy="184666"/>
            </a:xfrm>
            <a:prstGeom prst="rect">
              <a:avLst/>
            </a:prstGeom>
            <a:noFill/>
          </p:spPr>
          <p:txBody>
            <a:bodyPr wrap="square" lIns="0" tIns="0" rIns="0" bIns="0" rtlCol="0" anchor="t">
              <a:spAutoFit/>
            </a:bodyPr>
            <a:lstStyle/>
            <a:p>
              <a:r>
                <a:rPr lang="en-US" altLang="ko-KR" sz="1200" b="1">
                  <a:latin typeface="+mj-lt"/>
                  <a:cs typeface="Times New Roman"/>
                </a:rPr>
                <a:t>Caches</a:t>
              </a:r>
              <a:endParaRPr lang="en-US" altLang="ko-KR" sz="1200" b="1">
                <a:latin typeface="+mj-lt"/>
                <a:cs typeface="Times New Roman" panose="02020603050405020304" pitchFamily="18" charset="0"/>
              </a:endParaRPr>
            </a:p>
          </p:txBody>
        </p:sp>
        <p:sp>
          <p:nvSpPr>
            <p:cNvPr id="243" name="TextBox 242">
              <a:extLst>
                <a:ext uri="{FF2B5EF4-FFF2-40B4-BE49-F238E27FC236}">
                  <a16:creationId xmlns:a16="http://schemas.microsoft.com/office/drawing/2014/main" id="{C0B1740F-8BA9-D092-8E94-368C1DF300E3}"/>
                </a:ext>
              </a:extLst>
            </p:cNvPr>
            <p:cNvSpPr txBox="1"/>
            <p:nvPr/>
          </p:nvSpPr>
          <p:spPr>
            <a:xfrm>
              <a:off x="1679454" y="4752582"/>
              <a:ext cx="1639867"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DRAM Controller</a:t>
              </a:r>
            </a:p>
          </p:txBody>
        </p:sp>
        <p:sp>
          <p:nvSpPr>
            <p:cNvPr id="62" name="TextBox 61">
              <a:extLst>
                <a:ext uri="{FF2B5EF4-FFF2-40B4-BE49-F238E27FC236}">
                  <a16:creationId xmlns:a16="http://schemas.microsoft.com/office/drawing/2014/main" id="{E36F8BCE-E67E-CD6F-3664-AE134388967C}"/>
                </a:ext>
              </a:extLst>
            </p:cNvPr>
            <p:cNvSpPr txBox="1"/>
            <p:nvPr/>
          </p:nvSpPr>
          <p:spPr>
            <a:xfrm>
              <a:off x="1415485" y="5493419"/>
              <a:ext cx="946914"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GDDR</a:t>
              </a:r>
              <a:endParaRPr lang="ko-KR" altLang="en-US" sz="1600" b="1">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FC9C7565-FEEC-E967-692C-ECAEC97725CE}"/>
                </a:ext>
              </a:extLst>
            </p:cNvPr>
            <p:cNvSpPr txBox="1"/>
            <p:nvPr/>
          </p:nvSpPr>
          <p:spPr>
            <a:xfrm>
              <a:off x="1415485" y="3501216"/>
              <a:ext cx="726203"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GPU</a:t>
              </a:r>
              <a:endParaRPr lang="ko-KR" altLang="en-US" sz="1600" b="1">
                <a:latin typeface="Times New Roman" panose="02020603050405020304" pitchFamily="18" charset="0"/>
                <a:cs typeface="Times New Roman" panose="02020603050405020304" pitchFamily="18" charset="0"/>
              </a:endParaRPr>
            </a:p>
          </p:txBody>
        </p:sp>
        <p:sp>
          <p:nvSpPr>
            <p:cNvPr id="19" name="화살표: 위쪽/아래쪽 18">
              <a:extLst>
                <a:ext uri="{FF2B5EF4-FFF2-40B4-BE49-F238E27FC236}">
                  <a16:creationId xmlns:a16="http://schemas.microsoft.com/office/drawing/2014/main" id="{3E773AD1-B3C0-7BD6-2067-30E53E61FED9}"/>
                </a:ext>
              </a:extLst>
            </p:cNvPr>
            <p:cNvSpPr/>
            <p:nvPr/>
          </p:nvSpPr>
          <p:spPr>
            <a:xfrm>
              <a:off x="3799069" y="4209009"/>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grpSp>
        <p:nvGrpSpPr>
          <p:cNvPr id="32" name="그룹 31">
            <a:extLst>
              <a:ext uri="{FF2B5EF4-FFF2-40B4-BE49-F238E27FC236}">
                <a16:creationId xmlns:a16="http://schemas.microsoft.com/office/drawing/2014/main" id="{700BA021-F701-8C5B-2874-1419B5D39CBC}"/>
              </a:ext>
            </a:extLst>
          </p:cNvPr>
          <p:cNvGrpSpPr/>
          <p:nvPr/>
        </p:nvGrpSpPr>
        <p:grpSpPr>
          <a:xfrm>
            <a:off x="3072393" y="2211386"/>
            <a:ext cx="3039625" cy="306761"/>
            <a:chOff x="3088135" y="2993140"/>
            <a:chExt cx="3039625" cy="306761"/>
          </a:xfrm>
        </p:grpSpPr>
        <p:sp>
          <p:nvSpPr>
            <p:cNvPr id="33" name="TextBox 32">
              <a:extLst>
                <a:ext uri="{FF2B5EF4-FFF2-40B4-BE49-F238E27FC236}">
                  <a16:creationId xmlns:a16="http://schemas.microsoft.com/office/drawing/2014/main" id="{F284D90D-3D60-5D09-F787-C9C747EA2332}"/>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34" name="그룹 33">
              <a:extLst>
                <a:ext uri="{FF2B5EF4-FFF2-40B4-BE49-F238E27FC236}">
                  <a16:creationId xmlns:a16="http://schemas.microsoft.com/office/drawing/2014/main" id="{C48FCAA1-7C44-04FE-D8D8-B30704EE950D}"/>
                </a:ext>
              </a:extLst>
            </p:cNvPr>
            <p:cNvGrpSpPr/>
            <p:nvPr/>
          </p:nvGrpSpPr>
          <p:grpSpPr>
            <a:xfrm>
              <a:off x="3094966" y="2993140"/>
              <a:ext cx="1928845" cy="306761"/>
              <a:chOff x="5100382" y="1480556"/>
              <a:chExt cx="1383776" cy="239985"/>
            </a:xfrm>
          </p:grpSpPr>
          <p:sp>
            <p:nvSpPr>
              <p:cNvPr id="42" name="직사각형 41">
                <a:extLst>
                  <a:ext uri="{FF2B5EF4-FFF2-40B4-BE49-F238E27FC236}">
                    <a16:creationId xmlns:a16="http://schemas.microsoft.com/office/drawing/2014/main" id="{E7751BC2-309A-B9DE-3DA7-70D46A3DFB05}"/>
                  </a:ext>
                </a:extLst>
              </p:cNvPr>
              <p:cNvSpPr/>
              <p:nvPr/>
            </p:nvSpPr>
            <p:spPr>
              <a:xfrm>
                <a:off x="5100382" y="1480556"/>
                <a:ext cx="328292" cy="238486"/>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3" name="직사각형 42">
                <a:extLst>
                  <a:ext uri="{FF2B5EF4-FFF2-40B4-BE49-F238E27FC236}">
                    <a16:creationId xmlns:a16="http://schemas.microsoft.com/office/drawing/2014/main" id="{EBB9FE32-7C34-2451-3DF7-9E8BB1E87728}"/>
                  </a:ext>
                </a:extLst>
              </p:cNvPr>
              <p:cNvSpPr/>
              <p:nvPr/>
            </p:nvSpPr>
            <p:spPr>
              <a:xfrm>
                <a:off x="5347959" y="1651055"/>
                <a:ext cx="82073" cy="6785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CE0C8601-9F73-CF9C-B486-E6FDAF2A808E}"/>
                  </a:ext>
                </a:extLst>
              </p:cNvPr>
              <p:cNvSpPr/>
              <p:nvPr/>
            </p:nvSpPr>
            <p:spPr>
              <a:xfrm>
                <a:off x="5428674" y="1482055"/>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A662AB66-C148-A331-F45B-A00BE925375D}"/>
                  </a:ext>
                </a:extLst>
              </p:cNvPr>
              <p:cNvSpPr/>
              <p:nvPr/>
            </p:nvSpPr>
            <p:spPr>
              <a:xfrm>
                <a:off x="5676251" y="1606511"/>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6" name="직사각형 45">
                <a:extLst>
                  <a:ext uri="{FF2B5EF4-FFF2-40B4-BE49-F238E27FC236}">
                    <a16:creationId xmlns:a16="http://schemas.microsoft.com/office/drawing/2014/main" id="{393F8441-12A3-1282-5B0A-165A2EF9BE88}"/>
                  </a:ext>
                </a:extLst>
              </p:cNvPr>
              <p:cNvSpPr/>
              <p:nvPr/>
            </p:nvSpPr>
            <p:spPr>
              <a:xfrm>
                <a:off x="5756965" y="1482055"/>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150A5BED-6EF5-6E30-DDE4-10FFC5D92ACC}"/>
                  </a:ext>
                </a:extLst>
              </p:cNvPr>
              <p:cNvSpPr/>
              <p:nvPr/>
            </p:nvSpPr>
            <p:spPr>
              <a:xfrm>
                <a:off x="6000843" y="1545117"/>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48D5020C-823A-0EAD-C907-DC7C41771460}"/>
                  </a:ext>
                </a:extLst>
              </p:cNvPr>
              <p:cNvSpPr/>
              <p:nvPr/>
            </p:nvSpPr>
            <p:spPr>
              <a:xfrm>
                <a:off x="6085257" y="1482055"/>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8905B1A3-1966-8293-6FBB-5EAB84840742}"/>
                  </a:ext>
                </a:extLst>
              </p:cNvPr>
              <p:cNvSpPr/>
              <p:nvPr/>
            </p:nvSpPr>
            <p:spPr>
              <a:xfrm>
                <a:off x="6331314" y="1483296"/>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2D0C5F47-D573-63B6-332B-27BE67886359}"/>
                  </a:ext>
                </a:extLst>
              </p:cNvPr>
              <p:cNvSpPr/>
              <p:nvPr/>
            </p:nvSpPr>
            <p:spPr>
              <a:xfrm>
                <a:off x="5415535" y="1661964"/>
                <a:ext cx="25827" cy="50694"/>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1" name="직사각형 50">
                <a:extLst>
                  <a:ext uri="{FF2B5EF4-FFF2-40B4-BE49-F238E27FC236}">
                    <a16:creationId xmlns:a16="http://schemas.microsoft.com/office/drawing/2014/main" id="{89797809-7504-8F4E-C5ED-E70FEEA1500B}"/>
                  </a:ext>
                </a:extLst>
              </p:cNvPr>
              <p:cNvSpPr/>
              <p:nvPr/>
            </p:nvSpPr>
            <p:spPr>
              <a:xfrm>
                <a:off x="5739858" y="1613549"/>
                <a:ext cx="38740"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2" name="직사각형 51">
                <a:extLst>
                  <a:ext uri="{FF2B5EF4-FFF2-40B4-BE49-F238E27FC236}">
                    <a16:creationId xmlns:a16="http://schemas.microsoft.com/office/drawing/2014/main" id="{0C84B500-1C68-CA3D-D291-1CEEED8CAAB8}"/>
                  </a:ext>
                </a:extLst>
              </p:cNvPr>
              <p:cNvSpPr/>
              <p:nvPr/>
            </p:nvSpPr>
            <p:spPr>
              <a:xfrm>
                <a:off x="6067062" y="1552806"/>
                <a:ext cx="38740"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35" name="그룹 34">
              <a:extLst>
                <a:ext uri="{FF2B5EF4-FFF2-40B4-BE49-F238E27FC236}">
                  <a16:creationId xmlns:a16="http://schemas.microsoft.com/office/drawing/2014/main" id="{BFC2D984-835C-F753-B568-43DE415081E3}"/>
                </a:ext>
              </a:extLst>
            </p:cNvPr>
            <p:cNvGrpSpPr/>
            <p:nvPr/>
          </p:nvGrpSpPr>
          <p:grpSpPr>
            <a:xfrm>
              <a:off x="3088135" y="2996585"/>
              <a:ext cx="2034125" cy="281885"/>
              <a:chOff x="1727926" y="2267825"/>
              <a:chExt cx="1568385" cy="229787"/>
            </a:xfrm>
          </p:grpSpPr>
          <p:sp>
            <p:nvSpPr>
              <p:cNvPr id="38" name="TextBox 37">
                <a:extLst>
                  <a:ext uri="{FF2B5EF4-FFF2-40B4-BE49-F238E27FC236}">
                    <a16:creationId xmlns:a16="http://schemas.microsoft.com/office/drawing/2014/main" id="{537E8CAB-034F-29F3-1733-97112613E39B}"/>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9" name="TextBox 38">
                <a:extLst>
                  <a:ext uri="{FF2B5EF4-FFF2-40B4-BE49-F238E27FC236}">
                    <a16:creationId xmlns:a16="http://schemas.microsoft.com/office/drawing/2014/main" id="{6D9D1C49-BF70-51B8-69CC-0996257F7B9C}"/>
                  </a:ext>
                </a:extLst>
              </p:cNvPr>
              <p:cNvSpPr txBox="1"/>
              <p:nvPr/>
            </p:nvSpPr>
            <p:spPr>
              <a:xfrm>
                <a:off x="2038994" y="227180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40" name="TextBox 39">
                <a:extLst>
                  <a:ext uri="{FF2B5EF4-FFF2-40B4-BE49-F238E27FC236}">
                    <a16:creationId xmlns:a16="http://schemas.microsoft.com/office/drawing/2014/main" id="{077EE1A0-D967-2A1F-89C2-C7D5587D4445}"/>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41" name="TextBox 40">
                <a:extLst>
                  <a:ext uri="{FF2B5EF4-FFF2-40B4-BE49-F238E27FC236}">
                    <a16:creationId xmlns:a16="http://schemas.microsoft.com/office/drawing/2014/main" id="{0CA600E8-EE03-F089-67EC-4329332B1A86}"/>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36" name="TextBox 35">
              <a:extLst>
                <a:ext uri="{FF2B5EF4-FFF2-40B4-BE49-F238E27FC236}">
                  <a16:creationId xmlns:a16="http://schemas.microsoft.com/office/drawing/2014/main" id="{0B3B198C-FEEA-C069-7F91-D3FD50784C8E}"/>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7" name="TextBox 36">
              <a:extLst>
                <a:ext uri="{FF2B5EF4-FFF2-40B4-BE49-F238E27FC236}">
                  <a16:creationId xmlns:a16="http://schemas.microsoft.com/office/drawing/2014/main" id="{C27DB68A-0967-8ACF-EA09-C365C1DBFD9E}"/>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sp>
        <p:nvSpPr>
          <p:cNvPr id="84" name="TextBox 83">
            <a:extLst>
              <a:ext uri="{FF2B5EF4-FFF2-40B4-BE49-F238E27FC236}">
                <a16:creationId xmlns:a16="http://schemas.microsoft.com/office/drawing/2014/main" id="{B6BD1ABD-01E3-6068-DE78-9595678BC627}"/>
              </a:ext>
            </a:extLst>
          </p:cNvPr>
          <p:cNvSpPr txBox="1"/>
          <p:nvPr/>
        </p:nvSpPr>
        <p:spPr>
          <a:xfrm>
            <a:off x="4423519" y="278098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30B transfer</a:t>
            </a:r>
            <a:endParaRPr lang="ko-KR" altLang="en-US" sz="1200" b="1">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38004794-3097-C10E-0350-6D58EDA1AF3C}"/>
              </a:ext>
            </a:extLst>
          </p:cNvPr>
          <p:cNvSpPr txBox="1"/>
          <p:nvPr/>
        </p:nvSpPr>
        <p:spPr>
          <a:xfrm>
            <a:off x="4426679" y="3553415"/>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32B transfer</a:t>
            </a:r>
            <a:endParaRPr lang="ko-KR" altLang="en-US" sz="1200" b="1">
              <a:latin typeface="Times New Roman" panose="02020603050405020304" pitchFamily="18" charset="0"/>
              <a:cs typeface="Times New Roman" panose="02020603050405020304" pitchFamily="18" charset="0"/>
            </a:endParaRPr>
          </a:p>
        </p:txBody>
      </p:sp>
      <p:sp>
        <p:nvSpPr>
          <p:cNvPr id="10" name="직사각형 9">
            <a:extLst>
              <a:ext uri="{FF2B5EF4-FFF2-40B4-BE49-F238E27FC236}">
                <a16:creationId xmlns:a16="http://schemas.microsoft.com/office/drawing/2014/main" id="{B48D97F8-D74B-3EA7-419B-C17E6FE84237}"/>
              </a:ext>
            </a:extLst>
          </p:cNvPr>
          <p:cNvSpPr/>
          <p:nvPr/>
        </p:nvSpPr>
        <p:spPr>
          <a:xfrm>
            <a:off x="1591098" y="4121739"/>
            <a:ext cx="5216102" cy="66483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100">
              <a:latin typeface="+mj-lt"/>
              <a:cs typeface="Times New Roman" panose="02020603050405020304" pitchFamily="18" charset="0"/>
            </a:endParaRPr>
          </a:p>
        </p:txBody>
      </p:sp>
      <p:sp>
        <p:nvSpPr>
          <p:cNvPr id="87" name="직사각형 86">
            <a:extLst>
              <a:ext uri="{FF2B5EF4-FFF2-40B4-BE49-F238E27FC236}">
                <a16:creationId xmlns:a16="http://schemas.microsoft.com/office/drawing/2014/main" id="{09D9639E-A491-61B2-6BEE-4CBEE3F550F0}"/>
              </a:ext>
            </a:extLst>
          </p:cNvPr>
          <p:cNvSpPr/>
          <p:nvPr/>
        </p:nvSpPr>
        <p:spPr>
          <a:xfrm>
            <a:off x="5327991" y="4502065"/>
            <a:ext cx="1479209" cy="287119"/>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50133559-22BC-3312-D912-D086BD658A85}"/>
              </a:ext>
            </a:extLst>
          </p:cNvPr>
          <p:cNvSpPr txBox="1"/>
          <p:nvPr/>
        </p:nvSpPr>
        <p:spPr>
          <a:xfrm>
            <a:off x="5380231" y="4527562"/>
            <a:ext cx="311978" cy="230462"/>
          </a:xfrm>
          <a:prstGeom prst="rect">
            <a:avLst/>
          </a:prstGeom>
          <a:noFill/>
        </p:spPr>
        <p:txBody>
          <a:bodyPr wrap="square" lIns="0" tIns="0" rIns="0" bIns="0" rtlCol="0">
            <a:spAutoFit/>
          </a:bodyPr>
          <a:lstStyle/>
          <a:p>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grpSp>
        <p:nvGrpSpPr>
          <p:cNvPr id="180" name="그룹 179">
            <a:extLst>
              <a:ext uri="{FF2B5EF4-FFF2-40B4-BE49-F238E27FC236}">
                <a16:creationId xmlns:a16="http://schemas.microsoft.com/office/drawing/2014/main" id="{92C2D461-D896-1F6F-DA1A-6BABC4523CAC}"/>
              </a:ext>
            </a:extLst>
          </p:cNvPr>
          <p:cNvGrpSpPr/>
          <p:nvPr/>
        </p:nvGrpSpPr>
        <p:grpSpPr>
          <a:xfrm>
            <a:off x="1589661" y="4502065"/>
            <a:ext cx="3736426" cy="280800"/>
            <a:chOff x="1591097" y="6271151"/>
            <a:chExt cx="3736426" cy="280800"/>
          </a:xfrm>
        </p:grpSpPr>
        <p:grpSp>
          <p:nvGrpSpPr>
            <p:cNvPr id="144" name="그룹 143">
              <a:extLst>
                <a:ext uri="{FF2B5EF4-FFF2-40B4-BE49-F238E27FC236}">
                  <a16:creationId xmlns:a16="http://schemas.microsoft.com/office/drawing/2014/main" id="{826253CE-5872-3069-7B97-968064E0DA38}"/>
                </a:ext>
              </a:extLst>
            </p:cNvPr>
            <p:cNvGrpSpPr/>
            <p:nvPr/>
          </p:nvGrpSpPr>
          <p:grpSpPr>
            <a:xfrm>
              <a:off x="1591097" y="6271151"/>
              <a:ext cx="311978" cy="280800"/>
              <a:chOff x="1584586" y="6270961"/>
              <a:chExt cx="311978" cy="280800"/>
            </a:xfrm>
          </p:grpSpPr>
          <p:sp>
            <p:nvSpPr>
              <p:cNvPr id="145" name="직사각형 144">
                <a:extLst>
                  <a:ext uri="{FF2B5EF4-FFF2-40B4-BE49-F238E27FC236}">
                    <a16:creationId xmlns:a16="http://schemas.microsoft.com/office/drawing/2014/main" id="{400DE1DB-5D19-5621-0874-148B2E3821F5}"/>
                  </a:ext>
                </a:extLst>
              </p:cNvPr>
              <p:cNvSpPr/>
              <p:nvPr/>
            </p:nvSpPr>
            <p:spPr>
              <a:xfrm>
                <a:off x="1584586"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6" name="직사각형 145">
                <a:extLst>
                  <a:ext uri="{FF2B5EF4-FFF2-40B4-BE49-F238E27FC236}">
                    <a16:creationId xmlns:a16="http://schemas.microsoft.com/office/drawing/2014/main" id="{18B45C83-00BC-91DF-0046-5BF766269330}"/>
                  </a:ext>
                </a:extLst>
              </p:cNvPr>
              <p:cNvSpPr/>
              <p:nvPr/>
            </p:nvSpPr>
            <p:spPr>
              <a:xfrm>
                <a:off x="1809688"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47" name="그룹 146">
              <a:extLst>
                <a:ext uri="{FF2B5EF4-FFF2-40B4-BE49-F238E27FC236}">
                  <a16:creationId xmlns:a16="http://schemas.microsoft.com/office/drawing/2014/main" id="{66D8512B-13C1-436D-614F-231D8917943D}"/>
                </a:ext>
              </a:extLst>
            </p:cNvPr>
            <p:cNvGrpSpPr/>
            <p:nvPr/>
          </p:nvGrpSpPr>
          <p:grpSpPr>
            <a:xfrm>
              <a:off x="1903074" y="6271151"/>
              <a:ext cx="311979" cy="280800"/>
              <a:chOff x="1896563" y="6270961"/>
              <a:chExt cx="311979" cy="280800"/>
            </a:xfrm>
          </p:grpSpPr>
          <p:sp>
            <p:nvSpPr>
              <p:cNvPr id="148" name="직사각형 147">
                <a:extLst>
                  <a:ext uri="{FF2B5EF4-FFF2-40B4-BE49-F238E27FC236}">
                    <a16:creationId xmlns:a16="http://schemas.microsoft.com/office/drawing/2014/main" id="{3F786342-4660-24FB-101D-001D01D69722}"/>
                  </a:ext>
                </a:extLst>
              </p:cNvPr>
              <p:cNvSpPr/>
              <p:nvPr/>
            </p:nvSpPr>
            <p:spPr>
              <a:xfrm>
                <a:off x="1896563"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9" name="직사각형 148">
                <a:extLst>
                  <a:ext uri="{FF2B5EF4-FFF2-40B4-BE49-F238E27FC236}">
                    <a16:creationId xmlns:a16="http://schemas.microsoft.com/office/drawing/2014/main" id="{208D5D3A-8C4D-8446-00B6-6EA70BF1AF70}"/>
                  </a:ext>
                </a:extLst>
              </p:cNvPr>
              <p:cNvSpPr/>
              <p:nvPr/>
            </p:nvSpPr>
            <p:spPr>
              <a:xfrm>
                <a:off x="2121666"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0" name="그룹 149">
              <a:extLst>
                <a:ext uri="{FF2B5EF4-FFF2-40B4-BE49-F238E27FC236}">
                  <a16:creationId xmlns:a16="http://schemas.microsoft.com/office/drawing/2014/main" id="{0AEA8CBF-01DC-A660-E7F8-746A96386042}"/>
                </a:ext>
              </a:extLst>
            </p:cNvPr>
            <p:cNvGrpSpPr/>
            <p:nvPr/>
          </p:nvGrpSpPr>
          <p:grpSpPr>
            <a:xfrm>
              <a:off x="2215052" y="6271151"/>
              <a:ext cx="311978" cy="280800"/>
              <a:chOff x="2208541" y="6270961"/>
              <a:chExt cx="311978" cy="280800"/>
            </a:xfrm>
          </p:grpSpPr>
          <p:sp>
            <p:nvSpPr>
              <p:cNvPr id="151" name="직사각형 150">
                <a:extLst>
                  <a:ext uri="{FF2B5EF4-FFF2-40B4-BE49-F238E27FC236}">
                    <a16:creationId xmlns:a16="http://schemas.microsoft.com/office/drawing/2014/main" id="{603D5417-FC07-75D8-449B-B416845E8A5F}"/>
                  </a:ext>
                </a:extLst>
              </p:cNvPr>
              <p:cNvSpPr/>
              <p:nvPr/>
            </p:nvSpPr>
            <p:spPr>
              <a:xfrm>
                <a:off x="2208541"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2" name="직사각형 151">
                <a:extLst>
                  <a:ext uri="{FF2B5EF4-FFF2-40B4-BE49-F238E27FC236}">
                    <a16:creationId xmlns:a16="http://schemas.microsoft.com/office/drawing/2014/main" id="{AD754124-F387-D672-2F4D-C99567C54FE4}"/>
                  </a:ext>
                </a:extLst>
              </p:cNvPr>
              <p:cNvSpPr/>
              <p:nvPr/>
            </p:nvSpPr>
            <p:spPr>
              <a:xfrm>
                <a:off x="2433643"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3" name="그룹 152">
              <a:extLst>
                <a:ext uri="{FF2B5EF4-FFF2-40B4-BE49-F238E27FC236}">
                  <a16:creationId xmlns:a16="http://schemas.microsoft.com/office/drawing/2014/main" id="{329EAE2F-E8B8-B082-C1A1-23B901F8B917}"/>
                </a:ext>
              </a:extLst>
            </p:cNvPr>
            <p:cNvGrpSpPr/>
            <p:nvPr/>
          </p:nvGrpSpPr>
          <p:grpSpPr>
            <a:xfrm>
              <a:off x="2527611" y="6271151"/>
              <a:ext cx="311978" cy="280800"/>
              <a:chOff x="2521100" y="6270961"/>
              <a:chExt cx="311978" cy="280800"/>
            </a:xfrm>
          </p:grpSpPr>
          <p:sp>
            <p:nvSpPr>
              <p:cNvPr id="154" name="직사각형 153">
                <a:extLst>
                  <a:ext uri="{FF2B5EF4-FFF2-40B4-BE49-F238E27FC236}">
                    <a16:creationId xmlns:a16="http://schemas.microsoft.com/office/drawing/2014/main" id="{F901B321-1A68-9859-CE82-620B66B92B3D}"/>
                  </a:ext>
                </a:extLst>
              </p:cNvPr>
              <p:cNvSpPr/>
              <p:nvPr/>
            </p:nvSpPr>
            <p:spPr>
              <a:xfrm>
                <a:off x="2521100"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5" name="직사각형 154">
                <a:extLst>
                  <a:ext uri="{FF2B5EF4-FFF2-40B4-BE49-F238E27FC236}">
                    <a16:creationId xmlns:a16="http://schemas.microsoft.com/office/drawing/2014/main" id="{778227EC-C404-488D-AF4E-DA85B0BBF0D4}"/>
                  </a:ext>
                </a:extLst>
              </p:cNvPr>
              <p:cNvSpPr/>
              <p:nvPr/>
            </p:nvSpPr>
            <p:spPr>
              <a:xfrm>
                <a:off x="2746202"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6" name="그룹 155">
              <a:extLst>
                <a:ext uri="{FF2B5EF4-FFF2-40B4-BE49-F238E27FC236}">
                  <a16:creationId xmlns:a16="http://schemas.microsoft.com/office/drawing/2014/main" id="{CB919F55-B526-31CB-25E0-A524FB08DAC1}"/>
                </a:ext>
              </a:extLst>
            </p:cNvPr>
            <p:cNvGrpSpPr/>
            <p:nvPr/>
          </p:nvGrpSpPr>
          <p:grpSpPr>
            <a:xfrm>
              <a:off x="2834555" y="6271151"/>
              <a:ext cx="311978" cy="280800"/>
              <a:chOff x="2828044" y="6270961"/>
              <a:chExt cx="311978" cy="280800"/>
            </a:xfrm>
          </p:grpSpPr>
          <p:sp>
            <p:nvSpPr>
              <p:cNvPr id="157" name="직사각형 156">
                <a:extLst>
                  <a:ext uri="{FF2B5EF4-FFF2-40B4-BE49-F238E27FC236}">
                    <a16:creationId xmlns:a16="http://schemas.microsoft.com/office/drawing/2014/main" id="{B482E0CC-B64B-00B8-C2FD-EFA050BF8C80}"/>
                  </a:ext>
                </a:extLst>
              </p:cNvPr>
              <p:cNvSpPr/>
              <p:nvPr/>
            </p:nvSpPr>
            <p:spPr>
              <a:xfrm>
                <a:off x="2828044"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8" name="직사각형 157">
                <a:extLst>
                  <a:ext uri="{FF2B5EF4-FFF2-40B4-BE49-F238E27FC236}">
                    <a16:creationId xmlns:a16="http://schemas.microsoft.com/office/drawing/2014/main" id="{6C34B56F-9142-3792-44A2-7C14715F2392}"/>
                  </a:ext>
                </a:extLst>
              </p:cNvPr>
              <p:cNvSpPr/>
              <p:nvPr/>
            </p:nvSpPr>
            <p:spPr>
              <a:xfrm>
                <a:off x="3053146"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9" name="그룹 158">
              <a:extLst>
                <a:ext uri="{FF2B5EF4-FFF2-40B4-BE49-F238E27FC236}">
                  <a16:creationId xmlns:a16="http://schemas.microsoft.com/office/drawing/2014/main" id="{CE392B9E-2074-660E-0B78-9BB4303EDE10}"/>
                </a:ext>
              </a:extLst>
            </p:cNvPr>
            <p:cNvGrpSpPr/>
            <p:nvPr/>
          </p:nvGrpSpPr>
          <p:grpSpPr>
            <a:xfrm>
              <a:off x="3146533" y="6271151"/>
              <a:ext cx="311978" cy="280800"/>
              <a:chOff x="3140022" y="6270961"/>
              <a:chExt cx="311978" cy="280800"/>
            </a:xfrm>
          </p:grpSpPr>
          <p:sp>
            <p:nvSpPr>
              <p:cNvPr id="160" name="직사각형 159">
                <a:extLst>
                  <a:ext uri="{FF2B5EF4-FFF2-40B4-BE49-F238E27FC236}">
                    <a16:creationId xmlns:a16="http://schemas.microsoft.com/office/drawing/2014/main" id="{63280959-85A2-EF9B-0D75-745B8EBA6F36}"/>
                  </a:ext>
                </a:extLst>
              </p:cNvPr>
              <p:cNvSpPr/>
              <p:nvPr/>
            </p:nvSpPr>
            <p:spPr>
              <a:xfrm>
                <a:off x="3140022"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1" name="직사각형 160">
                <a:extLst>
                  <a:ext uri="{FF2B5EF4-FFF2-40B4-BE49-F238E27FC236}">
                    <a16:creationId xmlns:a16="http://schemas.microsoft.com/office/drawing/2014/main" id="{0C6963E1-AA4A-5A88-770F-5B2D4DC7D046}"/>
                  </a:ext>
                </a:extLst>
              </p:cNvPr>
              <p:cNvSpPr/>
              <p:nvPr/>
            </p:nvSpPr>
            <p:spPr>
              <a:xfrm>
                <a:off x="3365124"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2" name="그룹 161">
              <a:extLst>
                <a:ext uri="{FF2B5EF4-FFF2-40B4-BE49-F238E27FC236}">
                  <a16:creationId xmlns:a16="http://schemas.microsoft.com/office/drawing/2014/main" id="{7B458635-7211-611F-10F8-272BADE8EB54}"/>
                </a:ext>
              </a:extLst>
            </p:cNvPr>
            <p:cNvGrpSpPr/>
            <p:nvPr/>
          </p:nvGrpSpPr>
          <p:grpSpPr>
            <a:xfrm>
              <a:off x="3458510" y="6271151"/>
              <a:ext cx="311978" cy="280800"/>
              <a:chOff x="3451999" y="6270961"/>
              <a:chExt cx="311978" cy="280800"/>
            </a:xfrm>
          </p:grpSpPr>
          <p:sp>
            <p:nvSpPr>
              <p:cNvPr id="163" name="직사각형 162">
                <a:extLst>
                  <a:ext uri="{FF2B5EF4-FFF2-40B4-BE49-F238E27FC236}">
                    <a16:creationId xmlns:a16="http://schemas.microsoft.com/office/drawing/2014/main" id="{01D9F18F-DE96-424E-6A0B-3FDEEC42D6BB}"/>
                  </a:ext>
                </a:extLst>
              </p:cNvPr>
              <p:cNvSpPr/>
              <p:nvPr/>
            </p:nvSpPr>
            <p:spPr>
              <a:xfrm>
                <a:off x="3451999"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4" name="직사각형 163">
                <a:extLst>
                  <a:ext uri="{FF2B5EF4-FFF2-40B4-BE49-F238E27FC236}">
                    <a16:creationId xmlns:a16="http://schemas.microsoft.com/office/drawing/2014/main" id="{F228FE89-EE4C-E9E8-0512-987FE9DA7A8D}"/>
                  </a:ext>
                </a:extLst>
              </p:cNvPr>
              <p:cNvSpPr/>
              <p:nvPr/>
            </p:nvSpPr>
            <p:spPr>
              <a:xfrm>
                <a:off x="3677101"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5" name="그룹 164">
              <a:extLst>
                <a:ext uri="{FF2B5EF4-FFF2-40B4-BE49-F238E27FC236}">
                  <a16:creationId xmlns:a16="http://schemas.microsoft.com/office/drawing/2014/main" id="{FB89F5B3-DF05-B7D4-40F4-C9A0878320E3}"/>
                </a:ext>
              </a:extLst>
            </p:cNvPr>
            <p:cNvGrpSpPr/>
            <p:nvPr/>
          </p:nvGrpSpPr>
          <p:grpSpPr>
            <a:xfrm>
              <a:off x="3771069" y="6271151"/>
              <a:ext cx="311978" cy="280800"/>
              <a:chOff x="3764558" y="6270961"/>
              <a:chExt cx="311978" cy="280800"/>
            </a:xfrm>
          </p:grpSpPr>
          <p:sp>
            <p:nvSpPr>
              <p:cNvPr id="166" name="직사각형 165">
                <a:extLst>
                  <a:ext uri="{FF2B5EF4-FFF2-40B4-BE49-F238E27FC236}">
                    <a16:creationId xmlns:a16="http://schemas.microsoft.com/office/drawing/2014/main" id="{24A132A8-AD82-1231-7F5C-0AE0CD023D29}"/>
                  </a:ext>
                </a:extLst>
              </p:cNvPr>
              <p:cNvSpPr/>
              <p:nvPr/>
            </p:nvSpPr>
            <p:spPr>
              <a:xfrm>
                <a:off x="3764558"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7" name="직사각형 166">
                <a:extLst>
                  <a:ext uri="{FF2B5EF4-FFF2-40B4-BE49-F238E27FC236}">
                    <a16:creationId xmlns:a16="http://schemas.microsoft.com/office/drawing/2014/main" id="{A9B8DFEA-2476-5696-547B-33D27A4092C3}"/>
                  </a:ext>
                </a:extLst>
              </p:cNvPr>
              <p:cNvSpPr/>
              <p:nvPr/>
            </p:nvSpPr>
            <p:spPr>
              <a:xfrm>
                <a:off x="3989660"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8" name="그룹 167">
              <a:extLst>
                <a:ext uri="{FF2B5EF4-FFF2-40B4-BE49-F238E27FC236}">
                  <a16:creationId xmlns:a16="http://schemas.microsoft.com/office/drawing/2014/main" id="{778813AF-221E-D060-79B7-E6259B60192F}"/>
                </a:ext>
              </a:extLst>
            </p:cNvPr>
            <p:cNvGrpSpPr/>
            <p:nvPr/>
          </p:nvGrpSpPr>
          <p:grpSpPr>
            <a:xfrm>
              <a:off x="4079031" y="6271151"/>
              <a:ext cx="311978" cy="280800"/>
              <a:chOff x="4072520" y="6270961"/>
              <a:chExt cx="311978" cy="280800"/>
            </a:xfrm>
          </p:grpSpPr>
          <p:sp>
            <p:nvSpPr>
              <p:cNvPr id="169" name="직사각형 168">
                <a:extLst>
                  <a:ext uri="{FF2B5EF4-FFF2-40B4-BE49-F238E27FC236}">
                    <a16:creationId xmlns:a16="http://schemas.microsoft.com/office/drawing/2014/main" id="{11D30532-09B7-9A84-4CF5-2267F9FA6472}"/>
                  </a:ext>
                </a:extLst>
              </p:cNvPr>
              <p:cNvSpPr/>
              <p:nvPr/>
            </p:nvSpPr>
            <p:spPr>
              <a:xfrm>
                <a:off x="4072520"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0" name="직사각형 169">
                <a:extLst>
                  <a:ext uri="{FF2B5EF4-FFF2-40B4-BE49-F238E27FC236}">
                    <a16:creationId xmlns:a16="http://schemas.microsoft.com/office/drawing/2014/main" id="{641DD4F5-9ABD-8C19-CEAD-11BB3AC05D7C}"/>
                  </a:ext>
                </a:extLst>
              </p:cNvPr>
              <p:cNvSpPr/>
              <p:nvPr/>
            </p:nvSpPr>
            <p:spPr>
              <a:xfrm>
                <a:off x="4297622"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1" name="그룹 170">
              <a:extLst>
                <a:ext uri="{FF2B5EF4-FFF2-40B4-BE49-F238E27FC236}">
                  <a16:creationId xmlns:a16="http://schemas.microsoft.com/office/drawing/2014/main" id="{E2425892-D29A-18D1-1F4D-0BDF58A416F8}"/>
                </a:ext>
              </a:extLst>
            </p:cNvPr>
            <p:cNvGrpSpPr/>
            <p:nvPr/>
          </p:nvGrpSpPr>
          <p:grpSpPr>
            <a:xfrm>
              <a:off x="4391008" y="6271151"/>
              <a:ext cx="311980" cy="280800"/>
              <a:chOff x="4384497" y="6270961"/>
              <a:chExt cx="311980" cy="280800"/>
            </a:xfrm>
          </p:grpSpPr>
          <p:sp>
            <p:nvSpPr>
              <p:cNvPr id="172" name="직사각형 171">
                <a:extLst>
                  <a:ext uri="{FF2B5EF4-FFF2-40B4-BE49-F238E27FC236}">
                    <a16:creationId xmlns:a16="http://schemas.microsoft.com/office/drawing/2014/main" id="{E649156F-1CF1-0553-32FD-AC7E82822499}"/>
                  </a:ext>
                </a:extLst>
              </p:cNvPr>
              <p:cNvSpPr/>
              <p:nvPr/>
            </p:nvSpPr>
            <p:spPr>
              <a:xfrm>
                <a:off x="4384497"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3" name="직사각형 172">
                <a:extLst>
                  <a:ext uri="{FF2B5EF4-FFF2-40B4-BE49-F238E27FC236}">
                    <a16:creationId xmlns:a16="http://schemas.microsoft.com/office/drawing/2014/main" id="{D73BD4B7-4945-719B-4647-23ACDA5DC931}"/>
                  </a:ext>
                </a:extLst>
              </p:cNvPr>
              <p:cNvSpPr/>
              <p:nvPr/>
            </p:nvSpPr>
            <p:spPr>
              <a:xfrm>
                <a:off x="4609601"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4" name="그룹 173">
              <a:extLst>
                <a:ext uri="{FF2B5EF4-FFF2-40B4-BE49-F238E27FC236}">
                  <a16:creationId xmlns:a16="http://schemas.microsoft.com/office/drawing/2014/main" id="{BE85D604-DEAD-DAD3-092E-C7A0502EA62A}"/>
                </a:ext>
              </a:extLst>
            </p:cNvPr>
            <p:cNvGrpSpPr/>
            <p:nvPr/>
          </p:nvGrpSpPr>
          <p:grpSpPr>
            <a:xfrm>
              <a:off x="4702987" y="6271151"/>
              <a:ext cx="311978" cy="280800"/>
              <a:chOff x="4696476" y="6270961"/>
              <a:chExt cx="311978" cy="280800"/>
            </a:xfrm>
          </p:grpSpPr>
          <p:sp>
            <p:nvSpPr>
              <p:cNvPr id="175" name="직사각형 174">
                <a:extLst>
                  <a:ext uri="{FF2B5EF4-FFF2-40B4-BE49-F238E27FC236}">
                    <a16:creationId xmlns:a16="http://schemas.microsoft.com/office/drawing/2014/main" id="{B8E59E5C-C21C-41A7-4817-381F750DFF96}"/>
                  </a:ext>
                </a:extLst>
              </p:cNvPr>
              <p:cNvSpPr/>
              <p:nvPr/>
            </p:nvSpPr>
            <p:spPr>
              <a:xfrm>
                <a:off x="4696476"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6" name="직사각형 175">
                <a:extLst>
                  <a:ext uri="{FF2B5EF4-FFF2-40B4-BE49-F238E27FC236}">
                    <a16:creationId xmlns:a16="http://schemas.microsoft.com/office/drawing/2014/main" id="{89822DC3-79E5-196A-0482-E7F5182C9931}"/>
                  </a:ext>
                </a:extLst>
              </p:cNvPr>
              <p:cNvSpPr/>
              <p:nvPr/>
            </p:nvSpPr>
            <p:spPr>
              <a:xfrm>
                <a:off x="4921578"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7" name="그룹 176">
              <a:extLst>
                <a:ext uri="{FF2B5EF4-FFF2-40B4-BE49-F238E27FC236}">
                  <a16:creationId xmlns:a16="http://schemas.microsoft.com/office/drawing/2014/main" id="{228AF37D-B3C6-5A09-EAA1-C19689113AEC}"/>
                </a:ext>
              </a:extLst>
            </p:cNvPr>
            <p:cNvGrpSpPr/>
            <p:nvPr/>
          </p:nvGrpSpPr>
          <p:grpSpPr>
            <a:xfrm>
              <a:off x="5015545" y="6271151"/>
              <a:ext cx="311978" cy="280800"/>
              <a:chOff x="5009034" y="6270961"/>
              <a:chExt cx="311978" cy="280800"/>
            </a:xfrm>
          </p:grpSpPr>
          <p:sp>
            <p:nvSpPr>
              <p:cNvPr id="178" name="직사각형 177">
                <a:extLst>
                  <a:ext uri="{FF2B5EF4-FFF2-40B4-BE49-F238E27FC236}">
                    <a16:creationId xmlns:a16="http://schemas.microsoft.com/office/drawing/2014/main" id="{37860865-487D-D6AF-0509-A5365A96A07C}"/>
                  </a:ext>
                </a:extLst>
              </p:cNvPr>
              <p:cNvSpPr/>
              <p:nvPr/>
            </p:nvSpPr>
            <p:spPr>
              <a:xfrm>
                <a:off x="5009034"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9" name="직사각형 178">
                <a:extLst>
                  <a:ext uri="{FF2B5EF4-FFF2-40B4-BE49-F238E27FC236}">
                    <a16:creationId xmlns:a16="http://schemas.microsoft.com/office/drawing/2014/main" id="{40B6F23D-9F56-CBD5-94BC-528992ED2DC0}"/>
                  </a:ext>
                </a:extLst>
              </p:cNvPr>
              <p:cNvSpPr/>
              <p:nvPr/>
            </p:nvSpPr>
            <p:spPr>
              <a:xfrm>
                <a:off x="5234136"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225" name="그룹 224">
            <a:extLst>
              <a:ext uri="{FF2B5EF4-FFF2-40B4-BE49-F238E27FC236}">
                <a16:creationId xmlns:a16="http://schemas.microsoft.com/office/drawing/2014/main" id="{4CD19AED-0EE7-C267-9571-B6B3D05790F2}"/>
              </a:ext>
            </a:extLst>
          </p:cNvPr>
          <p:cNvGrpSpPr/>
          <p:nvPr/>
        </p:nvGrpSpPr>
        <p:grpSpPr>
          <a:xfrm>
            <a:off x="5562709" y="4502065"/>
            <a:ext cx="1239284" cy="289208"/>
            <a:chOff x="3900071" y="4854132"/>
            <a:chExt cx="928843" cy="234452"/>
          </a:xfrm>
        </p:grpSpPr>
        <p:grpSp>
          <p:nvGrpSpPr>
            <p:cNvPr id="185" name="그룹 184">
              <a:extLst>
                <a:ext uri="{FF2B5EF4-FFF2-40B4-BE49-F238E27FC236}">
                  <a16:creationId xmlns:a16="http://schemas.microsoft.com/office/drawing/2014/main" id="{59BE1924-3383-0224-BFBE-FA08FE98ECEE}"/>
                </a:ext>
              </a:extLst>
            </p:cNvPr>
            <p:cNvGrpSpPr/>
            <p:nvPr/>
          </p:nvGrpSpPr>
          <p:grpSpPr>
            <a:xfrm>
              <a:off x="3900071" y="4854132"/>
              <a:ext cx="232900" cy="234452"/>
              <a:chOff x="6582227" y="3079969"/>
              <a:chExt cx="216704" cy="225000"/>
            </a:xfrm>
          </p:grpSpPr>
          <p:sp>
            <p:nvSpPr>
              <p:cNvPr id="186" name="직사각형 185">
                <a:extLst>
                  <a:ext uri="{FF2B5EF4-FFF2-40B4-BE49-F238E27FC236}">
                    <a16:creationId xmlns:a16="http://schemas.microsoft.com/office/drawing/2014/main" id="{D95E95F1-C944-68E0-D67A-1213592B6409}"/>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7" name="직사각형 186">
                <a:extLst>
                  <a:ext uri="{FF2B5EF4-FFF2-40B4-BE49-F238E27FC236}">
                    <a16:creationId xmlns:a16="http://schemas.microsoft.com/office/drawing/2014/main" id="{EF2C74E6-3F52-93A0-59AD-72F9777F3D7E}"/>
                  </a:ext>
                </a:extLst>
              </p:cNvPr>
              <p:cNvSpPr/>
              <p:nvPr/>
            </p:nvSpPr>
            <p:spPr>
              <a:xfrm rot="16200000">
                <a:off x="6497171" y="3166687"/>
                <a:ext cx="222364" cy="52251"/>
              </a:xfrm>
              <a:prstGeom prst="rect">
                <a:avLst/>
              </a:prstGeom>
              <a:solidFill>
                <a:srgbClr val="0070C0"/>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8" name="직사각형 187">
                <a:extLst>
                  <a:ext uri="{FF2B5EF4-FFF2-40B4-BE49-F238E27FC236}">
                    <a16:creationId xmlns:a16="http://schemas.microsoft.com/office/drawing/2014/main" id="{D8D149C4-6C63-D1B0-FCE9-F6A6F18433E7}"/>
                  </a:ext>
                </a:extLst>
              </p:cNvPr>
              <p:cNvSpPr/>
              <p:nvPr/>
            </p:nvSpPr>
            <p:spPr>
              <a:xfrm rot="16200000">
                <a:off x="6551233" y="3166687"/>
                <a:ext cx="222364" cy="52251"/>
              </a:xfrm>
              <a:prstGeom prst="rect">
                <a:avLst/>
              </a:prstGeom>
              <a:solidFill>
                <a:srgbClr val="F6980E"/>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9" name="직사각형 188">
                <a:extLst>
                  <a:ext uri="{FF2B5EF4-FFF2-40B4-BE49-F238E27FC236}">
                    <a16:creationId xmlns:a16="http://schemas.microsoft.com/office/drawing/2014/main" id="{CED0B010-75C7-6348-C33C-4EEF3A9EEEE7}"/>
                  </a:ext>
                </a:extLst>
              </p:cNvPr>
              <p:cNvSpPr/>
              <p:nvPr/>
            </p:nvSpPr>
            <p:spPr>
              <a:xfrm rot="16200000">
                <a:off x="6659318" y="3219781"/>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0" name="직사각형 189">
                <a:extLst>
                  <a:ext uri="{FF2B5EF4-FFF2-40B4-BE49-F238E27FC236}">
                    <a16:creationId xmlns:a16="http://schemas.microsoft.com/office/drawing/2014/main" id="{E939FA99-CAC0-2D1D-F2CF-B956DD39A4FF}"/>
                  </a:ext>
                </a:extLst>
              </p:cNvPr>
              <p:cNvSpPr/>
              <p:nvPr/>
            </p:nvSpPr>
            <p:spPr>
              <a:xfrm>
                <a:off x="6635476" y="3082230"/>
                <a:ext cx="54000" cy="54000"/>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1" name="직사각형 190">
                <a:extLst>
                  <a:ext uri="{FF2B5EF4-FFF2-40B4-BE49-F238E27FC236}">
                    <a16:creationId xmlns:a16="http://schemas.microsoft.com/office/drawing/2014/main" id="{A44B83E0-77A9-719D-DB4A-CCBD768DEC4D}"/>
                  </a:ext>
                </a:extLst>
              </p:cNvPr>
              <p:cNvSpPr/>
              <p:nvPr/>
            </p:nvSpPr>
            <p:spPr>
              <a:xfrm>
                <a:off x="6691276" y="3135810"/>
                <a:ext cx="54000" cy="54000"/>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2" name="직사각형 191">
                <a:extLst>
                  <a:ext uri="{FF2B5EF4-FFF2-40B4-BE49-F238E27FC236}">
                    <a16:creationId xmlns:a16="http://schemas.microsoft.com/office/drawing/2014/main" id="{2855A06D-4B6E-5144-EB78-42378DC807F7}"/>
                  </a:ext>
                </a:extLst>
              </p:cNvPr>
              <p:cNvSpPr/>
              <p:nvPr/>
            </p:nvSpPr>
            <p:spPr>
              <a:xfrm>
                <a:off x="6691276" y="3082470"/>
                <a:ext cx="54000" cy="54000"/>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3" name="직사각형 192">
                <a:extLst>
                  <a:ext uri="{FF2B5EF4-FFF2-40B4-BE49-F238E27FC236}">
                    <a16:creationId xmlns:a16="http://schemas.microsoft.com/office/drawing/2014/main" id="{A8C13FCD-3CCD-0D72-9C7A-4712C3284498}"/>
                  </a:ext>
                </a:extLst>
              </p:cNvPr>
              <p:cNvSpPr/>
              <p:nvPr/>
            </p:nvSpPr>
            <p:spPr>
              <a:xfrm rot="16200000">
                <a:off x="6714718" y="3111869"/>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4" name="직사각형 193">
                <a:extLst>
                  <a:ext uri="{FF2B5EF4-FFF2-40B4-BE49-F238E27FC236}">
                    <a16:creationId xmlns:a16="http://schemas.microsoft.com/office/drawing/2014/main" id="{9511D974-5147-5157-AF12-18312166C9D3}"/>
                  </a:ext>
                </a:extLst>
              </p:cNvPr>
              <p:cNvSpPr/>
              <p:nvPr/>
            </p:nvSpPr>
            <p:spPr>
              <a:xfrm>
                <a:off x="6744406" y="3189309"/>
                <a:ext cx="54000" cy="54000"/>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95" name="그룹 194">
              <a:extLst>
                <a:ext uri="{FF2B5EF4-FFF2-40B4-BE49-F238E27FC236}">
                  <a16:creationId xmlns:a16="http://schemas.microsoft.com/office/drawing/2014/main" id="{95C21132-5F80-B2D9-3322-24FF8554987C}"/>
                </a:ext>
              </a:extLst>
            </p:cNvPr>
            <p:cNvGrpSpPr/>
            <p:nvPr/>
          </p:nvGrpSpPr>
          <p:grpSpPr>
            <a:xfrm>
              <a:off x="4132586" y="4854132"/>
              <a:ext cx="232900" cy="234452"/>
              <a:chOff x="6582227" y="3079969"/>
              <a:chExt cx="216704" cy="225000"/>
            </a:xfrm>
          </p:grpSpPr>
          <p:sp>
            <p:nvSpPr>
              <p:cNvPr id="196" name="직사각형 195">
                <a:extLst>
                  <a:ext uri="{FF2B5EF4-FFF2-40B4-BE49-F238E27FC236}">
                    <a16:creationId xmlns:a16="http://schemas.microsoft.com/office/drawing/2014/main" id="{6F3C43E7-2E0A-CB7B-56C4-3E67FF044E4B}"/>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7" name="직사각형 196">
                <a:extLst>
                  <a:ext uri="{FF2B5EF4-FFF2-40B4-BE49-F238E27FC236}">
                    <a16:creationId xmlns:a16="http://schemas.microsoft.com/office/drawing/2014/main" id="{1CA4A1C2-6BAE-2433-1AC9-019EF8ADFECE}"/>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8" name="직사각형 197">
                <a:extLst>
                  <a:ext uri="{FF2B5EF4-FFF2-40B4-BE49-F238E27FC236}">
                    <a16:creationId xmlns:a16="http://schemas.microsoft.com/office/drawing/2014/main" id="{900E5C72-E1FA-3449-4956-7B151F5B9FA0}"/>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9" name="직사각형 198">
                <a:extLst>
                  <a:ext uri="{FF2B5EF4-FFF2-40B4-BE49-F238E27FC236}">
                    <a16:creationId xmlns:a16="http://schemas.microsoft.com/office/drawing/2014/main" id="{6DE228DD-2279-AF3B-1960-63873DCF5CB0}"/>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0" name="직사각형 199">
                <a:extLst>
                  <a:ext uri="{FF2B5EF4-FFF2-40B4-BE49-F238E27FC236}">
                    <a16:creationId xmlns:a16="http://schemas.microsoft.com/office/drawing/2014/main" id="{B49179F6-ECAF-3A29-BF16-27A296A4B335}"/>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1" name="직사각형 200">
                <a:extLst>
                  <a:ext uri="{FF2B5EF4-FFF2-40B4-BE49-F238E27FC236}">
                    <a16:creationId xmlns:a16="http://schemas.microsoft.com/office/drawing/2014/main" id="{693FC44F-762E-E35A-3087-4A9A01867745}"/>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2" name="직사각형 201">
                <a:extLst>
                  <a:ext uri="{FF2B5EF4-FFF2-40B4-BE49-F238E27FC236}">
                    <a16:creationId xmlns:a16="http://schemas.microsoft.com/office/drawing/2014/main" id="{28C7C94F-9C0E-3E3D-4F4C-0208D53E70A8}"/>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3" name="직사각형 202">
                <a:extLst>
                  <a:ext uri="{FF2B5EF4-FFF2-40B4-BE49-F238E27FC236}">
                    <a16:creationId xmlns:a16="http://schemas.microsoft.com/office/drawing/2014/main" id="{A87A3682-D2BF-3238-D31C-7EA749B0DF87}"/>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4" name="직사각형 203">
                <a:extLst>
                  <a:ext uri="{FF2B5EF4-FFF2-40B4-BE49-F238E27FC236}">
                    <a16:creationId xmlns:a16="http://schemas.microsoft.com/office/drawing/2014/main" id="{F93B2960-62B8-0499-C716-51DB1747D78B}"/>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05" name="그룹 204">
              <a:extLst>
                <a:ext uri="{FF2B5EF4-FFF2-40B4-BE49-F238E27FC236}">
                  <a16:creationId xmlns:a16="http://schemas.microsoft.com/office/drawing/2014/main" id="{201C3E42-03BA-3A8A-0EFF-8AB5D2ABE9BF}"/>
                </a:ext>
              </a:extLst>
            </p:cNvPr>
            <p:cNvGrpSpPr/>
            <p:nvPr/>
          </p:nvGrpSpPr>
          <p:grpSpPr>
            <a:xfrm>
              <a:off x="4363611" y="4854132"/>
              <a:ext cx="232900" cy="234452"/>
              <a:chOff x="6582227" y="3079969"/>
              <a:chExt cx="216704" cy="225000"/>
            </a:xfrm>
          </p:grpSpPr>
          <p:sp>
            <p:nvSpPr>
              <p:cNvPr id="206" name="직사각형 205">
                <a:extLst>
                  <a:ext uri="{FF2B5EF4-FFF2-40B4-BE49-F238E27FC236}">
                    <a16:creationId xmlns:a16="http://schemas.microsoft.com/office/drawing/2014/main" id="{389B848C-9F32-835E-E0AD-0C047603E515}"/>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7" name="직사각형 206">
                <a:extLst>
                  <a:ext uri="{FF2B5EF4-FFF2-40B4-BE49-F238E27FC236}">
                    <a16:creationId xmlns:a16="http://schemas.microsoft.com/office/drawing/2014/main" id="{D5C15AAD-52E8-CD91-2D16-C42449C859F3}"/>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8" name="직사각형 207">
                <a:extLst>
                  <a:ext uri="{FF2B5EF4-FFF2-40B4-BE49-F238E27FC236}">
                    <a16:creationId xmlns:a16="http://schemas.microsoft.com/office/drawing/2014/main" id="{E9B30504-2B91-AB5E-8838-544517AF34D5}"/>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9" name="직사각형 208">
                <a:extLst>
                  <a:ext uri="{FF2B5EF4-FFF2-40B4-BE49-F238E27FC236}">
                    <a16:creationId xmlns:a16="http://schemas.microsoft.com/office/drawing/2014/main" id="{FF11AD65-0DA0-253A-AA74-AD65ABBEB7FC}"/>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0" name="직사각형 209">
                <a:extLst>
                  <a:ext uri="{FF2B5EF4-FFF2-40B4-BE49-F238E27FC236}">
                    <a16:creationId xmlns:a16="http://schemas.microsoft.com/office/drawing/2014/main" id="{6008FA86-1303-9ED1-0F16-54BC0B5CFDCF}"/>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1" name="직사각형 210">
                <a:extLst>
                  <a:ext uri="{FF2B5EF4-FFF2-40B4-BE49-F238E27FC236}">
                    <a16:creationId xmlns:a16="http://schemas.microsoft.com/office/drawing/2014/main" id="{A3EC9057-3CC3-BEAB-7173-2E2B9995DABD}"/>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2" name="직사각형 211">
                <a:extLst>
                  <a:ext uri="{FF2B5EF4-FFF2-40B4-BE49-F238E27FC236}">
                    <a16:creationId xmlns:a16="http://schemas.microsoft.com/office/drawing/2014/main" id="{98333E40-E8FE-053B-F390-2488AF91EDC9}"/>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3" name="직사각형 212">
                <a:extLst>
                  <a:ext uri="{FF2B5EF4-FFF2-40B4-BE49-F238E27FC236}">
                    <a16:creationId xmlns:a16="http://schemas.microsoft.com/office/drawing/2014/main" id="{5B0CC492-3F99-40DB-C29D-605096B12157}"/>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4" name="직사각형 213">
                <a:extLst>
                  <a:ext uri="{FF2B5EF4-FFF2-40B4-BE49-F238E27FC236}">
                    <a16:creationId xmlns:a16="http://schemas.microsoft.com/office/drawing/2014/main" id="{F213C4E9-E1C6-2151-6E8D-E988A7C42AF1}"/>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15" name="그룹 214">
              <a:extLst>
                <a:ext uri="{FF2B5EF4-FFF2-40B4-BE49-F238E27FC236}">
                  <a16:creationId xmlns:a16="http://schemas.microsoft.com/office/drawing/2014/main" id="{301840CE-058E-535C-ED08-561F19536316}"/>
                </a:ext>
              </a:extLst>
            </p:cNvPr>
            <p:cNvGrpSpPr/>
            <p:nvPr/>
          </p:nvGrpSpPr>
          <p:grpSpPr>
            <a:xfrm>
              <a:off x="4596014" y="4854132"/>
              <a:ext cx="232900" cy="234452"/>
              <a:chOff x="6582227" y="3079969"/>
              <a:chExt cx="216704" cy="225000"/>
            </a:xfrm>
          </p:grpSpPr>
          <p:sp>
            <p:nvSpPr>
              <p:cNvPr id="216" name="직사각형 215">
                <a:extLst>
                  <a:ext uri="{FF2B5EF4-FFF2-40B4-BE49-F238E27FC236}">
                    <a16:creationId xmlns:a16="http://schemas.microsoft.com/office/drawing/2014/main" id="{A5295ED7-0D93-D3CA-74D9-D39901C51016}"/>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7" name="직사각형 216">
                <a:extLst>
                  <a:ext uri="{FF2B5EF4-FFF2-40B4-BE49-F238E27FC236}">
                    <a16:creationId xmlns:a16="http://schemas.microsoft.com/office/drawing/2014/main" id="{B86097AA-255B-59D1-3F00-FCA57574CB28}"/>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8" name="직사각형 217">
                <a:extLst>
                  <a:ext uri="{FF2B5EF4-FFF2-40B4-BE49-F238E27FC236}">
                    <a16:creationId xmlns:a16="http://schemas.microsoft.com/office/drawing/2014/main" id="{F1627A57-00B0-8E71-E9F0-75BF0C2B97DE}"/>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9" name="직사각형 218">
                <a:extLst>
                  <a:ext uri="{FF2B5EF4-FFF2-40B4-BE49-F238E27FC236}">
                    <a16:creationId xmlns:a16="http://schemas.microsoft.com/office/drawing/2014/main" id="{B14E8469-0EED-93AC-40C4-1D712CF3FC70}"/>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0" name="직사각형 219">
                <a:extLst>
                  <a:ext uri="{FF2B5EF4-FFF2-40B4-BE49-F238E27FC236}">
                    <a16:creationId xmlns:a16="http://schemas.microsoft.com/office/drawing/2014/main" id="{4DB6C7C2-FD72-6C52-6504-6D19DFDC72DE}"/>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1" name="직사각형 220">
                <a:extLst>
                  <a:ext uri="{FF2B5EF4-FFF2-40B4-BE49-F238E27FC236}">
                    <a16:creationId xmlns:a16="http://schemas.microsoft.com/office/drawing/2014/main" id="{FEE7EACB-04F4-82C6-573C-0D79FE9CC5BF}"/>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2" name="직사각형 221">
                <a:extLst>
                  <a:ext uri="{FF2B5EF4-FFF2-40B4-BE49-F238E27FC236}">
                    <a16:creationId xmlns:a16="http://schemas.microsoft.com/office/drawing/2014/main" id="{1382F809-D8F9-A137-04DD-5A07D8309303}"/>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3" name="직사각형 222">
                <a:extLst>
                  <a:ext uri="{FF2B5EF4-FFF2-40B4-BE49-F238E27FC236}">
                    <a16:creationId xmlns:a16="http://schemas.microsoft.com/office/drawing/2014/main" id="{3283A642-B31F-4CF3-55BF-06F3C9F606AF}"/>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4" name="직사각형 223">
                <a:extLst>
                  <a:ext uri="{FF2B5EF4-FFF2-40B4-BE49-F238E27FC236}">
                    <a16:creationId xmlns:a16="http://schemas.microsoft.com/office/drawing/2014/main" id="{98F242DB-66D9-8274-8D4C-1D5C24961A81}"/>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sp>
        <p:nvSpPr>
          <p:cNvPr id="226" name="TextBox 225">
            <a:extLst>
              <a:ext uri="{FF2B5EF4-FFF2-40B4-BE49-F238E27FC236}">
                <a16:creationId xmlns:a16="http://schemas.microsoft.com/office/drawing/2014/main" id="{B197E406-6CB4-D64D-DA24-B4721704A0FA}"/>
              </a:ext>
            </a:extLst>
          </p:cNvPr>
          <p:cNvSpPr txBox="1"/>
          <p:nvPr/>
        </p:nvSpPr>
        <p:spPr>
          <a:xfrm>
            <a:off x="1661948" y="4159583"/>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Bank</a:t>
            </a:r>
          </a:p>
        </p:txBody>
      </p:sp>
      <p:cxnSp>
        <p:nvCxnSpPr>
          <p:cNvPr id="227" name="연결선: 꺾임 226">
            <a:extLst>
              <a:ext uri="{FF2B5EF4-FFF2-40B4-BE49-F238E27FC236}">
                <a16:creationId xmlns:a16="http://schemas.microsoft.com/office/drawing/2014/main" id="{93BF6E17-A3C7-6F70-49D4-AF06FE3B3CE2}"/>
              </a:ext>
            </a:extLst>
          </p:cNvPr>
          <p:cNvCxnSpPr>
            <a:cxnSpLocks/>
          </p:cNvCxnSpPr>
          <p:nvPr/>
        </p:nvCxnSpPr>
        <p:spPr>
          <a:xfrm rot="16200000" flipV="1">
            <a:off x="2977240" y="2816851"/>
            <a:ext cx="1296000" cy="696060"/>
          </a:xfrm>
          <a:prstGeom prst="bentConnector3">
            <a:avLst>
              <a:gd name="adj1" fmla="val 79442"/>
            </a:avLst>
          </a:prstGeom>
          <a:ln w="1905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8" name="직사각형 237">
            <a:extLst>
              <a:ext uri="{FF2B5EF4-FFF2-40B4-BE49-F238E27FC236}">
                <a16:creationId xmlns:a16="http://schemas.microsoft.com/office/drawing/2014/main" id="{5F52CC5B-6DA3-A72B-64C8-7CD7BEEFC8C8}"/>
              </a:ext>
            </a:extLst>
          </p:cNvPr>
          <p:cNvSpPr/>
          <p:nvPr/>
        </p:nvSpPr>
        <p:spPr>
          <a:xfrm>
            <a:off x="2839320" y="4504971"/>
            <a:ext cx="299068" cy="27789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8" name="직사각형 257">
            <a:extLst>
              <a:ext uri="{FF2B5EF4-FFF2-40B4-BE49-F238E27FC236}">
                <a16:creationId xmlns:a16="http://schemas.microsoft.com/office/drawing/2014/main" id="{2BA07FEB-36AB-1F04-90AA-9D7E520CDA13}"/>
              </a:ext>
            </a:extLst>
          </p:cNvPr>
          <p:cNvSpPr/>
          <p:nvPr/>
        </p:nvSpPr>
        <p:spPr>
          <a:xfrm>
            <a:off x="3395381" y="3131208"/>
            <a:ext cx="1212300" cy="2049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200" b="1">
                <a:latin typeface="+mj-lt"/>
                <a:cs typeface="Times New Roman" panose="02020603050405020304" pitchFamily="18" charset="0"/>
              </a:rPr>
              <a:t>ECC</a:t>
            </a:r>
            <a:endParaRPr lang="ko-KR" altLang="en-US" sz="1200" b="1">
              <a:latin typeface="+mj-lt"/>
              <a:cs typeface="Times New Roman" panose="02020603050405020304" pitchFamily="18" charset="0"/>
            </a:endParaRPr>
          </a:p>
        </p:txBody>
      </p:sp>
      <p:cxnSp>
        <p:nvCxnSpPr>
          <p:cNvPr id="272" name="연결선: 꺾임 271">
            <a:extLst>
              <a:ext uri="{FF2B5EF4-FFF2-40B4-BE49-F238E27FC236}">
                <a16:creationId xmlns:a16="http://schemas.microsoft.com/office/drawing/2014/main" id="{06D09468-553D-24C4-4CFA-8486D0C72C1D}"/>
              </a:ext>
            </a:extLst>
          </p:cNvPr>
          <p:cNvCxnSpPr>
            <a:cxnSpLocks/>
          </p:cNvCxnSpPr>
          <p:nvPr/>
        </p:nvCxnSpPr>
        <p:spPr>
          <a:xfrm rot="5400000" flipH="1" flipV="1">
            <a:off x="3142432" y="3654599"/>
            <a:ext cx="684000" cy="972000"/>
          </a:xfrm>
          <a:prstGeom prst="bentConnector3">
            <a:avLst>
              <a:gd name="adj1" fmla="val 82991"/>
            </a:avLst>
          </a:prstGeom>
          <a:ln w="22225">
            <a:solidFill>
              <a:srgbClr val="C00000"/>
            </a:solidFill>
            <a:prstDash val="dash"/>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25C00A5A-3D44-90D2-8446-BADAEACD2434}"/>
              </a:ext>
            </a:extLst>
          </p:cNvPr>
          <p:cNvSpPr txBox="1"/>
          <p:nvPr/>
        </p:nvSpPr>
        <p:spPr>
          <a:xfrm>
            <a:off x="3980450" y="4296947"/>
            <a:ext cx="1519268" cy="184666"/>
          </a:xfrm>
          <a:prstGeom prst="rect">
            <a:avLst/>
          </a:prstGeom>
          <a:noFill/>
        </p:spPr>
        <p:txBody>
          <a:bodyPr wrap="square" lIns="0" tIns="0" rIns="0" bIns="0" rtlCol="0">
            <a:spAutoFit/>
          </a:bodyPr>
          <a:lstStyle/>
          <a:p>
            <a:pPr algn="ctr"/>
            <a:r>
              <a:rPr lang="en-US" altLang="ko-KR" sz="1200" b="1">
                <a:latin typeface="+mj-lt"/>
                <a:cs typeface="Times New Roman" panose="02020603050405020304" pitchFamily="18" charset="0"/>
              </a:rPr>
              <a:t>2KiB row</a:t>
            </a:r>
            <a:endParaRPr lang="ko-KR" altLang="en-US" sz="1200" b="1">
              <a:latin typeface="+mj-lt"/>
              <a:cs typeface="Times New Roman" panose="02020603050405020304" pitchFamily="18" charset="0"/>
            </a:endParaRPr>
          </a:p>
        </p:txBody>
      </p:sp>
      <p:sp>
        <p:nvSpPr>
          <p:cNvPr id="53" name="TextBox 52">
            <a:extLst>
              <a:ext uri="{FF2B5EF4-FFF2-40B4-BE49-F238E27FC236}">
                <a16:creationId xmlns:a16="http://schemas.microsoft.com/office/drawing/2014/main" id="{B1B288FF-4737-7067-8079-1F109F1797D9}"/>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55" name="Slide Number Placeholder 5">
            <a:extLst>
              <a:ext uri="{FF2B5EF4-FFF2-40B4-BE49-F238E27FC236}">
                <a16:creationId xmlns:a16="http://schemas.microsoft.com/office/drawing/2014/main" id="{A68F74A6-F89C-4E3F-5E02-9817C1A03FD8}"/>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23</a:t>
            </a:fld>
            <a:endParaRPr lang="ko-KR" altLang="en-US"/>
          </a:p>
        </p:txBody>
      </p:sp>
      <p:grpSp>
        <p:nvGrpSpPr>
          <p:cNvPr id="89" name="그룹 259">
            <a:extLst>
              <a:ext uri="{FF2B5EF4-FFF2-40B4-BE49-F238E27FC236}">
                <a16:creationId xmlns:a16="http://schemas.microsoft.com/office/drawing/2014/main" id="{7939FE23-6C1D-99C9-684B-C0A56A5FA6A9}"/>
              </a:ext>
            </a:extLst>
          </p:cNvPr>
          <p:cNvGrpSpPr/>
          <p:nvPr/>
        </p:nvGrpSpPr>
        <p:grpSpPr>
          <a:xfrm>
            <a:off x="867136" y="5271015"/>
            <a:ext cx="6262836" cy="1248893"/>
            <a:chOff x="566516" y="1689403"/>
            <a:chExt cx="6262836" cy="1248893"/>
          </a:xfrm>
        </p:grpSpPr>
        <p:cxnSp>
          <p:nvCxnSpPr>
            <p:cNvPr id="57" name="직선 연결선 5">
              <a:extLst>
                <a:ext uri="{FF2B5EF4-FFF2-40B4-BE49-F238E27FC236}">
                  <a16:creationId xmlns:a16="http://schemas.microsoft.com/office/drawing/2014/main" id="{2BB08FDF-F260-77EF-D606-5DCA5A092054}"/>
                </a:ext>
              </a:extLst>
            </p:cNvPr>
            <p:cNvCxnSpPr/>
            <p:nvPr/>
          </p:nvCxnSpPr>
          <p:spPr>
            <a:xfrm flipV="1">
              <a:off x="2463040" y="2333277"/>
              <a:ext cx="0" cy="21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그룹 28">
              <a:extLst>
                <a:ext uri="{FF2B5EF4-FFF2-40B4-BE49-F238E27FC236}">
                  <a16:creationId xmlns:a16="http://schemas.microsoft.com/office/drawing/2014/main" id="{F875A27F-BAA0-09C2-8495-3FC33EFBFD9C}"/>
                </a:ext>
              </a:extLst>
            </p:cNvPr>
            <p:cNvGrpSpPr/>
            <p:nvPr/>
          </p:nvGrpSpPr>
          <p:grpSpPr>
            <a:xfrm>
              <a:off x="566516" y="1689403"/>
              <a:ext cx="6262836" cy="1248893"/>
              <a:chOff x="566516" y="1689402"/>
              <a:chExt cx="6262836" cy="1281847"/>
            </a:xfrm>
          </p:grpSpPr>
          <p:grpSp>
            <p:nvGrpSpPr>
              <p:cNvPr id="60" name="그룹 27">
                <a:extLst>
                  <a:ext uri="{FF2B5EF4-FFF2-40B4-BE49-F238E27FC236}">
                    <a16:creationId xmlns:a16="http://schemas.microsoft.com/office/drawing/2014/main" id="{4FB97598-F820-AA70-BFBB-C5B9BE989E53}"/>
                  </a:ext>
                </a:extLst>
              </p:cNvPr>
              <p:cNvGrpSpPr/>
              <p:nvPr/>
            </p:nvGrpSpPr>
            <p:grpSpPr>
              <a:xfrm>
                <a:off x="566516" y="1689402"/>
                <a:ext cx="6262836" cy="1281847"/>
                <a:chOff x="566516" y="1689402"/>
                <a:chExt cx="6262836" cy="1281847"/>
              </a:xfrm>
            </p:grpSpPr>
            <p:grpSp>
              <p:nvGrpSpPr>
                <p:cNvPr id="64" name="그룹 295">
                  <a:extLst>
                    <a:ext uri="{FF2B5EF4-FFF2-40B4-BE49-F238E27FC236}">
                      <a16:creationId xmlns:a16="http://schemas.microsoft.com/office/drawing/2014/main" id="{1B413648-C981-6001-6028-413EBAE3E5CE}"/>
                    </a:ext>
                  </a:extLst>
                </p:cNvPr>
                <p:cNvGrpSpPr/>
                <p:nvPr/>
              </p:nvGrpSpPr>
              <p:grpSpPr>
                <a:xfrm>
                  <a:off x="566516" y="1689402"/>
                  <a:ext cx="6262836" cy="1281847"/>
                  <a:chOff x="2541140" y="1089001"/>
                  <a:chExt cx="5602983" cy="1049857"/>
                </a:xfrm>
              </p:grpSpPr>
              <p:sp>
                <p:nvSpPr>
                  <p:cNvPr id="69" name="TextBox 68">
                    <a:extLst>
                      <a:ext uri="{FF2B5EF4-FFF2-40B4-BE49-F238E27FC236}">
                        <a16:creationId xmlns:a16="http://schemas.microsoft.com/office/drawing/2014/main" id="{80FBB683-3940-F3F4-66CB-28B3C3B1D9F2}"/>
                      </a:ext>
                    </a:extLst>
                  </p:cNvPr>
                  <p:cNvSpPr txBox="1"/>
                  <p:nvPr/>
                </p:nvSpPr>
                <p:spPr>
                  <a:xfrm>
                    <a:off x="3004418" y="1089001"/>
                    <a:ext cx="1328056" cy="138641"/>
                  </a:xfrm>
                  <a:prstGeom prst="rect">
                    <a:avLst/>
                  </a:prstGeom>
                  <a:noFill/>
                </p:spPr>
                <p:txBody>
                  <a:bodyPr wrap="square" lIns="0" tIns="0" rIns="0" bIns="0" rtlCol="0">
                    <a:spAutoFit/>
                  </a:bodyPr>
                  <a:lstStyle/>
                  <a:p>
                    <a:r>
                      <a:rPr lang="en-US" altLang="ko-KR" sz="1100">
                        <a:latin typeface="+mj-lt"/>
                        <a:cs typeface="Times New Roman" panose="02020603050405020304" pitchFamily="18" charset="0"/>
                      </a:rPr>
                      <a:t>Time</a:t>
                    </a:r>
                    <a:endParaRPr lang="ko-KR" altLang="en-US" sz="1100">
                      <a:latin typeface="+mj-lt"/>
                      <a:cs typeface="Times New Roman" panose="02020603050405020304" pitchFamily="18" charset="0"/>
                    </a:endParaRPr>
                  </a:p>
                </p:txBody>
              </p:sp>
              <p:sp>
                <p:nvSpPr>
                  <p:cNvPr id="70" name="TextBox 69">
                    <a:extLst>
                      <a:ext uri="{FF2B5EF4-FFF2-40B4-BE49-F238E27FC236}">
                        <a16:creationId xmlns:a16="http://schemas.microsoft.com/office/drawing/2014/main" id="{28CE0C5A-94D9-E1CB-BF7F-8B4A859BD378}"/>
                      </a:ext>
                    </a:extLst>
                  </p:cNvPr>
                  <p:cNvSpPr txBox="1"/>
                  <p:nvPr/>
                </p:nvSpPr>
                <p:spPr>
                  <a:xfrm>
                    <a:off x="2541141" y="1350809"/>
                    <a:ext cx="448051" cy="151245"/>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CMD</a:t>
                    </a:r>
                    <a:endParaRPr lang="ko-KR" altLang="en-US" sz="1200">
                      <a:latin typeface="+mj-lt"/>
                      <a:cs typeface="Times New Roman" panose="02020603050405020304" pitchFamily="18" charset="0"/>
                    </a:endParaRPr>
                  </a:p>
                </p:txBody>
              </p:sp>
              <p:sp>
                <p:nvSpPr>
                  <p:cNvPr id="71" name="TextBox 70">
                    <a:extLst>
                      <a:ext uri="{FF2B5EF4-FFF2-40B4-BE49-F238E27FC236}">
                        <a16:creationId xmlns:a16="http://schemas.microsoft.com/office/drawing/2014/main" id="{10BA7AE6-EF7A-7CF0-6136-D681A217C966}"/>
                      </a:ext>
                    </a:extLst>
                  </p:cNvPr>
                  <p:cNvSpPr txBox="1"/>
                  <p:nvPr/>
                </p:nvSpPr>
                <p:spPr>
                  <a:xfrm>
                    <a:off x="2542442" y="1584000"/>
                    <a:ext cx="448051" cy="151245"/>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Data</a:t>
                    </a:r>
                    <a:endParaRPr lang="ko-KR" altLang="en-US" sz="1200">
                      <a:latin typeface="+mj-lt"/>
                      <a:cs typeface="Times New Roman" panose="02020603050405020304" pitchFamily="18" charset="0"/>
                    </a:endParaRPr>
                  </a:p>
                </p:txBody>
              </p:sp>
              <p:sp>
                <p:nvSpPr>
                  <p:cNvPr id="72" name="육각형 284">
                    <a:extLst>
                      <a:ext uri="{FF2B5EF4-FFF2-40B4-BE49-F238E27FC236}">
                        <a16:creationId xmlns:a16="http://schemas.microsoft.com/office/drawing/2014/main" id="{9C9AB55E-276F-C1FF-A8DD-444BF0267271}"/>
                      </a:ext>
                    </a:extLst>
                  </p:cNvPr>
                  <p:cNvSpPr/>
                  <p:nvPr/>
                </p:nvSpPr>
                <p:spPr>
                  <a:xfrm>
                    <a:off x="3009755" y="1350006"/>
                    <a:ext cx="328100" cy="184666"/>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73" name="연결선: 꺾임 285">
                    <a:extLst>
                      <a:ext uri="{FF2B5EF4-FFF2-40B4-BE49-F238E27FC236}">
                        <a16:creationId xmlns:a16="http://schemas.microsoft.com/office/drawing/2014/main" id="{0BE7EC95-25A8-2D44-44FD-A82CE808D525}"/>
                      </a:ext>
                    </a:extLst>
                  </p:cNvPr>
                  <p:cNvCxnSpPr>
                    <a:cxnSpLocks/>
                    <a:stCxn id="285" idx="0"/>
                  </p:cNvCxnSpPr>
                  <p:nvPr/>
                </p:nvCxnSpPr>
                <p:spPr>
                  <a:xfrm>
                    <a:off x="3337855" y="1442339"/>
                    <a:ext cx="531956" cy="2640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직선 화살표 연결선 286">
                    <a:extLst>
                      <a:ext uri="{FF2B5EF4-FFF2-40B4-BE49-F238E27FC236}">
                        <a16:creationId xmlns:a16="http://schemas.microsoft.com/office/drawing/2014/main" id="{C643D78B-A04D-FBF2-43CA-FDD6232D61BF}"/>
                      </a:ext>
                    </a:extLst>
                  </p:cNvPr>
                  <p:cNvCxnSpPr>
                    <a:cxnSpLocks/>
                  </p:cNvCxnSpPr>
                  <p:nvPr/>
                </p:nvCxnSpPr>
                <p:spPr>
                  <a:xfrm>
                    <a:off x="2991000" y="1264858"/>
                    <a:ext cx="515312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76" name="그룹 287">
                    <a:extLst>
                      <a:ext uri="{FF2B5EF4-FFF2-40B4-BE49-F238E27FC236}">
                        <a16:creationId xmlns:a16="http://schemas.microsoft.com/office/drawing/2014/main" id="{CAA3C9CB-4115-DECD-29BF-F74E3F1076F4}"/>
                      </a:ext>
                    </a:extLst>
                  </p:cNvPr>
                  <p:cNvGrpSpPr/>
                  <p:nvPr/>
                </p:nvGrpSpPr>
                <p:grpSpPr>
                  <a:xfrm>
                    <a:off x="3852174" y="1611540"/>
                    <a:ext cx="490392" cy="210817"/>
                    <a:chOff x="5397765" y="1995149"/>
                    <a:chExt cx="490392" cy="210817"/>
                  </a:xfrm>
                </p:grpSpPr>
                <p:sp>
                  <p:nvSpPr>
                    <p:cNvPr id="82" name="육각형 288">
                      <a:extLst>
                        <a:ext uri="{FF2B5EF4-FFF2-40B4-BE49-F238E27FC236}">
                          <a16:creationId xmlns:a16="http://schemas.microsoft.com/office/drawing/2014/main" id="{C579D76F-9192-3F15-08F3-16D1A453041C}"/>
                        </a:ext>
                      </a:extLst>
                    </p:cNvPr>
                    <p:cNvSpPr/>
                    <p:nvPr/>
                  </p:nvSpPr>
                  <p:spPr>
                    <a:xfrm>
                      <a:off x="5397765" y="1999669"/>
                      <a:ext cx="490391" cy="184666"/>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pic>
                  <p:nvPicPr>
                    <p:cNvPr id="86" name="그림 289">
                      <a:extLst>
                        <a:ext uri="{FF2B5EF4-FFF2-40B4-BE49-F238E27FC236}">
                          <a16:creationId xmlns:a16="http://schemas.microsoft.com/office/drawing/2014/main" id="{50EF3A8B-F324-D1BE-2869-284F10B49E21}"/>
                        </a:ext>
                      </a:extLst>
                    </p:cNvPr>
                    <p:cNvPicPr>
                      <a:picLocks noChangeAspect="1"/>
                    </p:cNvPicPr>
                    <p:nvPr/>
                  </p:nvPicPr>
                  <p:blipFill>
                    <a:blip r:embed="rId3"/>
                    <a:stretch>
                      <a:fillRect/>
                    </a:stretch>
                  </p:blipFill>
                  <p:spPr>
                    <a:xfrm>
                      <a:off x="5791783" y="1995149"/>
                      <a:ext cx="96374" cy="210817"/>
                    </a:xfrm>
                    <a:prstGeom prst="rect">
                      <a:avLst/>
                    </a:prstGeom>
                  </p:spPr>
                </p:pic>
              </p:grpSp>
              <p:grpSp>
                <p:nvGrpSpPr>
                  <p:cNvPr id="77" name="그룹 290">
                    <a:extLst>
                      <a:ext uri="{FF2B5EF4-FFF2-40B4-BE49-F238E27FC236}">
                        <a16:creationId xmlns:a16="http://schemas.microsoft.com/office/drawing/2014/main" id="{1ABF8A6A-A1B8-4403-0D9E-9520B26EA60F}"/>
                      </a:ext>
                    </a:extLst>
                  </p:cNvPr>
                  <p:cNvGrpSpPr/>
                  <p:nvPr/>
                </p:nvGrpSpPr>
                <p:grpSpPr>
                  <a:xfrm>
                    <a:off x="4350583" y="1842992"/>
                    <a:ext cx="329420" cy="295866"/>
                    <a:chOff x="4501951" y="1898433"/>
                    <a:chExt cx="237690" cy="265348"/>
                  </a:xfrm>
                </p:grpSpPr>
                <p:sp>
                  <p:nvSpPr>
                    <p:cNvPr id="79" name="직사각형 291">
                      <a:extLst>
                        <a:ext uri="{FF2B5EF4-FFF2-40B4-BE49-F238E27FC236}">
                          <a16:creationId xmlns:a16="http://schemas.microsoft.com/office/drawing/2014/main" id="{A9DDB003-D205-14C1-19CB-B75AD5C6618C}"/>
                        </a:ext>
                      </a:extLst>
                    </p:cNvPr>
                    <p:cNvSpPr/>
                    <p:nvPr/>
                  </p:nvSpPr>
                  <p:spPr>
                    <a:xfrm>
                      <a:off x="4501951" y="1898433"/>
                      <a:ext cx="224081" cy="25385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80" name="직사각형 292">
                      <a:extLst>
                        <a:ext uri="{FF2B5EF4-FFF2-40B4-BE49-F238E27FC236}">
                          <a16:creationId xmlns:a16="http://schemas.microsoft.com/office/drawing/2014/main" id="{8F6BC8C9-5AD1-8459-A54C-C1DB87414667}"/>
                        </a:ext>
                      </a:extLst>
                    </p:cNvPr>
                    <p:cNvSpPr/>
                    <p:nvPr/>
                  </p:nvSpPr>
                  <p:spPr>
                    <a:xfrm>
                      <a:off x="4647021" y="2065850"/>
                      <a:ext cx="74364" cy="85018"/>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1" name="직사각형 293">
                      <a:extLst>
                        <a:ext uri="{FF2B5EF4-FFF2-40B4-BE49-F238E27FC236}">
                          <a16:creationId xmlns:a16="http://schemas.microsoft.com/office/drawing/2014/main" id="{5884C6CD-613E-517A-37CA-1150310CB661}"/>
                        </a:ext>
                      </a:extLst>
                    </p:cNvPr>
                    <p:cNvSpPr/>
                    <p:nvPr/>
                  </p:nvSpPr>
                  <p:spPr>
                    <a:xfrm>
                      <a:off x="4660630" y="2078763"/>
                      <a:ext cx="79011" cy="85018"/>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78" name="TextBox 77">
                    <a:extLst>
                      <a:ext uri="{FF2B5EF4-FFF2-40B4-BE49-F238E27FC236}">
                        <a16:creationId xmlns:a16="http://schemas.microsoft.com/office/drawing/2014/main" id="{AF74FD94-D6AF-C93A-1260-C5361F2F8316}"/>
                      </a:ext>
                    </a:extLst>
                  </p:cNvPr>
                  <p:cNvSpPr txBox="1"/>
                  <p:nvPr/>
                </p:nvSpPr>
                <p:spPr>
                  <a:xfrm>
                    <a:off x="2541140" y="1869626"/>
                    <a:ext cx="448051" cy="151245"/>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ECC</a:t>
                    </a:r>
                    <a:endParaRPr lang="ko-KR" altLang="en-US" sz="1200">
                      <a:latin typeface="+mj-lt"/>
                      <a:cs typeface="Times New Roman" panose="02020603050405020304" pitchFamily="18" charset="0"/>
                    </a:endParaRPr>
                  </a:p>
                </p:txBody>
              </p:sp>
            </p:grpSp>
            <p:sp>
              <p:nvSpPr>
                <p:cNvPr id="65" name="TextBox 64">
                  <a:extLst>
                    <a:ext uri="{FF2B5EF4-FFF2-40B4-BE49-F238E27FC236}">
                      <a16:creationId xmlns:a16="http://schemas.microsoft.com/office/drawing/2014/main" id="{1D5CA201-2119-B678-747C-4948C54AC5D4}"/>
                    </a:ext>
                  </a:extLst>
                </p:cNvPr>
                <p:cNvSpPr txBox="1"/>
                <p:nvPr/>
              </p:nvSpPr>
              <p:spPr>
                <a:xfrm>
                  <a:off x="2024820" y="2300823"/>
                  <a:ext cx="494426" cy="48825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grpSp>
          <p:sp>
            <p:nvSpPr>
              <p:cNvPr id="61" name="TextBox 60">
                <a:extLst>
                  <a:ext uri="{FF2B5EF4-FFF2-40B4-BE49-F238E27FC236}">
                    <a16:creationId xmlns:a16="http://schemas.microsoft.com/office/drawing/2014/main" id="{85168EA2-D6F9-D2E3-40C9-283F74E60517}"/>
                  </a:ext>
                </a:extLst>
              </p:cNvPr>
              <p:cNvSpPr txBox="1"/>
              <p:nvPr/>
            </p:nvSpPr>
            <p:spPr>
              <a:xfrm>
                <a:off x="2545788" y="2596119"/>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grpSp>
        <p:cxnSp>
          <p:nvCxnSpPr>
            <p:cNvPr id="59" name="직선 연결선 49">
              <a:extLst>
                <a:ext uri="{FF2B5EF4-FFF2-40B4-BE49-F238E27FC236}">
                  <a16:creationId xmlns:a16="http://schemas.microsoft.com/office/drawing/2014/main" id="{D4034CC5-E454-2133-2CAF-F8F5D94F9E8D}"/>
                </a:ext>
              </a:extLst>
            </p:cNvPr>
            <p:cNvCxnSpPr>
              <a:cxnSpLocks/>
            </p:cNvCxnSpPr>
            <p:nvPr/>
          </p:nvCxnSpPr>
          <p:spPr>
            <a:xfrm>
              <a:off x="2472371" y="2322994"/>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79BB2F11-A289-A0A9-A4BB-517E194DE804}"/>
              </a:ext>
            </a:extLst>
          </p:cNvPr>
          <p:cNvSpPr txBox="1"/>
          <p:nvPr/>
        </p:nvSpPr>
        <p:spPr>
          <a:xfrm rot="21042985">
            <a:off x="4774248" y="5088414"/>
            <a:ext cx="3834094" cy="307777"/>
          </a:xfrm>
          <a:prstGeom prst="rect">
            <a:avLst/>
          </a:prstGeom>
          <a:solidFill>
            <a:srgbClr val="FDD599"/>
          </a:solidFill>
          <a:ln>
            <a:solidFill>
              <a:schemeClr val="tx1"/>
            </a:solidFill>
          </a:ln>
        </p:spPr>
        <p:txBody>
          <a:bodyPr wrap="square" rtlCol="0">
            <a:spAutoFit/>
          </a:bodyPr>
          <a:lstStyle/>
          <a:p>
            <a:pPr algn="ctr"/>
            <a:r>
              <a:rPr lang="en-US" altLang="ko-KR" sz="1400" b="1" dirty="0">
                <a:solidFill>
                  <a:srgbClr val="C00000"/>
                </a:solidFill>
              </a:rPr>
              <a:t>Reduce bandwidth consumption by 50%</a:t>
            </a:r>
            <a:endParaRPr lang="ko-KR" altLang="en-US" sz="1400" b="1" dirty="0">
              <a:solidFill>
                <a:srgbClr val="C00000"/>
              </a:solidFill>
            </a:endParaRPr>
          </a:p>
        </p:txBody>
      </p:sp>
      <p:grpSp>
        <p:nvGrpSpPr>
          <p:cNvPr id="11" name="그룹 10">
            <a:extLst>
              <a:ext uri="{FF2B5EF4-FFF2-40B4-BE49-F238E27FC236}">
                <a16:creationId xmlns:a16="http://schemas.microsoft.com/office/drawing/2014/main" id="{E286100D-73FF-E456-5522-A33D2190F666}"/>
              </a:ext>
            </a:extLst>
          </p:cNvPr>
          <p:cNvGrpSpPr/>
          <p:nvPr/>
        </p:nvGrpSpPr>
        <p:grpSpPr>
          <a:xfrm>
            <a:off x="3101394" y="1902996"/>
            <a:ext cx="390088" cy="288000"/>
            <a:chOff x="3101394" y="1902996"/>
            <a:chExt cx="390088" cy="288000"/>
          </a:xfrm>
        </p:grpSpPr>
        <p:cxnSp>
          <p:nvCxnSpPr>
            <p:cNvPr id="6" name="직선 화살표 연결선 5">
              <a:extLst>
                <a:ext uri="{FF2B5EF4-FFF2-40B4-BE49-F238E27FC236}">
                  <a16:creationId xmlns:a16="http://schemas.microsoft.com/office/drawing/2014/main" id="{D975C3EF-2C58-6A48-3EF4-CE21CEC444D0}"/>
                </a:ext>
              </a:extLst>
            </p:cNvPr>
            <p:cNvCxnSpPr>
              <a:cxnSpLocks/>
            </p:cNvCxnSpPr>
            <p:nvPr/>
          </p:nvCxnSpPr>
          <p:spPr>
            <a:xfrm>
              <a:off x="3101394"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직선 화살표 연결선 2">
              <a:extLst>
                <a:ext uri="{FF2B5EF4-FFF2-40B4-BE49-F238E27FC236}">
                  <a16:creationId xmlns:a16="http://schemas.microsoft.com/office/drawing/2014/main" id="{FB10C554-665A-5468-EFAE-961EA9F4FB46}"/>
                </a:ext>
              </a:extLst>
            </p:cNvPr>
            <p:cNvCxnSpPr>
              <a:cxnSpLocks/>
            </p:cNvCxnSpPr>
            <p:nvPr/>
          </p:nvCxnSpPr>
          <p:spPr>
            <a:xfrm>
              <a:off x="3198916"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a:extLst>
                <a:ext uri="{FF2B5EF4-FFF2-40B4-BE49-F238E27FC236}">
                  <a16:creationId xmlns:a16="http://schemas.microsoft.com/office/drawing/2014/main" id="{CE70BBA4-5237-2232-2538-7AC87724EE7A}"/>
                </a:ext>
              </a:extLst>
            </p:cNvPr>
            <p:cNvCxnSpPr>
              <a:cxnSpLocks/>
            </p:cNvCxnSpPr>
            <p:nvPr/>
          </p:nvCxnSpPr>
          <p:spPr>
            <a:xfrm>
              <a:off x="3296438"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4ECDFB7F-75BD-56FB-D49A-D5B1B1A194CD}"/>
                </a:ext>
              </a:extLst>
            </p:cNvPr>
            <p:cNvCxnSpPr>
              <a:cxnSpLocks/>
            </p:cNvCxnSpPr>
            <p:nvPr/>
          </p:nvCxnSpPr>
          <p:spPr>
            <a:xfrm>
              <a:off x="3393960"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5E04C1DC-AAAC-5E8D-B5BD-B960B7447632}"/>
                </a:ext>
              </a:extLst>
            </p:cNvPr>
            <p:cNvCxnSpPr>
              <a:cxnSpLocks/>
            </p:cNvCxnSpPr>
            <p:nvPr/>
          </p:nvCxnSpPr>
          <p:spPr>
            <a:xfrm>
              <a:off x="3491482"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6298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67B-4710-BAE2-8C9E-0BFACE207207}"/>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AD1421A-DE9E-688B-0851-346B4B760451}"/>
              </a:ext>
            </a:extLst>
          </p:cNvPr>
          <p:cNvSpPr>
            <a:spLocks noGrp="1"/>
          </p:cNvSpPr>
          <p:nvPr>
            <p:ph type="body" sz="quarter" idx="13"/>
          </p:nvPr>
        </p:nvSpPr>
        <p:spPr>
          <a:xfrm>
            <a:off x="266496" y="1235280"/>
            <a:ext cx="8537494" cy="2583067"/>
          </a:xfrm>
        </p:spPr>
        <p:txBody>
          <a:bodyPr vert="horz" lIns="91440" tIns="45720" rIns="91440" bIns="45720" rtlCol="0" anchor="t">
            <a:noAutofit/>
          </a:bodyPr>
          <a:lstStyle/>
          <a:p>
            <a:pPr marL="287655" indent="-287655"/>
            <a:r>
              <a:rPr lang="en-US" altLang="ko-KR" sz="1800" spc="0">
                <a:latin typeface="+mj-lt"/>
              </a:rPr>
              <a:t>For a full line access</a:t>
            </a:r>
            <a:endParaRPr lang="en-US" altLang="ko-KR" sz="1500" spc="0">
              <a:solidFill>
                <a:schemeClr val="bg2">
                  <a:lumMod val="75000"/>
                </a:schemeClr>
              </a:solidFill>
              <a:latin typeface="+mn-lt"/>
            </a:endParaRPr>
          </a:p>
        </p:txBody>
      </p:sp>
      <p:sp>
        <p:nvSpPr>
          <p:cNvPr id="4" name="제목 3">
            <a:extLst>
              <a:ext uri="{FF2B5EF4-FFF2-40B4-BE49-F238E27FC236}">
                <a16:creationId xmlns:a16="http://schemas.microsoft.com/office/drawing/2014/main" id="{E5DE16CC-7B05-BE05-E60C-1FE185BDBC14}"/>
              </a:ext>
            </a:extLst>
          </p:cNvPr>
          <p:cNvSpPr>
            <a:spLocks noGrp="1"/>
          </p:cNvSpPr>
          <p:nvPr>
            <p:ph type="title"/>
          </p:nvPr>
        </p:nvSpPr>
        <p:spPr>
          <a:xfrm>
            <a:off x="854498" y="405096"/>
            <a:ext cx="7404642" cy="424732"/>
          </a:xfrm>
        </p:spPr>
        <p:txBody>
          <a:bodyPr/>
          <a:lstStyle/>
          <a:p>
            <a:r>
              <a:rPr lang="en-US" altLang="ko-KR" sz="2400" spc="0" err="1">
                <a:latin typeface="+mn-lt"/>
              </a:rPr>
              <a:t>CacheCraft</a:t>
            </a:r>
            <a:r>
              <a:rPr lang="en-US" altLang="ko-KR" sz="2400" spc="0">
                <a:latin typeface="+mn-lt"/>
              </a:rPr>
              <a:t> – Single Line Access</a:t>
            </a:r>
          </a:p>
        </p:txBody>
      </p:sp>
      <p:sp>
        <p:nvSpPr>
          <p:cNvPr id="5" name="텍스트 개체 틀 4">
            <a:extLst>
              <a:ext uri="{FF2B5EF4-FFF2-40B4-BE49-F238E27FC236}">
                <a16:creationId xmlns:a16="http://schemas.microsoft.com/office/drawing/2014/main" id="{4BAE6035-BF68-5395-B7E2-F920379AF050}"/>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grpSp>
        <p:nvGrpSpPr>
          <p:cNvPr id="20" name="그룹 19">
            <a:extLst>
              <a:ext uri="{FF2B5EF4-FFF2-40B4-BE49-F238E27FC236}">
                <a16:creationId xmlns:a16="http://schemas.microsoft.com/office/drawing/2014/main" id="{2AD41C5B-12CB-4FAE-EF2D-C884BC3DB606}"/>
              </a:ext>
            </a:extLst>
          </p:cNvPr>
          <p:cNvGrpSpPr/>
          <p:nvPr/>
        </p:nvGrpSpPr>
        <p:grpSpPr>
          <a:xfrm>
            <a:off x="1330035" y="1688318"/>
            <a:ext cx="5758734" cy="3043848"/>
            <a:chOff x="1344705" y="3458989"/>
            <a:chExt cx="5758734" cy="3043848"/>
          </a:xfrm>
        </p:grpSpPr>
        <p:sp>
          <p:nvSpPr>
            <p:cNvPr id="18" name="직사각형 17">
              <a:extLst>
                <a:ext uri="{FF2B5EF4-FFF2-40B4-BE49-F238E27FC236}">
                  <a16:creationId xmlns:a16="http://schemas.microsoft.com/office/drawing/2014/main" id="{7E9D232B-0A6F-8733-9F85-5E4DAB0F3AB9}"/>
                </a:ext>
              </a:extLst>
            </p:cNvPr>
            <p:cNvSpPr/>
            <p:nvPr/>
          </p:nvSpPr>
          <p:spPr>
            <a:xfrm>
              <a:off x="1344705" y="5480720"/>
              <a:ext cx="5758733" cy="1022117"/>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r>
                <a:rPr lang="en-US" altLang="ko-KR" sz="1400" b="1">
                  <a:latin typeface="Times New Roman" panose="02020603050405020304" pitchFamily="18" charset="0"/>
                  <a:cs typeface="Times New Roman" panose="02020603050405020304" pitchFamily="18" charset="0"/>
                </a:rPr>
                <a:t> </a:t>
              </a:r>
              <a:endParaRPr lang="ko-KR" altLang="en-US" sz="1400" b="1">
                <a:latin typeface="Times New Roman" panose="02020603050405020304" pitchFamily="18" charset="0"/>
                <a:cs typeface="Times New Roman" panose="02020603050405020304" pitchFamily="18" charset="0"/>
              </a:endParaRPr>
            </a:p>
          </p:txBody>
        </p:sp>
        <p:sp>
          <p:nvSpPr>
            <p:cNvPr id="66" name="직사각형 65">
              <a:extLst>
                <a:ext uri="{FF2B5EF4-FFF2-40B4-BE49-F238E27FC236}">
                  <a16:creationId xmlns:a16="http://schemas.microsoft.com/office/drawing/2014/main" id="{DAA58284-A51E-CD6A-2177-958E1E4C29D3}"/>
                </a:ext>
              </a:extLst>
            </p:cNvPr>
            <p:cNvSpPr/>
            <p:nvPr/>
          </p:nvSpPr>
          <p:spPr>
            <a:xfrm>
              <a:off x="1344707" y="3458989"/>
              <a:ext cx="5758732" cy="1638074"/>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endParaRPr lang="ko-KR" altLang="en-US" sz="1400" b="1">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2E43DAC0-6B6E-73D3-2050-9F165FA79072}"/>
                </a:ext>
              </a:extLst>
            </p:cNvPr>
            <p:cNvSpPr/>
            <p:nvPr/>
          </p:nvSpPr>
          <p:spPr>
            <a:xfrm>
              <a:off x="1582287" y="4708484"/>
              <a:ext cx="5239583" cy="31831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4F66BD48-29FE-1667-69C0-940DA04C2808}"/>
                </a:ext>
              </a:extLst>
            </p:cNvPr>
            <p:cNvSpPr/>
            <p:nvPr/>
          </p:nvSpPr>
          <p:spPr>
            <a:xfrm>
              <a:off x="1593442" y="3787045"/>
              <a:ext cx="5228428"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109" name="화살표: 위쪽/아래쪽 108">
              <a:extLst>
                <a:ext uri="{FF2B5EF4-FFF2-40B4-BE49-F238E27FC236}">
                  <a16:creationId xmlns:a16="http://schemas.microsoft.com/office/drawing/2014/main" id="{4E1212BE-F0FE-E074-0F9F-90A291B31D7B}"/>
                </a:ext>
              </a:extLst>
            </p:cNvPr>
            <p:cNvSpPr/>
            <p:nvPr/>
          </p:nvSpPr>
          <p:spPr>
            <a:xfrm>
              <a:off x="3737470" y="5048434"/>
              <a:ext cx="638127" cy="580547"/>
            </a:xfrm>
            <a:prstGeom prst="upDownArrow">
              <a:avLst>
                <a:gd name="adj1" fmla="val 49172"/>
                <a:gd name="adj2" fmla="val 3016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2" name="TextBox 241">
              <a:extLst>
                <a:ext uri="{FF2B5EF4-FFF2-40B4-BE49-F238E27FC236}">
                  <a16:creationId xmlns:a16="http://schemas.microsoft.com/office/drawing/2014/main" id="{5FC442D3-F7C4-5B92-55E6-8F34FA0F988C}"/>
                </a:ext>
              </a:extLst>
            </p:cNvPr>
            <p:cNvSpPr txBox="1"/>
            <p:nvPr/>
          </p:nvSpPr>
          <p:spPr>
            <a:xfrm>
              <a:off x="1676618" y="3960814"/>
              <a:ext cx="1061022" cy="184666"/>
            </a:xfrm>
            <a:prstGeom prst="rect">
              <a:avLst/>
            </a:prstGeom>
            <a:noFill/>
          </p:spPr>
          <p:txBody>
            <a:bodyPr wrap="square" lIns="0" tIns="0" rIns="0" bIns="0" rtlCol="0" anchor="t">
              <a:spAutoFit/>
            </a:bodyPr>
            <a:lstStyle/>
            <a:p>
              <a:r>
                <a:rPr lang="en-US" altLang="ko-KR" sz="1200" b="1">
                  <a:latin typeface="+mj-lt"/>
                  <a:cs typeface="Times New Roman"/>
                </a:rPr>
                <a:t>Caches</a:t>
              </a:r>
              <a:endParaRPr lang="en-US" altLang="ko-KR" sz="1200" b="1">
                <a:latin typeface="+mj-lt"/>
                <a:cs typeface="Times New Roman" panose="02020603050405020304" pitchFamily="18" charset="0"/>
              </a:endParaRPr>
            </a:p>
          </p:txBody>
        </p:sp>
        <p:sp>
          <p:nvSpPr>
            <p:cNvPr id="243" name="TextBox 242">
              <a:extLst>
                <a:ext uri="{FF2B5EF4-FFF2-40B4-BE49-F238E27FC236}">
                  <a16:creationId xmlns:a16="http://schemas.microsoft.com/office/drawing/2014/main" id="{C0B1740F-8BA9-D092-8E94-368C1DF300E3}"/>
                </a:ext>
              </a:extLst>
            </p:cNvPr>
            <p:cNvSpPr txBox="1"/>
            <p:nvPr/>
          </p:nvSpPr>
          <p:spPr>
            <a:xfrm>
              <a:off x="1679454" y="4752582"/>
              <a:ext cx="1639867"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DRAM Controller</a:t>
              </a:r>
            </a:p>
          </p:txBody>
        </p:sp>
        <p:sp>
          <p:nvSpPr>
            <p:cNvPr id="62" name="TextBox 61">
              <a:extLst>
                <a:ext uri="{FF2B5EF4-FFF2-40B4-BE49-F238E27FC236}">
                  <a16:creationId xmlns:a16="http://schemas.microsoft.com/office/drawing/2014/main" id="{E36F8BCE-E67E-CD6F-3664-AE134388967C}"/>
                </a:ext>
              </a:extLst>
            </p:cNvPr>
            <p:cNvSpPr txBox="1"/>
            <p:nvPr/>
          </p:nvSpPr>
          <p:spPr>
            <a:xfrm>
              <a:off x="1415485" y="5493419"/>
              <a:ext cx="946914"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GDDR</a:t>
              </a:r>
              <a:endParaRPr lang="ko-KR" altLang="en-US" sz="1600" b="1">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FC9C7565-FEEC-E967-692C-ECAEC97725CE}"/>
                </a:ext>
              </a:extLst>
            </p:cNvPr>
            <p:cNvSpPr txBox="1"/>
            <p:nvPr/>
          </p:nvSpPr>
          <p:spPr>
            <a:xfrm>
              <a:off x="1415485" y="3501216"/>
              <a:ext cx="726203"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GPU</a:t>
              </a:r>
              <a:endParaRPr lang="ko-KR" altLang="en-US" sz="1600" b="1">
                <a:latin typeface="Times New Roman" panose="02020603050405020304" pitchFamily="18" charset="0"/>
                <a:cs typeface="Times New Roman" panose="02020603050405020304" pitchFamily="18" charset="0"/>
              </a:endParaRPr>
            </a:p>
          </p:txBody>
        </p:sp>
        <p:sp>
          <p:nvSpPr>
            <p:cNvPr id="19" name="화살표: 위쪽/아래쪽 18">
              <a:extLst>
                <a:ext uri="{FF2B5EF4-FFF2-40B4-BE49-F238E27FC236}">
                  <a16:creationId xmlns:a16="http://schemas.microsoft.com/office/drawing/2014/main" id="{3E773AD1-B3C0-7BD6-2067-30E53E61FED9}"/>
                </a:ext>
              </a:extLst>
            </p:cNvPr>
            <p:cNvSpPr/>
            <p:nvPr/>
          </p:nvSpPr>
          <p:spPr>
            <a:xfrm>
              <a:off x="3820434" y="4209009"/>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grpSp>
        <p:nvGrpSpPr>
          <p:cNvPr id="32" name="그룹 31">
            <a:extLst>
              <a:ext uri="{FF2B5EF4-FFF2-40B4-BE49-F238E27FC236}">
                <a16:creationId xmlns:a16="http://schemas.microsoft.com/office/drawing/2014/main" id="{700BA021-F701-8C5B-2874-1419B5D39CBC}"/>
              </a:ext>
            </a:extLst>
          </p:cNvPr>
          <p:cNvGrpSpPr/>
          <p:nvPr/>
        </p:nvGrpSpPr>
        <p:grpSpPr>
          <a:xfrm>
            <a:off x="3072392" y="2078923"/>
            <a:ext cx="3039626" cy="306761"/>
            <a:chOff x="3088134" y="2993140"/>
            <a:chExt cx="3039626" cy="306761"/>
          </a:xfrm>
        </p:grpSpPr>
        <p:sp>
          <p:nvSpPr>
            <p:cNvPr id="33" name="TextBox 32">
              <a:extLst>
                <a:ext uri="{FF2B5EF4-FFF2-40B4-BE49-F238E27FC236}">
                  <a16:creationId xmlns:a16="http://schemas.microsoft.com/office/drawing/2014/main" id="{F284D90D-3D60-5D09-F787-C9C747EA2332}"/>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34" name="그룹 33">
              <a:extLst>
                <a:ext uri="{FF2B5EF4-FFF2-40B4-BE49-F238E27FC236}">
                  <a16:creationId xmlns:a16="http://schemas.microsoft.com/office/drawing/2014/main" id="{C48FCAA1-7C44-04FE-D8D8-B30704EE950D}"/>
                </a:ext>
              </a:extLst>
            </p:cNvPr>
            <p:cNvGrpSpPr/>
            <p:nvPr/>
          </p:nvGrpSpPr>
          <p:grpSpPr>
            <a:xfrm>
              <a:off x="3094966" y="2993140"/>
              <a:ext cx="1928845" cy="306761"/>
              <a:chOff x="5100382" y="1480556"/>
              <a:chExt cx="1383776" cy="239985"/>
            </a:xfrm>
          </p:grpSpPr>
          <p:sp>
            <p:nvSpPr>
              <p:cNvPr id="42" name="직사각형 41">
                <a:extLst>
                  <a:ext uri="{FF2B5EF4-FFF2-40B4-BE49-F238E27FC236}">
                    <a16:creationId xmlns:a16="http://schemas.microsoft.com/office/drawing/2014/main" id="{E7751BC2-309A-B9DE-3DA7-70D46A3DFB05}"/>
                  </a:ext>
                </a:extLst>
              </p:cNvPr>
              <p:cNvSpPr/>
              <p:nvPr/>
            </p:nvSpPr>
            <p:spPr>
              <a:xfrm>
                <a:off x="5100382" y="1480556"/>
                <a:ext cx="328292" cy="238486"/>
              </a:xfrm>
              <a:prstGeom prst="rect">
                <a:avLst/>
              </a:prstGeom>
              <a:solidFill>
                <a:srgbClr val="F7980D"/>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3" name="직사각형 42">
                <a:extLst>
                  <a:ext uri="{FF2B5EF4-FFF2-40B4-BE49-F238E27FC236}">
                    <a16:creationId xmlns:a16="http://schemas.microsoft.com/office/drawing/2014/main" id="{EBB9FE32-7C34-2451-3DF7-9E8BB1E87728}"/>
                  </a:ext>
                </a:extLst>
              </p:cNvPr>
              <p:cNvSpPr/>
              <p:nvPr/>
            </p:nvSpPr>
            <p:spPr>
              <a:xfrm>
                <a:off x="5347959" y="1651055"/>
                <a:ext cx="82073" cy="6785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CE0C8601-9F73-CF9C-B486-E6FDAF2A808E}"/>
                  </a:ext>
                </a:extLst>
              </p:cNvPr>
              <p:cNvSpPr/>
              <p:nvPr/>
            </p:nvSpPr>
            <p:spPr>
              <a:xfrm>
                <a:off x="5428674" y="1482055"/>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A662AB66-C148-A331-F45B-A00BE925375D}"/>
                  </a:ext>
                </a:extLst>
              </p:cNvPr>
              <p:cNvSpPr/>
              <p:nvPr/>
            </p:nvSpPr>
            <p:spPr>
              <a:xfrm>
                <a:off x="5676251" y="1606511"/>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6" name="직사각형 45">
                <a:extLst>
                  <a:ext uri="{FF2B5EF4-FFF2-40B4-BE49-F238E27FC236}">
                    <a16:creationId xmlns:a16="http://schemas.microsoft.com/office/drawing/2014/main" id="{393F8441-12A3-1282-5B0A-165A2EF9BE88}"/>
                  </a:ext>
                </a:extLst>
              </p:cNvPr>
              <p:cNvSpPr/>
              <p:nvPr/>
            </p:nvSpPr>
            <p:spPr>
              <a:xfrm>
                <a:off x="5756965" y="1482055"/>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150A5BED-6EF5-6E30-DDE4-10FFC5D92ACC}"/>
                  </a:ext>
                </a:extLst>
              </p:cNvPr>
              <p:cNvSpPr/>
              <p:nvPr/>
            </p:nvSpPr>
            <p:spPr>
              <a:xfrm>
                <a:off x="6000843" y="1545117"/>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48D5020C-823A-0EAD-C907-DC7C41771460}"/>
                  </a:ext>
                </a:extLst>
              </p:cNvPr>
              <p:cNvSpPr/>
              <p:nvPr/>
            </p:nvSpPr>
            <p:spPr>
              <a:xfrm>
                <a:off x="6085257" y="1482055"/>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8905B1A3-1966-8293-6FBB-5EAB84840742}"/>
                  </a:ext>
                </a:extLst>
              </p:cNvPr>
              <p:cNvSpPr/>
              <p:nvPr/>
            </p:nvSpPr>
            <p:spPr>
              <a:xfrm>
                <a:off x="6331314" y="1483296"/>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2D0C5F47-D573-63B6-332B-27BE67886359}"/>
                  </a:ext>
                </a:extLst>
              </p:cNvPr>
              <p:cNvSpPr/>
              <p:nvPr/>
            </p:nvSpPr>
            <p:spPr>
              <a:xfrm>
                <a:off x="5415535" y="1661964"/>
                <a:ext cx="25827" cy="50694"/>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1" name="직사각형 50">
                <a:extLst>
                  <a:ext uri="{FF2B5EF4-FFF2-40B4-BE49-F238E27FC236}">
                    <a16:creationId xmlns:a16="http://schemas.microsoft.com/office/drawing/2014/main" id="{89797809-7504-8F4E-C5ED-E70FEEA1500B}"/>
                  </a:ext>
                </a:extLst>
              </p:cNvPr>
              <p:cNvSpPr/>
              <p:nvPr/>
            </p:nvSpPr>
            <p:spPr>
              <a:xfrm>
                <a:off x="5739858" y="1613549"/>
                <a:ext cx="38740"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2" name="직사각형 51">
                <a:extLst>
                  <a:ext uri="{FF2B5EF4-FFF2-40B4-BE49-F238E27FC236}">
                    <a16:creationId xmlns:a16="http://schemas.microsoft.com/office/drawing/2014/main" id="{0C84B500-1C68-CA3D-D291-1CEEED8CAAB8}"/>
                  </a:ext>
                </a:extLst>
              </p:cNvPr>
              <p:cNvSpPr/>
              <p:nvPr/>
            </p:nvSpPr>
            <p:spPr>
              <a:xfrm>
                <a:off x="6067062" y="1552806"/>
                <a:ext cx="38740"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35" name="그룹 34">
              <a:extLst>
                <a:ext uri="{FF2B5EF4-FFF2-40B4-BE49-F238E27FC236}">
                  <a16:creationId xmlns:a16="http://schemas.microsoft.com/office/drawing/2014/main" id="{BFC2D984-835C-F753-B568-43DE415081E3}"/>
                </a:ext>
              </a:extLst>
            </p:cNvPr>
            <p:cNvGrpSpPr/>
            <p:nvPr/>
          </p:nvGrpSpPr>
          <p:grpSpPr>
            <a:xfrm>
              <a:off x="3088134" y="2996587"/>
              <a:ext cx="2034126" cy="281885"/>
              <a:chOff x="1727926" y="2267825"/>
              <a:chExt cx="1568385" cy="229787"/>
            </a:xfrm>
          </p:grpSpPr>
          <p:sp>
            <p:nvSpPr>
              <p:cNvPr id="38" name="TextBox 37">
                <a:extLst>
                  <a:ext uri="{FF2B5EF4-FFF2-40B4-BE49-F238E27FC236}">
                    <a16:creationId xmlns:a16="http://schemas.microsoft.com/office/drawing/2014/main" id="{537E8CAB-034F-29F3-1733-97112613E39B}"/>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9" name="TextBox 38">
                <a:extLst>
                  <a:ext uri="{FF2B5EF4-FFF2-40B4-BE49-F238E27FC236}">
                    <a16:creationId xmlns:a16="http://schemas.microsoft.com/office/drawing/2014/main" id="{6D9D1C49-BF70-51B8-69CC-0996257F7B9C}"/>
                  </a:ext>
                </a:extLst>
              </p:cNvPr>
              <p:cNvSpPr txBox="1"/>
              <p:nvPr/>
            </p:nvSpPr>
            <p:spPr>
              <a:xfrm>
                <a:off x="2038994" y="227180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40" name="TextBox 39">
                <a:extLst>
                  <a:ext uri="{FF2B5EF4-FFF2-40B4-BE49-F238E27FC236}">
                    <a16:creationId xmlns:a16="http://schemas.microsoft.com/office/drawing/2014/main" id="{077EE1A0-D967-2A1F-89C2-C7D5587D4445}"/>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41" name="TextBox 40">
                <a:extLst>
                  <a:ext uri="{FF2B5EF4-FFF2-40B4-BE49-F238E27FC236}">
                    <a16:creationId xmlns:a16="http://schemas.microsoft.com/office/drawing/2014/main" id="{0CA600E8-EE03-F089-67EC-4329332B1A86}"/>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36" name="TextBox 35">
              <a:extLst>
                <a:ext uri="{FF2B5EF4-FFF2-40B4-BE49-F238E27FC236}">
                  <a16:creationId xmlns:a16="http://schemas.microsoft.com/office/drawing/2014/main" id="{0B3B198C-FEEA-C069-7F91-D3FD50784C8E}"/>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7" name="TextBox 36">
              <a:extLst>
                <a:ext uri="{FF2B5EF4-FFF2-40B4-BE49-F238E27FC236}">
                  <a16:creationId xmlns:a16="http://schemas.microsoft.com/office/drawing/2014/main" id="{C27DB68A-0967-8ACF-EA09-C365C1DBFD9E}"/>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sp>
        <p:nvSpPr>
          <p:cNvPr id="10" name="직사각형 9">
            <a:extLst>
              <a:ext uri="{FF2B5EF4-FFF2-40B4-BE49-F238E27FC236}">
                <a16:creationId xmlns:a16="http://schemas.microsoft.com/office/drawing/2014/main" id="{B48D97F8-D74B-3EA7-419B-C17E6FE84237}"/>
              </a:ext>
            </a:extLst>
          </p:cNvPr>
          <p:cNvSpPr/>
          <p:nvPr/>
        </p:nvSpPr>
        <p:spPr>
          <a:xfrm>
            <a:off x="1591098" y="3989276"/>
            <a:ext cx="5216102" cy="66483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100">
              <a:latin typeface="+mj-lt"/>
              <a:cs typeface="Times New Roman" panose="02020603050405020304" pitchFamily="18" charset="0"/>
            </a:endParaRPr>
          </a:p>
        </p:txBody>
      </p:sp>
      <p:sp>
        <p:nvSpPr>
          <p:cNvPr id="87" name="직사각형 86">
            <a:extLst>
              <a:ext uri="{FF2B5EF4-FFF2-40B4-BE49-F238E27FC236}">
                <a16:creationId xmlns:a16="http://schemas.microsoft.com/office/drawing/2014/main" id="{09D9639E-A491-61B2-6BEE-4CBEE3F550F0}"/>
              </a:ext>
            </a:extLst>
          </p:cNvPr>
          <p:cNvSpPr/>
          <p:nvPr/>
        </p:nvSpPr>
        <p:spPr>
          <a:xfrm>
            <a:off x="5327991" y="4369602"/>
            <a:ext cx="1479209" cy="287119"/>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50133559-22BC-3312-D912-D086BD658A85}"/>
              </a:ext>
            </a:extLst>
          </p:cNvPr>
          <p:cNvSpPr txBox="1"/>
          <p:nvPr/>
        </p:nvSpPr>
        <p:spPr>
          <a:xfrm>
            <a:off x="5380231" y="4395099"/>
            <a:ext cx="311978" cy="230462"/>
          </a:xfrm>
          <a:prstGeom prst="rect">
            <a:avLst/>
          </a:prstGeom>
          <a:noFill/>
        </p:spPr>
        <p:txBody>
          <a:bodyPr wrap="square" lIns="0" tIns="0" rIns="0" bIns="0" rtlCol="0">
            <a:spAutoFit/>
          </a:bodyPr>
          <a:lstStyle/>
          <a:p>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grpSp>
        <p:nvGrpSpPr>
          <p:cNvPr id="180" name="그룹 179">
            <a:extLst>
              <a:ext uri="{FF2B5EF4-FFF2-40B4-BE49-F238E27FC236}">
                <a16:creationId xmlns:a16="http://schemas.microsoft.com/office/drawing/2014/main" id="{92C2D461-D896-1F6F-DA1A-6BABC4523CAC}"/>
              </a:ext>
            </a:extLst>
          </p:cNvPr>
          <p:cNvGrpSpPr/>
          <p:nvPr/>
        </p:nvGrpSpPr>
        <p:grpSpPr>
          <a:xfrm>
            <a:off x="1589661" y="4369602"/>
            <a:ext cx="3736426" cy="280800"/>
            <a:chOff x="1591097" y="6271151"/>
            <a:chExt cx="3736426" cy="280800"/>
          </a:xfrm>
        </p:grpSpPr>
        <p:grpSp>
          <p:nvGrpSpPr>
            <p:cNvPr id="144" name="그룹 143">
              <a:extLst>
                <a:ext uri="{FF2B5EF4-FFF2-40B4-BE49-F238E27FC236}">
                  <a16:creationId xmlns:a16="http://schemas.microsoft.com/office/drawing/2014/main" id="{826253CE-5872-3069-7B97-968064E0DA38}"/>
                </a:ext>
              </a:extLst>
            </p:cNvPr>
            <p:cNvGrpSpPr/>
            <p:nvPr/>
          </p:nvGrpSpPr>
          <p:grpSpPr>
            <a:xfrm>
              <a:off x="1591097" y="6271151"/>
              <a:ext cx="311978" cy="280800"/>
              <a:chOff x="1584586" y="6270961"/>
              <a:chExt cx="311978" cy="280800"/>
            </a:xfrm>
          </p:grpSpPr>
          <p:sp>
            <p:nvSpPr>
              <p:cNvPr id="145" name="직사각형 144">
                <a:extLst>
                  <a:ext uri="{FF2B5EF4-FFF2-40B4-BE49-F238E27FC236}">
                    <a16:creationId xmlns:a16="http://schemas.microsoft.com/office/drawing/2014/main" id="{400DE1DB-5D19-5621-0874-148B2E3821F5}"/>
                  </a:ext>
                </a:extLst>
              </p:cNvPr>
              <p:cNvSpPr/>
              <p:nvPr/>
            </p:nvSpPr>
            <p:spPr>
              <a:xfrm>
                <a:off x="1584586"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6" name="직사각형 145">
                <a:extLst>
                  <a:ext uri="{FF2B5EF4-FFF2-40B4-BE49-F238E27FC236}">
                    <a16:creationId xmlns:a16="http://schemas.microsoft.com/office/drawing/2014/main" id="{18B45C83-00BC-91DF-0046-5BF766269330}"/>
                  </a:ext>
                </a:extLst>
              </p:cNvPr>
              <p:cNvSpPr/>
              <p:nvPr/>
            </p:nvSpPr>
            <p:spPr>
              <a:xfrm>
                <a:off x="1809688"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47" name="그룹 146">
              <a:extLst>
                <a:ext uri="{FF2B5EF4-FFF2-40B4-BE49-F238E27FC236}">
                  <a16:creationId xmlns:a16="http://schemas.microsoft.com/office/drawing/2014/main" id="{66D8512B-13C1-436D-614F-231D8917943D}"/>
                </a:ext>
              </a:extLst>
            </p:cNvPr>
            <p:cNvGrpSpPr/>
            <p:nvPr/>
          </p:nvGrpSpPr>
          <p:grpSpPr>
            <a:xfrm>
              <a:off x="1903074" y="6271151"/>
              <a:ext cx="311979" cy="280800"/>
              <a:chOff x="1896563" y="6270961"/>
              <a:chExt cx="311979" cy="280800"/>
            </a:xfrm>
          </p:grpSpPr>
          <p:sp>
            <p:nvSpPr>
              <p:cNvPr id="148" name="직사각형 147">
                <a:extLst>
                  <a:ext uri="{FF2B5EF4-FFF2-40B4-BE49-F238E27FC236}">
                    <a16:creationId xmlns:a16="http://schemas.microsoft.com/office/drawing/2014/main" id="{3F786342-4660-24FB-101D-001D01D69722}"/>
                  </a:ext>
                </a:extLst>
              </p:cNvPr>
              <p:cNvSpPr/>
              <p:nvPr/>
            </p:nvSpPr>
            <p:spPr>
              <a:xfrm>
                <a:off x="1896563"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9" name="직사각형 148">
                <a:extLst>
                  <a:ext uri="{FF2B5EF4-FFF2-40B4-BE49-F238E27FC236}">
                    <a16:creationId xmlns:a16="http://schemas.microsoft.com/office/drawing/2014/main" id="{208D5D3A-8C4D-8446-00B6-6EA70BF1AF70}"/>
                  </a:ext>
                </a:extLst>
              </p:cNvPr>
              <p:cNvSpPr/>
              <p:nvPr/>
            </p:nvSpPr>
            <p:spPr>
              <a:xfrm>
                <a:off x="2121666"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0" name="그룹 149">
              <a:extLst>
                <a:ext uri="{FF2B5EF4-FFF2-40B4-BE49-F238E27FC236}">
                  <a16:creationId xmlns:a16="http://schemas.microsoft.com/office/drawing/2014/main" id="{0AEA8CBF-01DC-A660-E7F8-746A96386042}"/>
                </a:ext>
              </a:extLst>
            </p:cNvPr>
            <p:cNvGrpSpPr/>
            <p:nvPr/>
          </p:nvGrpSpPr>
          <p:grpSpPr>
            <a:xfrm>
              <a:off x="2215052" y="6271151"/>
              <a:ext cx="311978" cy="280800"/>
              <a:chOff x="2208541" y="6270961"/>
              <a:chExt cx="311978" cy="280800"/>
            </a:xfrm>
          </p:grpSpPr>
          <p:sp>
            <p:nvSpPr>
              <p:cNvPr id="151" name="직사각형 150">
                <a:extLst>
                  <a:ext uri="{FF2B5EF4-FFF2-40B4-BE49-F238E27FC236}">
                    <a16:creationId xmlns:a16="http://schemas.microsoft.com/office/drawing/2014/main" id="{603D5417-FC07-75D8-449B-B416845E8A5F}"/>
                  </a:ext>
                </a:extLst>
              </p:cNvPr>
              <p:cNvSpPr/>
              <p:nvPr/>
            </p:nvSpPr>
            <p:spPr>
              <a:xfrm>
                <a:off x="2208541"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2" name="직사각형 151">
                <a:extLst>
                  <a:ext uri="{FF2B5EF4-FFF2-40B4-BE49-F238E27FC236}">
                    <a16:creationId xmlns:a16="http://schemas.microsoft.com/office/drawing/2014/main" id="{AD754124-F387-D672-2F4D-C99567C54FE4}"/>
                  </a:ext>
                </a:extLst>
              </p:cNvPr>
              <p:cNvSpPr/>
              <p:nvPr/>
            </p:nvSpPr>
            <p:spPr>
              <a:xfrm>
                <a:off x="2433643"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3" name="그룹 152">
              <a:extLst>
                <a:ext uri="{FF2B5EF4-FFF2-40B4-BE49-F238E27FC236}">
                  <a16:creationId xmlns:a16="http://schemas.microsoft.com/office/drawing/2014/main" id="{329EAE2F-E8B8-B082-C1A1-23B901F8B917}"/>
                </a:ext>
              </a:extLst>
            </p:cNvPr>
            <p:cNvGrpSpPr/>
            <p:nvPr/>
          </p:nvGrpSpPr>
          <p:grpSpPr>
            <a:xfrm>
              <a:off x="2527611" y="6271151"/>
              <a:ext cx="311978" cy="280800"/>
              <a:chOff x="2521100" y="6270961"/>
              <a:chExt cx="311978" cy="280800"/>
            </a:xfrm>
          </p:grpSpPr>
          <p:sp>
            <p:nvSpPr>
              <p:cNvPr id="154" name="직사각형 153">
                <a:extLst>
                  <a:ext uri="{FF2B5EF4-FFF2-40B4-BE49-F238E27FC236}">
                    <a16:creationId xmlns:a16="http://schemas.microsoft.com/office/drawing/2014/main" id="{F901B321-1A68-9859-CE82-620B66B92B3D}"/>
                  </a:ext>
                </a:extLst>
              </p:cNvPr>
              <p:cNvSpPr/>
              <p:nvPr/>
            </p:nvSpPr>
            <p:spPr>
              <a:xfrm>
                <a:off x="2521100"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5" name="직사각형 154">
                <a:extLst>
                  <a:ext uri="{FF2B5EF4-FFF2-40B4-BE49-F238E27FC236}">
                    <a16:creationId xmlns:a16="http://schemas.microsoft.com/office/drawing/2014/main" id="{778227EC-C404-488D-AF4E-DA85B0BBF0D4}"/>
                  </a:ext>
                </a:extLst>
              </p:cNvPr>
              <p:cNvSpPr/>
              <p:nvPr/>
            </p:nvSpPr>
            <p:spPr>
              <a:xfrm>
                <a:off x="2746202"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6" name="그룹 155">
              <a:extLst>
                <a:ext uri="{FF2B5EF4-FFF2-40B4-BE49-F238E27FC236}">
                  <a16:creationId xmlns:a16="http://schemas.microsoft.com/office/drawing/2014/main" id="{CB919F55-B526-31CB-25E0-A524FB08DAC1}"/>
                </a:ext>
              </a:extLst>
            </p:cNvPr>
            <p:cNvGrpSpPr/>
            <p:nvPr/>
          </p:nvGrpSpPr>
          <p:grpSpPr>
            <a:xfrm>
              <a:off x="2834555" y="6271151"/>
              <a:ext cx="311978" cy="280800"/>
              <a:chOff x="2828044" y="6270961"/>
              <a:chExt cx="311978" cy="280800"/>
            </a:xfrm>
          </p:grpSpPr>
          <p:sp>
            <p:nvSpPr>
              <p:cNvPr id="157" name="직사각형 156">
                <a:extLst>
                  <a:ext uri="{FF2B5EF4-FFF2-40B4-BE49-F238E27FC236}">
                    <a16:creationId xmlns:a16="http://schemas.microsoft.com/office/drawing/2014/main" id="{B482E0CC-B64B-00B8-C2FD-EFA050BF8C80}"/>
                  </a:ext>
                </a:extLst>
              </p:cNvPr>
              <p:cNvSpPr/>
              <p:nvPr/>
            </p:nvSpPr>
            <p:spPr>
              <a:xfrm>
                <a:off x="2828044"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8" name="직사각형 157">
                <a:extLst>
                  <a:ext uri="{FF2B5EF4-FFF2-40B4-BE49-F238E27FC236}">
                    <a16:creationId xmlns:a16="http://schemas.microsoft.com/office/drawing/2014/main" id="{6C34B56F-9142-3792-44A2-7C14715F2392}"/>
                  </a:ext>
                </a:extLst>
              </p:cNvPr>
              <p:cNvSpPr/>
              <p:nvPr/>
            </p:nvSpPr>
            <p:spPr>
              <a:xfrm>
                <a:off x="3053146"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9" name="그룹 158">
              <a:extLst>
                <a:ext uri="{FF2B5EF4-FFF2-40B4-BE49-F238E27FC236}">
                  <a16:creationId xmlns:a16="http://schemas.microsoft.com/office/drawing/2014/main" id="{CE392B9E-2074-660E-0B78-9BB4303EDE10}"/>
                </a:ext>
              </a:extLst>
            </p:cNvPr>
            <p:cNvGrpSpPr/>
            <p:nvPr/>
          </p:nvGrpSpPr>
          <p:grpSpPr>
            <a:xfrm>
              <a:off x="3146533" y="6271151"/>
              <a:ext cx="311978" cy="280800"/>
              <a:chOff x="3140022" y="6270961"/>
              <a:chExt cx="311978" cy="280800"/>
            </a:xfrm>
          </p:grpSpPr>
          <p:sp>
            <p:nvSpPr>
              <p:cNvPr id="160" name="직사각형 159">
                <a:extLst>
                  <a:ext uri="{FF2B5EF4-FFF2-40B4-BE49-F238E27FC236}">
                    <a16:creationId xmlns:a16="http://schemas.microsoft.com/office/drawing/2014/main" id="{63280959-85A2-EF9B-0D75-745B8EBA6F36}"/>
                  </a:ext>
                </a:extLst>
              </p:cNvPr>
              <p:cNvSpPr/>
              <p:nvPr/>
            </p:nvSpPr>
            <p:spPr>
              <a:xfrm>
                <a:off x="3140022"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1" name="직사각형 160">
                <a:extLst>
                  <a:ext uri="{FF2B5EF4-FFF2-40B4-BE49-F238E27FC236}">
                    <a16:creationId xmlns:a16="http://schemas.microsoft.com/office/drawing/2014/main" id="{0C6963E1-AA4A-5A88-770F-5B2D4DC7D046}"/>
                  </a:ext>
                </a:extLst>
              </p:cNvPr>
              <p:cNvSpPr/>
              <p:nvPr/>
            </p:nvSpPr>
            <p:spPr>
              <a:xfrm>
                <a:off x="3365124"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2" name="그룹 161">
              <a:extLst>
                <a:ext uri="{FF2B5EF4-FFF2-40B4-BE49-F238E27FC236}">
                  <a16:creationId xmlns:a16="http://schemas.microsoft.com/office/drawing/2014/main" id="{7B458635-7211-611F-10F8-272BADE8EB54}"/>
                </a:ext>
              </a:extLst>
            </p:cNvPr>
            <p:cNvGrpSpPr/>
            <p:nvPr/>
          </p:nvGrpSpPr>
          <p:grpSpPr>
            <a:xfrm>
              <a:off x="3458510" y="6271151"/>
              <a:ext cx="311978" cy="280800"/>
              <a:chOff x="3451999" y="6270961"/>
              <a:chExt cx="311978" cy="280800"/>
            </a:xfrm>
          </p:grpSpPr>
          <p:sp>
            <p:nvSpPr>
              <p:cNvPr id="163" name="직사각형 162">
                <a:extLst>
                  <a:ext uri="{FF2B5EF4-FFF2-40B4-BE49-F238E27FC236}">
                    <a16:creationId xmlns:a16="http://schemas.microsoft.com/office/drawing/2014/main" id="{01D9F18F-DE96-424E-6A0B-3FDEEC42D6BB}"/>
                  </a:ext>
                </a:extLst>
              </p:cNvPr>
              <p:cNvSpPr/>
              <p:nvPr/>
            </p:nvSpPr>
            <p:spPr>
              <a:xfrm>
                <a:off x="3451999"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4" name="직사각형 163">
                <a:extLst>
                  <a:ext uri="{FF2B5EF4-FFF2-40B4-BE49-F238E27FC236}">
                    <a16:creationId xmlns:a16="http://schemas.microsoft.com/office/drawing/2014/main" id="{F228FE89-EE4C-E9E8-0512-987FE9DA7A8D}"/>
                  </a:ext>
                </a:extLst>
              </p:cNvPr>
              <p:cNvSpPr/>
              <p:nvPr/>
            </p:nvSpPr>
            <p:spPr>
              <a:xfrm>
                <a:off x="3677101"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5" name="그룹 164">
              <a:extLst>
                <a:ext uri="{FF2B5EF4-FFF2-40B4-BE49-F238E27FC236}">
                  <a16:creationId xmlns:a16="http://schemas.microsoft.com/office/drawing/2014/main" id="{FB89F5B3-DF05-B7D4-40F4-C9A0878320E3}"/>
                </a:ext>
              </a:extLst>
            </p:cNvPr>
            <p:cNvGrpSpPr/>
            <p:nvPr/>
          </p:nvGrpSpPr>
          <p:grpSpPr>
            <a:xfrm>
              <a:off x="3771069" y="6271151"/>
              <a:ext cx="311978" cy="280800"/>
              <a:chOff x="3764558" y="6270961"/>
              <a:chExt cx="311978" cy="280800"/>
            </a:xfrm>
          </p:grpSpPr>
          <p:sp>
            <p:nvSpPr>
              <p:cNvPr id="166" name="직사각형 165">
                <a:extLst>
                  <a:ext uri="{FF2B5EF4-FFF2-40B4-BE49-F238E27FC236}">
                    <a16:creationId xmlns:a16="http://schemas.microsoft.com/office/drawing/2014/main" id="{24A132A8-AD82-1231-7F5C-0AE0CD023D29}"/>
                  </a:ext>
                </a:extLst>
              </p:cNvPr>
              <p:cNvSpPr/>
              <p:nvPr/>
            </p:nvSpPr>
            <p:spPr>
              <a:xfrm>
                <a:off x="3764558"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7" name="직사각형 166">
                <a:extLst>
                  <a:ext uri="{FF2B5EF4-FFF2-40B4-BE49-F238E27FC236}">
                    <a16:creationId xmlns:a16="http://schemas.microsoft.com/office/drawing/2014/main" id="{A9B8DFEA-2476-5696-547B-33D27A4092C3}"/>
                  </a:ext>
                </a:extLst>
              </p:cNvPr>
              <p:cNvSpPr/>
              <p:nvPr/>
            </p:nvSpPr>
            <p:spPr>
              <a:xfrm>
                <a:off x="3989660"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8" name="그룹 167">
              <a:extLst>
                <a:ext uri="{FF2B5EF4-FFF2-40B4-BE49-F238E27FC236}">
                  <a16:creationId xmlns:a16="http://schemas.microsoft.com/office/drawing/2014/main" id="{778813AF-221E-D060-79B7-E6259B60192F}"/>
                </a:ext>
              </a:extLst>
            </p:cNvPr>
            <p:cNvGrpSpPr/>
            <p:nvPr/>
          </p:nvGrpSpPr>
          <p:grpSpPr>
            <a:xfrm>
              <a:off x="4079031" y="6271151"/>
              <a:ext cx="311978" cy="280800"/>
              <a:chOff x="4072520" y="6270961"/>
              <a:chExt cx="311978" cy="280800"/>
            </a:xfrm>
          </p:grpSpPr>
          <p:sp>
            <p:nvSpPr>
              <p:cNvPr id="169" name="직사각형 168">
                <a:extLst>
                  <a:ext uri="{FF2B5EF4-FFF2-40B4-BE49-F238E27FC236}">
                    <a16:creationId xmlns:a16="http://schemas.microsoft.com/office/drawing/2014/main" id="{11D30532-09B7-9A84-4CF5-2267F9FA6472}"/>
                  </a:ext>
                </a:extLst>
              </p:cNvPr>
              <p:cNvSpPr/>
              <p:nvPr/>
            </p:nvSpPr>
            <p:spPr>
              <a:xfrm>
                <a:off x="4072520"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0" name="직사각형 169">
                <a:extLst>
                  <a:ext uri="{FF2B5EF4-FFF2-40B4-BE49-F238E27FC236}">
                    <a16:creationId xmlns:a16="http://schemas.microsoft.com/office/drawing/2014/main" id="{641DD4F5-9ABD-8C19-CEAD-11BB3AC05D7C}"/>
                  </a:ext>
                </a:extLst>
              </p:cNvPr>
              <p:cNvSpPr/>
              <p:nvPr/>
            </p:nvSpPr>
            <p:spPr>
              <a:xfrm>
                <a:off x="4297622"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1" name="그룹 170">
              <a:extLst>
                <a:ext uri="{FF2B5EF4-FFF2-40B4-BE49-F238E27FC236}">
                  <a16:creationId xmlns:a16="http://schemas.microsoft.com/office/drawing/2014/main" id="{E2425892-D29A-18D1-1F4D-0BDF58A416F8}"/>
                </a:ext>
              </a:extLst>
            </p:cNvPr>
            <p:cNvGrpSpPr/>
            <p:nvPr/>
          </p:nvGrpSpPr>
          <p:grpSpPr>
            <a:xfrm>
              <a:off x="4391008" y="6271151"/>
              <a:ext cx="311980" cy="280800"/>
              <a:chOff x="4384497" y="6270961"/>
              <a:chExt cx="311980" cy="280800"/>
            </a:xfrm>
          </p:grpSpPr>
          <p:sp>
            <p:nvSpPr>
              <p:cNvPr id="172" name="직사각형 171">
                <a:extLst>
                  <a:ext uri="{FF2B5EF4-FFF2-40B4-BE49-F238E27FC236}">
                    <a16:creationId xmlns:a16="http://schemas.microsoft.com/office/drawing/2014/main" id="{E649156F-1CF1-0553-32FD-AC7E82822499}"/>
                  </a:ext>
                </a:extLst>
              </p:cNvPr>
              <p:cNvSpPr/>
              <p:nvPr/>
            </p:nvSpPr>
            <p:spPr>
              <a:xfrm>
                <a:off x="4384497"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3" name="직사각형 172">
                <a:extLst>
                  <a:ext uri="{FF2B5EF4-FFF2-40B4-BE49-F238E27FC236}">
                    <a16:creationId xmlns:a16="http://schemas.microsoft.com/office/drawing/2014/main" id="{D73BD4B7-4945-719B-4647-23ACDA5DC931}"/>
                  </a:ext>
                </a:extLst>
              </p:cNvPr>
              <p:cNvSpPr/>
              <p:nvPr/>
            </p:nvSpPr>
            <p:spPr>
              <a:xfrm>
                <a:off x="4609601"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4" name="그룹 173">
              <a:extLst>
                <a:ext uri="{FF2B5EF4-FFF2-40B4-BE49-F238E27FC236}">
                  <a16:creationId xmlns:a16="http://schemas.microsoft.com/office/drawing/2014/main" id="{BE85D604-DEAD-DAD3-092E-C7A0502EA62A}"/>
                </a:ext>
              </a:extLst>
            </p:cNvPr>
            <p:cNvGrpSpPr/>
            <p:nvPr/>
          </p:nvGrpSpPr>
          <p:grpSpPr>
            <a:xfrm>
              <a:off x="4702987" y="6271151"/>
              <a:ext cx="311978" cy="280800"/>
              <a:chOff x="4696476" y="6270961"/>
              <a:chExt cx="311978" cy="280800"/>
            </a:xfrm>
          </p:grpSpPr>
          <p:sp>
            <p:nvSpPr>
              <p:cNvPr id="175" name="직사각형 174">
                <a:extLst>
                  <a:ext uri="{FF2B5EF4-FFF2-40B4-BE49-F238E27FC236}">
                    <a16:creationId xmlns:a16="http://schemas.microsoft.com/office/drawing/2014/main" id="{B8E59E5C-C21C-41A7-4817-381F750DFF96}"/>
                  </a:ext>
                </a:extLst>
              </p:cNvPr>
              <p:cNvSpPr/>
              <p:nvPr/>
            </p:nvSpPr>
            <p:spPr>
              <a:xfrm>
                <a:off x="4696476"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6" name="직사각형 175">
                <a:extLst>
                  <a:ext uri="{FF2B5EF4-FFF2-40B4-BE49-F238E27FC236}">
                    <a16:creationId xmlns:a16="http://schemas.microsoft.com/office/drawing/2014/main" id="{89822DC3-79E5-196A-0482-E7F5182C9931}"/>
                  </a:ext>
                </a:extLst>
              </p:cNvPr>
              <p:cNvSpPr/>
              <p:nvPr/>
            </p:nvSpPr>
            <p:spPr>
              <a:xfrm>
                <a:off x="4921578"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7" name="그룹 176">
              <a:extLst>
                <a:ext uri="{FF2B5EF4-FFF2-40B4-BE49-F238E27FC236}">
                  <a16:creationId xmlns:a16="http://schemas.microsoft.com/office/drawing/2014/main" id="{228AF37D-B3C6-5A09-EAA1-C19689113AEC}"/>
                </a:ext>
              </a:extLst>
            </p:cNvPr>
            <p:cNvGrpSpPr/>
            <p:nvPr/>
          </p:nvGrpSpPr>
          <p:grpSpPr>
            <a:xfrm>
              <a:off x="5015545" y="6271151"/>
              <a:ext cx="311978" cy="280800"/>
              <a:chOff x="5009034" y="6270961"/>
              <a:chExt cx="311978" cy="280800"/>
            </a:xfrm>
          </p:grpSpPr>
          <p:sp>
            <p:nvSpPr>
              <p:cNvPr id="178" name="직사각형 177">
                <a:extLst>
                  <a:ext uri="{FF2B5EF4-FFF2-40B4-BE49-F238E27FC236}">
                    <a16:creationId xmlns:a16="http://schemas.microsoft.com/office/drawing/2014/main" id="{37860865-487D-D6AF-0509-A5365A96A07C}"/>
                  </a:ext>
                </a:extLst>
              </p:cNvPr>
              <p:cNvSpPr/>
              <p:nvPr/>
            </p:nvSpPr>
            <p:spPr>
              <a:xfrm>
                <a:off x="5009034"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9" name="직사각형 178">
                <a:extLst>
                  <a:ext uri="{FF2B5EF4-FFF2-40B4-BE49-F238E27FC236}">
                    <a16:creationId xmlns:a16="http://schemas.microsoft.com/office/drawing/2014/main" id="{40B6F23D-9F56-CBD5-94BC-528992ED2DC0}"/>
                  </a:ext>
                </a:extLst>
              </p:cNvPr>
              <p:cNvSpPr/>
              <p:nvPr/>
            </p:nvSpPr>
            <p:spPr>
              <a:xfrm>
                <a:off x="5234136"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225" name="그룹 224">
            <a:extLst>
              <a:ext uri="{FF2B5EF4-FFF2-40B4-BE49-F238E27FC236}">
                <a16:creationId xmlns:a16="http://schemas.microsoft.com/office/drawing/2014/main" id="{4CD19AED-0EE7-C267-9571-B6B3D05790F2}"/>
              </a:ext>
            </a:extLst>
          </p:cNvPr>
          <p:cNvGrpSpPr/>
          <p:nvPr/>
        </p:nvGrpSpPr>
        <p:grpSpPr>
          <a:xfrm>
            <a:off x="5562789" y="4369602"/>
            <a:ext cx="1239287" cy="289208"/>
            <a:chOff x="3900131" y="4854132"/>
            <a:chExt cx="928845" cy="234452"/>
          </a:xfrm>
        </p:grpSpPr>
        <p:grpSp>
          <p:nvGrpSpPr>
            <p:cNvPr id="185" name="그룹 184">
              <a:extLst>
                <a:ext uri="{FF2B5EF4-FFF2-40B4-BE49-F238E27FC236}">
                  <a16:creationId xmlns:a16="http://schemas.microsoft.com/office/drawing/2014/main" id="{59BE1924-3383-0224-BFBE-FA08FE98ECEE}"/>
                </a:ext>
              </a:extLst>
            </p:cNvPr>
            <p:cNvGrpSpPr/>
            <p:nvPr/>
          </p:nvGrpSpPr>
          <p:grpSpPr>
            <a:xfrm>
              <a:off x="3900131" y="4854132"/>
              <a:ext cx="232902" cy="234452"/>
              <a:chOff x="6582227" y="3079969"/>
              <a:chExt cx="216704" cy="225000"/>
            </a:xfrm>
          </p:grpSpPr>
          <p:sp>
            <p:nvSpPr>
              <p:cNvPr id="186" name="직사각형 185">
                <a:extLst>
                  <a:ext uri="{FF2B5EF4-FFF2-40B4-BE49-F238E27FC236}">
                    <a16:creationId xmlns:a16="http://schemas.microsoft.com/office/drawing/2014/main" id="{D95E95F1-C944-68E0-D67A-1213592B6409}"/>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7" name="직사각형 186">
                <a:extLst>
                  <a:ext uri="{FF2B5EF4-FFF2-40B4-BE49-F238E27FC236}">
                    <a16:creationId xmlns:a16="http://schemas.microsoft.com/office/drawing/2014/main" id="{EF2C74E6-3F52-93A0-59AD-72F9777F3D7E}"/>
                  </a:ext>
                </a:extLst>
              </p:cNvPr>
              <p:cNvSpPr/>
              <p:nvPr/>
            </p:nvSpPr>
            <p:spPr>
              <a:xfrm rot="16200000">
                <a:off x="6497171" y="3166687"/>
                <a:ext cx="222364" cy="52251"/>
              </a:xfrm>
              <a:prstGeom prst="rect">
                <a:avLst/>
              </a:prstGeom>
              <a:solidFill>
                <a:srgbClr val="0070C0"/>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8" name="직사각형 187">
                <a:extLst>
                  <a:ext uri="{FF2B5EF4-FFF2-40B4-BE49-F238E27FC236}">
                    <a16:creationId xmlns:a16="http://schemas.microsoft.com/office/drawing/2014/main" id="{D8D149C4-6C63-D1B0-FCE9-F6A6F18433E7}"/>
                  </a:ext>
                </a:extLst>
              </p:cNvPr>
              <p:cNvSpPr/>
              <p:nvPr/>
            </p:nvSpPr>
            <p:spPr>
              <a:xfrm rot="16200000">
                <a:off x="6551233" y="3166687"/>
                <a:ext cx="222364" cy="52251"/>
              </a:xfrm>
              <a:prstGeom prst="rect">
                <a:avLst/>
              </a:prstGeom>
              <a:solidFill>
                <a:srgbClr val="F6980E"/>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9" name="직사각형 188">
                <a:extLst>
                  <a:ext uri="{FF2B5EF4-FFF2-40B4-BE49-F238E27FC236}">
                    <a16:creationId xmlns:a16="http://schemas.microsoft.com/office/drawing/2014/main" id="{CED0B010-75C7-6348-C33C-4EEF3A9EEEE7}"/>
                  </a:ext>
                </a:extLst>
              </p:cNvPr>
              <p:cNvSpPr/>
              <p:nvPr/>
            </p:nvSpPr>
            <p:spPr>
              <a:xfrm rot="16200000">
                <a:off x="6659318" y="3219781"/>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0" name="직사각형 189">
                <a:extLst>
                  <a:ext uri="{FF2B5EF4-FFF2-40B4-BE49-F238E27FC236}">
                    <a16:creationId xmlns:a16="http://schemas.microsoft.com/office/drawing/2014/main" id="{E939FA99-CAC0-2D1D-F2CF-B956DD39A4FF}"/>
                  </a:ext>
                </a:extLst>
              </p:cNvPr>
              <p:cNvSpPr/>
              <p:nvPr/>
            </p:nvSpPr>
            <p:spPr>
              <a:xfrm>
                <a:off x="6635476" y="3082230"/>
                <a:ext cx="54000" cy="54000"/>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1" name="직사각형 190">
                <a:extLst>
                  <a:ext uri="{FF2B5EF4-FFF2-40B4-BE49-F238E27FC236}">
                    <a16:creationId xmlns:a16="http://schemas.microsoft.com/office/drawing/2014/main" id="{A44B83E0-77A9-719D-DB4A-CCBD768DEC4D}"/>
                  </a:ext>
                </a:extLst>
              </p:cNvPr>
              <p:cNvSpPr/>
              <p:nvPr/>
            </p:nvSpPr>
            <p:spPr>
              <a:xfrm>
                <a:off x="6691276" y="3135810"/>
                <a:ext cx="54000" cy="54000"/>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2" name="직사각형 191">
                <a:extLst>
                  <a:ext uri="{FF2B5EF4-FFF2-40B4-BE49-F238E27FC236}">
                    <a16:creationId xmlns:a16="http://schemas.microsoft.com/office/drawing/2014/main" id="{2855A06D-4B6E-5144-EB78-42378DC807F7}"/>
                  </a:ext>
                </a:extLst>
              </p:cNvPr>
              <p:cNvSpPr/>
              <p:nvPr/>
            </p:nvSpPr>
            <p:spPr>
              <a:xfrm>
                <a:off x="6691276" y="3082470"/>
                <a:ext cx="54000" cy="54000"/>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3" name="직사각형 192">
                <a:extLst>
                  <a:ext uri="{FF2B5EF4-FFF2-40B4-BE49-F238E27FC236}">
                    <a16:creationId xmlns:a16="http://schemas.microsoft.com/office/drawing/2014/main" id="{A8C13FCD-3CCD-0D72-9C7A-4712C3284498}"/>
                  </a:ext>
                </a:extLst>
              </p:cNvPr>
              <p:cNvSpPr/>
              <p:nvPr/>
            </p:nvSpPr>
            <p:spPr>
              <a:xfrm rot="16200000">
                <a:off x="6714718" y="3111869"/>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4" name="직사각형 193">
                <a:extLst>
                  <a:ext uri="{FF2B5EF4-FFF2-40B4-BE49-F238E27FC236}">
                    <a16:creationId xmlns:a16="http://schemas.microsoft.com/office/drawing/2014/main" id="{9511D974-5147-5157-AF12-18312166C9D3}"/>
                  </a:ext>
                </a:extLst>
              </p:cNvPr>
              <p:cNvSpPr/>
              <p:nvPr/>
            </p:nvSpPr>
            <p:spPr>
              <a:xfrm>
                <a:off x="6744406" y="3189309"/>
                <a:ext cx="54000" cy="54000"/>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95" name="그룹 194">
              <a:extLst>
                <a:ext uri="{FF2B5EF4-FFF2-40B4-BE49-F238E27FC236}">
                  <a16:creationId xmlns:a16="http://schemas.microsoft.com/office/drawing/2014/main" id="{95C21132-5F80-B2D9-3322-24FF8554987C}"/>
                </a:ext>
              </a:extLst>
            </p:cNvPr>
            <p:cNvGrpSpPr/>
            <p:nvPr/>
          </p:nvGrpSpPr>
          <p:grpSpPr>
            <a:xfrm>
              <a:off x="4132646" y="4854132"/>
              <a:ext cx="232902" cy="234452"/>
              <a:chOff x="6582227" y="3079969"/>
              <a:chExt cx="216704" cy="225000"/>
            </a:xfrm>
          </p:grpSpPr>
          <p:sp>
            <p:nvSpPr>
              <p:cNvPr id="196" name="직사각형 195">
                <a:extLst>
                  <a:ext uri="{FF2B5EF4-FFF2-40B4-BE49-F238E27FC236}">
                    <a16:creationId xmlns:a16="http://schemas.microsoft.com/office/drawing/2014/main" id="{6F3C43E7-2E0A-CB7B-56C4-3E67FF044E4B}"/>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7" name="직사각형 196">
                <a:extLst>
                  <a:ext uri="{FF2B5EF4-FFF2-40B4-BE49-F238E27FC236}">
                    <a16:creationId xmlns:a16="http://schemas.microsoft.com/office/drawing/2014/main" id="{1CA4A1C2-6BAE-2433-1AC9-019EF8ADFECE}"/>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8" name="직사각형 197">
                <a:extLst>
                  <a:ext uri="{FF2B5EF4-FFF2-40B4-BE49-F238E27FC236}">
                    <a16:creationId xmlns:a16="http://schemas.microsoft.com/office/drawing/2014/main" id="{900E5C72-E1FA-3449-4956-7B151F5B9FA0}"/>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9" name="직사각형 198">
                <a:extLst>
                  <a:ext uri="{FF2B5EF4-FFF2-40B4-BE49-F238E27FC236}">
                    <a16:creationId xmlns:a16="http://schemas.microsoft.com/office/drawing/2014/main" id="{6DE228DD-2279-AF3B-1960-63873DCF5CB0}"/>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0" name="직사각형 199">
                <a:extLst>
                  <a:ext uri="{FF2B5EF4-FFF2-40B4-BE49-F238E27FC236}">
                    <a16:creationId xmlns:a16="http://schemas.microsoft.com/office/drawing/2014/main" id="{B49179F6-ECAF-3A29-BF16-27A296A4B335}"/>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1" name="직사각형 200">
                <a:extLst>
                  <a:ext uri="{FF2B5EF4-FFF2-40B4-BE49-F238E27FC236}">
                    <a16:creationId xmlns:a16="http://schemas.microsoft.com/office/drawing/2014/main" id="{693FC44F-762E-E35A-3087-4A9A01867745}"/>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2" name="직사각형 201">
                <a:extLst>
                  <a:ext uri="{FF2B5EF4-FFF2-40B4-BE49-F238E27FC236}">
                    <a16:creationId xmlns:a16="http://schemas.microsoft.com/office/drawing/2014/main" id="{28C7C94F-9C0E-3E3D-4F4C-0208D53E70A8}"/>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3" name="직사각형 202">
                <a:extLst>
                  <a:ext uri="{FF2B5EF4-FFF2-40B4-BE49-F238E27FC236}">
                    <a16:creationId xmlns:a16="http://schemas.microsoft.com/office/drawing/2014/main" id="{A87A3682-D2BF-3238-D31C-7EA749B0DF87}"/>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4" name="직사각형 203">
                <a:extLst>
                  <a:ext uri="{FF2B5EF4-FFF2-40B4-BE49-F238E27FC236}">
                    <a16:creationId xmlns:a16="http://schemas.microsoft.com/office/drawing/2014/main" id="{F93B2960-62B8-0499-C716-51DB1747D78B}"/>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05" name="그룹 204">
              <a:extLst>
                <a:ext uri="{FF2B5EF4-FFF2-40B4-BE49-F238E27FC236}">
                  <a16:creationId xmlns:a16="http://schemas.microsoft.com/office/drawing/2014/main" id="{201C3E42-03BA-3A8A-0EFF-8AB5D2ABE9BF}"/>
                </a:ext>
              </a:extLst>
            </p:cNvPr>
            <p:cNvGrpSpPr/>
            <p:nvPr/>
          </p:nvGrpSpPr>
          <p:grpSpPr>
            <a:xfrm>
              <a:off x="4363671" y="4854132"/>
              <a:ext cx="232902" cy="234452"/>
              <a:chOff x="6582227" y="3079969"/>
              <a:chExt cx="216704" cy="225000"/>
            </a:xfrm>
          </p:grpSpPr>
          <p:sp>
            <p:nvSpPr>
              <p:cNvPr id="206" name="직사각형 205">
                <a:extLst>
                  <a:ext uri="{FF2B5EF4-FFF2-40B4-BE49-F238E27FC236}">
                    <a16:creationId xmlns:a16="http://schemas.microsoft.com/office/drawing/2014/main" id="{389B848C-9F32-835E-E0AD-0C047603E515}"/>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7" name="직사각형 206">
                <a:extLst>
                  <a:ext uri="{FF2B5EF4-FFF2-40B4-BE49-F238E27FC236}">
                    <a16:creationId xmlns:a16="http://schemas.microsoft.com/office/drawing/2014/main" id="{D5C15AAD-52E8-CD91-2D16-C42449C859F3}"/>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8" name="직사각형 207">
                <a:extLst>
                  <a:ext uri="{FF2B5EF4-FFF2-40B4-BE49-F238E27FC236}">
                    <a16:creationId xmlns:a16="http://schemas.microsoft.com/office/drawing/2014/main" id="{E9B30504-2B91-AB5E-8838-544517AF34D5}"/>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9" name="직사각형 208">
                <a:extLst>
                  <a:ext uri="{FF2B5EF4-FFF2-40B4-BE49-F238E27FC236}">
                    <a16:creationId xmlns:a16="http://schemas.microsoft.com/office/drawing/2014/main" id="{FF11AD65-0DA0-253A-AA74-AD65ABBEB7FC}"/>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0" name="직사각형 209">
                <a:extLst>
                  <a:ext uri="{FF2B5EF4-FFF2-40B4-BE49-F238E27FC236}">
                    <a16:creationId xmlns:a16="http://schemas.microsoft.com/office/drawing/2014/main" id="{6008FA86-1303-9ED1-0F16-54BC0B5CFDCF}"/>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1" name="직사각형 210">
                <a:extLst>
                  <a:ext uri="{FF2B5EF4-FFF2-40B4-BE49-F238E27FC236}">
                    <a16:creationId xmlns:a16="http://schemas.microsoft.com/office/drawing/2014/main" id="{A3EC9057-3CC3-BEAB-7173-2E2B9995DABD}"/>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2" name="직사각형 211">
                <a:extLst>
                  <a:ext uri="{FF2B5EF4-FFF2-40B4-BE49-F238E27FC236}">
                    <a16:creationId xmlns:a16="http://schemas.microsoft.com/office/drawing/2014/main" id="{98333E40-E8FE-053B-F390-2488AF91EDC9}"/>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3" name="직사각형 212">
                <a:extLst>
                  <a:ext uri="{FF2B5EF4-FFF2-40B4-BE49-F238E27FC236}">
                    <a16:creationId xmlns:a16="http://schemas.microsoft.com/office/drawing/2014/main" id="{5B0CC492-3F99-40DB-C29D-605096B12157}"/>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4" name="직사각형 213">
                <a:extLst>
                  <a:ext uri="{FF2B5EF4-FFF2-40B4-BE49-F238E27FC236}">
                    <a16:creationId xmlns:a16="http://schemas.microsoft.com/office/drawing/2014/main" id="{F213C4E9-E1C6-2151-6E8D-E988A7C42AF1}"/>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15" name="그룹 214">
              <a:extLst>
                <a:ext uri="{FF2B5EF4-FFF2-40B4-BE49-F238E27FC236}">
                  <a16:creationId xmlns:a16="http://schemas.microsoft.com/office/drawing/2014/main" id="{301840CE-058E-535C-ED08-561F19536316}"/>
                </a:ext>
              </a:extLst>
            </p:cNvPr>
            <p:cNvGrpSpPr/>
            <p:nvPr/>
          </p:nvGrpSpPr>
          <p:grpSpPr>
            <a:xfrm>
              <a:off x="4596074" y="4854132"/>
              <a:ext cx="232902" cy="234452"/>
              <a:chOff x="6582227" y="3079969"/>
              <a:chExt cx="216704" cy="225000"/>
            </a:xfrm>
          </p:grpSpPr>
          <p:sp>
            <p:nvSpPr>
              <p:cNvPr id="216" name="직사각형 215">
                <a:extLst>
                  <a:ext uri="{FF2B5EF4-FFF2-40B4-BE49-F238E27FC236}">
                    <a16:creationId xmlns:a16="http://schemas.microsoft.com/office/drawing/2014/main" id="{A5295ED7-0D93-D3CA-74D9-D39901C51016}"/>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7" name="직사각형 216">
                <a:extLst>
                  <a:ext uri="{FF2B5EF4-FFF2-40B4-BE49-F238E27FC236}">
                    <a16:creationId xmlns:a16="http://schemas.microsoft.com/office/drawing/2014/main" id="{B86097AA-255B-59D1-3F00-FCA57574CB28}"/>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8" name="직사각형 217">
                <a:extLst>
                  <a:ext uri="{FF2B5EF4-FFF2-40B4-BE49-F238E27FC236}">
                    <a16:creationId xmlns:a16="http://schemas.microsoft.com/office/drawing/2014/main" id="{F1627A57-00B0-8E71-E9F0-75BF0C2B97DE}"/>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9" name="직사각형 218">
                <a:extLst>
                  <a:ext uri="{FF2B5EF4-FFF2-40B4-BE49-F238E27FC236}">
                    <a16:creationId xmlns:a16="http://schemas.microsoft.com/office/drawing/2014/main" id="{B14E8469-0EED-93AC-40C4-1D712CF3FC70}"/>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0" name="직사각형 219">
                <a:extLst>
                  <a:ext uri="{FF2B5EF4-FFF2-40B4-BE49-F238E27FC236}">
                    <a16:creationId xmlns:a16="http://schemas.microsoft.com/office/drawing/2014/main" id="{4DB6C7C2-FD72-6C52-6504-6D19DFDC72DE}"/>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1" name="직사각형 220">
                <a:extLst>
                  <a:ext uri="{FF2B5EF4-FFF2-40B4-BE49-F238E27FC236}">
                    <a16:creationId xmlns:a16="http://schemas.microsoft.com/office/drawing/2014/main" id="{FEE7EACB-04F4-82C6-573C-0D79FE9CC5BF}"/>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2" name="직사각형 221">
                <a:extLst>
                  <a:ext uri="{FF2B5EF4-FFF2-40B4-BE49-F238E27FC236}">
                    <a16:creationId xmlns:a16="http://schemas.microsoft.com/office/drawing/2014/main" id="{1382F809-D8F9-A137-04DD-5A07D8309303}"/>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3" name="직사각형 222">
                <a:extLst>
                  <a:ext uri="{FF2B5EF4-FFF2-40B4-BE49-F238E27FC236}">
                    <a16:creationId xmlns:a16="http://schemas.microsoft.com/office/drawing/2014/main" id="{3283A642-B31F-4CF3-55BF-06F3C9F606AF}"/>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4" name="직사각형 223">
                <a:extLst>
                  <a:ext uri="{FF2B5EF4-FFF2-40B4-BE49-F238E27FC236}">
                    <a16:creationId xmlns:a16="http://schemas.microsoft.com/office/drawing/2014/main" id="{98F242DB-66D9-8274-8D4C-1D5C24961A81}"/>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sp>
        <p:nvSpPr>
          <p:cNvPr id="226" name="TextBox 225">
            <a:extLst>
              <a:ext uri="{FF2B5EF4-FFF2-40B4-BE49-F238E27FC236}">
                <a16:creationId xmlns:a16="http://schemas.microsoft.com/office/drawing/2014/main" id="{B197E406-6CB4-D64D-DA24-B4721704A0FA}"/>
              </a:ext>
            </a:extLst>
          </p:cNvPr>
          <p:cNvSpPr txBox="1"/>
          <p:nvPr/>
        </p:nvSpPr>
        <p:spPr>
          <a:xfrm>
            <a:off x="1661948" y="4027120"/>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Bank</a:t>
            </a:r>
          </a:p>
        </p:txBody>
      </p:sp>
      <p:cxnSp>
        <p:nvCxnSpPr>
          <p:cNvPr id="227" name="연결선: 꺾임 226">
            <a:extLst>
              <a:ext uri="{FF2B5EF4-FFF2-40B4-BE49-F238E27FC236}">
                <a16:creationId xmlns:a16="http://schemas.microsoft.com/office/drawing/2014/main" id="{93BF6E17-A3C7-6F70-49D4-AF06FE3B3CE2}"/>
              </a:ext>
            </a:extLst>
          </p:cNvPr>
          <p:cNvCxnSpPr>
            <a:cxnSpLocks/>
          </p:cNvCxnSpPr>
          <p:nvPr/>
        </p:nvCxnSpPr>
        <p:spPr>
          <a:xfrm rot="16200000" flipV="1">
            <a:off x="2977240" y="2684388"/>
            <a:ext cx="1296000" cy="696060"/>
          </a:xfrm>
          <a:prstGeom prst="bentConnector3">
            <a:avLst>
              <a:gd name="adj1" fmla="val 7944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72" name="연결선: 꺾임 271">
            <a:extLst>
              <a:ext uri="{FF2B5EF4-FFF2-40B4-BE49-F238E27FC236}">
                <a16:creationId xmlns:a16="http://schemas.microsoft.com/office/drawing/2014/main" id="{06D09468-553D-24C4-4CFA-8486D0C72C1D}"/>
              </a:ext>
            </a:extLst>
          </p:cNvPr>
          <p:cNvCxnSpPr>
            <a:cxnSpLocks/>
          </p:cNvCxnSpPr>
          <p:nvPr/>
        </p:nvCxnSpPr>
        <p:spPr>
          <a:xfrm rot="5400000" flipH="1" flipV="1">
            <a:off x="3142432" y="3522136"/>
            <a:ext cx="684000" cy="972000"/>
          </a:xfrm>
          <a:prstGeom prst="bentConnector3">
            <a:avLst>
              <a:gd name="adj1" fmla="val 82991"/>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25C00A5A-3D44-90D2-8446-BADAEACD2434}"/>
              </a:ext>
            </a:extLst>
          </p:cNvPr>
          <p:cNvSpPr txBox="1"/>
          <p:nvPr/>
        </p:nvSpPr>
        <p:spPr>
          <a:xfrm>
            <a:off x="3980450" y="4164484"/>
            <a:ext cx="1519268" cy="184666"/>
          </a:xfrm>
          <a:prstGeom prst="rect">
            <a:avLst/>
          </a:prstGeom>
          <a:noFill/>
        </p:spPr>
        <p:txBody>
          <a:bodyPr wrap="square" lIns="0" tIns="0" rIns="0" bIns="0" rtlCol="0">
            <a:spAutoFit/>
          </a:bodyPr>
          <a:lstStyle/>
          <a:p>
            <a:pPr algn="ctr"/>
            <a:r>
              <a:rPr lang="en-US" altLang="ko-KR" sz="1200" b="1">
                <a:latin typeface="+mj-lt"/>
                <a:cs typeface="Times New Roman" panose="02020603050405020304" pitchFamily="18" charset="0"/>
              </a:rPr>
              <a:t>2KiB row</a:t>
            </a:r>
            <a:endParaRPr lang="ko-KR" altLang="en-US" sz="1200" b="1">
              <a:latin typeface="+mj-lt"/>
              <a:cs typeface="Times New Roman" panose="02020603050405020304" pitchFamily="18" charset="0"/>
            </a:endParaRPr>
          </a:p>
        </p:txBody>
      </p:sp>
      <p:sp>
        <p:nvSpPr>
          <p:cNvPr id="53" name="TextBox 52">
            <a:extLst>
              <a:ext uri="{FF2B5EF4-FFF2-40B4-BE49-F238E27FC236}">
                <a16:creationId xmlns:a16="http://schemas.microsoft.com/office/drawing/2014/main" id="{B1B288FF-4737-7067-8079-1F109F1797D9}"/>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55" name="Slide Number Placeholder 5">
            <a:extLst>
              <a:ext uri="{FF2B5EF4-FFF2-40B4-BE49-F238E27FC236}">
                <a16:creationId xmlns:a16="http://schemas.microsoft.com/office/drawing/2014/main" id="{A68F74A6-F89C-4E3F-5E02-9817C1A03FD8}"/>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24</a:t>
            </a:fld>
            <a:endParaRPr lang="ko-KR" altLang="en-US"/>
          </a:p>
        </p:txBody>
      </p:sp>
      <p:grpSp>
        <p:nvGrpSpPr>
          <p:cNvPr id="135" name="그룹 134">
            <a:extLst>
              <a:ext uri="{FF2B5EF4-FFF2-40B4-BE49-F238E27FC236}">
                <a16:creationId xmlns:a16="http://schemas.microsoft.com/office/drawing/2014/main" id="{21FA647C-BC45-17C1-BF88-69010CDFE958}"/>
              </a:ext>
            </a:extLst>
          </p:cNvPr>
          <p:cNvGrpSpPr/>
          <p:nvPr/>
        </p:nvGrpSpPr>
        <p:grpSpPr>
          <a:xfrm>
            <a:off x="566517" y="5266127"/>
            <a:ext cx="6262840" cy="1317445"/>
            <a:chOff x="566517" y="5266127"/>
            <a:chExt cx="6262840" cy="1317445"/>
          </a:xfrm>
        </p:grpSpPr>
        <p:sp>
          <p:nvSpPr>
            <p:cNvPr id="136" name="TextBox 135">
              <a:extLst>
                <a:ext uri="{FF2B5EF4-FFF2-40B4-BE49-F238E27FC236}">
                  <a16:creationId xmlns:a16="http://schemas.microsoft.com/office/drawing/2014/main" id="{4813F3ED-490C-3BFC-1925-2C5C59D13105}"/>
                </a:ext>
              </a:extLst>
            </p:cNvPr>
            <p:cNvSpPr txBox="1"/>
            <p:nvPr/>
          </p:nvSpPr>
          <p:spPr>
            <a:xfrm>
              <a:off x="1084355" y="5266127"/>
              <a:ext cx="1484460" cy="169276"/>
            </a:xfrm>
            <a:prstGeom prst="rect">
              <a:avLst/>
            </a:prstGeom>
            <a:noFill/>
          </p:spPr>
          <p:txBody>
            <a:bodyPr wrap="square" lIns="0" tIns="0" rIns="0" bIns="0" rtlCol="0">
              <a:spAutoFit/>
            </a:bodyPr>
            <a:lstStyle/>
            <a:p>
              <a:r>
                <a:rPr lang="en-US" altLang="ko-KR" sz="1100">
                  <a:latin typeface="+mj-lt"/>
                  <a:cs typeface="Times New Roman" panose="02020603050405020304" pitchFamily="18" charset="0"/>
                </a:rPr>
                <a:t>Time</a:t>
              </a:r>
              <a:endParaRPr lang="ko-KR" altLang="en-US" sz="1100">
                <a:latin typeface="+mj-lt"/>
                <a:cs typeface="Times New Roman" panose="02020603050405020304" pitchFamily="18" charset="0"/>
              </a:endParaRPr>
            </a:p>
          </p:txBody>
        </p:sp>
        <p:grpSp>
          <p:nvGrpSpPr>
            <p:cNvPr id="137" name="그룹 136">
              <a:extLst>
                <a:ext uri="{FF2B5EF4-FFF2-40B4-BE49-F238E27FC236}">
                  <a16:creationId xmlns:a16="http://schemas.microsoft.com/office/drawing/2014/main" id="{05483826-D954-19FD-D2FE-096695452076}"/>
                </a:ext>
              </a:extLst>
            </p:cNvPr>
            <p:cNvGrpSpPr/>
            <p:nvPr/>
          </p:nvGrpSpPr>
          <p:grpSpPr>
            <a:xfrm>
              <a:off x="566517" y="5480844"/>
              <a:ext cx="6262840" cy="1102728"/>
              <a:chOff x="566517" y="5480844"/>
              <a:chExt cx="6262840" cy="1102728"/>
            </a:xfrm>
          </p:grpSpPr>
          <p:sp>
            <p:nvSpPr>
              <p:cNvPr id="138" name="육각형 137">
                <a:extLst>
                  <a:ext uri="{FF2B5EF4-FFF2-40B4-BE49-F238E27FC236}">
                    <a16:creationId xmlns:a16="http://schemas.microsoft.com/office/drawing/2014/main" id="{3183136A-6AC3-24DC-5339-373DA0EC8B35}"/>
                  </a:ext>
                </a:extLst>
              </p:cNvPr>
              <p:cNvSpPr/>
              <p:nvPr/>
            </p:nvSpPr>
            <p:spPr>
              <a:xfrm>
                <a:off x="3000276" y="5907039"/>
                <a:ext cx="548144" cy="225471"/>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sp>
            <p:nvSpPr>
              <p:cNvPr id="139" name="TextBox 138">
                <a:extLst>
                  <a:ext uri="{FF2B5EF4-FFF2-40B4-BE49-F238E27FC236}">
                    <a16:creationId xmlns:a16="http://schemas.microsoft.com/office/drawing/2014/main" id="{A73C97E6-19CC-BA6B-880F-5DFA3531CF82}"/>
                  </a:ext>
                </a:extLst>
              </p:cNvPr>
              <p:cNvSpPr txBox="1"/>
              <p:nvPr/>
            </p:nvSpPr>
            <p:spPr>
              <a:xfrm>
                <a:off x="566518" y="5585788"/>
                <a:ext cx="500817"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CMD</a:t>
                </a:r>
                <a:endParaRPr lang="ko-KR" altLang="en-US" sz="1200">
                  <a:latin typeface="+mj-lt"/>
                  <a:cs typeface="Times New Roman" panose="02020603050405020304" pitchFamily="18" charset="0"/>
                </a:endParaRPr>
              </a:p>
            </p:txBody>
          </p:sp>
          <p:sp>
            <p:nvSpPr>
              <p:cNvPr id="140" name="TextBox 139">
                <a:extLst>
                  <a:ext uri="{FF2B5EF4-FFF2-40B4-BE49-F238E27FC236}">
                    <a16:creationId xmlns:a16="http://schemas.microsoft.com/office/drawing/2014/main" id="{A1B156FE-79C5-B960-F0A2-1D6E8DC4BF4B}"/>
                  </a:ext>
                </a:extLst>
              </p:cNvPr>
              <p:cNvSpPr txBox="1"/>
              <p:nvPr/>
            </p:nvSpPr>
            <p:spPr>
              <a:xfrm>
                <a:off x="567972" y="5870507"/>
                <a:ext cx="500817"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Data</a:t>
                </a:r>
                <a:endParaRPr lang="ko-KR" altLang="en-US" sz="1200">
                  <a:latin typeface="+mj-lt"/>
                  <a:cs typeface="Times New Roman" panose="02020603050405020304" pitchFamily="18" charset="0"/>
                </a:endParaRPr>
              </a:p>
            </p:txBody>
          </p:sp>
          <p:sp>
            <p:nvSpPr>
              <p:cNvPr id="141" name="육각형 140">
                <a:extLst>
                  <a:ext uri="{FF2B5EF4-FFF2-40B4-BE49-F238E27FC236}">
                    <a16:creationId xmlns:a16="http://schemas.microsoft.com/office/drawing/2014/main" id="{91F0C8F1-94A4-ABDD-34AC-550A6B0DBFD3}"/>
                  </a:ext>
                </a:extLst>
              </p:cNvPr>
              <p:cNvSpPr/>
              <p:nvPr/>
            </p:nvSpPr>
            <p:spPr>
              <a:xfrm>
                <a:off x="1090320" y="5584807"/>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142" name="연결선: 꺾임 141">
                <a:extLst>
                  <a:ext uri="{FF2B5EF4-FFF2-40B4-BE49-F238E27FC236}">
                    <a16:creationId xmlns:a16="http://schemas.microsoft.com/office/drawing/2014/main" id="{1ED7D836-6991-F694-E871-D5740E9C8DA6}"/>
                  </a:ext>
                </a:extLst>
              </p:cNvPr>
              <p:cNvCxnSpPr>
                <a:cxnSpLocks/>
                <a:stCxn id="141" idx="0"/>
              </p:cNvCxnSpPr>
              <p:nvPr/>
            </p:nvCxnSpPr>
            <p:spPr>
              <a:xfrm>
                <a:off x="1457060" y="5697543"/>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3" name="직선 화살표 연결선 142">
                <a:extLst>
                  <a:ext uri="{FF2B5EF4-FFF2-40B4-BE49-F238E27FC236}">
                    <a16:creationId xmlns:a16="http://schemas.microsoft.com/office/drawing/2014/main" id="{98D4372E-B261-BC28-82FD-F4E038F06A33}"/>
                  </a:ext>
                </a:extLst>
              </p:cNvPr>
              <p:cNvCxnSpPr>
                <a:cxnSpLocks/>
              </p:cNvCxnSpPr>
              <p:nvPr/>
            </p:nvCxnSpPr>
            <p:spPr>
              <a:xfrm>
                <a:off x="1069357" y="5480844"/>
                <a:ext cx="57600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81" name="그룹 180">
                <a:extLst>
                  <a:ext uri="{FF2B5EF4-FFF2-40B4-BE49-F238E27FC236}">
                    <a16:creationId xmlns:a16="http://schemas.microsoft.com/office/drawing/2014/main" id="{EC34D156-F26F-EE7A-92C7-9E9CB6434B12}"/>
                  </a:ext>
                </a:extLst>
              </p:cNvPr>
              <p:cNvGrpSpPr/>
              <p:nvPr/>
            </p:nvGrpSpPr>
            <p:grpSpPr>
              <a:xfrm>
                <a:off x="2031950" y="5899788"/>
                <a:ext cx="548145" cy="257401"/>
                <a:chOff x="5397765" y="1991591"/>
                <a:chExt cx="490392" cy="210817"/>
              </a:xfrm>
            </p:grpSpPr>
            <p:sp>
              <p:nvSpPr>
                <p:cNvPr id="284" name="육각형 283">
                  <a:extLst>
                    <a:ext uri="{FF2B5EF4-FFF2-40B4-BE49-F238E27FC236}">
                      <a16:creationId xmlns:a16="http://schemas.microsoft.com/office/drawing/2014/main" id="{24F58806-B3A8-B53C-838A-5B6974132070}"/>
                    </a:ext>
                  </a:extLst>
                </p:cNvPr>
                <p:cNvSpPr/>
                <p:nvPr/>
              </p:nvSpPr>
              <p:spPr>
                <a:xfrm>
                  <a:off x="5397765" y="1999669"/>
                  <a:ext cx="490391" cy="184666"/>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pic>
              <p:nvPicPr>
                <p:cNvPr id="285" name="그림 284">
                  <a:extLst>
                    <a:ext uri="{FF2B5EF4-FFF2-40B4-BE49-F238E27FC236}">
                      <a16:creationId xmlns:a16="http://schemas.microsoft.com/office/drawing/2014/main" id="{DA24196D-9996-BF7E-F680-5438C0B34B50}"/>
                    </a:ext>
                  </a:extLst>
                </p:cNvPr>
                <p:cNvPicPr>
                  <a:picLocks noChangeAspect="1"/>
                </p:cNvPicPr>
                <p:nvPr/>
              </p:nvPicPr>
              <p:blipFill>
                <a:blip r:embed="rId3"/>
                <a:stretch>
                  <a:fillRect/>
                </a:stretch>
              </p:blipFill>
              <p:spPr>
                <a:xfrm>
                  <a:off x="5791783" y="1991591"/>
                  <a:ext cx="96374" cy="210817"/>
                </a:xfrm>
                <a:prstGeom prst="rect">
                  <a:avLst/>
                </a:prstGeom>
              </p:spPr>
            </p:pic>
          </p:grpSp>
          <p:grpSp>
            <p:nvGrpSpPr>
              <p:cNvPr id="182" name="그룹 181">
                <a:extLst>
                  <a:ext uri="{FF2B5EF4-FFF2-40B4-BE49-F238E27FC236}">
                    <a16:creationId xmlns:a16="http://schemas.microsoft.com/office/drawing/2014/main" id="{18E92525-EFC4-40CD-ECCD-A20CA440447B}"/>
                  </a:ext>
                </a:extLst>
              </p:cNvPr>
              <p:cNvGrpSpPr/>
              <p:nvPr/>
            </p:nvGrpSpPr>
            <p:grpSpPr>
              <a:xfrm>
                <a:off x="2589056" y="6186729"/>
                <a:ext cx="360841" cy="382124"/>
                <a:chOff x="4501951" y="1898433"/>
                <a:chExt cx="232930" cy="280686"/>
              </a:xfrm>
            </p:grpSpPr>
            <p:sp>
              <p:nvSpPr>
                <p:cNvPr id="281" name="직사각형 280">
                  <a:extLst>
                    <a:ext uri="{FF2B5EF4-FFF2-40B4-BE49-F238E27FC236}">
                      <a16:creationId xmlns:a16="http://schemas.microsoft.com/office/drawing/2014/main" id="{71C0C7CD-3518-A966-D400-DDAFB468060D}"/>
                    </a:ext>
                  </a:extLst>
                </p:cNvPr>
                <p:cNvSpPr/>
                <p:nvPr/>
              </p:nvSpPr>
              <p:spPr>
                <a:xfrm>
                  <a:off x="4501951" y="1898433"/>
                  <a:ext cx="224081" cy="25385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282" name="직사각형 281">
                  <a:extLst>
                    <a:ext uri="{FF2B5EF4-FFF2-40B4-BE49-F238E27FC236}">
                      <a16:creationId xmlns:a16="http://schemas.microsoft.com/office/drawing/2014/main" id="{23C03BC8-C696-1848-CDFC-807CACDCCD73}"/>
                    </a:ext>
                  </a:extLst>
                </p:cNvPr>
                <p:cNvSpPr/>
                <p:nvPr/>
              </p:nvSpPr>
              <p:spPr>
                <a:xfrm>
                  <a:off x="4647021" y="2065850"/>
                  <a:ext cx="74364" cy="85018"/>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83" name="직사각형 282">
                  <a:extLst>
                    <a:ext uri="{FF2B5EF4-FFF2-40B4-BE49-F238E27FC236}">
                      <a16:creationId xmlns:a16="http://schemas.microsoft.com/office/drawing/2014/main" id="{39007AEA-75B1-9893-7843-A500ACDDF97F}"/>
                    </a:ext>
                  </a:extLst>
                </p:cNvPr>
                <p:cNvSpPr/>
                <p:nvPr/>
              </p:nvSpPr>
              <p:spPr>
                <a:xfrm>
                  <a:off x="4655870" y="2073345"/>
                  <a:ext cx="79011" cy="105774"/>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183" name="TextBox 182">
                <a:extLst>
                  <a:ext uri="{FF2B5EF4-FFF2-40B4-BE49-F238E27FC236}">
                    <a16:creationId xmlns:a16="http://schemas.microsoft.com/office/drawing/2014/main" id="{C284287B-EBA1-6196-354A-B5B90431DA93}"/>
                  </a:ext>
                </a:extLst>
              </p:cNvPr>
              <p:cNvSpPr txBox="1"/>
              <p:nvPr/>
            </p:nvSpPr>
            <p:spPr>
              <a:xfrm>
                <a:off x="566517" y="6219248"/>
                <a:ext cx="500817"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ECC</a:t>
                </a:r>
                <a:endParaRPr lang="ko-KR" altLang="en-US" sz="1200">
                  <a:latin typeface="+mj-lt"/>
                  <a:cs typeface="Times New Roman" panose="02020603050405020304" pitchFamily="18" charset="0"/>
                </a:endParaRPr>
              </a:p>
            </p:txBody>
          </p:sp>
          <p:sp>
            <p:nvSpPr>
              <p:cNvPr id="184" name="TextBox 183">
                <a:extLst>
                  <a:ext uri="{FF2B5EF4-FFF2-40B4-BE49-F238E27FC236}">
                    <a16:creationId xmlns:a16="http://schemas.microsoft.com/office/drawing/2014/main" id="{CB9FC90D-D2C0-25C8-494B-04702A49D3DA}"/>
                  </a:ext>
                </a:extLst>
              </p:cNvPr>
              <p:cNvSpPr txBox="1"/>
              <p:nvPr/>
            </p:nvSpPr>
            <p:spPr>
              <a:xfrm>
                <a:off x="2016779" y="587736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sp>
            <p:nvSpPr>
              <p:cNvPr id="228" name="TextBox 227">
                <a:extLst>
                  <a:ext uri="{FF2B5EF4-FFF2-40B4-BE49-F238E27FC236}">
                    <a16:creationId xmlns:a16="http://schemas.microsoft.com/office/drawing/2014/main" id="{C685B1A9-99F6-7F43-0109-BA23FFEFF8A4}"/>
                  </a:ext>
                </a:extLst>
              </p:cNvPr>
              <p:cNvSpPr txBox="1"/>
              <p:nvPr/>
            </p:nvSpPr>
            <p:spPr>
              <a:xfrm>
                <a:off x="2542404" y="6166535"/>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cxnSp>
            <p:nvCxnSpPr>
              <p:cNvPr id="229" name="직선 연결선 228">
                <a:extLst>
                  <a:ext uri="{FF2B5EF4-FFF2-40B4-BE49-F238E27FC236}">
                    <a16:creationId xmlns:a16="http://schemas.microsoft.com/office/drawing/2014/main" id="{7056985E-E550-8F0C-6DA5-32F98B9ACAD8}"/>
                  </a:ext>
                </a:extLst>
              </p:cNvPr>
              <p:cNvCxnSpPr/>
              <p:nvPr/>
            </p:nvCxnSpPr>
            <p:spPr>
              <a:xfrm>
                <a:off x="2464995" y="5924399"/>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0" name="육각형 229">
                <a:extLst>
                  <a:ext uri="{FF2B5EF4-FFF2-40B4-BE49-F238E27FC236}">
                    <a16:creationId xmlns:a16="http://schemas.microsoft.com/office/drawing/2014/main" id="{B0B00310-2D51-A6D3-EA7E-FA3F75E9EA49}"/>
                  </a:ext>
                </a:extLst>
              </p:cNvPr>
              <p:cNvSpPr/>
              <p:nvPr/>
            </p:nvSpPr>
            <p:spPr>
              <a:xfrm>
                <a:off x="2038457" y="5589668"/>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231" name="연결선: 꺾임 230">
                <a:extLst>
                  <a:ext uri="{FF2B5EF4-FFF2-40B4-BE49-F238E27FC236}">
                    <a16:creationId xmlns:a16="http://schemas.microsoft.com/office/drawing/2014/main" id="{B920977C-D31A-2901-1611-14054EBC14D2}"/>
                  </a:ext>
                </a:extLst>
              </p:cNvPr>
              <p:cNvCxnSpPr>
                <a:cxnSpLocks/>
                <a:stCxn id="230" idx="0"/>
              </p:cNvCxnSpPr>
              <p:nvPr/>
            </p:nvCxnSpPr>
            <p:spPr>
              <a:xfrm>
                <a:off x="2405197" y="5702404"/>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32" name="직사각형 231">
                <a:extLst>
                  <a:ext uri="{FF2B5EF4-FFF2-40B4-BE49-F238E27FC236}">
                    <a16:creationId xmlns:a16="http://schemas.microsoft.com/office/drawing/2014/main" id="{E92EE730-9C0D-06F9-BE84-8A291184B83A}"/>
                  </a:ext>
                </a:extLst>
              </p:cNvPr>
              <p:cNvSpPr/>
              <p:nvPr/>
            </p:nvSpPr>
            <p:spPr>
              <a:xfrm>
                <a:off x="3537193" y="6191590"/>
                <a:ext cx="347133" cy="34559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233" name="TextBox 232">
                <a:extLst>
                  <a:ext uri="{FF2B5EF4-FFF2-40B4-BE49-F238E27FC236}">
                    <a16:creationId xmlns:a16="http://schemas.microsoft.com/office/drawing/2014/main" id="{F0BB2BAB-905D-95F2-5507-5BB6307F350E}"/>
                  </a:ext>
                </a:extLst>
              </p:cNvPr>
              <p:cNvSpPr txBox="1"/>
              <p:nvPr/>
            </p:nvSpPr>
            <p:spPr>
              <a:xfrm>
                <a:off x="3001970" y="587464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sp>
            <p:nvSpPr>
              <p:cNvPr id="234" name="TextBox 233">
                <a:extLst>
                  <a:ext uri="{FF2B5EF4-FFF2-40B4-BE49-F238E27FC236}">
                    <a16:creationId xmlns:a16="http://schemas.microsoft.com/office/drawing/2014/main" id="{64223B45-A9A0-3238-BC4B-FC39C38278C7}"/>
                  </a:ext>
                </a:extLst>
              </p:cNvPr>
              <p:cNvSpPr txBox="1"/>
              <p:nvPr/>
            </p:nvSpPr>
            <p:spPr>
              <a:xfrm>
                <a:off x="3493925" y="617771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pic>
            <p:nvPicPr>
              <p:cNvPr id="235" name="그림 234">
                <a:extLst>
                  <a:ext uri="{FF2B5EF4-FFF2-40B4-BE49-F238E27FC236}">
                    <a16:creationId xmlns:a16="http://schemas.microsoft.com/office/drawing/2014/main" id="{04662C67-EB7B-D411-5842-D6D57EA3572E}"/>
                  </a:ext>
                </a:extLst>
              </p:cNvPr>
              <p:cNvPicPr>
                <a:picLocks noChangeAspect="1"/>
              </p:cNvPicPr>
              <p:nvPr/>
            </p:nvPicPr>
            <p:blipFill>
              <a:blip r:embed="rId3"/>
              <a:stretch>
                <a:fillRect/>
              </a:stretch>
            </p:blipFill>
            <p:spPr>
              <a:xfrm>
                <a:off x="3450836" y="5902927"/>
                <a:ext cx="107724" cy="257401"/>
              </a:xfrm>
              <a:prstGeom prst="rect">
                <a:avLst/>
              </a:prstGeom>
            </p:spPr>
          </p:pic>
          <p:cxnSp>
            <p:nvCxnSpPr>
              <p:cNvPr id="236" name="직선 연결선 235">
                <a:extLst>
                  <a:ext uri="{FF2B5EF4-FFF2-40B4-BE49-F238E27FC236}">
                    <a16:creationId xmlns:a16="http://schemas.microsoft.com/office/drawing/2014/main" id="{07D6FB45-DAF7-0F6A-569D-A37E3C60866E}"/>
                  </a:ext>
                </a:extLst>
              </p:cNvPr>
              <p:cNvCxnSpPr/>
              <p:nvPr/>
            </p:nvCxnSpPr>
            <p:spPr>
              <a:xfrm>
                <a:off x="3435931" y="5921942"/>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7" name="그룹 236">
                <a:extLst>
                  <a:ext uri="{FF2B5EF4-FFF2-40B4-BE49-F238E27FC236}">
                    <a16:creationId xmlns:a16="http://schemas.microsoft.com/office/drawing/2014/main" id="{4E1922B0-C331-3B79-B513-F2EAAFCFF381}"/>
                  </a:ext>
                </a:extLst>
              </p:cNvPr>
              <p:cNvGrpSpPr/>
              <p:nvPr/>
            </p:nvGrpSpPr>
            <p:grpSpPr>
              <a:xfrm>
                <a:off x="3764202" y="6416774"/>
                <a:ext cx="136107" cy="154204"/>
                <a:chOff x="2966190" y="4635376"/>
                <a:chExt cx="136107" cy="154204"/>
              </a:xfrm>
            </p:grpSpPr>
            <p:sp>
              <p:nvSpPr>
                <p:cNvPr id="279" name="직사각형 278">
                  <a:extLst>
                    <a:ext uri="{FF2B5EF4-FFF2-40B4-BE49-F238E27FC236}">
                      <a16:creationId xmlns:a16="http://schemas.microsoft.com/office/drawing/2014/main" id="{B9FE6935-DB38-C892-31D8-F6986626E69D}"/>
                    </a:ext>
                  </a:extLst>
                </p:cNvPr>
                <p:cNvSpPr/>
                <p:nvPr/>
              </p:nvSpPr>
              <p:spPr>
                <a:xfrm>
                  <a:off x="2966190" y="4635376"/>
                  <a:ext cx="115200" cy="115743"/>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80" name="직사각형 279">
                  <a:extLst>
                    <a:ext uri="{FF2B5EF4-FFF2-40B4-BE49-F238E27FC236}">
                      <a16:creationId xmlns:a16="http://schemas.microsoft.com/office/drawing/2014/main" id="{7516C4EB-0BDD-3BCF-9E79-D715BC1AE5D7}"/>
                    </a:ext>
                  </a:extLst>
                </p:cNvPr>
                <p:cNvSpPr/>
                <p:nvPr/>
              </p:nvSpPr>
              <p:spPr>
                <a:xfrm>
                  <a:off x="2979898" y="4645580"/>
                  <a:ext cx="122399" cy="144000"/>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39" name="그룹 238">
                <a:extLst>
                  <a:ext uri="{FF2B5EF4-FFF2-40B4-BE49-F238E27FC236}">
                    <a16:creationId xmlns:a16="http://schemas.microsoft.com/office/drawing/2014/main" id="{DF96923B-EF19-7896-FADB-5A0B4A3584D6}"/>
                  </a:ext>
                </a:extLst>
              </p:cNvPr>
              <p:cNvGrpSpPr/>
              <p:nvPr/>
            </p:nvGrpSpPr>
            <p:grpSpPr>
              <a:xfrm>
                <a:off x="2982841" y="5589473"/>
                <a:ext cx="2898031" cy="986171"/>
                <a:chOff x="1242720" y="5737207"/>
                <a:chExt cx="2898031" cy="986171"/>
              </a:xfrm>
            </p:grpSpPr>
            <p:sp>
              <p:nvSpPr>
                <p:cNvPr id="254" name="육각형 253">
                  <a:extLst>
                    <a:ext uri="{FF2B5EF4-FFF2-40B4-BE49-F238E27FC236}">
                      <a16:creationId xmlns:a16="http://schemas.microsoft.com/office/drawing/2014/main" id="{53534698-7DB2-99A3-934D-14EB8C27AA33}"/>
                    </a:ext>
                  </a:extLst>
                </p:cNvPr>
                <p:cNvSpPr/>
                <p:nvPr/>
              </p:nvSpPr>
              <p:spPr>
                <a:xfrm>
                  <a:off x="3152676" y="6059439"/>
                  <a:ext cx="548144" cy="225471"/>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sp>
              <p:nvSpPr>
                <p:cNvPr id="255" name="육각형 254">
                  <a:extLst>
                    <a:ext uri="{FF2B5EF4-FFF2-40B4-BE49-F238E27FC236}">
                      <a16:creationId xmlns:a16="http://schemas.microsoft.com/office/drawing/2014/main" id="{39DB200B-0C2E-E92D-7FA0-A7558C7F2C67}"/>
                    </a:ext>
                  </a:extLst>
                </p:cNvPr>
                <p:cNvSpPr/>
                <p:nvPr/>
              </p:nvSpPr>
              <p:spPr>
                <a:xfrm>
                  <a:off x="1242720" y="5737207"/>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256" name="연결선: 꺾임 255">
                  <a:extLst>
                    <a:ext uri="{FF2B5EF4-FFF2-40B4-BE49-F238E27FC236}">
                      <a16:creationId xmlns:a16="http://schemas.microsoft.com/office/drawing/2014/main" id="{ACC6D9C1-250C-B11C-7CFA-669D141BFEDC}"/>
                    </a:ext>
                  </a:extLst>
                </p:cNvPr>
                <p:cNvCxnSpPr>
                  <a:cxnSpLocks/>
                  <a:stCxn id="255" idx="0"/>
                </p:cNvCxnSpPr>
                <p:nvPr/>
              </p:nvCxnSpPr>
              <p:spPr>
                <a:xfrm>
                  <a:off x="1609460" y="5849943"/>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57" name="그룹 256">
                  <a:extLst>
                    <a:ext uri="{FF2B5EF4-FFF2-40B4-BE49-F238E27FC236}">
                      <a16:creationId xmlns:a16="http://schemas.microsoft.com/office/drawing/2014/main" id="{5C8C37AB-B0F6-1F47-30CD-E5BDD2009665}"/>
                    </a:ext>
                  </a:extLst>
                </p:cNvPr>
                <p:cNvGrpSpPr/>
                <p:nvPr/>
              </p:nvGrpSpPr>
              <p:grpSpPr>
                <a:xfrm>
                  <a:off x="2184350" y="6052188"/>
                  <a:ext cx="548145" cy="257401"/>
                  <a:chOff x="5397765" y="1991591"/>
                  <a:chExt cx="490392" cy="210817"/>
                </a:xfrm>
              </p:grpSpPr>
              <p:sp>
                <p:nvSpPr>
                  <p:cNvPr id="277" name="육각형 276">
                    <a:extLst>
                      <a:ext uri="{FF2B5EF4-FFF2-40B4-BE49-F238E27FC236}">
                        <a16:creationId xmlns:a16="http://schemas.microsoft.com/office/drawing/2014/main" id="{918A7602-C7BD-C4FC-4655-5058EFD9ADEE}"/>
                      </a:ext>
                    </a:extLst>
                  </p:cNvPr>
                  <p:cNvSpPr/>
                  <p:nvPr/>
                </p:nvSpPr>
                <p:spPr>
                  <a:xfrm>
                    <a:off x="5397765" y="1999669"/>
                    <a:ext cx="490391" cy="184666"/>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pic>
                <p:nvPicPr>
                  <p:cNvPr id="278" name="그림 277">
                    <a:extLst>
                      <a:ext uri="{FF2B5EF4-FFF2-40B4-BE49-F238E27FC236}">
                        <a16:creationId xmlns:a16="http://schemas.microsoft.com/office/drawing/2014/main" id="{2D2DFD79-2996-72FE-A305-D3E9305C626A}"/>
                      </a:ext>
                    </a:extLst>
                  </p:cNvPr>
                  <p:cNvPicPr>
                    <a:picLocks noChangeAspect="1"/>
                  </p:cNvPicPr>
                  <p:nvPr/>
                </p:nvPicPr>
                <p:blipFill>
                  <a:blip r:embed="rId3"/>
                  <a:stretch>
                    <a:fillRect/>
                  </a:stretch>
                </p:blipFill>
                <p:spPr>
                  <a:xfrm>
                    <a:off x="5791783" y="1991591"/>
                    <a:ext cx="96374" cy="210817"/>
                  </a:xfrm>
                  <a:prstGeom prst="rect">
                    <a:avLst/>
                  </a:prstGeom>
                </p:spPr>
              </p:pic>
            </p:grpSp>
            <p:grpSp>
              <p:nvGrpSpPr>
                <p:cNvPr id="259" name="그룹 258">
                  <a:extLst>
                    <a:ext uri="{FF2B5EF4-FFF2-40B4-BE49-F238E27FC236}">
                      <a16:creationId xmlns:a16="http://schemas.microsoft.com/office/drawing/2014/main" id="{76558D70-152A-DC3D-B283-3CBECD20D357}"/>
                    </a:ext>
                  </a:extLst>
                </p:cNvPr>
                <p:cNvGrpSpPr/>
                <p:nvPr/>
              </p:nvGrpSpPr>
              <p:grpSpPr>
                <a:xfrm>
                  <a:off x="2741456" y="6339129"/>
                  <a:ext cx="360841" cy="382124"/>
                  <a:chOff x="4501951" y="1898433"/>
                  <a:chExt cx="232930" cy="280686"/>
                </a:xfrm>
              </p:grpSpPr>
              <p:sp>
                <p:nvSpPr>
                  <p:cNvPr id="274" name="직사각형 273">
                    <a:extLst>
                      <a:ext uri="{FF2B5EF4-FFF2-40B4-BE49-F238E27FC236}">
                        <a16:creationId xmlns:a16="http://schemas.microsoft.com/office/drawing/2014/main" id="{70B28096-4FEA-F4F0-8DD2-534733542923}"/>
                      </a:ext>
                    </a:extLst>
                  </p:cNvPr>
                  <p:cNvSpPr/>
                  <p:nvPr/>
                </p:nvSpPr>
                <p:spPr>
                  <a:xfrm>
                    <a:off x="4501951" y="1898433"/>
                    <a:ext cx="224081" cy="25385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275" name="직사각형 274">
                    <a:extLst>
                      <a:ext uri="{FF2B5EF4-FFF2-40B4-BE49-F238E27FC236}">
                        <a16:creationId xmlns:a16="http://schemas.microsoft.com/office/drawing/2014/main" id="{C1DECBCD-71C1-D166-3D49-7E3426B2E031}"/>
                      </a:ext>
                    </a:extLst>
                  </p:cNvPr>
                  <p:cNvSpPr/>
                  <p:nvPr/>
                </p:nvSpPr>
                <p:spPr>
                  <a:xfrm>
                    <a:off x="4647021" y="2065850"/>
                    <a:ext cx="74364" cy="85018"/>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76" name="직사각형 275">
                    <a:extLst>
                      <a:ext uri="{FF2B5EF4-FFF2-40B4-BE49-F238E27FC236}">
                        <a16:creationId xmlns:a16="http://schemas.microsoft.com/office/drawing/2014/main" id="{80CE58A5-A450-B3D7-1013-67D3AB59EE05}"/>
                      </a:ext>
                    </a:extLst>
                  </p:cNvPr>
                  <p:cNvSpPr/>
                  <p:nvPr/>
                </p:nvSpPr>
                <p:spPr>
                  <a:xfrm>
                    <a:off x="4655870" y="2073345"/>
                    <a:ext cx="79011" cy="105774"/>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260" name="TextBox 259">
                  <a:extLst>
                    <a:ext uri="{FF2B5EF4-FFF2-40B4-BE49-F238E27FC236}">
                      <a16:creationId xmlns:a16="http://schemas.microsoft.com/office/drawing/2014/main" id="{B9D373DC-DE15-7E0E-DFC5-8114AF48160D}"/>
                    </a:ext>
                  </a:extLst>
                </p:cNvPr>
                <p:cNvSpPr txBox="1"/>
                <p:nvPr/>
              </p:nvSpPr>
              <p:spPr>
                <a:xfrm>
                  <a:off x="2169179" y="602976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sp>
              <p:nvSpPr>
                <p:cNvPr id="261" name="TextBox 260">
                  <a:extLst>
                    <a:ext uri="{FF2B5EF4-FFF2-40B4-BE49-F238E27FC236}">
                      <a16:creationId xmlns:a16="http://schemas.microsoft.com/office/drawing/2014/main" id="{D7EA53B2-FA30-DAA1-AEE9-ECEF0F26A8F3}"/>
                    </a:ext>
                  </a:extLst>
                </p:cNvPr>
                <p:cNvSpPr txBox="1"/>
                <p:nvPr/>
              </p:nvSpPr>
              <p:spPr>
                <a:xfrm>
                  <a:off x="2694804" y="6318935"/>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cxnSp>
              <p:nvCxnSpPr>
                <p:cNvPr id="262" name="직선 연결선 261">
                  <a:extLst>
                    <a:ext uri="{FF2B5EF4-FFF2-40B4-BE49-F238E27FC236}">
                      <a16:creationId xmlns:a16="http://schemas.microsoft.com/office/drawing/2014/main" id="{EDA5539D-E075-0384-AB15-2AF8666916A2}"/>
                    </a:ext>
                  </a:extLst>
                </p:cNvPr>
                <p:cNvCxnSpPr/>
                <p:nvPr/>
              </p:nvCxnSpPr>
              <p:spPr>
                <a:xfrm>
                  <a:off x="2617395" y="6076799"/>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육각형 262">
                  <a:extLst>
                    <a:ext uri="{FF2B5EF4-FFF2-40B4-BE49-F238E27FC236}">
                      <a16:creationId xmlns:a16="http://schemas.microsoft.com/office/drawing/2014/main" id="{DEE5A9B5-0EB3-35EA-FE1A-A0A9EBBE2141}"/>
                    </a:ext>
                  </a:extLst>
                </p:cNvPr>
                <p:cNvSpPr/>
                <p:nvPr/>
              </p:nvSpPr>
              <p:spPr>
                <a:xfrm>
                  <a:off x="2190857" y="5742068"/>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264" name="연결선: 꺾임 263">
                  <a:extLst>
                    <a:ext uri="{FF2B5EF4-FFF2-40B4-BE49-F238E27FC236}">
                      <a16:creationId xmlns:a16="http://schemas.microsoft.com/office/drawing/2014/main" id="{C2FCA146-0087-A6E1-2D95-BFB43F4D2186}"/>
                    </a:ext>
                  </a:extLst>
                </p:cNvPr>
                <p:cNvCxnSpPr>
                  <a:cxnSpLocks/>
                  <a:stCxn id="263" idx="0"/>
                </p:cNvCxnSpPr>
                <p:nvPr/>
              </p:nvCxnSpPr>
              <p:spPr>
                <a:xfrm>
                  <a:off x="2557597" y="5854804"/>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65" name="직사각형 264">
                  <a:extLst>
                    <a:ext uri="{FF2B5EF4-FFF2-40B4-BE49-F238E27FC236}">
                      <a16:creationId xmlns:a16="http://schemas.microsoft.com/office/drawing/2014/main" id="{7EECA9FE-440C-044E-1EDE-5EF4272023E2}"/>
                    </a:ext>
                  </a:extLst>
                </p:cNvPr>
                <p:cNvSpPr/>
                <p:nvPr/>
              </p:nvSpPr>
              <p:spPr>
                <a:xfrm>
                  <a:off x="3689593" y="6343990"/>
                  <a:ext cx="347133" cy="34559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266" name="TextBox 265">
                  <a:extLst>
                    <a:ext uri="{FF2B5EF4-FFF2-40B4-BE49-F238E27FC236}">
                      <a16:creationId xmlns:a16="http://schemas.microsoft.com/office/drawing/2014/main" id="{F60B9208-7AC6-C521-53D2-4F1C31F0B6A5}"/>
                    </a:ext>
                  </a:extLst>
                </p:cNvPr>
                <p:cNvSpPr txBox="1"/>
                <p:nvPr/>
              </p:nvSpPr>
              <p:spPr>
                <a:xfrm>
                  <a:off x="3154370" y="602704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sp>
              <p:nvSpPr>
                <p:cNvPr id="267" name="TextBox 266">
                  <a:extLst>
                    <a:ext uri="{FF2B5EF4-FFF2-40B4-BE49-F238E27FC236}">
                      <a16:creationId xmlns:a16="http://schemas.microsoft.com/office/drawing/2014/main" id="{093A0B0D-43ED-DCCA-269E-9FD5CCD6EFD5}"/>
                    </a:ext>
                  </a:extLst>
                </p:cNvPr>
                <p:cNvSpPr txBox="1"/>
                <p:nvPr/>
              </p:nvSpPr>
              <p:spPr>
                <a:xfrm>
                  <a:off x="3646325" y="633011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pic>
              <p:nvPicPr>
                <p:cNvPr id="268" name="그림 267">
                  <a:extLst>
                    <a:ext uri="{FF2B5EF4-FFF2-40B4-BE49-F238E27FC236}">
                      <a16:creationId xmlns:a16="http://schemas.microsoft.com/office/drawing/2014/main" id="{3A2882D2-C060-F5B9-2534-0A0EBC79AB8F}"/>
                    </a:ext>
                  </a:extLst>
                </p:cNvPr>
                <p:cNvPicPr>
                  <a:picLocks noChangeAspect="1"/>
                </p:cNvPicPr>
                <p:nvPr/>
              </p:nvPicPr>
              <p:blipFill>
                <a:blip r:embed="rId3"/>
                <a:stretch>
                  <a:fillRect/>
                </a:stretch>
              </p:blipFill>
              <p:spPr>
                <a:xfrm>
                  <a:off x="3603236" y="6055327"/>
                  <a:ext cx="107724" cy="257401"/>
                </a:xfrm>
                <a:prstGeom prst="rect">
                  <a:avLst/>
                </a:prstGeom>
              </p:spPr>
            </p:pic>
            <p:cxnSp>
              <p:nvCxnSpPr>
                <p:cNvPr id="269" name="직선 연결선 268">
                  <a:extLst>
                    <a:ext uri="{FF2B5EF4-FFF2-40B4-BE49-F238E27FC236}">
                      <a16:creationId xmlns:a16="http://schemas.microsoft.com/office/drawing/2014/main" id="{0B576EB0-C6F2-0086-6091-55A36109469E}"/>
                    </a:ext>
                  </a:extLst>
                </p:cNvPr>
                <p:cNvCxnSpPr/>
                <p:nvPr/>
              </p:nvCxnSpPr>
              <p:spPr>
                <a:xfrm>
                  <a:off x="3588331" y="6074342"/>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0" name="그룹 269">
                  <a:extLst>
                    <a:ext uri="{FF2B5EF4-FFF2-40B4-BE49-F238E27FC236}">
                      <a16:creationId xmlns:a16="http://schemas.microsoft.com/office/drawing/2014/main" id="{C3A70673-5CB1-9B56-8DF7-E79FDF4066FF}"/>
                    </a:ext>
                  </a:extLst>
                </p:cNvPr>
                <p:cNvGrpSpPr/>
                <p:nvPr/>
              </p:nvGrpSpPr>
              <p:grpSpPr>
                <a:xfrm>
                  <a:off x="3916602" y="6569174"/>
                  <a:ext cx="136107" cy="154204"/>
                  <a:chOff x="2966190" y="4635376"/>
                  <a:chExt cx="136107" cy="154204"/>
                </a:xfrm>
              </p:grpSpPr>
              <p:sp>
                <p:nvSpPr>
                  <p:cNvPr id="271" name="직사각형 270">
                    <a:extLst>
                      <a:ext uri="{FF2B5EF4-FFF2-40B4-BE49-F238E27FC236}">
                        <a16:creationId xmlns:a16="http://schemas.microsoft.com/office/drawing/2014/main" id="{BD7004D0-08F3-9054-A205-66F8338C08BB}"/>
                      </a:ext>
                    </a:extLst>
                  </p:cNvPr>
                  <p:cNvSpPr/>
                  <p:nvPr/>
                </p:nvSpPr>
                <p:spPr>
                  <a:xfrm>
                    <a:off x="2966190" y="4635376"/>
                    <a:ext cx="115200" cy="115743"/>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73" name="직사각형 272">
                    <a:extLst>
                      <a:ext uri="{FF2B5EF4-FFF2-40B4-BE49-F238E27FC236}">
                        <a16:creationId xmlns:a16="http://schemas.microsoft.com/office/drawing/2014/main" id="{32C06A81-1BBF-83F6-8752-7E444552E99B}"/>
                      </a:ext>
                    </a:extLst>
                  </p:cNvPr>
                  <p:cNvSpPr/>
                  <p:nvPr/>
                </p:nvSpPr>
                <p:spPr>
                  <a:xfrm>
                    <a:off x="2979898" y="4645580"/>
                    <a:ext cx="122399" cy="144000"/>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240" name="그룹 239">
                <a:extLst>
                  <a:ext uri="{FF2B5EF4-FFF2-40B4-BE49-F238E27FC236}">
                    <a16:creationId xmlns:a16="http://schemas.microsoft.com/office/drawing/2014/main" id="{3A250C48-BBF8-2061-024D-54F3FF00FB23}"/>
                  </a:ext>
                </a:extLst>
              </p:cNvPr>
              <p:cNvGrpSpPr/>
              <p:nvPr/>
            </p:nvGrpSpPr>
            <p:grpSpPr>
              <a:xfrm>
                <a:off x="4881023" y="5589473"/>
                <a:ext cx="961344" cy="435085"/>
                <a:chOff x="1242720" y="5737207"/>
                <a:chExt cx="961344" cy="435085"/>
              </a:xfrm>
            </p:grpSpPr>
            <p:sp>
              <p:nvSpPr>
                <p:cNvPr id="252" name="육각형 251">
                  <a:extLst>
                    <a:ext uri="{FF2B5EF4-FFF2-40B4-BE49-F238E27FC236}">
                      <a16:creationId xmlns:a16="http://schemas.microsoft.com/office/drawing/2014/main" id="{9A89CA1B-4CAE-CC6D-376D-03C2418AAFC7}"/>
                    </a:ext>
                  </a:extLst>
                </p:cNvPr>
                <p:cNvSpPr/>
                <p:nvPr/>
              </p:nvSpPr>
              <p:spPr>
                <a:xfrm>
                  <a:off x="1242720" y="5737207"/>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253" name="연결선: 꺾임 252">
                  <a:extLst>
                    <a:ext uri="{FF2B5EF4-FFF2-40B4-BE49-F238E27FC236}">
                      <a16:creationId xmlns:a16="http://schemas.microsoft.com/office/drawing/2014/main" id="{89B6845E-F4C4-25B0-B242-A669DE4D00AE}"/>
                    </a:ext>
                  </a:extLst>
                </p:cNvPr>
                <p:cNvCxnSpPr>
                  <a:cxnSpLocks/>
                  <a:stCxn id="252" idx="0"/>
                </p:cNvCxnSpPr>
                <p:nvPr/>
              </p:nvCxnSpPr>
              <p:spPr>
                <a:xfrm>
                  <a:off x="1609460" y="5849943"/>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41" name="그룹 240">
                <a:extLst>
                  <a:ext uri="{FF2B5EF4-FFF2-40B4-BE49-F238E27FC236}">
                    <a16:creationId xmlns:a16="http://schemas.microsoft.com/office/drawing/2014/main" id="{5B44765D-DF8D-14C9-A241-35CD85A602A8}"/>
                  </a:ext>
                </a:extLst>
              </p:cNvPr>
              <p:cNvGrpSpPr/>
              <p:nvPr/>
            </p:nvGrpSpPr>
            <p:grpSpPr>
              <a:xfrm>
                <a:off x="6425610" y="6121907"/>
                <a:ext cx="224581" cy="461665"/>
                <a:chOff x="6294283" y="6151652"/>
                <a:chExt cx="224581" cy="461665"/>
              </a:xfrm>
            </p:grpSpPr>
            <p:sp>
              <p:nvSpPr>
                <p:cNvPr id="250" name="직사각형 249">
                  <a:extLst>
                    <a:ext uri="{FF2B5EF4-FFF2-40B4-BE49-F238E27FC236}">
                      <a16:creationId xmlns:a16="http://schemas.microsoft.com/office/drawing/2014/main" id="{3645EE6B-264D-D07E-C551-784DF9C79F74}"/>
                    </a:ext>
                  </a:extLst>
                </p:cNvPr>
                <p:cNvSpPr/>
                <p:nvPr/>
              </p:nvSpPr>
              <p:spPr>
                <a:xfrm>
                  <a:off x="6337967" y="6201883"/>
                  <a:ext cx="144027" cy="34559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251" name="TextBox 250">
                  <a:extLst>
                    <a:ext uri="{FF2B5EF4-FFF2-40B4-BE49-F238E27FC236}">
                      <a16:creationId xmlns:a16="http://schemas.microsoft.com/office/drawing/2014/main" id="{556F8E9A-83DF-5B8F-02DE-FAB06D2C4F93}"/>
                    </a:ext>
                  </a:extLst>
                </p:cNvPr>
                <p:cNvSpPr txBox="1"/>
                <p:nvPr/>
              </p:nvSpPr>
              <p:spPr>
                <a:xfrm>
                  <a:off x="6294283" y="6151652"/>
                  <a:ext cx="224581" cy="461665"/>
                </a:xfrm>
                <a:prstGeom prst="rect">
                  <a:avLst/>
                </a:prstGeom>
                <a:noFill/>
              </p:spPr>
              <p:txBody>
                <a:bodyPr wrap="square" rtlCol="0">
                  <a:spAutoFit/>
                </a:bodyPr>
                <a:lstStyle/>
                <a:p>
                  <a:pPr algn="ctr"/>
                  <a:r>
                    <a:rPr lang="en-US" altLang="ko-KR" sz="1200" b="1">
                      <a:latin typeface="Times New Roman" panose="02020603050405020304" pitchFamily="18" charset="0"/>
                      <a:cs typeface="Times New Roman" panose="02020603050405020304" pitchFamily="18" charset="0"/>
                    </a:rPr>
                    <a:t>8</a:t>
                  </a:r>
                </a:p>
                <a:p>
                  <a:pPr algn="ctr"/>
                  <a:r>
                    <a:rPr lang="en-US" altLang="ko-KR" sz="1200" b="1">
                      <a:latin typeface="Times New Roman" panose="02020603050405020304" pitchFamily="18" charset="0"/>
                      <a:cs typeface="Times New Roman" panose="02020603050405020304" pitchFamily="18" charset="0"/>
                    </a:rPr>
                    <a:t>B</a:t>
                  </a:r>
                  <a:endParaRPr lang="ko-KR" altLang="en-US" sz="1200" b="1">
                    <a:latin typeface="Times New Roman" panose="02020603050405020304" pitchFamily="18" charset="0"/>
                    <a:cs typeface="Times New Roman" panose="02020603050405020304" pitchFamily="18" charset="0"/>
                  </a:endParaRPr>
                </a:p>
              </p:txBody>
            </p:sp>
          </p:grpSp>
          <p:grpSp>
            <p:nvGrpSpPr>
              <p:cNvPr id="244" name="그룹 243">
                <a:extLst>
                  <a:ext uri="{FF2B5EF4-FFF2-40B4-BE49-F238E27FC236}">
                    <a16:creationId xmlns:a16="http://schemas.microsoft.com/office/drawing/2014/main" id="{29B9E8E1-94C6-9697-B603-E69C91063D7B}"/>
                  </a:ext>
                </a:extLst>
              </p:cNvPr>
              <p:cNvGrpSpPr/>
              <p:nvPr/>
            </p:nvGrpSpPr>
            <p:grpSpPr>
              <a:xfrm>
                <a:off x="5844399" y="5908066"/>
                <a:ext cx="572706" cy="217471"/>
                <a:chOff x="3834339" y="5500808"/>
                <a:chExt cx="504548" cy="185755"/>
              </a:xfrm>
            </p:grpSpPr>
            <p:sp>
              <p:nvSpPr>
                <p:cNvPr id="246" name="육각형 245">
                  <a:extLst>
                    <a:ext uri="{FF2B5EF4-FFF2-40B4-BE49-F238E27FC236}">
                      <a16:creationId xmlns:a16="http://schemas.microsoft.com/office/drawing/2014/main" id="{2120BA8C-4629-95C0-34C0-C6BFA574454F}"/>
                    </a:ext>
                  </a:extLst>
                </p:cNvPr>
                <p:cNvSpPr/>
                <p:nvPr/>
              </p:nvSpPr>
              <p:spPr>
                <a:xfrm>
                  <a:off x="3834339" y="5500809"/>
                  <a:ext cx="490391" cy="184666"/>
                </a:xfrm>
                <a:prstGeom prst="hexagon">
                  <a:avLst/>
                </a:prstGeom>
                <a:gradFill>
                  <a:gsLst>
                    <a:gs pos="0">
                      <a:srgbClr val="0070C0"/>
                    </a:gs>
                    <a:gs pos="34000">
                      <a:srgbClr val="0070C0"/>
                    </a:gs>
                    <a:gs pos="61000">
                      <a:srgbClr val="F6980E"/>
                    </a:gs>
                    <a:gs pos="37000">
                      <a:srgbClr val="F6980E"/>
                    </a:gs>
                    <a:gs pos="61000">
                      <a:srgbClr val="26A6A6"/>
                    </a:gs>
                    <a:gs pos="100000">
                      <a:srgbClr val="26A6A6"/>
                    </a:gs>
                  </a:gsLst>
                  <a:lin ang="0" scaled="1"/>
                </a:gra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bg1"/>
                    </a:solidFill>
                    <a:latin typeface="Times New Roman" panose="02020603050405020304" pitchFamily="18" charset="0"/>
                    <a:cs typeface="Times New Roman" panose="02020603050405020304" pitchFamily="18" charset="0"/>
                  </a:endParaRPr>
                </a:p>
              </p:txBody>
            </p:sp>
            <p:sp>
              <p:nvSpPr>
                <p:cNvPr id="247" name="직사각형 246">
                  <a:extLst>
                    <a:ext uri="{FF2B5EF4-FFF2-40B4-BE49-F238E27FC236}">
                      <a16:creationId xmlns:a16="http://schemas.microsoft.com/office/drawing/2014/main" id="{A0D631C2-EDEE-556D-5913-2256AB2906ED}"/>
                    </a:ext>
                  </a:extLst>
                </p:cNvPr>
                <p:cNvSpPr/>
                <p:nvPr/>
              </p:nvSpPr>
              <p:spPr>
                <a:xfrm>
                  <a:off x="3962391" y="5511165"/>
                  <a:ext cx="45719" cy="166690"/>
                </a:xfrm>
                <a:prstGeom prst="rect">
                  <a:avLst/>
                </a:prstGeom>
                <a:pattFill prst="wdUpDiag">
                  <a:fgClr>
                    <a:srgbClr val="0070C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8" name="직사각형 247">
                  <a:extLst>
                    <a:ext uri="{FF2B5EF4-FFF2-40B4-BE49-F238E27FC236}">
                      <a16:creationId xmlns:a16="http://schemas.microsoft.com/office/drawing/2014/main" id="{98A36C9F-6D2A-5BCB-48C7-A0754C6846ED}"/>
                    </a:ext>
                  </a:extLst>
                </p:cNvPr>
                <p:cNvSpPr/>
                <p:nvPr/>
              </p:nvSpPr>
              <p:spPr>
                <a:xfrm>
                  <a:off x="4106970" y="5511165"/>
                  <a:ext cx="45719" cy="166690"/>
                </a:xfrm>
                <a:prstGeom prst="rect">
                  <a:avLst/>
                </a:prstGeom>
                <a:pattFill prst="wdUpDiag">
                  <a:fgClr>
                    <a:srgbClr val="F6980E"/>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9" name="그림 248">
                  <a:extLst>
                    <a:ext uri="{FF2B5EF4-FFF2-40B4-BE49-F238E27FC236}">
                      <a16:creationId xmlns:a16="http://schemas.microsoft.com/office/drawing/2014/main" id="{6FB4AB96-8B52-01C5-D346-9B03BDB7AD2C}"/>
                    </a:ext>
                  </a:extLst>
                </p:cNvPr>
                <p:cNvPicPr>
                  <a:picLocks noChangeAspect="1"/>
                </p:cNvPicPr>
                <p:nvPr/>
              </p:nvPicPr>
              <p:blipFill>
                <a:blip r:embed="rId4"/>
                <a:stretch>
                  <a:fillRect/>
                </a:stretch>
              </p:blipFill>
              <p:spPr>
                <a:xfrm>
                  <a:off x="4265711" y="5500808"/>
                  <a:ext cx="73176" cy="185755"/>
                </a:xfrm>
                <a:prstGeom prst="rect">
                  <a:avLst/>
                </a:prstGeom>
              </p:spPr>
            </p:pic>
          </p:grpSp>
          <p:sp>
            <p:nvSpPr>
              <p:cNvPr id="245" name="TextBox 244">
                <a:extLst>
                  <a:ext uri="{FF2B5EF4-FFF2-40B4-BE49-F238E27FC236}">
                    <a16:creationId xmlns:a16="http://schemas.microsoft.com/office/drawing/2014/main" id="{0797F3FB-9858-86D8-DB44-746F03D9F2BB}"/>
                  </a:ext>
                </a:extLst>
              </p:cNvPr>
              <p:cNvSpPr txBox="1"/>
              <p:nvPr/>
            </p:nvSpPr>
            <p:spPr>
              <a:xfrm>
                <a:off x="5874820" y="5868244"/>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grpSp>
      </p:grpSp>
      <p:sp>
        <p:nvSpPr>
          <p:cNvPr id="286" name="TextBox 285">
            <a:extLst>
              <a:ext uri="{FF2B5EF4-FFF2-40B4-BE49-F238E27FC236}">
                <a16:creationId xmlns:a16="http://schemas.microsoft.com/office/drawing/2014/main" id="{5D75779D-D201-1659-E2F6-E46F22270030}"/>
              </a:ext>
            </a:extLst>
          </p:cNvPr>
          <p:cNvSpPr txBox="1"/>
          <p:nvPr/>
        </p:nvSpPr>
        <p:spPr>
          <a:xfrm rot="21042985">
            <a:off x="5064109" y="4913518"/>
            <a:ext cx="3834094" cy="307777"/>
          </a:xfrm>
          <a:prstGeom prst="rect">
            <a:avLst/>
          </a:prstGeom>
          <a:solidFill>
            <a:srgbClr val="FDD599"/>
          </a:solidFill>
          <a:ln>
            <a:solidFill>
              <a:schemeClr val="tx1"/>
            </a:solidFill>
          </a:ln>
        </p:spPr>
        <p:txBody>
          <a:bodyPr wrap="square" rtlCol="0">
            <a:spAutoFit/>
          </a:bodyPr>
          <a:lstStyle/>
          <a:p>
            <a:pPr algn="ctr"/>
            <a:r>
              <a:rPr lang="en-US" altLang="ko-KR" sz="1400" b="1">
                <a:solidFill>
                  <a:srgbClr val="C00000"/>
                </a:solidFill>
              </a:rPr>
              <a:t>The same bandwidth overhead as baseline</a:t>
            </a:r>
            <a:endParaRPr lang="ko-KR" altLang="en-US" sz="1400" b="1">
              <a:solidFill>
                <a:srgbClr val="C00000"/>
              </a:solidFill>
            </a:endParaRPr>
          </a:p>
        </p:txBody>
      </p:sp>
      <p:cxnSp>
        <p:nvCxnSpPr>
          <p:cNvPr id="287" name="연결선: 꺾임 286">
            <a:extLst>
              <a:ext uri="{FF2B5EF4-FFF2-40B4-BE49-F238E27FC236}">
                <a16:creationId xmlns:a16="http://schemas.microsoft.com/office/drawing/2014/main" id="{35520602-9AA1-21E5-06A5-C63ACCBF8FBB}"/>
              </a:ext>
            </a:extLst>
          </p:cNvPr>
          <p:cNvCxnSpPr>
            <a:cxnSpLocks/>
          </p:cNvCxnSpPr>
          <p:nvPr/>
        </p:nvCxnSpPr>
        <p:spPr>
          <a:xfrm rot="5400000" flipH="1" flipV="1">
            <a:off x="3321744" y="3650176"/>
            <a:ext cx="684000" cy="720000"/>
          </a:xfrm>
          <a:prstGeom prst="bentConnector3">
            <a:avLst>
              <a:gd name="adj1" fmla="val 72996"/>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91" name="연결선: 꺾임 290">
            <a:extLst>
              <a:ext uri="{FF2B5EF4-FFF2-40B4-BE49-F238E27FC236}">
                <a16:creationId xmlns:a16="http://schemas.microsoft.com/office/drawing/2014/main" id="{6E0AACA4-2F72-C15F-95FA-6448492CAA03}"/>
              </a:ext>
            </a:extLst>
          </p:cNvPr>
          <p:cNvCxnSpPr>
            <a:cxnSpLocks/>
          </p:cNvCxnSpPr>
          <p:nvPr/>
        </p:nvCxnSpPr>
        <p:spPr>
          <a:xfrm rot="16200000" flipV="1">
            <a:off x="3256683" y="2866713"/>
            <a:ext cx="1224000" cy="288000"/>
          </a:xfrm>
          <a:prstGeom prst="bentConnector3">
            <a:avLst>
              <a:gd name="adj1" fmla="val 7944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92" name="연결선: 꺾임 291">
            <a:extLst>
              <a:ext uri="{FF2B5EF4-FFF2-40B4-BE49-F238E27FC236}">
                <a16:creationId xmlns:a16="http://schemas.microsoft.com/office/drawing/2014/main" id="{50E7768D-569E-B8A2-89A2-C22EE139EE66}"/>
              </a:ext>
            </a:extLst>
          </p:cNvPr>
          <p:cNvCxnSpPr>
            <a:cxnSpLocks/>
          </p:cNvCxnSpPr>
          <p:nvPr/>
        </p:nvCxnSpPr>
        <p:spPr>
          <a:xfrm rot="5400000" flipH="1" flipV="1">
            <a:off x="2869722" y="3152875"/>
            <a:ext cx="1944000" cy="432000"/>
          </a:xfrm>
          <a:prstGeom prst="bentConnector3">
            <a:avLst>
              <a:gd name="adj1" fmla="val 21734"/>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98" name="연결선: 꺾임 297">
            <a:extLst>
              <a:ext uri="{FF2B5EF4-FFF2-40B4-BE49-F238E27FC236}">
                <a16:creationId xmlns:a16="http://schemas.microsoft.com/office/drawing/2014/main" id="{1FE52174-504E-EC71-5E57-32262AE29EDF}"/>
              </a:ext>
            </a:extLst>
          </p:cNvPr>
          <p:cNvCxnSpPr>
            <a:cxnSpLocks/>
          </p:cNvCxnSpPr>
          <p:nvPr/>
        </p:nvCxnSpPr>
        <p:spPr>
          <a:xfrm rot="5400000" flipH="1" flipV="1">
            <a:off x="3586419" y="2895719"/>
            <a:ext cx="1476000" cy="432000"/>
          </a:xfrm>
          <a:prstGeom prst="bentConnector3">
            <a:avLst>
              <a:gd name="adj1" fmla="val 8014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58" name="직사각형 257">
            <a:extLst>
              <a:ext uri="{FF2B5EF4-FFF2-40B4-BE49-F238E27FC236}">
                <a16:creationId xmlns:a16="http://schemas.microsoft.com/office/drawing/2014/main" id="{2BA07FEB-36AB-1F04-90AA-9D7E520CDA13}"/>
              </a:ext>
            </a:extLst>
          </p:cNvPr>
          <p:cNvSpPr/>
          <p:nvPr/>
        </p:nvSpPr>
        <p:spPr>
          <a:xfrm>
            <a:off x="3395381" y="2998745"/>
            <a:ext cx="1212300" cy="2049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200" b="1">
                <a:latin typeface="+mj-lt"/>
                <a:cs typeface="Times New Roman" panose="02020603050405020304" pitchFamily="18" charset="0"/>
              </a:rPr>
              <a:t>ECC</a:t>
            </a:r>
            <a:endParaRPr lang="ko-KR" altLang="en-US" sz="1200" b="1">
              <a:latin typeface="+mj-lt"/>
              <a:cs typeface="Times New Roman" panose="02020603050405020304" pitchFamily="18" charset="0"/>
            </a:endParaRPr>
          </a:p>
        </p:txBody>
      </p:sp>
      <p:cxnSp>
        <p:nvCxnSpPr>
          <p:cNvPr id="302" name="연결선: 꺾임 301">
            <a:extLst>
              <a:ext uri="{FF2B5EF4-FFF2-40B4-BE49-F238E27FC236}">
                <a16:creationId xmlns:a16="http://schemas.microsoft.com/office/drawing/2014/main" id="{B00C79BF-645D-B162-42F0-2F42BB9C2B31}"/>
              </a:ext>
            </a:extLst>
          </p:cNvPr>
          <p:cNvCxnSpPr>
            <a:cxnSpLocks/>
          </p:cNvCxnSpPr>
          <p:nvPr/>
        </p:nvCxnSpPr>
        <p:spPr>
          <a:xfrm rot="5400000" flipH="1" flipV="1">
            <a:off x="3755311" y="3987479"/>
            <a:ext cx="540000" cy="172364"/>
          </a:xfrm>
          <a:prstGeom prst="bentConnector3">
            <a:avLst>
              <a:gd name="adj1" fmla="val 50000"/>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04" name="연결선: 꺾임 303">
            <a:extLst>
              <a:ext uri="{FF2B5EF4-FFF2-40B4-BE49-F238E27FC236}">
                <a16:creationId xmlns:a16="http://schemas.microsoft.com/office/drawing/2014/main" id="{61045022-3804-B5E6-9CBA-8BB852F29BC7}"/>
              </a:ext>
            </a:extLst>
          </p:cNvPr>
          <p:cNvCxnSpPr>
            <a:cxnSpLocks/>
          </p:cNvCxnSpPr>
          <p:nvPr/>
        </p:nvCxnSpPr>
        <p:spPr>
          <a:xfrm rot="5400000" flipH="1" flipV="1">
            <a:off x="3799073" y="2765519"/>
            <a:ext cx="1476000" cy="756000"/>
          </a:xfrm>
          <a:prstGeom prst="bentConnector3">
            <a:avLst>
              <a:gd name="adj1" fmla="val 8014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1" name="연결선: 꺾임 310">
            <a:extLst>
              <a:ext uri="{FF2B5EF4-FFF2-40B4-BE49-F238E27FC236}">
                <a16:creationId xmlns:a16="http://schemas.microsoft.com/office/drawing/2014/main" id="{4B767B31-9EAB-9362-DBC5-36F672825382}"/>
              </a:ext>
            </a:extLst>
          </p:cNvPr>
          <p:cNvCxnSpPr>
            <a:cxnSpLocks/>
          </p:cNvCxnSpPr>
          <p:nvPr/>
        </p:nvCxnSpPr>
        <p:spPr>
          <a:xfrm rot="16200000" flipV="1">
            <a:off x="4623804" y="3338350"/>
            <a:ext cx="576000" cy="1512000"/>
          </a:xfrm>
          <a:prstGeom prst="bentConnector3">
            <a:avLst>
              <a:gd name="adj1" fmla="val 56240"/>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grpSp>
        <p:nvGrpSpPr>
          <p:cNvPr id="57" name="그룹 56">
            <a:extLst>
              <a:ext uri="{FF2B5EF4-FFF2-40B4-BE49-F238E27FC236}">
                <a16:creationId xmlns:a16="http://schemas.microsoft.com/office/drawing/2014/main" id="{D9D28F56-66C3-94DE-EF23-AC2DADEA99AE}"/>
              </a:ext>
            </a:extLst>
          </p:cNvPr>
          <p:cNvGrpSpPr/>
          <p:nvPr/>
        </p:nvGrpSpPr>
        <p:grpSpPr>
          <a:xfrm>
            <a:off x="3108700" y="1760550"/>
            <a:ext cx="1873791" cy="288000"/>
            <a:chOff x="3108700" y="1760550"/>
            <a:chExt cx="1873791" cy="288000"/>
          </a:xfrm>
        </p:grpSpPr>
        <p:grpSp>
          <p:nvGrpSpPr>
            <p:cNvPr id="3" name="그룹 2">
              <a:extLst>
                <a:ext uri="{FF2B5EF4-FFF2-40B4-BE49-F238E27FC236}">
                  <a16:creationId xmlns:a16="http://schemas.microsoft.com/office/drawing/2014/main" id="{2E3949FC-96F9-B14B-B534-ED515F21D9EE}"/>
                </a:ext>
              </a:extLst>
            </p:cNvPr>
            <p:cNvGrpSpPr/>
            <p:nvPr/>
          </p:nvGrpSpPr>
          <p:grpSpPr>
            <a:xfrm>
              <a:off x="3108700" y="1760550"/>
              <a:ext cx="390088" cy="288000"/>
              <a:chOff x="3101394" y="1902996"/>
              <a:chExt cx="390088" cy="288000"/>
            </a:xfrm>
          </p:grpSpPr>
          <p:cxnSp>
            <p:nvCxnSpPr>
              <p:cNvPr id="6" name="직선 화살표 연결선 5">
                <a:extLst>
                  <a:ext uri="{FF2B5EF4-FFF2-40B4-BE49-F238E27FC236}">
                    <a16:creationId xmlns:a16="http://schemas.microsoft.com/office/drawing/2014/main" id="{BA4DF4DB-AF69-11F7-5F80-CC93F2D3422A}"/>
                  </a:ext>
                </a:extLst>
              </p:cNvPr>
              <p:cNvCxnSpPr>
                <a:cxnSpLocks/>
              </p:cNvCxnSpPr>
              <p:nvPr/>
            </p:nvCxnSpPr>
            <p:spPr>
              <a:xfrm>
                <a:off x="3101394"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a:extLst>
                  <a:ext uri="{FF2B5EF4-FFF2-40B4-BE49-F238E27FC236}">
                    <a16:creationId xmlns:a16="http://schemas.microsoft.com/office/drawing/2014/main" id="{C33B5520-7033-1263-CDE2-7A4C30E39F8D}"/>
                  </a:ext>
                </a:extLst>
              </p:cNvPr>
              <p:cNvCxnSpPr>
                <a:cxnSpLocks/>
              </p:cNvCxnSpPr>
              <p:nvPr/>
            </p:nvCxnSpPr>
            <p:spPr>
              <a:xfrm>
                <a:off x="3198916"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8C9CFC18-3D13-4E59-FB88-F47528BF29FF}"/>
                  </a:ext>
                </a:extLst>
              </p:cNvPr>
              <p:cNvCxnSpPr>
                <a:cxnSpLocks/>
              </p:cNvCxnSpPr>
              <p:nvPr/>
            </p:nvCxnSpPr>
            <p:spPr>
              <a:xfrm>
                <a:off x="3296438"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2DADF2E2-5F9B-9A6C-BC75-67542F8C01AD}"/>
                  </a:ext>
                </a:extLst>
              </p:cNvPr>
              <p:cNvCxnSpPr>
                <a:cxnSpLocks/>
              </p:cNvCxnSpPr>
              <p:nvPr/>
            </p:nvCxnSpPr>
            <p:spPr>
              <a:xfrm>
                <a:off x="3393960"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DEF0B5FD-791E-948F-DDD6-7C07DCB0624C}"/>
                  </a:ext>
                </a:extLst>
              </p:cNvPr>
              <p:cNvCxnSpPr>
                <a:cxnSpLocks/>
              </p:cNvCxnSpPr>
              <p:nvPr/>
            </p:nvCxnSpPr>
            <p:spPr>
              <a:xfrm>
                <a:off x="3491482"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그룹 11">
              <a:extLst>
                <a:ext uri="{FF2B5EF4-FFF2-40B4-BE49-F238E27FC236}">
                  <a16:creationId xmlns:a16="http://schemas.microsoft.com/office/drawing/2014/main" id="{F443FB03-4482-D6F8-C795-AB93C12F3944}"/>
                </a:ext>
              </a:extLst>
            </p:cNvPr>
            <p:cNvGrpSpPr/>
            <p:nvPr/>
          </p:nvGrpSpPr>
          <p:grpSpPr>
            <a:xfrm>
              <a:off x="3610720" y="1760550"/>
              <a:ext cx="390088" cy="288000"/>
              <a:chOff x="3101394" y="1902996"/>
              <a:chExt cx="390088" cy="288000"/>
            </a:xfrm>
          </p:grpSpPr>
          <p:cxnSp>
            <p:nvCxnSpPr>
              <p:cNvPr id="13" name="직선 화살표 연결선 12">
                <a:extLst>
                  <a:ext uri="{FF2B5EF4-FFF2-40B4-BE49-F238E27FC236}">
                    <a16:creationId xmlns:a16="http://schemas.microsoft.com/office/drawing/2014/main" id="{F8A4EFBD-21FE-E7AE-CBFF-350270E49583}"/>
                  </a:ext>
                </a:extLst>
              </p:cNvPr>
              <p:cNvCxnSpPr>
                <a:cxnSpLocks/>
              </p:cNvCxnSpPr>
              <p:nvPr/>
            </p:nvCxnSpPr>
            <p:spPr>
              <a:xfrm>
                <a:off x="3101394"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13CED252-9560-0889-B97C-D66F74109F41}"/>
                  </a:ext>
                </a:extLst>
              </p:cNvPr>
              <p:cNvCxnSpPr>
                <a:cxnSpLocks/>
              </p:cNvCxnSpPr>
              <p:nvPr/>
            </p:nvCxnSpPr>
            <p:spPr>
              <a:xfrm>
                <a:off x="3198916"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2AD4CD8-E68E-E323-7F8D-05A26112D8EA}"/>
                  </a:ext>
                </a:extLst>
              </p:cNvPr>
              <p:cNvCxnSpPr>
                <a:cxnSpLocks/>
              </p:cNvCxnSpPr>
              <p:nvPr/>
            </p:nvCxnSpPr>
            <p:spPr>
              <a:xfrm>
                <a:off x="3296438"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FF1E6F6-5DDF-2552-859A-3867DBC0A3C8}"/>
                  </a:ext>
                </a:extLst>
              </p:cNvPr>
              <p:cNvCxnSpPr>
                <a:cxnSpLocks/>
              </p:cNvCxnSpPr>
              <p:nvPr/>
            </p:nvCxnSpPr>
            <p:spPr>
              <a:xfrm>
                <a:off x="3393960"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A4BD8A03-BBB6-C9BF-C8DD-A5DC7B88271E}"/>
                  </a:ext>
                </a:extLst>
              </p:cNvPr>
              <p:cNvCxnSpPr>
                <a:cxnSpLocks/>
              </p:cNvCxnSpPr>
              <p:nvPr/>
            </p:nvCxnSpPr>
            <p:spPr>
              <a:xfrm>
                <a:off x="3491482"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421E29EF-7546-4F97-5160-19DF028A24A0}"/>
                </a:ext>
              </a:extLst>
            </p:cNvPr>
            <p:cNvGrpSpPr/>
            <p:nvPr/>
          </p:nvGrpSpPr>
          <p:grpSpPr>
            <a:xfrm>
              <a:off x="4098330" y="1760550"/>
              <a:ext cx="390088" cy="288000"/>
              <a:chOff x="3101394" y="1902996"/>
              <a:chExt cx="390088" cy="288000"/>
            </a:xfrm>
          </p:grpSpPr>
          <p:cxnSp>
            <p:nvCxnSpPr>
              <p:cNvPr id="22" name="직선 화살표 연결선 21">
                <a:extLst>
                  <a:ext uri="{FF2B5EF4-FFF2-40B4-BE49-F238E27FC236}">
                    <a16:creationId xmlns:a16="http://schemas.microsoft.com/office/drawing/2014/main" id="{921CF1F5-1194-3AC0-04FC-FF09F7700C26}"/>
                  </a:ext>
                </a:extLst>
              </p:cNvPr>
              <p:cNvCxnSpPr>
                <a:cxnSpLocks/>
              </p:cNvCxnSpPr>
              <p:nvPr/>
            </p:nvCxnSpPr>
            <p:spPr>
              <a:xfrm>
                <a:off x="3101394"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408E1F33-B2C7-836C-DDF2-E00453D72A6B}"/>
                  </a:ext>
                </a:extLst>
              </p:cNvPr>
              <p:cNvCxnSpPr>
                <a:cxnSpLocks/>
              </p:cNvCxnSpPr>
              <p:nvPr/>
            </p:nvCxnSpPr>
            <p:spPr>
              <a:xfrm>
                <a:off x="3198916"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193AA880-E8C8-C2FE-A5A3-C558BBD69D0D}"/>
                  </a:ext>
                </a:extLst>
              </p:cNvPr>
              <p:cNvCxnSpPr>
                <a:cxnSpLocks/>
              </p:cNvCxnSpPr>
              <p:nvPr/>
            </p:nvCxnSpPr>
            <p:spPr>
              <a:xfrm>
                <a:off x="3296438"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14F684D3-F824-7789-6E42-C232698583C1}"/>
                  </a:ext>
                </a:extLst>
              </p:cNvPr>
              <p:cNvCxnSpPr>
                <a:cxnSpLocks/>
              </p:cNvCxnSpPr>
              <p:nvPr/>
            </p:nvCxnSpPr>
            <p:spPr>
              <a:xfrm>
                <a:off x="3393960"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625CA40C-7CAD-E872-5949-7C402DEF0DE4}"/>
                  </a:ext>
                </a:extLst>
              </p:cNvPr>
              <p:cNvCxnSpPr>
                <a:cxnSpLocks/>
              </p:cNvCxnSpPr>
              <p:nvPr/>
            </p:nvCxnSpPr>
            <p:spPr>
              <a:xfrm>
                <a:off x="3491482"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그룹 26">
              <a:extLst>
                <a:ext uri="{FF2B5EF4-FFF2-40B4-BE49-F238E27FC236}">
                  <a16:creationId xmlns:a16="http://schemas.microsoft.com/office/drawing/2014/main" id="{BDC072C1-A4BC-DC05-669E-2CF866930F1D}"/>
                </a:ext>
              </a:extLst>
            </p:cNvPr>
            <p:cNvGrpSpPr/>
            <p:nvPr/>
          </p:nvGrpSpPr>
          <p:grpSpPr>
            <a:xfrm>
              <a:off x="4592403" y="1760550"/>
              <a:ext cx="390088" cy="288000"/>
              <a:chOff x="3101394" y="1902996"/>
              <a:chExt cx="390088" cy="288000"/>
            </a:xfrm>
          </p:grpSpPr>
          <p:cxnSp>
            <p:nvCxnSpPr>
              <p:cNvPr id="28" name="직선 화살표 연결선 27">
                <a:extLst>
                  <a:ext uri="{FF2B5EF4-FFF2-40B4-BE49-F238E27FC236}">
                    <a16:creationId xmlns:a16="http://schemas.microsoft.com/office/drawing/2014/main" id="{00233251-1056-13B2-EE2F-F65349C16FE3}"/>
                  </a:ext>
                </a:extLst>
              </p:cNvPr>
              <p:cNvCxnSpPr>
                <a:cxnSpLocks/>
              </p:cNvCxnSpPr>
              <p:nvPr/>
            </p:nvCxnSpPr>
            <p:spPr>
              <a:xfrm>
                <a:off x="3101394"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44D4F9BE-9861-EEF1-0737-F896AE6C9D9F}"/>
                  </a:ext>
                </a:extLst>
              </p:cNvPr>
              <p:cNvCxnSpPr>
                <a:cxnSpLocks/>
              </p:cNvCxnSpPr>
              <p:nvPr/>
            </p:nvCxnSpPr>
            <p:spPr>
              <a:xfrm>
                <a:off x="3198916"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E8120A08-EFA7-A107-E650-E4008918BF51}"/>
                  </a:ext>
                </a:extLst>
              </p:cNvPr>
              <p:cNvCxnSpPr>
                <a:cxnSpLocks/>
              </p:cNvCxnSpPr>
              <p:nvPr/>
            </p:nvCxnSpPr>
            <p:spPr>
              <a:xfrm>
                <a:off x="3296438"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B2A184F9-1C7A-2AB3-0DC3-6506D379EECB}"/>
                  </a:ext>
                </a:extLst>
              </p:cNvPr>
              <p:cNvCxnSpPr>
                <a:cxnSpLocks/>
              </p:cNvCxnSpPr>
              <p:nvPr/>
            </p:nvCxnSpPr>
            <p:spPr>
              <a:xfrm>
                <a:off x="3393960"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99B1191B-E00F-5DB3-E981-DE2A31383C78}"/>
                  </a:ext>
                </a:extLst>
              </p:cNvPr>
              <p:cNvCxnSpPr>
                <a:cxnSpLocks/>
              </p:cNvCxnSpPr>
              <p:nvPr/>
            </p:nvCxnSpPr>
            <p:spPr>
              <a:xfrm>
                <a:off x="3491482" y="1902996"/>
                <a:ext cx="0" cy="28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88121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4E69A-C54B-E987-6F83-33A4BB703119}"/>
            </a:ext>
          </a:extLst>
        </p:cNvPr>
        <p:cNvGrpSpPr/>
        <p:nvPr/>
      </p:nvGrpSpPr>
      <p:grpSpPr>
        <a:xfrm>
          <a:off x="0" y="0"/>
          <a:ext cx="0" cy="0"/>
          <a:chOff x="0" y="0"/>
          <a:chExt cx="0" cy="0"/>
        </a:xfrm>
      </p:grpSpPr>
      <p:sp>
        <p:nvSpPr>
          <p:cNvPr id="4" name="제목 3">
            <a:extLst>
              <a:ext uri="{FF2B5EF4-FFF2-40B4-BE49-F238E27FC236}">
                <a16:creationId xmlns:a16="http://schemas.microsoft.com/office/drawing/2014/main" id="{57ABC1BC-8894-ADA4-4760-64B087C95CCA}"/>
              </a:ext>
            </a:extLst>
          </p:cNvPr>
          <p:cNvSpPr>
            <a:spLocks noGrp="1"/>
          </p:cNvSpPr>
          <p:nvPr>
            <p:ph type="title"/>
          </p:nvPr>
        </p:nvSpPr>
        <p:spPr>
          <a:xfrm>
            <a:off x="854498" y="405096"/>
            <a:ext cx="7404642" cy="424732"/>
          </a:xfrm>
        </p:spPr>
        <p:txBody>
          <a:bodyPr/>
          <a:lstStyle/>
          <a:p>
            <a:r>
              <a:rPr lang="en-US" altLang="ko-KR" sz="2400" spc="0" err="1">
                <a:latin typeface="+mn-lt"/>
              </a:rPr>
              <a:t>CacheCraft</a:t>
            </a:r>
            <a:r>
              <a:rPr lang="en-US" altLang="ko-KR" sz="2400" spc="0">
                <a:latin typeface="+mn-lt"/>
              </a:rPr>
              <a:t> – Modifications</a:t>
            </a:r>
          </a:p>
        </p:txBody>
      </p:sp>
      <p:sp>
        <p:nvSpPr>
          <p:cNvPr id="5" name="텍스트 개체 틀 4">
            <a:extLst>
              <a:ext uri="{FF2B5EF4-FFF2-40B4-BE49-F238E27FC236}">
                <a16:creationId xmlns:a16="http://schemas.microsoft.com/office/drawing/2014/main" id="{728EB93C-7ECD-28EB-FC91-57C3E3BA04A7}"/>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sp>
        <p:nvSpPr>
          <p:cNvPr id="8" name="텍스트 개체 틀 7">
            <a:extLst>
              <a:ext uri="{FF2B5EF4-FFF2-40B4-BE49-F238E27FC236}">
                <a16:creationId xmlns:a16="http://schemas.microsoft.com/office/drawing/2014/main" id="{F79EE9D1-7FA2-D79D-0A65-65FAC23E202D}"/>
              </a:ext>
            </a:extLst>
          </p:cNvPr>
          <p:cNvSpPr>
            <a:spLocks noGrp="1"/>
          </p:cNvSpPr>
          <p:nvPr>
            <p:ph type="body" sz="quarter" idx="13"/>
          </p:nvPr>
        </p:nvSpPr>
        <p:spPr/>
        <p:txBody>
          <a:bodyPr/>
          <a:lstStyle/>
          <a:p>
            <a:r>
              <a:rPr lang="en-US" altLang="ko-KR" sz="1800">
                <a:latin typeface="+mj-lt"/>
              </a:rPr>
              <a:t>Software</a:t>
            </a:r>
          </a:p>
          <a:p>
            <a:pPr lvl="1"/>
            <a:r>
              <a:rPr lang="en-US" altLang="ko-KR" sz="1500">
                <a:latin typeface="+mn-lt"/>
              </a:rPr>
              <a:t>No change (the cache line size remains the same)</a:t>
            </a:r>
          </a:p>
          <a:p>
            <a:pPr lvl="1"/>
            <a:endParaRPr lang="en-US" altLang="ko-KR" sz="500"/>
          </a:p>
          <a:p>
            <a:r>
              <a:rPr lang="en-US" altLang="ko-KR" sz="1800"/>
              <a:t>Hardware</a:t>
            </a:r>
          </a:p>
          <a:p>
            <a:pPr lvl="1"/>
            <a:r>
              <a:rPr lang="en-US" altLang="ko-KR" sz="1500"/>
              <a:t>Memory Coalescer</a:t>
            </a:r>
          </a:p>
          <a:p>
            <a:pPr lvl="2"/>
            <a:r>
              <a:rPr lang="en-US" altLang="ko-KR" sz="1400"/>
              <a:t>To match with “30-30-30-30-8” sectoring scheme</a:t>
            </a:r>
          </a:p>
          <a:p>
            <a:pPr marL="72000" lvl="1" indent="0">
              <a:buNone/>
            </a:pPr>
            <a:endParaRPr lang="en-US" altLang="ko-KR" sz="1500"/>
          </a:p>
          <a:p>
            <a:pPr lvl="1"/>
            <a:r>
              <a:rPr lang="en-US" altLang="ko-KR" sz="1500"/>
              <a:t>Caches</a:t>
            </a:r>
          </a:p>
          <a:p>
            <a:pPr lvl="2"/>
            <a:r>
              <a:rPr lang="en-US" altLang="ko-KR" sz="1400"/>
              <a:t>Sector matching logic</a:t>
            </a:r>
          </a:p>
          <a:p>
            <a:pPr lvl="2"/>
            <a:r>
              <a:rPr lang="en-US" altLang="ko-KR" sz="1400"/>
              <a:t>Adjusts SRAM banking</a:t>
            </a:r>
            <a:endParaRPr lang="en-US" altLang="ko-KR" sz="1500"/>
          </a:p>
          <a:p>
            <a:pPr lvl="1"/>
            <a:endParaRPr lang="en-US" altLang="ko-KR" sz="500"/>
          </a:p>
        </p:txBody>
      </p:sp>
      <p:sp>
        <p:nvSpPr>
          <p:cNvPr id="3" name="TextBox 2">
            <a:extLst>
              <a:ext uri="{FF2B5EF4-FFF2-40B4-BE49-F238E27FC236}">
                <a16:creationId xmlns:a16="http://schemas.microsoft.com/office/drawing/2014/main" id="{5AE33DC8-3701-C8A7-8340-62CBEF796561}"/>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6" name="Slide Number Placeholder 5">
            <a:extLst>
              <a:ext uri="{FF2B5EF4-FFF2-40B4-BE49-F238E27FC236}">
                <a16:creationId xmlns:a16="http://schemas.microsoft.com/office/drawing/2014/main" id="{BF9F1A24-1B3E-D970-9960-5962BC0C035C}"/>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25</a:t>
            </a:fld>
            <a:endParaRPr lang="ko-KR" altLang="en-US"/>
          </a:p>
        </p:txBody>
      </p:sp>
      <p:grpSp>
        <p:nvGrpSpPr>
          <p:cNvPr id="380" name="그룹 379">
            <a:extLst>
              <a:ext uri="{FF2B5EF4-FFF2-40B4-BE49-F238E27FC236}">
                <a16:creationId xmlns:a16="http://schemas.microsoft.com/office/drawing/2014/main" id="{A5D7819A-6B40-8BB7-AD47-DC0AC72B8D4E}"/>
              </a:ext>
            </a:extLst>
          </p:cNvPr>
          <p:cNvGrpSpPr/>
          <p:nvPr/>
        </p:nvGrpSpPr>
        <p:grpSpPr>
          <a:xfrm>
            <a:off x="3814956" y="3888896"/>
            <a:ext cx="4376125" cy="2331769"/>
            <a:chOff x="3555807" y="3793437"/>
            <a:chExt cx="4376125" cy="2331769"/>
          </a:xfrm>
        </p:grpSpPr>
        <p:grpSp>
          <p:nvGrpSpPr>
            <p:cNvPr id="367" name="그룹 366">
              <a:extLst>
                <a:ext uri="{FF2B5EF4-FFF2-40B4-BE49-F238E27FC236}">
                  <a16:creationId xmlns:a16="http://schemas.microsoft.com/office/drawing/2014/main" id="{8CC0A0BD-1935-E7CC-03C0-1D636F0CD4AA}"/>
                </a:ext>
              </a:extLst>
            </p:cNvPr>
            <p:cNvGrpSpPr/>
            <p:nvPr/>
          </p:nvGrpSpPr>
          <p:grpSpPr>
            <a:xfrm>
              <a:off x="6839304" y="4914939"/>
              <a:ext cx="811293" cy="381413"/>
              <a:chOff x="2721027" y="5177535"/>
              <a:chExt cx="811293" cy="381413"/>
            </a:xfrm>
          </p:grpSpPr>
          <p:sp>
            <p:nvSpPr>
              <p:cNvPr id="368" name="직사각형 367">
                <a:extLst>
                  <a:ext uri="{FF2B5EF4-FFF2-40B4-BE49-F238E27FC236}">
                    <a16:creationId xmlns:a16="http://schemas.microsoft.com/office/drawing/2014/main" id="{320675D2-3765-2851-113A-8D83220723C6}"/>
                  </a:ext>
                </a:extLst>
              </p:cNvPr>
              <p:cNvSpPr/>
              <p:nvPr/>
            </p:nvSpPr>
            <p:spPr>
              <a:xfrm>
                <a:off x="2721027"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69" name="직사각형 368">
                <a:extLst>
                  <a:ext uri="{FF2B5EF4-FFF2-40B4-BE49-F238E27FC236}">
                    <a16:creationId xmlns:a16="http://schemas.microsoft.com/office/drawing/2014/main" id="{8CECD456-309B-7E53-A40F-56B302FBDA4F}"/>
                  </a:ext>
                </a:extLst>
              </p:cNvPr>
              <p:cNvSpPr/>
              <p:nvPr/>
            </p:nvSpPr>
            <p:spPr>
              <a:xfrm>
                <a:off x="2824648"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70" name="직사각형 369">
                <a:extLst>
                  <a:ext uri="{FF2B5EF4-FFF2-40B4-BE49-F238E27FC236}">
                    <a16:creationId xmlns:a16="http://schemas.microsoft.com/office/drawing/2014/main" id="{2E657437-1BCB-B377-153D-30A51CBD037F}"/>
                  </a:ext>
                </a:extLst>
              </p:cNvPr>
              <p:cNvSpPr/>
              <p:nvPr/>
            </p:nvSpPr>
            <p:spPr>
              <a:xfrm>
                <a:off x="2928269"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71" name="직사각형 370">
                <a:extLst>
                  <a:ext uri="{FF2B5EF4-FFF2-40B4-BE49-F238E27FC236}">
                    <a16:creationId xmlns:a16="http://schemas.microsoft.com/office/drawing/2014/main" id="{C57FC0BA-0596-DEF8-93B1-023EBDDAE7C5}"/>
                  </a:ext>
                </a:extLst>
              </p:cNvPr>
              <p:cNvSpPr/>
              <p:nvPr/>
            </p:nvSpPr>
            <p:spPr>
              <a:xfrm>
                <a:off x="3031890"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72" name="직사각형 371">
                <a:extLst>
                  <a:ext uri="{FF2B5EF4-FFF2-40B4-BE49-F238E27FC236}">
                    <a16:creationId xmlns:a16="http://schemas.microsoft.com/office/drawing/2014/main" id="{3088698E-F04E-BE2D-1E1E-58968353D3C8}"/>
                  </a:ext>
                </a:extLst>
              </p:cNvPr>
              <p:cNvSpPr/>
              <p:nvPr/>
            </p:nvSpPr>
            <p:spPr>
              <a:xfrm>
                <a:off x="3135511"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73" name="직사각형 372">
                <a:extLst>
                  <a:ext uri="{FF2B5EF4-FFF2-40B4-BE49-F238E27FC236}">
                    <a16:creationId xmlns:a16="http://schemas.microsoft.com/office/drawing/2014/main" id="{54DC66BA-10E6-F4B6-86DF-BB0B6E87F58D}"/>
                  </a:ext>
                </a:extLst>
              </p:cNvPr>
              <p:cNvSpPr/>
              <p:nvPr/>
            </p:nvSpPr>
            <p:spPr>
              <a:xfrm>
                <a:off x="3239132"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74" name="직사각형 373">
                <a:extLst>
                  <a:ext uri="{FF2B5EF4-FFF2-40B4-BE49-F238E27FC236}">
                    <a16:creationId xmlns:a16="http://schemas.microsoft.com/office/drawing/2014/main" id="{C92A78EF-A006-CF4F-329B-96136C6CB044}"/>
                  </a:ext>
                </a:extLst>
              </p:cNvPr>
              <p:cNvSpPr/>
              <p:nvPr/>
            </p:nvSpPr>
            <p:spPr>
              <a:xfrm>
                <a:off x="3342753"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75" name="직사각형 374">
                <a:extLst>
                  <a:ext uri="{FF2B5EF4-FFF2-40B4-BE49-F238E27FC236}">
                    <a16:creationId xmlns:a16="http://schemas.microsoft.com/office/drawing/2014/main" id="{B7A52329-4374-D763-87FF-A3FD8EFEE0EC}"/>
                  </a:ext>
                </a:extLst>
              </p:cNvPr>
              <p:cNvSpPr/>
              <p:nvPr/>
            </p:nvSpPr>
            <p:spPr>
              <a:xfrm>
                <a:off x="3446374" y="5177535"/>
                <a:ext cx="85946" cy="381413"/>
              </a:xfrm>
              <a:prstGeom prst="rect">
                <a:avLst/>
              </a:prstGeom>
              <a:solidFill>
                <a:schemeClr val="bg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grpSp>
        <p:grpSp>
          <p:nvGrpSpPr>
            <p:cNvPr id="354" name="그룹 353">
              <a:extLst>
                <a:ext uri="{FF2B5EF4-FFF2-40B4-BE49-F238E27FC236}">
                  <a16:creationId xmlns:a16="http://schemas.microsoft.com/office/drawing/2014/main" id="{493E4E57-17D8-419E-8BD3-4BDB2B3C666C}"/>
                </a:ext>
              </a:extLst>
            </p:cNvPr>
            <p:cNvGrpSpPr/>
            <p:nvPr/>
          </p:nvGrpSpPr>
          <p:grpSpPr>
            <a:xfrm>
              <a:off x="5596206" y="4919429"/>
              <a:ext cx="1225777" cy="381413"/>
              <a:chOff x="2721027" y="5177535"/>
              <a:chExt cx="1225777" cy="381413"/>
            </a:xfrm>
          </p:grpSpPr>
          <p:sp>
            <p:nvSpPr>
              <p:cNvPr id="355" name="직사각형 354">
                <a:extLst>
                  <a:ext uri="{FF2B5EF4-FFF2-40B4-BE49-F238E27FC236}">
                    <a16:creationId xmlns:a16="http://schemas.microsoft.com/office/drawing/2014/main" id="{88654173-26AE-0B43-5575-612EFC88D40C}"/>
                  </a:ext>
                </a:extLst>
              </p:cNvPr>
              <p:cNvSpPr/>
              <p:nvPr/>
            </p:nvSpPr>
            <p:spPr>
              <a:xfrm>
                <a:off x="2721027"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56" name="직사각형 355">
                <a:extLst>
                  <a:ext uri="{FF2B5EF4-FFF2-40B4-BE49-F238E27FC236}">
                    <a16:creationId xmlns:a16="http://schemas.microsoft.com/office/drawing/2014/main" id="{023B0CED-D10E-724F-0D7E-B7F91A400B5E}"/>
                  </a:ext>
                </a:extLst>
              </p:cNvPr>
              <p:cNvSpPr/>
              <p:nvPr/>
            </p:nvSpPr>
            <p:spPr>
              <a:xfrm>
                <a:off x="2824648"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57" name="직사각형 356">
                <a:extLst>
                  <a:ext uri="{FF2B5EF4-FFF2-40B4-BE49-F238E27FC236}">
                    <a16:creationId xmlns:a16="http://schemas.microsoft.com/office/drawing/2014/main" id="{5960DA78-F606-0676-3D90-2E16B78E1345}"/>
                  </a:ext>
                </a:extLst>
              </p:cNvPr>
              <p:cNvSpPr/>
              <p:nvPr/>
            </p:nvSpPr>
            <p:spPr>
              <a:xfrm>
                <a:off x="2928269"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58" name="직사각형 357">
                <a:extLst>
                  <a:ext uri="{FF2B5EF4-FFF2-40B4-BE49-F238E27FC236}">
                    <a16:creationId xmlns:a16="http://schemas.microsoft.com/office/drawing/2014/main" id="{19493B7E-528A-8C31-0ACF-59BB39BAB51D}"/>
                  </a:ext>
                </a:extLst>
              </p:cNvPr>
              <p:cNvSpPr/>
              <p:nvPr/>
            </p:nvSpPr>
            <p:spPr>
              <a:xfrm>
                <a:off x="3031890"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59" name="직사각형 358">
                <a:extLst>
                  <a:ext uri="{FF2B5EF4-FFF2-40B4-BE49-F238E27FC236}">
                    <a16:creationId xmlns:a16="http://schemas.microsoft.com/office/drawing/2014/main" id="{B3786EEA-8259-EC72-2E8C-B5CB7AF08606}"/>
                  </a:ext>
                </a:extLst>
              </p:cNvPr>
              <p:cNvSpPr/>
              <p:nvPr/>
            </p:nvSpPr>
            <p:spPr>
              <a:xfrm>
                <a:off x="3135511"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60" name="직사각형 359">
                <a:extLst>
                  <a:ext uri="{FF2B5EF4-FFF2-40B4-BE49-F238E27FC236}">
                    <a16:creationId xmlns:a16="http://schemas.microsoft.com/office/drawing/2014/main" id="{45932E28-E2F4-98B5-F607-8D9444B7EA71}"/>
                  </a:ext>
                </a:extLst>
              </p:cNvPr>
              <p:cNvSpPr/>
              <p:nvPr/>
            </p:nvSpPr>
            <p:spPr>
              <a:xfrm>
                <a:off x="3239132"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61" name="직사각형 360">
                <a:extLst>
                  <a:ext uri="{FF2B5EF4-FFF2-40B4-BE49-F238E27FC236}">
                    <a16:creationId xmlns:a16="http://schemas.microsoft.com/office/drawing/2014/main" id="{7BC40E75-5A07-15C4-80CC-4D383202DDA0}"/>
                  </a:ext>
                </a:extLst>
              </p:cNvPr>
              <p:cNvSpPr/>
              <p:nvPr/>
            </p:nvSpPr>
            <p:spPr>
              <a:xfrm>
                <a:off x="3342753"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62" name="직사각형 361">
                <a:extLst>
                  <a:ext uri="{FF2B5EF4-FFF2-40B4-BE49-F238E27FC236}">
                    <a16:creationId xmlns:a16="http://schemas.microsoft.com/office/drawing/2014/main" id="{5A53F0E8-C064-331E-74C9-C804BA942385}"/>
                  </a:ext>
                </a:extLst>
              </p:cNvPr>
              <p:cNvSpPr/>
              <p:nvPr/>
            </p:nvSpPr>
            <p:spPr>
              <a:xfrm>
                <a:off x="3446374" y="5177535"/>
                <a:ext cx="85946" cy="381413"/>
              </a:xfrm>
              <a:prstGeom prst="rect">
                <a:avLst/>
              </a:prstGeom>
              <a:solidFill>
                <a:schemeClr val="bg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63" name="직사각형 362">
                <a:extLst>
                  <a:ext uri="{FF2B5EF4-FFF2-40B4-BE49-F238E27FC236}">
                    <a16:creationId xmlns:a16="http://schemas.microsoft.com/office/drawing/2014/main" id="{861DE2DD-1E24-22ED-148F-B7CA2FD0BE09}"/>
                  </a:ext>
                </a:extLst>
              </p:cNvPr>
              <p:cNvSpPr/>
              <p:nvPr/>
            </p:nvSpPr>
            <p:spPr>
              <a:xfrm>
                <a:off x="3549995"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64" name="직사각형 363">
                <a:extLst>
                  <a:ext uri="{FF2B5EF4-FFF2-40B4-BE49-F238E27FC236}">
                    <a16:creationId xmlns:a16="http://schemas.microsoft.com/office/drawing/2014/main" id="{97DFBB87-6B48-64D5-AD18-19186270B1EE}"/>
                  </a:ext>
                </a:extLst>
              </p:cNvPr>
              <p:cNvSpPr/>
              <p:nvPr/>
            </p:nvSpPr>
            <p:spPr>
              <a:xfrm>
                <a:off x="3653616"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65" name="직사각형 364">
                <a:extLst>
                  <a:ext uri="{FF2B5EF4-FFF2-40B4-BE49-F238E27FC236}">
                    <a16:creationId xmlns:a16="http://schemas.microsoft.com/office/drawing/2014/main" id="{33474647-F864-6ABE-9E2D-858F77161E91}"/>
                  </a:ext>
                </a:extLst>
              </p:cNvPr>
              <p:cNvSpPr/>
              <p:nvPr/>
            </p:nvSpPr>
            <p:spPr>
              <a:xfrm>
                <a:off x="3757237"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366" name="직사각형 365">
                <a:extLst>
                  <a:ext uri="{FF2B5EF4-FFF2-40B4-BE49-F238E27FC236}">
                    <a16:creationId xmlns:a16="http://schemas.microsoft.com/office/drawing/2014/main" id="{635A8C44-889E-F0BF-38EF-BA96E2754AE7}"/>
                  </a:ext>
                </a:extLst>
              </p:cNvPr>
              <p:cNvSpPr/>
              <p:nvPr/>
            </p:nvSpPr>
            <p:spPr>
              <a:xfrm>
                <a:off x="3860858"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grpSp>
        <p:sp>
          <p:nvSpPr>
            <p:cNvPr id="231" name="TextBox 7">
              <a:extLst>
                <a:ext uri="{FF2B5EF4-FFF2-40B4-BE49-F238E27FC236}">
                  <a16:creationId xmlns:a16="http://schemas.microsoft.com/office/drawing/2014/main" id="{8E331ADD-FFEC-22E9-0692-8CE81D8A8DEF}"/>
                </a:ext>
              </a:extLst>
            </p:cNvPr>
            <p:cNvSpPr txBox="1"/>
            <p:nvPr/>
          </p:nvSpPr>
          <p:spPr>
            <a:xfrm>
              <a:off x="3555807" y="4218248"/>
              <a:ext cx="1141714" cy="215444"/>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ko-KR" sz="1400">
                  <a:latin typeface="+mj-lt"/>
                  <a:cs typeface="Times New Roman" panose="02020603050405020304" pitchFamily="18" charset="0"/>
                </a:rPr>
                <a:t>128B line</a:t>
              </a:r>
              <a:endParaRPr lang="ko-KR" altLang="en-US" sz="1400">
                <a:latin typeface="+mj-lt"/>
                <a:cs typeface="Times New Roman" panose="02020603050405020304" pitchFamily="18" charset="0"/>
              </a:endParaRPr>
            </a:p>
          </p:txBody>
        </p:sp>
        <p:grpSp>
          <p:nvGrpSpPr>
            <p:cNvPr id="296" name="그룹 295">
              <a:extLst>
                <a:ext uri="{FF2B5EF4-FFF2-40B4-BE49-F238E27FC236}">
                  <a16:creationId xmlns:a16="http://schemas.microsoft.com/office/drawing/2014/main" id="{14F7AA9B-F4E0-AEF0-411E-26C6A90DBE16}"/>
                </a:ext>
              </a:extLst>
            </p:cNvPr>
            <p:cNvGrpSpPr/>
            <p:nvPr/>
          </p:nvGrpSpPr>
          <p:grpSpPr>
            <a:xfrm>
              <a:off x="4418226" y="4087352"/>
              <a:ext cx="3344492" cy="468577"/>
              <a:chOff x="5100382" y="1479716"/>
              <a:chExt cx="1383776" cy="264153"/>
            </a:xfrm>
          </p:grpSpPr>
          <p:sp>
            <p:nvSpPr>
              <p:cNvPr id="329" name="직사각형 328">
                <a:extLst>
                  <a:ext uri="{FF2B5EF4-FFF2-40B4-BE49-F238E27FC236}">
                    <a16:creationId xmlns:a16="http://schemas.microsoft.com/office/drawing/2014/main" id="{824D1944-3F0A-8DEA-9FE5-9A02981D8E85}"/>
                  </a:ext>
                </a:extLst>
              </p:cNvPr>
              <p:cNvSpPr/>
              <p:nvPr/>
            </p:nvSpPr>
            <p:spPr>
              <a:xfrm>
                <a:off x="5100382" y="1481452"/>
                <a:ext cx="328292" cy="261628"/>
              </a:xfrm>
              <a:prstGeom prst="rect">
                <a:avLst/>
              </a:prstGeom>
              <a:solidFill>
                <a:srgbClr val="F7980D"/>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000" b="1">
                  <a:latin typeface="Times New Roman" panose="02020603050405020304" pitchFamily="18" charset="0"/>
                  <a:cs typeface="Times New Roman" panose="02020603050405020304" pitchFamily="18" charset="0"/>
                </a:endParaRPr>
              </a:p>
            </p:txBody>
          </p:sp>
          <p:sp>
            <p:nvSpPr>
              <p:cNvPr id="330" name="직사각형 329">
                <a:extLst>
                  <a:ext uri="{FF2B5EF4-FFF2-40B4-BE49-F238E27FC236}">
                    <a16:creationId xmlns:a16="http://schemas.microsoft.com/office/drawing/2014/main" id="{E5469FAA-20B6-C099-335D-89466A4B8261}"/>
                  </a:ext>
                </a:extLst>
              </p:cNvPr>
              <p:cNvSpPr/>
              <p:nvPr/>
            </p:nvSpPr>
            <p:spPr>
              <a:xfrm>
                <a:off x="5347959" y="1662691"/>
                <a:ext cx="82073" cy="8117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000">
                  <a:latin typeface="Times New Roman" panose="02020603050405020304" pitchFamily="18" charset="0"/>
                  <a:cs typeface="Times New Roman" panose="02020603050405020304" pitchFamily="18" charset="0"/>
                </a:endParaRPr>
              </a:p>
            </p:txBody>
          </p:sp>
          <p:sp>
            <p:nvSpPr>
              <p:cNvPr id="331" name="직사각형 330">
                <a:extLst>
                  <a:ext uri="{FF2B5EF4-FFF2-40B4-BE49-F238E27FC236}">
                    <a16:creationId xmlns:a16="http://schemas.microsoft.com/office/drawing/2014/main" id="{7992A1AE-EA13-D3A5-8640-3FB05B09BC81}"/>
                  </a:ext>
                </a:extLst>
              </p:cNvPr>
              <p:cNvSpPr/>
              <p:nvPr/>
            </p:nvSpPr>
            <p:spPr>
              <a:xfrm>
                <a:off x="5428674" y="1482055"/>
                <a:ext cx="328292" cy="26179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332" name="직사각형 331">
                <a:extLst>
                  <a:ext uri="{FF2B5EF4-FFF2-40B4-BE49-F238E27FC236}">
                    <a16:creationId xmlns:a16="http://schemas.microsoft.com/office/drawing/2014/main" id="{C17D54A2-0703-1FA6-D19B-05E684A5D879}"/>
                  </a:ext>
                </a:extLst>
              </p:cNvPr>
              <p:cNvSpPr/>
              <p:nvPr/>
            </p:nvSpPr>
            <p:spPr>
              <a:xfrm>
                <a:off x="5677566" y="1628885"/>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000">
                  <a:latin typeface="Times New Roman" panose="02020603050405020304" pitchFamily="18" charset="0"/>
                  <a:cs typeface="Times New Roman" panose="02020603050405020304" pitchFamily="18" charset="0"/>
                </a:endParaRPr>
              </a:p>
            </p:txBody>
          </p:sp>
          <p:sp>
            <p:nvSpPr>
              <p:cNvPr id="333" name="직사각형 332">
                <a:extLst>
                  <a:ext uri="{FF2B5EF4-FFF2-40B4-BE49-F238E27FC236}">
                    <a16:creationId xmlns:a16="http://schemas.microsoft.com/office/drawing/2014/main" id="{1088FF70-2172-FA10-D8AE-F67FFE46A16F}"/>
                  </a:ext>
                </a:extLst>
              </p:cNvPr>
              <p:cNvSpPr/>
              <p:nvPr/>
            </p:nvSpPr>
            <p:spPr>
              <a:xfrm>
                <a:off x="5756965" y="1482054"/>
                <a:ext cx="328292" cy="26179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334" name="직사각형 333">
                <a:extLst>
                  <a:ext uri="{FF2B5EF4-FFF2-40B4-BE49-F238E27FC236}">
                    <a16:creationId xmlns:a16="http://schemas.microsoft.com/office/drawing/2014/main" id="{68C44434-CFF3-CDEC-0035-8649332E2C42}"/>
                  </a:ext>
                </a:extLst>
              </p:cNvPr>
              <p:cNvSpPr/>
              <p:nvPr/>
            </p:nvSpPr>
            <p:spPr>
              <a:xfrm>
                <a:off x="6006097" y="1566597"/>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000">
                  <a:latin typeface="Times New Roman" panose="02020603050405020304" pitchFamily="18" charset="0"/>
                  <a:cs typeface="Times New Roman" panose="02020603050405020304" pitchFamily="18" charset="0"/>
                </a:endParaRPr>
              </a:p>
            </p:txBody>
          </p:sp>
          <p:sp>
            <p:nvSpPr>
              <p:cNvPr id="335" name="직사각형 334">
                <a:extLst>
                  <a:ext uri="{FF2B5EF4-FFF2-40B4-BE49-F238E27FC236}">
                    <a16:creationId xmlns:a16="http://schemas.microsoft.com/office/drawing/2014/main" id="{D9F89A50-DF79-880A-AC72-7A6A76E2C30B}"/>
                  </a:ext>
                </a:extLst>
              </p:cNvPr>
              <p:cNvSpPr/>
              <p:nvPr/>
            </p:nvSpPr>
            <p:spPr>
              <a:xfrm>
                <a:off x="6085257" y="1482055"/>
                <a:ext cx="246219" cy="26179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000" b="1">
                  <a:latin typeface="Times New Roman" panose="02020603050405020304" pitchFamily="18" charset="0"/>
                  <a:cs typeface="Times New Roman" panose="02020603050405020304" pitchFamily="18" charset="0"/>
                </a:endParaRPr>
              </a:p>
            </p:txBody>
          </p:sp>
          <p:sp>
            <p:nvSpPr>
              <p:cNvPr id="336" name="직사각형 335">
                <a:extLst>
                  <a:ext uri="{FF2B5EF4-FFF2-40B4-BE49-F238E27FC236}">
                    <a16:creationId xmlns:a16="http://schemas.microsoft.com/office/drawing/2014/main" id="{3AC0508E-199E-8825-E8EB-38E5629665FD}"/>
                  </a:ext>
                </a:extLst>
              </p:cNvPr>
              <p:cNvSpPr/>
              <p:nvPr/>
            </p:nvSpPr>
            <p:spPr>
              <a:xfrm>
                <a:off x="6331314" y="1479716"/>
                <a:ext cx="152844" cy="26179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000" b="1">
                  <a:latin typeface="Times New Roman" panose="02020603050405020304" pitchFamily="18" charset="0"/>
                  <a:cs typeface="Times New Roman" panose="02020603050405020304" pitchFamily="18" charset="0"/>
                </a:endParaRPr>
              </a:p>
            </p:txBody>
          </p:sp>
          <p:sp>
            <p:nvSpPr>
              <p:cNvPr id="337" name="직사각형 336">
                <a:extLst>
                  <a:ext uri="{FF2B5EF4-FFF2-40B4-BE49-F238E27FC236}">
                    <a16:creationId xmlns:a16="http://schemas.microsoft.com/office/drawing/2014/main" id="{3E402774-C5C4-9733-CD11-4D227EBE38D1}"/>
                  </a:ext>
                </a:extLst>
              </p:cNvPr>
              <p:cNvSpPr/>
              <p:nvPr/>
            </p:nvSpPr>
            <p:spPr>
              <a:xfrm>
                <a:off x="5416192" y="1668229"/>
                <a:ext cx="23680" cy="70380"/>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400"/>
              </a:p>
            </p:txBody>
          </p:sp>
          <p:sp>
            <p:nvSpPr>
              <p:cNvPr id="338" name="직사각형 337">
                <a:extLst>
                  <a:ext uri="{FF2B5EF4-FFF2-40B4-BE49-F238E27FC236}">
                    <a16:creationId xmlns:a16="http://schemas.microsoft.com/office/drawing/2014/main" id="{961169F6-BE5B-9A5F-2A53-009E8DF46F51}"/>
                  </a:ext>
                </a:extLst>
              </p:cNvPr>
              <p:cNvSpPr/>
              <p:nvPr/>
            </p:nvSpPr>
            <p:spPr>
              <a:xfrm>
                <a:off x="5742610" y="1634341"/>
                <a:ext cx="38740" cy="1014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400"/>
              </a:p>
            </p:txBody>
          </p:sp>
          <p:sp>
            <p:nvSpPr>
              <p:cNvPr id="339" name="직사각형 338">
                <a:extLst>
                  <a:ext uri="{FF2B5EF4-FFF2-40B4-BE49-F238E27FC236}">
                    <a16:creationId xmlns:a16="http://schemas.microsoft.com/office/drawing/2014/main" id="{A5534C30-56DA-5CF2-5BBC-73B2FB247BC9}"/>
                  </a:ext>
                </a:extLst>
              </p:cNvPr>
              <p:cNvSpPr/>
              <p:nvPr/>
            </p:nvSpPr>
            <p:spPr>
              <a:xfrm>
                <a:off x="6063175" y="1572495"/>
                <a:ext cx="38740" cy="162356"/>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400"/>
              </a:p>
            </p:txBody>
          </p:sp>
        </p:grpSp>
        <p:grpSp>
          <p:nvGrpSpPr>
            <p:cNvPr id="344" name="그룹 343">
              <a:extLst>
                <a:ext uri="{FF2B5EF4-FFF2-40B4-BE49-F238E27FC236}">
                  <a16:creationId xmlns:a16="http://schemas.microsoft.com/office/drawing/2014/main" id="{28EFF468-E674-BD96-265A-9819148F3FD5}"/>
                </a:ext>
              </a:extLst>
            </p:cNvPr>
            <p:cNvGrpSpPr/>
            <p:nvPr/>
          </p:nvGrpSpPr>
          <p:grpSpPr>
            <a:xfrm>
              <a:off x="4447091" y="4140175"/>
              <a:ext cx="3484841" cy="354453"/>
              <a:chOff x="4432027" y="4092025"/>
              <a:chExt cx="3484841" cy="354453"/>
            </a:xfrm>
          </p:grpSpPr>
          <p:grpSp>
            <p:nvGrpSpPr>
              <p:cNvPr id="297" name="그룹 296">
                <a:extLst>
                  <a:ext uri="{FF2B5EF4-FFF2-40B4-BE49-F238E27FC236}">
                    <a16:creationId xmlns:a16="http://schemas.microsoft.com/office/drawing/2014/main" id="{F338C227-766E-E275-CB8D-5FCF71471C63}"/>
                  </a:ext>
                </a:extLst>
              </p:cNvPr>
              <p:cNvGrpSpPr/>
              <p:nvPr/>
            </p:nvGrpSpPr>
            <p:grpSpPr>
              <a:xfrm>
                <a:off x="4432027" y="4092718"/>
                <a:ext cx="3484841" cy="353760"/>
                <a:chOff x="1739458" y="2267825"/>
                <a:chExt cx="1582079" cy="225804"/>
              </a:xfrm>
            </p:grpSpPr>
            <p:sp>
              <p:nvSpPr>
                <p:cNvPr id="325" name="TextBox 12">
                  <a:extLst>
                    <a:ext uri="{FF2B5EF4-FFF2-40B4-BE49-F238E27FC236}">
                      <a16:creationId xmlns:a16="http://schemas.microsoft.com/office/drawing/2014/main" id="{9BAE066E-EA8F-BBA8-655A-8DC51BFAD63A}"/>
                    </a:ext>
                  </a:extLst>
                </p:cNvPr>
                <p:cNvSpPr txBox="1"/>
                <p:nvPr/>
              </p:nvSpPr>
              <p:spPr>
                <a:xfrm>
                  <a:off x="1739458" y="2270432"/>
                  <a:ext cx="298144" cy="2062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ko-KR" sz="1500" b="1">
                      <a:solidFill>
                        <a:schemeClr val="bg1"/>
                      </a:solidFill>
                    </a:rPr>
                    <a:t>30B</a:t>
                  </a:r>
                  <a:endParaRPr lang="ko-KR" altLang="en-US" sz="1500" b="1">
                    <a:solidFill>
                      <a:schemeClr val="bg1"/>
                    </a:solidFill>
                  </a:endParaRPr>
                </a:p>
              </p:txBody>
            </p:sp>
            <p:sp>
              <p:nvSpPr>
                <p:cNvPr id="326" name="TextBox 13">
                  <a:extLst>
                    <a:ext uri="{FF2B5EF4-FFF2-40B4-BE49-F238E27FC236}">
                      <a16:creationId xmlns:a16="http://schemas.microsoft.com/office/drawing/2014/main" id="{3AC71A6F-EFB9-537D-6ED2-84801E06790F}"/>
                    </a:ext>
                  </a:extLst>
                </p:cNvPr>
                <p:cNvSpPr txBox="1"/>
                <p:nvPr/>
              </p:nvSpPr>
              <p:spPr>
                <a:xfrm>
                  <a:off x="2123128" y="2271808"/>
                  <a:ext cx="281448" cy="2062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ko-KR" sz="1500" b="1">
                      <a:solidFill>
                        <a:schemeClr val="bg1"/>
                      </a:solidFill>
                    </a:rPr>
                    <a:t>30B</a:t>
                  </a:r>
                  <a:endParaRPr lang="ko-KR" altLang="en-US" sz="1500" b="1">
                    <a:solidFill>
                      <a:schemeClr val="bg1"/>
                    </a:solidFill>
                  </a:endParaRPr>
                </a:p>
              </p:txBody>
            </p:sp>
            <p:sp>
              <p:nvSpPr>
                <p:cNvPr id="327" name="TextBox 14">
                  <a:extLst>
                    <a:ext uri="{FF2B5EF4-FFF2-40B4-BE49-F238E27FC236}">
                      <a16:creationId xmlns:a16="http://schemas.microsoft.com/office/drawing/2014/main" id="{6641E313-AB77-C467-7520-DFF3D5C3D9DF}"/>
                    </a:ext>
                  </a:extLst>
                </p:cNvPr>
                <p:cNvSpPr txBox="1"/>
                <p:nvPr/>
              </p:nvSpPr>
              <p:spPr>
                <a:xfrm>
                  <a:off x="2693838" y="2267825"/>
                  <a:ext cx="346501" cy="22580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ko-KR" altLang="en-US" sz="1200" b="1">
                    <a:solidFill>
                      <a:schemeClr val="bg1"/>
                    </a:solidFill>
                  </a:endParaRPr>
                </a:p>
              </p:txBody>
            </p:sp>
            <p:sp>
              <p:nvSpPr>
                <p:cNvPr id="328" name="TextBox 15">
                  <a:extLst>
                    <a:ext uri="{FF2B5EF4-FFF2-40B4-BE49-F238E27FC236}">
                      <a16:creationId xmlns:a16="http://schemas.microsoft.com/office/drawing/2014/main" id="{8F3CC4F9-7A25-F229-73D5-3B6683E48655}"/>
                    </a:ext>
                  </a:extLst>
                </p:cNvPr>
                <p:cNvSpPr txBox="1"/>
                <p:nvPr/>
              </p:nvSpPr>
              <p:spPr>
                <a:xfrm>
                  <a:off x="3063310" y="2298616"/>
                  <a:ext cx="258227" cy="17680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80000"/>
                    </a:lnSpc>
                  </a:pPr>
                  <a:r>
                    <a:rPr lang="en-US" altLang="ko-KR" sz="1500" b="1">
                      <a:solidFill>
                        <a:schemeClr val="bg1"/>
                      </a:solidFill>
                    </a:rPr>
                    <a:t>8B</a:t>
                  </a:r>
                  <a:endParaRPr lang="ko-KR" altLang="en-US" sz="1500" b="1">
                    <a:solidFill>
                      <a:schemeClr val="bg1"/>
                    </a:solidFill>
                  </a:endParaRPr>
                </a:p>
              </p:txBody>
            </p:sp>
          </p:grpSp>
          <p:sp>
            <p:nvSpPr>
              <p:cNvPr id="298" name="TextBox 10">
                <a:extLst>
                  <a:ext uri="{FF2B5EF4-FFF2-40B4-BE49-F238E27FC236}">
                    <a16:creationId xmlns:a16="http://schemas.microsoft.com/office/drawing/2014/main" id="{51DA2CAC-AC23-7681-0FDE-B771BFB4B519}"/>
                  </a:ext>
                </a:extLst>
              </p:cNvPr>
              <p:cNvSpPr txBox="1"/>
              <p:nvPr/>
            </p:nvSpPr>
            <p:spPr>
              <a:xfrm>
                <a:off x="6011901" y="4093456"/>
                <a:ext cx="612862" cy="3231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ko-KR" sz="1500" b="1">
                    <a:solidFill>
                      <a:schemeClr val="bg1"/>
                    </a:solidFill>
                  </a:rPr>
                  <a:t>30B</a:t>
                </a:r>
                <a:endParaRPr lang="ko-KR" altLang="en-US" sz="1500" b="1">
                  <a:solidFill>
                    <a:schemeClr val="bg1"/>
                  </a:solidFill>
                </a:endParaRPr>
              </a:p>
            </p:txBody>
          </p:sp>
          <p:sp>
            <p:nvSpPr>
              <p:cNvPr id="299" name="TextBox 11">
                <a:extLst>
                  <a:ext uri="{FF2B5EF4-FFF2-40B4-BE49-F238E27FC236}">
                    <a16:creationId xmlns:a16="http://schemas.microsoft.com/office/drawing/2014/main" id="{DB443E19-3015-C3AE-C6B2-4C58D6D1971F}"/>
                  </a:ext>
                </a:extLst>
              </p:cNvPr>
              <p:cNvSpPr txBox="1"/>
              <p:nvPr/>
            </p:nvSpPr>
            <p:spPr>
              <a:xfrm>
                <a:off x="6759245" y="4092025"/>
                <a:ext cx="688357" cy="3231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ko-KR" sz="1500" b="1">
                    <a:solidFill>
                      <a:schemeClr val="bg1"/>
                    </a:solidFill>
                  </a:rPr>
                  <a:t>30B</a:t>
                </a:r>
                <a:endParaRPr lang="ko-KR" altLang="en-US" sz="1500" b="1">
                  <a:solidFill>
                    <a:schemeClr val="bg1"/>
                  </a:solidFill>
                </a:endParaRPr>
              </a:p>
            </p:txBody>
          </p:sp>
        </p:grpSp>
        <p:grpSp>
          <p:nvGrpSpPr>
            <p:cNvPr id="341" name="그룹 340">
              <a:extLst>
                <a:ext uri="{FF2B5EF4-FFF2-40B4-BE49-F238E27FC236}">
                  <a16:creationId xmlns:a16="http://schemas.microsoft.com/office/drawing/2014/main" id="{85E58130-622B-6F52-86C5-0DC1BF1797C2}"/>
                </a:ext>
              </a:extLst>
            </p:cNvPr>
            <p:cNvGrpSpPr/>
            <p:nvPr/>
          </p:nvGrpSpPr>
          <p:grpSpPr>
            <a:xfrm>
              <a:off x="4530384" y="3793437"/>
              <a:ext cx="3017451" cy="252560"/>
              <a:chOff x="4518708" y="3857340"/>
              <a:chExt cx="3017451" cy="252560"/>
            </a:xfrm>
          </p:grpSpPr>
          <p:cxnSp>
            <p:nvCxnSpPr>
              <p:cNvPr id="300" name="직선 화살표 연결선 299">
                <a:extLst>
                  <a:ext uri="{FF2B5EF4-FFF2-40B4-BE49-F238E27FC236}">
                    <a16:creationId xmlns:a16="http://schemas.microsoft.com/office/drawing/2014/main" id="{E31E95B2-4076-C405-5B3F-58224A304303}"/>
                  </a:ext>
                </a:extLst>
              </p:cNvPr>
              <p:cNvCxnSpPr>
                <a:cxnSpLocks/>
              </p:cNvCxnSpPr>
              <p:nvPr/>
            </p:nvCxnSpPr>
            <p:spPr>
              <a:xfrm>
                <a:off x="4518708"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직선 화살표 연결선 300">
                <a:extLst>
                  <a:ext uri="{FF2B5EF4-FFF2-40B4-BE49-F238E27FC236}">
                    <a16:creationId xmlns:a16="http://schemas.microsoft.com/office/drawing/2014/main" id="{3EC0BA3B-ED3E-8FAB-05B9-D27ED6218CBC}"/>
                  </a:ext>
                </a:extLst>
              </p:cNvPr>
              <p:cNvCxnSpPr>
                <a:cxnSpLocks/>
              </p:cNvCxnSpPr>
              <p:nvPr/>
            </p:nvCxnSpPr>
            <p:spPr>
              <a:xfrm>
                <a:off x="4640912"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직선 화살표 연결선 301">
                <a:extLst>
                  <a:ext uri="{FF2B5EF4-FFF2-40B4-BE49-F238E27FC236}">
                    <a16:creationId xmlns:a16="http://schemas.microsoft.com/office/drawing/2014/main" id="{27AE5CBC-8BC7-27DD-FE8A-D05D24A5ACA4}"/>
                  </a:ext>
                </a:extLst>
              </p:cNvPr>
              <p:cNvCxnSpPr>
                <a:cxnSpLocks/>
              </p:cNvCxnSpPr>
              <p:nvPr/>
            </p:nvCxnSpPr>
            <p:spPr>
              <a:xfrm>
                <a:off x="4754476" y="3867620"/>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F6DBD089-3D5D-2D3E-97A0-70B16E5A37DA}"/>
                  </a:ext>
                </a:extLst>
              </p:cNvPr>
              <p:cNvCxnSpPr>
                <a:cxnSpLocks/>
              </p:cNvCxnSpPr>
              <p:nvPr/>
            </p:nvCxnSpPr>
            <p:spPr>
              <a:xfrm>
                <a:off x="4881235"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직선 화살표 연결선 303">
                <a:extLst>
                  <a:ext uri="{FF2B5EF4-FFF2-40B4-BE49-F238E27FC236}">
                    <a16:creationId xmlns:a16="http://schemas.microsoft.com/office/drawing/2014/main" id="{BA3EF53C-C443-B3CE-7EC2-2C8DBB5EBE28}"/>
                  </a:ext>
                </a:extLst>
              </p:cNvPr>
              <p:cNvCxnSpPr>
                <a:cxnSpLocks/>
              </p:cNvCxnSpPr>
              <p:nvPr/>
            </p:nvCxnSpPr>
            <p:spPr>
              <a:xfrm>
                <a:off x="5005521"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직선 화살표 연결선 304">
                <a:extLst>
                  <a:ext uri="{FF2B5EF4-FFF2-40B4-BE49-F238E27FC236}">
                    <a16:creationId xmlns:a16="http://schemas.microsoft.com/office/drawing/2014/main" id="{E63E8C07-C31B-FFD6-4F70-6FC42F6F609E}"/>
                  </a:ext>
                </a:extLst>
              </p:cNvPr>
              <p:cNvCxnSpPr>
                <a:cxnSpLocks/>
              </p:cNvCxnSpPr>
              <p:nvPr/>
            </p:nvCxnSpPr>
            <p:spPr>
              <a:xfrm>
                <a:off x="5138660" y="3867620"/>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직선 화살표 연결선 305">
                <a:extLst>
                  <a:ext uri="{FF2B5EF4-FFF2-40B4-BE49-F238E27FC236}">
                    <a16:creationId xmlns:a16="http://schemas.microsoft.com/office/drawing/2014/main" id="{CEB01FA5-9DA0-67C4-7DF4-7B2515B98A89}"/>
                  </a:ext>
                </a:extLst>
              </p:cNvPr>
              <p:cNvCxnSpPr>
                <a:cxnSpLocks/>
              </p:cNvCxnSpPr>
              <p:nvPr/>
            </p:nvCxnSpPr>
            <p:spPr>
              <a:xfrm>
                <a:off x="5258702" y="3860767"/>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직선 화살표 연결선 306">
                <a:extLst>
                  <a:ext uri="{FF2B5EF4-FFF2-40B4-BE49-F238E27FC236}">
                    <a16:creationId xmlns:a16="http://schemas.microsoft.com/office/drawing/2014/main" id="{812FE048-7EA7-E01A-4D24-44EF50E55950}"/>
                  </a:ext>
                </a:extLst>
              </p:cNvPr>
              <p:cNvCxnSpPr>
                <a:cxnSpLocks/>
              </p:cNvCxnSpPr>
              <p:nvPr/>
            </p:nvCxnSpPr>
            <p:spPr>
              <a:xfrm>
                <a:off x="5380906" y="3860767"/>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직선 화살표 연결선 307">
                <a:extLst>
                  <a:ext uri="{FF2B5EF4-FFF2-40B4-BE49-F238E27FC236}">
                    <a16:creationId xmlns:a16="http://schemas.microsoft.com/office/drawing/2014/main" id="{1D09EE7E-8B5E-9D45-ABD9-917EE58DD1B5}"/>
                  </a:ext>
                </a:extLst>
              </p:cNvPr>
              <p:cNvCxnSpPr>
                <a:cxnSpLocks/>
              </p:cNvCxnSpPr>
              <p:nvPr/>
            </p:nvCxnSpPr>
            <p:spPr>
              <a:xfrm>
                <a:off x="5494470"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직선 화살표 연결선 308">
                <a:extLst>
                  <a:ext uri="{FF2B5EF4-FFF2-40B4-BE49-F238E27FC236}">
                    <a16:creationId xmlns:a16="http://schemas.microsoft.com/office/drawing/2014/main" id="{29AD425E-1F84-D789-3E52-A78E3B0BBADD}"/>
                  </a:ext>
                </a:extLst>
              </p:cNvPr>
              <p:cNvCxnSpPr>
                <a:cxnSpLocks/>
              </p:cNvCxnSpPr>
              <p:nvPr/>
            </p:nvCxnSpPr>
            <p:spPr>
              <a:xfrm>
                <a:off x="5621229" y="3860767"/>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직선 화살표 연결선 309">
                <a:extLst>
                  <a:ext uri="{FF2B5EF4-FFF2-40B4-BE49-F238E27FC236}">
                    <a16:creationId xmlns:a16="http://schemas.microsoft.com/office/drawing/2014/main" id="{927A550D-7D58-C50C-8C00-196091628001}"/>
                  </a:ext>
                </a:extLst>
              </p:cNvPr>
              <p:cNvCxnSpPr>
                <a:cxnSpLocks/>
              </p:cNvCxnSpPr>
              <p:nvPr/>
            </p:nvCxnSpPr>
            <p:spPr>
              <a:xfrm>
                <a:off x="5745515" y="3860767"/>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직선 화살표 연결선 310">
                <a:extLst>
                  <a:ext uri="{FF2B5EF4-FFF2-40B4-BE49-F238E27FC236}">
                    <a16:creationId xmlns:a16="http://schemas.microsoft.com/office/drawing/2014/main" id="{DE35DE9B-E18D-1FA1-5E5F-C33346329D30}"/>
                  </a:ext>
                </a:extLst>
              </p:cNvPr>
              <p:cNvCxnSpPr>
                <a:cxnSpLocks/>
              </p:cNvCxnSpPr>
              <p:nvPr/>
            </p:nvCxnSpPr>
            <p:spPr>
              <a:xfrm>
                <a:off x="5878655"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직선 화살표 연결선 311">
                <a:extLst>
                  <a:ext uri="{FF2B5EF4-FFF2-40B4-BE49-F238E27FC236}">
                    <a16:creationId xmlns:a16="http://schemas.microsoft.com/office/drawing/2014/main" id="{F4E1F3D3-58D9-D085-3065-5DD55CF35CD5}"/>
                  </a:ext>
                </a:extLst>
              </p:cNvPr>
              <p:cNvCxnSpPr>
                <a:cxnSpLocks/>
              </p:cNvCxnSpPr>
              <p:nvPr/>
            </p:nvCxnSpPr>
            <p:spPr>
              <a:xfrm>
                <a:off x="6017263" y="3857340"/>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직선 화살표 연결선 312">
                <a:extLst>
                  <a:ext uri="{FF2B5EF4-FFF2-40B4-BE49-F238E27FC236}">
                    <a16:creationId xmlns:a16="http://schemas.microsoft.com/office/drawing/2014/main" id="{8C05D318-648A-4956-E72E-AA65CE4516C3}"/>
                  </a:ext>
                </a:extLst>
              </p:cNvPr>
              <p:cNvCxnSpPr>
                <a:cxnSpLocks/>
              </p:cNvCxnSpPr>
              <p:nvPr/>
            </p:nvCxnSpPr>
            <p:spPr>
              <a:xfrm>
                <a:off x="6139467" y="3857340"/>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직선 화살표 연결선 313">
                <a:extLst>
                  <a:ext uri="{FF2B5EF4-FFF2-40B4-BE49-F238E27FC236}">
                    <a16:creationId xmlns:a16="http://schemas.microsoft.com/office/drawing/2014/main" id="{5FA740F2-687C-6368-1B77-B61D7052B35A}"/>
                  </a:ext>
                </a:extLst>
              </p:cNvPr>
              <p:cNvCxnSpPr>
                <a:cxnSpLocks/>
              </p:cNvCxnSpPr>
              <p:nvPr/>
            </p:nvCxnSpPr>
            <p:spPr>
              <a:xfrm>
                <a:off x="6253031" y="3860767"/>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직선 화살표 연결선 314">
                <a:extLst>
                  <a:ext uri="{FF2B5EF4-FFF2-40B4-BE49-F238E27FC236}">
                    <a16:creationId xmlns:a16="http://schemas.microsoft.com/office/drawing/2014/main" id="{973F3195-66C9-4D7E-47E6-5054ACE75EFF}"/>
                  </a:ext>
                </a:extLst>
              </p:cNvPr>
              <p:cNvCxnSpPr>
                <a:cxnSpLocks/>
              </p:cNvCxnSpPr>
              <p:nvPr/>
            </p:nvCxnSpPr>
            <p:spPr>
              <a:xfrm>
                <a:off x="6379790" y="3857340"/>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직선 화살표 연결선 315">
                <a:extLst>
                  <a:ext uri="{FF2B5EF4-FFF2-40B4-BE49-F238E27FC236}">
                    <a16:creationId xmlns:a16="http://schemas.microsoft.com/office/drawing/2014/main" id="{F1B19041-845C-F033-2537-AD5481695271}"/>
                  </a:ext>
                </a:extLst>
              </p:cNvPr>
              <p:cNvCxnSpPr>
                <a:cxnSpLocks/>
              </p:cNvCxnSpPr>
              <p:nvPr/>
            </p:nvCxnSpPr>
            <p:spPr>
              <a:xfrm>
                <a:off x="6504076" y="3857340"/>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직선 화살표 연결선 316">
                <a:extLst>
                  <a:ext uri="{FF2B5EF4-FFF2-40B4-BE49-F238E27FC236}">
                    <a16:creationId xmlns:a16="http://schemas.microsoft.com/office/drawing/2014/main" id="{13B0ACA4-928E-B6F9-44BE-187994F2522E}"/>
                  </a:ext>
                </a:extLst>
              </p:cNvPr>
              <p:cNvCxnSpPr>
                <a:cxnSpLocks/>
              </p:cNvCxnSpPr>
              <p:nvPr/>
            </p:nvCxnSpPr>
            <p:spPr>
              <a:xfrm>
                <a:off x="6637215" y="3860767"/>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직선 화살표 연결선 317">
                <a:extLst>
                  <a:ext uri="{FF2B5EF4-FFF2-40B4-BE49-F238E27FC236}">
                    <a16:creationId xmlns:a16="http://schemas.microsoft.com/office/drawing/2014/main" id="{C232E47B-04D4-D435-5742-DE55D3400D8D}"/>
                  </a:ext>
                </a:extLst>
              </p:cNvPr>
              <p:cNvCxnSpPr>
                <a:cxnSpLocks/>
              </p:cNvCxnSpPr>
              <p:nvPr/>
            </p:nvCxnSpPr>
            <p:spPr>
              <a:xfrm>
                <a:off x="6782500"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직선 화살표 연결선 318">
                <a:extLst>
                  <a:ext uri="{FF2B5EF4-FFF2-40B4-BE49-F238E27FC236}">
                    <a16:creationId xmlns:a16="http://schemas.microsoft.com/office/drawing/2014/main" id="{C95BF998-6548-9117-5409-30D822D76407}"/>
                  </a:ext>
                </a:extLst>
              </p:cNvPr>
              <p:cNvCxnSpPr>
                <a:cxnSpLocks/>
              </p:cNvCxnSpPr>
              <p:nvPr/>
            </p:nvCxnSpPr>
            <p:spPr>
              <a:xfrm>
                <a:off x="6904704"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직선 화살표 연결선 319">
                <a:extLst>
                  <a:ext uri="{FF2B5EF4-FFF2-40B4-BE49-F238E27FC236}">
                    <a16:creationId xmlns:a16="http://schemas.microsoft.com/office/drawing/2014/main" id="{767BDAA5-5042-A5D7-449E-E0FEDD54686C}"/>
                  </a:ext>
                </a:extLst>
              </p:cNvPr>
              <p:cNvCxnSpPr>
                <a:cxnSpLocks/>
              </p:cNvCxnSpPr>
              <p:nvPr/>
            </p:nvCxnSpPr>
            <p:spPr>
              <a:xfrm>
                <a:off x="7018268" y="3867620"/>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직선 화살표 연결선 320">
                <a:extLst>
                  <a:ext uri="{FF2B5EF4-FFF2-40B4-BE49-F238E27FC236}">
                    <a16:creationId xmlns:a16="http://schemas.microsoft.com/office/drawing/2014/main" id="{E1B66775-4672-8ACA-9800-5481C906AE7C}"/>
                  </a:ext>
                </a:extLst>
              </p:cNvPr>
              <p:cNvCxnSpPr>
                <a:cxnSpLocks/>
              </p:cNvCxnSpPr>
              <p:nvPr/>
            </p:nvCxnSpPr>
            <p:spPr>
              <a:xfrm>
                <a:off x="7145027"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직선 화살표 연결선 321">
                <a:extLst>
                  <a:ext uri="{FF2B5EF4-FFF2-40B4-BE49-F238E27FC236}">
                    <a16:creationId xmlns:a16="http://schemas.microsoft.com/office/drawing/2014/main" id="{56A433C8-6E3E-8C7B-021F-0C42902B1EC2}"/>
                  </a:ext>
                </a:extLst>
              </p:cNvPr>
              <p:cNvCxnSpPr>
                <a:cxnSpLocks/>
              </p:cNvCxnSpPr>
              <p:nvPr/>
            </p:nvCxnSpPr>
            <p:spPr>
              <a:xfrm>
                <a:off x="7269313" y="3864193"/>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직선 화살표 연결선 322">
                <a:extLst>
                  <a:ext uri="{FF2B5EF4-FFF2-40B4-BE49-F238E27FC236}">
                    <a16:creationId xmlns:a16="http://schemas.microsoft.com/office/drawing/2014/main" id="{9A4B40E0-0F8E-BEC3-7027-0D1046215E98}"/>
                  </a:ext>
                </a:extLst>
              </p:cNvPr>
              <p:cNvCxnSpPr>
                <a:cxnSpLocks/>
              </p:cNvCxnSpPr>
              <p:nvPr/>
            </p:nvCxnSpPr>
            <p:spPr>
              <a:xfrm>
                <a:off x="7402452" y="3867620"/>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직선 화살표 연결선 323">
                <a:extLst>
                  <a:ext uri="{FF2B5EF4-FFF2-40B4-BE49-F238E27FC236}">
                    <a16:creationId xmlns:a16="http://schemas.microsoft.com/office/drawing/2014/main" id="{6F29BF82-C862-E992-E381-A9043E66CC73}"/>
                  </a:ext>
                </a:extLst>
              </p:cNvPr>
              <p:cNvCxnSpPr>
                <a:cxnSpLocks/>
              </p:cNvCxnSpPr>
              <p:nvPr/>
            </p:nvCxnSpPr>
            <p:spPr>
              <a:xfrm>
                <a:off x="7536159" y="3867620"/>
                <a:ext cx="0" cy="24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3" name="그룹 352">
              <a:extLst>
                <a:ext uri="{FF2B5EF4-FFF2-40B4-BE49-F238E27FC236}">
                  <a16:creationId xmlns:a16="http://schemas.microsoft.com/office/drawing/2014/main" id="{67EE7020-5BC4-8C3C-60DB-7A793D47823A}"/>
                </a:ext>
              </a:extLst>
            </p:cNvPr>
            <p:cNvGrpSpPr/>
            <p:nvPr/>
          </p:nvGrpSpPr>
          <p:grpSpPr>
            <a:xfrm>
              <a:off x="4356805" y="4916022"/>
              <a:ext cx="1225777" cy="381413"/>
              <a:chOff x="2721027" y="5177535"/>
              <a:chExt cx="1225777" cy="381413"/>
            </a:xfrm>
          </p:grpSpPr>
          <p:sp>
            <p:nvSpPr>
              <p:cNvPr id="284" name="직사각형 283">
                <a:extLst>
                  <a:ext uri="{FF2B5EF4-FFF2-40B4-BE49-F238E27FC236}">
                    <a16:creationId xmlns:a16="http://schemas.microsoft.com/office/drawing/2014/main" id="{9BA21A5A-C5C2-8453-AF2A-C6F41E26800F}"/>
                  </a:ext>
                </a:extLst>
              </p:cNvPr>
              <p:cNvSpPr/>
              <p:nvPr/>
            </p:nvSpPr>
            <p:spPr>
              <a:xfrm>
                <a:off x="2721027"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85" name="직사각형 284">
                <a:extLst>
                  <a:ext uri="{FF2B5EF4-FFF2-40B4-BE49-F238E27FC236}">
                    <a16:creationId xmlns:a16="http://schemas.microsoft.com/office/drawing/2014/main" id="{714DCB60-9122-79F6-1B5E-3DAD300D20BF}"/>
                  </a:ext>
                </a:extLst>
              </p:cNvPr>
              <p:cNvSpPr/>
              <p:nvPr/>
            </p:nvSpPr>
            <p:spPr>
              <a:xfrm>
                <a:off x="2824648"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86" name="직사각형 285">
                <a:extLst>
                  <a:ext uri="{FF2B5EF4-FFF2-40B4-BE49-F238E27FC236}">
                    <a16:creationId xmlns:a16="http://schemas.microsoft.com/office/drawing/2014/main" id="{86C6CED6-2C13-1B34-0E6C-D4C39DA1A70C}"/>
                  </a:ext>
                </a:extLst>
              </p:cNvPr>
              <p:cNvSpPr/>
              <p:nvPr/>
            </p:nvSpPr>
            <p:spPr>
              <a:xfrm>
                <a:off x="2928269"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87" name="직사각형 286">
                <a:extLst>
                  <a:ext uri="{FF2B5EF4-FFF2-40B4-BE49-F238E27FC236}">
                    <a16:creationId xmlns:a16="http://schemas.microsoft.com/office/drawing/2014/main" id="{4CBA32C2-4EED-E002-06DE-34C262281141}"/>
                  </a:ext>
                </a:extLst>
              </p:cNvPr>
              <p:cNvSpPr/>
              <p:nvPr/>
            </p:nvSpPr>
            <p:spPr>
              <a:xfrm>
                <a:off x="3031890"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88" name="직사각형 287">
                <a:extLst>
                  <a:ext uri="{FF2B5EF4-FFF2-40B4-BE49-F238E27FC236}">
                    <a16:creationId xmlns:a16="http://schemas.microsoft.com/office/drawing/2014/main" id="{31821133-128E-5A92-C025-D219F2DCECE8}"/>
                  </a:ext>
                </a:extLst>
              </p:cNvPr>
              <p:cNvSpPr/>
              <p:nvPr/>
            </p:nvSpPr>
            <p:spPr>
              <a:xfrm>
                <a:off x="3135511"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89" name="직사각형 288">
                <a:extLst>
                  <a:ext uri="{FF2B5EF4-FFF2-40B4-BE49-F238E27FC236}">
                    <a16:creationId xmlns:a16="http://schemas.microsoft.com/office/drawing/2014/main" id="{5F6AC9FA-CCE7-7E56-A430-F2AB3C386DC0}"/>
                  </a:ext>
                </a:extLst>
              </p:cNvPr>
              <p:cNvSpPr/>
              <p:nvPr/>
            </p:nvSpPr>
            <p:spPr>
              <a:xfrm>
                <a:off x="3239132"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90" name="직사각형 289">
                <a:extLst>
                  <a:ext uri="{FF2B5EF4-FFF2-40B4-BE49-F238E27FC236}">
                    <a16:creationId xmlns:a16="http://schemas.microsoft.com/office/drawing/2014/main" id="{B8B52826-8230-783B-C3C1-024A4C6BE6F1}"/>
                  </a:ext>
                </a:extLst>
              </p:cNvPr>
              <p:cNvSpPr/>
              <p:nvPr/>
            </p:nvSpPr>
            <p:spPr>
              <a:xfrm>
                <a:off x="3342753"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91" name="직사각형 290">
                <a:extLst>
                  <a:ext uri="{FF2B5EF4-FFF2-40B4-BE49-F238E27FC236}">
                    <a16:creationId xmlns:a16="http://schemas.microsoft.com/office/drawing/2014/main" id="{F3C4F148-9102-E3FB-6B5F-5D11EA9F0468}"/>
                  </a:ext>
                </a:extLst>
              </p:cNvPr>
              <p:cNvSpPr/>
              <p:nvPr/>
            </p:nvSpPr>
            <p:spPr>
              <a:xfrm>
                <a:off x="3446374" y="5177535"/>
                <a:ext cx="85946" cy="381413"/>
              </a:xfrm>
              <a:prstGeom prst="rect">
                <a:avLst/>
              </a:prstGeom>
              <a:solidFill>
                <a:schemeClr val="bg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92" name="직사각형 291">
                <a:extLst>
                  <a:ext uri="{FF2B5EF4-FFF2-40B4-BE49-F238E27FC236}">
                    <a16:creationId xmlns:a16="http://schemas.microsoft.com/office/drawing/2014/main" id="{A421F9DB-2953-ACCE-6361-F289A20666CD}"/>
                  </a:ext>
                </a:extLst>
              </p:cNvPr>
              <p:cNvSpPr/>
              <p:nvPr/>
            </p:nvSpPr>
            <p:spPr>
              <a:xfrm>
                <a:off x="3549995"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93" name="직사각형 292">
                <a:extLst>
                  <a:ext uri="{FF2B5EF4-FFF2-40B4-BE49-F238E27FC236}">
                    <a16:creationId xmlns:a16="http://schemas.microsoft.com/office/drawing/2014/main" id="{125EBDAB-09AE-C7E3-4E66-07441FDC7C94}"/>
                  </a:ext>
                </a:extLst>
              </p:cNvPr>
              <p:cNvSpPr/>
              <p:nvPr/>
            </p:nvSpPr>
            <p:spPr>
              <a:xfrm>
                <a:off x="3653616"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94" name="직사각형 293">
                <a:extLst>
                  <a:ext uri="{FF2B5EF4-FFF2-40B4-BE49-F238E27FC236}">
                    <a16:creationId xmlns:a16="http://schemas.microsoft.com/office/drawing/2014/main" id="{C0DF1944-E5FD-C8DA-6B49-E32A81F36835}"/>
                  </a:ext>
                </a:extLst>
              </p:cNvPr>
              <p:cNvSpPr/>
              <p:nvPr/>
            </p:nvSpPr>
            <p:spPr>
              <a:xfrm>
                <a:off x="3757237"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sp>
            <p:nvSpPr>
              <p:cNvPr id="295" name="직사각형 294">
                <a:extLst>
                  <a:ext uri="{FF2B5EF4-FFF2-40B4-BE49-F238E27FC236}">
                    <a16:creationId xmlns:a16="http://schemas.microsoft.com/office/drawing/2014/main" id="{771CCCCF-FDE8-A433-8F0C-773CEFB757C1}"/>
                  </a:ext>
                </a:extLst>
              </p:cNvPr>
              <p:cNvSpPr/>
              <p:nvPr/>
            </p:nvSpPr>
            <p:spPr>
              <a:xfrm>
                <a:off x="3860858" y="5177535"/>
                <a:ext cx="85946" cy="381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200">
                  <a:latin typeface="+mj-lt"/>
                  <a:cs typeface="Times New Roman" panose="02020603050405020304" pitchFamily="18" charset="0"/>
                </a:endParaRPr>
              </a:p>
            </p:txBody>
          </p:sp>
        </p:grpSp>
        <p:sp>
          <p:nvSpPr>
            <p:cNvPr id="247" name="사각형: 둥근 모서리 246">
              <a:extLst>
                <a:ext uri="{FF2B5EF4-FFF2-40B4-BE49-F238E27FC236}">
                  <a16:creationId xmlns:a16="http://schemas.microsoft.com/office/drawing/2014/main" id="{987B0218-7E23-4A00-E934-591B411E086C}"/>
                </a:ext>
              </a:extLst>
            </p:cNvPr>
            <p:cNvSpPr/>
            <p:nvPr/>
          </p:nvSpPr>
          <p:spPr>
            <a:xfrm>
              <a:off x="4342876" y="4834935"/>
              <a:ext cx="776778" cy="533307"/>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100">
                <a:latin typeface="+mj-lt"/>
                <a:cs typeface="Times New Roman" panose="02020603050405020304" pitchFamily="18" charset="0"/>
              </a:endParaRPr>
            </a:p>
          </p:txBody>
        </p:sp>
        <p:sp>
          <p:nvSpPr>
            <p:cNvPr id="248" name="사각형: 둥근 모서리 247">
              <a:extLst>
                <a:ext uri="{FF2B5EF4-FFF2-40B4-BE49-F238E27FC236}">
                  <a16:creationId xmlns:a16="http://schemas.microsoft.com/office/drawing/2014/main" id="{01DDFE43-AE5C-90F9-4144-3369C16B0685}"/>
                </a:ext>
              </a:extLst>
            </p:cNvPr>
            <p:cNvSpPr/>
            <p:nvPr/>
          </p:nvSpPr>
          <p:spPr>
            <a:xfrm>
              <a:off x="5129806" y="4834935"/>
              <a:ext cx="773573" cy="533307"/>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100">
                <a:latin typeface="+mj-lt"/>
                <a:cs typeface="Times New Roman" panose="02020603050405020304" pitchFamily="18" charset="0"/>
              </a:endParaRPr>
            </a:p>
          </p:txBody>
        </p:sp>
        <p:sp>
          <p:nvSpPr>
            <p:cNvPr id="249" name="사각형: 둥근 모서리 248">
              <a:extLst>
                <a:ext uri="{FF2B5EF4-FFF2-40B4-BE49-F238E27FC236}">
                  <a16:creationId xmlns:a16="http://schemas.microsoft.com/office/drawing/2014/main" id="{B37A2CFE-55C6-E477-F495-D2FE36995FA6}"/>
                </a:ext>
              </a:extLst>
            </p:cNvPr>
            <p:cNvSpPr/>
            <p:nvPr/>
          </p:nvSpPr>
          <p:spPr>
            <a:xfrm>
              <a:off x="5901168" y="4834935"/>
              <a:ext cx="773573" cy="533307"/>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100">
                <a:latin typeface="+mj-lt"/>
                <a:cs typeface="Times New Roman" panose="02020603050405020304" pitchFamily="18" charset="0"/>
              </a:endParaRPr>
            </a:p>
          </p:txBody>
        </p:sp>
        <p:sp>
          <p:nvSpPr>
            <p:cNvPr id="250" name="사각형: 둥근 모서리 249">
              <a:extLst>
                <a:ext uri="{FF2B5EF4-FFF2-40B4-BE49-F238E27FC236}">
                  <a16:creationId xmlns:a16="http://schemas.microsoft.com/office/drawing/2014/main" id="{FBC573AF-A1C9-BFA1-9B80-5675E36B09D3}"/>
                </a:ext>
              </a:extLst>
            </p:cNvPr>
            <p:cNvSpPr/>
            <p:nvPr/>
          </p:nvSpPr>
          <p:spPr>
            <a:xfrm>
              <a:off x="6681019" y="4834935"/>
              <a:ext cx="785863" cy="533307"/>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100">
                <a:latin typeface="+mj-lt"/>
                <a:cs typeface="Times New Roman" panose="02020603050405020304" pitchFamily="18" charset="0"/>
              </a:endParaRPr>
            </a:p>
          </p:txBody>
        </p:sp>
        <p:sp>
          <p:nvSpPr>
            <p:cNvPr id="251" name="사각형: 둥근 모서리 250">
              <a:extLst>
                <a:ext uri="{FF2B5EF4-FFF2-40B4-BE49-F238E27FC236}">
                  <a16:creationId xmlns:a16="http://schemas.microsoft.com/office/drawing/2014/main" id="{6C248185-9092-747C-5D2C-95146BD33544}"/>
                </a:ext>
              </a:extLst>
            </p:cNvPr>
            <p:cNvSpPr/>
            <p:nvPr/>
          </p:nvSpPr>
          <p:spPr>
            <a:xfrm>
              <a:off x="7466884" y="4835969"/>
              <a:ext cx="189568" cy="533307"/>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sz="1100">
                <a:latin typeface="+mj-lt"/>
                <a:cs typeface="Times New Roman" panose="02020603050405020304" pitchFamily="18" charset="0"/>
              </a:endParaRPr>
            </a:p>
          </p:txBody>
        </p:sp>
        <p:cxnSp>
          <p:nvCxnSpPr>
            <p:cNvPr id="252" name="직선 화살표 연결선 251">
              <a:extLst>
                <a:ext uri="{FF2B5EF4-FFF2-40B4-BE49-F238E27FC236}">
                  <a16:creationId xmlns:a16="http://schemas.microsoft.com/office/drawing/2014/main" id="{F92AFFB9-F59A-9FD2-FE10-F196C99D9C6A}"/>
                </a:ext>
              </a:extLst>
            </p:cNvPr>
            <p:cNvCxnSpPr>
              <a:cxnSpLocks/>
            </p:cNvCxnSpPr>
            <p:nvPr/>
          </p:nvCxnSpPr>
          <p:spPr>
            <a:xfrm>
              <a:off x="4335965" y="5434350"/>
              <a:ext cx="756000" cy="0"/>
            </a:xfrm>
            <a:prstGeom prst="straightConnector1">
              <a:avLst/>
            </a:prstGeom>
            <a:ln>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253" name="직선 화살표 연결선 252">
              <a:extLst>
                <a:ext uri="{FF2B5EF4-FFF2-40B4-BE49-F238E27FC236}">
                  <a16:creationId xmlns:a16="http://schemas.microsoft.com/office/drawing/2014/main" id="{F95FD775-96F5-97DE-0AD7-5B09507E74BE}"/>
                </a:ext>
              </a:extLst>
            </p:cNvPr>
            <p:cNvCxnSpPr>
              <a:cxnSpLocks/>
            </p:cNvCxnSpPr>
            <p:nvPr/>
          </p:nvCxnSpPr>
          <p:spPr>
            <a:xfrm>
              <a:off x="5137487" y="5434350"/>
              <a:ext cx="756000" cy="0"/>
            </a:xfrm>
            <a:prstGeom prst="straightConnector1">
              <a:avLst/>
            </a:prstGeom>
            <a:ln>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254" name="직선 화살표 연결선 253">
              <a:extLst>
                <a:ext uri="{FF2B5EF4-FFF2-40B4-BE49-F238E27FC236}">
                  <a16:creationId xmlns:a16="http://schemas.microsoft.com/office/drawing/2014/main" id="{ADFA6C41-8DFE-C006-EF98-0653F4D74705}"/>
                </a:ext>
              </a:extLst>
            </p:cNvPr>
            <p:cNvCxnSpPr>
              <a:cxnSpLocks/>
            </p:cNvCxnSpPr>
            <p:nvPr/>
          </p:nvCxnSpPr>
          <p:spPr>
            <a:xfrm>
              <a:off x="5905933" y="5434350"/>
              <a:ext cx="756000" cy="0"/>
            </a:xfrm>
            <a:prstGeom prst="straightConnector1">
              <a:avLst/>
            </a:prstGeom>
            <a:ln>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255" name="직선 화살표 연결선 254">
              <a:extLst>
                <a:ext uri="{FF2B5EF4-FFF2-40B4-BE49-F238E27FC236}">
                  <a16:creationId xmlns:a16="http://schemas.microsoft.com/office/drawing/2014/main" id="{081274B3-75D8-18D4-1E02-516D4E7553A4}"/>
                </a:ext>
              </a:extLst>
            </p:cNvPr>
            <p:cNvCxnSpPr>
              <a:cxnSpLocks/>
            </p:cNvCxnSpPr>
            <p:nvPr/>
          </p:nvCxnSpPr>
          <p:spPr>
            <a:xfrm>
              <a:off x="6689621" y="5429270"/>
              <a:ext cx="756000" cy="0"/>
            </a:xfrm>
            <a:prstGeom prst="straightConnector1">
              <a:avLst/>
            </a:prstGeom>
            <a:ln>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256" name="TextBox 190">
              <a:extLst>
                <a:ext uri="{FF2B5EF4-FFF2-40B4-BE49-F238E27FC236}">
                  <a16:creationId xmlns:a16="http://schemas.microsoft.com/office/drawing/2014/main" id="{64B97098-8955-FA01-5F80-32646D397054}"/>
                </a:ext>
              </a:extLst>
            </p:cNvPr>
            <p:cNvSpPr txBox="1"/>
            <p:nvPr/>
          </p:nvSpPr>
          <p:spPr>
            <a:xfrm>
              <a:off x="4485826" y="5467769"/>
              <a:ext cx="483966" cy="18980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ko-KR" sz="1200">
                  <a:latin typeface="+mj-lt"/>
                  <a:cs typeface="Times New Roman" panose="02020603050405020304" pitchFamily="18" charset="0"/>
                </a:rPr>
                <a:t>30B</a:t>
              </a:r>
              <a:endParaRPr lang="ko-KR" altLang="en-US" sz="1200">
                <a:latin typeface="+mj-lt"/>
                <a:cs typeface="Times New Roman" panose="02020603050405020304" pitchFamily="18" charset="0"/>
              </a:endParaRPr>
            </a:p>
          </p:txBody>
        </p:sp>
        <p:sp>
          <p:nvSpPr>
            <p:cNvPr id="257" name="TextBox 191">
              <a:extLst>
                <a:ext uri="{FF2B5EF4-FFF2-40B4-BE49-F238E27FC236}">
                  <a16:creationId xmlns:a16="http://schemas.microsoft.com/office/drawing/2014/main" id="{3902D008-8673-87CF-55CA-5BA65DF93848}"/>
                </a:ext>
              </a:extLst>
            </p:cNvPr>
            <p:cNvSpPr txBox="1"/>
            <p:nvPr/>
          </p:nvSpPr>
          <p:spPr>
            <a:xfrm>
              <a:off x="5276544" y="5467769"/>
              <a:ext cx="483966" cy="18980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ko-KR" sz="1200">
                  <a:latin typeface="+mj-lt"/>
                  <a:cs typeface="Times New Roman" panose="02020603050405020304" pitchFamily="18" charset="0"/>
                </a:rPr>
                <a:t>30B</a:t>
              </a:r>
              <a:endParaRPr lang="ko-KR" altLang="en-US" sz="1200">
                <a:latin typeface="+mj-lt"/>
                <a:cs typeface="Times New Roman" panose="02020603050405020304" pitchFamily="18" charset="0"/>
              </a:endParaRPr>
            </a:p>
          </p:txBody>
        </p:sp>
        <p:sp>
          <p:nvSpPr>
            <p:cNvPr id="258" name="TextBox 192">
              <a:extLst>
                <a:ext uri="{FF2B5EF4-FFF2-40B4-BE49-F238E27FC236}">
                  <a16:creationId xmlns:a16="http://schemas.microsoft.com/office/drawing/2014/main" id="{9B67355B-1701-D162-A67C-DA40FBAC23BC}"/>
                </a:ext>
              </a:extLst>
            </p:cNvPr>
            <p:cNvSpPr txBox="1"/>
            <p:nvPr/>
          </p:nvSpPr>
          <p:spPr>
            <a:xfrm>
              <a:off x="6079008" y="5467769"/>
              <a:ext cx="483966" cy="18980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ko-KR" sz="1200">
                  <a:latin typeface="+mj-lt"/>
                  <a:cs typeface="Times New Roman" panose="02020603050405020304" pitchFamily="18" charset="0"/>
                </a:rPr>
                <a:t>30B</a:t>
              </a:r>
              <a:endParaRPr lang="ko-KR" altLang="en-US" sz="1200">
                <a:latin typeface="+mj-lt"/>
                <a:cs typeface="Times New Roman" panose="02020603050405020304" pitchFamily="18" charset="0"/>
              </a:endParaRPr>
            </a:p>
          </p:txBody>
        </p:sp>
        <p:sp>
          <p:nvSpPr>
            <p:cNvPr id="259" name="TextBox 193">
              <a:extLst>
                <a:ext uri="{FF2B5EF4-FFF2-40B4-BE49-F238E27FC236}">
                  <a16:creationId xmlns:a16="http://schemas.microsoft.com/office/drawing/2014/main" id="{CC90390E-9BBE-F5A9-09DB-279FEA0921D3}"/>
                </a:ext>
              </a:extLst>
            </p:cNvPr>
            <p:cNvSpPr txBox="1"/>
            <p:nvPr/>
          </p:nvSpPr>
          <p:spPr>
            <a:xfrm>
              <a:off x="6848015" y="5467769"/>
              <a:ext cx="483966" cy="18980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ko-KR" sz="1200">
                  <a:latin typeface="+mj-lt"/>
                  <a:cs typeface="Times New Roman" panose="02020603050405020304" pitchFamily="18" charset="0"/>
                </a:rPr>
                <a:t>30B</a:t>
              </a:r>
              <a:endParaRPr lang="ko-KR" altLang="en-US" sz="1200">
                <a:latin typeface="+mj-lt"/>
                <a:cs typeface="Times New Roman" panose="02020603050405020304" pitchFamily="18" charset="0"/>
              </a:endParaRPr>
            </a:p>
          </p:txBody>
        </p:sp>
        <p:cxnSp>
          <p:nvCxnSpPr>
            <p:cNvPr id="260" name="직선 화살표 연결선 259">
              <a:extLst>
                <a:ext uri="{FF2B5EF4-FFF2-40B4-BE49-F238E27FC236}">
                  <a16:creationId xmlns:a16="http://schemas.microsoft.com/office/drawing/2014/main" id="{8371012F-CEA5-D5A9-0366-896BE1F22E4E}"/>
                </a:ext>
              </a:extLst>
            </p:cNvPr>
            <p:cNvCxnSpPr>
              <a:cxnSpLocks/>
            </p:cNvCxnSpPr>
            <p:nvPr/>
          </p:nvCxnSpPr>
          <p:spPr>
            <a:xfrm>
              <a:off x="7453668" y="5429270"/>
              <a:ext cx="216000" cy="0"/>
            </a:xfrm>
            <a:prstGeom prst="straightConnector1">
              <a:avLst/>
            </a:prstGeom>
            <a:ln>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261" name="TextBox 195">
              <a:extLst>
                <a:ext uri="{FF2B5EF4-FFF2-40B4-BE49-F238E27FC236}">
                  <a16:creationId xmlns:a16="http://schemas.microsoft.com/office/drawing/2014/main" id="{70AFC7BC-4541-0F15-C645-9F5CC170FEC0}"/>
                </a:ext>
              </a:extLst>
            </p:cNvPr>
            <p:cNvSpPr txBox="1"/>
            <p:nvPr/>
          </p:nvSpPr>
          <p:spPr>
            <a:xfrm>
              <a:off x="7413621" y="5467769"/>
              <a:ext cx="298444" cy="18980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ko-KR" sz="1200">
                  <a:latin typeface="+mj-lt"/>
                  <a:cs typeface="Times New Roman" panose="02020603050405020304" pitchFamily="18" charset="0"/>
                </a:rPr>
                <a:t>8B</a:t>
              </a:r>
              <a:endParaRPr lang="ko-KR" altLang="en-US" sz="1200">
                <a:latin typeface="+mj-lt"/>
                <a:cs typeface="Times New Roman" panose="02020603050405020304" pitchFamily="18" charset="0"/>
              </a:endParaRPr>
            </a:p>
          </p:txBody>
        </p:sp>
        <p:sp>
          <p:nvSpPr>
            <p:cNvPr id="262" name="화살표: 위쪽/아래쪽 261">
              <a:extLst>
                <a:ext uri="{FF2B5EF4-FFF2-40B4-BE49-F238E27FC236}">
                  <a16:creationId xmlns:a16="http://schemas.microsoft.com/office/drawing/2014/main" id="{12943849-D33D-A3BA-9EE8-1FA972561AA8}"/>
                </a:ext>
              </a:extLst>
            </p:cNvPr>
            <p:cNvSpPr/>
            <p:nvPr/>
          </p:nvSpPr>
          <p:spPr>
            <a:xfrm>
              <a:off x="5365379" y="4560542"/>
              <a:ext cx="180000" cy="252000"/>
            </a:xfrm>
            <a:prstGeom prst="upDownArrow">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ko-KR" altLang="en-US" sz="1400">
                <a:latin typeface="+mj-lt"/>
              </a:endParaRPr>
            </a:p>
          </p:txBody>
        </p:sp>
        <p:sp>
          <p:nvSpPr>
            <p:cNvPr id="263" name="화살표: 위쪽/아래쪽 262">
              <a:extLst>
                <a:ext uri="{FF2B5EF4-FFF2-40B4-BE49-F238E27FC236}">
                  <a16:creationId xmlns:a16="http://schemas.microsoft.com/office/drawing/2014/main" id="{168878F2-17E3-1327-F53B-0D2D270E61C7}"/>
                </a:ext>
              </a:extLst>
            </p:cNvPr>
            <p:cNvSpPr/>
            <p:nvPr/>
          </p:nvSpPr>
          <p:spPr>
            <a:xfrm>
              <a:off x="4623994" y="4564591"/>
              <a:ext cx="180000" cy="252000"/>
            </a:xfrm>
            <a:prstGeom prst="upDownArrow">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ko-KR" altLang="en-US" sz="1400">
                <a:latin typeface="+mj-lt"/>
              </a:endParaRPr>
            </a:p>
          </p:txBody>
        </p:sp>
        <p:sp>
          <p:nvSpPr>
            <p:cNvPr id="264" name="화살표: 위쪽/아래쪽 263">
              <a:extLst>
                <a:ext uri="{FF2B5EF4-FFF2-40B4-BE49-F238E27FC236}">
                  <a16:creationId xmlns:a16="http://schemas.microsoft.com/office/drawing/2014/main" id="{3DEADFD0-2D9C-4AC5-9B6E-552FF563EBE3}"/>
                </a:ext>
              </a:extLst>
            </p:cNvPr>
            <p:cNvSpPr/>
            <p:nvPr/>
          </p:nvSpPr>
          <p:spPr>
            <a:xfrm>
              <a:off x="6157522" y="4564265"/>
              <a:ext cx="180000" cy="252000"/>
            </a:xfrm>
            <a:prstGeom prst="upDownArrow">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ko-KR" altLang="en-US" sz="1400">
                <a:latin typeface="+mj-lt"/>
              </a:endParaRPr>
            </a:p>
          </p:txBody>
        </p:sp>
        <p:sp>
          <p:nvSpPr>
            <p:cNvPr id="265" name="화살표: 위쪽/아래쪽 264">
              <a:extLst>
                <a:ext uri="{FF2B5EF4-FFF2-40B4-BE49-F238E27FC236}">
                  <a16:creationId xmlns:a16="http://schemas.microsoft.com/office/drawing/2014/main" id="{6DF368CF-0544-1118-4113-8E3B22E9F9EC}"/>
                </a:ext>
              </a:extLst>
            </p:cNvPr>
            <p:cNvSpPr/>
            <p:nvPr/>
          </p:nvSpPr>
          <p:spPr>
            <a:xfrm>
              <a:off x="6919097" y="4564265"/>
              <a:ext cx="180000" cy="252000"/>
            </a:xfrm>
            <a:prstGeom prst="upDownArrow">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ko-KR" altLang="en-US" sz="1400">
                <a:latin typeface="+mj-lt"/>
              </a:endParaRPr>
            </a:p>
          </p:txBody>
        </p:sp>
        <p:sp>
          <p:nvSpPr>
            <p:cNvPr id="266" name="화살표: 위쪽/아래쪽 265">
              <a:extLst>
                <a:ext uri="{FF2B5EF4-FFF2-40B4-BE49-F238E27FC236}">
                  <a16:creationId xmlns:a16="http://schemas.microsoft.com/office/drawing/2014/main" id="{E76B7C9B-E959-C2BB-4624-02FB9DF2CB1B}"/>
                </a:ext>
              </a:extLst>
            </p:cNvPr>
            <p:cNvSpPr/>
            <p:nvPr/>
          </p:nvSpPr>
          <p:spPr>
            <a:xfrm>
              <a:off x="7481419" y="4561247"/>
              <a:ext cx="180000" cy="252000"/>
            </a:xfrm>
            <a:prstGeom prst="upDownArrow">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ko-KR" altLang="en-US" sz="1400">
                <a:latin typeface="+mj-lt"/>
              </a:endParaRPr>
            </a:p>
          </p:txBody>
        </p:sp>
        <p:sp>
          <p:nvSpPr>
            <p:cNvPr id="268" name="TextBox 217">
              <a:extLst>
                <a:ext uri="{FF2B5EF4-FFF2-40B4-BE49-F238E27FC236}">
                  <a16:creationId xmlns:a16="http://schemas.microsoft.com/office/drawing/2014/main" id="{FA39AE7D-974A-FE09-5794-58EA3AE676E3}"/>
                </a:ext>
              </a:extLst>
            </p:cNvPr>
            <p:cNvSpPr txBox="1"/>
            <p:nvPr/>
          </p:nvSpPr>
          <p:spPr>
            <a:xfrm>
              <a:off x="5160626" y="4947490"/>
              <a:ext cx="709723" cy="27699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latinLnBrk="1"/>
              <a:r>
                <a:rPr lang="en-US" altLang="ko-KR" sz="1200" b="1">
                  <a:latin typeface="+mj-lt"/>
                  <a:cs typeface="Times New Roman" panose="02020603050405020304" pitchFamily="18" charset="0"/>
                </a:rPr>
                <a:t>Bank</a:t>
              </a:r>
              <a:endParaRPr lang="ko-KR" altLang="en-US" sz="1200" b="1">
                <a:latin typeface="+mj-lt"/>
                <a:cs typeface="Times New Roman" panose="02020603050405020304" pitchFamily="18" charset="0"/>
              </a:endParaRPr>
            </a:p>
          </p:txBody>
        </p:sp>
        <p:sp>
          <p:nvSpPr>
            <p:cNvPr id="269" name="TextBox 218">
              <a:extLst>
                <a:ext uri="{FF2B5EF4-FFF2-40B4-BE49-F238E27FC236}">
                  <a16:creationId xmlns:a16="http://schemas.microsoft.com/office/drawing/2014/main" id="{70D80F2B-B142-FCBA-3A38-A7F1827E3DE1}"/>
                </a:ext>
              </a:extLst>
            </p:cNvPr>
            <p:cNvSpPr txBox="1"/>
            <p:nvPr/>
          </p:nvSpPr>
          <p:spPr>
            <a:xfrm>
              <a:off x="5947001" y="4947489"/>
              <a:ext cx="698055" cy="27699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latinLnBrk="1"/>
              <a:r>
                <a:rPr lang="en-US" altLang="ko-KR" sz="1200" b="1">
                  <a:latin typeface="+mj-lt"/>
                  <a:cs typeface="Times New Roman" panose="02020603050405020304" pitchFamily="18" charset="0"/>
                </a:rPr>
                <a:t>Bank</a:t>
              </a:r>
              <a:endParaRPr lang="ko-KR" altLang="en-US" sz="1200" b="1">
                <a:latin typeface="+mj-lt"/>
                <a:cs typeface="Times New Roman" panose="02020603050405020304" pitchFamily="18" charset="0"/>
              </a:endParaRPr>
            </a:p>
          </p:txBody>
        </p:sp>
        <p:sp>
          <p:nvSpPr>
            <p:cNvPr id="270" name="TextBox 219">
              <a:extLst>
                <a:ext uri="{FF2B5EF4-FFF2-40B4-BE49-F238E27FC236}">
                  <a16:creationId xmlns:a16="http://schemas.microsoft.com/office/drawing/2014/main" id="{BF332F42-F4EC-A3D3-68A5-5EE91475F5C0}"/>
                </a:ext>
              </a:extLst>
            </p:cNvPr>
            <p:cNvSpPr txBox="1"/>
            <p:nvPr/>
          </p:nvSpPr>
          <p:spPr>
            <a:xfrm>
              <a:off x="6752945" y="4949652"/>
              <a:ext cx="568412" cy="27699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latinLnBrk="1"/>
              <a:r>
                <a:rPr lang="en-US" altLang="ko-KR" sz="1200" b="1">
                  <a:latin typeface="+mj-lt"/>
                  <a:cs typeface="Times New Roman" panose="02020603050405020304" pitchFamily="18" charset="0"/>
                </a:rPr>
                <a:t>Bank</a:t>
              </a:r>
              <a:endParaRPr lang="ko-KR" altLang="en-US" sz="1200" b="1">
                <a:latin typeface="+mj-lt"/>
                <a:cs typeface="Times New Roman" panose="02020603050405020304" pitchFamily="18" charset="0"/>
              </a:endParaRPr>
            </a:p>
          </p:txBody>
        </p:sp>
        <p:sp>
          <p:nvSpPr>
            <p:cNvPr id="271" name="TextBox 220">
              <a:extLst>
                <a:ext uri="{FF2B5EF4-FFF2-40B4-BE49-F238E27FC236}">
                  <a16:creationId xmlns:a16="http://schemas.microsoft.com/office/drawing/2014/main" id="{B1AC49BA-2489-B383-D41E-151A687DFB8D}"/>
                </a:ext>
              </a:extLst>
            </p:cNvPr>
            <p:cNvSpPr txBox="1"/>
            <p:nvPr/>
          </p:nvSpPr>
          <p:spPr>
            <a:xfrm>
              <a:off x="7277462" y="4955572"/>
              <a:ext cx="568412" cy="27699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latinLnBrk="1"/>
              <a:r>
                <a:rPr lang="en-US" altLang="ko-KR" sz="1200" b="1">
                  <a:latin typeface="+mj-lt"/>
                  <a:cs typeface="Times New Roman" panose="02020603050405020304" pitchFamily="18" charset="0"/>
                </a:rPr>
                <a:t>Bk</a:t>
              </a:r>
              <a:endParaRPr lang="ko-KR" altLang="en-US" sz="1200" b="1">
                <a:latin typeface="+mj-lt"/>
                <a:cs typeface="Times New Roman" panose="02020603050405020304" pitchFamily="18" charset="0"/>
              </a:endParaRPr>
            </a:p>
          </p:txBody>
        </p:sp>
        <p:sp>
          <p:nvSpPr>
            <p:cNvPr id="234" name="TextBox 222">
              <a:extLst>
                <a:ext uri="{FF2B5EF4-FFF2-40B4-BE49-F238E27FC236}">
                  <a16:creationId xmlns:a16="http://schemas.microsoft.com/office/drawing/2014/main" id="{9E4FD878-DA5F-656F-79C4-B2CDBE533284}"/>
                </a:ext>
              </a:extLst>
            </p:cNvPr>
            <p:cNvSpPr txBox="1"/>
            <p:nvPr/>
          </p:nvSpPr>
          <p:spPr>
            <a:xfrm>
              <a:off x="3690173" y="5046927"/>
              <a:ext cx="521147" cy="215444"/>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ko-KR" sz="1400">
                  <a:latin typeface="+mj-lt"/>
                  <a:cs typeface="Times New Roman" panose="02020603050405020304" pitchFamily="18" charset="0"/>
                </a:rPr>
                <a:t>SRAM</a:t>
              </a:r>
              <a:endParaRPr lang="ko-KR" altLang="en-US" sz="1400">
                <a:latin typeface="+mj-lt"/>
                <a:cs typeface="Times New Roman" panose="02020603050405020304" pitchFamily="18" charset="0"/>
              </a:endParaRPr>
            </a:p>
          </p:txBody>
        </p:sp>
        <p:sp>
          <p:nvSpPr>
            <p:cNvPr id="236" name="TextBox 226">
              <a:extLst>
                <a:ext uri="{FF2B5EF4-FFF2-40B4-BE49-F238E27FC236}">
                  <a16:creationId xmlns:a16="http://schemas.microsoft.com/office/drawing/2014/main" id="{2E0B2782-570F-DBF6-92C6-406F7C4E2490}"/>
                </a:ext>
              </a:extLst>
            </p:cNvPr>
            <p:cNvSpPr txBox="1"/>
            <p:nvPr/>
          </p:nvSpPr>
          <p:spPr>
            <a:xfrm>
              <a:off x="5812062" y="5935404"/>
              <a:ext cx="483966" cy="189802"/>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ko-KR" sz="1200">
                  <a:latin typeface="+mj-lt"/>
                  <a:cs typeface="Times New Roman" panose="02020603050405020304" pitchFamily="18" charset="0"/>
                </a:rPr>
                <a:t>128B</a:t>
              </a:r>
              <a:endParaRPr lang="ko-KR" altLang="en-US" sz="1200">
                <a:latin typeface="+mj-lt"/>
                <a:cs typeface="Times New Roman" panose="02020603050405020304" pitchFamily="18" charset="0"/>
              </a:endParaRPr>
            </a:p>
          </p:txBody>
        </p:sp>
        <p:sp>
          <p:nvSpPr>
            <p:cNvPr id="352" name="오른쪽 중괄호 351">
              <a:extLst>
                <a:ext uri="{FF2B5EF4-FFF2-40B4-BE49-F238E27FC236}">
                  <a16:creationId xmlns:a16="http://schemas.microsoft.com/office/drawing/2014/main" id="{8756B9BF-F7C3-F5DE-7529-D45204587026}"/>
                </a:ext>
              </a:extLst>
            </p:cNvPr>
            <p:cNvSpPr/>
            <p:nvPr/>
          </p:nvSpPr>
          <p:spPr>
            <a:xfrm rot="5400000" flipV="1">
              <a:off x="5960929" y="4156540"/>
              <a:ext cx="151046" cy="3240000"/>
            </a:xfrm>
            <a:prstGeom prst="rightBrace">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solidFill>
                  <a:schemeClr val="bg1"/>
                </a:solidFill>
                <a:latin typeface="Times New Roman" panose="02020603050405020304" pitchFamily="18" charset="0"/>
                <a:cs typeface="Times New Roman" panose="02020603050405020304" pitchFamily="18" charset="0"/>
              </a:endParaRPr>
            </a:p>
          </p:txBody>
        </p:sp>
        <p:sp>
          <p:nvSpPr>
            <p:cNvPr id="267" name="TextBox 216">
              <a:extLst>
                <a:ext uri="{FF2B5EF4-FFF2-40B4-BE49-F238E27FC236}">
                  <a16:creationId xmlns:a16="http://schemas.microsoft.com/office/drawing/2014/main" id="{41674743-ECBC-6BC8-240C-326A5967B206}"/>
                </a:ext>
              </a:extLst>
            </p:cNvPr>
            <p:cNvSpPr txBox="1"/>
            <p:nvPr/>
          </p:nvSpPr>
          <p:spPr>
            <a:xfrm>
              <a:off x="4378323" y="4947490"/>
              <a:ext cx="672360" cy="27699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latinLnBrk="1"/>
              <a:r>
                <a:rPr lang="en-US" altLang="ko-KR" sz="1200" b="1">
                  <a:latin typeface="+mj-lt"/>
                  <a:cs typeface="Times New Roman" panose="02020603050405020304" pitchFamily="18" charset="0"/>
                </a:rPr>
                <a:t>Bank</a:t>
              </a:r>
              <a:endParaRPr lang="ko-KR" altLang="en-US" sz="1200" b="1">
                <a:latin typeface="+mj-lt"/>
                <a:cs typeface="Times New Roman" panose="02020603050405020304" pitchFamily="18" charset="0"/>
              </a:endParaRPr>
            </a:p>
          </p:txBody>
        </p:sp>
      </p:grpSp>
    </p:spTree>
    <p:extLst>
      <p:ext uri="{BB962C8B-B14F-4D97-AF65-F5344CB8AC3E}">
        <p14:creationId xmlns:p14="http://schemas.microsoft.com/office/powerpoint/2010/main" val="824398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D600B-DE36-A949-82E1-8EA62F9DC3ED}"/>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074C58D-5F92-CC83-7180-928A52DB2910}"/>
              </a:ext>
            </a:extLst>
          </p:cNvPr>
          <p:cNvSpPr>
            <a:spLocks noGrp="1"/>
          </p:cNvSpPr>
          <p:nvPr>
            <p:ph type="body" sz="quarter" idx="13"/>
          </p:nvPr>
        </p:nvSpPr>
        <p:spPr>
          <a:xfrm>
            <a:off x="266496" y="1235281"/>
            <a:ext cx="4561557" cy="2323664"/>
          </a:xfrm>
        </p:spPr>
        <p:txBody>
          <a:bodyPr vert="horz" lIns="91440" tIns="45720" rIns="91440" bIns="45720" rtlCol="0" anchor="t">
            <a:noAutofit/>
          </a:bodyPr>
          <a:lstStyle/>
          <a:p>
            <a:pPr marL="287655" lvl="1" indent="-287655"/>
            <a:r>
              <a:rPr lang="en-US" altLang="ko-KR" sz="1600">
                <a:cs typeface="Arial"/>
              </a:rPr>
              <a:t>Memory layouts</a:t>
            </a:r>
          </a:p>
          <a:p>
            <a:pPr marL="503655" lvl="2" indent="-287655"/>
            <a:r>
              <a:rPr lang="en-US" altLang="ko-KR" sz="1500">
                <a:cs typeface="Arial"/>
              </a:rPr>
              <a:t>Simple: unused capacity to meet 30-30-30-30-8</a:t>
            </a:r>
          </a:p>
          <a:p>
            <a:pPr marL="503655" lvl="2" indent="-287655"/>
            <a:endParaRPr lang="en-US" altLang="ko-KR" sz="1500">
              <a:cs typeface="Arial"/>
            </a:endParaRPr>
          </a:p>
          <a:p>
            <a:pPr marL="503655" lvl="2" indent="-287655"/>
            <a:endParaRPr lang="en-US" altLang="ko-KR" sz="1500">
              <a:cs typeface="Arial"/>
            </a:endParaRPr>
          </a:p>
          <a:p>
            <a:pPr marL="503655" lvl="2" indent="-287655"/>
            <a:endParaRPr lang="en-US" altLang="ko-KR" sz="1500">
              <a:cs typeface="Arial"/>
            </a:endParaRPr>
          </a:p>
          <a:p>
            <a:pPr marL="503655" lvl="2" indent="-287655"/>
            <a:endParaRPr lang="en-US" altLang="ko-KR" sz="1500">
              <a:cs typeface="Arial"/>
            </a:endParaRPr>
          </a:p>
          <a:p>
            <a:pPr marL="216000" lvl="2" indent="0">
              <a:buNone/>
            </a:pPr>
            <a:endParaRPr lang="en-US" altLang="ko-KR" sz="500">
              <a:cs typeface="Arial"/>
            </a:endParaRPr>
          </a:p>
          <a:p>
            <a:pPr marL="216000" lvl="2" indent="0">
              <a:buNone/>
            </a:pPr>
            <a:endParaRPr lang="en-US" altLang="ko-KR" sz="500">
              <a:cs typeface="Arial"/>
            </a:endParaRPr>
          </a:p>
          <a:p>
            <a:pPr marL="216000" lvl="2" indent="0">
              <a:buNone/>
            </a:pPr>
            <a:endParaRPr lang="en-US" altLang="ko-KR" sz="500">
              <a:cs typeface="Arial"/>
            </a:endParaRPr>
          </a:p>
          <a:p>
            <a:pPr marL="503655" lvl="2" indent="-287655"/>
            <a:r>
              <a:rPr lang="en-US" altLang="ko-KR" sz="1500">
                <a:cs typeface="Arial"/>
              </a:rPr>
              <a:t>Balanced between capacity and bandwidth</a:t>
            </a:r>
            <a:endParaRPr lang="en-US" altLang="ko-KR" sz="1800">
              <a:cs typeface="Arial"/>
            </a:endParaRPr>
          </a:p>
          <a:p>
            <a:pPr marL="287655" indent="-287655"/>
            <a:endParaRPr lang="en-US" altLang="ko-KR" sz="1800">
              <a:cs typeface="Arial"/>
            </a:endParaRPr>
          </a:p>
          <a:p>
            <a:pPr marL="287655" indent="-287655"/>
            <a:endParaRPr lang="en-US" altLang="ko-KR" sz="1800">
              <a:cs typeface="Arial"/>
            </a:endParaRPr>
          </a:p>
          <a:p>
            <a:pPr marL="287655" indent="-287655"/>
            <a:endParaRPr lang="en-US" altLang="ko-KR" sz="500">
              <a:cs typeface="Arial"/>
            </a:endParaRPr>
          </a:p>
          <a:p>
            <a:pPr marL="0" indent="0">
              <a:buNone/>
            </a:pPr>
            <a:endParaRPr lang="en-US" altLang="ko-KR" sz="1800">
              <a:cs typeface="Arial"/>
            </a:endParaRPr>
          </a:p>
        </p:txBody>
      </p:sp>
      <p:sp>
        <p:nvSpPr>
          <p:cNvPr id="4" name="제목 3">
            <a:extLst>
              <a:ext uri="{FF2B5EF4-FFF2-40B4-BE49-F238E27FC236}">
                <a16:creationId xmlns:a16="http://schemas.microsoft.com/office/drawing/2014/main" id="{542E5164-4002-2193-F78B-2885CE31C0B8}"/>
              </a:ext>
            </a:extLst>
          </p:cNvPr>
          <p:cNvSpPr>
            <a:spLocks noGrp="1"/>
          </p:cNvSpPr>
          <p:nvPr>
            <p:ph type="title"/>
          </p:nvPr>
        </p:nvSpPr>
        <p:spPr>
          <a:xfrm>
            <a:off x="854498" y="405096"/>
            <a:ext cx="7404642" cy="424732"/>
          </a:xfrm>
        </p:spPr>
        <p:txBody>
          <a:bodyPr/>
          <a:lstStyle/>
          <a:p>
            <a:r>
              <a:rPr lang="en-US" altLang="ko-KR" sz="2400" spc="0" err="1">
                <a:latin typeface="+mn-lt"/>
              </a:rPr>
              <a:t>CacheCraft</a:t>
            </a:r>
            <a:r>
              <a:rPr lang="en-US" altLang="ko-KR" sz="2400" spc="0">
                <a:latin typeface="+mn-lt"/>
              </a:rPr>
              <a:t> – Modifications</a:t>
            </a:r>
          </a:p>
        </p:txBody>
      </p:sp>
      <p:sp>
        <p:nvSpPr>
          <p:cNvPr id="5" name="텍스트 개체 틀 4">
            <a:extLst>
              <a:ext uri="{FF2B5EF4-FFF2-40B4-BE49-F238E27FC236}">
                <a16:creationId xmlns:a16="http://schemas.microsoft.com/office/drawing/2014/main" id="{420B37EB-AE97-1179-2B42-E54D41B0762A}"/>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sp>
        <p:nvSpPr>
          <p:cNvPr id="53" name="TextBox 52">
            <a:extLst>
              <a:ext uri="{FF2B5EF4-FFF2-40B4-BE49-F238E27FC236}">
                <a16:creationId xmlns:a16="http://schemas.microsoft.com/office/drawing/2014/main" id="{225990A4-C85D-115F-A50F-3EDABFD471E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55" name="Slide Number Placeholder 5">
            <a:extLst>
              <a:ext uri="{FF2B5EF4-FFF2-40B4-BE49-F238E27FC236}">
                <a16:creationId xmlns:a16="http://schemas.microsoft.com/office/drawing/2014/main" id="{D434AB87-C19C-3D09-C823-A34917CF4651}"/>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26</a:t>
            </a:fld>
            <a:endParaRPr lang="ko-KR" altLang="en-US"/>
          </a:p>
        </p:txBody>
      </p:sp>
      <p:pic>
        <p:nvPicPr>
          <p:cNvPr id="1026" name="Picture 2">
            <a:extLst>
              <a:ext uri="{FF2B5EF4-FFF2-40B4-BE49-F238E27FC236}">
                <a16:creationId xmlns:a16="http://schemas.microsoft.com/office/drawing/2014/main" id="{74B45EEC-BF00-9FF1-575C-55630F917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077" y="2039266"/>
            <a:ext cx="5863073" cy="1796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8769D40-9A66-3085-5182-1063B61CA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627" y="4087694"/>
            <a:ext cx="5918545" cy="2484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219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A47D0-3E34-8834-3EE2-ADD852F6450E}"/>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77AF09E-F655-38CC-25CA-4E0E548E5A08}"/>
              </a:ext>
            </a:extLst>
          </p:cNvPr>
          <p:cNvSpPr>
            <a:spLocks noGrp="1"/>
          </p:cNvSpPr>
          <p:nvPr>
            <p:ph type="body" sz="quarter" idx="13"/>
          </p:nvPr>
        </p:nvSpPr>
        <p:spPr>
          <a:xfrm>
            <a:off x="266496" y="1235281"/>
            <a:ext cx="4561557" cy="2323664"/>
          </a:xfrm>
        </p:spPr>
        <p:txBody>
          <a:bodyPr vert="horz" lIns="91440" tIns="45720" rIns="91440" bIns="45720" rtlCol="0" anchor="t">
            <a:noAutofit/>
          </a:bodyPr>
          <a:lstStyle/>
          <a:p>
            <a:pPr marL="287655" lvl="1" indent="-287655"/>
            <a:r>
              <a:rPr lang="en-US" altLang="ko-KR" sz="1600">
                <a:cs typeface="Arial"/>
              </a:rPr>
              <a:t>Memory layouts</a:t>
            </a:r>
          </a:p>
          <a:p>
            <a:pPr marL="503655" lvl="2" indent="-287655"/>
            <a:r>
              <a:rPr lang="en-US" altLang="ko-KR" sz="1500">
                <a:cs typeface="Arial"/>
              </a:rPr>
              <a:t>Simple: unused capacity to meet 30-30-30-30-8</a:t>
            </a:r>
          </a:p>
          <a:p>
            <a:pPr marL="503655" lvl="2" indent="-287655"/>
            <a:endParaRPr lang="en-US" altLang="ko-KR" sz="1500">
              <a:cs typeface="Arial"/>
            </a:endParaRPr>
          </a:p>
          <a:p>
            <a:pPr marL="503655" lvl="2" indent="-287655"/>
            <a:endParaRPr lang="en-US" altLang="ko-KR" sz="1500">
              <a:cs typeface="Arial"/>
            </a:endParaRPr>
          </a:p>
          <a:p>
            <a:pPr marL="503655" lvl="2" indent="-287655"/>
            <a:endParaRPr lang="en-US" altLang="ko-KR" sz="1500">
              <a:cs typeface="Arial"/>
            </a:endParaRPr>
          </a:p>
          <a:p>
            <a:pPr marL="503655" lvl="2" indent="-287655"/>
            <a:endParaRPr lang="en-US" altLang="ko-KR" sz="1500">
              <a:cs typeface="Arial"/>
            </a:endParaRPr>
          </a:p>
          <a:p>
            <a:pPr marL="216000" lvl="2" indent="0">
              <a:buNone/>
            </a:pPr>
            <a:endParaRPr lang="en-US" altLang="ko-KR" sz="500">
              <a:cs typeface="Arial"/>
            </a:endParaRPr>
          </a:p>
          <a:p>
            <a:pPr marL="216000" lvl="2" indent="0">
              <a:buNone/>
            </a:pPr>
            <a:endParaRPr lang="en-US" altLang="ko-KR" sz="500">
              <a:cs typeface="Arial"/>
            </a:endParaRPr>
          </a:p>
          <a:p>
            <a:pPr marL="216000" lvl="2" indent="0">
              <a:buNone/>
            </a:pPr>
            <a:endParaRPr lang="en-US" altLang="ko-KR" sz="500">
              <a:cs typeface="Arial"/>
            </a:endParaRPr>
          </a:p>
          <a:p>
            <a:pPr marL="503655" lvl="2" indent="-287655"/>
            <a:r>
              <a:rPr lang="en-US" altLang="ko-KR" sz="1500">
                <a:cs typeface="Arial"/>
              </a:rPr>
              <a:t>Balanced between capacity and bandwidth</a:t>
            </a:r>
            <a:endParaRPr lang="en-US" altLang="ko-KR" sz="1800">
              <a:cs typeface="Arial"/>
            </a:endParaRPr>
          </a:p>
          <a:p>
            <a:pPr marL="287655" indent="-287655"/>
            <a:endParaRPr lang="en-US" altLang="ko-KR" sz="1800">
              <a:cs typeface="Arial"/>
            </a:endParaRPr>
          </a:p>
          <a:p>
            <a:pPr marL="287655" indent="-287655"/>
            <a:endParaRPr lang="en-US" altLang="ko-KR" sz="1800">
              <a:cs typeface="Arial"/>
            </a:endParaRPr>
          </a:p>
          <a:p>
            <a:pPr marL="287655" indent="-287655"/>
            <a:endParaRPr lang="en-US" altLang="ko-KR" sz="500">
              <a:cs typeface="Arial"/>
            </a:endParaRPr>
          </a:p>
          <a:p>
            <a:pPr marL="0" indent="0">
              <a:buNone/>
            </a:pPr>
            <a:endParaRPr lang="en-US" altLang="ko-KR" sz="1800">
              <a:cs typeface="Arial"/>
            </a:endParaRPr>
          </a:p>
        </p:txBody>
      </p:sp>
      <p:sp>
        <p:nvSpPr>
          <p:cNvPr id="4" name="제목 3">
            <a:extLst>
              <a:ext uri="{FF2B5EF4-FFF2-40B4-BE49-F238E27FC236}">
                <a16:creationId xmlns:a16="http://schemas.microsoft.com/office/drawing/2014/main" id="{F9D4AFA7-5E19-93A6-3475-559CA7CBB07A}"/>
              </a:ext>
            </a:extLst>
          </p:cNvPr>
          <p:cNvSpPr>
            <a:spLocks noGrp="1"/>
          </p:cNvSpPr>
          <p:nvPr>
            <p:ph type="title"/>
          </p:nvPr>
        </p:nvSpPr>
        <p:spPr>
          <a:xfrm>
            <a:off x="854498" y="405096"/>
            <a:ext cx="7404642" cy="424732"/>
          </a:xfrm>
        </p:spPr>
        <p:txBody>
          <a:bodyPr/>
          <a:lstStyle/>
          <a:p>
            <a:r>
              <a:rPr lang="en-US" altLang="ko-KR" sz="2400" spc="0" err="1">
                <a:latin typeface="+mn-lt"/>
              </a:rPr>
              <a:t>CacheCraft</a:t>
            </a:r>
            <a:r>
              <a:rPr lang="en-US" altLang="ko-KR" sz="2400" spc="0">
                <a:latin typeface="+mn-lt"/>
              </a:rPr>
              <a:t> – Modifications</a:t>
            </a:r>
          </a:p>
        </p:txBody>
      </p:sp>
      <p:sp>
        <p:nvSpPr>
          <p:cNvPr id="5" name="텍스트 개체 틀 4">
            <a:extLst>
              <a:ext uri="{FF2B5EF4-FFF2-40B4-BE49-F238E27FC236}">
                <a16:creationId xmlns:a16="http://schemas.microsoft.com/office/drawing/2014/main" id="{AA6A3A21-971C-FF6D-8921-E42513EFCBF4}"/>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sp>
        <p:nvSpPr>
          <p:cNvPr id="53" name="TextBox 52">
            <a:extLst>
              <a:ext uri="{FF2B5EF4-FFF2-40B4-BE49-F238E27FC236}">
                <a16:creationId xmlns:a16="http://schemas.microsoft.com/office/drawing/2014/main" id="{9FD701ED-ED77-3D23-6E73-ED9477898A7D}"/>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pic>
        <p:nvPicPr>
          <p:cNvPr id="1026" name="Picture 2">
            <a:extLst>
              <a:ext uri="{FF2B5EF4-FFF2-40B4-BE49-F238E27FC236}">
                <a16:creationId xmlns:a16="http://schemas.microsoft.com/office/drawing/2014/main" id="{E3788831-F1B9-F50A-965C-4E4D8C211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077" y="2039266"/>
            <a:ext cx="5863073" cy="1796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DDFDDCA-E492-C169-D698-AFA4681C78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627" y="4087694"/>
            <a:ext cx="5918545" cy="248455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그룹 2">
            <a:extLst>
              <a:ext uri="{FF2B5EF4-FFF2-40B4-BE49-F238E27FC236}">
                <a16:creationId xmlns:a16="http://schemas.microsoft.com/office/drawing/2014/main" id="{591A8762-BAE7-06F3-D88F-0AD68E3C8126}"/>
              </a:ext>
            </a:extLst>
          </p:cNvPr>
          <p:cNvGrpSpPr/>
          <p:nvPr/>
        </p:nvGrpSpPr>
        <p:grpSpPr>
          <a:xfrm>
            <a:off x="188752" y="5631041"/>
            <a:ext cx="8766495" cy="1104507"/>
            <a:chOff x="176169" y="5878538"/>
            <a:chExt cx="8766495" cy="758515"/>
          </a:xfrm>
        </p:grpSpPr>
        <p:sp>
          <p:nvSpPr>
            <p:cNvPr id="6" name="사각형: 둥근 모서리 5">
              <a:extLst>
                <a:ext uri="{FF2B5EF4-FFF2-40B4-BE49-F238E27FC236}">
                  <a16:creationId xmlns:a16="http://schemas.microsoft.com/office/drawing/2014/main" id="{F33DB08D-1EBF-210D-870F-DB359581F2B9}"/>
                </a:ext>
              </a:extLst>
            </p:cNvPr>
            <p:cNvSpPr/>
            <p:nvPr/>
          </p:nvSpPr>
          <p:spPr>
            <a:xfrm>
              <a:off x="176169" y="5878538"/>
              <a:ext cx="8766495" cy="758515"/>
            </a:xfrm>
            <a:prstGeom prst="roundRect">
              <a:avLst/>
            </a:prstGeom>
            <a:solidFill>
              <a:schemeClr val="accent6">
                <a:lumMod val="90000"/>
              </a:schemeClr>
            </a:solidFill>
            <a:ln>
              <a:solidFill>
                <a:schemeClr val="accent6">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15E6EA9-BD29-919A-71BC-9AE85F9B280A}"/>
                </a:ext>
              </a:extLst>
            </p:cNvPr>
            <p:cNvSpPr/>
            <p:nvPr/>
          </p:nvSpPr>
          <p:spPr>
            <a:xfrm>
              <a:off x="1443160" y="6093770"/>
              <a:ext cx="6441187" cy="461665"/>
            </a:xfrm>
            <a:prstGeom prst="rect">
              <a:avLst/>
            </a:prstGeom>
            <a:noFill/>
          </p:spPr>
          <p:txBody>
            <a:bodyPr wrap="none" lIns="91440" tIns="45720" rIns="91440" bIns="45720">
              <a:spAutoFit/>
            </a:bodyPr>
            <a:lstStyle/>
            <a:p>
              <a:pPr algn="ctr"/>
              <a:r>
                <a:rPr lang="en-US" altLang="ko-KR" sz="2400" b="1" cap="none" spc="0">
                  <a:ln w="0"/>
                  <a:solidFill>
                    <a:schemeClr val="tx1"/>
                  </a:solidFill>
                  <a:effectLst>
                    <a:outerShdw blurRad="38100" dist="19050" dir="2700000" algn="tl" rotWithShape="0">
                      <a:schemeClr val="dk1">
                        <a:alpha val="40000"/>
                      </a:schemeClr>
                    </a:outerShdw>
                  </a:effectLst>
                </a:rPr>
                <a:t>Further details are presented in the paper !</a:t>
              </a:r>
              <a:endParaRPr lang="ko-KR" altLang="en-US" sz="2400" b="1" cap="none" spc="0">
                <a:ln w="0"/>
                <a:solidFill>
                  <a:schemeClr val="tx1"/>
                </a:solidFill>
                <a:effectLst>
                  <a:outerShdw blurRad="38100" dist="19050" dir="2700000" algn="tl" rotWithShape="0">
                    <a:schemeClr val="dk1">
                      <a:alpha val="40000"/>
                    </a:schemeClr>
                  </a:outerShdw>
                </a:effectLst>
              </a:endParaRPr>
            </a:p>
          </p:txBody>
        </p:sp>
      </p:grpSp>
      <p:sp>
        <p:nvSpPr>
          <p:cNvPr id="55" name="Slide Number Placeholder 5">
            <a:extLst>
              <a:ext uri="{FF2B5EF4-FFF2-40B4-BE49-F238E27FC236}">
                <a16:creationId xmlns:a16="http://schemas.microsoft.com/office/drawing/2014/main" id="{E6AC5C35-0505-A7F8-8A81-EDD836CE2DC0}"/>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27</a:t>
            </a:fld>
            <a:endParaRPr lang="ko-KR" altLang="en-US"/>
          </a:p>
        </p:txBody>
      </p:sp>
    </p:spTree>
    <p:extLst>
      <p:ext uri="{BB962C8B-B14F-4D97-AF65-F5344CB8AC3E}">
        <p14:creationId xmlns:p14="http://schemas.microsoft.com/office/powerpoint/2010/main" val="721058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3446521"/>
          </a:xfrm>
        </p:spPr>
        <p:txBody>
          <a:bodyPr/>
          <a:lstStyle/>
          <a:p>
            <a:pPr marL="400050" indent="-400050">
              <a:lnSpc>
                <a:spcPct val="150000"/>
              </a:lnSpc>
              <a:buFont typeface="+mj-lt"/>
              <a:buAutoNum type="romanUcPeriod"/>
            </a:pPr>
            <a:r>
              <a:rPr lang="en-US" altLang="ko-KR" sz="2000" spc="0">
                <a:solidFill>
                  <a:schemeClr val="accent2">
                    <a:lumMod val="60000"/>
                    <a:lumOff val="40000"/>
                  </a:schemeClr>
                </a:solidFill>
              </a:rPr>
              <a:t>Introduction</a:t>
            </a:r>
          </a:p>
          <a:p>
            <a:pPr marL="400050" indent="-400050">
              <a:lnSpc>
                <a:spcPct val="150000"/>
              </a:lnSpc>
              <a:buFont typeface="+mj-lt"/>
              <a:buAutoNum type="romanUcPeriod"/>
            </a:pPr>
            <a:r>
              <a:rPr lang="en-US" altLang="ko-KR" sz="2000" spc="0">
                <a:solidFill>
                  <a:schemeClr val="accent2">
                    <a:lumMod val="60000"/>
                    <a:lumOff val="40000"/>
                  </a:schemeClr>
                </a:solidFill>
              </a:rPr>
              <a:t>Background</a:t>
            </a:r>
          </a:p>
          <a:p>
            <a:pPr marL="400050" indent="-400050">
              <a:lnSpc>
                <a:spcPct val="150000"/>
              </a:lnSpc>
              <a:buFont typeface="+mj-lt"/>
              <a:buAutoNum type="romanUcPeriod"/>
            </a:pPr>
            <a:r>
              <a:rPr lang="en-US" altLang="ko-KR" sz="2000" spc="0">
                <a:solidFill>
                  <a:schemeClr val="accent2">
                    <a:lumMod val="60000"/>
                    <a:lumOff val="40000"/>
                  </a:schemeClr>
                </a:solidFill>
              </a:rPr>
              <a:t>Prior Work</a:t>
            </a:r>
          </a:p>
          <a:p>
            <a:pPr marL="400050" indent="-400050">
              <a:lnSpc>
                <a:spcPct val="150000"/>
              </a:lnSpc>
              <a:buFont typeface="+mj-lt"/>
              <a:buAutoNum type="romanUcPeriod"/>
            </a:pPr>
            <a:r>
              <a:rPr lang="en-US" altLang="ko-KR" sz="2000" spc="0">
                <a:solidFill>
                  <a:schemeClr val="accent2">
                    <a:lumMod val="60000"/>
                    <a:lumOff val="40000"/>
                  </a:schemeClr>
                </a:solidFill>
              </a:rPr>
              <a:t>CacheCraft</a:t>
            </a:r>
          </a:p>
          <a:p>
            <a:pPr marL="400050" indent="-400050">
              <a:lnSpc>
                <a:spcPct val="150000"/>
              </a:lnSpc>
              <a:buFont typeface="+mj-lt"/>
              <a:buAutoNum type="romanUcPeriod"/>
            </a:pPr>
            <a:r>
              <a:rPr lang="en-US" altLang="ko-KR" sz="2000" spc="0"/>
              <a:t>Evaluation</a:t>
            </a:r>
          </a:p>
          <a:p>
            <a:pPr marL="400050" indent="-400050">
              <a:lnSpc>
                <a:spcPct val="150000"/>
              </a:lnSpc>
              <a:buFont typeface="+mj-lt"/>
              <a:buAutoNum type="romanUcPeriod"/>
            </a:pPr>
            <a:r>
              <a:rPr lang="en-US" altLang="ko-KR" sz="2000" spc="0"/>
              <a:t>Conclusion</a:t>
            </a:r>
            <a:endParaRPr lang="ko-KR" altLang="en-US" sz="2000" b="1" spc="0"/>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549524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D91AA-E494-8661-0BCA-2160D327A2C7}"/>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F1DAA35-381A-D0DB-B95B-EBC4FF72AD8A}"/>
              </a:ext>
            </a:extLst>
          </p:cNvPr>
          <p:cNvSpPr>
            <a:spLocks noGrp="1"/>
          </p:cNvSpPr>
          <p:nvPr>
            <p:ph type="body" sz="quarter" idx="13"/>
          </p:nvPr>
        </p:nvSpPr>
        <p:spPr>
          <a:xfrm>
            <a:off x="261259" y="1237092"/>
            <a:ext cx="8630814" cy="921645"/>
          </a:xfrm>
        </p:spPr>
        <p:txBody>
          <a:bodyPr vert="horz" lIns="91440" tIns="45720" rIns="91440" bIns="45720" rtlCol="0" anchor="t">
            <a:noAutofit/>
          </a:bodyPr>
          <a:lstStyle/>
          <a:p>
            <a:pPr marL="287655" indent="-287655"/>
            <a:r>
              <a:rPr lang="en-US" altLang="ko-KR" sz="1800" spc="0">
                <a:latin typeface="+mj-lt"/>
              </a:rPr>
              <a:t>Accel-Sim with NVIDIA RTX 3070 config</a:t>
            </a:r>
            <a:endParaRPr lang="en-US"/>
          </a:p>
          <a:p>
            <a:pPr marL="287655" indent="-287655"/>
            <a:r>
              <a:rPr lang="en-US" altLang="ko-KR" sz="1800" spc="0">
                <a:latin typeface="+mj-lt"/>
              </a:rPr>
              <a:t>Benchmarks: </a:t>
            </a:r>
            <a:r>
              <a:rPr lang="en-US" altLang="ko-KR" sz="1800" spc="0" err="1">
                <a:latin typeface="+mj-lt"/>
              </a:rPr>
              <a:t>Rodinia</a:t>
            </a:r>
            <a:r>
              <a:rPr lang="en-US" altLang="ko-KR" sz="1800" spc="0">
                <a:latin typeface="+mj-lt"/>
              </a:rPr>
              <a:t> (RO), Parboil (PA), </a:t>
            </a:r>
            <a:r>
              <a:rPr lang="en-US" altLang="ko-KR" sz="1800" spc="0" err="1">
                <a:latin typeface="+mj-lt"/>
              </a:rPr>
              <a:t>Polybench</a:t>
            </a:r>
            <a:r>
              <a:rPr lang="en-US" altLang="ko-KR" sz="1800" spc="0">
                <a:latin typeface="+mj-lt"/>
              </a:rPr>
              <a:t> (PO), </a:t>
            </a:r>
            <a:r>
              <a:rPr lang="en-US" altLang="ko-KR" sz="1800" spc="0" err="1">
                <a:latin typeface="+mj-lt"/>
              </a:rPr>
              <a:t>GraphBig</a:t>
            </a:r>
            <a:r>
              <a:rPr lang="en-US" altLang="ko-KR" sz="1800" spc="0">
                <a:latin typeface="+mj-lt"/>
              </a:rPr>
              <a:t> (GB) </a:t>
            </a:r>
            <a:endParaRPr lang="en-US" altLang="ko-KR" sz="1800" spc="0">
              <a:latin typeface="+mj-lt"/>
              <a:cs typeface="Arial"/>
            </a:endParaRPr>
          </a:p>
          <a:p>
            <a:pPr marL="287655" indent="-287655"/>
            <a:r>
              <a:rPr lang="en-US" altLang="ko-KR" sz="1800" spc="0">
                <a:latin typeface="+mj-lt"/>
              </a:rPr>
              <a:t>We analyze 3 schemes</a:t>
            </a:r>
            <a:endParaRPr lang="en-US" altLang="ko-KR" sz="1800" spc="0">
              <a:latin typeface="+mj-lt"/>
              <a:cs typeface="Arial"/>
            </a:endParaRPr>
          </a:p>
        </p:txBody>
      </p:sp>
      <p:sp>
        <p:nvSpPr>
          <p:cNvPr id="4" name="제목 3">
            <a:extLst>
              <a:ext uri="{FF2B5EF4-FFF2-40B4-BE49-F238E27FC236}">
                <a16:creationId xmlns:a16="http://schemas.microsoft.com/office/drawing/2014/main" id="{1F2ADA4F-A2BF-A0E4-93DA-997E281DD1B4}"/>
              </a:ext>
            </a:extLst>
          </p:cNvPr>
          <p:cNvSpPr>
            <a:spLocks noGrp="1"/>
          </p:cNvSpPr>
          <p:nvPr>
            <p:ph type="title"/>
          </p:nvPr>
        </p:nvSpPr>
        <p:spPr>
          <a:xfrm>
            <a:off x="854498" y="405096"/>
            <a:ext cx="7404642" cy="424732"/>
          </a:xfrm>
        </p:spPr>
        <p:txBody>
          <a:bodyPr/>
          <a:lstStyle/>
          <a:p>
            <a:r>
              <a:rPr lang="en-US" altLang="ko-KR" sz="2400" spc="0">
                <a:latin typeface="+mn-lt"/>
              </a:rPr>
              <a:t>Evaluation Environment</a:t>
            </a:r>
            <a:endParaRPr lang="ko-KR" altLang="en-US" sz="2400" spc="0">
              <a:latin typeface="+mn-lt"/>
            </a:endParaRPr>
          </a:p>
        </p:txBody>
      </p:sp>
      <p:sp>
        <p:nvSpPr>
          <p:cNvPr id="5" name="텍스트 개체 틀 4">
            <a:extLst>
              <a:ext uri="{FF2B5EF4-FFF2-40B4-BE49-F238E27FC236}">
                <a16:creationId xmlns:a16="http://schemas.microsoft.com/office/drawing/2014/main" id="{20F64E1E-D964-7865-9A5B-82470A0D1A52}"/>
              </a:ext>
            </a:extLst>
          </p:cNvPr>
          <p:cNvSpPr>
            <a:spLocks noGrp="1"/>
          </p:cNvSpPr>
          <p:nvPr>
            <p:ph type="body" idx="1"/>
          </p:nvPr>
        </p:nvSpPr>
        <p:spPr/>
        <p:txBody>
          <a:bodyPr/>
          <a:lstStyle/>
          <a:p>
            <a:r>
              <a:rPr lang="en-US" altLang="ko-KR" spc="0">
                <a:latin typeface="+mn-lt"/>
              </a:rPr>
              <a:t>Evaluation</a:t>
            </a:r>
            <a:endParaRPr lang="ko-KR" altLang="en-US" spc="0">
              <a:latin typeface="+mn-lt"/>
            </a:endParaRPr>
          </a:p>
        </p:txBody>
      </p:sp>
      <p:graphicFrame>
        <p:nvGraphicFramePr>
          <p:cNvPr id="6" name="표 5">
            <a:extLst>
              <a:ext uri="{FF2B5EF4-FFF2-40B4-BE49-F238E27FC236}">
                <a16:creationId xmlns:a16="http://schemas.microsoft.com/office/drawing/2014/main" id="{61B583D9-9668-B7FA-EDF3-BFFC27D932DB}"/>
              </a:ext>
            </a:extLst>
          </p:cNvPr>
          <p:cNvGraphicFramePr>
            <a:graphicFrameLocks noGrp="1"/>
          </p:cNvGraphicFramePr>
          <p:nvPr>
            <p:extLst>
              <p:ext uri="{D42A27DB-BD31-4B8C-83A1-F6EECF244321}">
                <p14:modId xmlns:p14="http://schemas.microsoft.com/office/powerpoint/2010/main" val="359728708"/>
              </p:ext>
            </p:extLst>
          </p:nvPr>
        </p:nvGraphicFramePr>
        <p:xfrm>
          <a:off x="707940" y="3023176"/>
          <a:ext cx="6880215" cy="2882781"/>
        </p:xfrm>
        <a:graphic>
          <a:graphicData uri="http://schemas.openxmlformats.org/drawingml/2006/table">
            <a:tbl>
              <a:tblPr firstRow="1" bandRow="1">
                <a:tableStyleId>{5940675A-B579-460E-94D1-54222C63F5DA}</a:tableStyleId>
              </a:tblPr>
              <a:tblGrid>
                <a:gridCol w="1485658">
                  <a:extLst>
                    <a:ext uri="{9D8B030D-6E8A-4147-A177-3AD203B41FA5}">
                      <a16:colId xmlns:a16="http://schemas.microsoft.com/office/drawing/2014/main" val="1720829861"/>
                    </a:ext>
                  </a:extLst>
                </a:gridCol>
                <a:gridCol w="5394557">
                  <a:extLst>
                    <a:ext uri="{9D8B030D-6E8A-4147-A177-3AD203B41FA5}">
                      <a16:colId xmlns:a16="http://schemas.microsoft.com/office/drawing/2014/main" val="1362910449"/>
                    </a:ext>
                  </a:extLst>
                </a:gridCol>
              </a:tblGrid>
              <a:tr h="902962">
                <a:tc>
                  <a:txBody>
                    <a:bodyPr/>
                    <a:lstStyle/>
                    <a:p>
                      <a:pPr algn="ctr" latinLnBrk="1"/>
                      <a:r>
                        <a:rPr lang="en-US" altLang="ko-KR" sz="1600" b="0">
                          <a:latin typeface="+mn-lt"/>
                        </a:rPr>
                        <a:t>Non-ECC</a:t>
                      </a:r>
                      <a:endParaRPr lang="ko-KR" altLang="en-US" sz="1600" b="0">
                        <a:latin typeface="+mn-lt"/>
                      </a:endParaRPr>
                    </a:p>
                  </a:txBody>
                  <a:tcPr marL="68580" marR="68580" marT="34290" marB="34290" anchor="ctr"/>
                </a:tc>
                <a:tc>
                  <a:txBody>
                    <a:bodyPr/>
                    <a:lstStyle/>
                    <a:p>
                      <a:pPr marL="285750" indent="-285750" algn="ctr" latinLnBrk="1">
                        <a:buFontTx/>
                        <a:buChar char="-"/>
                      </a:pPr>
                      <a:endParaRPr lang="en-US" altLang="ko-KR" sz="500" b="0">
                        <a:latin typeface="+mn-lt"/>
                      </a:endParaRPr>
                    </a:p>
                    <a:p>
                      <a:pPr marL="0" indent="0" algn="l" latinLnBrk="1">
                        <a:buFontTx/>
                        <a:buNone/>
                      </a:pPr>
                      <a:r>
                        <a:rPr lang="en-US" altLang="ko-KR" sz="1600" b="0">
                          <a:latin typeface="+mn-lt"/>
                        </a:rPr>
                        <a:t>  - No ECC performance overheads</a:t>
                      </a:r>
                    </a:p>
                    <a:p>
                      <a:pPr marL="285750" indent="-285750" algn="l" latinLnBrk="1">
                        <a:buFontTx/>
                        <a:buChar char="-"/>
                      </a:pPr>
                      <a:endParaRPr lang="en-US" altLang="ko-KR" sz="500" b="0">
                        <a:latin typeface="+mn-lt"/>
                      </a:endParaRPr>
                    </a:p>
                    <a:p>
                      <a:pPr marL="0" indent="0" algn="l" latinLnBrk="1">
                        <a:buFontTx/>
                        <a:buNone/>
                      </a:pPr>
                      <a:r>
                        <a:rPr lang="en-US" altLang="ko-KR" sz="1600" b="0">
                          <a:latin typeface="+mn-lt"/>
                        </a:rPr>
                        <a:t>  - Caches have 32-32-32-32 sectors</a:t>
                      </a:r>
                    </a:p>
                  </a:txBody>
                  <a:tcPr marL="68580" marR="68580" marT="34290" marB="34290"/>
                </a:tc>
                <a:extLst>
                  <a:ext uri="{0D108BD9-81ED-4DB2-BD59-A6C34878D82A}">
                    <a16:rowId xmlns:a16="http://schemas.microsoft.com/office/drawing/2014/main" val="505496131"/>
                  </a:ext>
                </a:extLst>
              </a:tr>
              <a:tr h="1271159">
                <a:tc>
                  <a:txBody>
                    <a:bodyPr/>
                    <a:lstStyle/>
                    <a:p>
                      <a:pPr algn="ctr" latinLnBrk="1"/>
                      <a:r>
                        <a:rPr lang="en-US" altLang="ko-KR" sz="1600" b="0">
                          <a:latin typeface="+mn-lt"/>
                        </a:rPr>
                        <a:t>Baseline</a:t>
                      </a:r>
                      <a:endParaRPr lang="ko-KR" altLang="en-US" sz="1600" b="0">
                        <a:latin typeface="+mn-lt"/>
                      </a:endParaRPr>
                    </a:p>
                  </a:txBody>
                  <a:tcPr marL="68580" marR="68580" marT="34290" marB="34290"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500" b="0">
                          <a:latin typeface="+mn-lt"/>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a:latin typeface="+mn-lt"/>
                        </a:rPr>
                        <a:t>  - Current in-band ECC implementations in NVIDIA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500" b="0">
                        <a:latin typeface="+mn-lt"/>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a:latin typeface="+mn-lt"/>
                        </a:rPr>
                        <a:t>  - Caches have 32-32-32-32 sectors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500" b="0">
                        <a:latin typeface="+mn-lt"/>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0">
                          <a:latin typeface="+mn-lt"/>
                        </a:rPr>
                        <a:t>  - Includes one 32B </a:t>
                      </a:r>
                      <a:r>
                        <a:rPr lang="en-US" altLang="ko-KR" sz="1600" b="0" err="1">
                          <a:latin typeface="+mn-lt"/>
                        </a:rPr>
                        <a:t>RCache</a:t>
                      </a:r>
                      <a:r>
                        <a:rPr lang="en-US" altLang="ko-KR" sz="1600" b="0">
                          <a:latin typeface="+mn-lt"/>
                        </a:rPr>
                        <a:t> per GDDR bank</a:t>
                      </a:r>
                    </a:p>
                    <a:p>
                      <a:pPr algn="ctr" latinLnBrk="1"/>
                      <a:endParaRPr lang="ko-KR" altLang="en-US" sz="500" b="0">
                        <a:latin typeface="+mn-lt"/>
                      </a:endParaRPr>
                    </a:p>
                  </a:txBody>
                  <a:tcPr marL="68580" marR="68580" marT="34290" marB="34290"/>
                </a:tc>
                <a:extLst>
                  <a:ext uri="{0D108BD9-81ED-4DB2-BD59-A6C34878D82A}">
                    <a16:rowId xmlns:a16="http://schemas.microsoft.com/office/drawing/2014/main" val="2370945600"/>
                  </a:ext>
                </a:extLst>
              </a:tr>
              <a:tr h="534764">
                <a:tc>
                  <a:txBody>
                    <a:bodyPr/>
                    <a:lstStyle/>
                    <a:p>
                      <a:pPr algn="ctr" latinLnBrk="1"/>
                      <a:r>
                        <a:rPr lang="en-US" altLang="ko-KR" sz="1600" b="0">
                          <a:latin typeface="+mn-lt"/>
                          <a:ea typeface="맑은 고딕" panose="020B0503020000020004" pitchFamily="50" charset="-127"/>
                        </a:rPr>
                        <a:t>CacheCraft</a:t>
                      </a:r>
                      <a:endParaRPr lang="ko-KR" altLang="en-US" sz="1600" b="0">
                        <a:latin typeface="+mn-lt"/>
                      </a:endParaRPr>
                    </a:p>
                  </a:txBody>
                  <a:tcPr marL="68580" marR="68580" marT="34290" marB="34290" anchor="ctr"/>
                </a:tc>
                <a:tc>
                  <a:txBody>
                    <a:bodyPr/>
                    <a:lstStyle/>
                    <a:p>
                      <a:pPr algn="l" latinLnBrk="1"/>
                      <a:endParaRPr lang="en-US" altLang="ko-KR" sz="500" b="0">
                        <a:solidFill>
                          <a:srgbClr val="000000"/>
                        </a:solidFill>
                        <a:latin typeface="+mj-lt"/>
                      </a:endParaRPr>
                    </a:p>
                    <a:p>
                      <a:pPr marL="0" indent="0" algn="l" latinLnBrk="1">
                        <a:buFontTx/>
                        <a:buNone/>
                      </a:pPr>
                      <a:r>
                        <a:rPr lang="en-US" altLang="ko-KR" sz="1600" b="0">
                          <a:solidFill>
                            <a:srgbClr val="000000"/>
                          </a:solidFill>
                          <a:latin typeface="+mj-lt"/>
                        </a:rPr>
                        <a:t>  - Caches have  30-30-30-30-8 sectoring schemes </a:t>
                      </a:r>
                    </a:p>
                    <a:p>
                      <a:pPr marL="0" indent="0" algn="l" latinLnBrk="1">
                        <a:buFontTx/>
                        <a:buNone/>
                      </a:pPr>
                      <a:r>
                        <a:rPr lang="en-US" altLang="ko-KR" sz="1600" b="0">
                          <a:solidFill>
                            <a:srgbClr val="000000"/>
                          </a:solidFill>
                          <a:latin typeface="+mj-lt"/>
                        </a:rPr>
                        <a:t>  - Memory-layout: Balanced layout </a:t>
                      </a:r>
                    </a:p>
                    <a:p>
                      <a:pPr marL="0" indent="0" algn="l" latinLnBrk="1">
                        <a:buFontTx/>
                        <a:buNone/>
                      </a:pPr>
                      <a:endParaRPr lang="en-US" altLang="ko-KR" sz="500" b="0">
                        <a:solidFill>
                          <a:srgbClr val="000000"/>
                        </a:solidFill>
                        <a:latin typeface="+mj-lt"/>
                      </a:endParaRPr>
                    </a:p>
                  </a:txBody>
                  <a:tcPr marL="68580" marR="68580" marT="34290" marB="34290"/>
                </a:tc>
                <a:extLst>
                  <a:ext uri="{0D108BD9-81ED-4DB2-BD59-A6C34878D82A}">
                    <a16:rowId xmlns:a16="http://schemas.microsoft.com/office/drawing/2014/main" val="702168754"/>
                  </a:ext>
                </a:extLst>
              </a:tr>
            </a:tbl>
          </a:graphicData>
        </a:graphic>
      </p:graphicFrame>
      <p:sp>
        <p:nvSpPr>
          <p:cNvPr id="3" name="TextBox 2">
            <a:extLst>
              <a:ext uri="{FF2B5EF4-FFF2-40B4-BE49-F238E27FC236}">
                <a16:creationId xmlns:a16="http://schemas.microsoft.com/office/drawing/2014/main" id="{8CAA7D20-A661-ABA9-B4B2-8616D7B342A5}"/>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Ⅴ</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A82607DB-A2B3-04ED-11AE-7049C0662014}"/>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29</a:t>
            </a:fld>
            <a:endParaRPr lang="ko-KR" altLang="en-US"/>
          </a:p>
        </p:txBody>
      </p:sp>
    </p:spTree>
    <p:extLst>
      <p:ext uri="{BB962C8B-B14F-4D97-AF65-F5344CB8AC3E}">
        <p14:creationId xmlns:p14="http://schemas.microsoft.com/office/powerpoint/2010/main" val="192073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78B93-6DD0-1D3D-6AE1-8EA9F4454CA7}"/>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4FBE49E-C6E6-8304-B796-5FA6767AAABD}"/>
              </a:ext>
            </a:extLst>
          </p:cNvPr>
          <p:cNvSpPr>
            <a:spLocks noGrp="1"/>
          </p:cNvSpPr>
          <p:nvPr>
            <p:ph type="body" sz="quarter" idx="13"/>
          </p:nvPr>
        </p:nvSpPr>
        <p:spPr>
          <a:xfrm>
            <a:off x="261259" y="1237093"/>
            <a:ext cx="8630814" cy="3408550"/>
          </a:xfrm>
        </p:spPr>
        <p:txBody>
          <a:bodyPr vert="horz" lIns="91440" tIns="45720" rIns="91440" bIns="45720" rtlCol="0" anchor="t">
            <a:normAutofit/>
          </a:bodyPr>
          <a:lstStyle/>
          <a:p>
            <a:pPr marL="287655" indent="-287655"/>
            <a:r>
              <a:rPr lang="en-US" altLang="ko-KR" sz="1800" spc="-38" dirty="0">
                <a:latin typeface="+mj-lt"/>
              </a:rPr>
              <a:t>GPU reliability challenge</a:t>
            </a:r>
            <a:endParaRPr lang="en-US" dirty="0"/>
          </a:p>
          <a:p>
            <a:pPr marL="287655" lvl="1" indent="-215900"/>
            <a:r>
              <a:rPr lang="en-US" altLang="ko-KR" sz="1600" spc="-38" dirty="0">
                <a:latin typeface="+mn-lt"/>
                <a:cs typeface="맑은 고딕 Semilight"/>
              </a:rPr>
              <a:t>A large-scale field study</a:t>
            </a:r>
            <a:r>
              <a:rPr lang="en-US" altLang="ko-KR" sz="1600" spc="-38" baseline="30000" dirty="0">
                <a:latin typeface="+mn-lt"/>
                <a:cs typeface="맑은 고딕 Semilight"/>
              </a:rPr>
              <a:t> [1]</a:t>
            </a:r>
            <a:r>
              <a:rPr lang="en-US" altLang="ko-KR" sz="1600" spc="-38" dirty="0">
                <a:latin typeface="+mn-lt"/>
                <a:cs typeface="맑은 고딕 Semilight"/>
              </a:rPr>
              <a:t> indicates</a:t>
            </a:r>
            <a:endParaRPr lang="en-US" altLang="ko-KR" sz="1600" spc="-38" dirty="0">
              <a:ln w="6350">
                <a:solidFill>
                  <a:prstClr val="black">
                    <a:lumMod val="85000"/>
                    <a:lumOff val="15000"/>
                    <a:alpha val="30000"/>
                  </a:prstClr>
                </a:solidFill>
              </a:ln>
              <a:latin typeface="+mn-lt"/>
              <a:cs typeface="맑은 고딕 Semilight"/>
            </a:endParaRPr>
          </a:p>
          <a:p>
            <a:pPr marL="503555" lvl="2" indent="-179705">
              <a:buFont typeface="Wingdings" panose="020B0604020202020204" pitchFamily="34" charset="0"/>
              <a:buChar char="§"/>
            </a:pPr>
            <a:r>
              <a:rPr lang="en-US" altLang="ko-KR" sz="1500" spc="-38" dirty="0">
                <a:ln w="6350">
                  <a:solidFill>
                    <a:prstClr val="black">
                      <a:lumMod val="85000"/>
                      <a:lumOff val="15000"/>
                      <a:alpha val="30000"/>
                    </a:prstClr>
                  </a:solidFill>
                </a:ln>
                <a:solidFill>
                  <a:srgbClr val="262626"/>
                </a:solidFill>
                <a:cs typeface="맑은 고딕 Semilight"/>
              </a:rPr>
              <a:t>NVIDIA  A100 GPUs show 14,000-hour</a:t>
            </a:r>
            <a:r>
              <a:rPr lang="en-US" altLang="ko-KR" sz="1500" spc="-38" dirty="0">
                <a:ln w="6350">
                  <a:solidFill>
                    <a:prstClr val="black">
                      <a:lumMod val="85000"/>
                      <a:lumOff val="15000"/>
                      <a:alpha val="30000"/>
                    </a:prstClr>
                  </a:solidFill>
                </a:ln>
                <a:solidFill>
                  <a:srgbClr val="262626"/>
                </a:solidFill>
                <a:latin typeface="+mn-lt"/>
                <a:cs typeface="맑은 고딕 Semilight"/>
              </a:rPr>
              <a:t> MTBF (Mean Time Between Failures) </a:t>
            </a:r>
          </a:p>
          <a:p>
            <a:pPr marL="503555" lvl="2" indent="-179705">
              <a:buFont typeface="Wingdings" panose="020B0604020202020204" pitchFamily="34" charset="0"/>
              <a:buChar char="§"/>
            </a:pPr>
            <a:r>
              <a:rPr lang="en-US" altLang="ko-KR" sz="1500" spc="-38" dirty="0">
                <a:ln w="6350">
                  <a:solidFill>
                    <a:prstClr val="black">
                      <a:lumMod val="85000"/>
                      <a:lumOff val="15000"/>
                      <a:alpha val="30000"/>
                    </a:prstClr>
                  </a:solidFill>
                </a:ln>
                <a:solidFill>
                  <a:srgbClr val="262626"/>
                </a:solidFill>
                <a:latin typeface="+mn-lt"/>
                <a:cs typeface="맑은 고딕 Semilight"/>
              </a:rPr>
              <a:t>A large-scale cluster (992 A100s) shows </a:t>
            </a:r>
            <a:r>
              <a:rPr lang="en-US" altLang="ko-KR" sz="1500" spc="-38" dirty="0">
                <a:ln w="6350">
                  <a:solidFill>
                    <a:prstClr val="black">
                      <a:lumMod val="85000"/>
                      <a:lumOff val="15000"/>
                      <a:alpha val="30000"/>
                    </a:prstClr>
                  </a:solidFill>
                </a:ln>
                <a:solidFill>
                  <a:srgbClr val="262626"/>
                </a:solidFill>
                <a:cs typeface="맑은 고딕 Semilight"/>
              </a:rPr>
              <a:t>14-hour</a:t>
            </a:r>
            <a:r>
              <a:rPr lang="en-US" altLang="ko-KR" sz="1500" spc="-38" dirty="0">
                <a:ln w="6350">
                  <a:solidFill>
                    <a:prstClr val="black">
                      <a:lumMod val="85000"/>
                      <a:lumOff val="15000"/>
                      <a:alpha val="30000"/>
                    </a:prstClr>
                  </a:solidFill>
                </a:ln>
                <a:solidFill>
                  <a:srgbClr val="262626"/>
                </a:solidFill>
                <a:latin typeface="+mn-lt"/>
                <a:cs typeface="맑은 고딕 Semilight"/>
              </a:rPr>
              <a:t> MTBF</a:t>
            </a:r>
          </a:p>
          <a:p>
            <a:pPr marL="287655" lvl="1" indent="-215900"/>
            <a:endParaRPr lang="en-US" altLang="ko-KR" sz="1000" spc="-38" dirty="0">
              <a:ln w="6350">
                <a:solidFill>
                  <a:prstClr val="black">
                    <a:lumMod val="85000"/>
                    <a:lumOff val="15000"/>
                    <a:alpha val="30000"/>
                  </a:prstClr>
                </a:solidFill>
              </a:ln>
              <a:latin typeface="+mn-lt"/>
            </a:endParaRPr>
          </a:p>
          <a:p>
            <a:pPr marL="287655" indent="-287655"/>
            <a:r>
              <a:rPr lang="en-US" altLang="ko-KR" sz="1800" spc="-38" dirty="0">
                <a:latin typeface="+mj-lt"/>
              </a:rPr>
              <a:t>Major source of GPU failures: </a:t>
            </a:r>
            <a:r>
              <a:rPr lang="en-US" altLang="ko-KR" sz="1800" spc="-38" dirty="0">
                <a:solidFill>
                  <a:srgbClr val="C00000"/>
                </a:solidFill>
                <a:latin typeface="+mj-lt"/>
              </a:rPr>
              <a:t>memory errors</a:t>
            </a:r>
            <a:endParaRPr lang="en-US" altLang="ko-KR" sz="1800" spc="-38" dirty="0">
              <a:solidFill>
                <a:srgbClr val="C00000"/>
              </a:solidFill>
              <a:latin typeface="+mj-lt"/>
              <a:cs typeface="Arial"/>
            </a:endParaRPr>
          </a:p>
          <a:p>
            <a:pPr marL="287655" lvl="1" indent="-215900"/>
            <a:r>
              <a:rPr lang="en-US" altLang="ko-KR" sz="1600" spc="-38" dirty="0">
                <a:solidFill>
                  <a:schemeClr val="tx1"/>
                </a:solidFill>
                <a:latin typeface="+mj-lt"/>
                <a:cs typeface="맑은 고딕 Semilight"/>
              </a:rPr>
              <a:t>Another large-scale field study </a:t>
            </a:r>
            <a:r>
              <a:rPr lang="en-US" sz="1600" spc="-38" baseline="30000" dirty="0">
                <a:solidFill>
                  <a:srgbClr val="262626"/>
                </a:solidFill>
                <a:latin typeface="+mj-lt"/>
                <a:cs typeface="Arial"/>
              </a:rPr>
              <a:t>[2]</a:t>
            </a:r>
            <a:r>
              <a:rPr lang="en-US" altLang="ko-KR" sz="1600" spc="-38" dirty="0">
                <a:solidFill>
                  <a:schemeClr val="tx1"/>
                </a:solidFill>
                <a:latin typeface="+mj-lt"/>
                <a:cs typeface="맑은 고딕 Semilight"/>
              </a:rPr>
              <a:t> indicates</a:t>
            </a:r>
            <a:endParaRPr lang="en-US" altLang="ko-KR" sz="1600" spc="-38" dirty="0">
              <a:ln w="6350">
                <a:solidFill>
                  <a:prstClr val="black">
                    <a:lumMod val="85000"/>
                    <a:lumOff val="15000"/>
                    <a:alpha val="30000"/>
                  </a:prstClr>
                </a:solidFill>
              </a:ln>
              <a:solidFill>
                <a:schemeClr val="tx1"/>
              </a:solidFill>
              <a:latin typeface="+mj-lt"/>
              <a:cs typeface="맑은 고딕 Semilight"/>
            </a:endParaRPr>
          </a:p>
          <a:p>
            <a:pPr marL="503555" lvl="2" indent="-179705">
              <a:buFont typeface="Wingdings" panose="020B0604020202020204" pitchFamily="34" charset="0"/>
              <a:buChar char="§"/>
            </a:pPr>
            <a:r>
              <a:rPr lang="en-US" altLang="ko-KR" sz="1500" spc="-38" dirty="0">
                <a:ln w="6350">
                  <a:solidFill>
                    <a:prstClr val="black">
                      <a:lumMod val="85000"/>
                      <a:lumOff val="15000"/>
                      <a:alpha val="30000"/>
                    </a:prstClr>
                  </a:solidFill>
                </a:ln>
                <a:solidFill>
                  <a:schemeClr val="tx1"/>
                </a:solidFill>
                <a:latin typeface="+mj-lt"/>
                <a:cs typeface="맑은 고딕 Semilight"/>
              </a:rPr>
              <a:t>HBM2 caused ~260,000,000 error events in 19 data centers over 2 years.</a:t>
            </a:r>
          </a:p>
          <a:p>
            <a:pPr marL="503555" lvl="2" indent="-179705">
              <a:buFont typeface="Wingdings" panose="020B0604020202020204" pitchFamily="34" charset="0"/>
              <a:buChar char="§"/>
            </a:pPr>
            <a:endParaRPr lang="en-US" altLang="ko-KR" sz="1500" spc="-38" dirty="0">
              <a:ln w="6350">
                <a:solidFill>
                  <a:prstClr val="black">
                    <a:lumMod val="85000"/>
                    <a:lumOff val="15000"/>
                    <a:alpha val="30000"/>
                  </a:prstClr>
                </a:solidFill>
              </a:ln>
              <a:solidFill>
                <a:schemeClr val="tx1"/>
              </a:solidFill>
              <a:latin typeface="+mj-lt"/>
              <a:cs typeface="맑은 고딕 Semilight"/>
            </a:endParaRPr>
          </a:p>
        </p:txBody>
      </p:sp>
      <p:sp>
        <p:nvSpPr>
          <p:cNvPr id="4" name="제목 3">
            <a:extLst>
              <a:ext uri="{FF2B5EF4-FFF2-40B4-BE49-F238E27FC236}">
                <a16:creationId xmlns:a16="http://schemas.microsoft.com/office/drawing/2014/main" id="{CE1CEECB-5EDD-383C-903B-62BBFB93D58C}"/>
              </a:ext>
            </a:extLst>
          </p:cNvPr>
          <p:cNvSpPr>
            <a:spLocks noGrp="1"/>
          </p:cNvSpPr>
          <p:nvPr>
            <p:ph type="title"/>
          </p:nvPr>
        </p:nvSpPr>
        <p:spPr>
          <a:xfrm>
            <a:off x="854498" y="405096"/>
            <a:ext cx="7404642" cy="424732"/>
          </a:xfrm>
        </p:spPr>
        <p:txBody>
          <a:bodyPr/>
          <a:lstStyle/>
          <a:p>
            <a:r>
              <a:rPr lang="en-US" altLang="ko-KR" sz="2400" spc="0">
                <a:latin typeface="+mn-lt"/>
              </a:rPr>
              <a:t>Demands for GPU Reliability</a:t>
            </a:r>
            <a:endParaRPr lang="ko-KR" altLang="en-US" sz="2400" spc="0">
              <a:latin typeface="+mn-lt"/>
            </a:endParaRPr>
          </a:p>
        </p:txBody>
      </p:sp>
      <p:sp>
        <p:nvSpPr>
          <p:cNvPr id="5" name="텍스트 개체 틀 4">
            <a:extLst>
              <a:ext uri="{FF2B5EF4-FFF2-40B4-BE49-F238E27FC236}">
                <a16:creationId xmlns:a16="http://schemas.microsoft.com/office/drawing/2014/main" id="{9855213A-0506-AD16-6EC9-5E3067C0323E}"/>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793E920D-022E-A3B1-C138-03CA65C100C8}"/>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sp>
        <p:nvSpPr>
          <p:cNvPr id="3" name="Slide Number Placeholder 5">
            <a:extLst>
              <a:ext uri="{FF2B5EF4-FFF2-40B4-BE49-F238E27FC236}">
                <a16:creationId xmlns:a16="http://schemas.microsoft.com/office/drawing/2014/main" id="{868D8F8B-C082-EE68-5075-F9C6BB111FE8}"/>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a:t>
            </a:fld>
            <a:endParaRPr lang="ko-KR" altLang="en-US"/>
          </a:p>
        </p:txBody>
      </p:sp>
      <p:sp>
        <p:nvSpPr>
          <p:cNvPr id="6" name="TextBox 5">
            <a:extLst>
              <a:ext uri="{FF2B5EF4-FFF2-40B4-BE49-F238E27FC236}">
                <a16:creationId xmlns:a16="http://schemas.microsoft.com/office/drawing/2014/main" id="{FF426483-3812-B6FD-C900-1E8D45644211}"/>
              </a:ext>
            </a:extLst>
          </p:cNvPr>
          <p:cNvSpPr txBox="1"/>
          <p:nvPr/>
        </p:nvSpPr>
        <p:spPr>
          <a:xfrm>
            <a:off x="62586" y="6096302"/>
            <a:ext cx="9179605" cy="461665"/>
          </a:xfrm>
          <a:prstGeom prst="rect">
            <a:avLst/>
          </a:prstGeom>
          <a:noFill/>
        </p:spPr>
        <p:txBody>
          <a:bodyPr wrap="square" rtlCol="0">
            <a:spAutoFit/>
          </a:bodyPr>
          <a:lstStyle/>
          <a:p>
            <a:pPr algn="l"/>
            <a:r>
              <a:rPr lang="en-US" altLang="ko-KR" sz="1200" b="1" dirty="0">
                <a:ea typeface="맑은 고딕"/>
              </a:rPr>
              <a:t>[2] </a:t>
            </a:r>
            <a:r>
              <a:rPr lang="en-US" altLang="ko-KR" sz="1200" dirty="0"/>
              <a:t>Wu, R., et al (2024). "Removing Obstacles before Breaking Through the Memory Wall: A Close Look at HBM Errors in the Field." in </a:t>
            </a:r>
            <a:r>
              <a:rPr lang="en-US" altLang="ko-KR" sz="1200" i="1" dirty="0"/>
              <a:t>ATC</a:t>
            </a:r>
            <a:r>
              <a:rPr lang="en-US" altLang="ko-KR" sz="1200" dirty="0"/>
              <a:t>. USENIX Association.</a:t>
            </a:r>
            <a:endParaRPr lang="en-US" altLang="ko-KR" sz="1200" b="1" dirty="0">
              <a:solidFill>
                <a:prstClr val="black">
                  <a:lumMod val="65000"/>
                  <a:lumOff val="35000"/>
                </a:prstClr>
              </a:solidFill>
              <a:ea typeface="맑은 고딕"/>
            </a:endParaRPr>
          </a:p>
        </p:txBody>
      </p:sp>
      <p:sp>
        <p:nvSpPr>
          <p:cNvPr id="8" name="TextBox 7">
            <a:extLst>
              <a:ext uri="{FF2B5EF4-FFF2-40B4-BE49-F238E27FC236}">
                <a16:creationId xmlns:a16="http://schemas.microsoft.com/office/drawing/2014/main" id="{A72E3F06-F157-E96A-DC07-B72A6BE06170}"/>
              </a:ext>
            </a:extLst>
          </p:cNvPr>
          <p:cNvSpPr txBox="1"/>
          <p:nvPr/>
        </p:nvSpPr>
        <p:spPr>
          <a:xfrm>
            <a:off x="62586" y="5775085"/>
            <a:ext cx="9081414" cy="276999"/>
          </a:xfrm>
          <a:prstGeom prst="rect">
            <a:avLst/>
          </a:prstGeom>
          <a:noFill/>
        </p:spPr>
        <p:txBody>
          <a:bodyPr wrap="square" rtlCol="0">
            <a:spAutoFit/>
          </a:bodyPr>
          <a:lstStyle/>
          <a:p>
            <a:pPr algn="l"/>
            <a:r>
              <a:rPr lang="en-US" altLang="ko-KR" sz="1200" b="1" dirty="0">
                <a:ea typeface="맑은 고딕"/>
              </a:rPr>
              <a:t>[1] </a:t>
            </a:r>
            <a:r>
              <a:rPr lang="en-US" altLang="ko-KR" sz="1200" dirty="0"/>
              <a:t>Zhang, S., et al (2022). </a:t>
            </a:r>
            <a:r>
              <a:rPr lang="en-US" altLang="ko-KR" sz="1200" i="1" dirty="0"/>
              <a:t>OPT: Open Pre-trained Transformer Language Models</a:t>
            </a:r>
            <a:r>
              <a:rPr lang="en-US" altLang="ko-KR" sz="1200" dirty="0"/>
              <a:t>. in </a:t>
            </a:r>
            <a:r>
              <a:rPr lang="en-US" altLang="ko-KR" sz="1200" dirty="0" err="1"/>
              <a:t>arXiv</a:t>
            </a:r>
            <a:r>
              <a:rPr lang="en-US" altLang="ko-KR" sz="1200" dirty="0"/>
              <a:t>.</a:t>
            </a:r>
            <a:r>
              <a:rPr lang="en-US" altLang="ko-KR" sz="1200" b="1" dirty="0">
                <a:ea typeface="맑은 고딕"/>
              </a:rPr>
              <a:t> </a:t>
            </a:r>
            <a:endParaRPr lang="en-US" altLang="ko-KR" sz="1200" b="1" dirty="0">
              <a:solidFill>
                <a:prstClr val="black">
                  <a:lumMod val="65000"/>
                  <a:lumOff val="35000"/>
                </a:prstClr>
              </a:solidFill>
              <a:ea typeface="맑은 고딕"/>
            </a:endParaRPr>
          </a:p>
        </p:txBody>
      </p:sp>
    </p:spTree>
    <p:extLst>
      <p:ext uri="{BB962C8B-B14F-4D97-AF65-F5344CB8AC3E}">
        <p14:creationId xmlns:p14="http://schemas.microsoft.com/office/powerpoint/2010/main" val="2335514139"/>
      </p:ext>
    </p:extLst>
  </p:cSld>
  <p:clrMapOvr>
    <a:masterClrMapping/>
  </p:clrMapOvr>
  <mc:AlternateContent xmlns:mc="http://schemas.openxmlformats.org/markup-compatibility/2006" xmlns:p14="http://schemas.microsoft.com/office/powerpoint/2010/main">
    <mc:Choice Requires="p14">
      <p:transition spd="slow" p14:dur="2000" advTm="45697"/>
    </mc:Choice>
    <mc:Fallback xmlns="">
      <p:transition spd="slow" advTm="4569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8" y="1237093"/>
            <a:ext cx="8882741" cy="1477828"/>
          </a:xfrm>
        </p:spPr>
        <p:txBody>
          <a:bodyPr vert="horz" lIns="91440" tIns="45720" rIns="91440" bIns="45720" rtlCol="0" anchor="t">
            <a:noAutofit/>
          </a:bodyPr>
          <a:lstStyle/>
          <a:p>
            <a:pPr marL="287655" indent="-287655"/>
            <a:r>
              <a:rPr lang="en-US" altLang="ko-KR" sz="1800" spc="0">
                <a:latin typeface="+mj-lt"/>
              </a:rPr>
              <a:t>Access amplification factor (compared to Non-ECC)</a:t>
            </a:r>
            <a:endParaRPr lang="en-US"/>
          </a:p>
          <a:p>
            <a:pPr marL="0" lvl="1" indent="-215900">
              <a:buFont typeface="Wingdings" panose="05000000000000000000" pitchFamily="2" charset="2"/>
              <a:buChar char="§"/>
            </a:pPr>
            <a:r>
              <a:rPr lang="en-US" altLang="ko-KR" sz="1500" spc="0">
                <a:latin typeface="+mn-lt"/>
                <a:cs typeface="맑은 고딕 Semilight"/>
              </a:rPr>
              <a:t>Baseline: </a:t>
            </a:r>
            <a:r>
              <a:rPr lang="en-US" altLang="ko-KR" sz="1500" b="1" spc="0">
                <a:solidFill>
                  <a:srgbClr val="C00000"/>
                </a:solidFill>
                <a:latin typeface="+mn-lt"/>
                <a:cs typeface="맑은 고딕 Semilight"/>
              </a:rPr>
              <a:t>overall 41.9%</a:t>
            </a:r>
            <a:r>
              <a:rPr lang="en-US" altLang="ko-KR" sz="1500" spc="0">
                <a:latin typeface="+mn-lt"/>
                <a:cs typeface="맑은 고딕 Semilight"/>
              </a:rPr>
              <a:t>, ranges from </a:t>
            </a:r>
            <a:r>
              <a:rPr lang="en-US" altLang="ko-KR" sz="1500" b="1" spc="0">
                <a:solidFill>
                  <a:schemeClr val="tx1"/>
                </a:solidFill>
                <a:latin typeface="+mn-lt"/>
                <a:cs typeface="맑은 고딕 Semilight"/>
              </a:rPr>
              <a:t>15.2%</a:t>
            </a:r>
            <a:r>
              <a:rPr lang="en-US" altLang="ko-KR" sz="1500" spc="0">
                <a:latin typeface="+mn-lt"/>
                <a:cs typeface="맑은 고딕 Semilight"/>
              </a:rPr>
              <a:t> (RO-PTF) to </a:t>
            </a:r>
            <a:r>
              <a:rPr lang="en-US" altLang="ko-KR" sz="1500" b="1" spc="0">
                <a:solidFill>
                  <a:srgbClr val="C00000"/>
                </a:solidFill>
                <a:latin typeface="+mn-lt"/>
                <a:cs typeface="맑은 고딕 Semilight"/>
              </a:rPr>
              <a:t>96.9%(GB-SSSP)</a:t>
            </a:r>
            <a:endParaRPr lang="en-US" altLang="ko-KR" sz="1500" b="1" spc="0">
              <a:ln w="6350">
                <a:solidFill>
                  <a:prstClr val="black">
                    <a:lumMod val="85000"/>
                    <a:lumOff val="15000"/>
                    <a:alpha val="30000"/>
                  </a:prstClr>
                </a:solidFill>
              </a:ln>
              <a:solidFill>
                <a:srgbClr val="C00000"/>
              </a:solidFill>
              <a:latin typeface="+mn-lt"/>
              <a:cs typeface="맑은 고딕 Semilight"/>
            </a:endParaRPr>
          </a:p>
          <a:p>
            <a:pPr marL="0" lvl="1" indent="-215900">
              <a:buFont typeface="Wingdings" panose="05000000000000000000" pitchFamily="2" charset="2"/>
              <a:buChar char="§"/>
            </a:pPr>
            <a:r>
              <a:rPr lang="en-US" altLang="ko-KR" sz="1500" spc="0" err="1">
                <a:latin typeface="+mn-lt"/>
                <a:cs typeface="맑은 고딕 Semilight"/>
              </a:rPr>
              <a:t>CacheCraft</a:t>
            </a:r>
            <a:r>
              <a:rPr lang="en-US" altLang="ko-KR" sz="1500" spc="0">
                <a:latin typeface="+mn-lt"/>
                <a:cs typeface="맑은 고딕 Semilight"/>
              </a:rPr>
              <a:t>: </a:t>
            </a:r>
            <a:r>
              <a:rPr lang="en-US" altLang="ko-KR" sz="1500" b="1" spc="0">
                <a:solidFill>
                  <a:srgbClr val="C00000"/>
                </a:solidFill>
                <a:latin typeface="+mn-lt"/>
                <a:cs typeface="맑은 고딕 Semilight"/>
              </a:rPr>
              <a:t>overall 21.9%</a:t>
            </a:r>
            <a:r>
              <a:rPr lang="en-US" altLang="ko-KR" sz="1500" spc="0">
                <a:solidFill>
                  <a:schemeClr val="tx1"/>
                </a:solidFill>
                <a:latin typeface="+mn-lt"/>
                <a:cs typeface="맑은 고딕 Semilight"/>
              </a:rPr>
              <a:t>,</a:t>
            </a:r>
            <a:r>
              <a:rPr lang="en-US" altLang="ko-KR" sz="1500" spc="0">
                <a:solidFill>
                  <a:srgbClr val="C00000"/>
                </a:solidFill>
                <a:latin typeface="+mn-lt"/>
                <a:cs typeface="맑은 고딕 Semilight"/>
              </a:rPr>
              <a:t>  </a:t>
            </a:r>
            <a:r>
              <a:rPr lang="en-US" altLang="ko-KR" sz="1500" spc="0">
                <a:latin typeface="+mn-lt"/>
                <a:cs typeface="맑은 고딕 Semilight"/>
              </a:rPr>
              <a:t>ranges </a:t>
            </a:r>
            <a:r>
              <a:rPr lang="en-US" altLang="ko-KR" sz="1500" spc="0" err="1">
                <a:latin typeface="+mn-lt"/>
                <a:cs typeface="맑은 고딕 Semilight"/>
              </a:rPr>
              <a:t>form</a:t>
            </a:r>
            <a:r>
              <a:rPr lang="en-US" altLang="ko-KR" sz="1500" spc="0">
                <a:latin typeface="+mn-lt"/>
                <a:cs typeface="맑은 고딕 Semilight"/>
              </a:rPr>
              <a:t> </a:t>
            </a:r>
            <a:r>
              <a:rPr lang="en-US" altLang="ko-KR" sz="1500" b="1" spc="0">
                <a:solidFill>
                  <a:srgbClr val="C00000"/>
                </a:solidFill>
                <a:latin typeface="+mn-lt"/>
                <a:cs typeface="맑은 고딕 Semilight"/>
              </a:rPr>
              <a:t>10.2%(GB-SSSP) </a:t>
            </a:r>
            <a:r>
              <a:rPr lang="en-US" altLang="ko-KR" sz="1500" spc="0">
                <a:latin typeface="+mn-lt"/>
                <a:cs typeface="맑은 고딕 Semilight"/>
              </a:rPr>
              <a:t>to  </a:t>
            </a:r>
            <a:r>
              <a:rPr lang="en-US" altLang="ko-KR" sz="1500" b="1" spc="0">
                <a:solidFill>
                  <a:schemeClr val="tx1"/>
                </a:solidFill>
                <a:latin typeface="+mn-lt"/>
                <a:cs typeface="맑은 고딕 Semilight"/>
              </a:rPr>
              <a:t>28.2%</a:t>
            </a:r>
            <a:r>
              <a:rPr lang="en-US" altLang="ko-KR" sz="1500" spc="0">
                <a:latin typeface="+mn-lt"/>
                <a:cs typeface="맑은 고딕 Semilight"/>
              </a:rPr>
              <a:t> (RO-KM)</a:t>
            </a:r>
            <a:endParaRPr lang="en-US" altLang="ko-KR" sz="1500" spc="0">
              <a:ln w="6350">
                <a:solidFill>
                  <a:prstClr val="black">
                    <a:lumMod val="85000"/>
                    <a:lumOff val="15000"/>
                    <a:alpha val="30000"/>
                  </a:prstClr>
                </a:solidFill>
              </a:ln>
              <a:latin typeface="+mn-lt"/>
              <a:cs typeface="맑은 고딕 Semilight"/>
            </a:endParaRP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latin typeface="+mn-lt"/>
              </a:rPr>
              <a:t>Memory Access</a:t>
            </a:r>
            <a:endParaRPr lang="ko-KR" altLang="en-US" sz="2400" spc="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Evaluation</a:t>
            </a:r>
            <a:endParaRPr lang="ko-KR" altLang="en-US" spc="0">
              <a:latin typeface="+mn-lt"/>
            </a:endParaRPr>
          </a:p>
        </p:txBody>
      </p:sp>
      <p:grpSp>
        <p:nvGrpSpPr>
          <p:cNvPr id="39" name="그룹 38">
            <a:extLst>
              <a:ext uri="{FF2B5EF4-FFF2-40B4-BE49-F238E27FC236}">
                <a16:creationId xmlns:a16="http://schemas.microsoft.com/office/drawing/2014/main" id="{CFE34448-7953-21C1-3880-A601EA52B3A0}"/>
              </a:ext>
            </a:extLst>
          </p:cNvPr>
          <p:cNvGrpSpPr/>
          <p:nvPr/>
        </p:nvGrpSpPr>
        <p:grpSpPr>
          <a:xfrm>
            <a:off x="0" y="2931876"/>
            <a:ext cx="9253440" cy="2828789"/>
            <a:chOff x="-50911" y="3295371"/>
            <a:chExt cx="9156837" cy="3173980"/>
          </a:xfrm>
        </p:grpSpPr>
        <p:sp>
          <p:nvSpPr>
            <p:cNvPr id="26" name="TextBox 1">
              <a:extLst>
                <a:ext uri="{FF2B5EF4-FFF2-40B4-BE49-F238E27FC236}">
                  <a16:creationId xmlns:a16="http://schemas.microsoft.com/office/drawing/2014/main" id="{B3F3015A-5485-EDA2-4DC3-326D088526EB}"/>
                </a:ext>
              </a:extLst>
            </p:cNvPr>
            <p:cNvSpPr txBox="1"/>
            <p:nvPr/>
          </p:nvSpPr>
          <p:spPr>
            <a:xfrm>
              <a:off x="3893252" y="3760367"/>
              <a:ext cx="1632590" cy="3057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ko-KR" altLang="en-US" sz="1400" b="1">
                <a:solidFill>
                  <a:schemeClr val="accent2"/>
                </a:solidFill>
                <a:latin typeface="Arial" panose="020B0604020202020204" pitchFamily="34" charset="0"/>
                <a:cs typeface="Arial" panose="020B0604020202020204" pitchFamily="34" charset="0"/>
              </a:endParaRPr>
            </a:p>
          </p:txBody>
        </p:sp>
        <p:sp>
          <p:nvSpPr>
            <p:cNvPr id="34" name="TextBox 1">
              <a:extLst>
                <a:ext uri="{FF2B5EF4-FFF2-40B4-BE49-F238E27FC236}">
                  <a16:creationId xmlns:a16="http://schemas.microsoft.com/office/drawing/2014/main" id="{9D39D8F0-D3A1-9552-1F09-BB61901840BE}"/>
                </a:ext>
              </a:extLst>
            </p:cNvPr>
            <p:cNvSpPr txBox="1"/>
            <p:nvPr/>
          </p:nvSpPr>
          <p:spPr>
            <a:xfrm>
              <a:off x="3182119" y="5186028"/>
              <a:ext cx="1632590" cy="3057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ko-KR" altLang="en-US" sz="1400" b="1">
                <a:solidFill>
                  <a:schemeClr val="accent2"/>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2" name="차트 11">
                  <a:extLst>
                    <a:ext uri="{FF2B5EF4-FFF2-40B4-BE49-F238E27FC236}">
                      <a16:creationId xmlns:a16="http://schemas.microsoft.com/office/drawing/2014/main" id="{3F2A8C07-94AB-499D-8935-93DD31D10E2A}"/>
                    </a:ext>
                  </a:extLst>
                </p:cNvPr>
                <p:cNvGraphicFramePr>
                  <a:graphicFrameLocks/>
                </p:cNvGraphicFramePr>
                <p:nvPr>
                  <p:extLst>
                    <p:ext uri="{D42A27DB-BD31-4B8C-83A1-F6EECF244321}">
                      <p14:modId xmlns:p14="http://schemas.microsoft.com/office/powerpoint/2010/main" val="3380178878"/>
                    </p:ext>
                  </p:extLst>
                </p:nvPr>
              </p:nvGraphicFramePr>
              <p:xfrm>
                <a:off x="-50911" y="3771571"/>
                <a:ext cx="9047027" cy="2697780"/>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12" name="차트 11">
                  <a:extLst>
                    <a:ext uri="{FF2B5EF4-FFF2-40B4-BE49-F238E27FC236}">
                      <a16:creationId xmlns:a16="http://schemas.microsoft.com/office/drawing/2014/main" id="{3F2A8C07-94AB-499D-8935-93DD31D10E2A}"/>
                    </a:ext>
                  </a:extLst>
                </p:cNvPr>
                <p:cNvGraphicFramePr>
                  <a:graphicFrameLocks/>
                </p:cNvGraphicFramePr>
                <p:nvPr>
                  <p:extLst>
                    <p:ext uri="{D42A27DB-BD31-4B8C-83A1-F6EECF244321}">
                      <p14:modId xmlns:p14="http://schemas.microsoft.com/office/powerpoint/2010/main" val="3380178878"/>
                    </p:ext>
                  </p:extLst>
                </p:nvPr>
              </p:nvGraphicFramePr>
              <p:xfrm>
                <a:off x="-50911" y="3771571"/>
                <a:ext cx="9047027" cy="2697780"/>
              </p:xfrm>
              <a:graphic>
                <a:graphicData uri="http://schemas.openxmlformats.org/drawingml/2006/chart">
                  <c:chart xmlns:c="http://schemas.openxmlformats.org/drawingml/2006/chart" xmlns:r="http://schemas.openxmlformats.org/officeDocument/2006/relationships" r:id="rId4"/>
                </a:graphicData>
              </a:graphic>
            </p:graphicFrame>
          </mc:Fallback>
        </mc:AlternateContent>
        <p:cxnSp>
          <p:nvCxnSpPr>
            <p:cNvPr id="28" name="직선 연결선 27">
              <a:extLst>
                <a:ext uri="{FF2B5EF4-FFF2-40B4-BE49-F238E27FC236}">
                  <a16:creationId xmlns:a16="http://schemas.microsoft.com/office/drawing/2014/main" id="{B308B316-2FDD-BA67-ED6B-1AAE8CA39407}"/>
                </a:ext>
              </a:extLst>
            </p:cNvPr>
            <p:cNvCxnSpPr>
              <a:cxnSpLocks/>
            </p:cNvCxnSpPr>
            <p:nvPr/>
          </p:nvCxnSpPr>
          <p:spPr>
            <a:xfrm>
              <a:off x="4408227" y="3803414"/>
              <a:ext cx="0" cy="18000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D2FAF2B1-AD5D-CB2D-50EF-C6B4A9D20229}"/>
                </a:ext>
              </a:extLst>
            </p:cNvPr>
            <p:cNvCxnSpPr>
              <a:cxnSpLocks/>
            </p:cNvCxnSpPr>
            <p:nvPr/>
          </p:nvCxnSpPr>
          <p:spPr>
            <a:xfrm>
              <a:off x="6266597" y="3803414"/>
              <a:ext cx="0" cy="18000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3140CD2-27BB-711B-02DB-AA04DF0F8E14}"/>
                    </a:ext>
                  </a:extLst>
                </p:cNvPr>
                <p:cNvSpPr txBox="1"/>
                <p:nvPr/>
              </p:nvSpPr>
              <p:spPr>
                <a:xfrm>
                  <a:off x="1734223" y="3295371"/>
                  <a:ext cx="1760561" cy="604334"/>
                </a:xfrm>
                <a:prstGeom prst="rect">
                  <a:avLst/>
                </a:prstGeom>
                <a:noFill/>
              </p:spPr>
              <p:txBody>
                <a:bodyPr wrap="square" rtlCol="0">
                  <a:spAutoFit/>
                </a:bodyPr>
                <a:lstStyle/>
                <a:p>
                  <a:pPr algn="ctr"/>
                  <a:r>
                    <a:rPr lang="en-US" altLang="ko-KR" sz="1500" b="1"/>
                    <a:t>Low BW util. </a:t>
                  </a:r>
                </a:p>
                <a:p>
                  <a:pPr algn="ctr"/>
                  <a:r>
                    <a:rPr lang="en-US" altLang="ko-KR" sz="1300" b="1"/>
                    <a:t>(</a:t>
                  </a:r>
                  <a14:m>
                    <m:oMath xmlns:m="http://schemas.openxmlformats.org/officeDocument/2006/math">
                      <m:r>
                        <a:rPr lang="en-US" altLang="ko-KR" sz="1300" b="1" i="1" dirty="0" smtClean="0">
                          <a:latin typeface="Cambria Math" panose="02040503050406030204" pitchFamily="18" charset="0"/>
                          <a:ea typeface="Cambria Math" panose="02040503050406030204" pitchFamily="18" charset="0"/>
                        </a:rPr>
                        <m:t>&lt;</m:t>
                      </m:r>
                    </m:oMath>
                  </a14:m>
                  <a:r>
                    <a:rPr lang="en-US" altLang="ko-KR" sz="1300" b="1"/>
                    <a:t> 25%)</a:t>
                  </a:r>
                  <a:endParaRPr lang="ko-KR" altLang="en-US" sz="1300" b="1"/>
                </a:p>
              </p:txBody>
            </p:sp>
          </mc:Choice>
          <mc:Fallback xmlns="">
            <p:sp>
              <p:nvSpPr>
                <p:cNvPr id="30" name="TextBox 29">
                  <a:extLst>
                    <a:ext uri="{FF2B5EF4-FFF2-40B4-BE49-F238E27FC236}">
                      <a16:creationId xmlns:a16="http://schemas.microsoft.com/office/drawing/2014/main" id="{B3140CD2-27BB-711B-02DB-AA04DF0F8E14}"/>
                    </a:ext>
                  </a:extLst>
                </p:cNvPr>
                <p:cNvSpPr txBox="1">
                  <a:spLocks noRot="1" noChangeAspect="1" noMove="1" noResize="1" noEditPoints="1" noAdjustHandles="1" noChangeArrowheads="1" noChangeShapeType="1" noTextEdit="1"/>
                </p:cNvSpPr>
                <p:nvPr/>
              </p:nvSpPr>
              <p:spPr>
                <a:xfrm>
                  <a:off x="1734223" y="3295371"/>
                  <a:ext cx="1760561" cy="604334"/>
                </a:xfrm>
                <a:prstGeom prst="rect">
                  <a:avLst/>
                </a:prstGeom>
                <a:blipFill>
                  <a:blip r:embed="rId5"/>
                  <a:stretch>
                    <a:fillRect t="-2273" b="-6818"/>
                  </a:stretch>
                </a:blipFill>
              </p:spPr>
              <p:txBody>
                <a:bodyPr/>
                <a:lstStyle/>
                <a:p>
                  <a:r>
                    <a:rPr lang="ko-KR" altLang="en-US">
                      <a:noFill/>
                    </a:rPr>
                    <a:t> </a:t>
                  </a:r>
                </a:p>
              </p:txBody>
            </p:sp>
          </mc:Fallback>
        </mc:AlternateContent>
        <p:sp>
          <p:nvSpPr>
            <p:cNvPr id="31" name="TextBox 30">
              <a:extLst>
                <a:ext uri="{FF2B5EF4-FFF2-40B4-BE49-F238E27FC236}">
                  <a16:creationId xmlns:a16="http://schemas.microsoft.com/office/drawing/2014/main" id="{7C2C39AC-7EA2-2E01-6A30-882F60AD3C72}"/>
                </a:ext>
              </a:extLst>
            </p:cNvPr>
            <p:cNvSpPr txBox="1"/>
            <p:nvPr/>
          </p:nvSpPr>
          <p:spPr>
            <a:xfrm>
              <a:off x="4480193" y="3295371"/>
              <a:ext cx="1760561" cy="587067"/>
            </a:xfrm>
            <a:prstGeom prst="rect">
              <a:avLst/>
            </a:prstGeom>
            <a:noFill/>
          </p:spPr>
          <p:txBody>
            <a:bodyPr wrap="square" rtlCol="0">
              <a:spAutoFit/>
            </a:bodyPr>
            <a:lstStyle/>
            <a:p>
              <a:pPr algn="ctr"/>
              <a:r>
                <a:rPr lang="en-US" altLang="ko-KR" sz="1500" b="1"/>
                <a:t>Mid BW util.</a:t>
              </a:r>
            </a:p>
            <a:p>
              <a:pPr algn="ctr"/>
              <a:r>
                <a:rPr lang="en-US" altLang="ko-KR" sz="1300" b="1"/>
                <a:t>(25 - 50%)</a:t>
              </a:r>
              <a:endParaRPr lang="ko-KR" altLang="en-US" sz="1300" b="1"/>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27DE6E4-4D0E-478B-A567-EAD9A72903C7}"/>
                    </a:ext>
                  </a:extLst>
                </p:cNvPr>
                <p:cNvSpPr txBox="1"/>
                <p:nvPr/>
              </p:nvSpPr>
              <p:spPr>
                <a:xfrm>
                  <a:off x="6489644" y="3295371"/>
                  <a:ext cx="1492843" cy="621601"/>
                </a:xfrm>
                <a:prstGeom prst="rect">
                  <a:avLst/>
                </a:prstGeom>
                <a:noFill/>
              </p:spPr>
              <p:txBody>
                <a:bodyPr wrap="square" rtlCol="0">
                  <a:spAutoFit/>
                </a:bodyPr>
                <a:lstStyle/>
                <a:p>
                  <a:pPr algn="ctr"/>
                  <a:r>
                    <a:rPr lang="en-US" altLang="ko-KR" sz="1500" b="1"/>
                    <a:t>High BW util.</a:t>
                  </a:r>
                </a:p>
                <a:p>
                  <a:pPr algn="ctr"/>
                  <a:r>
                    <a:rPr lang="en-US" altLang="ko-KR" sz="1500" b="1"/>
                    <a:t>(</a:t>
                  </a:r>
                  <a14:m>
                    <m:oMath xmlns:m="http://schemas.openxmlformats.org/officeDocument/2006/math">
                      <m:r>
                        <a:rPr lang="en-US" altLang="ko-KR" sz="1500" b="1" i="1" smtClean="0">
                          <a:latin typeface="Cambria Math" panose="02040503050406030204" pitchFamily="18" charset="0"/>
                          <a:ea typeface="Cambria Math" panose="02040503050406030204" pitchFamily="18" charset="0"/>
                        </a:rPr>
                        <m:t>≥</m:t>
                      </m:r>
                    </m:oMath>
                  </a14:m>
                  <a:r>
                    <a:rPr lang="ko-KR" altLang="en-US" sz="1500" b="1"/>
                    <a:t> </a:t>
                  </a:r>
                  <a:r>
                    <a:rPr lang="en-US" altLang="ko-KR" sz="1500" b="1"/>
                    <a:t>50%)</a:t>
                  </a:r>
                  <a:r>
                    <a:rPr lang="ko-KR" altLang="en-US" sz="1500" b="1"/>
                    <a:t> </a:t>
                  </a:r>
                </a:p>
              </p:txBody>
            </p:sp>
          </mc:Choice>
          <mc:Fallback xmlns="">
            <p:sp>
              <p:nvSpPr>
                <p:cNvPr id="32" name="TextBox 31">
                  <a:extLst>
                    <a:ext uri="{FF2B5EF4-FFF2-40B4-BE49-F238E27FC236}">
                      <a16:creationId xmlns:a16="http://schemas.microsoft.com/office/drawing/2014/main" id="{627DE6E4-4D0E-478B-A567-EAD9A72903C7}"/>
                    </a:ext>
                  </a:extLst>
                </p:cNvPr>
                <p:cNvSpPr txBox="1">
                  <a:spLocks noRot="1" noChangeAspect="1" noMove="1" noResize="1" noEditPoints="1" noAdjustHandles="1" noChangeArrowheads="1" noChangeShapeType="1" noTextEdit="1"/>
                </p:cNvSpPr>
                <p:nvPr/>
              </p:nvSpPr>
              <p:spPr>
                <a:xfrm>
                  <a:off x="6489644" y="3295371"/>
                  <a:ext cx="1492843" cy="621601"/>
                </a:xfrm>
                <a:prstGeom prst="rect">
                  <a:avLst/>
                </a:prstGeom>
                <a:blipFill>
                  <a:blip r:embed="rId6"/>
                  <a:stretch>
                    <a:fillRect t="-2198" b="-10989"/>
                  </a:stretch>
                </a:blipFill>
              </p:spPr>
              <p:txBody>
                <a:bodyPr/>
                <a:lstStyle/>
                <a:p>
                  <a:r>
                    <a:rPr lang="ko-KR" altLang="en-US">
                      <a:noFill/>
                    </a:rPr>
                    <a:t> </a:t>
                  </a:r>
                </a:p>
              </p:txBody>
            </p:sp>
          </mc:Fallback>
        </mc:AlternateContent>
        <p:cxnSp>
          <p:nvCxnSpPr>
            <p:cNvPr id="33" name="직선 연결선 32">
              <a:extLst>
                <a:ext uri="{FF2B5EF4-FFF2-40B4-BE49-F238E27FC236}">
                  <a16:creationId xmlns:a16="http://schemas.microsoft.com/office/drawing/2014/main" id="{1965DD9C-C7A9-1591-24F2-719E3845ED51}"/>
                </a:ext>
              </a:extLst>
            </p:cNvPr>
            <p:cNvCxnSpPr>
              <a:cxnSpLocks/>
            </p:cNvCxnSpPr>
            <p:nvPr/>
          </p:nvCxnSpPr>
          <p:spPr>
            <a:xfrm>
              <a:off x="8122662" y="3803414"/>
              <a:ext cx="0" cy="18000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96D0E96-5D0A-6860-79AE-9997FB8ADD17}"/>
                </a:ext>
              </a:extLst>
            </p:cNvPr>
            <p:cNvSpPr txBox="1"/>
            <p:nvPr/>
          </p:nvSpPr>
          <p:spPr>
            <a:xfrm>
              <a:off x="8092297" y="3295371"/>
              <a:ext cx="1013629" cy="323165"/>
            </a:xfrm>
            <a:prstGeom prst="rect">
              <a:avLst/>
            </a:prstGeom>
            <a:noFill/>
          </p:spPr>
          <p:txBody>
            <a:bodyPr wrap="square" rtlCol="0">
              <a:spAutoFit/>
            </a:bodyPr>
            <a:lstStyle/>
            <a:p>
              <a:r>
                <a:rPr lang="en-US" altLang="ko-KR" sz="1500" b="1"/>
                <a:t>GMEAN</a:t>
              </a:r>
              <a:endParaRPr lang="ko-KR" altLang="en-US" sz="1500" b="1"/>
            </a:p>
          </p:txBody>
        </p:sp>
      </p:grpSp>
      <p:grpSp>
        <p:nvGrpSpPr>
          <p:cNvPr id="6" name="그룹 5">
            <a:extLst>
              <a:ext uri="{FF2B5EF4-FFF2-40B4-BE49-F238E27FC236}">
                <a16:creationId xmlns:a16="http://schemas.microsoft.com/office/drawing/2014/main" id="{B1E1CF91-B225-6C52-18AE-31E85D5DAFD8}"/>
              </a:ext>
            </a:extLst>
          </p:cNvPr>
          <p:cNvGrpSpPr/>
          <p:nvPr/>
        </p:nvGrpSpPr>
        <p:grpSpPr>
          <a:xfrm>
            <a:off x="398899" y="6005166"/>
            <a:ext cx="8426567" cy="722914"/>
            <a:chOff x="535734" y="6035851"/>
            <a:chExt cx="8068863" cy="722914"/>
          </a:xfrm>
        </p:grpSpPr>
        <p:sp>
          <p:nvSpPr>
            <p:cNvPr id="10" name="사각형: 둥근 모서리 9">
              <a:extLst>
                <a:ext uri="{FF2B5EF4-FFF2-40B4-BE49-F238E27FC236}">
                  <a16:creationId xmlns:a16="http://schemas.microsoft.com/office/drawing/2014/main" id="{5FD1397F-738C-9742-9F5E-8052D1F02515}"/>
                </a:ext>
              </a:extLst>
            </p:cNvPr>
            <p:cNvSpPr/>
            <p:nvPr/>
          </p:nvSpPr>
          <p:spPr>
            <a:xfrm>
              <a:off x="535734" y="6035851"/>
              <a:ext cx="8068863" cy="722914"/>
            </a:xfrm>
            <a:prstGeom prst="roundRect">
              <a:avLst/>
            </a:prstGeom>
            <a:solidFill>
              <a:schemeClr val="accent6">
                <a:lumMod val="90000"/>
              </a:schemeClr>
            </a:solidFill>
            <a:ln>
              <a:solidFill>
                <a:schemeClr val="accent6">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25F1ED3-BB25-D2C3-ADF6-8C56796F6DC9}"/>
                </a:ext>
              </a:extLst>
            </p:cNvPr>
            <p:cNvSpPr/>
            <p:nvPr/>
          </p:nvSpPr>
          <p:spPr>
            <a:xfrm>
              <a:off x="640472" y="6228565"/>
              <a:ext cx="7863051" cy="338554"/>
            </a:xfrm>
            <a:prstGeom prst="rect">
              <a:avLst/>
            </a:prstGeom>
            <a:noFill/>
          </p:spPr>
          <p:txBody>
            <a:bodyPr wrap="none" lIns="91440" tIns="45720" rIns="91440" bIns="45720">
              <a:spAutoFit/>
            </a:bodyPr>
            <a:lstStyle/>
            <a:p>
              <a:pPr algn="ctr"/>
              <a:r>
                <a:rPr lang="en-US" altLang="ko-KR" sz="1600" b="1" cap="none" spc="0">
                  <a:ln w="0"/>
                  <a:solidFill>
                    <a:schemeClr val="tx1"/>
                  </a:solidFill>
                  <a:effectLst>
                    <a:outerShdw blurRad="38100" dist="19050" dir="2700000" algn="tl" rotWithShape="0">
                      <a:schemeClr val="dk1">
                        <a:alpha val="40000"/>
                      </a:schemeClr>
                    </a:outerShdw>
                  </a:effectLst>
                  <a:latin typeface="맑은 고딕" panose="020B0503020000020004" pitchFamily="50" charset="-127"/>
                  <a:ea typeface="맑은 고딕" panose="020B0503020000020004" pitchFamily="50" charset="-127"/>
                </a:rPr>
                <a:t>⇒</a:t>
              </a:r>
              <a:r>
                <a:rPr lang="en-US" altLang="ko-KR" sz="1600" b="0" cap="none" spc="0">
                  <a:ln w="0"/>
                  <a:solidFill>
                    <a:schemeClr val="tx1"/>
                  </a:solidFill>
                  <a:effectLst>
                    <a:outerShdw blurRad="38100" dist="19050" dir="2700000" algn="tl" rotWithShape="0">
                      <a:schemeClr val="dk1">
                        <a:alpha val="40000"/>
                      </a:schemeClr>
                    </a:outerShdw>
                  </a:effectLst>
                  <a:latin typeface="맑은 고딕" panose="020B0503020000020004" pitchFamily="50" charset="-127"/>
                  <a:ea typeface="맑은 고딕" panose="020B0503020000020004" pitchFamily="50" charset="-127"/>
                </a:rPr>
                <a:t> </a:t>
              </a:r>
              <a:r>
                <a:rPr lang="en-US" altLang="ko-KR" sz="1600" b="1" cap="none" spc="0" err="1">
                  <a:ln w="0"/>
                  <a:solidFill>
                    <a:schemeClr val="tx1"/>
                  </a:solidFill>
                  <a:effectLst>
                    <a:outerShdw blurRad="38100" dist="19050" dir="2700000" algn="tl" rotWithShape="0">
                      <a:schemeClr val="dk1">
                        <a:alpha val="40000"/>
                      </a:schemeClr>
                    </a:outerShdw>
                  </a:effectLst>
                </a:rPr>
                <a:t>CacheCraft</a:t>
              </a:r>
              <a:r>
                <a:rPr lang="en-US" altLang="ko-KR" sz="1600" b="1" cap="none" spc="0">
                  <a:ln w="0"/>
                  <a:solidFill>
                    <a:schemeClr val="tx1"/>
                  </a:solidFill>
                  <a:effectLst>
                    <a:outerShdw blurRad="38100" dist="19050" dir="2700000" algn="tl" rotWithShape="0">
                      <a:schemeClr val="dk1">
                        <a:alpha val="40000"/>
                      </a:schemeClr>
                    </a:outerShdw>
                  </a:effectLst>
                </a:rPr>
                <a:t> can reduce memory access overhead by up to 89.4% (GB-SSSP)</a:t>
              </a:r>
              <a:endParaRPr lang="ko-KR" altLang="en-US" sz="1600" b="1" cap="none" spc="0">
                <a:ln w="0"/>
                <a:solidFill>
                  <a:schemeClr val="tx1"/>
                </a:solidFill>
                <a:effectLst>
                  <a:outerShdw blurRad="38100" dist="19050" dir="2700000" algn="tl" rotWithShape="0">
                    <a:schemeClr val="dk1">
                      <a:alpha val="40000"/>
                    </a:schemeClr>
                  </a:outerShdw>
                </a:effectLst>
              </a:endParaRPr>
            </a:p>
          </p:txBody>
        </p:sp>
      </p:grpSp>
      <p:sp>
        <p:nvSpPr>
          <p:cNvPr id="13" name="TextBox 12">
            <a:extLst>
              <a:ext uri="{FF2B5EF4-FFF2-40B4-BE49-F238E27FC236}">
                <a16:creationId xmlns:a16="http://schemas.microsoft.com/office/drawing/2014/main" id="{F5C29BC1-5D10-F1DC-07DB-7894AB01630B}"/>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Ⅴ</a:t>
            </a:r>
            <a:endParaRPr lang="ko-KR" altLang="en-US" sz="2400" b="1">
              <a:solidFill>
                <a:schemeClr val="accent1"/>
              </a:solidFill>
              <a:latin typeface="+mj-lt"/>
            </a:endParaRPr>
          </a:p>
        </p:txBody>
      </p:sp>
      <p:sp>
        <p:nvSpPr>
          <p:cNvPr id="3" name="Slide Number Placeholder 5">
            <a:extLst>
              <a:ext uri="{FF2B5EF4-FFF2-40B4-BE49-F238E27FC236}">
                <a16:creationId xmlns:a16="http://schemas.microsoft.com/office/drawing/2014/main" id="{C473D570-A2D4-DEAB-91BF-C508226419C5}"/>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30</a:t>
            </a:fld>
            <a:endParaRPr lang="ko-KR" altLang="en-US"/>
          </a:p>
        </p:txBody>
      </p:sp>
    </p:spTree>
    <p:extLst>
      <p:ext uri="{BB962C8B-B14F-4D97-AF65-F5344CB8AC3E}">
        <p14:creationId xmlns:p14="http://schemas.microsoft.com/office/powerpoint/2010/main" val="4280268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E9ED-A4AC-8504-B23D-B6EDEEB6BDDC}"/>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AF9092C-215A-2B09-6095-F5BB9D691812}"/>
              </a:ext>
            </a:extLst>
          </p:cNvPr>
          <p:cNvSpPr>
            <a:spLocks noGrp="1"/>
          </p:cNvSpPr>
          <p:nvPr>
            <p:ph type="body" sz="quarter" idx="13"/>
          </p:nvPr>
        </p:nvSpPr>
        <p:spPr>
          <a:xfrm>
            <a:off x="261258" y="1237093"/>
            <a:ext cx="8882741" cy="1477828"/>
          </a:xfrm>
        </p:spPr>
        <p:txBody>
          <a:bodyPr>
            <a:noAutofit/>
          </a:bodyPr>
          <a:lstStyle/>
          <a:p>
            <a:r>
              <a:rPr lang="en-US" altLang="ko-KR" sz="1800" spc="0" dirty="0">
                <a:latin typeface="+mj-lt"/>
              </a:rPr>
              <a:t>IPC slowdowns (normalized to</a:t>
            </a:r>
            <a:r>
              <a:rPr lang="ko-KR" altLang="en-US" sz="1800" spc="0" dirty="0">
                <a:latin typeface="+mj-lt"/>
              </a:rPr>
              <a:t> </a:t>
            </a:r>
            <a:r>
              <a:rPr lang="en-US" altLang="ko-KR" sz="1800" spc="0" dirty="0">
                <a:latin typeface="+mj-lt"/>
              </a:rPr>
              <a:t>Non-ECC)</a:t>
            </a:r>
          </a:p>
          <a:p>
            <a:pPr marL="0" lvl="1">
              <a:buFont typeface="Wingdings" panose="05000000000000000000" pitchFamily="2" charset="2"/>
              <a:buChar char="§"/>
            </a:pPr>
            <a:r>
              <a:rPr lang="en-US" altLang="ko-KR" sz="1500" spc="0" dirty="0">
                <a:latin typeface="+mn-lt"/>
              </a:rPr>
              <a:t>Baseline: </a:t>
            </a:r>
            <a:r>
              <a:rPr lang="en-US" altLang="ko-KR" sz="1500" spc="0" dirty="0">
                <a:solidFill>
                  <a:schemeClr val="tx1"/>
                </a:solidFill>
                <a:latin typeface="+mn-lt"/>
              </a:rPr>
              <a:t>33.2% (average), </a:t>
            </a:r>
            <a:r>
              <a:rPr lang="en-US" altLang="ko-KR" sz="1500" b="1" spc="0" dirty="0">
                <a:solidFill>
                  <a:srgbClr val="C00000"/>
                </a:solidFill>
                <a:latin typeface="+mn-lt"/>
              </a:rPr>
              <a:t>52.6% (worst: PA-SPMV)</a:t>
            </a:r>
          </a:p>
          <a:p>
            <a:pPr marL="0" lvl="1">
              <a:buFont typeface="Wingdings" panose="05000000000000000000" pitchFamily="2" charset="2"/>
              <a:buChar char="§"/>
            </a:pPr>
            <a:r>
              <a:rPr lang="en-US" altLang="ko-KR" sz="1500" spc="0" dirty="0" err="1">
                <a:latin typeface="+mn-lt"/>
              </a:rPr>
              <a:t>CacheCraft</a:t>
            </a:r>
            <a:r>
              <a:rPr lang="en-US" altLang="ko-KR" sz="1500" spc="0" dirty="0">
                <a:latin typeface="+mn-lt"/>
              </a:rPr>
              <a:t>: </a:t>
            </a:r>
            <a:r>
              <a:rPr lang="en-US" altLang="ko-KR" sz="1500" spc="0" dirty="0">
                <a:solidFill>
                  <a:schemeClr val="tx1"/>
                </a:solidFill>
                <a:latin typeface="+mn-lt"/>
              </a:rPr>
              <a:t>18.1% (average),</a:t>
            </a:r>
            <a:r>
              <a:rPr lang="en-US" altLang="ko-KR" sz="1500" spc="0" dirty="0">
                <a:solidFill>
                  <a:srgbClr val="C00000"/>
                </a:solidFill>
                <a:latin typeface="+mn-lt"/>
              </a:rPr>
              <a:t>  </a:t>
            </a:r>
            <a:r>
              <a:rPr lang="en-US" altLang="ko-KR" sz="1500" b="1" spc="0" dirty="0">
                <a:solidFill>
                  <a:srgbClr val="C00000"/>
                </a:solidFill>
                <a:latin typeface="+mn-lt"/>
              </a:rPr>
              <a:t>16.6%</a:t>
            </a:r>
            <a:r>
              <a:rPr lang="en-US" altLang="ko-KR" sz="1500" spc="0" dirty="0">
                <a:latin typeface="+mn-lt"/>
              </a:rPr>
              <a:t> </a:t>
            </a:r>
            <a:r>
              <a:rPr lang="en-US" altLang="ko-KR" sz="1500" b="1" spc="0" dirty="0">
                <a:solidFill>
                  <a:srgbClr val="C00000"/>
                </a:solidFill>
                <a:latin typeface="+mn-lt"/>
              </a:rPr>
              <a:t>(worst: PA-SPMV)</a:t>
            </a:r>
          </a:p>
          <a:p>
            <a:pPr marL="0" lvl="1">
              <a:buFont typeface="Wingdings" panose="05000000000000000000" pitchFamily="2" charset="2"/>
              <a:buChar char="§"/>
            </a:pPr>
            <a:endParaRPr lang="en-US" altLang="ko-KR" sz="1600" spc="0" dirty="0">
              <a:latin typeface="+mn-lt"/>
            </a:endParaRPr>
          </a:p>
        </p:txBody>
      </p:sp>
      <p:sp>
        <p:nvSpPr>
          <p:cNvPr id="4" name="제목 3">
            <a:extLst>
              <a:ext uri="{FF2B5EF4-FFF2-40B4-BE49-F238E27FC236}">
                <a16:creationId xmlns:a16="http://schemas.microsoft.com/office/drawing/2014/main" id="{DFC731A4-846D-4836-B205-75A7707C8526}"/>
              </a:ext>
            </a:extLst>
          </p:cNvPr>
          <p:cNvSpPr>
            <a:spLocks noGrp="1"/>
          </p:cNvSpPr>
          <p:nvPr>
            <p:ph type="title"/>
          </p:nvPr>
        </p:nvSpPr>
        <p:spPr>
          <a:xfrm>
            <a:off x="854498" y="405096"/>
            <a:ext cx="7404642" cy="424732"/>
          </a:xfrm>
        </p:spPr>
        <p:txBody>
          <a:bodyPr/>
          <a:lstStyle/>
          <a:p>
            <a:r>
              <a:rPr lang="en-US" altLang="ko-KR" sz="2400" spc="0">
                <a:latin typeface="+mn-lt"/>
              </a:rPr>
              <a:t>Performance</a:t>
            </a:r>
            <a:endParaRPr lang="ko-KR" altLang="en-US" sz="2400" spc="0">
              <a:latin typeface="+mn-lt"/>
            </a:endParaRPr>
          </a:p>
        </p:txBody>
      </p:sp>
      <p:sp>
        <p:nvSpPr>
          <p:cNvPr id="5" name="텍스트 개체 틀 4">
            <a:extLst>
              <a:ext uri="{FF2B5EF4-FFF2-40B4-BE49-F238E27FC236}">
                <a16:creationId xmlns:a16="http://schemas.microsoft.com/office/drawing/2014/main" id="{11DDF8C2-3A76-323B-C0D2-B9463BF283F4}"/>
              </a:ext>
            </a:extLst>
          </p:cNvPr>
          <p:cNvSpPr>
            <a:spLocks noGrp="1"/>
          </p:cNvSpPr>
          <p:nvPr>
            <p:ph type="body" idx="1"/>
          </p:nvPr>
        </p:nvSpPr>
        <p:spPr/>
        <p:txBody>
          <a:bodyPr/>
          <a:lstStyle/>
          <a:p>
            <a:r>
              <a:rPr lang="en-US" altLang="ko-KR" spc="0">
                <a:latin typeface="+mn-lt"/>
              </a:rPr>
              <a:t>Evaluation</a:t>
            </a:r>
            <a:endParaRPr lang="ko-KR" altLang="en-US" spc="0">
              <a:latin typeface="+mn-lt"/>
            </a:endParaRPr>
          </a:p>
        </p:txBody>
      </p:sp>
      <p:sp>
        <p:nvSpPr>
          <p:cNvPr id="35" name="TextBox 1">
            <a:extLst>
              <a:ext uri="{FF2B5EF4-FFF2-40B4-BE49-F238E27FC236}">
                <a16:creationId xmlns:a16="http://schemas.microsoft.com/office/drawing/2014/main" id="{3B134FFA-364C-41FA-333F-B39B2056FF8C}"/>
              </a:ext>
            </a:extLst>
          </p:cNvPr>
          <p:cNvSpPr txBox="1"/>
          <p:nvPr/>
        </p:nvSpPr>
        <p:spPr>
          <a:xfrm>
            <a:off x="2983349" y="6611689"/>
            <a:ext cx="1632590" cy="1830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ko-KR" altLang="en-US" sz="1400" b="1">
              <a:solidFill>
                <a:schemeClr val="accent2"/>
              </a:solidFill>
              <a:latin typeface="Arial" panose="020B0604020202020204" pitchFamily="34" charset="0"/>
              <a:cs typeface="Arial" panose="020B0604020202020204" pitchFamily="34" charset="0"/>
            </a:endParaRPr>
          </a:p>
        </p:txBody>
      </p:sp>
      <p:grpSp>
        <p:nvGrpSpPr>
          <p:cNvPr id="13" name="그룹 12">
            <a:extLst>
              <a:ext uri="{FF2B5EF4-FFF2-40B4-BE49-F238E27FC236}">
                <a16:creationId xmlns:a16="http://schemas.microsoft.com/office/drawing/2014/main" id="{705C3C44-3B1B-4B22-5893-D484BDFEE64C}"/>
              </a:ext>
            </a:extLst>
          </p:cNvPr>
          <p:cNvGrpSpPr/>
          <p:nvPr/>
        </p:nvGrpSpPr>
        <p:grpSpPr>
          <a:xfrm>
            <a:off x="0" y="3029246"/>
            <a:ext cx="9144000" cy="2796120"/>
            <a:chOff x="0" y="3477979"/>
            <a:chExt cx="9144000" cy="2796120"/>
          </a:xfrm>
        </p:grpSpPr>
        <p:sp>
          <p:nvSpPr>
            <p:cNvPr id="26" name="TextBox 1">
              <a:extLst>
                <a:ext uri="{FF2B5EF4-FFF2-40B4-BE49-F238E27FC236}">
                  <a16:creationId xmlns:a16="http://schemas.microsoft.com/office/drawing/2014/main" id="{DC94112A-5BBF-CAEF-365D-1D95374BC19C}"/>
                </a:ext>
              </a:extLst>
            </p:cNvPr>
            <p:cNvSpPr txBox="1"/>
            <p:nvPr/>
          </p:nvSpPr>
          <p:spPr>
            <a:xfrm>
              <a:off x="3893252" y="3760367"/>
              <a:ext cx="1632590" cy="3057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ko-KR" altLang="en-US" sz="1400" b="1">
                <a:solidFill>
                  <a:schemeClr val="accent2"/>
                </a:solidFill>
                <a:latin typeface="Arial" panose="020B0604020202020204" pitchFamily="34" charset="0"/>
                <a:cs typeface="Arial" panose="020B0604020202020204" pitchFamily="34" charset="0"/>
              </a:endParaRPr>
            </a:p>
          </p:txBody>
        </p:sp>
        <p:sp>
          <p:nvSpPr>
            <p:cNvPr id="34" name="TextBox 1">
              <a:extLst>
                <a:ext uri="{FF2B5EF4-FFF2-40B4-BE49-F238E27FC236}">
                  <a16:creationId xmlns:a16="http://schemas.microsoft.com/office/drawing/2014/main" id="{F1F4E6FA-1096-70C5-A3CE-3D54F44DEC26}"/>
                </a:ext>
              </a:extLst>
            </p:cNvPr>
            <p:cNvSpPr txBox="1"/>
            <p:nvPr/>
          </p:nvSpPr>
          <p:spPr>
            <a:xfrm>
              <a:off x="3182119" y="5186028"/>
              <a:ext cx="1632590" cy="3057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ko-KR" altLang="en-US" sz="1400" b="1">
                <a:solidFill>
                  <a:schemeClr val="accent2"/>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28" name="차트 27">
                  <a:extLst>
                    <a:ext uri="{FF2B5EF4-FFF2-40B4-BE49-F238E27FC236}">
                      <a16:creationId xmlns:a16="http://schemas.microsoft.com/office/drawing/2014/main" id="{C341AB00-39FF-4D9B-ABE9-06DE882DB02E}"/>
                    </a:ext>
                  </a:extLst>
                </p:cNvPr>
                <p:cNvGraphicFramePr>
                  <a:graphicFrameLocks/>
                </p:cNvGraphicFramePr>
                <p:nvPr>
                  <p:extLst>
                    <p:ext uri="{D42A27DB-BD31-4B8C-83A1-F6EECF244321}">
                      <p14:modId xmlns:p14="http://schemas.microsoft.com/office/powerpoint/2010/main" val="2672410981"/>
                    </p:ext>
                  </p:extLst>
                </p:nvPr>
              </p:nvGraphicFramePr>
              <p:xfrm>
                <a:off x="0" y="3834816"/>
                <a:ext cx="9144000" cy="2439283"/>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28" name="차트 27">
                  <a:extLst>
                    <a:ext uri="{FF2B5EF4-FFF2-40B4-BE49-F238E27FC236}">
                      <a16:creationId xmlns:a16="http://schemas.microsoft.com/office/drawing/2014/main" id="{C341AB00-39FF-4D9B-ABE9-06DE882DB02E}"/>
                    </a:ext>
                  </a:extLst>
                </p:cNvPr>
                <p:cNvGraphicFramePr>
                  <a:graphicFrameLocks/>
                </p:cNvGraphicFramePr>
                <p:nvPr>
                  <p:extLst>
                    <p:ext uri="{D42A27DB-BD31-4B8C-83A1-F6EECF244321}">
                      <p14:modId xmlns:p14="http://schemas.microsoft.com/office/powerpoint/2010/main" val="2672410981"/>
                    </p:ext>
                  </p:extLst>
                </p:nvPr>
              </p:nvGraphicFramePr>
              <p:xfrm>
                <a:off x="0" y="3834816"/>
                <a:ext cx="9144000" cy="2439283"/>
              </p:xfrm>
              <a:graphic>
                <a:graphicData uri="http://schemas.openxmlformats.org/drawingml/2006/chart">
                  <c:chart xmlns:c="http://schemas.openxmlformats.org/drawingml/2006/chart" xmlns:r="http://schemas.openxmlformats.org/officeDocument/2006/relationships" r:id="rId4"/>
                </a:graphicData>
              </a:graphic>
            </p:graphicFrame>
          </mc:Fallback>
        </mc:AlternateContent>
        <p:cxnSp>
          <p:nvCxnSpPr>
            <p:cNvPr id="3" name="직선 연결선 2">
              <a:extLst>
                <a:ext uri="{FF2B5EF4-FFF2-40B4-BE49-F238E27FC236}">
                  <a16:creationId xmlns:a16="http://schemas.microsoft.com/office/drawing/2014/main" id="{E6AF2197-965E-280C-49A6-BB75B76CB78E}"/>
                </a:ext>
              </a:extLst>
            </p:cNvPr>
            <p:cNvCxnSpPr>
              <a:cxnSpLocks/>
            </p:cNvCxnSpPr>
            <p:nvPr/>
          </p:nvCxnSpPr>
          <p:spPr>
            <a:xfrm>
              <a:off x="4238073" y="3887555"/>
              <a:ext cx="0" cy="160423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F13CCF39-4302-387B-7139-FC50A5412EC2}"/>
                </a:ext>
              </a:extLst>
            </p:cNvPr>
            <p:cNvCxnSpPr>
              <a:cxnSpLocks/>
            </p:cNvCxnSpPr>
            <p:nvPr/>
          </p:nvCxnSpPr>
          <p:spPr>
            <a:xfrm>
              <a:off x="6000497" y="3887555"/>
              <a:ext cx="0" cy="160423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701B86-AD30-BE46-C120-E245EF89FA41}"/>
                    </a:ext>
                  </a:extLst>
                </p:cNvPr>
                <p:cNvSpPr txBox="1"/>
                <p:nvPr/>
              </p:nvSpPr>
              <p:spPr>
                <a:xfrm>
                  <a:off x="1515345" y="3477979"/>
                  <a:ext cx="1760561" cy="538609"/>
                </a:xfrm>
                <a:prstGeom prst="rect">
                  <a:avLst/>
                </a:prstGeom>
                <a:noFill/>
              </p:spPr>
              <p:txBody>
                <a:bodyPr wrap="square" rtlCol="0">
                  <a:spAutoFit/>
                </a:bodyPr>
                <a:lstStyle/>
                <a:p>
                  <a:pPr algn="ctr"/>
                  <a:r>
                    <a:rPr lang="en-US" altLang="ko-KR" sz="1500" b="1"/>
                    <a:t>Low BW util. </a:t>
                  </a:r>
                </a:p>
                <a:p>
                  <a:pPr algn="ctr"/>
                  <a:r>
                    <a:rPr lang="en-US" altLang="ko-KR" sz="1300" b="1"/>
                    <a:t>(</a:t>
                  </a:r>
                  <a14:m>
                    <m:oMath xmlns:m="http://schemas.openxmlformats.org/officeDocument/2006/math">
                      <m:r>
                        <a:rPr lang="en-US" altLang="ko-KR" sz="1300" b="1" i="1" dirty="0" smtClean="0">
                          <a:latin typeface="Cambria Math" panose="02040503050406030204" pitchFamily="18" charset="0"/>
                          <a:ea typeface="Cambria Math" panose="02040503050406030204" pitchFamily="18" charset="0"/>
                        </a:rPr>
                        <m:t>&lt;</m:t>
                      </m:r>
                    </m:oMath>
                  </a14:m>
                  <a:r>
                    <a:rPr lang="en-US" altLang="ko-KR" sz="1300" b="1"/>
                    <a:t> 25%)</a:t>
                  </a:r>
                  <a:endParaRPr lang="ko-KR" altLang="en-US" sz="1300" b="1"/>
                </a:p>
              </p:txBody>
            </p:sp>
          </mc:Choice>
          <mc:Fallback xmlns="">
            <p:sp>
              <p:nvSpPr>
                <p:cNvPr id="8" name="TextBox 7">
                  <a:extLst>
                    <a:ext uri="{FF2B5EF4-FFF2-40B4-BE49-F238E27FC236}">
                      <a16:creationId xmlns:a16="http://schemas.microsoft.com/office/drawing/2014/main" id="{7B701B86-AD30-BE46-C120-E245EF89FA41}"/>
                    </a:ext>
                  </a:extLst>
                </p:cNvPr>
                <p:cNvSpPr txBox="1">
                  <a:spLocks noRot="1" noChangeAspect="1" noMove="1" noResize="1" noEditPoints="1" noAdjustHandles="1" noChangeArrowheads="1" noChangeShapeType="1" noTextEdit="1"/>
                </p:cNvSpPr>
                <p:nvPr/>
              </p:nvSpPr>
              <p:spPr>
                <a:xfrm>
                  <a:off x="1515345" y="3477979"/>
                  <a:ext cx="1760561" cy="538609"/>
                </a:xfrm>
                <a:prstGeom prst="rect">
                  <a:avLst/>
                </a:prstGeom>
                <a:blipFill>
                  <a:blip r:embed="rId5"/>
                  <a:stretch>
                    <a:fillRect t="-2273" b="-6818"/>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0461B63C-738D-FB37-F5AE-75F1BAABACC3}"/>
                </a:ext>
              </a:extLst>
            </p:cNvPr>
            <p:cNvSpPr txBox="1"/>
            <p:nvPr/>
          </p:nvSpPr>
          <p:spPr>
            <a:xfrm>
              <a:off x="4252635" y="3477979"/>
              <a:ext cx="1760561" cy="523220"/>
            </a:xfrm>
            <a:prstGeom prst="rect">
              <a:avLst/>
            </a:prstGeom>
            <a:noFill/>
          </p:spPr>
          <p:txBody>
            <a:bodyPr wrap="square" rtlCol="0">
              <a:spAutoFit/>
            </a:bodyPr>
            <a:lstStyle/>
            <a:p>
              <a:pPr algn="ctr"/>
              <a:r>
                <a:rPr lang="en-US" altLang="ko-KR" sz="1500" b="1"/>
                <a:t>Mid BW util.</a:t>
              </a:r>
            </a:p>
            <a:p>
              <a:pPr algn="ctr"/>
              <a:r>
                <a:rPr lang="en-US" altLang="ko-KR" sz="1300" b="1"/>
                <a:t>(25 - 50%)</a:t>
              </a:r>
              <a:endParaRPr lang="ko-KR" altLang="en-US" sz="1300" b="1"/>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0B71DDE-587E-27C1-E850-C3BD64C66C82}"/>
                    </a:ext>
                  </a:extLst>
                </p:cNvPr>
                <p:cNvSpPr txBox="1"/>
                <p:nvPr/>
              </p:nvSpPr>
              <p:spPr>
                <a:xfrm>
                  <a:off x="6164724" y="3477979"/>
                  <a:ext cx="1492843" cy="553998"/>
                </a:xfrm>
                <a:prstGeom prst="rect">
                  <a:avLst/>
                </a:prstGeom>
                <a:noFill/>
              </p:spPr>
              <p:txBody>
                <a:bodyPr wrap="square" rtlCol="0">
                  <a:spAutoFit/>
                </a:bodyPr>
                <a:lstStyle/>
                <a:p>
                  <a:pPr algn="ctr"/>
                  <a:r>
                    <a:rPr lang="en-US" altLang="ko-KR" sz="1500" b="1">
                      <a:solidFill>
                        <a:srgbClr val="C00000"/>
                      </a:solidFill>
                    </a:rPr>
                    <a:t>High BW util.</a:t>
                  </a:r>
                </a:p>
                <a:p>
                  <a:pPr algn="ctr"/>
                  <a:r>
                    <a:rPr lang="en-US" altLang="ko-KR" sz="1500" b="1">
                      <a:solidFill>
                        <a:srgbClr val="C00000"/>
                      </a:solidFill>
                    </a:rPr>
                    <a:t>(</a:t>
                  </a:r>
                  <a14:m>
                    <m:oMath xmlns:m="http://schemas.openxmlformats.org/officeDocument/2006/math">
                      <m:r>
                        <a:rPr lang="en-US" altLang="ko-KR" sz="1500" b="1" i="1" smtClean="0">
                          <a:solidFill>
                            <a:srgbClr val="C00000"/>
                          </a:solidFill>
                          <a:latin typeface="Cambria Math" panose="02040503050406030204" pitchFamily="18" charset="0"/>
                          <a:ea typeface="Cambria Math" panose="02040503050406030204" pitchFamily="18" charset="0"/>
                        </a:rPr>
                        <m:t>≥</m:t>
                      </m:r>
                    </m:oMath>
                  </a14:m>
                  <a:r>
                    <a:rPr lang="ko-KR" altLang="en-US" sz="1500" b="1">
                      <a:solidFill>
                        <a:srgbClr val="C00000"/>
                      </a:solidFill>
                    </a:rPr>
                    <a:t> </a:t>
                  </a:r>
                  <a:r>
                    <a:rPr lang="en-US" altLang="ko-KR" sz="1500" b="1">
                      <a:solidFill>
                        <a:srgbClr val="C00000"/>
                      </a:solidFill>
                    </a:rPr>
                    <a:t>50%)</a:t>
                  </a:r>
                  <a:r>
                    <a:rPr lang="ko-KR" altLang="en-US" sz="1500" b="1">
                      <a:solidFill>
                        <a:srgbClr val="C00000"/>
                      </a:solidFill>
                    </a:rPr>
                    <a:t> </a:t>
                  </a:r>
                </a:p>
              </p:txBody>
            </p:sp>
          </mc:Choice>
          <mc:Fallback xmlns="">
            <p:sp>
              <p:nvSpPr>
                <p:cNvPr id="10" name="TextBox 9">
                  <a:extLst>
                    <a:ext uri="{FF2B5EF4-FFF2-40B4-BE49-F238E27FC236}">
                      <a16:creationId xmlns:a16="http://schemas.microsoft.com/office/drawing/2014/main" id="{C0B71DDE-587E-27C1-E850-C3BD64C66C82}"/>
                    </a:ext>
                  </a:extLst>
                </p:cNvPr>
                <p:cNvSpPr txBox="1">
                  <a:spLocks noRot="1" noChangeAspect="1" noMove="1" noResize="1" noEditPoints="1" noAdjustHandles="1" noChangeArrowheads="1" noChangeShapeType="1" noTextEdit="1"/>
                </p:cNvSpPr>
                <p:nvPr/>
              </p:nvSpPr>
              <p:spPr>
                <a:xfrm>
                  <a:off x="6164724" y="3477979"/>
                  <a:ext cx="1492843" cy="553998"/>
                </a:xfrm>
                <a:prstGeom prst="rect">
                  <a:avLst/>
                </a:prstGeom>
                <a:blipFill>
                  <a:blip r:embed="rId6"/>
                  <a:stretch>
                    <a:fillRect t="-2198" b="-10989"/>
                  </a:stretch>
                </a:blipFill>
              </p:spPr>
              <p:txBody>
                <a:bodyPr/>
                <a:lstStyle/>
                <a:p>
                  <a:r>
                    <a:rPr lang="ko-KR" altLang="en-US">
                      <a:noFill/>
                    </a:rPr>
                    <a:t> </a:t>
                  </a:r>
                </a:p>
              </p:txBody>
            </p:sp>
          </mc:Fallback>
        </mc:AlternateContent>
        <p:cxnSp>
          <p:nvCxnSpPr>
            <p:cNvPr id="11" name="직선 연결선 10">
              <a:extLst>
                <a:ext uri="{FF2B5EF4-FFF2-40B4-BE49-F238E27FC236}">
                  <a16:creationId xmlns:a16="http://schemas.microsoft.com/office/drawing/2014/main" id="{DBDB90DC-8002-1775-A5A4-D118B2885B63}"/>
                </a:ext>
              </a:extLst>
            </p:cNvPr>
            <p:cNvCxnSpPr>
              <a:cxnSpLocks/>
            </p:cNvCxnSpPr>
            <p:nvPr/>
          </p:nvCxnSpPr>
          <p:spPr>
            <a:xfrm>
              <a:off x="7788735" y="3887555"/>
              <a:ext cx="0" cy="160423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EFD9C7-6D17-F288-D1A9-A863F9C4F772}"/>
                </a:ext>
              </a:extLst>
            </p:cNvPr>
            <p:cNvSpPr txBox="1"/>
            <p:nvPr/>
          </p:nvSpPr>
          <p:spPr>
            <a:xfrm>
              <a:off x="7812871" y="3477979"/>
              <a:ext cx="1013629" cy="288019"/>
            </a:xfrm>
            <a:prstGeom prst="rect">
              <a:avLst/>
            </a:prstGeom>
            <a:noFill/>
          </p:spPr>
          <p:txBody>
            <a:bodyPr wrap="square" rtlCol="0">
              <a:spAutoFit/>
            </a:bodyPr>
            <a:lstStyle/>
            <a:p>
              <a:r>
                <a:rPr lang="en-US" altLang="ko-KR" sz="1500" b="1"/>
                <a:t>GMEAN</a:t>
              </a:r>
              <a:endParaRPr lang="ko-KR" altLang="en-US" sz="1500" b="1"/>
            </a:p>
          </p:txBody>
        </p:sp>
      </p:grpSp>
      <p:sp>
        <p:nvSpPr>
          <p:cNvPr id="14" name="사각형: 둥근 모서리 13">
            <a:extLst>
              <a:ext uri="{FF2B5EF4-FFF2-40B4-BE49-F238E27FC236}">
                <a16:creationId xmlns:a16="http://schemas.microsoft.com/office/drawing/2014/main" id="{62C08249-AD5C-87D9-D44B-CCECCC4421EA}"/>
              </a:ext>
            </a:extLst>
          </p:cNvPr>
          <p:cNvSpPr/>
          <p:nvPr/>
        </p:nvSpPr>
        <p:spPr>
          <a:xfrm>
            <a:off x="352338" y="5897062"/>
            <a:ext cx="8497108" cy="856076"/>
          </a:xfrm>
          <a:prstGeom prst="roundRect">
            <a:avLst/>
          </a:prstGeom>
          <a:solidFill>
            <a:schemeClr val="accent6">
              <a:lumMod val="90000"/>
            </a:schemeClr>
          </a:solidFill>
          <a:ln>
            <a:solidFill>
              <a:schemeClr val="accent6">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A6655FED-A8F6-D2E6-1410-E4FDF144BDEC}"/>
              </a:ext>
            </a:extLst>
          </p:cNvPr>
          <p:cNvSpPr/>
          <p:nvPr/>
        </p:nvSpPr>
        <p:spPr>
          <a:xfrm>
            <a:off x="1587749" y="5980726"/>
            <a:ext cx="6057236" cy="677621"/>
          </a:xfrm>
          <a:prstGeom prst="rect">
            <a:avLst/>
          </a:prstGeom>
          <a:noFill/>
        </p:spPr>
        <p:txBody>
          <a:bodyPr wrap="none" lIns="91440" tIns="45720" rIns="91440" bIns="45720">
            <a:spAutoFit/>
          </a:bodyPr>
          <a:lstStyle/>
          <a:p>
            <a:pPr algn="ctr">
              <a:lnSpc>
                <a:spcPct val="125000"/>
              </a:lnSpc>
            </a:pPr>
            <a:r>
              <a:rPr lang="en-US" altLang="ko-KR" sz="1600" b="1" cap="none" spc="0">
                <a:ln w="0"/>
                <a:solidFill>
                  <a:schemeClr val="tx1"/>
                </a:solidFill>
                <a:effectLst>
                  <a:outerShdw blurRad="38100" dist="19050" dir="2700000" algn="tl" rotWithShape="0">
                    <a:schemeClr val="dk1">
                      <a:alpha val="40000"/>
                    </a:schemeClr>
                  </a:outerShdw>
                </a:effectLst>
                <a:latin typeface="맑은 고딕" panose="020B0503020000020004" pitchFamily="50" charset="-127"/>
                <a:ea typeface="맑은 고딕" panose="020B0503020000020004" pitchFamily="50" charset="-127"/>
              </a:rPr>
              <a:t>⇒ </a:t>
            </a:r>
            <a:r>
              <a:rPr lang="en-US" altLang="ko-KR" sz="1600" b="1" cap="none" spc="0" err="1">
                <a:ln w="0"/>
                <a:solidFill>
                  <a:schemeClr val="tx1"/>
                </a:solidFill>
                <a:effectLst>
                  <a:outerShdw blurRad="38100" dist="19050" dir="2700000" algn="tl" rotWithShape="0">
                    <a:schemeClr val="dk1">
                      <a:alpha val="40000"/>
                    </a:schemeClr>
                  </a:outerShdw>
                </a:effectLst>
              </a:rPr>
              <a:t>CacheCraft</a:t>
            </a:r>
            <a:r>
              <a:rPr lang="en-US" altLang="ko-KR" sz="1600" b="1" cap="none" spc="0">
                <a:ln w="0"/>
                <a:solidFill>
                  <a:schemeClr val="tx1"/>
                </a:solidFill>
                <a:effectLst>
                  <a:outerShdw blurRad="38100" dist="19050" dir="2700000" algn="tl" rotWithShape="0">
                    <a:schemeClr val="dk1">
                      <a:alpha val="40000"/>
                    </a:schemeClr>
                  </a:outerShdw>
                </a:effectLst>
              </a:rPr>
              <a:t> can enhance the performance </a:t>
            </a:r>
          </a:p>
          <a:p>
            <a:pPr algn="ctr">
              <a:lnSpc>
                <a:spcPct val="125000"/>
              </a:lnSpc>
            </a:pPr>
            <a:r>
              <a:rPr lang="en-US" altLang="ko-KR" sz="1600" b="1" cap="none" spc="0">
                <a:ln w="0"/>
                <a:solidFill>
                  <a:schemeClr val="tx1"/>
                </a:solidFill>
                <a:effectLst>
                  <a:outerShdw blurRad="38100" dist="19050" dir="2700000" algn="tl" rotWithShape="0">
                    <a:schemeClr val="dk1">
                      <a:alpha val="40000"/>
                    </a:schemeClr>
                  </a:outerShdw>
                </a:effectLst>
              </a:rPr>
              <a:t>of memory-intensive applications by up to 23.5% (PA-SPMV)</a:t>
            </a:r>
            <a:endParaRPr lang="ko-KR" altLang="en-US" sz="1600" b="1" cap="none" spc="0">
              <a:ln w="0"/>
              <a:solidFill>
                <a:schemeClr val="tx1"/>
              </a:solidFill>
              <a:effectLst>
                <a:outerShdw blurRad="38100" dist="19050" dir="2700000" algn="tl" rotWithShape="0">
                  <a:schemeClr val="dk1">
                    <a:alpha val="40000"/>
                  </a:schemeClr>
                </a:outerShdw>
              </a:effectLst>
            </a:endParaRPr>
          </a:p>
        </p:txBody>
      </p:sp>
      <p:sp>
        <p:nvSpPr>
          <p:cNvPr id="17" name="TextBox 16">
            <a:extLst>
              <a:ext uri="{FF2B5EF4-FFF2-40B4-BE49-F238E27FC236}">
                <a16:creationId xmlns:a16="http://schemas.microsoft.com/office/drawing/2014/main" id="{6F6061D7-7B39-1DE0-E9A3-0CD83F39AACE}"/>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Ⅴ</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E20064AD-6BF6-95FD-32E0-53A9386B17C3}"/>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31</a:t>
            </a:fld>
            <a:endParaRPr lang="ko-KR" altLang="en-US"/>
          </a:p>
        </p:txBody>
      </p:sp>
    </p:spTree>
    <p:extLst>
      <p:ext uri="{BB962C8B-B14F-4D97-AF65-F5344CB8AC3E}">
        <p14:creationId xmlns:p14="http://schemas.microsoft.com/office/powerpoint/2010/main" val="730181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7997881" cy="5215812"/>
          </a:xfrm>
        </p:spPr>
        <p:txBody>
          <a:bodyPr>
            <a:noAutofit/>
          </a:bodyPr>
          <a:lstStyle/>
          <a:p>
            <a:pPr>
              <a:lnSpc>
                <a:spcPct val="110000"/>
              </a:lnSpc>
            </a:pPr>
            <a:r>
              <a:rPr lang="en-US" altLang="ko-KR" sz="1800" spc="0">
                <a:latin typeface="+mj-lt"/>
              </a:rPr>
              <a:t>GPU in-band ECC</a:t>
            </a:r>
          </a:p>
          <a:p>
            <a:pPr lvl="1">
              <a:lnSpc>
                <a:spcPct val="110000"/>
              </a:lnSpc>
            </a:pPr>
            <a:r>
              <a:rPr lang="en-US" altLang="ko-KR" sz="1500" spc="0">
                <a:latin typeface="+mn-lt"/>
              </a:rPr>
              <a:t>Diminishes data throughput</a:t>
            </a:r>
          </a:p>
          <a:p>
            <a:pPr lvl="1">
              <a:lnSpc>
                <a:spcPct val="110000"/>
              </a:lnSpc>
            </a:pPr>
            <a:r>
              <a:rPr lang="en-US" altLang="ko-KR" sz="1500" spc="0">
                <a:latin typeface="+mn-lt"/>
              </a:rPr>
              <a:t>Degrades system performance </a:t>
            </a:r>
          </a:p>
          <a:p>
            <a:pPr lvl="1">
              <a:lnSpc>
                <a:spcPct val="110000"/>
              </a:lnSpc>
            </a:pPr>
            <a:endParaRPr lang="en-US" altLang="ko-KR" sz="500" spc="0">
              <a:latin typeface="+mn-lt"/>
            </a:endParaRPr>
          </a:p>
          <a:p>
            <a:pPr>
              <a:lnSpc>
                <a:spcPct val="110000"/>
              </a:lnSpc>
            </a:pPr>
            <a:r>
              <a:rPr lang="en-US" altLang="ko-KR" sz="1800" spc="0" err="1"/>
              <a:t>CacheCraft</a:t>
            </a:r>
            <a:endParaRPr lang="en-US" altLang="ko-KR" sz="1800" spc="0"/>
          </a:p>
          <a:p>
            <a:pPr lvl="1">
              <a:lnSpc>
                <a:spcPct val="110000"/>
              </a:lnSpc>
            </a:pPr>
            <a:r>
              <a:rPr lang="en-US" altLang="ko-KR" sz="1500" spc="0">
                <a:latin typeface="+mn-lt"/>
              </a:rPr>
              <a:t>A novel GPU </a:t>
            </a:r>
            <a:r>
              <a:rPr lang="el-GR" altLang="ko-KR" sz="1500" spc="0">
                <a:latin typeface="+mn-lt"/>
              </a:rPr>
              <a:t>μ-</a:t>
            </a:r>
            <a:r>
              <a:rPr lang="en-US" altLang="ko-KR" sz="1500" spc="0">
                <a:latin typeface="+mn-lt"/>
              </a:rPr>
              <a:t>architecture with new sectoring of “30-30-30-30-8”</a:t>
            </a:r>
          </a:p>
          <a:p>
            <a:pPr lvl="1">
              <a:lnSpc>
                <a:spcPct val="110000"/>
              </a:lnSpc>
            </a:pPr>
            <a:endParaRPr lang="en-US" altLang="ko-KR" sz="500" spc="0">
              <a:latin typeface="+mn-lt"/>
            </a:endParaRPr>
          </a:p>
          <a:p>
            <a:pPr>
              <a:lnSpc>
                <a:spcPct val="110000"/>
              </a:lnSpc>
            </a:pPr>
            <a:r>
              <a:rPr lang="en-US" altLang="ko-KR" sz="1800" spc="0"/>
              <a:t>Benefits</a:t>
            </a:r>
          </a:p>
          <a:p>
            <a:pPr lvl="1"/>
            <a:r>
              <a:rPr lang="en-US" altLang="ko-KR" sz="1500" spc="0">
                <a:latin typeface="+mn-lt"/>
              </a:rPr>
              <a:t>Reduce memory access overhead by up to 89.4% (GB-SSSP)</a:t>
            </a:r>
          </a:p>
          <a:p>
            <a:pPr lvl="1">
              <a:lnSpc>
                <a:spcPct val="110000"/>
              </a:lnSpc>
            </a:pPr>
            <a:r>
              <a:rPr lang="en-US" altLang="ko-KR" sz="1500" spc="0">
                <a:latin typeface="+mn-lt"/>
              </a:rPr>
              <a:t>Improve performance of applications by up to 23.5% (PA-SPMV)</a:t>
            </a:r>
          </a:p>
          <a:p>
            <a:pPr lvl="1">
              <a:lnSpc>
                <a:spcPct val="110000"/>
              </a:lnSpc>
            </a:pPr>
            <a:endParaRPr lang="en-US" altLang="ko-KR" sz="500" spc="0">
              <a:latin typeface="+mn-lt"/>
            </a:endParaRPr>
          </a:p>
          <a:p>
            <a:pPr algn="l"/>
            <a:r>
              <a:rPr lang="en-US" altLang="ko-KR" sz="1800" spc="0" err="1"/>
              <a:t>CacheCraft</a:t>
            </a:r>
            <a:r>
              <a:rPr lang="en-US" altLang="ko-KR" sz="1800" spc="0"/>
              <a:t> is a promising solution for GDDR-based GPUs, enhancing performance under memory protection</a:t>
            </a: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latin typeface="+mn-lt"/>
              </a:rPr>
              <a:t>Conclusion</a:t>
            </a:r>
            <a:endParaRPr lang="ko-KR" altLang="en-US" sz="2400" spc="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Conclusion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Ⅵ</a:t>
            </a:r>
            <a:endParaRPr lang="ko-KR" altLang="en-US" sz="2400" b="1">
              <a:solidFill>
                <a:schemeClr val="accent1"/>
              </a:solidFill>
              <a:latin typeface="+mj-lt"/>
            </a:endParaRPr>
          </a:p>
        </p:txBody>
      </p:sp>
      <p:sp>
        <p:nvSpPr>
          <p:cNvPr id="3" name="Slide Number Placeholder 5">
            <a:extLst>
              <a:ext uri="{FF2B5EF4-FFF2-40B4-BE49-F238E27FC236}">
                <a16:creationId xmlns:a16="http://schemas.microsoft.com/office/drawing/2014/main" id="{70A4975B-916C-1901-24D7-D94519953000}"/>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32</a:t>
            </a:fld>
            <a:endParaRPr lang="ko-KR" altLang="en-US"/>
          </a:p>
        </p:txBody>
      </p:sp>
    </p:spTree>
    <p:extLst>
      <p:ext uri="{BB962C8B-B14F-4D97-AF65-F5344CB8AC3E}">
        <p14:creationId xmlns:p14="http://schemas.microsoft.com/office/powerpoint/2010/main" val="1386565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739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4777D29-0825-1BEC-4B3E-4AC6CA459157}"/>
            </a:ext>
          </a:extLst>
        </p:cNvPr>
        <p:cNvGrpSpPr/>
        <p:nvPr/>
      </p:nvGrpSpPr>
      <p:grpSpPr>
        <a:xfrm>
          <a:off x="0" y="0"/>
          <a:ext cx="0" cy="0"/>
          <a:chOff x="0" y="0"/>
          <a:chExt cx="0" cy="0"/>
        </a:xfrm>
      </p:grpSpPr>
      <p:sp>
        <p:nvSpPr>
          <p:cNvPr id="4" name="제목 3">
            <a:extLst>
              <a:ext uri="{FF2B5EF4-FFF2-40B4-BE49-F238E27FC236}">
                <a16:creationId xmlns:a16="http://schemas.microsoft.com/office/drawing/2014/main" id="{5333B93F-E2AC-7B39-0428-65274BCDBAA5}"/>
              </a:ext>
            </a:extLst>
          </p:cNvPr>
          <p:cNvSpPr>
            <a:spLocks noGrp="1"/>
          </p:cNvSpPr>
          <p:nvPr>
            <p:ph type="title"/>
          </p:nvPr>
        </p:nvSpPr>
        <p:spPr>
          <a:xfrm>
            <a:off x="854498" y="405096"/>
            <a:ext cx="7404642" cy="424732"/>
          </a:xfrm>
        </p:spPr>
        <p:txBody>
          <a:bodyPr/>
          <a:lstStyle/>
          <a:p>
            <a:r>
              <a:rPr lang="en-US" altLang="ko-KR" sz="2400" spc="0">
                <a:latin typeface="+mn-lt"/>
              </a:rPr>
              <a:t>Graphics DDR DRAM (GDDR)</a:t>
            </a:r>
            <a:endParaRPr lang="ko-KR" altLang="en-US" sz="2400" spc="0">
              <a:latin typeface="+mn-lt"/>
            </a:endParaRPr>
          </a:p>
        </p:txBody>
      </p:sp>
      <p:sp>
        <p:nvSpPr>
          <p:cNvPr id="5" name="텍스트 개체 틀 4">
            <a:extLst>
              <a:ext uri="{FF2B5EF4-FFF2-40B4-BE49-F238E27FC236}">
                <a16:creationId xmlns:a16="http://schemas.microsoft.com/office/drawing/2014/main" id="{828F72DE-03D6-BE2B-2AEA-A80DE7BE3A91}"/>
              </a:ext>
            </a:extLst>
          </p:cNvPr>
          <p:cNvSpPr>
            <a:spLocks noGrp="1"/>
          </p:cNvSpPr>
          <p:nvPr>
            <p:ph type="body" idx="1"/>
          </p:nvPr>
        </p:nvSpPr>
        <p:spPr/>
        <p:txBody>
          <a:bodyPr/>
          <a:lstStyle/>
          <a:p>
            <a:r>
              <a:rPr lang="en-US" altLang="ko-KR" spc="0">
                <a:latin typeface="+mn-lt"/>
              </a:rPr>
              <a:t>Background</a:t>
            </a:r>
            <a:endParaRPr lang="ko-KR" altLang="en-US" spc="0">
              <a:latin typeface="+mn-lt"/>
            </a:endParaRPr>
          </a:p>
        </p:txBody>
      </p:sp>
      <p:sp>
        <p:nvSpPr>
          <p:cNvPr id="8" name="텍스트 개체 틀 1">
            <a:extLst>
              <a:ext uri="{FF2B5EF4-FFF2-40B4-BE49-F238E27FC236}">
                <a16:creationId xmlns:a16="http://schemas.microsoft.com/office/drawing/2014/main" id="{2B9D4490-A7C0-8A6C-61DE-38620D3AA4EB}"/>
              </a:ext>
            </a:extLst>
          </p:cNvPr>
          <p:cNvSpPr>
            <a:spLocks noGrp="1"/>
          </p:cNvSpPr>
          <p:nvPr>
            <p:ph type="body" sz="quarter" idx="13"/>
          </p:nvPr>
        </p:nvSpPr>
        <p:spPr>
          <a:xfrm>
            <a:off x="261259" y="1237091"/>
            <a:ext cx="8630814" cy="5391607"/>
          </a:xfrm>
        </p:spPr>
        <p:txBody>
          <a:bodyPr vert="horz" lIns="91440" tIns="45720" rIns="91440" bIns="45720" rtlCol="0" anchor="t">
            <a:noAutofit/>
          </a:bodyPr>
          <a:lstStyle/>
          <a:p>
            <a:pPr marL="287655" indent="-287655"/>
            <a:r>
              <a:rPr lang="en-US" altLang="ko-KR" sz="1800" spc="0">
                <a:latin typeface="+mj-lt"/>
                <a:ea typeface="맑은 고딕"/>
              </a:rPr>
              <a:t>A GDDR6 chip is divided into two pseudo-channels</a:t>
            </a:r>
            <a:endParaRPr lang="en-US" altLang="ko-KR" sz="1800" spc="0">
              <a:latin typeface="+mj-lt"/>
              <a:ea typeface="맑은 고딕" panose="020B0503020000020004" pitchFamily="50" charset="-127"/>
              <a:cs typeface="Arial"/>
            </a:endParaRPr>
          </a:p>
          <a:p>
            <a:pPr marL="287655" lvl="1" indent="-215900"/>
            <a:r>
              <a:rPr lang="en-US" altLang="ko-KR" sz="1600" spc="0">
                <a:latin typeface="+mn-lt"/>
                <a:ea typeface="맑은 고딕" panose="020B0503020000020004" pitchFamily="50" charset="-127"/>
              </a:rPr>
              <a:t>Each channel can handle a 32B request (using 16 data pins and 16 burst length)</a:t>
            </a:r>
            <a:endParaRPr lang="en-US" altLang="ko-KR" sz="1600" spc="0">
              <a:ln w="6350">
                <a:solidFill>
                  <a:prstClr val="black">
                    <a:lumMod val="85000"/>
                    <a:lumOff val="15000"/>
                    <a:alpha val="30000"/>
                  </a:prstClr>
                </a:solidFill>
              </a:ln>
              <a:latin typeface="+mn-lt"/>
              <a:ea typeface="맑은 고딕" panose="020B0503020000020004" pitchFamily="50" charset="-127"/>
            </a:endParaRPr>
          </a:p>
          <a:p>
            <a:pPr marL="287655" lvl="1" indent="-215900"/>
            <a:endParaRPr lang="en-US" altLang="ko-KR" sz="500" spc="0">
              <a:ln w="6350">
                <a:solidFill>
                  <a:prstClr val="black">
                    <a:lumMod val="85000"/>
                    <a:lumOff val="15000"/>
                    <a:alpha val="30000"/>
                  </a:prstClr>
                </a:solidFill>
              </a:ln>
              <a:latin typeface="+mn-lt"/>
              <a:ea typeface="맑은 고딕" panose="020B0503020000020004" pitchFamily="50" charset="-127"/>
            </a:endParaRPr>
          </a:p>
          <a:p>
            <a:pPr marL="287655" indent="-287655"/>
            <a:r>
              <a:rPr lang="en-US" altLang="ko-KR" sz="1800" spc="0">
                <a:latin typeface="+mj-lt"/>
                <a:ea typeface="맑은 고딕" panose="020B0503020000020004" pitchFamily="50" charset="-127"/>
              </a:rPr>
              <a:t>GDDR leverages bank-level parallelism </a:t>
            </a:r>
            <a:endParaRPr lang="en-US" altLang="ko-KR" sz="1800" spc="0">
              <a:latin typeface="+mj-lt"/>
              <a:ea typeface="맑은 고딕" panose="020B0503020000020004" pitchFamily="50" charset="-127"/>
              <a:cs typeface="Arial"/>
            </a:endParaRPr>
          </a:p>
          <a:p>
            <a:pPr marL="287655" lvl="1" indent="-215900"/>
            <a:r>
              <a:rPr lang="en-US" altLang="ko-KR" sz="1500" spc="0">
                <a:latin typeface="+mj-lt"/>
                <a:ea typeface="맑은 고딕"/>
                <a:cs typeface="맑은 고딕 Semilight"/>
              </a:rPr>
              <a:t>Following GDDR5, multiple banks are organized into </a:t>
            </a:r>
            <a:r>
              <a:rPr lang="en-US" altLang="ko-KR" sz="1500" b="1" spc="0">
                <a:latin typeface="+mj-lt"/>
                <a:ea typeface="맑은 고딕"/>
                <a:cs typeface="맑은 고딕 Semilight"/>
              </a:rPr>
              <a:t>BankGroup</a:t>
            </a:r>
            <a:endParaRPr lang="en-US" altLang="ko-KR" sz="1500" b="1" spc="0">
              <a:ln w="6350">
                <a:solidFill>
                  <a:prstClr val="black">
                    <a:lumMod val="85000"/>
                    <a:lumOff val="15000"/>
                    <a:alpha val="30000"/>
                  </a:prstClr>
                </a:solidFill>
              </a:ln>
              <a:latin typeface="+mj-lt"/>
              <a:ea typeface="맑은 고딕"/>
              <a:cs typeface="맑은 고딕 Semilight"/>
            </a:endParaRPr>
          </a:p>
          <a:p>
            <a:pPr marL="287655" lvl="1" indent="-215900"/>
            <a:r>
              <a:rPr lang="en-US" altLang="ko-KR" sz="1500" spc="0">
                <a:latin typeface="+mj-lt"/>
                <a:ea typeface="맑은 고딕" panose="020B0503020000020004" pitchFamily="50" charset="-127"/>
              </a:rPr>
              <a:t>CAS-to-CAS delay (tCCD) was differentiated into tCCDS and tCCDL </a:t>
            </a:r>
            <a:endParaRPr lang="en-US" altLang="ko-KR" sz="1500" spc="0">
              <a:ln w="6350">
                <a:solidFill>
                  <a:prstClr val="black">
                    <a:lumMod val="85000"/>
                    <a:lumOff val="15000"/>
                    <a:alpha val="30000"/>
                  </a:prstClr>
                </a:solidFill>
              </a:ln>
              <a:latin typeface="+mj-lt"/>
              <a:ea typeface="맑은 고딕" panose="020B0503020000020004" pitchFamily="50" charset="-127"/>
            </a:endParaRPr>
          </a:p>
          <a:p>
            <a:pPr marL="503555" lvl="2" indent="-179705"/>
            <a:r>
              <a:rPr lang="en-US" altLang="ko-KR" sz="1400" b="1" spc="0" err="1">
                <a:latin typeface="+mj-lt"/>
                <a:ea typeface="맑은 고딕"/>
              </a:rPr>
              <a:t>tCCD</a:t>
            </a:r>
            <a:r>
              <a:rPr lang="en-US" altLang="ko-KR" sz="1400" b="1" spc="0">
                <a:latin typeface="+mj-lt"/>
                <a:ea typeface="맑은 고딕"/>
              </a:rPr>
              <a:t> Short (</a:t>
            </a:r>
            <a:r>
              <a:rPr lang="en-US" altLang="ko-KR" sz="1400" b="1" spc="0" err="1">
                <a:latin typeface="+mj-lt"/>
                <a:ea typeface="맑은 고딕"/>
              </a:rPr>
              <a:t>tCCDS</a:t>
            </a:r>
            <a:r>
              <a:rPr lang="en-US" altLang="ko-KR" sz="1400" b="1" spc="0">
                <a:latin typeface="+mj-lt"/>
                <a:ea typeface="맑은 고딕"/>
              </a:rPr>
              <a:t>) in different </a:t>
            </a:r>
            <a:r>
              <a:rPr lang="en-US" altLang="ko-KR" sz="1400" b="1" spc="0" err="1">
                <a:latin typeface="+mj-lt"/>
                <a:ea typeface="맑은 고딕"/>
              </a:rPr>
              <a:t>BankGroup</a:t>
            </a:r>
            <a:endParaRPr lang="en-US" altLang="ko-KR" sz="1400" b="1" spc="0">
              <a:latin typeface="+mj-lt"/>
              <a:ea typeface="맑은 고딕"/>
              <a:cs typeface="Arial"/>
            </a:endParaRPr>
          </a:p>
          <a:p>
            <a:pPr marL="503555" lvl="2" indent="-179705"/>
            <a:r>
              <a:rPr lang="en-US" altLang="ko-KR" sz="1400" b="1" spc="0" err="1">
                <a:solidFill>
                  <a:srgbClr val="C00000"/>
                </a:solidFill>
                <a:latin typeface="+mj-lt"/>
                <a:ea typeface="맑은 고딕"/>
              </a:rPr>
              <a:t>tCCD</a:t>
            </a:r>
            <a:r>
              <a:rPr lang="en-US" altLang="ko-KR" sz="1400" b="1" spc="0">
                <a:solidFill>
                  <a:srgbClr val="C00000"/>
                </a:solidFill>
                <a:latin typeface="+mj-lt"/>
                <a:ea typeface="맑은 고딕"/>
              </a:rPr>
              <a:t> Long (</a:t>
            </a:r>
            <a:r>
              <a:rPr lang="en-US" altLang="ko-KR" sz="1400" b="1" spc="0" err="1">
                <a:solidFill>
                  <a:srgbClr val="C00000"/>
                </a:solidFill>
                <a:latin typeface="+mj-lt"/>
                <a:ea typeface="맑은 고딕"/>
              </a:rPr>
              <a:t>tCCDL</a:t>
            </a:r>
            <a:r>
              <a:rPr lang="en-US" altLang="ko-KR" sz="1400" b="1" spc="0">
                <a:solidFill>
                  <a:srgbClr val="C00000"/>
                </a:solidFill>
                <a:latin typeface="+mj-lt"/>
                <a:ea typeface="맑은 고딕"/>
              </a:rPr>
              <a:t>) within same </a:t>
            </a:r>
            <a:r>
              <a:rPr lang="en-US" altLang="ko-KR" sz="1400" b="1" spc="0" err="1">
                <a:solidFill>
                  <a:srgbClr val="C00000"/>
                </a:solidFill>
                <a:latin typeface="+mj-lt"/>
                <a:ea typeface="맑은 고딕"/>
              </a:rPr>
              <a:t>BankGroup</a:t>
            </a:r>
            <a:endParaRPr lang="en-US" altLang="ko-KR" sz="1500" b="1" spc="0">
              <a:solidFill>
                <a:srgbClr val="C00000"/>
              </a:solidFill>
              <a:latin typeface="+mj-lt"/>
              <a:ea typeface="맑은 고딕"/>
              <a:cs typeface="Arial"/>
            </a:endParaRPr>
          </a:p>
          <a:p>
            <a:pPr marL="755650" lvl="3" indent="-215900"/>
            <a:endParaRPr lang="en-US" altLang="ko-KR" sz="1600" spc="0">
              <a:latin typeface="+mj-lt"/>
              <a:ea typeface="맑은 고딕" panose="020B0503020000020004" pitchFamily="50" charset="-127"/>
            </a:endParaRPr>
          </a:p>
          <a:p>
            <a:pPr marL="755650" lvl="3" indent="-215900"/>
            <a:endParaRPr lang="en-US" altLang="ko-KR" sz="1600" spc="0">
              <a:latin typeface="+mj-lt"/>
              <a:ea typeface="맑은 고딕" panose="020B0503020000020004" pitchFamily="50" charset="-127"/>
            </a:endParaRPr>
          </a:p>
          <a:p>
            <a:pPr marL="755650" lvl="3" indent="-215900"/>
            <a:endParaRPr lang="en-US" altLang="ko-KR" sz="1600" spc="0">
              <a:latin typeface="+mj-lt"/>
              <a:ea typeface="맑은 고딕" panose="020B0503020000020004" pitchFamily="50" charset="-127"/>
            </a:endParaRPr>
          </a:p>
          <a:p>
            <a:pPr marL="755650" lvl="3" indent="-215900"/>
            <a:endParaRPr lang="en-US" altLang="ko-KR" sz="1600" spc="0">
              <a:latin typeface="+mj-lt"/>
              <a:ea typeface="맑은 고딕" panose="020B0503020000020004" pitchFamily="50" charset="-127"/>
            </a:endParaRPr>
          </a:p>
          <a:p>
            <a:pPr marL="287655" lvl="1" indent="-215900"/>
            <a:endParaRPr lang="en-US" altLang="ko-KR" sz="1600" spc="0">
              <a:ln w="6350">
                <a:solidFill>
                  <a:prstClr val="black">
                    <a:lumMod val="85000"/>
                    <a:lumOff val="15000"/>
                    <a:alpha val="30000"/>
                  </a:prstClr>
                </a:solidFill>
              </a:ln>
              <a:latin typeface="+mj-lt"/>
              <a:ea typeface="맑은 고딕" panose="020B0503020000020004" pitchFamily="50" charset="-127"/>
            </a:endParaRPr>
          </a:p>
          <a:p>
            <a:pPr marL="0" indent="0">
              <a:buNone/>
            </a:pPr>
            <a:endParaRPr lang="en-US" altLang="ko-KR" sz="1800" spc="0">
              <a:latin typeface="+mj-lt"/>
              <a:ea typeface="맑은 고딕" panose="020B0503020000020004" pitchFamily="50" charset="-127"/>
            </a:endParaRPr>
          </a:p>
        </p:txBody>
      </p:sp>
      <p:sp>
        <p:nvSpPr>
          <p:cNvPr id="2" name="TextBox 1">
            <a:extLst>
              <a:ext uri="{FF2B5EF4-FFF2-40B4-BE49-F238E27FC236}">
                <a16:creationId xmlns:a16="http://schemas.microsoft.com/office/drawing/2014/main" id="{DC881679-4926-9A48-F640-5F218F7FAF23}"/>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Ⅱ</a:t>
            </a:r>
            <a:endParaRPr lang="ko-KR" altLang="en-US" sz="2400" b="1">
              <a:solidFill>
                <a:schemeClr val="accent1"/>
              </a:solidFill>
              <a:latin typeface="+mj-lt"/>
            </a:endParaRPr>
          </a:p>
        </p:txBody>
      </p:sp>
      <p:grpSp>
        <p:nvGrpSpPr>
          <p:cNvPr id="59" name="그룹 58">
            <a:extLst>
              <a:ext uri="{FF2B5EF4-FFF2-40B4-BE49-F238E27FC236}">
                <a16:creationId xmlns:a16="http://schemas.microsoft.com/office/drawing/2014/main" id="{E9A11482-68A1-BDCB-73A2-2FBD8B3858D3}"/>
              </a:ext>
            </a:extLst>
          </p:cNvPr>
          <p:cNvGrpSpPr/>
          <p:nvPr/>
        </p:nvGrpSpPr>
        <p:grpSpPr>
          <a:xfrm>
            <a:off x="707942" y="4341874"/>
            <a:ext cx="7638570" cy="1561964"/>
            <a:chOff x="716180" y="4463605"/>
            <a:chExt cx="7638570" cy="1561964"/>
          </a:xfrm>
        </p:grpSpPr>
        <p:grpSp>
          <p:nvGrpSpPr>
            <p:cNvPr id="32" name="그룹 31">
              <a:extLst>
                <a:ext uri="{FF2B5EF4-FFF2-40B4-BE49-F238E27FC236}">
                  <a16:creationId xmlns:a16="http://schemas.microsoft.com/office/drawing/2014/main" id="{470E5555-D137-F6D9-9738-F0847334C956}"/>
                </a:ext>
              </a:extLst>
            </p:cNvPr>
            <p:cNvGrpSpPr/>
            <p:nvPr/>
          </p:nvGrpSpPr>
          <p:grpSpPr>
            <a:xfrm>
              <a:off x="716180" y="4463605"/>
              <a:ext cx="3000539" cy="1561964"/>
              <a:chOff x="647803" y="3125270"/>
              <a:chExt cx="3000539" cy="1561964"/>
            </a:xfrm>
          </p:grpSpPr>
          <p:grpSp>
            <p:nvGrpSpPr>
              <p:cNvPr id="6" name="그룹 5">
                <a:extLst>
                  <a:ext uri="{FF2B5EF4-FFF2-40B4-BE49-F238E27FC236}">
                    <a16:creationId xmlns:a16="http://schemas.microsoft.com/office/drawing/2014/main" id="{B46EDF70-AE11-B3B6-18A7-BF97B0F3FDAB}"/>
                  </a:ext>
                </a:extLst>
              </p:cNvPr>
              <p:cNvGrpSpPr/>
              <p:nvPr/>
            </p:nvGrpSpPr>
            <p:grpSpPr>
              <a:xfrm>
                <a:off x="1111874" y="3125270"/>
                <a:ext cx="2536468" cy="1561964"/>
                <a:chOff x="5514971" y="4598172"/>
                <a:chExt cx="2536468" cy="1561964"/>
              </a:xfrm>
            </p:grpSpPr>
            <p:grpSp>
              <p:nvGrpSpPr>
                <p:cNvPr id="10" name="그룹 9">
                  <a:extLst>
                    <a:ext uri="{FF2B5EF4-FFF2-40B4-BE49-F238E27FC236}">
                      <a16:creationId xmlns:a16="http://schemas.microsoft.com/office/drawing/2014/main" id="{55AB1191-51E8-C701-886A-4DED06844A88}"/>
                    </a:ext>
                  </a:extLst>
                </p:cNvPr>
                <p:cNvGrpSpPr/>
                <p:nvPr/>
              </p:nvGrpSpPr>
              <p:grpSpPr>
                <a:xfrm>
                  <a:off x="5514971" y="4598172"/>
                  <a:ext cx="2536468" cy="1561964"/>
                  <a:chOff x="5865275" y="1798879"/>
                  <a:chExt cx="2376851" cy="1136483"/>
                </a:xfrm>
              </p:grpSpPr>
              <p:cxnSp>
                <p:nvCxnSpPr>
                  <p:cNvPr id="13" name="직선 화살표 연결선 12">
                    <a:extLst>
                      <a:ext uri="{FF2B5EF4-FFF2-40B4-BE49-F238E27FC236}">
                        <a16:creationId xmlns:a16="http://schemas.microsoft.com/office/drawing/2014/main" id="{C02489C1-BE24-0437-DF5B-870E812134C3}"/>
                      </a:ext>
                    </a:extLst>
                  </p:cNvPr>
                  <p:cNvCxnSpPr>
                    <a:cxnSpLocks/>
                  </p:cNvCxnSpPr>
                  <p:nvPr/>
                </p:nvCxnSpPr>
                <p:spPr>
                  <a:xfrm>
                    <a:off x="5865275" y="1962602"/>
                    <a:ext cx="237685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육각형 13">
                    <a:extLst>
                      <a:ext uri="{FF2B5EF4-FFF2-40B4-BE49-F238E27FC236}">
                        <a16:creationId xmlns:a16="http://schemas.microsoft.com/office/drawing/2014/main" id="{1C517C44-0EE5-0595-862D-49207555CC80}"/>
                      </a:ext>
                    </a:extLst>
                  </p:cNvPr>
                  <p:cNvSpPr/>
                  <p:nvPr/>
                </p:nvSpPr>
                <p:spPr>
                  <a:xfrm>
                    <a:off x="5888112" y="2174540"/>
                    <a:ext cx="370432" cy="166688"/>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106A079-10CD-C950-E279-4D1B2E07E4BA}"/>
                      </a:ext>
                    </a:extLst>
                  </p:cNvPr>
                  <p:cNvSpPr txBox="1"/>
                  <p:nvPr/>
                </p:nvSpPr>
                <p:spPr>
                  <a:xfrm>
                    <a:off x="5865275" y="1798879"/>
                    <a:ext cx="370433" cy="134363"/>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time</a:t>
                    </a:r>
                    <a:endParaRPr lang="ko-KR" altLang="en-US" sz="1200">
                      <a:latin typeface="+mj-lt"/>
                      <a:cs typeface="Times New Roman" panose="02020603050405020304" pitchFamily="18" charset="0"/>
                    </a:endParaRPr>
                  </a:p>
                </p:txBody>
              </p:sp>
              <p:cxnSp>
                <p:nvCxnSpPr>
                  <p:cNvPr id="16" name="연결선: 꺾임 15">
                    <a:extLst>
                      <a:ext uri="{FF2B5EF4-FFF2-40B4-BE49-F238E27FC236}">
                        <a16:creationId xmlns:a16="http://schemas.microsoft.com/office/drawing/2014/main" id="{C3464CFF-1823-9A2E-B8A1-EB2EEA4B4E54}"/>
                      </a:ext>
                    </a:extLst>
                  </p:cNvPr>
                  <p:cNvCxnSpPr>
                    <a:cxnSpLocks/>
                    <a:stCxn id="14" idx="0"/>
                  </p:cNvCxnSpPr>
                  <p:nvPr/>
                </p:nvCxnSpPr>
                <p:spPr>
                  <a:xfrm>
                    <a:off x="6258544" y="2257884"/>
                    <a:ext cx="273067" cy="284805"/>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육각형 16">
                    <a:extLst>
                      <a:ext uri="{FF2B5EF4-FFF2-40B4-BE49-F238E27FC236}">
                        <a16:creationId xmlns:a16="http://schemas.microsoft.com/office/drawing/2014/main" id="{D49479AF-08D7-0202-E587-C55680109E50}"/>
                      </a:ext>
                    </a:extLst>
                  </p:cNvPr>
                  <p:cNvSpPr/>
                  <p:nvPr/>
                </p:nvSpPr>
                <p:spPr>
                  <a:xfrm>
                    <a:off x="6696444" y="2166859"/>
                    <a:ext cx="370432" cy="166688"/>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18" name="연결선: 꺾임 17">
                    <a:extLst>
                      <a:ext uri="{FF2B5EF4-FFF2-40B4-BE49-F238E27FC236}">
                        <a16:creationId xmlns:a16="http://schemas.microsoft.com/office/drawing/2014/main" id="{3945793A-90A0-6C32-6A07-5984AB7D3A9C}"/>
                      </a:ext>
                    </a:extLst>
                  </p:cNvPr>
                  <p:cNvCxnSpPr>
                    <a:cxnSpLocks/>
                    <a:stCxn id="17" idx="0"/>
                  </p:cNvCxnSpPr>
                  <p:nvPr/>
                </p:nvCxnSpPr>
                <p:spPr>
                  <a:xfrm>
                    <a:off x="7066877" y="2250203"/>
                    <a:ext cx="265997" cy="286953"/>
                  </a:xfrm>
                  <a:prstGeom prst="bentConnector3">
                    <a:avLst>
                      <a:gd name="adj1" fmla="val 50000"/>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직사각형 18">
                    <a:extLst>
                      <a:ext uri="{FF2B5EF4-FFF2-40B4-BE49-F238E27FC236}">
                        <a16:creationId xmlns:a16="http://schemas.microsoft.com/office/drawing/2014/main" id="{124393BE-6D44-1AAB-C331-AF29768A5DD8}"/>
                      </a:ext>
                    </a:extLst>
                  </p:cNvPr>
                  <p:cNvSpPr/>
                  <p:nvPr/>
                </p:nvSpPr>
                <p:spPr>
                  <a:xfrm>
                    <a:off x="7742313" y="2759865"/>
                    <a:ext cx="499813" cy="175497"/>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Decode</a:t>
                    </a:r>
                    <a:endParaRPr lang="ko-KR" altLang="en-US" sz="1200" b="1">
                      <a:latin typeface="Times New Roman" panose="02020603050405020304" pitchFamily="18" charset="0"/>
                      <a:cs typeface="Times New Roman" panose="02020603050405020304" pitchFamily="18" charset="0"/>
                    </a:endParaRPr>
                  </a:p>
                </p:txBody>
              </p:sp>
              <p:cxnSp>
                <p:nvCxnSpPr>
                  <p:cNvPr id="20" name="직선 연결선 19">
                    <a:extLst>
                      <a:ext uri="{FF2B5EF4-FFF2-40B4-BE49-F238E27FC236}">
                        <a16:creationId xmlns:a16="http://schemas.microsoft.com/office/drawing/2014/main" id="{8DCBA7A4-349A-2D4D-9D08-B406E2A007C8}"/>
                      </a:ext>
                    </a:extLst>
                  </p:cNvPr>
                  <p:cNvCxnSpPr/>
                  <p:nvPr/>
                </p:nvCxnSpPr>
                <p:spPr>
                  <a:xfrm>
                    <a:off x="6073326" y="2118477"/>
                    <a:ext cx="809629"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21" name="그룹 20">
                    <a:extLst>
                      <a:ext uri="{FF2B5EF4-FFF2-40B4-BE49-F238E27FC236}">
                        <a16:creationId xmlns:a16="http://schemas.microsoft.com/office/drawing/2014/main" id="{3665DA44-599F-ED38-11AC-5682654B7A9E}"/>
                      </a:ext>
                    </a:extLst>
                  </p:cNvPr>
                  <p:cNvGrpSpPr/>
                  <p:nvPr/>
                </p:nvGrpSpPr>
                <p:grpSpPr>
                  <a:xfrm>
                    <a:off x="6073328" y="2045945"/>
                    <a:ext cx="799589" cy="120913"/>
                    <a:chOff x="6073328" y="2021201"/>
                    <a:chExt cx="799589" cy="145658"/>
                  </a:xfrm>
                </p:grpSpPr>
                <p:cxnSp>
                  <p:nvCxnSpPr>
                    <p:cNvPr id="25" name="직선 연결선 24">
                      <a:extLst>
                        <a:ext uri="{FF2B5EF4-FFF2-40B4-BE49-F238E27FC236}">
                          <a16:creationId xmlns:a16="http://schemas.microsoft.com/office/drawing/2014/main" id="{3C269A82-2342-BB17-1F78-0013080EF7F4}"/>
                        </a:ext>
                      </a:extLst>
                    </p:cNvPr>
                    <p:cNvCxnSpPr>
                      <a:cxnSpLocks/>
                    </p:cNvCxnSpPr>
                    <p:nvPr/>
                  </p:nvCxnSpPr>
                  <p:spPr>
                    <a:xfrm flipV="1">
                      <a:off x="6073328" y="2030190"/>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직선 연결선 25">
                      <a:extLst>
                        <a:ext uri="{FF2B5EF4-FFF2-40B4-BE49-F238E27FC236}">
                          <a16:creationId xmlns:a16="http://schemas.microsoft.com/office/drawing/2014/main" id="{D9BF4E51-05FB-69FA-E03A-98856E26BB68}"/>
                        </a:ext>
                      </a:extLst>
                    </p:cNvPr>
                    <p:cNvCxnSpPr>
                      <a:cxnSpLocks/>
                    </p:cNvCxnSpPr>
                    <p:nvPr/>
                  </p:nvCxnSpPr>
                  <p:spPr>
                    <a:xfrm flipV="1">
                      <a:off x="6872917" y="2021201"/>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 name="TextBox 21">
                    <a:extLst>
                      <a:ext uri="{FF2B5EF4-FFF2-40B4-BE49-F238E27FC236}">
                        <a16:creationId xmlns:a16="http://schemas.microsoft.com/office/drawing/2014/main" id="{E9F064ED-6D11-A709-2158-1B5082AF0FE5}"/>
                      </a:ext>
                    </a:extLst>
                  </p:cNvPr>
                  <p:cNvSpPr txBox="1"/>
                  <p:nvPr/>
                </p:nvSpPr>
                <p:spPr>
                  <a:xfrm>
                    <a:off x="6180901" y="1978151"/>
                    <a:ext cx="693821" cy="134363"/>
                  </a:xfrm>
                  <a:prstGeom prst="rect">
                    <a:avLst/>
                  </a:prstGeom>
                  <a:noFill/>
                </p:spPr>
                <p:txBody>
                  <a:bodyPr wrap="square" lIns="0" tIns="0" rIns="0" bIns="0" rtlCol="0">
                    <a:spAutoFit/>
                  </a:bodyPr>
                  <a:lstStyle/>
                  <a:p>
                    <a:r>
                      <a:rPr lang="en-US" altLang="ko-KR" sz="1200" b="1">
                        <a:solidFill>
                          <a:srgbClr val="C00000"/>
                        </a:solidFill>
                        <a:cs typeface="Times New Roman" panose="02020603050405020304" pitchFamily="18" charset="0"/>
                      </a:rPr>
                      <a:t>tCCD = 4</a:t>
                    </a:r>
                    <a:endParaRPr lang="ko-KR" altLang="en-US" sz="1200" b="1">
                      <a:solidFill>
                        <a:srgbClr val="C00000"/>
                      </a:solidFill>
                      <a:cs typeface="Times New Roman" panose="02020603050405020304" pitchFamily="18" charset="0"/>
                    </a:endParaRPr>
                  </a:p>
                </p:txBody>
              </p:sp>
              <p:sp>
                <p:nvSpPr>
                  <p:cNvPr id="23" name="육각형 22">
                    <a:extLst>
                      <a:ext uri="{FF2B5EF4-FFF2-40B4-BE49-F238E27FC236}">
                        <a16:creationId xmlns:a16="http://schemas.microsoft.com/office/drawing/2014/main" id="{DA1A2941-4C38-00FB-EB0B-FFAA3B5801A2}"/>
                      </a:ext>
                    </a:extLst>
                  </p:cNvPr>
                  <p:cNvSpPr/>
                  <p:nvPr/>
                </p:nvSpPr>
                <p:spPr>
                  <a:xfrm>
                    <a:off x="6528027" y="2458297"/>
                    <a:ext cx="490391" cy="184666"/>
                  </a:xfrm>
                  <a:prstGeom prst="hexagon">
                    <a:avLst/>
                  </a:prstGeom>
                  <a:solidFill>
                    <a:srgbClr val="F79D19"/>
                  </a:solidFill>
                  <a:ln w="1905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bg1"/>
                      </a:solidFill>
                      <a:latin typeface="+mj-lt"/>
                      <a:cs typeface="Times New Roman" panose="02020603050405020304" pitchFamily="18" charset="0"/>
                    </a:endParaRPr>
                  </a:p>
                </p:txBody>
              </p:sp>
              <p:sp>
                <p:nvSpPr>
                  <p:cNvPr id="24" name="육각형 23">
                    <a:extLst>
                      <a:ext uri="{FF2B5EF4-FFF2-40B4-BE49-F238E27FC236}">
                        <a16:creationId xmlns:a16="http://schemas.microsoft.com/office/drawing/2014/main" id="{13674544-D8CE-A6D6-E017-CCC9BFC79E25}"/>
                      </a:ext>
                    </a:extLst>
                  </p:cNvPr>
                  <p:cNvSpPr/>
                  <p:nvPr/>
                </p:nvSpPr>
                <p:spPr>
                  <a:xfrm>
                    <a:off x="7341617" y="2448187"/>
                    <a:ext cx="490391" cy="184666"/>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bg1"/>
                      </a:solidFill>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588B092C-DF55-3095-08C4-BF7AF7D7726A}"/>
                    </a:ext>
                  </a:extLst>
                </p:cNvPr>
                <p:cNvSpPr txBox="1"/>
                <p:nvPr/>
              </p:nvSpPr>
              <p:spPr>
                <a:xfrm>
                  <a:off x="7143613" y="5509955"/>
                  <a:ext cx="425476" cy="184666"/>
                </a:xfrm>
                <a:prstGeom prst="rect">
                  <a:avLst/>
                </a:prstGeom>
                <a:noFill/>
              </p:spPr>
              <p:txBody>
                <a:bodyPr wrap="square" lIns="0" tIns="0" rIns="0" bIns="0" rtlCol="0">
                  <a:spAutoFit/>
                </a:bodyPr>
                <a:lstStyle/>
                <a:p>
                  <a:pPr algn="ctr"/>
                  <a:r>
                    <a:rPr lang="en-US" altLang="ko-KR" sz="1200" b="1">
                      <a:solidFill>
                        <a:schemeClr val="bg1"/>
                      </a:solidFill>
                      <a:latin typeface="Times New Roman" panose="02020603050405020304" pitchFamily="18" charset="0"/>
                      <a:cs typeface="Times New Roman" panose="02020603050405020304" pitchFamily="18" charset="0"/>
                    </a:rPr>
                    <a:t>Data</a:t>
                  </a:r>
                  <a:endParaRPr lang="ko-KR" altLang="en-US" sz="1200" b="1">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4939D70-2900-129D-4FCC-EA976CE415A4}"/>
                    </a:ext>
                  </a:extLst>
                </p:cNvPr>
                <p:cNvSpPr txBox="1"/>
                <p:nvPr/>
              </p:nvSpPr>
              <p:spPr>
                <a:xfrm>
                  <a:off x="6202359" y="5536995"/>
                  <a:ext cx="615111" cy="184666"/>
                </a:xfrm>
                <a:prstGeom prst="rect">
                  <a:avLst/>
                </a:prstGeom>
                <a:noFill/>
              </p:spPr>
              <p:txBody>
                <a:bodyPr wrap="square" lIns="0" tIns="0" rIns="0" bIns="0" rtlCol="0">
                  <a:spAutoFit/>
                </a:bodyPr>
                <a:lstStyle/>
                <a:p>
                  <a:pPr algn="ctr"/>
                  <a:r>
                    <a:rPr lang="en-US" altLang="ko-KR" sz="1200" b="1">
                      <a:latin typeface="Times New Roman" panose="02020603050405020304" pitchFamily="18" charset="0"/>
                      <a:cs typeface="Times New Roman" panose="02020603050405020304" pitchFamily="18" charset="0"/>
                    </a:rPr>
                    <a:t>Redun.</a:t>
                  </a:r>
                  <a:endParaRPr lang="ko-KR" altLang="en-US" sz="1200" b="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70567529-E0D4-4A10-7FA9-B4D4AA3FE4CA}"/>
                  </a:ext>
                </a:extLst>
              </p:cNvPr>
              <p:cNvSpPr txBox="1"/>
              <p:nvPr/>
            </p:nvSpPr>
            <p:spPr>
              <a:xfrm>
                <a:off x="647804" y="3631015"/>
                <a:ext cx="425476" cy="216338"/>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CMD</a:t>
                </a:r>
                <a:endParaRPr lang="ko-KR" altLang="en-US" sz="1200">
                  <a:latin typeface="+mj-lt"/>
                  <a:cs typeface="Times New Roman" panose="02020603050405020304" pitchFamily="18" charset="0"/>
                </a:endParaRPr>
              </a:p>
            </p:txBody>
          </p:sp>
          <p:sp>
            <p:nvSpPr>
              <p:cNvPr id="27" name="TextBox 26">
                <a:extLst>
                  <a:ext uri="{FF2B5EF4-FFF2-40B4-BE49-F238E27FC236}">
                    <a16:creationId xmlns:a16="http://schemas.microsoft.com/office/drawing/2014/main" id="{7214F8AA-FCF2-96E0-1608-C4BD8C32406E}"/>
                  </a:ext>
                </a:extLst>
              </p:cNvPr>
              <p:cNvSpPr txBox="1"/>
              <p:nvPr/>
            </p:nvSpPr>
            <p:spPr>
              <a:xfrm>
                <a:off x="647803" y="4039488"/>
                <a:ext cx="425476"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Data</a:t>
                </a:r>
                <a:endParaRPr lang="ko-KR" altLang="en-US" sz="1200">
                  <a:latin typeface="+mj-lt"/>
                  <a:cs typeface="Times New Roman" panose="02020603050405020304" pitchFamily="18" charset="0"/>
                </a:endParaRPr>
              </a:p>
            </p:txBody>
          </p:sp>
          <p:sp>
            <p:nvSpPr>
              <p:cNvPr id="28" name="TextBox 27">
                <a:extLst>
                  <a:ext uri="{FF2B5EF4-FFF2-40B4-BE49-F238E27FC236}">
                    <a16:creationId xmlns:a16="http://schemas.microsoft.com/office/drawing/2014/main" id="{BFD53F2C-42FC-4BBC-BBCF-3598EB5544AC}"/>
                  </a:ext>
                </a:extLst>
              </p:cNvPr>
              <p:cNvSpPr txBox="1"/>
              <p:nvPr/>
            </p:nvSpPr>
            <p:spPr>
              <a:xfrm>
                <a:off x="647803" y="4412135"/>
                <a:ext cx="425476"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ECC</a:t>
                </a:r>
                <a:endParaRPr lang="ko-KR" altLang="en-US" sz="1200">
                  <a:latin typeface="+mj-lt"/>
                  <a:cs typeface="Times New Roman" panose="02020603050405020304" pitchFamily="18" charset="0"/>
                </a:endParaRPr>
              </a:p>
            </p:txBody>
          </p:sp>
        </p:grpSp>
        <p:grpSp>
          <p:nvGrpSpPr>
            <p:cNvPr id="33" name="그룹 32">
              <a:extLst>
                <a:ext uri="{FF2B5EF4-FFF2-40B4-BE49-F238E27FC236}">
                  <a16:creationId xmlns:a16="http://schemas.microsoft.com/office/drawing/2014/main" id="{55F4F621-12E2-4F69-E73C-9B443075D590}"/>
                </a:ext>
              </a:extLst>
            </p:cNvPr>
            <p:cNvGrpSpPr/>
            <p:nvPr/>
          </p:nvGrpSpPr>
          <p:grpSpPr>
            <a:xfrm>
              <a:off x="4878353" y="4463605"/>
              <a:ext cx="3476397" cy="1561964"/>
              <a:chOff x="647803" y="3125270"/>
              <a:chExt cx="3476397" cy="1561964"/>
            </a:xfrm>
          </p:grpSpPr>
          <p:grpSp>
            <p:nvGrpSpPr>
              <p:cNvPr id="38" name="그룹 37">
                <a:extLst>
                  <a:ext uri="{FF2B5EF4-FFF2-40B4-BE49-F238E27FC236}">
                    <a16:creationId xmlns:a16="http://schemas.microsoft.com/office/drawing/2014/main" id="{D0B5A16E-BFFA-87B9-1149-5D081D9846CB}"/>
                  </a:ext>
                </a:extLst>
              </p:cNvPr>
              <p:cNvGrpSpPr/>
              <p:nvPr/>
            </p:nvGrpSpPr>
            <p:grpSpPr>
              <a:xfrm>
                <a:off x="1111875" y="3125270"/>
                <a:ext cx="3012325" cy="1561964"/>
                <a:chOff x="5514972" y="4598172"/>
                <a:chExt cx="3012325" cy="1561964"/>
              </a:xfrm>
            </p:grpSpPr>
            <p:grpSp>
              <p:nvGrpSpPr>
                <p:cNvPr id="40" name="그룹 39">
                  <a:extLst>
                    <a:ext uri="{FF2B5EF4-FFF2-40B4-BE49-F238E27FC236}">
                      <a16:creationId xmlns:a16="http://schemas.microsoft.com/office/drawing/2014/main" id="{2E731781-C174-ED53-43C7-F76C065FB109}"/>
                    </a:ext>
                  </a:extLst>
                </p:cNvPr>
                <p:cNvGrpSpPr/>
                <p:nvPr/>
              </p:nvGrpSpPr>
              <p:grpSpPr>
                <a:xfrm>
                  <a:off x="5514972" y="4598172"/>
                  <a:ext cx="3012325" cy="1561964"/>
                  <a:chOff x="5865275" y="1798879"/>
                  <a:chExt cx="2822764" cy="1136483"/>
                </a:xfrm>
              </p:grpSpPr>
              <p:cxnSp>
                <p:nvCxnSpPr>
                  <p:cNvPr id="43" name="직선 화살표 연결선 42">
                    <a:extLst>
                      <a:ext uri="{FF2B5EF4-FFF2-40B4-BE49-F238E27FC236}">
                        <a16:creationId xmlns:a16="http://schemas.microsoft.com/office/drawing/2014/main" id="{84E00125-EC58-B870-9D2B-ECEB1C3FC9FA}"/>
                      </a:ext>
                    </a:extLst>
                  </p:cNvPr>
                  <p:cNvCxnSpPr>
                    <a:cxnSpLocks/>
                  </p:cNvCxnSpPr>
                  <p:nvPr/>
                </p:nvCxnSpPr>
                <p:spPr>
                  <a:xfrm>
                    <a:off x="5865275" y="1962602"/>
                    <a:ext cx="237685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육각형 43">
                    <a:extLst>
                      <a:ext uri="{FF2B5EF4-FFF2-40B4-BE49-F238E27FC236}">
                        <a16:creationId xmlns:a16="http://schemas.microsoft.com/office/drawing/2014/main" id="{D655DC95-DDA1-9EB7-F131-06AA02A0F300}"/>
                      </a:ext>
                    </a:extLst>
                  </p:cNvPr>
                  <p:cNvSpPr/>
                  <p:nvPr/>
                </p:nvSpPr>
                <p:spPr>
                  <a:xfrm>
                    <a:off x="5888112" y="2174540"/>
                    <a:ext cx="370432" cy="166688"/>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0C3AACF0-478A-D56E-A2B5-29BD0681102C}"/>
                      </a:ext>
                    </a:extLst>
                  </p:cNvPr>
                  <p:cNvSpPr txBox="1"/>
                  <p:nvPr/>
                </p:nvSpPr>
                <p:spPr>
                  <a:xfrm>
                    <a:off x="5865275" y="1798879"/>
                    <a:ext cx="370433" cy="134363"/>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time</a:t>
                    </a:r>
                    <a:endParaRPr lang="ko-KR" altLang="en-US" sz="1200">
                      <a:latin typeface="+mj-lt"/>
                      <a:cs typeface="Times New Roman" panose="02020603050405020304" pitchFamily="18" charset="0"/>
                    </a:endParaRPr>
                  </a:p>
                </p:txBody>
              </p:sp>
              <p:cxnSp>
                <p:nvCxnSpPr>
                  <p:cNvPr id="46" name="연결선: 꺾임 45">
                    <a:extLst>
                      <a:ext uri="{FF2B5EF4-FFF2-40B4-BE49-F238E27FC236}">
                        <a16:creationId xmlns:a16="http://schemas.microsoft.com/office/drawing/2014/main" id="{535CD06B-7A24-776E-A2D6-3D6944E61206}"/>
                      </a:ext>
                    </a:extLst>
                  </p:cNvPr>
                  <p:cNvCxnSpPr>
                    <a:cxnSpLocks/>
                    <a:stCxn id="44" idx="0"/>
                  </p:cNvCxnSpPr>
                  <p:nvPr/>
                </p:nvCxnSpPr>
                <p:spPr>
                  <a:xfrm>
                    <a:off x="6258544" y="2257884"/>
                    <a:ext cx="273067" cy="284805"/>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7" name="육각형 46">
                    <a:extLst>
                      <a:ext uri="{FF2B5EF4-FFF2-40B4-BE49-F238E27FC236}">
                        <a16:creationId xmlns:a16="http://schemas.microsoft.com/office/drawing/2014/main" id="{2B1140BD-6CA6-B4C1-1779-0BB934BC9A8D}"/>
                      </a:ext>
                    </a:extLst>
                  </p:cNvPr>
                  <p:cNvSpPr/>
                  <p:nvPr/>
                </p:nvSpPr>
                <p:spPr>
                  <a:xfrm>
                    <a:off x="7089900" y="2166859"/>
                    <a:ext cx="370432" cy="166688"/>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48" name="연결선: 꺾임 47">
                    <a:extLst>
                      <a:ext uri="{FF2B5EF4-FFF2-40B4-BE49-F238E27FC236}">
                        <a16:creationId xmlns:a16="http://schemas.microsoft.com/office/drawing/2014/main" id="{D2E7226D-6EEB-80F4-4C08-CF16EF0E5667}"/>
                      </a:ext>
                    </a:extLst>
                  </p:cNvPr>
                  <p:cNvCxnSpPr>
                    <a:cxnSpLocks/>
                    <a:stCxn id="47" idx="0"/>
                  </p:cNvCxnSpPr>
                  <p:nvPr/>
                </p:nvCxnSpPr>
                <p:spPr>
                  <a:xfrm>
                    <a:off x="7460331" y="2250203"/>
                    <a:ext cx="265997" cy="286953"/>
                  </a:xfrm>
                  <a:prstGeom prst="bentConnector3">
                    <a:avLst>
                      <a:gd name="adj1" fmla="val 50000"/>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9" name="직사각형 48">
                    <a:extLst>
                      <a:ext uri="{FF2B5EF4-FFF2-40B4-BE49-F238E27FC236}">
                        <a16:creationId xmlns:a16="http://schemas.microsoft.com/office/drawing/2014/main" id="{0FC22049-2282-EA6E-78A4-E0B9A7704172}"/>
                      </a:ext>
                    </a:extLst>
                  </p:cNvPr>
                  <p:cNvSpPr/>
                  <p:nvPr/>
                </p:nvSpPr>
                <p:spPr>
                  <a:xfrm>
                    <a:off x="8188226" y="2759865"/>
                    <a:ext cx="499813" cy="175497"/>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Decode</a:t>
                    </a:r>
                    <a:endParaRPr lang="ko-KR" altLang="en-US" sz="1200" b="1">
                      <a:latin typeface="Times New Roman" panose="02020603050405020304" pitchFamily="18" charset="0"/>
                      <a:cs typeface="Times New Roman" panose="02020603050405020304" pitchFamily="18" charset="0"/>
                    </a:endParaRPr>
                  </a:p>
                </p:txBody>
              </p:sp>
              <p:cxnSp>
                <p:nvCxnSpPr>
                  <p:cNvPr id="50" name="직선 연결선 49">
                    <a:extLst>
                      <a:ext uri="{FF2B5EF4-FFF2-40B4-BE49-F238E27FC236}">
                        <a16:creationId xmlns:a16="http://schemas.microsoft.com/office/drawing/2014/main" id="{BDCFCFBA-2707-7894-DE72-C375207515CF}"/>
                      </a:ext>
                    </a:extLst>
                  </p:cNvPr>
                  <p:cNvCxnSpPr/>
                  <p:nvPr/>
                </p:nvCxnSpPr>
                <p:spPr>
                  <a:xfrm>
                    <a:off x="6073326" y="2118477"/>
                    <a:ext cx="1214445"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51" name="그룹 50">
                    <a:extLst>
                      <a:ext uri="{FF2B5EF4-FFF2-40B4-BE49-F238E27FC236}">
                        <a16:creationId xmlns:a16="http://schemas.microsoft.com/office/drawing/2014/main" id="{4E5B5144-5725-813E-678E-A7E7304F7911}"/>
                      </a:ext>
                    </a:extLst>
                  </p:cNvPr>
                  <p:cNvGrpSpPr/>
                  <p:nvPr/>
                </p:nvGrpSpPr>
                <p:grpSpPr>
                  <a:xfrm>
                    <a:off x="6073328" y="2045945"/>
                    <a:ext cx="1210527" cy="120913"/>
                    <a:chOff x="6073328" y="2021201"/>
                    <a:chExt cx="1210527" cy="145658"/>
                  </a:xfrm>
                </p:grpSpPr>
                <p:cxnSp>
                  <p:nvCxnSpPr>
                    <p:cNvPr id="55" name="직선 연결선 54">
                      <a:extLst>
                        <a:ext uri="{FF2B5EF4-FFF2-40B4-BE49-F238E27FC236}">
                          <a16:creationId xmlns:a16="http://schemas.microsoft.com/office/drawing/2014/main" id="{C2E5A893-9AE9-4C26-3363-3A1F955ACA73}"/>
                        </a:ext>
                      </a:extLst>
                    </p:cNvPr>
                    <p:cNvCxnSpPr>
                      <a:cxnSpLocks/>
                    </p:cNvCxnSpPr>
                    <p:nvPr/>
                  </p:nvCxnSpPr>
                  <p:spPr>
                    <a:xfrm flipV="1">
                      <a:off x="6073328" y="2030190"/>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직선 연결선 55">
                      <a:extLst>
                        <a:ext uri="{FF2B5EF4-FFF2-40B4-BE49-F238E27FC236}">
                          <a16:creationId xmlns:a16="http://schemas.microsoft.com/office/drawing/2014/main" id="{AA558A6B-0481-FE97-510C-42EE359073CD}"/>
                        </a:ext>
                      </a:extLst>
                    </p:cNvPr>
                    <p:cNvCxnSpPr>
                      <a:cxnSpLocks/>
                    </p:cNvCxnSpPr>
                    <p:nvPr/>
                  </p:nvCxnSpPr>
                  <p:spPr>
                    <a:xfrm flipV="1">
                      <a:off x="7283855" y="2021201"/>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1B9A0FBD-6116-CC10-541B-6694AB6826CF}"/>
                      </a:ext>
                    </a:extLst>
                  </p:cNvPr>
                  <p:cNvSpPr txBox="1"/>
                  <p:nvPr/>
                </p:nvSpPr>
                <p:spPr>
                  <a:xfrm>
                    <a:off x="6392120" y="1977959"/>
                    <a:ext cx="688569" cy="134363"/>
                  </a:xfrm>
                  <a:prstGeom prst="rect">
                    <a:avLst/>
                  </a:prstGeom>
                  <a:noFill/>
                </p:spPr>
                <p:txBody>
                  <a:bodyPr wrap="square" lIns="0" tIns="0" rIns="0" bIns="0" rtlCol="0">
                    <a:spAutoFit/>
                  </a:bodyPr>
                  <a:lstStyle/>
                  <a:p>
                    <a:r>
                      <a:rPr lang="en-US" altLang="ko-KR" sz="1200" b="1">
                        <a:solidFill>
                          <a:srgbClr val="C00000"/>
                        </a:solidFill>
                        <a:cs typeface="Times New Roman" panose="02020603050405020304" pitchFamily="18" charset="0"/>
                      </a:rPr>
                      <a:t>tCCDL = 6</a:t>
                    </a:r>
                    <a:endParaRPr lang="ko-KR" altLang="en-US" sz="1200" b="1">
                      <a:solidFill>
                        <a:srgbClr val="C00000"/>
                      </a:solidFill>
                      <a:cs typeface="Times New Roman" panose="02020603050405020304" pitchFamily="18" charset="0"/>
                    </a:endParaRPr>
                  </a:p>
                </p:txBody>
              </p:sp>
              <p:sp>
                <p:nvSpPr>
                  <p:cNvPr id="53" name="육각형 52">
                    <a:extLst>
                      <a:ext uri="{FF2B5EF4-FFF2-40B4-BE49-F238E27FC236}">
                        <a16:creationId xmlns:a16="http://schemas.microsoft.com/office/drawing/2014/main" id="{42C9A6BE-BDDD-F963-FD0F-E79DB128CAC9}"/>
                      </a:ext>
                    </a:extLst>
                  </p:cNvPr>
                  <p:cNvSpPr/>
                  <p:nvPr/>
                </p:nvSpPr>
                <p:spPr>
                  <a:xfrm>
                    <a:off x="6528027" y="2458297"/>
                    <a:ext cx="490391" cy="184666"/>
                  </a:xfrm>
                  <a:prstGeom prst="hexagon">
                    <a:avLst/>
                  </a:prstGeom>
                  <a:solidFill>
                    <a:srgbClr val="F79D19"/>
                  </a:solidFill>
                  <a:ln w="1905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bg1"/>
                      </a:solidFill>
                      <a:latin typeface="+mj-lt"/>
                      <a:cs typeface="Times New Roman" panose="02020603050405020304" pitchFamily="18" charset="0"/>
                    </a:endParaRPr>
                  </a:p>
                </p:txBody>
              </p:sp>
              <p:sp>
                <p:nvSpPr>
                  <p:cNvPr id="54" name="육각형 53">
                    <a:extLst>
                      <a:ext uri="{FF2B5EF4-FFF2-40B4-BE49-F238E27FC236}">
                        <a16:creationId xmlns:a16="http://schemas.microsoft.com/office/drawing/2014/main" id="{BDE0621D-7D62-F0DC-7FAC-4FB8CFC25105}"/>
                      </a:ext>
                    </a:extLst>
                  </p:cNvPr>
                  <p:cNvSpPr/>
                  <p:nvPr/>
                </p:nvSpPr>
                <p:spPr>
                  <a:xfrm>
                    <a:off x="7735073" y="2448187"/>
                    <a:ext cx="490391" cy="184666"/>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bg1"/>
                      </a:solidFill>
                      <a:latin typeface="Times New Roman" panose="02020603050405020304" pitchFamily="18" charset="0"/>
                      <a:cs typeface="Times New Roman" panose="02020603050405020304" pitchFamily="18" charset="0"/>
                    </a:endParaRPr>
                  </a:p>
                </p:txBody>
              </p:sp>
            </p:grpSp>
            <p:sp>
              <p:nvSpPr>
                <p:cNvPr id="41" name="TextBox 40">
                  <a:extLst>
                    <a:ext uri="{FF2B5EF4-FFF2-40B4-BE49-F238E27FC236}">
                      <a16:creationId xmlns:a16="http://schemas.microsoft.com/office/drawing/2014/main" id="{6FEEDB84-9945-F255-3643-F68A0851BAD8}"/>
                    </a:ext>
                  </a:extLst>
                </p:cNvPr>
                <p:cNvSpPr txBox="1"/>
                <p:nvPr/>
              </p:nvSpPr>
              <p:spPr>
                <a:xfrm>
                  <a:off x="7572819" y="5509955"/>
                  <a:ext cx="425476" cy="184666"/>
                </a:xfrm>
                <a:prstGeom prst="rect">
                  <a:avLst/>
                </a:prstGeom>
                <a:noFill/>
              </p:spPr>
              <p:txBody>
                <a:bodyPr wrap="square" lIns="0" tIns="0" rIns="0" bIns="0" rtlCol="0">
                  <a:spAutoFit/>
                </a:bodyPr>
                <a:lstStyle/>
                <a:p>
                  <a:pPr algn="ctr"/>
                  <a:r>
                    <a:rPr lang="en-US" altLang="ko-KR" sz="1200" b="1">
                      <a:solidFill>
                        <a:schemeClr val="bg1"/>
                      </a:solidFill>
                      <a:latin typeface="Times New Roman" panose="02020603050405020304" pitchFamily="18" charset="0"/>
                      <a:cs typeface="Times New Roman" panose="02020603050405020304" pitchFamily="18" charset="0"/>
                    </a:rPr>
                    <a:t>Data</a:t>
                  </a:r>
                  <a:endParaRPr lang="ko-KR" altLang="en-US" sz="1200" b="1">
                    <a:solidFill>
                      <a:schemeClr val="bg1"/>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8674D43-EA10-5714-8925-C53DCF174D0B}"/>
                    </a:ext>
                  </a:extLst>
                </p:cNvPr>
                <p:cNvSpPr txBox="1"/>
                <p:nvPr/>
              </p:nvSpPr>
              <p:spPr>
                <a:xfrm>
                  <a:off x="6202359" y="5536995"/>
                  <a:ext cx="615111" cy="184666"/>
                </a:xfrm>
                <a:prstGeom prst="rect">
                  <a:avLst/>
                </a:prstGeom>
                <a:noFill/>
              </p:spPr>
              <p:txBody>
                <a:bodyPr wrap="square" lIns="0" tIns="0" rIns="0" bIns="0" rtlCol="0">
                  <a:spAutoFit/>
                </a:bodyPr>
                <a:lstStyle/>
                <a:p>
                  <a:pPr algn="ctr"/>
                  <a:r>
                    <a:rPr lang="en-US" altLang="ko-KR" sz="1200" b="1">
                      <a:latin typeface="Times New Roman" panose="02020603050405020304" pitchFamily="18" charset="0"/>
                      <a:cs typeface="Times New Roman" panose="02020603050405020304" pitchFamily="18" charset="0"/>
                    </a:rPr>
                    <a:t>Redun.</a:t>
                  </a:r>
                  <a:endParaRPr lang="ko-KR" altLang="en-US" sz="1200" b="1">
                    <a:latin typeface="Times New Roman" panose="02020603050405020304" pitchFamily="18" charset="0"/>
                    <a:cs typeface="Times New Roman" panose="02020603050405020304" pitchFamily="18" charset="0"/>
                  </a:endParaRPr>
                </a:p>
              </p:txBody>
            </p:sp>
          </p:grpSp>
          <p:sp>
            <p:nvSpPr>
              <p:cNvPr id="35" name="TextBox 34">
                <a:extLst>
                  <a:ext uri="{FF2B5EF4-FFF2-40B4-BE49-F238E27FC236}">
                    <a16:creationId xmlns:a16="http://schemas.microsoft.com/office/drawing/2014/main" id="{6B040BE3-FD52-9FC6-CF53-CBD02D2DFFC4}"/>
                  </a:ext>
                </a:extLst>
              </p:cNvPr>
              <p:cNvSpPr txBox="1"/>
              <p:nvPr/>
            </p:nvSpPr>
            <p:spPr>
              <a:xfrm>
                <a:off x="647804" y="3631015"/>
                <a:ext cx="425476" cy="216338"/>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CMD</a:t>
                </a:r>
                <a:endParaRPr lang="ko-KR" altLang="en-US" sz="1200">
                  <a:latin typeface="+mj-lt"/>
                  <a:cs typeface="Times New Roman" panose="02020603050405020304" pitchFamily="18" charset="0"/>
                </a:endParaRPr>
              </a:p>
            </p:txBody>
          </p:sp>
          <p:sp>
            <p:nvSpPr>
              <p:cNvPr id="36" name="TextBox 35">
                <a:extLst>
                  <a:ext uri="{FF2B5EF4-FFF2-40B4-BE49-F238E27FC236}">
                    <a16:creationId xmlns:a16="http://schemas.microsoft.com/office/drawing/2014/main" id="{0E9B914D-97C1-32E1-8E7C-BB869B6528FA}"/>
                  </a:ext>
                </a:extLst>
              </p:cNvPr>
              <p:cNvSpPr txBox="1"/>
              <p:nvPr/>
            </p:nvSpPr>
            <p:spPr>
              <a:xfrm>
                <a:off x="647803" y="4039488"/>
                <a:ext cx="425476"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Data</a:t>
                </a:r>
                <a:endParaRPr lang="ko-KR" altLang="en-US" sz="120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C778B075-A30C-3004-3AD9-DC7C76ED5EF5}"/>
                  </a:ext>
                </a:extLst>
              </p:cNvPr>
              <p:cNvSpPr txBox="1"/>
              <p:nvPr/>
            </p:nvSpPr>
            <p:spPr>
              <a:xfrm>
                <a:off x="647803" y="4412135"/>
                <a:ext cx="425476"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ECC</a:t>
                </a:r>
                <a:endParaRPr lang="ko-KR" altLang="en-US" sz="1200">
                  <a:latin typeface="+mj-lt"/>
                  <a:cs typeface="Times New Roman" panose="02020603050405020304" pitchFamily="18" charset="0"/>
                </a:endParaRPr>
              </a:p>
            </p:txBody>
          </p:sp>
        </p:grpSp>
        <p:sp>
          <p:nvSpPr>
            <p:cNvPr id="57" name="화살표: 오른쪽 56">
              <a:extLst>
                <a:ext uri="{FF2B5EF4-FFF2-40B4-BE49-F238E27FC236}">
                  <a16:creationId xmlns:a16="http://schemas.microsoft.com/office/drawing/2014/main" id="{D6FCF751-E40B-89DA-C6C0-B0AE436AB073}"/>
                </a:ext>
              </a:extLst>
            </p:cNvPr>
            <p:cNvSpPr/>
            <p:nvPr/>
          </p:nvSpPr>
          <p:spPr>
            <a:xfrm>
              <a:off x="4055221" y="5092137"/>
              <a:ext cx="493908" cy="377903"/>
            </a:xfrm>
            <a:prstGeom prst="rightArrow">
              <a:avLst>
                <a:gd name="adj1" fmla="val 36364"/>
                <a:gd name="adj2" fmla="val 4745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텍스트 개체 틀 1">
            <a:extLst>
              <a:ext uri="{FF2B5EF4-FFF2-40B4-BE49-F238E27FC236}">
                <a16:creationId xmlns:a16="http://schemas.microsoft.com/office/drawing/2014/main" id="{90F7C5B5-139C-4C85-B329-BA2879F8D599}"/>
              </a:ext>
            </a:extLst>
          </p:cNvPr>
          <p:cNvSpPr txBox="1">
            <a:spLocks/>
          </p:cNvSpPr>
          <p:nvPr/>
        </p:nvSpPr>
        <p:spPr>
          <a:xfrm>
            <a:off x="261259" y="6015688"/>
            <a:ext cx="8630814" cy="563585"/>
          </a:xfrm>
          <a:prstGeom prst="rect">
            <a:avLst/>
          </a:prstGeom>
        </p:spPr>
        <p:txBody>
          <a:bodyPr vert="horz" lIns="91440" tIns="45720" rIns="91440" bIns="45720" rtlCol="0" anchor="t">
            <a:no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655" indent="-287655"/>
            <a:r>
              <a:rPr lang="en-US" altLang="ko-KR" sz="1800" spc="0">
                <a:latin typeface="+mj-lt"/>
                <a:ea typeface="맑은 고딕"/>
              </a:rPr>
              <a:t>The delay between Data-</a:t>
            </a:r>
            <a:r>
              <a:rPr lang="en-US" altLang="ko-KR" sz="1800" spc="0" err="1">
                <a:latin typeface="+mj-lt"/>
                <a:ea typeface="맑은 고딕"/>
              </a:rPr>
              <a:t>Redun</a:t>
            </a:r>
            <a:r>
              <a:rPr lang="en-US" altLang="ko-KR" sz="1800" spc="0">
                <a:latin typeface="+mj-lt"/>
                <a:ea typeface="맑은 고딕"/>
              </a:rPr>
              <a:t>. transfer has increased (</a:t>
            </a:r>
            <a:r>
              <a:rPr lang="en-US" altLang="ko-KR" sz="1800" spc="0">
                <a:solidFill>
                  <a:srgbClr val="C00000"/>
                </a:solidFill>
                <a:latin typeface="+mj-lt"/>
                <a:ea typeface="맑은 고딕"/>
              </a:rPr>
              <a:t>tCCD </a:t>
            </a:r>
            <a:r>
              <a:rPr lang="en-US" altLang="ko-KR" sz="1800" spc="0">
                <a:solidFill>
                  <a:srgbClr val="C00000"/>
                </a:solidFill>
                <a:latin typeface="맑은 고딕"/>
                <a:ea typeface="맑은 고딕"/>
              </a:rPr>
              <a:t>→ tCCDL</a:t>
            </a:r>
            <a:r>
              <a:rPr lang="en-US" altLang="ko-KR" sz="1800" spc="0">
                <a:latin typeface="+mj-lt"/>
                <a:ea typeface="맑은 고딕"/>
              </a:rPr>
              <a:t>) </a:t>
            </a:r>
            <a:endParaRPr lang="en-US">
              <a:ea typeface="맑은 고딕"/>
            </a:endParaRPr>
          </a:p>
          <a:p>
            <a:pPr marL="755650" lvl="3" indent="-215900"/>
            <a:endParaRPr lang="en-US" altLang="ko-KR" sz="1600" spc="0">
              <a:latin typeface="+mj-lt"/>
              <a:ea typeface="맑은 고딕" panose="020B0503020000020004" pitchFamily="50" charset="-127"/>
            </a:endParaRPr>
          </a:p>
          <a:p>
            <a:pPr marL="755650" lvl="3" indent="-215900"/>
            <a:endParaRPr lang="en-US" altLang="ko-KR" sz="1600" spc="0">
              <a:latin typeface="+mj-lt"/>
              <a:ea typeface="맑은 고딕" panose="020B0503020000020004" pitchFamily="50" charset="-127"/>
            </a:endParaRPr>
          </a:p>
          <a:p>
            <a:pPr marL="755650" lvl="3" indent="-215900"/>
            <a:endParaRPr lang="en-US" altLang="ko-KR" sz="1600" spc="0">
              <a:latin typeface="+mj-lt"/>
              <a:ea typeface="맑은 고딕" panose="020B0503020000020004" pitchFamily="50" charset="-127"/>
            </a:endParaRPr>
          </a:p>
          <a:p>
            <a:pPr marL="755650" lvl="3" indent="-215900"/>
            <a:endParaRPr lang="en-US" altLang="ko-KR" sz="1600" spc="0">
              <a:latin typeface="+mj-lt"/>
              <a:ea typeface="맑은 고딕" panose="020B0503020000020004" pitchFamily="50" charset="-127"/>
            </a:endParaRPr>
          </a:p>
          <a:p>
            <a:pPr marL="287655" lvl="1" indent="-215900"/>
            <a:endParaRPr lang="en-US" altLang="ko-KR" sz="1600" spc="0">
              <a:ln w="6350">
                <a:solidFill>
                  <a:prstClr val="black">
                    <a:lumMod val="85000"/>
                    <a:lumOff val="15000"/>
                    <a:alpha val="30000"/>
                  </a:prstClr>
                </a:solidFill>
              </a:ln>
              <a:latin typeface="+mj-lt"/>
              <a:ea typeface="맑은 고딕" panose="020B0503020000020004" pitchFamily="50" charset="-127"/>
            </a:endParaRPr>
          </a:p>
          <a:p>
            <a:pPr marL="0" indent="0">
              <a:buFontTx/>
              <a:buNone/>
            </a:pPr>
            <a:endParaRPr lang="en-US" altLang="ko-KR" sz="1800" spc="0">
              <a:latin typeface="+mj-lt"/>
              <a:ea typeface="맑은 고딕" panose="020B0503020000020004" pitchFamily="50" charset="-127"/>
            </a:endParaRPr>
          </a:p>
        </p:txBody>
      </p:sp>
      <p:sp>
        <p:nvSpPr>
          <p:cNvPr id="3" name="Slide Number Placeholder 5">
            <a:extLst>
              <a:ext uri="{FF2B5EF4-FFF2-40B4-BE49-F238E27FC236}">
                <a16:creationId xmlns:a16="http://schemas.microsoft.com/office/drawing/2014/main" id="{CA437171-FC72-3860-28FC-B948C8F2C0BD}"/>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34</a:t>
            </a:fld>
            <a:endParaRPr lang="ko-KR" altLang="en-US"/>
          </a:p>
        </p:txBody>
      </p:sp>
    </p:spTree>
    <p:extLst>
      <p:ext uri="{BB962C8B-B14F-4D97-AF65-F5344CB8AC3E}">
        <p14:creationId xmlns:p14="http://schemas.microsoft.com/office/powerpoint/2010/main" val="1421563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7F16D9E-6386-79DC-03FF-4159D50E7741}"/>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6FA8677-F693-5BB3-C23D-4FFA70F4DDD8}"/>
              </a:ext>
            </a:extLst>
          </p:cNvPr>
          <p:cNvSpPr>
            <a:spLocks noGrp="1"/>
          </p:cNvSpPr>
          <p:nvPr>
            <p:ph type="body" sz="quarter" idx="13"/>
          </p:nvPr>
        </p:nvSpPr>
        <p:spPr>
          <a:xfrm>
            <a:off x="272551" y="1225079"/>
            <a:ext cx="8537494" cy="2583067"/>
          </a:xfrm>
        </p:spPr>
        <p:txBody>
          <a:bodyPr>
            <a:noAutofit/>
          </a:bodyPr>
          <a:lstStyle/>
          <a:p>
            <a:r>
              <a:rPr lang="en-US" altLang="ko-KR" sz="1800" spc="0">
                <a:latin typeface="+mj-lt"/>
              </a:rPr>
              <a:t>Various memory layouts are available, each with own trade-offs </a:t>
            </a:r>
          </a:p>
          <a:p>
            <a:pPr marL="0" indent="0">
              <a:buNone/>
            </a:pPr>
            <a:endParaRPr lang="en-US" altLang="ko-KR" sz="1800" spc="0"/>
          </a:p>
          <a:p>
            <a:pPr marL="0" indent="0">
              <a:buNone/>
            </a:pPr>
            <a:endParaRPr lang="en-US" altLang="ko-KR" sz="1000" spc="0"/>
          </a:p>
          <a:p>
            <a:pPr marL="0" indent="0">
              <a:buNone/>
            </a:pPr>
            <a:endParaRPr lang="en-US" altLang="ko-KR" sz="300" spc="0">
              <a:latin typeface="+mj-lt"/>
            </a:endParaRPr>
          </a:p>
          <a:p>
            <a:pPr marL="0" indent="0">
              <a:buNone/>
            </a:pPr>
            <a:endParaRPr lang="en-US" altLang="ko-KR" sz="1000" spc="0">
              <a:latin typeface="+mj-lt"/>
            </a:endParaRPr>
          </a:p>
          <a:p>
            <a:pPr marL="0" indent="0">
              <a:buNone/>
            </a:pPr>
            <a:endParaRPr lang="en-US" altLang="ko-KR" sz="1800" spc="0"/>
          </a:p>
        </p:txBody>
      </p:sp>
      <p:sp>
        <p:nvSpPr>
          <p:cNvPr id="4" name="제목 3">
            <a:extLst>
              <a:ext uri="{FF2B5EF4-FFF2-40B4-BE49-F238E27FC236}">
                <a16:creationId xmlns:a16="http://schemas.microsoft.com/office/drawing/2014/main" id="{C3AF8E00-B50D-67BB-0B86-FF4F8E8B45C8}"/>
              </a:ext>
            </a:extLst>
          </p:cNvPr>
          <p:cNvSpPr>
            <a:spLocks noGrp="1"/>
          </p:cNvSpPr>
          <p:nvPr>
            <p:ph type="title"/>
          </p:nvPr>
        </p:nvSpPr>
        <p:spPr>
          <a:xfrm>
            <a:off x="854498" y="405096"/>
            <a:ext cx="7404642" cy="424732"/>
          </a:xfrm>
        </p:spPr>
        <p:txBody>
          <a:bodyPr/>
          <a:lstStyle/>
          <a:p>
            <a:r>
              <a:rPr lang="en-US" altLang="ko-KR" sz="2400" spc="0">
                <a:latin typeface="+mn-lt"/>
              </a:rPr>
              <a:t>CacheCraft – Memory Layouts</a:t>
            </a:r>
          </a:p>
        </p:txBody>
      </p:sp>
      <p:sp>
        <p:nvSpPr>
          <p:cNvPr id="5" name="텍스트 개체 틀 4">
            <a:extLst>
              <a:ext uri="{FF2B5EF4-FFF2-40B4-BE49-F238E27FC236}">
                <a16:creationId xmlns:a16="http://schemas.microsoft.com/office/drawing/2014/main" id="{F39D5DA2-1DFB-0C30-8127-89B3C3ED827A}"/>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sp>
        <p:nvSpPr>
          <p:cNvPr id="3" name="TextBox 2">
            <a:extLst>
              <a:ext uri="{FF2B5EF4-FFF2-40B4-BE49-F238E27FC236}">
                <a16:creationId xmlns:a16="http://schemas.microsoft.com/office/drawing/2014/main" id="{9B30089D-E52D-9157-9A60-7003326A0DC4}"/>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6" name="Slide Number Placeholder 5">
            <a:extLst>
              <a:ext uri="{FF2B5EF4-FFF2-40B4-BE49-F238E27FC236}">
                <a16:creationId xmlns:a16="http://schemas.microsoft.com/office/drawing/2014/main" id="{7AE4905F-B30A-E2CB-4D3C-B6CEB53A8176}"/>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35</a:t>
            </a:fld>
            <a:endParaRPr lang="ko-KR" altLang="en-US"/>
          </a:p>
        </p:txBody>
      </p:sp>
      <p:sp>
        <p:nvSpPr>
          <p:cNvPr id="43" name="TextBox 42">
            <a:extLst>
              <a:ext uri="{FF2B5EF4-FFF2-40B4-BE49-F238E27FC236}">
                <a16:creationId xmlns:a16="http://schemas.microsoft.com/office/drawing/2014/main" id="{9E06880B-ABA1-CF7E-886A-9E43B79DAFE9}"/>
              </a:ext>
            </a:extLst>
          </p:cNvPr>
          <p:cNvSpPr txBox="1"/>
          <p:nvPr/>
        </p:nvSpPr>
        <p:spPr>
          <a:xfrm>
            <a:off x="515762" y="1733053"/>
            <a:ext cx="2505391" cy="292388"/>
          </a:xfrm>
          <a:prstGeom prst="rect">
            <a:avLst/>
          </a:prstGeom>
          <a:noFill/>
        </p:spPr>
        <p:txBody>
          <a:bodyPr wrap="square" rtlCol="0">
            <a:spAutoFit/>
          </a:bodyPr>
          <a:lstStyle/>
          <a:p>
            <a:r>
              <a:rPr lang="en-US" altLang="ko-KR" sz="1300"/>
              <a:t>&lt;Capacity-Oriented Layout&gt;</a:t>
            </a:r>
            <a:endParaRPr lang="ko-KR" altLang="en-US" sz="1300"/>
          </a:p>
        </p:txBody>
      </p:sp>
      <p:sp>
        <p:nvSpPr>
          <p:cNvPr id="44" name="TextBox 43">
            <a:extLst>
              <a:ext uri="{FF2B5EF4-FFF2-40B4-BE49-F238E27FC236}">
                <a16:creationId xmlns:a16="http://schemas.microsoft.com/office/drawing/2014/main" id="{8A1E4565-730D-2DEC-1189-0A4323C735E8}"/>
              </a:ext>
            </a:extLst>
          </p:cNvPr>
          <p:cNvSpPr txBox="1"/>
          <p:nvPr/>
        </p:nvSpPr>
        <p:spPr>
          <a:xfrm>
            <a:off x="504263" y="2905715"/>
            <a:ext cx="2592638" cy="292388"/>
          </a:xfrm>
          <a:prstGeom prst="rect">
            <a:avLst/>
          </a:prstGeom>
          <a:noFill/>
        </p:spPr>
        <p:txBody>
          <a:bodyPr wrap="square" rtlCol="0">
            <a:spAutoFit/>
          </a:bodyPr>
          <a:lstStyle/>
          <a:p>
            <a:r>
              <a:rPr lang="en-US" altLang="ko-KR" sz="1300"/>
              <a:t>&lt;Bandwidth-Oriented Layout&gt;</a:t>
            </a:r>
            <a:endParaRPr lang="ko-KR" altLang="en-US" sz="1300"/>
          </a:p>
        </p:txBody>
      </p:sp>
      <p:pic>
        <p:nvPicPr>
          <p:cNvPr id="46" name="그림 45">
            <a:extLst>
              <a:ext uri="{FF2B5EF4-FFF2-40B4-BE49-F238E27FC236}">
                <a16:creationId xmlns:a16="http://schemas.microsoft.com/office/drawing/2014/main" id="{1EFB11B3-048C-FF6D-FC34-EAEEA912F2BB}"/>
              </a:ext>
            </a:extLst>
          </p:cNvPr>
          <p:cNvPicPr>
            <a:picLocks noChangeAspect="1"/>
          </p:cNvPicPr>
          <p:nvPr/>
        </p:nvPicPr>
        <p:blipFill>
          <a:blip r:embed="rId3"/>
          <a:stretch>
            <a:fillRect/>
          </a:stretch>
        </p:blipFill>
        <p:spPr>
          <a:xfrm>
            <a:off x="196801" y="3144434"/>
            <a:ext cx="2824351" cy="915125"/>
          </a:xfrm>
          <a:prstGeom prst="rect">
            <a:avLst/>
          </a:prstGeom>
        </p:spPr>
      </p:pic>
      <p:pic>
        <p:nvPicPr>
          <p:cNvPr id="48" name="그림 47">
            <a:extLst>
              <a:ext uri="{FF2B5EF4-FFF2-40B4-BE49-F238E27FC236}">
                <a16:creationId xmlns:a16="http://schemas.microsoft.com/office/drawing/2014/main" id="{CEC9CB34-73B9-2AC7-255A-FC60967E8425}"/>
              </a:ext>
            </a:extLst>
          </p:cNvPr>
          <p:cNvPicPr>
            <a:picLocks noChangeAspect="1"/>
          </p:cNvPicPr>
          <p:nvPr/>
        </p:nvPicPr>
        <p:blipFill>
          <a:blip r:embed="rId4"/>
          <a:stretch>
            <a:fillRect/>
          </a:stretch>
        </p:blipFill>
        <p:spPr>
          <a:xfrm>
            <a:off x="230898" y="4389937"/>
            <a:ext cx="2790256" cy="2166874"/>
          </a:xfrm>
          <a:prstGeom prst="rect">
            <a:avLst/>
          </a:prstGeom>
        </p:spPr>
      </p:pic>
      <p:pic>
        <p:nvPicPr>
          <p:cNvPr id="50" name="그림 49">
            <a:extLst>
              <a:ext uri="{FF2B5EF4-FFF2-40B4-BE49-F238E27FC236}">
                <a16:creationId xmlns:a16="http://schemas.microsoft.com/office/drawing/2014/main" id="{E308633C-3A2F-0711-15B0-B9CEEA373D05}"/>
              </a:ext>
            </a:extLst>
          </p:cNvPr>
          <p:cNvPicPr>
            <a:picLocks noChangeAspect="1"/>
          </p:cNvPicPr>
          <p:nvPr/>
        </p:nvPicPr>
        <p:blipFill>
          <a:blip r:embed="rId5"/>
          <a:stretch>
            <a:fillRect/>
          </a:stretch>
        </p:blipFill>
        <p:spPr>
          <a:xfrm>
            <a:off x="196802" y="1992296"/>
            <a:ext cx="2824351" cy="923580"/>
          </a:xfrm>
          <a:prstGeom prst="rect">
            <a:avLst/>
          </a:prstGeom>
        </p:spPr>
      </p:pic>
      <p:sp>
        <p:nvSpPr>
          <p:cNvPr id="51" name="TextBox 50">
            <a:extLst>
              <a:ext uri="{FF2B5EF4-FFF2-40B4-BE49-F238E27FC236}">
                <a16:creationId xmlns:a16="http://schemas.microsoft.com/office/drawing/2014/main" id="{AB9BFD23-0107-3482-2EC6-0EF3C010F551}"/>
              </a:ext>
            </a:extLst>
          </p:cNvPr>
          <p:cNvSpPr txBox="1"/>
          <p:nvPr/>
        </p:nvSpPr>
        <p:spPr>
          <a:xfrm>
            <a:off x="812409" y="4123503"/>
            <a:ext cx="1772867" cy="292388"/>
          </a:xfrm>
          <a:prstGeom prst="rect">
            <a:avLst/>
          </a:prstGeom>
          <a:noFill/>
        </p:spPr>
        <p:txBody>
          <a:bodyPr wrap="square" rtlCol="0">
            <a:spAutoFit/>
          </a:bodyPr>
          <a:lstStyle/>
          <a:p>
            <a:r>
              <a:rPr lang="en-US" altLang="ko-KR" sz="1300"/>
              <a:t>&lt;Balanced Layout&gt;</a:t>
            </a:r>
            <a:endParaRPr lang="ko-KR" altLang="en-US" sz="1300"/>
          </a:p>
        </p:txBody>
      </p:sp>
      <p:graphicFrame>
        <p:nvGraphicFramePr>
          <p:cNvPr id="52" name="표 51">
            <a:extLst>
              <a:ext uri="{FF2B5EF4-FFF2-40B4-BE49-F238E27FC236}">
                <a16:creationId xmlns:a16="http://schemas.microsoft.com/office/drawing/2014/main" id="{B60ED263-7DE9-E98D-5C3B-73267AD8AF58}"/>
              </a:ext>
            </a:extLst>
          </p:cNvPr>
          <p:cNvGraphicFramePr>
            <a:graphicFrameLocks noGrp="1"/>
          </p:cNvGraphicFramePr>
          <p:nvPr>
            <p:extLst>
              <p:ext uri="{D42A27DB-BD31-4B8C-83A1-F6EECF244321}">
                <p14:modId xmlns:p14="http://schemas.microsoft.com/office/powerpoint/2010/main" val="4148147070"/>
              </p:ext>
            </p:extLst>
          </p:nvPr>
        </p:nvGraphicFramePr>
        <p:xfrm>
          <a:off x="3096901" y="2482795"/>
          <a:ext cx="5913986" cy="4030677"/>
        </p:xfrm>
        <a:graphic>
          <a:graphicData uri="http://schemas.openxmlformats.org/drawingml/2006/table">
            <a:tbl>
              <a:tblPr firstRow="1" bandRow="1">
                <a:tableStyleId>{5C22544A-7EE6-4342-B048-85BDC9FD1C3A}</a:tableStyleId>
              </a:tblPr>
              <a:tblGrid>
                <a:gridCol w="1216042">
                  <a:extLst>
                    <a:ext uri="{9D8B030D-6E8A-4147-A177-3AD203B41FA5}">
                      <a16:colId xmlns:a16="http://schemas.microsoft.com/office/drawing/2014/main" val="2487965750"/>
                    </a:ext>
                  </a:extLst>
                </a:gridCol>
                <a:gridCol w="831960">
                  <a:extLst>
                    <a:ext uri="{9D8B030D-6E8A-4147-A177-3AD203B41FA5}">
                      <a16:colId xmlns:a16="http://schemas.microsoft.com/office/drawing/2014/main" val="2828946066"/>
                    </a:ext>
                  </a:extLst>
                </a:gridCol>
                <a:gridCol w="966496">
                  <a:extLst>
                    <a:ext uri="{9D8B030D-6E8A-4147-A177-3AD203B41FA5}">
                      <a16:colId xmlns:a16="http://schemas.microsoft.com/office/drawing/2014/main" val="3103297305"/>
                    </a:ext>
                  </a:extLst>
                </a:gridCol>
                <a:gridCol w="966496">
                  <a:extLst>
                    <a:ext uri="{9D8B030D-6E8A-4147-A177-3AD203B41FA5}">
                      <a16:colId xmlns:a16="http://schemas.microsoft.com/office/drawing/2014/main" val="2672782764"/>
                    </a:ext>
                  </a:extLst>
                </a:gridCol>
                <a:gridCol w="966496">
                  <a:extLst>
                    <a:ext uri="{9D8B030D-6E8A-4147-A177-3AD203B41FA5}">
                      <a16:colId xmlns:a16="http://schemas.microsoft.com/office/drawing/2014/main" val="1018162732"/>
                    </a:ext>
                  </a:extLst>
                </a:gridCol>
                <a:gridCol w="966496">
                  <a:extLst>
                    <a:ext uri="{9D8B030D-6E8A-4147-A177-3AD203B41FA5}">
                      <a16:colId xmlns:a16="http://schemas.microsoft.com/office/drawing/2014/main" val="1163260449"/>
                    </a:ext>
                  </a:extLst>
                </a:gridCol>
              </a:tblGrid>
              <a:tr h="390756">
                <a:tc rowSpan="2" gridSpan="2">
                  <a:txBody>
                    <a:bodyPr/>
                    <a:lstStyle/>
                    <a:p>
                      <a:pPr algn="ctr" latinLnBrk="1"/>
                      <a:endParaRPr lang="ko-KR" altLang="en-US"/>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75000"/>
                      </a:schemeClr>
                    </a:solidFill>
                  </a:tcPr>
                </a:tc>
                <a:tc rowSpan="2" hMerge="1">
                  <a:txBody>
                    <a:bodyPr/>
                    <a:lstStyle/>
                    <a:p>
                      <a:pPr algn="ctr" latinLnBrk="1"/>
                      <a:endParaRPr lang="ko-KR" altLang="en-US"/>
                    </a:p>
                  </a:txBody>
                  <a:tcPr anchor="ctr"/>
                </a:tc>
                <a:tc rowSpan="2">
                  <a:txBody>
                    <a:bodyPr/>
                    <a:lstStyle/>
                    <a:p>
                      <a:pPr algn="ctr" latinLnBrk="1"/>
                      <a:r>
                        <a:rPr lang="en-US" altLang="ko-KR" sz="1300"/>
                        <a:t>Baseline</a:t>
                      </a:r>
                      <a:endParaRPr lang="ko-KR" altLang="en-US" sz="13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algn="ctr" latinLnBrk="1"/>
                      <a:r>
                        <a:rPr lang="en-US" altLang="ko-KR" sz="1300" err="1"/>
                        <a:t>CacheCraft</a:t>
                      </a:r>
                      <a:endParaRPr lang="ko-KR" altLang="en-US" sz="1300"/>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latinLnBrk="1"/>
                      <a:endParaRPr lang="ko-KR" altLang="en-US"/>
                    </a:p>
                  </a:txBody>
                  <a:tcPr anchor="ctr"/>
                </a:tc>
                <a:tc hMerge="1">
                  <a:txBody>
                    <a:bodyPr/>
                    <a:lstStyle/>
                    <a:p>
                      <a:pPr algn="ctr" latinLnBrk="1"/>
                      <a:endParaRPr lang="ko-KR" altLang="en-US"/>
                    </a:p>
                  </a:txBody>
                  <a:tcPr anchor="ctr"/>
                </a:tc>
                <a:extLst>
                  <a:ext uri="{0D108BD9-81ED-4DB2-BD59-A6C34878D82A}">
                    <a16:rowId xmlns:a16="http://schemas.microsoft.com/office/drawing/2014/main" val="2566109314"/>
                  </a:ext>
                </a:extLst>
              </a:tr>
              <a:tr h="481755">
                <a:tc gridSpan="2" vMerge="1">
                  <a:txBody>
                    <a:bodyPr/>
                    <a:lstStyle/>
                    <a:p>
                      <a:pPr algn="ctr" latinLnBrk="1"/>
                      <a:endParaRPr lang="ko-KR" altLang="en-US" sz="1400"/>
                    </a:p>
                  </a:txBody>
                  <a:tcPr anchor="ctr"/>
                </a:tc>
                <a:tc hMerge="1" vMerge="1">
                  <a:txBody>
                    <a:bodyPr/>
                    <a:lstStyle/>
                    <a:p>
                      <a:pPr algn="ctr" latinLnBrk="1"/>
                      <a:endParaRPr lang="ko-KR" altLang="en-US" sz="1400"/>
                    </a:p>
                  </a:txBody>
                  <a:tcPr anchor="ctr"/>
                </a:tc>
                <a:tc vMerge="1">
                  <a:txBody>
                    <a:bodyPr/>
                    <a:lstStyle/>
                    <a:p>
                      <a:pPr algn="ctr" latinLnBrk="1"/>
                      <a:endParaRPr lang="ko-KR" altLang="en-US" sz="1400"/>
                    </a:p>
                  </a:txBody>
                  <a:tcPr anchor="ctr"/>
                </a:tc>
                <a:tc>
                  <a:txBody>
                    <a:bodyPr/>
                    <a:lstStyle/>
                    <a:p>
                      <a:pPr algn="ctr" latinLnBrk="1"/>
                      <a:r>
                        <a:rPr lang="en-US" altLang="ko-KR" sz="1200"/>
                        <a:t>Capacity-Oriented</a:t>
                      </a:r>
                      <a:endParaRPr lang="ko-KR" altLang="en-US" sz="120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a:t>BW-</a:t>
                      </a:r>
                    </a:p>
                    <a:p>
                      <a:pPr algn="ctr" latinLnBrk="1"/>
                      <a:r>
                        <a:rPr lang="en-US" altLang="ko-KR" sz="1200"/>
                        <a:t>Oriented</a:t>
                      </a:r>
                      <a:endParaRPr lang="ko-KR" altLang="en-US" sz="120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a:solidFill>
                            <a:schemeClr val="tx1"/>
                          </a:solidFill>
                        </a:rPr>
                        <a:t>Balanced</a:t>
                      </a:r>
                      <a:endParaRPr lang="ko-KR" altLang="en-US" sz="1200">
                        <a:solidFill>
                          <a:schemeClr val="tx1"/>
                        </a:solidFill>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754600419"/>
                  </a:ext>
                </a:extLst>
              </a:tr>
              <a:tr h="390756">
                <a:tc rowSpan="3">
                  <a:txBody>
                    <a:bodyPr/>
                    <a:lstStyle/>
                    <a:p>
                      <a:pPr algn="ctr" latinLnBrk="1"/>
                      <a:r>
                        <a:rPr lang="en-US" altLang="ko-KR" sz="1200"/>
                        <a:t>Capacity</a:t>
                      </a:r>
                      <a:endParaRPr lang="ko-KR" altLang="en-US" sz="1200"/>
                    </a:p>
                  </a:txBody>
                  <a:tcPr anchor="ctr">
                    <a:lnL w="28575" cap="flat" cmpd="sng" algn="ctr">
                      <a:solidFill>
                        <a:schemeClr val="bg1"/>
                      </a:solidFill>
                      <a:prstDash val="solid"/>
                      <a:round/>
                      <a:headEnd type="none" w="med" len="med"/>
                      <a:tailEnd type="none" w="med" len="med"/>
                    </a:lnL>
                  </a:tcPr>
                </a:tc>
                <a:tc>
                  <a:txBody>
                    <a:bodyPr/>
                    <a:lstStyle/>
                    <a:p>
                      <a:pPr algn="ctr" latinLnBrk="1"/>
                      <a:r>
                        <a:rPr lang="en-US" altLang="ko-KR" sz="1200"/>
                        <a:t>Data</a:t>
                      </a:r>
                      <a:endParaRPr lang="ko-KR" altLang="en-US" sz="1200"/>
                    </a:p>
                  </a:txBody>
                  <a:tcPr anchor="ctr">
                    <a:lnR w="28575" cap="flat" cmpd="sng" algn="ctr">
                      <a:solidFill>
                        <a:schemeClr val="bg1"/>
                      </a:solidFill>
                      <a:prstDash val="solid"/>
                      <a:round/>
                      <a:headEnd type="none" w="med" len="med"/>
                      <a:tailEnd type="none" w="med" len="med"/>
                    </a:lnR>
                  </a:tcPr>
                </a:tc>
                <a:tc>
                  <a:txBody>
                    <a:bodyPr/>
                    <a:lstStyle/>
                    <a:p>
                      <a:pPr algn="ctr" latinLnBrk="1"/>
                      <a:r>
                        <a:rPr lang="en-US" altLang="ko-KR" sz="1200"/>
                        <a:t>93.75%</a:t>
                      </a:r>
                      <a:endParaRPr lang="ko-KR" altLang="en-US" sz="120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c>
                  <a:txBody>
                    <a:bodyPr/>
                    <a:lstStyle/>
                    <a:p>
                      <a:pPr algn="ctr" latinLnBrk="1"/>
                      <a:r>
                        <a:rPr lang="en-US" altLang="ko-KR" sz="1200">
                          <a:solidFill>
                            <a:srgbClr val="FF0000"/>
                          </a:solidFill>
                        </a:rPr>
                        <a:t>93.75%</a:t>
                      </a:r>
                      <a:endParaRPr lang="ko-KR" altLang="en-US" sz="1200">
                        <a:solidFill>
                          <a:srgbClr val="FF0000"/>
                        </a:solidFill>
                      </a:endParaRPr>
                    </a:p>
                  </a:txBody>
                  <a:tcPr anchor="ctr">
                    <a:lnT w="28575" cap="flat" cmpd="sng" algn="ctr">
                      <a:solidFill>
                        <a:schemeClr val="bg1"/>
                      </a:solidFill>
                      <a:prstDash val="solid"/>
                      <a:round/>
                      <a:headEnd type="none" w="med" len="med"/>
                      <a:tailEnd type="none" w="med" len="med"/>
                    </a:lnT>
                  </a:tcPr>
                </a:tc>
                <a:tc>
                  <a:txBody>
                    <a:bodyPr/>
                    <a:lstStyle/>
                    <a:p>
                      <a:pPr algn="ctr" latinLnBrk="1"/>
                      <a:r>
                        <a:rPr lang="en-US" altLang="ko-KR" sz="1200"/>
                        <a:t>87.50%</a:t>
                      </a:r>
                      <a:endParaRPr lang="ko-KR" altLang="en-US" sz="1200"/>
                    </a:p>
                  </a:txBody>
                  <a:tcPr anchor="ctr">
                    <a:lnT w="28575" cap="flat" cmpd="sng" algn="ctr">
                      <a:solidFill>
                        <a:schemeClr val="bg1"/>
                      </a:solidFill>
                      <a:prstDash val="solid"/>
                      <a:round/>
                      <a:headEnd type="none" w="med" len="med"/>
                      <a:tailEnd type="none" w="med" len="med"/>
                    </a:lnT>
                  </a:tcPr>
                </a:tc>
                <a:tc>
                  <a:txBody>
                    <a:bodyPr/>
                    <a:lstStyle/>
                    <a:p>
                      <a:pPr algn="ctr" latinLnBrk="1"/>
                      <a:r>
                        <a:rPr lang="en-US" altLang="ko-KR" sz="1200">
                          <a:solidFill>
                            <a:schemeClr val="tx1"/>
                          </a:solidFill>
                        </a:rPr>
                        <a:t>92.31%</a:t>
                      </a:r>
                      <a:endParaRPr lang="ko-KR" altLang="en-US" sz="1200">
                        <a:solidFill>
                          <a:schemeClr val="tx1"/>
                        </a:solidFill>
                      </a:endParaRP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230446892"/>
                  </a:ext>
                </a:extLst>
              </a:tr>
              <a:tr h="390756">
                <a:tc vMerge="1">
                  <a:txBody>
                    <a:bodyPr/>
                    <a:lstStyle/>
                    <a:p>
                      <a:pPr latinLnBrk="1"/>
                      <a:endParaRPr lang="ko-KR" altLang="en-US"/>
                    </a:p>
                  </a:txBody>
                  <a:tcPr/>
                </a:tc>
                <a:tc>
                  <a:txBody>
                    <a:bodyPr/>
                    <a:lstStyle/>
                    <a:p>
                      <a:pPr algn="ctr" latinLnBrk="1"/>
                      <a:r>
                        <a:rPr lang="en-US" altLang="ko-KR" sz="1200"/>
                        <a:t>Redun.</a:t>
                      </a:r>
                      <a:endParaRPr lang="ko-KR" altLang="en-US" sz="1200"/>
                    </a:p>
                  </a:txBody>
                  <a:tcPr anchor="ctr">
                    <a:lnR w="28575" cap="flat" cmpd="sng" algn="ctr">
                      <a:solidFill>
                        <a:schemeClr val="bg1"/>
                      </a:solidFill>
                      <a:prstDash val="solid"/>
                      <a:round/>
                      <a:headEnd type="none" w="med" len="med"/>
                      <a:tailEnd type="none" w="med" len="med"/>
                    </a:lnR>
                  </a:tcPr>
                </a:tc>
                <a:tc>
                  <a:txBody>
                    <a:bodyPr/>
                    <a:lstStyle/>
                    <a:p>
                      <a:pPr algn="ctr" latinLnBrk="1"/>
                      <a:r>
                        <a:rPr lang="en-US" altLang="ko-KR" sz="1200"/>
                        <a:t>5.86%</a:t>
                      </a:r>
                      <a:endParaRPr lang="ko-KR" altLang="en-US" sz="1200"/>
                    </a:p>
                  </a:txBody>
                  <a:tcPr anchor="ctr">
                    <a:lnL w="28575" cap="flat" cmpd="sng" algn="ctr">
                      <a:solidFill>
                        <a:schemeClr val="bg1"/>
                      </a:solidFill>
                      <a:prstDash val="solid"/>
                      <a:round/>
                      <a:headEnd type="none" w="med" len="med"/>
                      <a:tailEnd type="none" w="med" len="med"/>
                    </a:lnL>
                  </a:tcPr>
                </a:tc>
                <a:tc>
                  <a:txBody>
                    <a:bodyPr/>
                    <a:lstStyle/>
                    <a:p>
                      <a:pPr algn="ctr" latinLnBrk="1"/>
                      <a:r>
                        <a:rPr lang="en-US" altLang="ko-KR" sz="1200"/>
                        <a:t>6.25%</a:t>
                      </a:r>
                      <a:endParaRPr lang="ko-KR" altLang="en-US" sz="1200"/>
                    </a:p>
                  </a:txBody>
                  <a:tcPr anchor="ctr"/>
                </a:tc>
                <a:tc>
                  <a:txBody>
                    <a:bodyPr/>
                    <a:lstStyle/>
                    <a:p>
                      <a:pPr algn="ctr" latinLnBrk="1"/>
                      <a:r>
                        <a:rPr lang="en-US" altLang="ko-KR" sz="1200"/>
                        <a:t>6.84%</a:t>
                      </a:r>
                      <a:endParaRPr lang="ko-KR" altLang="en-US" sz="1200"/>
                    </a:p>
                  </a:txBody>
                  <a:tcPr anchor="ctr"/>
                </a:tc>
                <a:tc>
                  <a:txBody>
                    <a:bodyPr/>
                    <a:lstStyle/>
                    <a:p>
                      <a:pPr algn="ctr" latinLnBrk="1"/>
                      <a:r>
                        <a:rPr lang="en-US" altLang="ko-KR" sz="1200">
                          <a:solidFill>
                            <a:schemeClr val="tx1"/>
                          </a:solidFill>
                        </a:rPr>
                        <a:t>7.21%</a:t>
                      </a:r>
                      <a:endParaRPr lang="ko-KR" altLang="en-US" sz="1200">
                        <a:solidFill>
                          <a:schemeClr val="tx1"/>
                        </a:solidFill>
                      </a:endParaRPr>
                    </a:p>
                  </a:txBody>
                  <a:tcPr anchor="ctr"/>
                </a:tc>
                <a:extLst>
                  <a:ext uri="{0D108BD9-81ED-4DB2-BD59-A6C34878D82A}">
                    <a16:rowId xmlns:a16="http://schemas.microsoft.com/office/drawing/2014/main" val="1638822213"/>
                  </a:ext>
                </a:extLst>
              </a:tr>
              <a:tr h="390756">
                <a:tc vMerge="1">
                  <a:txBody>
                    <a:bodyPr/>
                    <a:lstStyle/>
                    <a:p>
                      <a:pPr latinLnBrk="1"/>
                      <a:endParaRPr lang="ko-KR" altLang="en-US"/>
                    </a:p>
                  </a:txBody>
                  <a:tcPr/>
                </a:tc>
                <a:tc>
                  <a:txBody>
                    <a:bodyPr/>
                    <a:lstStyle/>
                    <a:p>
                      <a:pPr algn="ctr" latinLnBrk="1"/>
                      <a:r>
                        <a:rPr lang="en-US" altLang="ko-KR" sz="1200"/>
                        <a:t>Unused.</a:t>
                      </a:r>
                      <a:endParaRPr lang="ko-KR" altLang="en-US" sz="1200"/>
                    </a:p>
                  </a:txBody>
                  <a:tcPr anchor="ctr">
                    <a:lnR w="28575" cap="flat" cmpd="sng" algn="ctr">
                      <a:solidFill>
                        <a:schemeClr val="bg1"/>
                      </a:solidFill>
                      <a:prstDash val="solid"/>
                      <a:round/>
                      <a:headEnd type="none" w="med" len="med"/>
                      <a:tailEnd type="none" w="med" len="med"/>
                    </a:lnR>
                  </a:tcPr>
                </a:tc>
                <a:tc>
                  <a:txBody>
                    <a:bodyPr/>
                    <a:lstStyle/>
                    <a:p>
                      <a:pPr algn="ctr" latinLnBrk="1"/>
                      <a:r>
                        <a:rPr lang="en-US" altLang="ko-KR" sz="1200"/>
                        <a:t>0.39%</a:t>
                      </a:r>
                      <a:endParaRPr lang="ko-KR" altLang="en-US" sz="1200"/>
                    </a:p>
                  </a:txBody>
                  <a:tcPr anchor="ctr">
                    <a:lnL w="28575" cap="flat" cmpd="sng" algn="ctr">
                      <a:solidFill>
                        <a:schemeClr val="bg1"/>
                      </a:solidFill>
                      <a:prstDash val="solid"/>
                      <a:round/>
                      <a:headEnd type="none" w="med" len="med"/>
                      <a:tailEnd type="none" w="med" len="med"/>
                    </a:lnL>
                  </a:tcPr>
                </a:tc>
                <a:tc>
                  <a:txBody>
                    <a:bodyPr/>
                    <a:lstStyle/>
                    <a:p>
                      <a:pPr algn="ctr" latinLnBrk="1"/>
                      <a:r>
                        <a:rPr lang="en-US" altLang="ko-KR" sz="1200"/>
                        <a:t>0.00%</a:t>
                      </a:r>
                      <a:endParaRPr lang="ko-KR" altLang="en-US" sz="1200"/>
                    </a:p>
                  </a:txBody>
                  <a:tcPr anchor="ctr"/>
                </a:tc>
                <a:tc>
                  <a:txBody>
                    <a:bodyPr/>
                    <a:lstStyle/>
                    <a:p>
                      <a:pPr algn="ctr" latinLnBrk="1"/>
                      <a:r>
                        <a:rPr lang="en-US" altLang="ko-KR" sz="1200"/>
                        <a:t>5.66%</a:t>
                      </a:r>
                      <a:endParaRPr lang="ko-KR" altLang="en-US" sz="1200"/>
                    </a:p>
                  </a:txBody>
                  <a:tcPr anchor="ctr"/>
                </a:tc>
                <a:tc>
                  <a:txBody>
                    <a:bodyPr/>
                    <a:lstStyle/>
                    <a:p>
                      <a:pPr algn="ctr" latinLnBrk="1"/>
                      <a:r>
                        <a:rPr lang="en-US" altLang="ko-KR" sz="1200">
                          <a:solidFill>
                            <a:schemeClr val="tx1"/>
                          </a:solidFill>
                        </a:rPr>
                        <a:t>0.48%</a:t>
                      </a:r>
                      <a:endParaRPr lang="ko-KR" altLang="en-US" sz="1200">
                        <a:solidFill>
                          <a:schemeClr val="tx1"/>
                        </a:solidFill>
                      </a:endParaRPr>
                    </a:p>
                  </a:txBody>
                  <a:tcPr anchor="ctr"/>
                </a:tc>
                <a:extLst>
                  <a:ext uri="{0D108BD9-81ED-4DB2-BD59-A6C34878D82A}">
                    <a16:rowId xmlns:a16="http://schemas.microsoft.com/office/drawing/2014/main" val="2239747990"/>
                  </a:ext>
                </a:extLst>
              </a:tr>
              <a:tr h="390756">
                <a:tc rowSpan="2">
                  <a:txBody>
                    <a:bodyPr/>
                    <a:lstStyle/>
                    <a:p>
                      <a:pPr algn="ctr" latinLnBrk="1"/>
                      <a:r>
                        <a:rPr lang="en-US" altLang="ko-KR" sz="1200"/>
                        <a:t># of accesses</a:t>
                      </a:r>
                    </a:p>
                    <a:p>
                      <a:pPr algn="ctr" latinLnBrk="1"/>
                      <a:r>
                        <a:rPr lang="en-US" altLang="ko-KR" sz="1200"/>
                        <a:t>(sector)</a:t>
                      </a:r>
                      <a:endParaRPr lang="ko-KR" altLang="en-US" sz="1200"/>
                    </a:p>
                  </a:txBody>
                  <a:tcPr anchor="ctr">
                    <a:lnL w="28575" cap="flat" cmpd="sng" algn="ctr">
                      <a:solidFill>
                        <a:schemeClr val="bg1"/>
                      </a:solidFill>
                      <a:prstDash val="solid"/>
                      <a:round/>
                      <a:headEnd type="none" w="med" len="med"/>
                      <a:tailEnd type="none" w="med" len="med"/>
                    </a:lnL>
                  </a:tcPr>
                </a:tc>
                <a:tc>
                  <a:txBody>
                    <a:bodyPr/>
                    <a:lstStyle/>
                    <a:p>
                      <a:pPr algn="ctr" latinLnBrk="1"/>
                      <a:r>
                        <a:rPr lang="en-US" altLang="ko-KR" sz="1200"/>
                        <a:t>Read</a:t>
                      </a:r>
                      <a:endParaRPr lang="ko-KR" altLang="en-US" sz="1200"/>
                    </a:p>
                  </a:txBody>
                  <a:tcPr anchor="ctr">
                    <a:lnR w="28575" cap="flat" cmpd="sng" algn="ctr">
                      <a:solidFill>
                        <a:schemeClr val="bg1"/>
                      </a:solidFill>
                      <a:prstDash val="solid"/>
                      <a:round/>
                      <a:headEnd type="none" w="med" len="med"/>
                      <a:tailEnd type="none" w="med" len="med"/>
                    </a:lnR>
                  </a:tcPr>
                </a:tc>
                <a:tc>
                  <a:txBody>
                    <a:bodyPr/>
                    <a:lstStyle/>
                    <a:p>
                      <a:pPr algn="ctr" latinLnBrk="1"/>
                      <a:r>
                        <a:rPr lang="en-US" altLang="ko-KR" sz="1200"/>
                        <a:t>2 RDs</a:t>
                      </a:r>
                    </a:p>
                  </a:txBody>
                  <a:tcPr anchor="ctr">
                    <a:lnL w="28575" cap="flat" cmpd="sng" algn="ctr">
                      <a:solidFill>
                        <a:schemeClr val="bg1"/>
                      </a:solidFill>
                      <a:prstDash val="solid"/>
                      <a:round/>
                      <a:headEnd type="none" w="med" len="med"/>
                      <a:tailEnd type="none" w="med" len="med"/>
                    </a:lnL>
                  </a:tcPr>
                </a:tc>
                <a:tc>
                  <a:txBody>
                    <a:bodyPr/>
                    <a:lstStyle/>
                    <a:p>
                      <a:pPr algn="ctr" latinLnBrk="1"/>
                      <a:r>
                        <a:rPr lang="en-US" altLang="ko-KR" sz="950"/>
                        <a:t>1RD (96%)</a:t>
                      </a:r>
                    </a:p>
                    <a:p>
                      <a:pPr algn="ctr" latinLnBrk="1"/>
                      <a:r>
                        <a:rPr lang="en-US" altLang="ko-KR" sz="950"/>
                        <a:t>2RDs (4%)</a:t>
                      </a:r>
                      <a:endParaRPr lang="ko-KR" altLang="en-US" sz="950"/>
                    </a:p>
                  </a:txBody>
                  <a:tcPr anchor="ctr"/>
                </a:tc>
                <a:tc>
                  <a:txBody>
                    <a:bodyPr/>
                    <a:lstStyle/>
                    <a:p>
                      <a:pPr algn="ctr" latinLnBrk="1"/>
                      <a:r>
                        <a:rPr lang="en-US" altLang="ko-KR" sz="1200">
                          <a:solidFill>
                            <a:srgbClr val="FF0000"/>
                          </a:solidFill>
                        </a:rPr>
                        <a:t>1 RD</a:t>
                      </a:r>
                      <a:endParaRPr lang="ko-KR" altLang="en-US" sz="1200">
                        <a:solidFill>
                          <a:srgbClr val="FF0000"/>
                        </a:solidFill>
                      </a:endParaRPr>
                    </a:p>
                  </a:txBody>
                  <a:tcPr anchor="ctr"/>
                </a:tc>
                <a:tc>
                  <a:txBody>
                    <a:bodyPr/>
                    <a:lstStyle/>
                    <a:p>
                      <a:pPr algn="ctr" latinLnBrk="1"/>
                      <a:r>
                        <a:rPr lang="en-US" altLang="ko-KR" sz="1200">
                          <a:solidFill>
                            <a:schemeClr val="tx1"/>
                          </a:solidFill>
                        </a:rPr>
                        <a:t>1 RD</a:t>
                      </a:r>
                      <a:endParaRPr lang="ko-KR" altLang="en-US" sz="1200">
                        <a:solidFill>
                          <a:schemeClr val="tx1"/>
                        </a:solidFill>
                      </a:endParaRPr>
                    </a:p>
                  </a:txBody>
                  <a:tcPr anchor="ctr"/>
                </a:tc>
                <a:extLst>
                  <a:ext uri="{0D108BD9-81ED-4DB2-BD59-A6C34878D82A}">
                    <a16:rowId xmlns:a16="http://schemas.microsoft.com/office/drawing/2014/main" val="4009012788"/>
                  </a:ext>
                </a:extLst>
              </a:tr>
              <a:tr h="529930">
                <a:tc vMerge="1">
                  <a:txBody>
                    <a:bodyPr/>
                    <a:lstStyle/>
                    <a:p>
                      <a:pPr algn="ctr" latinLnBrk="1"/>
                      <a:endParaRPr lang="ko-KR" altLang="en-US" sz="1400"/>
                    </a:p>
                  </a:txBody>
                  <a:tcPr anchor="ctr"/>
                </a:tc>
                <a:tc>
                  <a:txBody>
                    <a:bodyPr/>
                    <a:lstStyle/>
                    <a:p>
                      <a:pPr algn="ctr" latinLnBrk="1"/>
                      <a:r>
                        <a:rPr lang="en-US" altLang="ko-KR" sz="1200"/>
                        <a:t>Write</a:t>
                      </a:r>
                      <a:endParaRPr lang="ko-KR" altLang="en-US" sz="1200"/>
                    </a:p>
                  </a:txBody>
                  <a:tcPr anchor="ctr">
                    <a:lnR w="28575" cap="flat" cmpd="sng" algn="ctr">
                      <a:solidFill>
                        <a:schemeClr val="bg1"/>
                      </a:solidFill>
                      <a:prstDash val="solid"/>
                      <a:round/>
                      <a:headEnd type="none" w="med" len="med"/>
                      <a:tailEnd type="none" w="med" len="med"/>
                    </a:lnR>
                  </a:tcPr>
                </a:tc>
                <a:tc>
                  <a:txBody>
                    <a:bodyPr/>
                    <a:lstStyle/>
                    <a:p>
                      <a:pPr algn="ctr" latinLnBrk="1"/>
                      <a:r>
                        <a:rPr lang="en-US" altLang="ko-KR" sz="1200"/>
                        <a:t>2 WRs</a:t>
                      </a:r>
                      <a:endParaRPr lang="ko-KR" altLang="en-US" sz="1200"/>
                    </a:p>
                  </a:txBody>
                  <a:tcPr anchor="ctr">
                    <a:lnL w="28575" cap="flat" cmpd="sng" algn="ctr">
                      <a:solidFill>
                        <a:schemeClr val="bg1"/>
                      </a:solidFill>
                      <a:prstDash val="solid"/>
                      <a:round/>
                      <a:headEnd type="none" w="med" len="med"/>
                      <a:tailEnd type="none" w="med" len="med"/>
                    </a:lnL>
                  </a:tcPr>
                </a:tc>
                <a:tc>
                  <a:txBody>
                    <a:bodyPr/>
                    <a:lstStyle/>
                    <a:p>
                      <a:pPr algn="ctr" latinLnBrk="1"/>
                      <a:r>
                        <a:rPr lang="en-US" altLang="ko-KR" sz="950"/>
                        <a:t>1WR (80%)</a:t>
                      </a:r>
                    </a:p>
                    <a:p>
                      <a:pPr algn="ctr" latinLnBrk="1"/>
                      <a:r>
                        <a:rPr lang="en-US" altLang="ko-KR" sz="950"/>
                        <a:t>1RMW (16%)</a:t>
                      </a:r>
                    </a:p>
                    <a:p>
                      <a:pPr algn="ctr" latinLnBrk="1"/>
                      <a:r>
                        <a:rPr lang="en-US" altLang="ko-KR" sz="950"/>
                        <a:t>2RMWs (4%)</a:t>
                      </a:r>
                      <a:endParaRPr lang="ko-KR" altLang="en-US" sz="950"/>
                    </a:p>
                  </a:txBody>
                  <a:tcPr anchor="ctr"/>
                </a:tc>
                <a:tc>
                  <a:txBody>
                    <a:bodyPr/>
                    <a:lstStyle/>
                    <a:p>
                      <a:pPr algn="ctr" latinLnBrk="1"/>
                      <a:r>
                        <a:rPr lang="en-US" altLang="ko-KR" sz="1200">
                          <a:solidFill>
                            <a:srgbClr val="FF0000"/>
                          </a:solidFill>
                        </a:rPr>
                        <a:t>1 WR</a:t>
                      </a:r>
                      <a:endParaRPr lang="ko-KR" altLang="en-US" sz="1200">
                        <a:solidFill>
                          <a:srgbClr val="FF0000"/>
                        </a:solidFill>
                      </a:endParaRPr>
                    </a:p>
                  </a:txBody>
                  <a:tcPr anchor="ctr"/>
                </a:tc>
                <a:tc>
                  <a:txBody>
                    <a:bodyPr/>
                    <a:lstStyle/>
                    <a:p>
                      <a:pPr algn="ctr" latinLnBrk="1"/>
                      <a:r>
                        <a:rPr lang="en-US" altLang="ko-KR" sz="1200">
                          <a:solidFill>
                            <a:schemeClr val="tx1"/>
                          </a:solidFill>
                        </a:rPr>
                        <a:t>1 WR</a:t>
                      </a:r>
                      <a:endParaRPr lang="ko-KR" altLang="en-US" sz="1200">
                        <a:solidFill>
                          <a:schemeClr val="tx1"/>
                        </a:solidFill>
                      </a:endParaRPr>
                    </a:p>
                  </a:txBody>
                  <a:tcPr anchor="ctr"/>
                </a:tc>
                <a:extLst>
                  <a:ext uri="{0D108BD9-81ED-4DB2-BD59-A6C34878D82A}">
                    <a16:rowId xmlns:a16="http://schemas.microsoft.com/office/drawing/2014/main" val="1866451924"/>
                  </a:ext>
                </a:extLst>
              </a:tr>
              <a:tr h="390756">
                <a:tc rowSpan="2">
                  <a:txBody>
                    <a:bodyPr/>
                    <a:lstStyle/>
                    <a:p>
                      <a:pPr algn="ctr" latinLnBrk="1"/>
                      <a:r>
                        <a:rPr lang="en-US" altLang="ko-KR" sz="1200"/>
                        <a:t># of accesses</a:t>
                      </a:r>
                    </a:p>
                    <a:p>
                      <a:pPr algn="ctr" latinLnBrk="1"/>
                      <a:r>
                        <a:rPr lang="en-US" altLang="ko-KR" sz="1200"/>
                        <a:t>(cache-line)</a:t>
                      </a:r>
                      <a:endParaRPr lang="ko-KR" altLang="en-US" sz="1200"/>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c>
                  <a:txBody>
                    <a:bodyPr/>
                    <a:lstStyle/>
                    <a:p>
                      <a:pPr algn="ctr" latinLnBrk="1"/>
                      <a:r>
                        <a:rPr lang="en-US" altLang="ko-KR" sz="1200"/>
                        <a:t>Read</a:t>
                      </a:r>
                      <a:endParaRPr lang="ko-KR" altLang="en-US" sz="1200"/>
                    </a:p>
                  </a:txBody>
                  <a:tcPr anchor="ctr">
                    <a:lnR w="28575" cap="flat" cmpd="sng" algn="ctr">
                      <a:solidFill>
                        <a:schemeClr val="bg1"/>
                      </a:solidFill>
                      <a:prstDash val="solid"/>
                      <a:round/>
                      <a:headEnd type="none" w="med" len="med"/>
                      <a:tailEnd type="none" w="med" len="med"/>
                    </a:lnR>
                  </a:tcPr>
                </a:tc>
                <a:tc>
                  <a:txBody>
                    <a:bodyPr/>
                    <a:lstStyle/>
                    <a:p>
                      <a:pPr algn="ctr" latinLnBrk="1"/>
                      <a:r>
                        <a:rPr lang="en-US" altLang="ko-KR" sz="1200"/>
                        <a:t>5 RDs</a:t>
                      </a:r>
                      <a:endParaRPr lang="ko-KR" altLang="en-US" sz="1200"/>
                    </a:p>
                  </a:txBody>
                  <a:tcPr anchor="ctr">
                    <a:lnL w="28575" cap="flat" cmpd="sng" algn="ctr">
                      <a:solidFill>
                        <a:schemeClr val="bg1"/>
                      </a:solidFill>
                      <a:prstDash val="solid"/>
                      <a:round/>
                      <a:headEnd type="none" w="med" len="med"/>
                      <a:tailEnd type="none" w="med" len="med"/>
                    </a:lnL>
                  </a:tcPr>
                </a:tc>
                <a:tc>
                  <a:txBody>
                    <a:bodyPr/>
                    <a:lstStyle/>
                    <a:p>
                      <a:pPr algn="ctr" latinLnBrk="1"/>
                      <a:r>
                        <a:rPr lang="en-US" altLang="ko-KR" sz="950"/>
                        <a:t>5RDs (80%)</a:t>
                      </a:r>
                    </a:p>
                    <a:p>
                      <a:pPr algn="ctr" latinLnBrk="1"/>
                      <a:r>
                        <a:rPr lang="en-US" altLang="ko-KR" sz="950"/>
                        <a:t>6RDs (20%)</a:t>
                      </a:r>
                      <a:endParaRPr lang="ko-KR" altLang="en-US" sz="950"/>
                    </a:p>
                  </a:txBody>
                  <a:tcPr anchor="ctr"/>
                </a:tc>
                <a:tc>
                  <a:txBody>
                    <a:bodyPr/>
                    <a:lstStyle/>
                    <a:p>
                      <a:pPr algn="ctr" latinLnBrk="1"/>
                      <a:r>
                        <a:rPr lang="en-US" altLang="ko-KR" sz="1200">
                          <a:solidFill>
                            <a:srgbClr val="FF0000"/>
                          </a:solidFill>
                        </a:rPr>
                        <a:t>5 RDs</a:t>
                      </a:r>
                      <a:endParaRPr lang="ko-KR" altLang="en-US" sz="1200">
                        <a:solidFill>
                          <a:srgbClr val="FF0000"/>
                        </a:solidFill>
                      </a:endParaRPr>
                    </a:p>
                  </a:txBody>
                  <a:tcPr anchor="ctr"/>
                </a:tc>
                <a:tc>
                  <a:txBody>
                    <a:bodyPr/>
                    <a:lstStyle/>
                    <a:p>
                      <a:pPr algn="ctr" latinLnBrk="1"/>
                      <a:r>
                        <a:rPr lang="en-US" altLang="ko-KR" sz="1200">
                          <a:solidFill>
                            <a:schemeClr val="tx1"/>
                          </a:solidFill>
                        </a:rPr>
                        <a:t>5 RDs</a:t>
                      </a:r>
                      <a:endParaRPr lang="ko-KR" altLang="en-US" sz="1200">
                        <a:solidFill>
                          <a:schemeClr val="tx1"/>
                        </a:solidFill>
                      </a:endParaRPr>
                    </a:p>
                  </a:txBody>
                  <a:tcPr anchor="ctr"/>
                </a:tc>
                <a:extLst>
                  <a:ext uri="{0D108BD9-81ED-4DB2-BD59-A6C34878D82A}">
                    <a16:rowId xmlns:a16="http://schemas.microsoft.com/office/drawing/2014/main" val="2228186309"/>
                  </a:ext>
                </a:extLst>
              </a:tr>
              <a:tr h="674456">
                <a:tc vMerge="1">
                  <a:txBody>
                    <a:bodyPr/>
                    <a:lstStyle/>
                    <a:p>
                      <a:pPr algn="ctr" latinLnBrk="1"/>
                      <a:endParaRPr lang="ko-KR" altLang="en-US" sz="1400"/>
                    </a:p>
                  </a:txBody>
                  <a:tcPr anchor="ctr"/>
                </a:tc>
                <a:tc>
                  <a:txBody>
                    <a:bodyPr/>
                    <a:lstStyle/>
                    <a:p>
                      <a:pPr algn="ctr" latinLnBrk="1"/>
                      <a:r>
                        <a:rPr lang="en-US" altLang="ko-KR" sz="1200"/>
                        <a:t>Write</a:t>
                      </a:r>
                      <a:endParaRPr lang="ko-KR" altLang="en-US" sz="1200"/>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latinLnBrk="1"/>
                      <a:r>
                        <a:rPr lang="en-US" altLang="ko-KR" sz="1200"/>
                        <a:t>5 WRs</a:t>
                      </a:r>
                      <a:endParaRPr lang="ko-KR" altLang="en-US" sz="1200"/>
                    </a:p>
                  </a:txBody>
                  <a:tcPr anchor="ctr">
                    <a:lnL w="28575" cap="flat" cmpd="sng" algn="ctr">
                      <a:solidFill>
                        <a:schemeClr val="bg1"/>
                      </a:solidFill>
                      <a:prstDash val="solid"/>
                      <a:round/>
                      <a:headEnd type="none" w="med" len="med"/>
                      <a:tailEnd type="none" w="med" len="med"/>
                    </a:lnL>
                  </a:tcPr>
                </a:tc>
                <a:tc>
                  <a:txBody>
                    <a:bodyPr/>
                    <a:lstStyle/>
                    <a:p>
                      <a:pPr algn="ctr" latinLnBrk="1"/>
                      <a:r>
                        <a:rPr lang="en-US" altLang="ko-KR" sz="950"/>
                        <a:t>4WR + 1RMW (80%)</a:t>
                      </a:r>
                    </a:p>
                    <a:p>
                      <a:pPr algn="ctr" latinLnBrk="1"/>
                      <a:r>
                        <a:rPr lang="en-US" altLang="ko-KR" sz="950"/>
                        <a:t>4WRs + 2RMWs (20%)</a:t>
                      </a:r>
                      <a:endParaRPr lang="ko-KR" altLang="en-US" sz="950"/>
                    </a:p>
                  </a:txBody>
                  <a:tcPr anchor="ctr"/>
                </a:tc>
                <a:tc>
                  <a:txBody>
                    <a:bodyPr/>
                    <a:lstStyle/>
                    <a:p>
                      <a:pPr algn="ctr" latinLnBrk="1"/>
                      <a:r>
                        <a:rPr lang="en-US" altLang="ko-KR" sz="1200">
                          <a:solidFill>
                            <a:srgbClr val="FF0000"/>
                          </a:solidFill>
                        </a:rPr>
                        <a:t>5 WRs</a:t>
                      </a:r>
                      <a:endParaRPr lang="ko-KR" altLang="en-US" sz="1200">
                        <a:solidFill>
                          <a:srgbClr val="FF0000"/>
                        </a:solidFill>
                      </a:endParaRPr>
                    </a:p>
                  </a:txBody>
                  <a:tcPr anchor="ctr"/>
                </a:tc>
                <a:tc>
                  <a:txBody>
                    <a:bodyPr/>
                    <a:lstStyle/>
                    <a:p>
                      <a:pPr algn="ctr" latinLnBrk="1"/>
                      <a:r>
                        <a:rPr lang="en-US" altLang="ko-KR" sz="1200">
                          <a:solidFill>
                            <a:schemeClr val="tx1"/>
                          </a:solidFill>
                        </a:rPr>
                        <a:t>5 WRs</a:t>
                      </a:r>
                      <a:endParaRPr lang="ko-KR" altLang="en-US" sz="1200">
                        <a:solidFill>
                          <a:schemeClr val="tx1"/>
                        </a:solidFill>
                      </a:endParaRPr>
                    </a:p>
                  </a:txBody>
                  <a:tcPr anchor="ctr"/>
                </a:tc>
                <a:extLst>
                  <a:ext uri="{0D108BD9-81ED-4DB2-BD59-A6C34878D82A}">
                    <a16:rowId xmlns:a16="http://schemas.microsoft.com/office/drawing/2014/main" val="701600159"/>
                  </a:ext>
                </a:extLst>
              </a:tr>
            </a:tbl>
          </a:graphicData>
        </a:graphic>
      </p:graphicFrame>
      <p:sp>
        <p:nvSpPr>
          <p:cNvPr id="58" name="직사각형 57">
            <a:extLst>
              <a:ext uri="{FF2B5EF4-FFF2-40B4-BE49-F238E27FC236}">
                <a16:creationId xmlns:a16="http://schemas.microsoft.com/office/drawing/2014/main" id="{CEC64489-9F4F-F3A9-1E4F-3D082EE2E005}"/>
              </a:ext>
            </a:extLst>
          </p:cNvPr>
          <p:cNvSpPr/>
          <p:nvPr/>
        </p:nvSpPr>
        <p:spPr>
          <a:xfrm>
            <a:off x="8051920" y="2881876"/>
            <a:ext cx="958967" cy="363159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TextBox 58">
            <a:extLst>
              <a:ext uri="{FF2B5EF4-FFF2-40B4-BE49-F238E27FC236}">
                <a16:creationId xmlns:a16="http://schemas.microsoft.com/office/drawing/2014/main" id="{129D0475-9494-A97D-B516-F562C412AF61}"/>
              </a:ext>
            </a:extLst>
          </p:cNvPr>
          <p:cNvSpPr txBox="1"/>
          <p:nvPr/>
        </p:nvSpPr>
        <p:spPr>
          <a:xfrm>
            <a:off x="4820997" y="2056126"/>
            <a:ext cx="2931902" cy="292388"/>
          </a:xfrm>
          <a:prstGeom prst="rect">
            <a:avLst/>
          </a:prstGeom>
          <a:noFill/>
        </p:spPr>
        <p:txBody>
          <a:bodyPr wrap="square" rtlCol="0">
            <a:spAutoFit/>
          </a:bodyPr>
          <a:lstStyle/>
          <a:p>
            <a:r>
              <a:rPr lang="en-US" altLang="ko-KR" sz="1300"/>
              <a:t>&lt;A Comparison of memory layouts&gt;</a:t>
            </a:r>
            <a:endParaRPr lang="ko-KR" altLang="en-US" sz="1300"/>
          </a:p>
        </p:txBody>
      </p:sp>
    </p:spTree>
    <p:extLst>
      <p:ext uri="{BB962C8B-B14F-4D97-AF65-F5344CB8AC3E}">
        <p14:creationId xmlns:p14="http://schemas.microsoft.com/office/powerpoint/2010/main" val="289877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3778B93-6DD0-1D3D-6AE1-8EA9F4454CA7}"/>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4FBE49E-C6E6-8304-B796-5FA6767AAABD}"/>
              </a:ext>
            </a:extLst>
          </p:cNvPr>
          <p:cNvSpPr>
            <a:spLocks noGrp="1"/>
          </p:cNvSpPr>
          <p:nvPr>
            <p:ph type="body" sz="quarter" idx="13"/>
          </p:nvPr>
        </p:nvSpPr>
        <p:spPr>
          <a:xfrm>
            <a:off x="261259" y="1237093"/>
            <a:ext cx="8630814" cy="3408550"/>
          </a:xfrm>
        </p:spPr>
        <p:txBody>
          <a:bodyPr vert="horz" lIns="91440" tIns="45720" rIns="91440" bIns="45720" rtlCol="0" anchor="t">
            <a:normAutofit fontScale="77500" lnSpcReduction="20000"/>
          </a:bodyPr>
          <a:lstStyle/>
          <a:p>
            <a:pPr marL="287655" indent="-287655"/>
            <a:r>
              <a:rPr lang="en-US" altLang="ko-KR" sz="1800" spc="-38">
                <a:latin typeface="+mj-lt"/>
              </a:rPr>
              <a:t>GPU reliability challenge</a:t>
            </a:r>
            <a:endParaRPr lang="en-US"/>
          </a:p>
          <a:p>
            <a:pPr marL="287655" lvl="1" indent="-215900"/>
            <a:r>
              <a:rPr lang="en-US" altLang="ko-KR" sz="1600" spc="-38">
                <a:latin typeface="+mn-lt"/>
                <a:cs typeface="맑은 고딕 Semilight"/>
              </a:rPr>
              <a:t>A large-scale field study</a:t>
            </a:r>
            <a:r>
              <a:rPr lang="en-US" altLang="ko-KR" sz="1600" spc="-38" baseline="30000">
                <a:latin typeface="+mn-lt"/>
                <a:cs typeface="맑은 고딕 Semilight"/>
              </a:rPr>
              <a:t> [1]</a:t>
            </a:r>
            <a:r>
              <a:rPr lang="en-US" altLang="ko-KR" sz="1600" spc="-38">
                <a:latin typeface="+mn-lt"/>
                <a:cs typeface="맑은 고딕 Semilight"/>
              </a:rPr>
              <a:t> indicates</a:t>
            </a:r>
            <a:endParaRPr lang="en-US" altLang="ko-KR" sz="1600" spc="-38">
              <a:ln w="6350">
                <a:solidFill>
                  <a:prstClr val="black">
                    <a:lumMod val="85000"/>
                    <a:lumOff val="15000"/>
                    <a:alpha val="30000"/>
                  </a:prstClr>
                </a:solidFill>
              </a:ln>
              <a:latin typeface="+mn-lt"/>
              <a:cs typeface="맑은 고딕 Semilight"/>
            </a:endParaRPr>
          </a:p>
          <a:p>
            <a:pPr marL="503555" lvl="2" indent="-179705">
              <a:buFont typeface="Wingdings" panose="020B0604020202020204" pitchFamily="34" charset="0"/>
              <a:buChar char="§"/>
            </a:pPr>
            <a:r>
              <a:rPr lang="en-US" altLang="ko-KR" sz="1500" spc="-38">
                <a:ln w="6350">
                  <a:solidFill>
                    <a:prstClr val="black">
                      <a:lumMod val="85000"/>
                      <a:lumOff val="15000"/>
                      <a:alpha val="30000"/>
                    </a:prstClr>
                  </a:solidFill>
                </a:ln>
                <a:solidFill>
                  <a:srgbClr val="262626"/>
                </a:solidFill>
                <a:cs typeface="맑은 고딕 Semilight"/>
              </a:rPr>
              <a:t>NVIDIA A100 GPUs show 14,000-hour</a:t>
            </a:r>
            <a:r>
              <a:rPr lang="en-US" altLang="ko-KR" sz="1500" spc="-38">
                <a:ln w="6350">
                  <a:solidFill>
                    <a:prstClr val="black">
                      <a:lumMod val="85000"/>
                      <a:lumOff val="15000"/>
                      <a:alpha val="30000"/>
                    </a:prstClr>
                  </a:solidFill>
                </a:ln>
                <a:solidFill>
                  <a:srgbClr val="262626"/>
                </a:solidFill>
                <a:latin typeface="+mn-lt"/>
                <a:cs typeface="맑은 고딕 Semilight"/>
              </a:rPr>
              <a:t> MTBF (Mean Time Between Failures) </a:t>
            </a:r>
          </a:p>
          <a:p>
            <a:pPr marL="503555" lvl="2" indent="-179705">
              <a:buFont typeface="Wingdings" panose="020B0604020202020204" pitchFamily="34" charset="0"/>
              <a:buChar char="§"/>
            </a:pPr>
            <a:r>
              <a:rPr lang="en-US" altLang="ko-KR" sz="1500" spc="-38">
                <a:ln w="6350">
                  <a:solidFill>
                    <a:prstClr val="black">
                      <a:lumMod val="85000"/>
                      <a:lumOff val="15000"/>
                      <a:alpha val="30000"/>
                    </a:prstClr>
                  </a:solidFill>
                </a:ln>
                <a:solidFill>
                  <a:srgbClr val="262626"/>
                </a:solidFill>
                <a:latin typeface="+mn-lt"/>
                <a:cs typeface="맑은 고딕 Semilight"/>
              </a:rPr>
              <a:t>A large-scale cluster (992 A100s) shows </a:t>
            </a:r>
            <a:r>
              <a:rPr lang="en-US" altLang="ko-KR" sz="1500" spc="-38">
                <a:ln w="6350">
                  <a:solidFill>
                    <a:prstClr val="black">
                      <a:lumMod val="85000"/>
                      <a:lumOff val="15000"/>
                      <a:alpha val="30000"/>
                    </a:prstClr>
                  </a:solidFill>
                </a:ln>
                <a:solidFill>
                  <a:srgbClr val="262626"/>
                </a:solidFill>
                <a:cs typeface="맑은 고딕 Semilight"/>
              </a:rPr>
              <a:t>14-hour</a:t>
            </a:r>
            <a:r>
              <a:rPr lang="en-US" altLang="ko-KR" sz="1500" spc="-38">
                <a:ln w="6350">
                  <a:solidFill>
                    <a:prstClr val="black">
                      <a:lumMod val="85000"/>
                      <a:lumOff val="15000"/>
                      <a:alpha val="30000"/>
                    </a:prstClr>
                  </a:solidFill>
                </a:ln>
                <a:solidFill>
                  <a:srgbClr val="262626"/>
                </a:solidFill>
                <a:latin typeface="+mn-lt"/>
                <a:cs typeface="맑은 고딕 Semilight"/>
              </a:rPr>
              <a:t> MTBF</a:t>
            </a:r>
          </a:p>
          <a:p>
            <a:pPr marL="287655" lvl="1" indent="-215900"/>
            <a:r>
              <a:rPr lang="en-US" altLang="ko-KR" sz="1600" spc="-38">
                <a:latin typeface="+mn-lt"/>
              </a:rPr>
              <a:t>The downtime cost per data center reaches 740,000 USD</a:t>
            </a:r>
            <a:endParaRPr lang="en-US" altLang="ko-KR" sz="1600" spc="-38">
              <a:ln w="6350">
                <a:solidFill>
                  <a:prstClr val="black">
                    <a:lumMod val="85000"/>
                    <a:lumOff val="15000"/>
                    <a:alpha val="30000"/>
                  </a:prstClr>
                </a:solidFill>
              </a:ln>
              <a:latin typeface="+mn-lt"/>
            </a:endParaRPr>
          </a:p>
          <a:p>
            <a:pPr marL="287655" lvl="1" indent="-215900"/>
            <a:endParaRPr lang="en-US" altLang="ko-KR" sz="1000" spc="-38">
              <a:ln w="6350">
                <a:solidFill>
                  <a:prstClr val="black">
                    <a:lumMod val="85000"/>
                    <a:lumOff val="15000"/>
                    <a:alpha val="30000"/>
                  </a:prstClr>
                </a:solidFill>
              </a:ln>
              <a:latin typeface="+mn-lt"/>
            </a:endParaRPr>
          </a:p>
          <a:p>
            <a:pPr marL="287655" indent="-287655"/>
            <a:r>
              <a:rPr lang="en-US" altLang="ko-KR" sz="1800" spc="-38">
                <a:latin typeface="+mj-lt"/>
              </a:rPr>
              <a:t>Major source of GPU failure: </a:t>
            </a:r>
            <a:r>
              <a:rPr lang="en-US" altLang="ko-KR" sz="1800" spc="-38">
                <a:solidFill>
                  <a:srgbClr val="C00000"/>
                </a:solidFill>
                <a:latin typeface="+mj-lt"/>
              </a:rPr>
              <a:t>memory errors</a:t>
            </a:r>
            <a:endParaRPr lang="en-US" altLang="ko-KR" sz="1800" spc="-38">
              <a:solidFill>
                <a:srgbClr val="C00000"/>
              </a:solidFill>
              <a:latin typeface="+mj-lt"/>
              <a:cs typeface="Arial"/>
            </a:endParaRPr>
          </a:p>
          <a:p>
            <a:pPr marL="287655" lvl="1" indent="-215900"/>
            <a:r>
              <a:rPr lang="en-US" altLang="ko-KR" sz="1500" spc="-38">
                <a:solidFill>
                  <a:schemeClr val="tx1"/>
                </a:solidFill>
                <a:latin typeface="+mj-lt"/>
                <a:cs typeface="맑은 고딕 Semilight"/>
              </a:rPr>
              <a:t>A large-scale field study indicates</a:t>
            </a:r>
            <a:endParaRPr lang="en-US" altLang="ko-KR" sz="1500" spc="-38">
              <a:ln w="6350">
                <a:solidFill>
                  <a:prstClr val="black">
                    <a:lumMod val="85000"/>
                    <a:lumOff val="15000"/>
                    <a:alpha val="30000"/>
                  </a:prstClr>
                </a:solidFill>
              </a:ln>
              <a:solidFill>
                <a:schemeClr val="tx1"/>
              </a:solidFill>
              <a:latin typeface="+mj-lt"/>
              <a:cs typeface="맑은 고딕 Semilight"/>
            </a:endParaRPr>
          </a:p>
          <a:p>
            <a:pPr marL="503555" lvl="2" indent="-179705">
              <a:buFont typeface="Wingdings" panose="020B0604020202020204" pitchFamily="34" charset="0"/>
              <a:buChar char="§"/>
            </a:pPr>
            <a:r>
              <a:rPr lang="en-US" altLang="ko-KR" sz="1400" spc="-38">
                <a:ln w="6350">
                  <a:solidFill>
                    <a:prstClr val="black">
                      <a:lumMod val="85000"/>
                      <a:lumOff val="15000"/>
                      <a:alpha val="30000"/>
                    </a:prstClr>
                  </a:solidFill>
                </a:ln>
                <a:solidFill>
                  <a:schemeClr val="tx1"/>
                </a:solidFill>
                <a:latin typeface="+mj-lt"/>
                <a:cs typeface="맑은 고딕 Semilight"/>
              </a:rPr>
              <a:t>HBM2 caused 260 million error events from 19 data centers over 2 years. </a:t>
            </a:r>
          </a:p>
          <a:p>
            <a:pPr marL="503555" lvl="2" indent="-179705">
              <a:buFont typeface="Wingdings" panose="020B0604020202020204" pitchFamily="34" charset="0"/>
              <a:buChar char="§"/>
            </a:pPr>
            <a:r>
              <a:rPr lang="en-US" altLang="ko-KR" sz="1400" spc="-38">
                <a:ln w="6350">
                  <a:solidFill>
                    <a:prstClr val="black">
                      <a:lumMod val="85000"/>
                      <a:lumOff val="15000"/>
                      <a:alpha val="30000"/>
                    </a:prstClr>
                  </a:solidFill>
                </a:ln>
                <a:solidFill>
                  <a:schemeClr val="tx1"/>
                </a:solidFill>
                <a:latin typeface="+mj-lt"/>
                <a:cs typeface="맑은 고딕 Semilight"/>
              </a:rPr>
              <a:t>HBM2E has 100,000-hours MTBF after on-die ECC</a:t>
            </a:r>
          </a:p>
          <a:p>
            <a:pPr marL="287655" lvl="1" indent="-215900">
              <a:buClr>
                <a:srgbClr val="557ED0"/>
              </a:buClr>
            </a:pPr>
            <a:r>
              <a:rPr lang="en-US" altLang="ko-KR" sz="1500" spc="-38">
                <a:solidFill>
                  <a:schemeClr val="tx1"/>
                </a:solidFill>
                <a:latin typeface="+mj-lt"/>
                <a:cs typeface="맑은 고딕 Semilight"/>
              </a:rPr>
              <a:t>single DRAM device shows ~40 FIT (Failure In Time, # of failures per billion hours)</a:t>
            </a:r>
            <a:endParaRPr lang="en-US" altLang="ko-KR" sz="1500" spc="-38">
              <a:ln w="6350">
                <a:solidFill>
                  <a:prstClr val="black">
                    <a:lumMod val="85000"/>
                    <a:lumOff val="15000"/>
                    <a:alpha val="30000"/>
                  </a:prstClr>
                </a:solidFill>
              </a:ln>
              <a:solidFill>
                <a:schemeClr val="tx1"/>
              </a:solidFill>
              <a:latin typeface="+mj-lt"/>
              <a:cs typeface="맑은 고딕 Semilight"/>
            </a:endParaRPr>
          </a:p>
          <a:p>
            <a:pPr marL="287655" lvl="1" indent="-215900"/>
            <a:r>
              <a:rPr lang="en-US" altLang="ko-KR" sz="1500" spc="-38">
                <a:solidFill>
                  <a:schemeClr val="tx1"/>
                </a:solidFill>
                <a:latin typeface="+mj-lt"/>
                <a:cs typeface="맑은 고딕 Semilight"/>
              </a:rPr>
              <a:t>A data center suffers from up to 300,000 DRAM errors per month</a:t>
            </a:r>
            <a:endParaRPr lang="en-US" altLang="ko-KR" sz="1500" spc="-38">
              <a:ln w="6350">
                <a:solidFill>
                  <a:prstClr val="black">
                    <a:lumMod val="85000"/>
                    <a:lumOff val="15000"/>
                    <a:alpha val="30000"/>
                  </a:prstClr>
                </a:solidFill>
              </a:ln>
              <a:solidFill>
                <a:schemeClr val="tx1"/>
              </a:solidFill>
              <a:latin typeface="+mj-lt"/>
              <a:cs typeface="맑은 고딕 Semilight"/>
            </a:endParaRPr>
          </a:p>
          <a:p>
            <a:pPr marL="287655" lvl="1" indent="-215900"/>
            <a:endParaRPr lang="en-US" altLang="ko-KR" sz="1500" spc="-38">
              <a:ln w="6350">
                <a:solidFill>
                  <a:prstClr val="black">
                    <a:lumMod val="85000"/>
                    <a:lumOff val="15000"/>
                    <a:alpha val="30000"/>
                  </a:prstClr>
                </a:solidFill>
              </a:ln>
              <a:solidFill>
                <a:schemeClr val="tx1"/>
              </a:solidFill>
              <a:latin typeface="+mj-lt"/>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p:txBody>
      </p:sp>
      <p:sp>
        <p:nvSpPr>
          <p:cNvPr id="4" name="제목 3">
            <a:extLst>
              <a:ext uri="{FF2B5EF4-FFF2-40B4-BE49-F238E27FC236}">
                <a16:creationId xmlns:a16="http://schemas.microsoft.com/office/drawing/2014/main" id="{CE1CEECB-5EDD-383C-903B-62BBFB93D58C}"/>
              </a:ext>
            </a:extLst>
          </p:cNvPr>
          <p:cNvSpPr>
            <a:spLocks noGrp="1"/>
          </p:cNvSpPr>
          <p:nvPr>
            <p:ph type="title"/>
          </p:nvPr>
        </p:nvSpPr>
        <p:spPr>
          <a:xfrm>
            <a:off x="854498" y="405096"/>
            <a:ext cx="7404642" cy="424732"/>
          </a:xfrm>
        </p:spPr>
        <p:txBody>
          <a:bodyPr/>
          <a:lstStyle/>
          <a:p>
            <a:r>
              <a:rPr lang="en-US" altLang="ko-KR" sz="2400" spc="0">
                <a:latin typeface="+mn-lt"/>
              </a:rPr>
              <a:t>Demands for GPU Reliability</a:t>
            </a:r>
            <a:endParaRPr lang="ko-KR" altLang="en-US" sz="2400" spc="0">
              <a:latin typeface="+mn-lt"/>
            </a:endParaRPr>
          </a:p>
        </p:txBody>
      </p:sp>
      <p:sp>
        <p:nvSpPr>
          <p:cNvPr id="5" name="텍스트 개체 틀 4">
            <a:extLst>
              <a:ext uri="{FF2B5EF4-FFF2-40B4-BE49-F238E27FC236}">
                <a16:creationId xmlns:a16="http://schemas.microsoft.com/office/drawing/2014/main" id="{9855213A-0506-AD16-6EC9-5E3067C0323E}"/>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793E920D-022E-A3B1-C138-03CA65C100C8}"/>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sp>
        <p:nvSpPr>
          <p:cNvPr id="3" name="Slide Number Placeholder 5">
            <a:extLst>
              <a:ext uri="{FF2B5EF4-FFF2-40B4-BE49-F238E27FC236}">
                <a16:creationId xmlns:a16="http://schemas.microsoft.com/office/drawing/2014/main" id="{868D8F8B-C082-EE68-5075-F9C6BB111FE8}"/>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36</a:t>
            </a:fld>
            <a:endParaRPr lang="ko-KR" altLang="en-US"/>
          </a:p>
        </p:txBody>
      </p:sp>
    </p:spTree>
    <p:extLst>
      <p:ext uri="{BB962C8B-B14F-4D97-AF65-F5344CB8AC3E}">
        <p14:creationId xmlns:p14="http://schemas.microsoft.com/office/powerpoint/2010/main" val="1134465147"/>
      </p:ext>
    </p:extLst>
  </p:cSld>
  <p:clrMapOvr>
    <a:masterClrMapping/>
  </p:clrMapOvr>
  <mc:AlternateContent xmlns:mc="http://schemas.openxmlformats.org/markup-compatibility/2006" xmlns:p14="http://schemas.microsoft.com/office/powerpoint/2010/main">
    <mc:Choice Requires="p14">
      <p:transition spd="slow" p14:dur="2000" advTm="45697"/>
    </mc:Choice>
    <mc:Fallback xmlns="">
      <p:transition spd="slow" advTm="45697"/>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806DBB5-FE9E-837A-200D-C72F4876D57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6A51EC2-6F6A-C786-DF93-3C4236130D49}"/>
              </a:ext>
            </a:extLst>
          </p:cNvPr>
          <p:cNvSpPr>
            <a:spLocks noGrp="1"/>
          </p:cNvSpPr>
          <p:nvPr>
            <p:ph type="body" sz="quarter" idx="13"/>
          </p:nvPr>
        </p:nvSpPr>
        <p:spPr>
          <a:xfrm>
            <a:off x="261259" y="1237092"/>
            <a:ext cx="8630814" cy="1123553"/>
          </a:xfrm>
        </p:spPr>
        <p:txBody>
          <a:bodyPr>
            <a:normAutofit/>
          </a:bodyPr>
          <a:lstStyle/>
          <a:p>
            <a:r>
              <a:rPr lang="en-US" altLang="ko-KR" sz="1800" spc="0">
                <a:latin typeface="+mj-lt"/>
                <a:ea typeface="맑은 고딕" panose="020B0503020000020004" pitchFamily="50" charset="-127"/>
              </a:rPr>
              <a:t>HBM and GDDR are customized for respective target markets.</a:t>
            </a:r>
            <a:endParaRPr lang="en-US" altLang="ko-KR" sz="1800" spc="0"/>
          </a:p>
        </p:txBody>
      </p:sp>
      <p:sp>
        <p:nvSpPr>
          <p:cNvPr id="4" name="제목 3">
            <a:extLst>
              <a:ext uri="{FF2B5EF4-FFF2-40B4-BE49-F238E27FC236}">
                <a16:creationId xmlns:a16="http://schemas.microsoft.com/office/drawing/2014/main" id="{5786C61B-016A-0771-E585-C7B5F7DBB213}"/>
              </a:ext>
            </a:extLst>
          </p:cNvPr>
          <p:cNvSpPr>
            <a:spLocks noGrp="1"/>
          </p:cNvSpPr>
          <p:nvPr>
            <p:ph type="title"/>
          </p:nvPr>
        </p:nvSpPr>
        <p:spPr>
          <a:xfrm>
            <a:off x="854498" y="405096"/>
            <a:ext cx="7404642" cy="424732"/>
          </a:xfrm>
        </p:spPr>
        <p:txBody>
          <a:bodyPr/>
          <a:lstStyle/>
          <a:p>
            <a:r>
              <a:rPr lang="en-US" altLang="ko-KR" sz="2400" spc="0">
                <a:latin typeface="+mj-lt"/>
                <a:ea typeface="맑은 고딕" panose="020B0503020000020004" pitchFamily="50" charset="-127"/>
              </a:rPr>
              <a:t>GPU Memories</a:t>
            </a:r>
            <a:endParaRPr lang="ko-KR" altLang="en-US" sz="2400" spc="0">
              <a:latin typeface="+mn-lt"/>
            </a:endParaRPr>
          </a:p>
        </p:txBody>
      </p:sp>
      <p:sp>
        <p:nvSpPr>
          <p:cNvPr id="5" name="텍스트 개체 틀 4">
            <a:extLst>
              <a:ext uri="{FF2B5EF4-FFF2-40B4-BE49-F238E27FC236}">
                <a16:creationId xmlns:a16="http://schemas.microsoft.com/office/drawing/2014/main" id="{36053A28-4500-F46C-F2E0-A89F7B932C00}"/>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D028769D-B635-7146-B24B-FBE8316F0228}"/>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grpSp>
        <p:nvGrpSpPr>
          <p:cNvPr id="6" name="그룹 5">
            <a:extLst>
              <a:ext uri="{FF2B5EF4-FFF2-40B4-BE49-F238E27FC236}">
                <a16:creationId xmlns:a16="http://schemas.microsoft.com/office/drawing/2014/main" id="{5EDA1E4B-5E9F-AAEB-D119-33A789BD4368}"/>
              </a:ext>
            </a:extLst>
          </p:cNvPr>
          <p:cNvGrpSpPr/>
          <p:nvPr/>
        </p:nvGrpSpPr>
        <p:grpSpPr>
          <a:xfrm>
            <a:off x="1719663" y="1755225"/>
            <a:ext cx="2825243" cy="2533472"/>
            <a:chOff x="885175" y="1839110"/>
            <a:chExt cx="2825243" cy="2533472"/>
          </a:xfrm>
        </p:grpSpPr>
        <p:sp>
          <p:nvSpPr>
            <p:cNvPr id="9" name="사각형: 둥근 모서리 8">
              <a:extLst>
                <a:ext uri="{FF2B5EF4-FFF2-40B4-BE49-F238E27FC236}">
                  <a16:creationId xmlns:a16="http://schemas.microsoft.com/office/drawing/2014/main" id="{0437844A-2537-487E-35B2-22607B94C0FF}"/>
                </a:ext>
              </a:extLst>
            </p:cNvPr>
            <p:cNvSpPr/>
            <p:nvPr/>
          </p:nvSpPr>
          <p:spPr>
            <a:xfrm>
              <a:off x="885175" y="2177664"/>
              <a:ext cx="2745208" cy="1929097"/>
            </a:xfrm>
            <a:prstGeom prst="roundRect">
              <a:avLst/>
            </a:prstGeom>
            <a:solidFill>
              <a:schemeClr val="tx2">
                <a:lumMod val="7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defRPr/>
              </a:pPr>
              <a:endParaRPr lang="ko-KR" altLang="en-US" sz="1350">
                <a:solidFill>
                  <a:prstClr val="white"/>
                </a:solidFill>
                <a:latin typeface="Arial"/>
                <a:ea typeface="맑은 고딕"/>
              </a:endParaRPr>
            </a:p>
          </p:txBody>
        </p:sp>
        <p:pic>
          <p:nvPicPr>
            <p:cNvPr id="1026" name="Picture 2" descr="NVIDIA，GTC 2022でHopperベースの次世代GPU「H100」を発表。H100を組み合わせたスーパーコンピュータも登場">
              <a:extLst>
                <a:ext uri="{FF2B5EF4-FFF2-40B4-BE49-F238E27FC236}">
                  <a16:creationId xmlns:a16="http://schemas.microsoft.com/office/drawing/2014/main" id="{6DD2B234-C1D7-E13E-5855-8CEADF4A7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21" y="2344228"/>
              <a:ext cx="2358679" cy="1595967"/>
            </a:xfrm>
            <a:prstGeom prst="rect">
              <a:avLst/>
            </a:prstGeom>
            <a:solidFill>
              <a:srgbClr val="FFC000"/>
            </a:solidFill>
            <a:ln>
              <a:noFill/>
            </a:ln>
          </p:spPr>
        </p:pic>
        <p:sp>
          <p:nvSpPr>
            <p:cNvPr id="24" name="TextBox 23">
              <a:extLst>
                <a:ext uri="{FF2B5EF4-FFF2-40B4-BE49-F238E27FC236}">
                  <a16:creationId xmlns:a16="http://schemas.microsoft.com/office/drawing/2014/main" id="{7D9FAAD6-71E7-3798-65BB-D4E0048D8515}"/>
                </a:ext>
              </a:extLst>
            </p:cNvPr>
            <p:cNvSpPr txBox="1"/>
            <p:nvPr/>
          </p:nvSpPr>
          <p:spPr>
            <a:xfrm>
              <a:off x="2607231" y="4118666"/>
              <a:ext cx="1103187" cy="253916"/>
            </a:xfrm>
            <a:prstGeom prst="rect">
              <a:avLst/>
            </a:prstGeom>
            <a:noFill/>
          </p:spPr>
          <p:txBody>
            <a:bodyPr wrap="none" rtlCol="0">
              <a:spAutoFit/>
            </a:bodyPr>
            <a:lstStyle/>
            <a:p>
              <a:pPr algn="r" defTabSz="342900">
                <a:defRPr/>
              </a:pPr>
              <a:r>
                <a:rPr lang="en-US" altLang="ko-KR" sz="1050">
                  <a:solidFill>
                    <a:prstClr val="black"/>
                  </a:solidFill>
                  <a:latin typeface="Arial"/>
                  <a:ea typeface="맑은 고딕"/>
                </a:rPr>
                <a:t>[SRC : NVIDIA]</a:t>
              </a:r>
              <a:endParaRPr lang="ko-KR" altLang="en-US" sz="1050">
                <a:solidFill>
                  <a:prstClr val="black"/>
                </a:solidFill>
                <a:latin typeface="Arial"/>
                <a:ea typeface="맑은 고딕"/>
              </a:endParaRPr>
            </a:p>
          </p:txBody>
        </p:sp>
        <p:sp>
          <p:nvSpPr>
            <p:cNvPr id="22" name="TextBox 21">
              <a:extLst>
                <a:ext uri="{FF2B5EF4-FFF2-40B4-BE49-F238E27FC236}">
                  <a16:creationId xmlns:a16="http://schemas.microsoft.com/office/drawing/2014/main" id="{B5B8A028-0A1A-27F4-DF2F-36C81DCC1A71}"/>
                </a:ext>
              </a:extLst>
            </p:cNvPr>
            <p:cNvSpPr txBox="1"/>
            <p:nvPr/>
          </p:nvSpPr>
          <p:spPr>
            <a:xfrm>
              <a:off x="1931170" y="1839110"/>
              <a:ext cx="651140" cy="338554"/>
            </a:xfrm>
            <a:prstGeom prst="rect">
              <a:avLst/>
            </a:prstGeom>
            <a:noFill/>
          </p:spPr>
          <p:txBody>
            <a:bodyPr wrap="none" rtlCol="0">
              <a:spAutoFit/>
            </a:bodyPr>
            <a:lstStyle/>
            <a:p>
              <a:pPr defTabSz="342900">
                <a:defRPr/>
              </a:pPr>
              <a:r>
                <a:rPr lang="en-US" altLang="ko-KR" sz="1600" b="1">
                  <a:solidFill>
                    <a:prstClr val="black">
                      <a:lumMod val="65000"/>
                      <a:lumOff val="35000"/>
                    </a:prstClr>
                  </a:solidFill>
                  <a:latin typeface="Arial"/>
                  <a:ea typeface="맑은 고딕"/>
                </a:rPr>
                <a:t>HBM</a:t>
              </a:r>
            </a:p>
          </p:txBody>
        </p:sp>
        <p:sp>
          <p:nvSpPr>
            <p:cNvPr id="30" name="사각형: 둥근 모서리 29">
              <a:extLst>
                <a:ext uri="{FF2B5EF4-FFF2-40B4-BE49-F238E27FC236}">
                  <a16:creationId xmlns:a16="http://schemas.microsoft.com/office/drawing/2014/main" id="{7548B5D6-4B8C-6913-4171-8971E2824727}"/>
                </a:ext>
              </a:extLst>
            </p:cNvPr>
            <p:cNvSpPr/>
            <p:nvPr/>
          </p:nvSpPr>
          <p:spPr>
            <a:xfrm>
              <a:off x="1624027" y="3392251"/>
              <a:ext cx="1309673" cy="261610"/>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사각형: 둥근 모서리 32">
              <a:extLst>
                <a:ext uri="{FF2B5EF4-FFF2-40B4-BE49-F238E27FC236}">
                  <a16:creationId xmlns:a16="http://schemas.microsoft.com/office/drawing/2014/main" id="{99304AF2-85D3-A1EA-30B8-2BE401E601F0}"/>
                </a:ext>
              </a:extLst>
            </p:cNvPr>
            <p:cNvSpPr/>
            <p:nvPr/>
          </p:nvSpPr>
          <p:spPr>
            <a:xfrm>
              <a:off x="1624027" y="2545669"/>
              <a:ext cx="1309673" cy="261610"/>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a:extLst>
                <a:ext uri="{FF2B5EF4-FFF2-40B4-BE49-F238E27FC236}">
                  <a16:creationId xmlns:a16="http://schemas.microsoft.com/office/drawing/2014/main" id="{689FB817-0F32-7193-9A7C-376DB078B950}"/>
                </a:ext>
              </a:extLst>
            </p:cNvPr>
            <p:cNvSpPr/>
            <p:nvPr/>
          </p:nvSpPr>
          <p:spPr>
            <a:xfrm>
              <a:off x="2262141" y="3491880"/>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a:extLst>
                <a:ext uri="{FF2B5EF4-FFF2-40B4-BE49-F238E27FC236}">
                  <a16:creationId xmlns:a16="http://schemas.microsoft.com/office/drawing/2014/main" id="{5E2E4D6D-6771-B279-D3D7-DCB57349D92D}"/>
                </a:ext>
              </a:extLst>
            </p:cNvPr>
            <p:cNvSpPr/>
            <p:nvPr/>
          </p:nvSpPr>
          <p:spPr>
            <a:xfrm>
              <a:off x="2256740" y="2643110"/>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a:extLst>
                <a:ext uri="{FF2B5EF4-FFF2-40B4-BE49-F238E27FC236}">
                  <a16:creationId xmlns:a16="http://schemas.microsoft.com/office/drawing/2014/main" id="{8C2321C2-83F6-0126-2419-AC4FD76EFA4E}"/>
                </a:ext>
              </a:extLst>
            </p:cNvPr>
            <p:cNvCxnSpPr>
              <a:cxnSpLocks/>
            </p:cNvCxnSpPr>
            <p:nvPr/>
          </p:nvCxnSpPr>
          <p:spPr>
            <a:xfrm>
              <a:off x="2292740" y="2676473"/>
              <a:ext cx="0" cy="82800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9E5F9A8-0151-5A9F-91D4-AE93C4D9BF33}"/>
                </a:ext>
              </a:extLst>
            </p:cNvPr>
            <p:cNvSpPr txBox="1"/>
            <p:nvPr/>
          </p:nvSpPr>
          <p:spPr>
            <a:xfrm>
              <a:off x="2159121" y="2964075"/>
              <a:ext cx="770125" cy="276999"/>
            </a:xfrm>
            <a:prstGeom prst="rect">
              <a:avLst/>
            </a:prstGeom>
            <a:noFill/>
          </p:spPr>
          <p:txBody>
            <a:bodyPr wrap="square" rtlCol="0">
              <a:spAutoFit/>
            </a:bodyPr>
            <a:lstStyle/>
            <a:p>
              <a:pPr algn="ctr" defTabSz="342900">
                <a:defRPr/>
              </a:pPr>
              <a:r>
                <a:rPr lang="en-US" altLang="ko-KR" sz="1200" b="1">
                  <a:solidFill>
                    <a:prstClr val="white"/>
                  </a:solidFill>
                  <a:latin typeface="Arial"/>
                  <a:ea typeface="맑은 고딕"/>
                </a:rPr>
                <a:t>HBM3</a:t>
              </a:r>
              <a:endParaRPr lang="ko-KR" altLang="en-US" sz="1200" b="1">
                <a:solidFill>
                  <a:prstClr val="white"/>
                </a:solidFill>
                <a:latin typeface="Arial"/>
                <a:ea typeface="맑은 고딕"/>
              </a:endParaRPr>
            </a:p>
          </p:txBody>
        </p:sp>
      </p:grpSp>
      <p:grpSp>
        <p:nvGrpSpPr>
          <p:cNvPr id="13" name="그룹 12">
            <a:extLst>
              <a:ext uri="{FF2B5EF4-FFF2-40B4-BE49-F238E27FC236}">
                <a16:creationId xmlns:a16="http://schemas.microsoft.com/office/drawing/2014/main" id="{24A32E62-4E71-6F0B-5123-4BEEF6742A5C}"/>
              </a:ext>
            </a:extLst>
          </p:cNvPr>
          <p:cNvGrpSpPr/>
          <p:nvPr/>
        </p:nvGrpSpPr>
        <p:grpSpPr>
          <a:xfrm>
            <a:off x="5381058" y="1755225"/>
            <a:ext cx="2857964" cy="2551536"/>
            <a:chOff x="5401176" y="1839110"/>
            <a:chExt cx="2857964" cy="2551536"/>
          </a:xfrm>
        </p:grpSpPr>
        <p:sp>
          <p:nvSpPr>
            <p:cNvPr id="8" name="TextBox 7">
              <a:extLst>
                <a:ext uri="{FF2B5EF4-FFF2-40B4-BE49-F238E27FC236}">
                  <a16:creationId xmlns:a16="http://schemas.microsoft.com/office/drawing/2014/main" id="{47599EA6-42FA-AEAA-88FF-B946B3605CA8}"/>
                </a:ext>
              </a:extLst>
            </p:cNvPr>
            <p:cNvSpPr txBox="1"/>
            <p:nvPr/>
          </p:nvSpPr>
          <p:spPr>
            <a:xfrm>
              <a:off x="7155953" y="4136730"/>
              <a:ext cx="1103187" cy="253916"/>
            </a:xfrm>
            <a:prstGeom prst="rect">
              <a:avLst/>
            </a:prstGeom>
            <a:noFill/>
          </p:spPr>
          <p:txBody>
            <a:bodyPr wrap="none" rtlCol="0">
              <a:spAutoFit/>
            </a:bodyPr>
            <a:lstStyle/>
            <a:p>
              <a:pPr algn="r" defTabSz="342900">
                <a:defRPr/>
              </a:pPr>
              <a:r>
                <a:rPr lang="en-US" altLang="ko-KR" sz="1050">
                  <a:solidFill>
                    <a:prstClr val="black"/>
                  </a:solidFill>
                  <a:latin typeface="Arial"/>
                  <a:ea typeface="맑은 고딕"/>
                </a:rPr>
                <a:t>[SRC : NVIDIA]</a:t>
              </a:r>
              <a:endParaRPr lang="ko-KR" altLang="en-US" sz="1050">
                <a:solidFill>
                  <a:prstClr val="black"/>
                </a:solidFill>
                <a:latin typeface="Arial"/>
                <a:ea typeface="맑은 고딕"/>
              </a:endParaRPr>
            </a:p>
          </p:txBody>
        </p:sp>
        <p:sp>
          <p:nvSpPr>
            <p:cNvPr id="11" name="TextBox 10">
              <a:extLst>
                <a:ext uri="{FF2B5EF4-FFF2-40B4-BE49-F238E27FC236}">
                  <a16:creationId xmlns:a16="http://schemas.microsoft.com/office/drawing/2014/main" id="{0DE5FEA2-CDE0-3534-D876-CACE0021662D}"/>
                </a:ext>
              </a:extLst>
            </p:cNvPr>
            <p:cNvSpPr txBox="1"/>
            <p:nvPr/>
          </p:nvSpPr>
          <p:spPr>
            <a:xfrm>
              <a:off x="6430663" y="2682220"/>
              <a:ext cx="686233" cy="430887"/>
            </a:xfrm>
            <a:prstGeom prst="rect">
              <a:avLst/>
            </a:prstGeom>
            <a:noFill/>
          </p:spPr>
          <p:txBody>
            <a:bodyPr wrap="square" rtlCol="0">
              <a:spAutoFit/>
            </a:bodyPr>
            <a:lstStyle/>
            <a:p>
              <a:pPr algn="ctr" defTabSz="342900">
                <a:defRPr/>
              </a:pPr>
              <a:r>
                <a:rPr lang="en-US" altLang="ko-KR" sz="1100">
                  <a:solidFill>
                    <a:prstClr val="white"/>
                  </a:solidFill>
                  <a:latin typeface="Arial"/>
                  <a:ea typeface="맑은 고딕"/>
                </a:rPr>
                <a:t>64MB</a:t>
              </a:r>
            </a:p>
            <a:p>
              <a:pPr algn="ctr" defTabSz="342900">
                <a:defRPr/>
              </a:pPr>
              <a:r>
                <a:rPr lang="en-US" altLang="ko-KR" sz="1100">
                  <a:solidFill>
                    <a:prstClr val="white"/>
                  </a:solidFill>
                  <a:latin typeface="Arial"/>
                  <a:ea typeface="맑은 고딕"/>
                </a:rPr>
                <a:t>SRAM</a:t>
              </a:r>
              <a:endParaRPr lang="ko-KR" altLang="en-US" sz="1100">
                <a:solidFill>
                  <a:prstClr val="white"/>
                </a:solidFill>
                <a:latin typeface="Arial"/>
                <a:ea typeface="맑은 고딕"/>
              </a:endParaRPr>
            </a:p>
          </p:txBody>
        </p:sp>
        <p:sp>
          <p:nvSpPr>
            <p:cNvPr id="12" name="TextBox 11">
              <a:extLst>
                <a:ext uri="{FF2B5EF4-FFF2-40B4-BE49-F238E27FC236}">
                  <a16:creationId xmlns:a16="http://schemas.microsoft.com/office/drawing/2014/main" id="{F3D2613B-7691-8617-F467-676509608B9A}"/>
                </a:ext>
              </a:extLst>
            </p:cNvPr>
            <p:cNvSpPr txBox="1"/>
            <p:nvPr/>
          </p:nvSpPr>
          <p:spPr>
            <a:xfrm>
              <a:off x="6459930" y="1839110"/>
              <a:ext cx="845103" cy="338554"/>
            </a:xfrm>
            <a:prstGeom prst="rect">
              <a:avLst/>
            </a:prstGeom>
            <a:noFill/>
          </p:spPr>
          <p:txBody>
            <a:bodyPr wrap="none" rtlCol="0">
              <a:spAutoFit/>
            </a:bodyPr>
            <a:lstStyle/>
            <a:p>
              <a:pPr defTabSz="342900">
                <a:defRPr/>
              </a:pPr>
              <a:r>
                <a:rPr lang="en-US" altLang="ko-KR" sz="1600" b="1">
                  <a:solidFill>
                    <a:prstClr val="black">
                      <a:lumMod val="65000"/>
                      <a:lumOff val="35000"/>
                    </a:prstClr>
                  </a:solidFill>
                  <a:latin typeface="Arial"/>
                  <a:ea typeface="맑은 고딕"/>
                </a:rPr>
                <a:t>GDDR </a:t>
              </a:r>
            </a:p>
          </p:txBody>
        </p:sp>
        <p:sp>
          <p:nvSpPr>
            <p:cNvPr id="10" name="사각형: 둥근 모서리 9">
              <a:extLst>
                <a:ext uri="{FF2B5EF4-FFF2-40B4-BE49-F238E27FC236}">
                  <a16:creationId xmlns:a16="http://schemas.microsoft.com/office/drawing/2014/main" id="{707D82B2-FA03-20F4-B8F8-0B61C470ABF7}"/>
                </a:ext>
              </a:extLst>
            </p:cNvPr>
            <p:cNvSpPr/>
            <p:nvPr/>
          </p:nvSpPr>
          <p:spPr>
            <a:xfrm>
              <a:off x="5401176" y="2177664"/>
              <a:ext cx="2745208" cy="1929097"/>
            </a:xfrm>
            <a:prstGeom prst="roundRect">
              <a:avLst/>
            </a:prstGeom>
            <a:solidFill>
              <a:schemeClr val="tx2">
                <a:lumMod val="7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defRPr/>
              </a:pPr>
              <a:endParaRPr lang="ko-KR" altLang="en-US" sz="1350">
                <a:solidFill>
                  <a:prstClr val="white"/>
                </a:solidFill>
                <a:latin typeface="Arial"/>
                <a:ea typeface="맑은 고딕"/>
              </a:endParaRPr>
            </a:p>
          </p:txBody>
        </p:sp>
        <p:pic>
          <p:nvPicPr>
            <p:cNvPr id="28" name="그림 27">
              <a:extLst>
                <a:ext uri="{FF2B5EF4-FFF2-40B4-BE49-F238E27FC236}">
                  <a16:creationId xmlns:a16="http://schemas.microsoft.com/office/drawing/2014/main" id="{7CE1C330-2867-855C-5D7B-50925D1DC8A3}"/>
                </a:ext>
              </a:extLst>
            </p:cNvPr>
            <p:cNvPicPr>
              <a:picLocks noChangeAspect="1"/>
            </p:cNvPicPr>
            <p:nvPr/>
          </p:nvPicPr>
          <p:blipFill>
            <a:blip r:embed="rId4"/>
            <a:stretch>
              <a:fillRect/>
            </a:stretch>
          </p:blipFill>
          <p:spPr>
            <a:xfrm>
              <a:off x="5594779" y="2344228"/>
              <a:ext cx="2358000" cy="1595967"/>
            </a:xfrm>
            <a:prstGeom prst="rect">
              <a:avLst/>
            </a:prstGeom>
          </p:spPr>
        </p:pic>
        <p:sp>
          <p:nvSpPr>
            <p:cNvPr id="39" name="사각형: 둥근 모서리 38">
              <a:extLst>
                <a:ext uri="{FF2B5EF4-FFF2-40B4-BE49-F238E27FC236}">
                  <a16:creationId xmlns:a16="http://schemas.microsoft.com/office/drawing/2014/main" id="{144C6714-2B67-1DAB-9828-F9454EAF8D44}"/>
                </a:ext>
              </a:extLst>
            </p:cNvPr>
            <p:cNvSpPr/>
            <p:nvPr/>
          </p:nvSpPr>
          <p:spPr>
            <a:xfrm rot="871738">
              <a:off x="6040441" y="3408300"/>
              <a:ext cx="1198565" cy="322345"/>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A2700D5-CBFD-FAB1-CD0C-AC86CE9523AD}"/>
                </a:ext>
              </a:extLst>
            </p:cNvPr>
            <p:cNvSpPr/>
            <p:nvPr/>
          </p:nvSpPr>
          <p:spPr>
            <a:xfrm rot="5400000">
              <a:off x="6993974" y="3105339"/>
              <a:ext cx="1035066" cy="350471"/>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사각형: 둥근 모서리 40">
              <a:extLst>
                <a:ext uri="{FF2B5EF4-FFF2-40B4-BE49-F238E27FC236}">
                  <a16:creationId xmlns:a16="http://schemas.microsoft.com/office/drawing/2014/main" id="{AC9EAED2-1E16-35B5-30C7-08E42F8C1140}"/>
                </a:ext>
              </a:extLst>
            </p:cNvPr>
            <p:cNvSpPr/>
            <p:nvPr/>
          </p:nvSpPr>
          <p:spPr>
            <a:xfrm rot="7027878">
              <a:off x="5657838" y="2776378"/>
              <a:ext cx="867011" cy="269307"/>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a:extLst>
                <a:ext uri="{FF2B5EF4-FFF2-40B4-BE49-F238E27FC236}">
                  <a16:creationId xmlns:a16="http://schemas.microsoft.com/office/drawing/2014/main" id="{188A10DC-329D-4464-3052-13EE64817B7D}"/>
                </a:ext>
              </a:extLst>
            </p:cNvPr>
            <p:cNvSpPr/>
            <p:nvPr/>
          </p:nvSpPr>
          <p:spPr>
            <a:xfrm rot="449079">
              <a:off x="6729670" y="2905394"/>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a:extLst>
                <a:ext uri="{FF2B5EF4-FFF2-40B4-BE49-F238E27FC236}">
                  <a16:creationId xmlns:a16="http://schemas.microsoft.com/office/drawing/2014/main" id="{4D2044FF-2DA3-F619-E039-2525B5889C71}"/>
                </a:ext>
              </a:extLst>
            </p:cNvPr>
            <p:cNvCxnSpPr>
              <a:cxnSpLocks/>
            </p:cNvCxnSpPr>
            <p:nvPr/>
          </p:nvCxnSpPr>
          <p:spPr>
            <a:xfrm rot="21233100" flipH="1">
              <a:off x="6576208" y="2923699"/>
              <a:ext cx="218039" cy="58050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0" name="타원 49">
              <a:extLst>
                <a:ext uri="{FF2B5EF4-FFF2-40B4-BE49-F238E27FC236}">
                  <a16:creationId xmlns:a16="http://schemas.microsoft.com/office/drawing/2014/main" id="{B33D72F8-2253-2F4D-9063-7028E879EBF6}"/>
                </a:ext>
              </a:extLst>
            </p:cNvPr>
            <p:cNvSpPr/>
            <p:nvPr/>
          </p:nvSpPr>
          <p:spPr>
            <a:xfrm rot="815979">
              <a:off x="6560266" y="3507073"/>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a:extLst>
                <a:ext uri="{FF2B5EF4-FFF2-40B4-BE49-F238E27FC236}">
                  <a16:creationId xmlns:a16="http://schemas.microsoft.com/office/drawing/2014/main" id="{B5CA2818-BDB9-99A8-3D76-F34EF6354A31}"/>
                </a:ext>
              </a:extLst>
            </p:cNvPr>
            <p:cNvSpPr/>
            <p:nvPr/>
          </p:nvSpPr>
          <p:spPr>
            <a:xfrm rot="449079">
              <a:off x="7475507" y="3117489"/>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a:extLst>
                <a:ext uri="{FF2B5EF4-FFF2-40B4-BE49-F238E27FC236}">
                  <a16:creationId xmlns:a16="http://schemas.microsoft.com/office/drawing/2014/main" id="{B8FA2D36-3829-92FB-D051-5FAB1F0B4F22}"/>
                </a:ext>
              </a:extLst>
            </p:cNvPr>
            <p:cNvSpPr/>
            <p:nvPr/>
          </p:nvSpPr>
          <p:spPr>
            <a:xfrm rot="449079">
              <a:off x="6058036" y="2875030"/>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TextBox 52">
              <a:extLst>
                <a:ext uri="{FF2B5EF4-FFF2-40B4-BE49-F238E27FC236}">
                  <a16:creationId xmlns:a16="http://schemas.microsoft.com/office/drawing/2014/main" id="{2F069B21-6F7E-DC96-BD58-AAF3D88CBB5D}"/>
                </a:ext>
              </a:extLst>
            </p:cNvPr>
            <p:cNvSpPr txBox="1"/>
            <p:nvPr/>
          </p:nvSpPr>
          <p:spPr>
            <a:xfrm>
              <a:off x="6396655" y="2680063"/>
              <a:ext cx="770125" cy="276999"/>
            </a:xfrm>
            <a:prstGeom prst="rect">
              <a:avLst/>
            </a:prstGeom>
            <a:noFill/>
          </p:spPr>
          <p:txBody>
            <a:bodyPr wrap="square" rtlCol="0">
              <a:spAutoFit/>
            </a:bodyPr>
            <a:lstStyle/>
            <a:p>
              <a:pPr algn="ctr" defTabSz="342900">
                <a:defRPr/>
              </a:pPr>
              <a:r>
                <a:rPr lang="en-US" altLang="ko-KR" sz="1200" b="1">
                  <a:solidFill>
                    <a:prstClr val="white"/>
                  </a:solidFill>
                  <a:latin typeface="Arial"/>
                  <a:ea typeface="맑은 고딕"/>
                </a:rPr>
                <a:t>GDDR6</a:t>
              </a:r>
              <a:endParaRPr lang="ko-KR" altLang="en-US" sz="1200" b="1">
                <a:solidFill>
                  <a:prstClr val="white"/>
                </a:solidFill>
                <a:latin typeface="Arial"/>
                <a:ea typeface="맑은 고딕"/>
              </a:endParaRPr>
            </a:p>
          </p:txBody>
        </p:sp>
        <p:cxnSp>
          <p:nvCxnSpPr>
            <p:cNvPr id="1033" name="직선 연결선 1032">
              <a:extLst>
                <a:ext uri="{FF2B5EF4-FFF2-40B4-BE49-F238E27FC236}">
                  <a16:creationId xmlns:a16="http://schemas.microsoft.com/office/drawing/2014/main" id="{2576FA6F-DFDD-ABDD-90A6-1580CECFACCF}"/>
                </a:ext>
              </a:extLst>
            </p:cNvPr>
            <p:cNvCxnSpPr>
              <a:cxnSpLocks/>
            </p:cNvCxnSpPr>
            <p:nvPr/>
          </p:nvCxnSpPr>
          <p:spPr>
            <a:xfrm flipH="1" flipV="1">
              <a:off x="6129729" y="2909582"/>
              <a:ext cx="651989" cy="41343"/>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36" name="직선 연결선 1035">
              <a:extLst>
                <a:ext uri="{FF2B5EF4-FFF2-40B4-BE49-F238E27FC236}">
                  <a16:creationId xmlns:a16="http://schemas.microsoft.com/office/drawing/2014/main" id="{F5C9A92C-A6D0-59F2-E6DF-1AF8626718C4}"/>
                </a:ext>
              </a:extLst>
            </p:cNvPr>
            <p:cNvCxnSpPr>
              <a:cxnSpLocks/>
              <a:stCxn id="51" idx="2"/>
              <a:endCxn id="45" idx="6"/>
            </p:cNvCxnSpPr>
            <p:nvPr/>
          </p:nvCxnSpPr>
          <p:spPr>
            <a:xfrm flipH="1" flipV="1">
              <a:off x="6801363" y="2946083"/>
              <a:ext cx="674451" cy="20271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5">
            <a:extLst>
              <a:ext uri="{FF2B5EF4-FFF2-40B4-BE49-F238E27FC236}">
                <a16:creationId xmlns:a16="http://schemas.microsoft.com/office/drawing/2014/main" id="{FAC33892-E2C7-C930-1C2F-9A655B748130}"/>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37</a:t>
            </a:fld>
            <a:endParaRPr lang="ko-KR" altLang="en-US"/>
          </a:p>
        </p:txBody>
      </p:sp>
      <p:graphicFrame>
        <p:nvGraphicFramePr>
          <p:cNvPr id="15" name="표 14">
            <a:extLst>
              <a:ext uri="{FF2B5EF4-FFF2-40B4-BE49-F238E27FC236}">
                <a16:creationId xmlns:a16="http://schemas.microsoft.com/office/drawing/2014/main" id="{B0C7E2D1-793D-4EB2-AC60-3DE3F568557E}"/>
              </a:ext>
            </a:extLst>
          </p:cNvPr>
          <p:cNvGraphicFramePr>
            <a:graphicFrameLocks noGrp="1"/>
          </p:cNvGraphicFramePr>
          <p:nvPr/>
        </p:nvGraphicFramePr>
        <p:xfrm>
          <a:off x="276216" y="4467699"/>
          <a:ext cx="8397380" cy="2072640"/>
        </p:xfrm>
        <a:graphic>
          <a:graphicData uri="http://schemas.openxmlformats.org/drawingml/2006/table">
            <a:tbl>
              <a:tblPr firstRow="1" bandRow="1">
                <a:tableStyleId>{0E3FDE45-AF77-4B5C-9715-49D594BDF05E}</a:tableStyleId>
              </a:tblPr>
              <a:tblGrid>
                <a:gridCol w="1270932">
                  <a:extLst>
                    <a:ext uri="{9D8B030D-6E8A-4147-A177-3AD203B41FA5}">
                      <a16:colId xmlns:a16="http://schemas.microsoft.com/office/drawing/2014/main" val="2961388772"/>
                    </a:ext>
                  </a:extLst>
                </a:gridCol>
                <a:gridCol w="3314281">
                  <a:extLst>
                    <a:ext uri="{9D8B030D-6E8A-4147-A177-3AD203B41FA5}">
                      <a16:colId xmlns:a16="http://schemas.microsoft.com/office/drawing/2014/main" val="81992184"/>
                    </a:ext>
                  </a:extLst>
                </a:gridCol>
                <a:gridCol w="3812167">
                  <a:extLst>
                    <a:ext uri="{9D8B030D-6E8A-4147-A177-3AD203B41FA5}">
                      <a16:colId xmlns:a16="http://schemas.microsoft.com/office/drawing/2014/main" val="3016168754"/>
                    </a:ext>
                  </a:extLst>
                </a:gridCol>
              </a:tblGrid>
              <a:tr h="370840">
                <a:tc>
                  <a:txBody>
                    <a:bodyPr/>
                    <a:lstStyle/>
                    <a:p>
                      <a:pPr algn="ctr" latinLnBrk="1"/>
                      <a:r>
                        <a:rPr lang="en-US" altLang="ko-KR" sz="1400" b="1">
                          <a:solidFill>
                            <a:schemeClr val="tx2">
                              <a:lumMod val="75000"/>
                            </a:schemeClr>
                          </a:solidFill>
                        </a:rPr>
                        <a:t>Target GPU</a:t>
                      </a:r>
                      <a:endParaRPr lang="ko-KR" altLang="en-US" sz="1400" b="1">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en-US" altLang="ko-KR" sz="1400" b="1">
                          <a:solidFill>
                            <a:schemeClr val="tx1"/>
                          </a:solidFill>
                        </a:rPr>
                        <a:t>Flagship data center GPUs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en-US" altLang="ko-KR" sz="1400" b="1">
                          <a:solidFill>
                            <a:schemeClr val="tx1"/>
                          </a:solidFill>
                        </a:rPr>
                        <a:t>Other data center GPUs </a:t>
                      </a:r>
                    </a:p>
                    <a:p>
                      <a:pPr algn="ctr" latinLnBrk="1"/>
                      <a:r>
                        <a:rPr lang="en-US" altLang="ko-KR" sz="1400" b="1">
                          <a:solidFill>
                            <a:schemeClr val="tx1"/>
                          </a:solidFill>
                        </a:rPr>
                        <a:t>Consumer GPUs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2774489"/>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a:solidFill>
                            <a:schemeClr val="tx2">
                              <a:lumMod val="75000"/>
                            </a:schemeClr>
                          </a:solidFill>
                        </a:rPr>
                        <a:t>Target application</a:t>
                      </a:r>
                      <a:endParaRPr lang="ko-KR" altLang="en-US" sz="1400" b="1">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accent2">
                        <a:lumMod val="40000"/>
                        <a:lumOff val="60000"/>
                        <a:alpha val="20000"/>
                      </a:schemeClr>
                    </a:solidFill>
                  </a:tcPr>
                </a:tc>
                <a:tc>
                  <a:txBody>
                    <a:bodyPr/>
                    <a:lstStyle/>
                    <a:p>
                      <a:pPr algn="ctr" latinLnBrk="1"/>
                      <a:r>
                        <a:rPr lang="en-US" altLang="ko-KR" sz="1400" b="1">
                          <a:solidFill>
                            <a:schemeClr val="tx1"/>
                          </a:solidFill>
                        </a:rPr>
                        <a:t>HPC  and large-scale AI models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accent2">
                        <a:lumMod val="40000"/>
                        <a:lumOff val="60000"/>
                        <a:alpha val="20000"/>
                      </a:schemeClr>
                    </a:solidFill>
                  </a:tcPr>
                </a:tc>
                <a:tc>
                  <a:txBody>
                    <a:bodyPr/>
                    <a:lstStyle/>
                    <a:p>
                      <a:pPr algn="ctr" latinLnBrk="1"/>
                      <a:r>
                        <a:rPr lang="en-US" altLang="ko-KR" sz="1400" b="1">
                          <a:solidFill>
                            <a:schemeClr val="tx1"/>
                          </a:solidFill>
                        </a:rPr>
                        <a:t>Small and Medium-scale AI models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accent2">
                        <a:lumMod val="40000"/>
                        <a:lumOff val="60000"/>
                        <a:alpha val="20000"/>
                      </a:schemeClr>
                    </a:solidFill>
                  </a:tcPr>
                </a:tc>
                <a:extLst>
                  <a:ext uri="{0D108BD9-81ED-4DB2-BD59-A6C34878D82A}">
                    <a16:rowId xmlns:a16="http://schemas.microsoft.com/office/drawing/2014/main" val="475143351"/>
                  </a:ext>
                </a:extLst>
              </a:tr>
              <a:tr h="370840">
                <a:tc>
                  <a:txBody>
                    <a:bodyPr/>
                    <a:lstStyle/>
                    <a:p>
                      <a:pPr algn="ctr" latinLnBrk="1"/>
                      <a:r>
                        <a:rPr lang="en-US" altLang="ko-KR" sz="1400" b="1">
                          <a:solidFill>
                            <a:schemeClr val="tx2">
                              <a:lumMod val="75000"/>
                            </a:schemeClr>
                          </a:solidFill>
                        </a:rPr>
                        <a:t>Bandwidth</a:t>
                      </a:r>
                      <a:endParaRPr lang="ko-KR" altLang="en-US" sz="1400" b="1">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lang="en-US" altLang="ko-KR" sz="1400" b="1">
                          <a:solidFill>
                            <a:schemeClr val="tx1"/>
                          </a:solidFill>
                        </a:rPr>
                        <a:t>Provide state-of-the-art bandwidth </a:t>
                      </a:r>
                    </a:p>
                    <a:p>
                      <a:pPr algn="ctr" latinLnBrk="1"/>
                      <a:r>
                        <a:rPr lang="en-US" altLang="ko-KR" sz="1400" b="1">
                          <a:solidFill>
                            <a:schemeClr val="tx1"/>
                          </a:solidFill>
                        </a:rPr>
                        <a:t>(Ex. NVIDIA H100 achieves 3.3 TB/s)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lang="en-US" altLang="ko-KR" sz="1400" b="1">
                          <a:solidFill>
                            <a:schemeClr val="tx1"/>
                          </a:solidFill>
                        </a:rPr>
                        <a:t>Lower but sufficient BW for most apps</a:t>
                      </a:r>
                    </a:p>
                    <a:p>
                      <a:pPr algn="ctr" latinLnBrk="1"/>
                      <a:r>
                        <a:rPr lang="en-US" altLang="ko-KR" sz="1400" b="1">
                          <a:solidFill>
                            <a:schemeClr val="tx1"/>
                          </a:solidFill>
                        </a:rPr>
                        <a:t>(Ex. NVIDIA L4 achieves 0.86 TB/s)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24976951"/>
                  </a:ext>
                </a:extLst>
              </a:tr>
              <a:tr h="370840">
                <a:tc>
                  <a:txBody>
                    <a:bodyPr/>
                    <a:lstStyle/>
                    <a:p>
                      <a:pPr algn="ctr" latinLnBrk="1"/>
                      <a:r>
                        <a:rPr lang="en-US" altLang="ko-KR" sz="1400" b="1">
                          <a:solidFill>
                            <a:schemeClr val="tx2">
                              <a:lumMod val="75000"/>
                            </a:schemeClr>
                          </a:solidFill>
                        </a:rPr>
                        <a:t>Accessibility &amp; costs</a:t>
                      </a:r>
                      <a:endParaRPr lang="ko-KR" altLang="en-US" sz="1400" b="1">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alpha val="20000"/>
                      </a:schemeClr>
                    </a:solidFill>
                  </a:tcPr>
                </a:tc>
                <a:tc>
                  <a:txBody>
                    <a:bodyPr/>
                    <a:lstStyle/>
                    <a:p>
                      <a:pPr algn="ctr" latinLnBrk="1"/>
                      <a:r>
                        <a:rPr lang="en-US" altLang="ko-KR" sz="1400" b="1">
                          <a:solidFill>
                            <a:srgbClr val="C00000"/>
                          </a:solidFill>
                        </a:rPr>
                        <a:t>Limited supply due to high cost </a:t>
                      </a:r>
                    </a:p>
                    <a:p>
                      <a:pPr algn="ctr" latinLnBrk="1"/>
                      <a:r>
                        <a:rPr lang="en-US" altLang="ko-KR" sz="1400" b="1">
                          <a:solidFill>
                            <a:srgbClr val="C00000"/>
                          </a:solidFill>
                        </a:rPr>
                        <a:t>and packaging complexity</a:t>
                      </a:r>
                      <a:endParaRPr lang="ko-KR" altLang="en-US" sz="1400" b="1">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alpha val="20000"/>
                      </a:schemeClr>
                    </a:solidFill>
                  </a:tcPr>
                </a:tc>
                <a:tc>
                  <a:txBody>
                    <a:bodyPr/>
                    <a:lstStyle/>
                    <a:p>
                      <a:pPr algn="ctr" latinLnBrk="1"/>
                      <a:r>
                        <a:rPr lang="en-US" altLang="ko-KR" sz="1400" b="1">
                          <a:solidFill>
                            <a:srgbClr val="C00000"/>
                          </a:solidFill>
                        </a:rPr>
                        <a:t>More accessible and cost-effective</a:t>
                      </a:r>
                      <a:endParaRPr lang="ko-KR" altLang="en-US" sz="1400" b="1">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alpha val="20000"/>
                      </a:schemeClr>
                    </a:solidFill>
                  </a:tcPr>
                </a:tc>
                <a:extLst>
                  <a:ext uri="{0D108BD9-81ED-4DB2-BD59-A6C34878D82A}">
                    <a16:rowId xmlns:a16="http://schemas.microsoft.com/office/drawing/2014/main" val="2724622283"/>
                  </a:ext>
                </a:extLst>
              </a:tr>
            </a:tbl>
          </a:graphicData>
        </a:graphic>
      </p:graphicFrame>
    </p:spTree>
    <p:extLst>
      <p:ext uri="{BB962C8B-B14F-4D97-AF65-F5344CB8AC3E}">
        <p14:creationId xmlns:p14="http://schemas.microsoft.com/office/powerpoint/2010/main" val="1049614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C515BF5-8534-1B1D-570D-EE23CD65B89F}"/>
              </a:ext>
            </a:extLst>
          </p:cNvPr>
          <p:cNvSpPr>
            <a:spLocks noGrp="1"/>
          </p:cNvSpPr>
          <p:nvPr>
            <p:ph type="body" sz="quarter" idx="13"/>
          </p:nvPr>
        </p:nvSpPr>
        <p:spPr>
          <a:xfrm>
            <a:off x="261259" y="1237092"/>
            <a:ext cx="8705320" cy="5145047"/>
          </a:xfrm>
        </p:spPr>
        <p:txBody>
          <a:bodyPr vert="horz" lIns="91440" tIns="45720" rIns="91440" bIns="45720" rtlCol="0" anchor="t">
            <a:noAutofit/>
          </a:bodyPr>
          <a:lstStyle/>
          <a:p>
            <a:pPr marL="287655" indent="-287655"/>
            <a:r>
              <a:rPr lang="en-US" altLang="ko-KR" sz="1800" spc="0">
                <a:latin typeface="+mj-lt"/>
              </a:rPr>
              <a:t>An example with 2KiB DRAM rows</a:t>
            </a:r>
            <a:endParaRPr lang="en-US"/>
          </a:p>
          <a:p>
            <a:pPr marL="287655" lvl="1" indent="-215900"/>
            <a:r>
              <a:rPr lang="en-US" altLang="ko-KR" sz="1600" spc="0">
                <a:latin typeface="+mn-lt"/>
                <a:cs typeface="맑은 고딕 Semilight"/>
              </a:rPr>
              <a:t>Each row</a:t>
            </a:r>
            <a:r>
              <a:rPr lang="en-US" altLang="ko-KR" sz="1600" spc="0">
                <a:latin typeface="+mn-lt"/>
                <a:ea typeface="맑은 고딕"/>
                <a:cs typeface="맑은 고딕 Semilight"/>
              </a:rPr>
              <a:t> house sixteen 128B blocks</a:t>
            </a:r>
            <a:endParaRPr lang="en-US" altLang="ko-KR" sz="1600" spc="0">
              <a:ln w="6350">
                <a:solidFill>
                  <a:prstClr val="black">
                    <a:lumMod val="85000"/>
                    <a:lumOff val="15000"/>
                    <a:alpha val="30000"/>
                  </a:prstClr>
                </a:solidFill>
              </a:ln>
              <a:latin typeface="+mn-lt"/>
              <a:ea typeface="맑은 고딕"/>
              <a:cs typeface="맑은 고딕 Semilight"/>
            </a:endParaRPr>
          </a:p>
          <a:p>
            <a:pPr marL="287655" lvl="1" indent="-215900">
              <a:buClr>
                <a:srgbClr val="557ED0"/>
              </a:buClr>
            </a:pPr>
            <a:r>
              <a:rPr lang="en-US" altLang="ko-KR" sz="1600" spc="0">
                <a:ln w="6350">
                  <a:solidFill>
                    <a:prstClr val="black">
                      <a:lumMod val="85000"/>
                      <a:lumOff val="15000"/>
                      <a:alpha val="30000"/>
                    </a:prstClr>
                  </a:solidFill>
                </a:ln>
                <a:latin typeface="+mn-lt"/>
                <a:ea typeface="맑은 고딕"/>
                <a:cs typeface="맑은 고딕 Semilight"/>
              </a:rPr>
              <a:t>Each block houses four sectors</a:t>
            </a:r>
          </a:p>
          <a:p>
            <a:pPr marL="287655" indent="-287655">
              <a:buClr>
                <a:srgbClr val="292D73"/>
              </a:buClr>
            </a:pPr>
            <a:r>
              <a:rPr lang="en-US" altLang="ko-KR" sz="1800" spc="0">
                <a:ln w="6350">
                  <a:solidFill>
                    <a:prstClr val="black">
                      <a:lumMod val="85000"/>
                      <a:lumOff val="15000"/>
                      <a:alpha val="30000"/>
                    </a:prstClr>
                  </a:solidFill>
                </a:ln>
                <a:latin typeface="+mn-lt"/>
                <a:ea typeface="맑은 고딕"/>
                <a:cs typeface="맑은 고딕 Semilight"/>
              </a:rPr>
              <a:t>Poor row buffer locality due to memory interleaving</a:t>
            </a:r>
            <a:endParaRPr lang="en-US" altLang="ko-KR" sz="1800" spc="0">
              <a:ln w="6350">
                <a:solidFill>
                  <a:prstClr val="black">
                    <a:lumMod val="85000"/>
                    <a:lumOff val="15000"/>
                    <a:alpha val="30000"/>
                  </a:prstClr>
                </a:solidFill>
              </a:ln>
              <a:latin typeface="+mn-lt"/>
              <a:ea typeface="맑은 고딕" panose="020B0503020000020004" pitchFamily="50" charset="-127"/>
            </a:endParaRP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t>GPU Memory Layout (w/o In-band ECC)</a:t>
            </a:r>
            <a:endParaRPr lang="ko-KR" altLang="en-US" sz="2400" spc="0">
              <a:ln w="3175">
                <a:solidFill>
                  <a:srgbClr val="203C73"/>
                </a:solidFill>
              </a:ln>
              <a:latin typeface="+mn-lt"/>
              <a:cs typeface="Arial"/>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sp>
        <p:nvSpPr>
          <p:cNvPr id="8" name="TextBox 7">
            <a:extLst>
              <a:ext uri="{FF2B5EF4-FFF2-40B4-BE49-F238E27FC236}">
                <a16:creationId xmlns:a16="http://schemas.microsoft.com/office/drawing/2014/main" id="{25C3E609-62FF-16BA-D162-2E21BF61A3B8}"/>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1E0A5D21-A0F8-B1DB-FF31-014D5B69F9C3}"/>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38</a:t>
            </a:fld>
            <a:endParaRPr lang="ko-KR" altLang="en-US"/>
          </a:p>
        </p:txBody>
      </p:sp>
      <p:graphicFrame>
        <p:nvGraphicFramePr>
          <p:cNvPr id="9" name="표 8">
            <a:extLst>
              <a:ext uri="{FF2B5EF4-FFF2-40B4-BE49-F238E27FC236}">
                <a16:creationId xmlns:a16="http://schemas.microsoft.com/office/drawing/2014/main" id="{6E57BC32-E342-8F9D-79AE-331AE2E5BC90}"/>
              </a:ext>
            </a:extLst>
          </p:cNvPr>
          <p:cNvGraphicFramePr>
            <a:graphicFrameLocks noGrp="1"/>
          </p:cNvGraphicFramePr>
          <p:nvPr>
            <p:extLst>
              <p:ext uri="{D42A27DB-BD31-4B8C-83A1-F6EECF244321}">
                <p14:modId xmlns:p14="http://schemas.microsoft.com/office/powerpoint/2010/main" val="1104684370"/>
              </p:ext>
            </p:extLst>
          </p:nvPr>
        </p:nvGraphicFramePr>
        <p:xfrm>
          <a:off x="491136" y="3047296"/>
          <a:ext cx="7597876" cy="1191483"/>
        </p:xfrm>
        <a:graphic>
          <a:graphicData uri="http://schemas.openxmlformats.org/drawingml/2006/table">
            <a:tbl>
              <a:tblPr firstRow="1" bandRow="1">
                <a:tableStyleId>{5940675A-B579-460E-94D1-54222C63F5DA}</a:tableStyleId>
              </a:tblPr>
              <a:tblGrid>
                <a:gridCol w="205348">
                  <a:extLst>
                    <a:ext uri="{9D8B030D-6E8A-4147-A177-3AD203B41FA5}">
                      <a16:colId xmlns:a16="http://schemas.microsoft.com/office/drawing/2014/main" val="2553341266"/>
                    </a:ext>
                  </a:extLst>
                </a:gridCol>
                <a:gridCol w="205348">
                  <a:extLst>
                    <a:ext uri="{9D8B030D-6E8A-4147-A177-3AD203B41FA5}">
                      <a16:colId xmlns:a16="http://schemas.microsoft.com/office/drawing/2014/main" val="2660735247"/>
                    </a:ext>
                  </a:extLst>
                </a:gridCol>
                <a:gridCol w="205348">
                  <a:extLst>
                    <a:ext uri="{9D8B030D-6E8A-4147-A177-3AD203B41FA5}">
                      <a16:colId xmlns:a16="http://schemas.microsoft.com/office/drawing/2014/main" val="1020973080"/>
                    </a:ext>
                  </a:extLst>
                </a:gridCol>
                <a:gridCol w="205348">
                  <a:extLst>
                    <a:ext uri="{9D8B030D-6E8A-4147-A177-3AD203B41FA5}">
                      <a16:colId xmlns:a16="http://schemas.microsoft.com/office/drawing/2014/main" val="2735411109"/>
                    </a:ext>
                  </a:extLst>
                </a:gridCol>
                <a:gridCol w="205348">
                  <a:extLst>
                    <a:ext uri="{9D8B030D-6E8A-4147-A177-3AD203B41FA5}">
                      <a16:colId xmlns:a16="http://schemas.microsoft.com/office/drawing/2014/main" val="2233927152"/>
                    </a:ext>
                  </a:extLst>
                </a:gridCol>
                <a:gridCol w="205348">
                  <a:extLst>
                    <a:ext uri="{9D8B030D-6E8A-4147-A177-3AD203B41FA5}">
                      <a16:colId xmlns:a16="http://schemas.microsoft.com/office/drawing/2014/main" val="979966112"/>
                    </a:ext>
                  </a:extLst>
                </a:gridCol>
                <a:gridCol w="205348">
                  <a:extLst>
                    <a:ext uri="{9D8B030D-6E8A-4147-A177-3AD203B41FA5}">
                      <a16:colId xmlns:a16="http://schemas.microsoft.com/office/drawing/2014/main" val="435861125"/>
                    </a:ext>
                  </a:extLst>
                </a:gridCol>
                <a:gridCol w="205348">
                  <a:extLst>
                    <a:ext uri="{9D8B030D-6E8A-4147-A177-3AD203B41FA5}">
                      <a16:colId xmlns:a16="http://schemas.microsoft.com/office/drawing/2014/main" val="529917858"/>
                    </a:ext>
                  </a:extLst>
                </a:gridCol>
                <a:gridCol w="205348">
                  <a:extLst>
                    <a:ext uri="{9D8B030D-6E8A-4147-A177-3AD203B41FA5}">
                      <a16:colId xmlns:a16="http://schemas.microsoft.com/office/drawing/2014/main" val="3546194210"/>
                    </a:ext>
                  </a:extLst>
                </a:gridCol>
                <a:gridCol w="205348">
                  <a:extLst>
                    <a:ext uri="{9D8B030D-6E8A-4147-A177-3AD203B41FA5}">
                      <a16:colId xmlns:a16="http://schemas.microsoft.com/office/drawing/2014/main" val="3587301405"/>
                    </a:ext>
                  </a:extLst>
                </a:gridCol>
                <a:gridCol w="205348">
                  <a:extLst>
                    <a:ext uri="{9D8B030D-6E8A-4147-A177-3AD203B41FA5}">
                      <a16:colId xmlns:a16="http://schemas.microsoft.com/office/drawing/2014/main" val="676719972"/>
                    </a:ext>
                  </a:extLst>
                </a:gridCol>
                <a:gridCol w="205348">
                  <a:extLst>
                    <a:ext uri="{9D8B030D-6E8A-4147-A177-3AD203B41FA5}">
                      <a16:colId xmlns:a16="http://schemas.microsoft.com/office/drawing/2014/main" val="3886261494"/>
                    </a:ext>
                  </a:extLst>
                </a:gridCol>
                <a:gridCol w="205348">
                  <a:extLst>
                    <a:ext uri="{9D8B030D-6E8A-4147-A177-3AD203B41FA5}">
                      <a16:colId xmlns:a16="http://schemas.microsoft.com/office/drawing/2014/main" val="3428598882"/>
                    </a:ext>
                  </a:extLst>
                </a:gridCol>
                <a:gridCol w="205348">
                  <a:extLst>
                    <a:ext uri="{9D8B030D-6E8A-4147-A177-3AD203B41FA5}">
                      <a16:colId xmlns:a16="http://schemas.microsoft.com/office/drawing/2014/main" val="2851254742"/>
                    </a:ext>
                  </a:extLst>
                </a:gridCol>
                <a:gridCol w="205348">
                  <a:extLst>
                    <a:ext uri="{9D8B030D-6E8A-4147-A177-3AD203B41FA5}">
                      <a16:colId xmlns:a16="http://schemas.microsoft.com/office/drawing/2014/main" val="3026011252"/>
                    </a:ext>
                  </a:extLst>
                </a:gridCol>
                <a:gridCol w="205348">
                  <a:extLst>
                    <a:ext uri="{9D8B030D-6E8A-4147-A177-3AD203B41FA5}">
                      <a16:colId xmlns:a16="http://schemas.microsoft.com/office/drawing/2014/main" val="1641057413"/>
                    </a:ext>
                  </a:extLst>
                </a:gridCol>
                <a:gridCol w="205348">
                  <a:extLst>
                    <a:ext uri="{9D8B030D-6E8A-4147-A177-3AD203B41FA5}">
                      <a16:colId xmlns:a16="http://schemas.microsoft.com/office/drawing/2014/main" val="165649189"/>
                    </a:ext>
                  </a:extLst>
                </a:gridCol>
                <a:gridCol w="205348">
                  <a:extLst>
                    <a:ext uri="{9D8B030D-6E8A-4147-A177-3AD203B41FA5}">
                      <a16:colId xmlns:a16="http://schemas.microsoft.com/office/drawing/2014/main" val="2628776952"/>
                    </a:ext>
                  </a:extLst>
                </a:gridCol>
                <a:gridCol w="205348">
                  <a:extLst>
                    <a:ext uri="{9D8B030D-6E8A-4147-A177-3AD203B41FA5}">
                      <a16:colId xmlns:a16="http://schemas.microsoft.com/office/drawing/2014/main" val="1499057079"/>
                    </a:ext>
                  </a:extLst>
                </a:gridCol>
                <a:gridCol w="205348">
                  <a:extLst>
                    <a:ext uri="{9D8B030D-6E8A-4147-A177-3AD203B41FA5}">
                      <a16:colId xmlns:a16="http://schemas.microsoft.com/office/drawing/2014/main" val="3058832090"/>
                    </a:ext>
                  </a:extLst>
                </a:gridCol>
                <a:gridCol w="205348">
                  <a:extLst>
                    <a:ext uri="{9D8B030D-6E8A-4147-A177-3AD203B41FA5}">
                      <a16:colId xmlns:a16="http://schemas.microsoft.com/office/drawing/2014/main" val="3439756352"/>
                    </a:ext>
                  </a:extLst>
                </a:gridCol>
                <a:gridCol w="205348">
                  <a:extLst>
                    <a:ext uri="{9D8B030D-6E8A-4147-A177-3AD203B41FA5}">
                      <a16:colId xmlns:a16="http://schemas.microsoft.com/office/drawing/2014/main" val="712297634"/>
                    </a:ext>
                  </a:extLst>
                </a:gridCol>
                <a:gridCol w="205348">
                  <a:extLst>
                    <a:ext uri="{9D8B030D-6E8A-4147-A177-3AD203B41FA5}">
                      <a16:colId xmlns:a16="http://schemas.microsoft.com/office/drawing/2014/main" val="326898410"/>
                    </a:ext>
                  </a:extLst>
                </a:gridCol>
                <a:gridCol w="205348">
                  <a:extLst>
                    <a:ext uri="{9D8B030D-6E8A-4147-A177-3AD203B41FA5}">
                      <a16:colId xmlns:a16="http://schemas.microsoft.com/office/drawing/2014/main" val="2940505990"/>
                    </a:ext>
                  </a:extLst>
                </a:gridCol>
                <a:gridCol w="205348">
                  <a:extLst>
                    <a:ext uri="{9D8B030D-6E8A-4147-A177-3AD203B41FA5}">
                      <a16:colId xmlns:a16="http://schemas.microsoft.com/office/drawing/2014/main" val="3416892196"/>
                    </a:ext>
                  </a:extLst>
                </a:gridCol>
                <a:gridCol w="205348">
                  <a:extLst>
                    <a:ext uri="{9D8B030D-6E8A-4147-A177-3AD203B41FA5}">
                      <a16:colId xmlns:a16="http://schemas.microsoft.com/office/drawing/2014/main" val="714076045"/>
                    </a:ext>
                  </a:extLst>
                </a:gridCol>
                <a:gridCol w="205348">
                  <a:extLst>
                    <a:ext uri="{9D8B030D-6E8A-4147-A177-3AD203B41FA5}">
                      <a16:colId xmlns:a16="http://schemas.microsoft.com/office/drawing/2014/main" val="366753024"/>
                    </a:ext>
                  </a:extLst>
                </a:gridCol>
                <a:gridCol w="205348">
                  <a:extLst>
                    <a:ext uri="{9D8B030D-6E8A-4147-A177-3AD203B41FA5}">
                      <a16:colId xmlns:a16="http://schemas.microsoft.com/office/drawing/2014/main" val="648895886"/>
                    </a:ext>
                  </a:extLst>
                </a:gridCol>
                <a:gridCol w="205348">
                  <a:extLst>
                    <a:ext uri="{9D8B030D-6E8A-4147-A177-3AD203B41FA5}">
                      <a16:colId xmlns:a16="http://schemas.microsoft.com/office/drawing/2014/main" val="1448331277"/>
                    </a:ext>
                  </a:extLst>
                </a:gridCol>
                <a:gridCol w="205348">
                  <a:extLst>
                    <a:ext uri="{9D8B030D-6E8A-4147-A177-3AD203B41FA5}">
                      <a16:colId xmlns:a16="http://schemas.microsoft.com/office/drawing/2014/main" val="2599967134"/>
                    </a:ext>
                  </a:extLst>
                </a:gridCol>
                <a:gridCol w="205348">
                  <a:extLst>
                    <a:ext uri="{9D8B030D-6E8A-4147-A177-3AD203B41FA5}">
                      <a16:colId xmlns:a16="http://schemas.microsoft.com/office/drawing/2014/main" val="3454547206"/>
                    </a:ext>
                  </a:extLst>
                </a:gridCol>
                <a:gridCol w="205348">
                  <a:extLst>
                    <a:ext uri="{9D8B030D-6E8A-4147-A177-3AD203B41FA5}">
                      <a16:colId xmlns:a16="http://schemas.microsoft.com/office/drawing/2014/main" val="2683708902"/>
                    </a:ext>
                  </a:extLst>
                </a:gridCol>
                <a:gridCol w="205348">
                  <a:extLst>
                    <a:ext uri="{9D8B030D-6E8A-4147-A177-3AD203B41FA5}">
                      <a16:colId xmlns:a16="http://schemas.microsoft.com/office/drawing/2014/main" val="262221350"/>
                    </a:ext>
                  </a:extLst>
                </a:gridCol>
                <a:gridCol w="205348">
                  <a:extLst>
                    <a:ext uri="{9D8B030D-6E8A-4147-A177-3AD203B41FA5}">
                      <a16:colId xmlns:a16="http://schemas.microsoft.com/office/drawing/2014/main" val="1363541383"/>
                    </a:ext>
                  </a:extLst>
                </a:gridCol>
                <a:gridCol w="205348">
                  <a:extLst>
                    <a:ext uri="{9D8B030D-6E8A-4147-A177-3AD203B41FA5}">
                      <a16:colId xmlns:a16="http://schemas.microsoft.com/office/drawing/2014/main" val="4234592989"/>
                    </a:ext>
                  </a:extLst>
                </a:gridCol>
                <a:gridCol w="205348">
                  <a:extLst>
                    <a:ext uri="{9D8B030D-6E8A-4147-A177-3AD203B41FA5}">
                      <a16:colId xmlns:a16="http://schemas.microsoft.com/office/drawing/2014/main" val="1372448522"/>
                    </a:ext>
                  </a:extLst>
                </a:gridCol>
                <a:gridCol w="205348">
                  <a:extLst>
                    <a:ext uri="{9D8B030D-6E8A-4147-A177-3AD203B41FA5}">
                      <a16:colId xmlns:a16="http://schemas.microsoft.com/office/drawing/2014/main" val="1939518855"/>
                    </a:ext>
                  </a:extLst>
                </a:gridCol>
              </a:tblGrid>
              <a:tr h="291491">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4645962"/>
                  </a:ext>
                </a:extLst>
              </a:tr>
              <a:tr h="291491">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2">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2294703"/>
                  </a:ext>
                </a:extLst>
              </a:tr>
              <a:tr h="317010">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b="1">
                          <a:latin typeface="+mn-lt"/>
                          <a:cs typeface="Times New Roman" panose="02020603050405020304" pitchFamily="18" charset="0"/>
                        </a:rPr>
                        <a:t>128B line</a:t>
                      </a:r>
                      <a:endParaRPr lang="ko-KR" altLang="en-US" sz="1400" b="1">
                        <a:latin typeface="+mn-lt"/>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91491">
                <a:tc>
                  <a:txBody>
                    <a:bodyPr/>
                    <a:lstStyle/>
                    <a:p>
                      <a:pPr latinLnBrk="1"/>
                      <a:endParaRPr lang="ko-KR" altLang="en-US" sz="2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3667310005"/>
                  </a:ext>
                </a:extLst>
              </a:tr>
            </a:tbl>
          </a:graphicData>
        </a:graphic>
      </p:graphicFrame>
      <p:cxnSp>
        <p:nvCxnSpPr>
          <p:cNvPr id="11" name="직선 화살표 연결선 10">
            <a:extLst>
              <a:ext uri="{FF2B5EF4-FFF2-40B4-BE49-F238E27FC236}">
                <a16:creationId xmlns:a16="http://schemas.microsoft.com/office/drawing/2014/main" id="{9B54EFE0-5924-4F1D-FA5D-3D02665C67DA}"/>
              </a:ext>
            </a:extLst>
          </p:cNvPr>
          <p:cNvCxnSpPr>
            <a:cxnSpLocks/>
          </p:cNvCxnSpPr>
          <p:nvPr/>
        </p:nvCxnSpPr>
        <p:spPr>
          <a:xfrm>
            <a:off x="707942" y="3620587"/>
            <a:ext cx="7380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aphicFrame>
        <p:nvGraphicFramePr>
          <p:cNvPr id="13" name="표 12">
            <a:extLst>
              <a:ext uri="{FF2B5EF4-FFF2-40B4-BE49-F238E27FC236}">
                <a16:creationId xmlns:a16="http://schemas.microsoft.com/office/drawing/2014/main" id="{5ABC9791-10B7-F575-99FD-32FC43366551}"/>
              </a:ext>
            </a:extLst>
          </p:cNvPr>
          <p:cNvGraphicFramePr>
            <a:graphicFrameLocks noGrp="1"/>
          </p:cNvGraphicFramePr>
          <p:nvPr>
            <p:extLst>
              <p:ext uri="{D42A27DB-BD31-4B8C-83A1-F6EECF244321}">
                <p14:modId xmlns:p14="http://schemas.microsoft.com/office/powerpoint/2010/main" val="3096298326"/>
              </p:ext>
            </p:extLst>
          </p:nvPr>
        </p:nvGraphicFramePr>
        <p:xfrm>
          <a:off x="673012" y="3985425"/>
          <a:ext cx="7416000" cy="262803"/>
        </p:xfrm>
        <a:graphic>
          <a:graphicData uri="http://schemas.openxmlformats.org/drawingml/2006/table">
            <a:tbl>
              <a:tblPr firstRow="1" bandRow="1">
                <a:tableStyleId>{5940675A-B579-460E-94D1-54222C63F5DA}</a:tableStyleId>
              </a:tblPr>
              <a:tblGrid>
                <a:gridCol w="824000">
                  <a:extLst>
                    <a:ext uri="{9D8B030D-6E8A-4147-A177-3AD203B41FA5}">
                      <a16:colId xmlns:a16="http://schemas.microsoft.com/office/drawing/2014/main" val="1656425373"/>
                    </a:ext>
                  </a:extLst>
                </a:gridCol>
                <a:gridCol w="824000">
                  <a:extLst>
                    <a:ext uri="{9D8B030D-6E8A-4147-A177-3AD203B41FA5}">
                      <a16:colId xmlns:a16="http://schemas.microsoft.com/office/drawing/2014/main" val="3654301936"/>
                    </a:ext>
                  </a:extLst>
                </a:gridCol>
                <a:gridCol w="824000">
                  <a:extLst>
                    <a:ext uri="{9D8B030D-6E8A-4147-A177-3AD203B41FA5}">
                      <a16:colId xmlns:a16="http://schemas.microsoft.com/office/drawing/2014/main" val="2012171269"/>
                    </a:ext>
                  </a:extLst>
                </a:gridCol>
                <a:gridCol w="824000">
                  <a:extLst>
                    <a:ext uri="{9D8B030D-6E8A-4147-A177-3AD203B41FA5}">
                      <a16:colId xmlns:a16="http://schemas.microsoft.com/office/drawing/2014/main" val="3515768281"/>
                    </a:ext>
                  </a:extLst>
                </a:gridCol>
                <a:gridCol w="824000">
                  <a:extLst>
                    <a:ext uri="{9D8B030D-6E8A-4147-A177-3AD203B41FA5}">
                      <a16:colId xmlns:a16="http://schemas.microsoft.com/office/drawing/2014/main" val="3824528576"/>
                    </a:ext>
                  </a:extLst>
                </a:gridCol>
                <a:gridCol w="824000">
                  <a:extLst>
                    <a:ext uri="{9D8B030D-6E8A-4147-A177-3AD203B41FA5}">
                      <a16:colId xmlns:a16="http://schemas.microsoft.com/office/drawing/2014/main" val="2467062243"/>
                    </a:ext>
                  </a:extLst>
                </a:gridCol>
                <a:gridCol w="824000">
                  <a:extLst>
                    <a:ext uri="{9D8B030D-6E8A-4147-A177-3AD203B41FA5}">
                      <a16:colId xmlns:a16="http://schemas.microsoft.com/office/drawing/2014/main" val="3907448235"/>
                    </a:ext>
                  </a:extLst>
                </a:gridCol>
                <a:gridCol w="824000">
                  <a:extLst>
                    <a:ext uri="{9D8B030D-6E8A-4147-A177-3AD203B41FA5}">
                      <a16:colId xmlns:a16="http://schemas.microsoft.com/office/drawing/2014/main" val="1532465541"/>
                    </a:ext>
                  </a:extLst>
                </a:gridCol>
                <a:gridCol w="824000">
                  <a:extLst>
                    <a:ext uri="{9D8B030D-6E8A-4147-A177-3AD203B41FA5}">
                      <a16:colId xmlns:a16="http://schemas.microsoft.com/office/drawing/2014/main" val="3286892448"/>
                    </a:ext>
                  </a:extLst>
                </a:gridCol>
              </a:tblGrid>
              <a:tr h="262803">
                <a:tc>
                  <a:txBody>
                    <a:bodyPr/>
                    <a:lstStyle/>
                    <a:p>
                      <a:pPr algn="ctr" latinLnBrk="1"/>
                      <a:r>
                        <a:rPr lang="en-US" altLang="ko-KR" sz="1400" b="1">
                          <a:solidFill>
                            <a:schemeClr val="bg1"/>
                          </a:solidFill>
                          <a:latin typeface="+mj-lt"/>
                          <a:cs typeface="Times New Roman" panose="02020603050405020304" pitchFamily="18" charset="0"/>
                        </a:rPr>
                        <a:t>Page A</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B</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C</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D</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M</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N</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O </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P</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99503"/>
                  </a:ext>
                </a:extLst>
              </a:tr>
            </a:tbl>
          </a:graphicData>
        </a:graphic>
      </p:graphicFrame>
      <p:sp>
        <p:nvSpPr>
          <p:cNvPr id="19" name="TextBox 18">
            <a:extLst>
              <a:ext uri="{FF2B5EF4-FFF2-40B4-BE49-F238E27FC236}">
                <a16:creationId xmlns:a16="http://schemas.microsoft.com/office/drawing/2014/main" id="{1627EB52-B1E0-ECDF-A1F4-DEE88AEFDFEC}"/>
              </a:ext>
            </a:extLst>
          </p:cNvPr>
          <p:cNvSpPr txBox="1"/>
          <p:nvPr/>
        </p:nvSpPr>
        <p:spPr>
          <a:xfrm>
            <a:off x="3441070" y="3234869"/>
            <a:ext cx="1879884" cy="307777"/>
          </a:xfrm>
          <a:prstGeom prst="rect">
            <a:avLst/>
          </a:prstGeom>
          <a:noFill/>
        </p:spPr>
        <p:txBody>
          <a:bodyPr wrap="square" rtlCol="0">
            <a:spAutoFit/>
          </a:bodyPr>
          <a:lstStyle/>
          <a:p>
            <a:r>
              <a:rPr lang="en-US" altLang="ko-KR" sz="1400" b="1"/>
              <a:t>2KiB DRAM row</a:t>
            </a:r>
            <a:endParaRPr lang="ko-KR" altLang="en-US" sz="1400" b="1"/>
          </a:p>
        </p:txBody>
      </p:sp>
      <p:cxnSp>
        <p:nvCxnSpPr>
          <p:cNvPr id="20" name="직선 화살표 연결선 19">
            <a:extLst>
              <a:ext uri="{FF2B5EF4-FFF2-40B4-BE49-F238E27FC236}">
                <a16:creationId xmlns:a16="http://schemas.microsoft.com/office/drawing/2014/main" id="{1829AF30-A77D-81AD-89A4-A8ACB087CE89}"/>
              </a:ext>
            </a:extLst>
          </p:cNvPr>
          <p:cNvCxnSpPr>
            <a:cxnSpLocks/>
          </p:cNvCxnSpPr>
          <p:nvPr/>
        </p:nvCxnSpPr>
        <p:spPr>
          <a:xfrm>
            <a:off x="707942" y="3870556"/>
            <a:ext cx="792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D545C79-3A2D-5139-199C-08F31D0CA00B}"/>
              </a:ext>
            </a:extLst>
          </p:cNvPr>
          <p:cNvSpPr txBox="1"/>
          <p:nvPr/>
        </p:nvSpPr>
        <p:spPr>
          <a:xfrm>
            <a:off x="4191302" y="3847588"/>
            <a:ext cx="422617" cy="369332"/>
          </a:xfrm>
          <a:prstGeom prst="rect">
            <a:avLst/>
          </a:prstGeom>
          <a:noFill/>
        </p:spPr>
        <p:txBody>
          <a:bodyPr wrap="square" rtlCol="0">
            <a:spAutoFit/>
          </a:bodyPr>
          <a:lstStyle/>
          <a:p>
            <a:r>
              <a:rPr lang="en-US" altLang="ko-KR" b="1"/>
              <a:t>…</a:t>
            </a:r>
            <a:endParaRPr lang="ko-KR" altLang="en-US" b="1"/>
          </a:p>
        </p:txBody>
      </p:sp>
      <p:graphicFrame>
        <p:nvGraphicFramePr>
          <p:cNvPr id="22" name="표 21">
            <a:extLst>
              <a:ext uri="{FF2B5EF4-FFF2-40B4-BE49-F238E27FC236}">
                <a16:creationId xmlns:a16="http://schemas.microsoft.com/office/drawing/2014/main" id="{8720044F-91B2-5949-A4D9-C59488987AC6}"/>
              </a:ext>
            </a:extLst>
          </p:cNvPr>
          <p:cNvGraphicFramePr>
            <a:graphicFrameLocks noGrp="1"/>
          </p:cNvGraphicFramePr>
          <p:nvPr>
            <p:extLst>
              <p:ext uri="{D42A27DB-BD31-4B8C-83A1-F6EECF244321}">
                <p14:modId xmlns:p14="http://schemas.microsoft.com/office/powerpoint/2010/main" val="2828352278"/>
              </p:ext>
            </p:extLst>
          </p:nvPr>
        </p:nvGraphicFramePr>
        <p:xfrm>
          <a:off x="525176" y="4458714"/>
          <a:ext cx="2800026" cy="1319359"/>
        </p:xfrm>
        <a:graphic>
          <a:graphicData uri="http://schemas.openxmlformats.org/drawingml/2006/table">
            <a:tbl>
              <a:tblPr firstRow="1" bandRow="1">
                <a:tableStyleId>{5940675A-B579-460E-94D1-54222C63F5DA}</a:tableStyleId>
              </a:tblPr>
              <a:tblGrid>
                <a:gridCol w="155557">
                  <a:extLst>
                    <a:ext uri="{9D8B030D-6E8A-4147-A177-3AD203B41FA5}">
                      <a16:colId xmlns:a16="http://schemas.microsoft.com/office/drawing/2014/main" val="2553341266"/>
                    </a:ext>
                  </a:extLst>
                </a:gridCol>
                <a:gridCol w="155557">
                  <a:extLst>
                    <a:ext uri="{9D8B030D-6E8A-4147-A177-3AD203B41FA5}">
                      <a16:colId xmlns:a16="http://schemas.microsoft.com/office/drawing/2014/main" val="2660735247"/>
                    </a:ext>
                  </a:extLst>
                </a:gridCol>
                <a:gridCol w="155557">
                  <a:extLst>
                    <a:ext uri="{9D8B030D-6E8A-4147-A177-3AD203B41FA5}">
                      <a16:colId xmlns:a16="http://schemas.microsoft.com/office/drawing/2014/main" val="1020973080"/>
                    </a:ext>
                  </a:extLst>
                </a:gridCol>
                <a:gridCol w="155557">
                  <a:extLst>
                    <a:ext uri="{9D8B030D-6E8A-4147-A177-3AD203B41FA5}">
                      <a16:colId xmlns:a16="http://schemas.microsoft.com/office/drawing/2014/main" val="2735411109"/>
                    </a:ext>
                  </a:extLst>
                </a:gridCol>
                <a:gridCol w="155557">
                  <a:extLst>
                    <a:ext uri="{9D8B030D-6E8A-4147-A177-3AD203B41FA5}">
                      <a16:colId xmlns:a16="http://schemas.microsoft.com/office/drawing/2014/main" val="2233927152"/>
                    </a:ext>
                  </a:extLst>
                </a:gridCol>
                <a:gridCol w="155557">
                  <a:extLst>
                    <a:ext uri="{9D8B030D-6E8A-4147-A177-3AD203B41FA5}">
                      <a16:colId xmlns:a16="http://schemas.microsoft.com/office/drawing/2014/main" val="979966112"/>
                    </a:ext>
                  </a:extLst>
                </a:gridCol>
                <a:gridCol w="155557">
                  <a:extLst>
                    <a:ext uri="{9D8B030D-6E8A-4147-A177-3AD203B41FA5}">
                      <a16:colId xmlns:a16="http://schemas.microsoft.com/office/drawing/2014/main" val="435861125"/>
                    </a:ext>
                  </a:extLst>
                </a:gridCol>
                <a:gridCol w="155557">
                  <a:extLst>
                    <a:ext uri="{9D8B030D-6E8A-4147-A177-3AD203B41FA5}">
                      <a16:colId xmlns:a16="http://schemas.microsoft.com/office/drawing/2014/main" val="529917858"/>
                    </a:ext>
                  </a:extLst>
                </a:gridCol>
                <a:gridCol w="155557">
                  <a:extLst>
                    <a:ext uri="{9D8B030D-6E8A-4147-A177-3AD203B41FA5}">
                      <a16:colId xmlns:a16="http://schemas.microsoft.com/office/drawing/2014/main" val="3546194210"/>
                    </a:ext>
                  </a:extLst>
                </a:gridCol>
                <a:gridCol w="155557">
                  <a:extLst>
                    <a:ext uri="{9D8B030D-6E8A-4147-A177-3AD203B41FA5}">
                      <a16:colId xmlns:a16="http://schemas.microsoft.com/office/drawing/2014/main" val="3587301405"/>
                    </a:ext>
                  </a:extLst>
                </a:gridCol>
                <a:gridCol w="155557">
                  <a:extLst>
                    <a:ext uri="{9D8B030D-6E8A-4147-A177-3AD203B41FA5}">
                      <a16:colId xmlns:a16="http://schemas.microsoft.com/office/drawing/2014/main" val="676719972"/>
                    </a:ext>
                  </a:extLst>
                </a:gridCol>
                <a:gridCol w="155557">
                  <a:extLst>
                    <a:ext uri="{9D8B030D-6E8A-4147-A177-3AD203B41FA5}">
                      <a16:colId xmlns:a16="http://schemas.microsoft.com/office/drawing/2014/main" val="3886261494"/>
                    </a:ext>
                  </a:extLst>
                </a:gridCol>
                <a:gridCol w="155557">
                  <a:extLst>
                    <a:ext uri="{9D8B030D-6E8A-4147-A177-3AD203B41FA5}">
                      <a16:colId xmlns:a16="http://schemas.microsoft.com/office/drawing/2014/main" val="3428598882"/>
                    </a:ext>
                  </a:extLst>
                </a:gridCol>
                <a:gridCol w="155557">
                  <a:extLst>
                    <a:ext uri="{9D8B030D-6E8A-4147-A177-3AD203B41FA5}">
                      <a16:colId xmlns:a16="http://schemas.microsoft.com/office/drawing/2014/main" val="2851254742"/>
                    </a:ext>
                  </a:extLst>
                </a:gridCol>
                <a:gridCol w="155557">
                  <a:extLst>
                    <a:ext uri="{9D8B030D-6E8A-4147-A177-3AD203B41FA5}">
                      <a16:colId xmlns:a16="http://schemas.microsoft.com/office/drawing/2014/main" val="3026011252"/>
                    </a:ext>
                  </a:extLst>
                </a:gridCol>
                <a:gridCol w="155557">
                  <a:extLst>
                    <a:ext uri="{9D8B030D-6E8A-4147-A177-3AD203B41FA5}">
                      <a16:colId xmlns:a16="http://schemas.microsoft.com/office/drawing/2014/main" val="1641057413"/>
                    </a:ext>
                  </a:extLst>
                </a:gridCol>
                <a:gridCol w="155557">
                  <a:extLst>
                    <a:ext uri="{9D8B030D-6E8A-4147-A177-3AD203B41FA5}">
                      <a16:colId xmlns:a16="http://schemas.microsoft.com/office/drawing/2014/main" val="165649189"/>
                    </a:ext>
                  </a:extLst>
                </a:gridCol>
                <a:gridCol w="155557">
                  <a:extLst>
                    <a:ext uri="{9D8B030D-6E8A-4147-A177-3AD203B41FA5}">
                      <a16:colId xmlns:a16="http://schemas.microsoft.com/office/drawing/2014/main" val="3088250337"/>
                    </a:ext>
                  </a:extLst>
                </a:gridCol>
              </a:tblGrid>
              <a:tr h="149593">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32790">
                <a:tc>
                  <a:txBody>
                    <a:bodyPr/>
                    <a:lstStyle/>
                    <a:p>
                      <a:pPr latinLnBrk="1"/>
                      <a:endParaRPr lang="ko-KR" altLang="en-US" sz="1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854790"/>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6145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71487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1982339"/>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04202482"/>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7471407"/>
                  </a:ext>
                </a:extLst>
              </a:tr>
            </a:tbl>
          </a:graphicData>
        </a:graphic>
      </p:graphicFrame>
      <p:graphicFrame>
        <p:nvGraphicFramePr>
          <p:cNvPr id="23" name="표 22">
            <a:extLst>
              <a:ext uri="{FF2B5EF4-FFF2-40B4-BE49-F238E27FC236}">
                <a16:creationId xmlns:a16="http://schemas.microsoft.com/office/drawing/2014/main" id="{2EC8D32B-0799-EA4C-49B8-B14F160399C2}"/>
              </a:ext>
            </a:extLst>
          </p:cNvPr>
          <p:cNvGraphicFramePr>
            <a:graphicFrameLocks noGrp="1"/>
          </p:cNvGraphicFramePr>
          <p:nvPr>
            <p:extLst>
              <p:ext uri="{D42A27DB-BD31-4B8C-83A1-F6EECF244321}">
                <p14:modId xmlns:p14="http://schemas.microsoft.com/office/powerpoint/2010/main" val="3811666723"/>
              </p:ext>
            </p:extLst>
          </p:nvPr>
        </p:nvGraphicFramePr>
        <p:xfrm>
          <a:off x="688849" y="4938288"/>
          <a:ext cx="2472680" cy="596102"/>
        </p:xfrm>
        <a:graphic>
          <a:graphicData uri="http://schemas.openxmlformats.org/drawingml/2006/table">
            <a:tbl>
              <a:tblPr firstRow="1" bandRow="1">
                <a:tableStyleId>{5940675A-B579-460E-94D1-54222C63F5DA}</a:tableStyleId>
              </a:tblPr>
              <a:tblGrid>
                <a:gridCol w="618170">
                  <a:extLst>
                    <a:ext uri="{9D8B030D-6E8A-4147-A177-3AD203B41FA5}">
                      <a16:colId xmlns:a16="http://schemas.microsoft.com/office/drawing/2014/main" val="1388546816"/>
                    </a:ext>
                  </a:extLst>
                </a:gridCol>
                <a:gridCol w="618170">
                  <a:extLst>
                    <a:ext uri="{9D8B030D-6E8A-4147-A177-3AD203B41FA5}">
                      <a16:colId xmlns:a16="http://schemas.microsoft.com/office/drawing/2014/main" val="3459026382"/>
                    </a:ext>
                  </a:extLst>
                </a:gridCol>
                <a:gridCol w="618170">
                  <a:extLst>
                    <a:ext uri="{9D8B030D-6E8A-4147-A177-3AD203B41FA5}">
                      <a16:colId xmlns:a16="http://schemas.microsoft.com/office/drawing/2014/main" val="600651314"/>
                    </a:ext>
                  </a:extLst>
                </a:gridCol>
                <a:gridCol w="618170">
                  <a:extLst>
                    <a:ext uri="{9D8B030D-6E8A-4147-A177-3AD203B41FA5}">
                      <a16:colId xmlns:a16="http://schemas.microsoft.com/office/drawing/2014/main" val="2531741023"/>
                    </a:ext>
                  </a:extLst>
                </a:gridCol>
              </a:tblGrid>
              <a:tr h="596102">
                <a:tc>
                  <a:txBody>
                    <a:bodyPr/>
                    <a:lstStyle/>
                    <a:p>
                      <a:pPr algn="ctr" latinLnBrk="1"/>
                      <a:r>
                        <a:rPr lang="en-US" altLang="ko-KR" sz="1400" b="1">
                          <a:solidFill>
                            <a:schemeClr val="bg1"/>
                          </a:solidFill>
                          <a:latin typeface="+mj-lt"/>
                          <a:cs typeface="Times New Roman" panose="02020603050405020304" pitchFamily="18" charset="0"/>
                        </a:rPr>
                        <a:t>Sector</a:t>
                      </a:r>
                    </a:p>
                    <a:p>
                      <a:pPr algn="ctr" latinLnBrk="1"/>
                      <a:r>
                        <a:rPr lang="en-US" altLang="ko-KR" sz="1400" b="1">
                          <a:solidFill>
                            <a:schemeClr val="bg1"/>
                          </a:solidFill>
                          <a:latin typeface="+mj-lt"/>
                          <a:cs typeface="Times New Roman" panose="02020603050405020304" pitchFamily="18" charset="0"/>
                        </a:rPr>
                        <a:t> 0</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1</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2</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3</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231600"/>
                  </a:ext>
                </a:extLst>
              </a:tr>
            </a:tbl>
          </a:graphicData>
        </a:graphic>
      </p:graphicFrame>
      <p:cxnSp>
        <p:nvCxnSpPr>
          <p:cNvPr id="24" name="직선 화살표 연결선 23">
            <a:extLst>
              <a:ext uri="{FF2B5EF4-FFF2-40B4-BE49-F238E27FC236}">
                <a16:creationId xmlns:a16="http://schemas.microsoft.com/office/drawing/2014/main" id="{7F00C9B8-636C-0F98-385A-344344AB3620}"/>
              </a:ext>
            </a:extLst>
          </p:cNvPr>
          <p:cNvCxnSpPr>
            <a:cxnSpLocks/>
          </p:cNvCxnSpPr>
          <p:nvPr/>
        </p:nvCxnSpPr>
        <p:spPr>
          <a:xfrm>
            <a:off x="678886" y="4248228"/>
            <a:ext cx="0" cy="36000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직선 화살표 연결선 24">
            <a:extLst>
              <a:ext uri="{FF2B5EF4-FFF2-40B4-BE49-F238E27FC236}">
                <a16:creationId xmlns:a16="http://schemas.microsoft.com/office/drawing/2014/main" id="{855DDE4E-861E-EB45-3E1E-5369C422F5F1}"/>
              </a:ext>
            </a:extLst>
          </p:cNvPr>
          <p:cNvCxnSpPr>
            <a:cxnSpLocks/>
          </p:cNvCxnSpPr>
          <p:nvPr/>
        </p:nvCxnSpPr>
        <p:spPr>
          <a:xfrm>
            <a:off x="1499942" y="4241215"/>
            <a:ext cx="1661587" cy="3670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232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C515BF5-8534-1B1D-570D-EE23CD65B89F}"/>
              </a:ext>
            </a:extLst>
          </p:cNvPr>
          <p:cNvSpPr>
            <a:spLocks noGrp="1"/>
          </p:cNvSpPr>
          <p:nvPr>
            <p:ph type="body" sz="quarter" idx="13"/>
          </p:nvPr>
        </p:nvSpPr>
        <p:spPr>
          <a:xfrm>
            <a:off x="261259" y="1237092"/>
            <a:ext cx="8705320" cy="5145047"/>
          </a:xfrm>
        </p:spPr>
        <p:txBody>
          <a:bodyPr>
            <a:noAutofit/>
          </a:bodyPr>
          <a:lstStyle/>
          <a:p>
            <a:pPr marL="287655" indent="-287655"/>
            <a:r>
              <a:rPr lang="en-US" altLang="ko-KR" sz="1800" spc="0">
                <a:latin typeface="+mj-lt"/>
              </a:rPr>
              <a:t>An example with 2KiB DRAM rows</a:t>
            </a:r>
            <a:endParaRPr lang="en-US" altLang="ko-KR" sz="1800"/>
          </a:p>
          <a:p>
            <a:pPr lvl="1"/>
            <a:r>
              <a:rPr lang="en-US" altLang="ko-KR" sz="1600" spc="0">
                <a:solidFill>
                  <a:schemeClr val="tx1"/>
                </a:solidFill>
                <a:latin typeface="+mn-lt"/>
                <a:ea typeface="맑은 고딕" panose="020B0503020000020004" pitchFamily="50" charset="-127"/>
              </a:rPr>
              <a:t>2B redundancy for 32B data protection</a:t>
            </a:r>
          </a:p>
          <a:p>
            <a:pPr lvl="1"/>
            <a:r>
              <a:rPr lang="en-US" altLang="ko-KR" sz="1600" b="1" spc="0">
                <a:solidFill>
                  <a:srgbClr val="C00000"/>
                </a:solidFill>
                <a:latin typeface="+mn-lt"/>
              </a:rPr>
              <a:t>Co-locate data and redundancy within a single row</a:t>
            </a: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sz="2400" spc="0"/>
              <a:t>GPU Memory Layout (with In-band ECC)</a:t>
            </a:r>
            <a:endParaRPr lang="en-US" sz="2400" b="0" spc="0">
              <a:ln w="3175">
                <a:solidFill>
                  <a:srgbClr val="203C73"/>
                </a:solidFill>
              </a:ln>
              <a:solidFill>
                <a:srgbClr val="000000"/>
              </a:solidFill>
              <a:latin typeface="+mn-lt"/>
              <a:cs typeface="Arial"/>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grpSp>
        <p:nvGrpSpPr>
          <p:cNvPr id="9" name="그룹 8">
            <a:extLst>
              <a:ext uri="{FF2B5EF4-FFF2-40B4-BE49-F238E27FC236}">
                <a16:creationId xmlns:a16="http://schemas.microsoft.com/office/drawing/2014/main" id="{84074F17-045B-1860-D75C-E05F5497CCCE}"/>
              </a:ext>
            </a:extLst>
          </p:cNvPr>
          <p:cNvGrpSpPr/>
          <p:nvPr/>
        </p:nvGrpSpPr>
        <p:grpSpPr>
          <a:xfrm>
            <a:off x="3834057" y="4620201"/>
            <a:ext cx="4634032" cy="1912691"/>
            <a:chOff x="3706886" y="4393262"/>
            <a:chExt cx="4634032" cy="1912691"/>
          </a:xfrm>
        </p:grpSpPr>
        <p:sp>
          <p:nvSpPr>
            <p:cNvPr id="8" name="TextBox 7">
              <a:extLst>
                <a:ext uri="{FF2B5EF4-FFF2-40B4-BE49-F238E27FC236}">
                  <a16:creationId xmlns:a16="http://schemas.microsoft.com/office/drawing/2014/main" id="{278AE7EF-CE38-1F25-6A2E-484BF772CAE2}"/>
                </a:ext>
              </a:extLst>
            </p:cNvPr>
            <p:cNvSpPr txBox="1"/>
            <p:nvPr/>
          </p:nvSpPr>
          <p:spPr>
            <a:xfrm>
              <a:off x="5295922" y="4747031"/>
              <a:ext cx="1879884" cy="369332"/>
            </a:xfrm>
            <a:prstGeom prst="rect">
              <a:avLst/>
            </a:prstGeom>
            <a:solidFill>
              <a:srgbClr val="FFFFFF"/>
            </a:solidFill>
          </p:spPr>
          <p:txBody>
            <a:bodyPr wrap="square" rtlCol="0">
              <a:spAutoFit/>
            </a:bodyPr>
            <a:lstStyle/>
            <a:p>
              <a:r>
                <a:rPr lang="en-US" altLang="ko-KR" b="1"/>
                <a:t>ECC Decoding</a:t>
              </a:r>
              <a:endParaRPr lang="ko-KR" altLang="en-US" b="1"/>
            </a:p>
          </p:txBody>
        </p:sp>
        <p:sp>
          <p:nvSpPr>
            <p:cNvPr id="21" name="더하기 기호 20">
              <a:extLst>
                <a:ext uri="{FF2B5EF4-FFF2-40B4-BE49-F238E27FC236}">
                  <a16:creationId xmlns:a16="http://schemas.microsoft.com/office/drawing/2014/main" id="{550BF055-5434-594E-74A0-A2E26AB0D7B3}"/>
                </a:ext>
              </a:extLst>
            </p:cNvPr>
            <p:cNvSpPr/>
            <p:nvPr/>
          </p:nvSpPr>
          <p:spPr>
            <a:xfrm>
              <a:off x="5847632" y="5337797"/>
              <a:ext cx="438036" cy="440663"/>
            </a:xfrm>
            <a:prstGeom prst="mathPlus">
              <a:avLst/>
            </a:prstGeom>
            <a:solidFill>
              <a:srgbClr val="F6980E"/>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738F6FF-F0CA-A139-ED0F-6CA7002B3E1B}"/>
                </a:ext>
              </a:extLst>
            </p:cNvPr>
            <p:cNvSpPr/>
            <p:nvPr/>
          </p:nvSpPr>
          <p:spPr>
            <a:xfrm>
              <a:off x="6519291" y="5388849"/>
              <a:ext cx="327913" cy="338555"/>
            </a:xfrm>
            <a:prstGeom prst="rect">
              <a:avLst/>
            </a:prstGeom>
            <a:pattFill prst="wdUpDiag">
              <a:fgClr>
                <a:srgbClr val="0070C0"/>
              </a:fgClr>
              <a:bgClr>
                <a:schemeClr val="bg1"/>
              </a:bgClr>
            </a:patt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생각 풍선: 구름 모양 22">
              <a:extLst>
                <a:ext uri="{FF2B5EF4-FFF2-40B4-BE49-F238E27FC236}">
                  <a16:creationId xmlns:a16="http://schemas.microsoft.com/office/drawing/2014/main" id="{CDEB0245-38DB-8EAD-B1C3-C23CC6339E00}"/>
                </a:ext>
              </a:extLst>
            </p:cNvPr>
            <p:cNvSpPr/>
            <p:nvPr/>
          </p:nvSpPr>
          <p:spPr>
            <a:xfrm rot="10800000">
              <a:off x="3706886" y="4393262"/>
              <a:ext cx="4634032" cy="1912691"/>
            </a:xfrm>
            <a:prstGeom prst="cloudCallout">
              <a:avLst>
                <a:gd name="adj1" fmla="val 56991"/>
                <a:gd name="adj2" fmla="val 42333"/>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그룹 24">
              <a:extLst>
                <a:ext uri="{FF2B5EF4-FFF2-40B4-BE49-F238E27FC236}">
                  <a16:creationId xmlns:a16="http://schemas.microsoft.com/office/drawing/2014/main" id="{579A80EB-6F5F-A0C5-3760-56304EB4EFEC}"/>
                </a:ext>
              </a:extLst>
            </p:cNvPr>
            <p:cNvGrpSpPr/>
            <p:nvPr/>
          </p:nvGrpSpPr>
          <p:grpSpPr>
            <a:xfrm>
              <a:off x="4725390" y="5170745"/>
              <a:ext cx="1009652" cy="774769"/>
              <a:chOff x="5181295" y="5209897"/>
              <a:chExt cx="1009652" cy="774769"/>
            </a:xfrm>
          </p:grpSpPr>
          <p:sp>
            <p:nvSpPr>
              <p:cNvPr id="20" name="직사각형 19">
                <a:extLst>
                  <a:ext uri="{FF2B5EF4-FFF2-40B4-BE49-F238E27FC236}">
                    <a16:creationId xmlns:a16="http://schemas.microsoft.com/office/drawing/2014/main" id="{31898E6D-4231-0CF1-5D7C-F9F28289CB77}"/>
                  </a:ext>
                </a:extLst>
              </p:cNvPr>
              <p:cNvSpPr/>
              <p:nvPr/>
            </p:nvSpPr>
            <p:spPr>
              <a:xfrm>
                <a:off x="5281890" y="5209897"/>
                <a:ext cx="808463" cy="774769"/>
              </a:xfrm>
              <a:prstGeom prst="rect">
                <a:avLst/>
              </a:prstGeom>
              <a:solidFill>
                <a:srgbClr val="0070C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B13FC4FD-A9B8-7941-FDBE-C9A020760628}"/>
                  </a:ext>
                </a:extLst>
              </p:cNvPr>
              <p:cNvSpPr txBox="1"/>
              <p:nvPr/>
            </p:nvSpPr>
            <p:spPr>
              <a:xfrm>
                <a:off x="5181295" y="5285434"/>
                <a:ext cx="1009652" cy="646331"/>
              </a:xfrm>
              <a:prstGeom prst="rect">
                <a:avLst/>
              </a:prstGeom>
              <a:noFill/>
            </p:spPr>
            <p:txBody>
              <a:bodyPr wrap="square" rtlCol="0">
                <a:spAutoFit/>
              </a:bodyPr>
              <a:lstStyle/>
              <a:p>
                <a:pPr algn="ctr"/>
                <a:r>
                  <a:rPr lang="en-US" altLang="ko-KR" b="1">
                    <a:solidFill>
                      <a:schemeClr val="bg1"/>
                    </a:solidFill>
                  </a:rPr>
                  <a:t>Data 32B</a:t>
                </a:r>
                <a:endParaRPr lang="ko-KR" altLang="en-US" b="1">
                  <a:solidFill>
                    <a:schemeClr val="bg1"/>
                  </a:solidFill>
                </a:endParaRPr>
              </a:p>
            </p:txBody>
          </p:sp>
        </p:grpSp>
        <p:sp>
          <p:nvSpPr>
            <p:cNvPr id="26" name="TextBox 25">
              <a:extLst>
                <a:ext uri="{FF2B5EF4-FFF2-40B4-BE49-F238E27FC236}">
                  <a16:creationId xmlns:a16="http://schemas.microsoft.com/office/drawing/2014/main" id="{BBA7F17A-DF4D-9428-83BD-75A5822868A2}"/>
                </a:ext>
              </a:extLst>
            </p:cNvPr>
            <p:cNvSpPr txBox="1"/>
            <p:nvPr/>
          </p:nvSpPr>
          <p:spPr>
            <a:xfrm>
              <a:off x="6695886" y="5295160"/>
              <a:ext cx="1326494" cy="646331"/>
            </a:xfrm>
            <a:prstGeom prst="rect">
              <a:avLst/>
            </a:prstGeom>
            <a:noFill/>
          </p:spPr>
          <p:txBody>
            <a:bodyPr wrap="square" rtlCol="0">
              <a:spAutoFit/>
            </a:bodyPr>
            <a:lstStyle/>
            <a:p>
              <a:pPr algn="ctr"/>
              <a:r>
                <a:rPr lang="en-US" altLang="ko-KR" b="1"/>
                <a:t>Redun.</a:t>
              </a:r>
            </a:p>
            <a:p>
              <a:pPr algn="ctr"/>
              <a:r>
                <a:rPr lang="en-US" altLang="ko-KR" b="1"/>
                <a:t> 2B</a:t>
              </a:r>
              <a:endParaRPr lang="ko-KR" altLang="en-US" b="1"/>
            </a:p>
          </p:txBody>
        </p:sp>
      </p:grpSp>
      <p:sp>
        <p:nvSpPr>
          <p:cNvPr id="11" name="TextBox 10">
            <a:extLst>
              <a:ext uri="{FF2B5EF4-FFF2-40B4-BE49-F238E27FC236}">
                <a16:creationId xmlns:a16="http://schemas.microsoft.com/office/drawing/2014/main" id="{FB7F8D4C-33CA-5B09-6501-38F04D9C9C03}"/>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EF317273-47FC-9E7A-288A-CE024BFE946B}"/>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39</a:t>
            </a:fld>
            <a:endParaRPr lang="ko-KR" altLang="en-US"/>
          </a:p>
        </p:txBody>
      </p:sp>
      <p:graphicFrame>
        <p:nvGraphicFramePr>
          <p:cNvPr id="40" name="표 39">
            <a:extLst>
              <a:ext uri="{FF2B5EF4-FFF2-40B4-BE49-F238E27FC236}">
                <a16:creationId xmlns:a16="http://schemas.microsoft.com/office/drawing/2014/main" id="{EB7E12E0-1567-61DC-BAAA-380C56C714E3}"/>
              </a:ext>
            </a:extLst>
          </p:cNvPr>
          <p:cNvGraphicFramePr>
            <a:graphicFrameLocks noGrp="1"/>
          </p:cNvGraphicFramePr>
          <p:nvPr/>
        </p:nvGraphicFramePr>
        <p:xfrm>
          <a:off x="488279" y="2448385"/>
          <a:ext cx="7793766" cy="1667679"/>
        </p:xfrm>
        <a:graphic>
          <a:graphicData uri="http://schemas.openxmlformats.org/drawingml/2006/table">
            <a:tbl>
              <a:tblPr firstRow="1" bandRow="1">
                <a:tableStyleId>{5940675A-B579-460E-94D1-54222C63F5DA}</a:tableStyleId>
              </a:tblPr>
              <a:tblGrid>
                <a:gridCol w="205099">
                  <a:extLst>
                    <a:ext uri="{9D8B030D-6E8A-4147-A177-3AD203B41FA5}">
                      <a16:colId xmlns:a16="http://schemas.microsoft.com/office/drawing/2014/main" val="2553341266"/>
                    </a:ext>
                  </a:extLst>
                </a:gridCol>
                <a:gridCol w="205099">
                  <a:extLst>
                    <a:ext uri="{9D8B030D-6E8A-4147-A177-3AD203B41FA5}">
                      <a16:colId xmlns:a16="http://schemas.microsoft.com/office/drawing/2014/main" val="2660735247"/>
                    </a:ext>
                  </a:extLst>
                </a:gridCol>
                <a:gridCol w="205099">
                  <a:extLst>
                    <a:ext uri="{9D8B030D-6E8A-4147-A177-3AD203B41FA5}">
                      <a16:colId xmlns:a16="http://schemas.microsoft.com/office/drawing/2014/main" val="1020973080"/>
                    </a:ext>
                  </a:extLst>
                </a:gridCol>
                <a:gridCol w="205099">
                  <a:extLst>
                    <a:ext uri="{9D8B030D-6E8A-4147-A177-3AD203B41FA5}">
                      <a16:colId xmlns:a16="http://schemas.microsoft.com/office/drawing/2014/main" val="2735411109"/>
                    </a:ext>
                  </a:extLst>
                </a:gridCol>
                <a:gridCol w="205099">
                  <a:extLst>
                    <a:ext uri="{9D8B030D-6E8A-4147-A177-3AD203B41FA5}">
                      <a16:colId xmlns:a16="http://schemas.microsoft.com/office/drawing/2014/main" val="2233927152"/>
                    </a:ext>
                  </a:extLst>
                </a:gridCol>
                <a:gridCol w="205099">
                  <a:extLst>
                    <a:ext uri="{9D8B030D-6E8A-4147-A177-3AD203B41FA5}">
                      <a16:colId xmlns:a16="http://schemas.microsoft.com/office/drawing/2014/main" val="979966112"/>
                    </a:ext>
                  </a:extLst>
                </a:gridCol>
                <a:gridCol w="205099">
                  <a:extLst>
                    <a:ext uri="{9D8B030D-6E8A-4147-A177-3AD203B41FA5}">
                      <a16:colId xmlns:a16="http://schemas.microsoft.com/office/drawing/2014/main" val="435861125"/>
                    </a:ext>
                  </a:extLst>
                </a:gridCol>
                <a:gridCol w="205099">
                  <a:extLst>
                    <a:ext uri="{9D8B030D-6E8A-4147-A177-3AD203B41FA5}">
                      <a16:colId xmlns:a16="http://schemas.microsoft.com/office/drawing/2014/main" val="529917858"/>
                    </a:ext>
                  </a:extLst>
                </a:gridCol>
                <a:gridCol w="205099">
                  <a:extLst>
                    <a:ext uri="{9D8B030D-6E8A-4147-A177-3AD203B41FA5}">
                      <a16:colId xmlns:a16="http://schemas.microsoft.com/office/drawing/2014/main" val="3546194210"/>
                    </a:ext>
                  </a:extLst>
                </a:gridCol>
                <a:gridCol w="205099">
                  <a:extLst>
                    <a:ext uri="{9D8B030D-6E8A-4147-A177-3AD203B41FA5}">
                      <a16:colId xmlns:a16="http://schemas.microsoft.com/office/drawing/2014/main" val="3587301405"/>
                    </a:ext>
                  </a:extLst>
                </a:gridCol>
                <a:gridCol w="205099">
                  <a:extLst>
                    <a:ext uri="{9D8B030D-6E8A-4147-A177-3AD203B41FA5}">
                      <a16:colId xmlns:a16="http://schemas.microsoft.com/office/drawing/2014/main" val="676719972"/>
                    </a:ext>
                  </a:extLst>
                </a:gridCol>
                <a:gridCol w="205099">
                  <a:extLst>
                    <a:ext uri="{9D8B030D-6E8A-4147-A177-3AD203B41FA5}">
                      <a16:colId xmlns:a16="http://schemas.microsoft.com/office/drawing/2014/main" val="3886261494"/>
                    </a:ext>
                  </a:extLst>
                </a:gridCol>
                <a:gridCol w="205099">
                  <a:extLst>
                    <a:ext uri="{9D8B030D-6E8A-4147-A177-3AD203B41FA5}">
                      <a16:colId xmlns:a16="http://schemas.microsoft.com/office/drawing/2014/main" val="3428598882"/>
                    </a:ext>
                  </a:extLst>
                </a:gridCol>
                <a:gridCol w="205099">
                  <a:extLst>
                    <a:ext uri="{9D8B030D-6E8A-4147-A177-3AD203B41FA5}">
                      <a16:colId xmlns:a16="http://schemas.microsoft.com/office/drawing/2014/main" val="2851254742"/>
                    </a:ext>
                  </a:extLst>
                </a:gridCol>
                <a:gridCol w="205099">
                  <a:extLst>
                    <a:ext uri="{9D8B030D-6E8A-4147-A177-3AD203B41FA5}">
                      <a16:colId xmlns:a16="http://schemas.microsoft.com/office/drawing/2014/main" val="3026011252"/>
                    </a:ext>
                  </a:extLst>
                </a:gridCol>
                <a:gridCol w="205099">
                  <a:extLst>
                    <a:ext uri="{9D8B030D-6E8A-4147-A177-3AD203B41FA5}">
                      <a16:colId xmlns:a16="http://schemas.microsoft.com/office/drawing/2014/main" val="1641057413"/>
                    </a:ext>
                  </a:extLst>
                </a:gridCol>
                <a:gridCol w="205099">
                  <a:extLst>
                    <a:ext uri="{9D8B030D-6E8A-4147-A177-3AD203B41FA5}">
                      <a16:colId xmlns:a16="http://schemas.microsoft.com/office/drawing/2014/main" val="165649189"/>
                    </a:ext>
                  </a:extLst>
                </a:gridCol>
                <a:gridCol w="205099">
                  <a:extLst>
                    <a:ext uri="{9D8B030D-6E8A-4147-A177-3AD203B41FA5}">
                      <a16:colId xmlns:a16="http://schemas.microsoft.com/office/drawing/2014/main" val="2628776952"/>
                    </a:ext>
                  </a:extLst>
                </a:gridCol>
                <a:gridCol w="205099">
                  <a:extLst>
                    <a:ext uri="{9D8B030D-6E8A-4147-A177-3AD203B41FA5}">
                      <a16:colId xmlns:a16="http://schemas.microsoft.com/office/drawing/2014/main" val="1499057079"/>
                    </a:ext>
                  </a:extLst>
                </a:gridCol>
                <a:gridCol w="205099">
                  <a:extLst>
                    <a:ext uri="{9D8B030D-6E8A-4147-A177-3AD203B41FA5}">
                      <a16:colId xmlns:a16="http://schemas.microsoft.com/office/drawing/2014/main" val="3058832090"/>
                    </a:ext>
                  </a:extLst>
                </a:gridCol>
                <a:gridCol w="205099">
                  <a:extLst>
                    <a:ext uri="{9D8B030D-6E8A-4147-A177-3AD203B41FA5}">
                      <a16:colId xmlns:a16="http://schemas.microsoft.com/office/drawing/2014/main" val="3439756352"/>
                    </a:ext>
                  </a:extLst>
                </a:gridCol>
                <a:gridCol w="205099">
                  <a:extLst>
                    <a:ext uri="{9D8B030D-6E8A-4147-A177-3AD203B41FA5}">
                      <a16:colId xmlns:a16="http://schemas.microsoft.com/office/drawing/2014/main" val="712297634"/>
                    </a:ext>
                  </a:extLst>
                </a:gridCol>
                <a:gridCol w="205099">
                  <a:extLst>
                    <a:ext uri="{9D8B030D-6E8A-4147-A177-3AD203B41FA5}">
                      <a16:colId xmlns:a16="http://schemas.microsoft.com/office/drawing/2014/main" val="326898410"/>
                    </a:ext>
                  </a:extLst>
                </a:gridCol>
                <a:gridCol w="205099">
                  <a:extLst>
                    <a:ext uri="{9D8B030D-6E8A-4147-A177-3AD203B41FA5}">
                      <a16:colId xmlns:a16="http://schemas.microsoft.com/office/drawing/2014/main" val="2940505990"/>
                    </a:ext>
                  </a:extLst>
                </a:gridCol>
                <a:gridCol w="205099">
                  <a:extLst>
                    <a:ext uri="{9D8B030D-6E8A-4147-A177-3AD203B41FA5}">
                      <a16:colId xmlns:a16="http://schemas.microsoft.com/office/drawing/2014/main" val="3416892196"/>
                    </a:ext>
                  </a:extLst>
                </a:gridCol>
                <a:gridCol w="205099">
                  <a:extLst>
                    <a:ext uri="{9D8B030D-6E8A-4147-A177-3AD203B41FA5}">
                      <a16:colId xmlns:a16="http://schemas.microsoft.com/office/drawing/2014/main" val="714076045"/>
                    </a:ext>
                  </a:extLst>
                </a:gridCol>
                <a:gridCol w="205099">
                  <a:extLst>
                    <a:ext uri="{9D8B030D-6E8A-4147-A177-3AD203B41FA5}">
                      <a16:colId xmlns:a16="http://schemas.microsoft.com/office/drawing/2014/main" val="366753024"/>
                    </a:ext>
                  </a:extLst>
                </a:gridCol>
                <a:gridCol w="205099">
                  <a:extLst>
                    <a:ext uri="{9D8B030D-6E8A-4147-A177-3AD203B41FA5}">
                      <a16:colId xmlns:a16="http://schemas.microsoft.com/office/drawing/2014/main" val="648895886"/>
                    </a:ext>
                  </a:extLst>
                </a:gridCol>
                <a:gridCol w="205099">
                  <a:extLst>
                    <a:ext uri="{9D8B030D-6E8A-4147-A177-3AD203B41FA5}">
                      <a16:colId xmlns:a16="http://schemas.microsoft.com/office/drawing/2014/main" val="1448331277"/>
                    </a:ext>
                  </a:extLst>
                </a:gridCol>
                <a:gridCol w="205099">
                  <a:extLst>
                    <a:ext uri="{9D8B030D-6E8A-4147-A177-3AD203B41FA5}">
                      <a16:colId xmlns:a16="http://schemas.microsoft.com/office/drawing/2014/main" val="2599967134"/>
                    </a:ext>
                  </a:extLst>
                </a:gridCol>
                <a:gridCol w="205099">
                  <a:extLst>
                    <a:ext uri="{9D8B030D-6E8A-4147-A177-3AD203B41FA5}">
                      <a16:colId xmlns:a16="http://schemas.microsoft.com/office/drawing/2014/main" val="3454547206"/>
                    </a:ext>
                  </a:extLst>
                </a:gridCol>
                <a:gridCol w="205099">
                  <a:extLst>
                    <a:ext uri="{9D8B030D-6E8A-4147-A177-3AD203B41FA5}">
                      <a16:colId xmlns:a16="http://schemas.microsoft.com/office/drawing/2014/main" val="2683708902"/>
                    </a:ext>
                  </a:extLst>
                </a:gridCol>
                <a:gridCol w="205099">
                  <a:extLst>
                    <a:ext uri="{9D8B030D-6E8A-4147-A177-3AD203B41FA5}">
                      <a16:colId xmlns:a16="http://schemas.microsoft.com/office/drawing/2014/main" val="262221350"/>
                    </a:ext>
                  </a:extLst>
                </a:gridCol>
                <a:gridCol w="205099">
                  <a:extLst>
                    <a:ext uri="{9D8B030D-6E8A-4147-A177-3AD203B41FA5}">
                      <a16:colId xmlns:a16="http://schemas.microsoft.com/office/drawing/2014/main" val="2673991286"/>
                    </a:ext>
                  </a:extLst>
                </a:gridCol>
                <a:gridCol w="205099">
                  <a:extLst>
                    <a:ext uri="{9D8B030D-6E8A-4147-A177-3AD203B41FA5}">
                      <a16:colId xmlns:a16="http://schemas.microsoft.com/office/drawing/2014/main" val="1739955745"/>
                    </a:ext>
                  </a:extLst>
                </a:gridCol>
                <a:gridCol w="205099">
                  <a:extLst>
                    <a:ext uri="{9D8B030D-6E8A-4147-A177-3AD203B41FA5}">
                      <a16:colId xmlns:a16="http://schemas.microsoft.com/office/drawing/2014/main" val="47767251"/>
                    </a:ext>
                  </a:extLst>
                </a:gridCol>
                <a:gridCol w="153827">
                  <a:extLst>
                    <a:ext uri="{9D8B030D-6E8A-4147-A177-3AD203B41FA5}">
                      <a16:colId xmlns:a16="http://schemas.microsoft.com/office/drawing/2014/main" val="3703801637"/>
                    </a:ext>
                  </a:extLst>
                </a:gridCol>
                <a:gridCol w="51276">
                  <a:extLst>
                    <a:ext uri="{9D8B030D-6E8A-4147-A177-3AD203B41FA5}">
                      <a16:colId xmlns:a16="http://schemas.microsoft.com/office/drawing/2014/main" val="4091433634"/>
                    </a:ext>
                  </a:extLst>
                </a:gridCol>
                <a:gridCol w="205099">
                  <a:extLst>
                    <a:ext uri="{9D8B030D-6E8A-4147-A177-3AD203B41FA5}">
                      <a16:colId xmlns:a16="http://schemas.microsoft.com/office/drawing/2014/main" val="3088250337"/>
                    </a:ext>
                  </a:extLst>
                </a:gridCol>
              </a:tblGrid>
              <a:tr h="303595">
                <a:tc>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sz="200"/>
                    </a:p>
                  </a:txBody>
                  <a:tcPr marL="0" marR="0" marT="0" marB="0">
                    <a:lnL w="12700" cmpd="sng">
                      <a:noFill/>
                    </a:lnL>
                    <a:lnR w="635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lnL w="12700" cmpd="sng">
                      <a:noFill/>
                    </a:ln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4645962"/>
                  </a:ext>
                </a:extLst>
              </a:tr>
              <a:tr h="303595">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7">
                  <a:txBody>
                    <a:bodyPr/>
                    <a:lstStyle/>
                    <a:p>
                      <a:pPr algn="ctr" latinLnBrk="1"/>
                      <a:r>
                        <a:rPr lang="en-US" altLang="ko-KR" sz="1400" b="1">
                          <a:latin typeface="+mj-lt"/>
                          <a:cs typeface="Times New Roman" panose="02020603050405020304" pitchFamily="18" charset="0"/>
                        </a:rPr>
                        <a:t>2KiB DRAM row</a:t>
                      </a:r>
                      <a:endParaRPr lang="ko-KR" altLang="en-US" sz="1400" b="1">
                        <a:latin typeface="+mj-lt"/>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a:txBody>
                    <a:bodyPr/>
                    <a:lstStyle/>
                    <a:p>
                      <a:pPr latinLnBrk="1"/>
                      <a:endParaRPr lang="ko-KR" altLang="en-US" sz="2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2294703"/>
                  </a:ext>
                </a:extLst>
              </a:tr>
              <a:tr h="375149">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2">
                  <a:txBody>
                    <a:bodyPr/>
                    <a:lstStyle/>
                    <a:p>
                      <a:pPr algn="ctr" latinLnBrk="1"/>
                      <a:r>
                        <a:rPr lang="en-US" altLang="ko-KR" sz="1400" b="1">
                          <a:latin typeface="+mj-lt"/>
                          <a:cs typeface="Times New Roman" panose="02020603050405020304" pitchFamily="18" charset="0"/>
                        </a:rPr>
                        <a:t>1920B (=128B x 15) data</a:t>
                      </a:r>
                      <a:endParaRPr lang="ko-KR" altLang="en-US" sz="1400" b="1">
                        <a:latin typeface="+mj-lt"/>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lnT w="12700" cmpd="sng">
                      <a:noFill/>
                    </a:lnT>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mpd="sng">
                      <a:noFill/>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400" b="1">
                        <a:latin typeface="+mj-lt"/>
                        <a:cs typeface="Times New Roman" panose="02020603050405020304" pitchFamily="18" charset="0"/>
                      </a:endParaRPr>
                    </a:p>
                    <a:p>
                      <a:pPr algn="ct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tc hMerge="1">
                  <a:txBody>
                    <a:bodyPr/>
                    <a:lstStyle/>
                    <a:p>
                      <a:pPr latinLnBrk="1"/>
                      <a:endParaRPr lang="ko-KR" altLang="en-US"/>
                    </a:p>
                  </a:txBody>
                  <a:tcPr>
                    <a:lnL w="12700" cmpd="sng">
                      <a:noFill/>
                    </a:lnL>
                    <a:lnT w="12700" cmpd="sng">
                      <a:noFill/>
                    </a:lnT>
                  </a:tcPr>
                </a:tc>
                <a:tc hMerge="1">
                  <a:txBody>
                    <a:bodyPr/>
                    <a:lstStyle/>
                    <a:p>
                      <a:pPr latinLnBrk="1"/>
                      <a:endParaRPr lang="ko-KR" altLang="en-US"/>
                    </a:p>
                  </a:txBody>
                  <a:tcPr/>
                </a:tc>
                <a:tc>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29206367"/>
                  </a:ext>
                </a:extLst>
              </a:tr>
              <a:tr h="330174">
                <a:tc>
                  <a:txBody>
                    <a:bodyPr/>
                    <a:lstStyle/>
                    <a:p>
                      <a:pPr latinLnBrk="1"/>
                      <a:endParaRPr lang="ko-KR" altLang="en-US" sz="2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b="1">
                          <a:latin typeface="+mn-lt"/>
                          <a:cs typeface="Times New Roman" panose="02020603050405020304" pitchFamily="18" charset="0"/>
                        </a:rPr>
                        <a:t>128B line</a:t>
                      </a:r>
                      <a:endParaRPr lang="ko-KR" altLang="en-US" sz="1400" b="1">
                        <a:latin typeface="+mn-lt"/>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mn-lt"/>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mpd="sng">
                      <a:noFill/>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3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1400" b="1">
                        <a:latin typeface="+mj-lt"/>
                        <a:cs typeface="Times New Roman" panose="02020603050405020304" pitchFamily="18" charset="0"/>
                      </a:endParaRPr>
                    </a:p>
                  </a:txBody>
                  <a:tcPr marL="0" marR="0" marT="0" marB="0" anchorCtr="1">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a:latin typeface="Times New Roman" panose="02020603050405020304" pitchFamily="18" charset="0"/>
                        <a:cs typeface="Times New Roman" panose="02020603050405020304" pitchFamily="18" charset="0"/>
                      </a:endParaRPr>
                    </a:p>
                  </a:txBody>
                  <a:tcPr marL="0" marR="0" marT="0" marB="0">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303595">
                <a:tc>
                  <a:txBody>
                    <a:bodyPr/>
                    <a:lstStyle/>
                    <a:p>
                      <a:pPr latinLnBrk="1"/>
                      <a:endParaRPr lang="ko-KR" altLang="en-US" sz="2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200">
                        <a:solidFill>
                          <a:srgbClr val="0070C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solidFill>
                          <a:srgbClr val="7030A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gridSpan="2">
                  <a:txBody>
                    <a:bodyPr/>
                    <a:lstStyle/>
                    <a:p>
                      <a:pPr latinLnBrk="1"/>
                      <a:endParaRPr lang="ko-KR" altLang="en-US" sz="200"/>
                    </a:p>
                  </a:txBody>
                  <a:tcPr marL="0" marR="0" marT="0" marB="0">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hMerge="1">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bl>
          </a:graphicData>
        </a:graphic>
      </p:graphicFrame>
      <p:cxnSp>
        <p:nvCxnSpPr>
          <p:cNvPr id="41" name="직선 화살표 연결선 40">
            <a:extLst>
              <a:ext uri="{FF2B5EF4-FFF2-40B4-BE49-F238E27FC236}">
                <a16:creationId xmlns:a16="http://schemas.microsoft.com/office/drawing/2014/main" id="{2727FD60-D5FB-20C0-8E4E-EDFCE6ECD67A}"/>
              </a:ext>
            </a:extLst>
          </p:cNvPr>
          <p:cNvCxnSpPr>
            <a:cxnSpLocks/>
          </p:cNvCxnSpPr>
          <p:nvPr/>
        </p:nvCxnSpPr>
        <p:spPr>
          <a:xfrm>
            <a:off x="692695" y="2979092"/>
            <a:ext cx="7380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직선 화살표 연결선 41">
            <a:extLst>
              <a:ext uri="{FF2B5EF4-FFF2-40B4-BE49-F238E27FC236}">
                <a16:creationId xmlns:a16="http://schemas.microsoft.com/office/drawing/2014/main" id="{3EF5880B-6DBB-54FF-8010-0E2F4B59DAA9}"/>
              </a:ext>
            </a:extLst>
          </p:cNvPr>
          <p:cNvCxnSpPr>
            <a:cxnSpLocks/>
          </p:cNvCxnSpPr>
          <p:nvPr/>
        </p:nvCxnSpPr>
        <p:spPr>
          <a:xfrm>
            <a:off x="688122" y="3691363"/>
            <a:ext cx="8280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직선 화살표 연결선 42">
            <a:extLst>
              <a:ext uri="{FF2B5EF4-FFF2-40B4-BE49-F238E27FC236}">
                <a16:creationId xmlns:a16="http://schemas.microsoft.com/office/drawing/2014/main" id="{73E60E50-2C33-C338-5B06-60CD54343C1F}"/>
              </a:ext>
            </a:extLst>
          </p:cNvPr>
          <p:cNvCxnSpPr>
            <a:cxnSpLocks/>
          </p:cNvCxnSpPr>
          <p:nvPr/>
        </p:nvCxnSpPr>
        <p:spPr>
          <a:xfrm flipV="1">
            <a:off x="692694" y="3297867"/>
            <a:ext cx="6552000" cy="229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57E7637B-7E59-EE0B-D905-7A4CE92E4C8F}"/>
              </a:ext>
            </a:extLst>
          </p:cNvPr>
          <p:cNvSpPr txBox="1"/>
          <p:nvPr/>
        </p:nvSpPr>
        <p:spPr>
          <a:xfrm>
            <a:off x="4171386" y="3729726"/>
            <a:ext cx="422617" cy="369332"/>
          </a:xfrm>
          <a:prstGeom prst="rect">
            <a:avLst/>
          </a:prstGeom>
          <a:noFill/>
        </p:spPr>
        <p:txBody>
          <a:bodyPr wrap="square" rtlCol="0">
            <a:spAutoFit/>
          </a:bodyPr>
          <a:lstStyle/>
          <a:p>
            <a:r>
              <a:rPr lang="en-US" altLang="ko-KR" b="1"/>
              <a:t>…</a:t>
            </a:r>
            <a:endParaRPr lang="ko-KR" altLang="en-US" b="1"/>
          </a:p>
        </p:txBody>
      </p:sp>
      <p:graphicFrame>
        <p:nvGraphicFramePr>
          <p:cNvPr id="45" name="표 44">
            <a:extLst>
              <a:ext uri="{FF2B5EF4-FFF2-40B4-BE49-F238E27FC236}">
                <a16:creationId xmlns:a16="http://schemas.microsoft.com/office/drawing/2014/main" id="{D7793392-BA70-6E8B-0599-D26A43E5EB44}"/>
              </a:ext>
            </a:extLst>
          </p:cNvPr>
          <p:cNvGraphicFramePr>
            <a:graphicFrameLocks noGrp="1"/>
          </p:cNvGraphicFramePr>
          <p:nvPr/>
        </p:nvGraphicFramePr>
        <p:xfrm>
          <a:off x="527313" y="4344611"/>
          <a:ext cx="2800026" cy="1319359"/>
        </p:xfrm>
        <a:graphic>
          <a:graphicData uri="http://schemas.openxmlformats.org/drawingml/2006/table">
            <a:tbl>
              <a:tblPr firstRow="1" bandRow="1">
                <a:tableStyleId>{5940675A-B579-460E-94D1-54222C63F5DA}</a:tableStyleId>
              </a:tblPr>
              <a:tblGrid>
                <a:gridCol w="155557">
                  <a:extLst>
                    <a:ext uri="{9D8B030D-6E8A-4147-A177-3AD203B41FA5}">
                      <a16:colId xmlns:a16="http://schemas.microsoft.com/office/drawing/2014/main" val="2553341266"/>
                    </a:ext>
                  </a:extLst>
                </a:gridCol>
                <a:gridCol w="155557">
                  <a:extLst>
                    <a:ext uri="{9D8B030D-6E8A-4147-A177-3AD203B41FA5}">
                      <a16:colId xmlns:a16="http://schemas.microsoft.com/office/drawing/2014/main" val="2660735247"/>
                    </a:ext>
                  </a:extLst>
                </a:gridCol>
                <a:gridCol w="155557">
                  <a:extLst>
                    <a:ext uri="{9D8B030D-6E8A-4147-A177-3AD203B41FA5}">
                      <a16:colId xmlns:a16="http://schemas.microsoft.com/office/drawing/2014/main" val="1020973080"/>
                    </a:ext>
                  </a:extLst>
                </a:gridCol>
                <a:gridCol w="155557">
                  <a:extLst>
                    <a:ext uri="{9D8B030D-6E8A-4147-A177-3AD203B41FA5}">
                      <a16:colId xmlns:a16="http://schemas.microsoft.com/office/drawing/2014/main" val="2735411109"/>
                    </a:ext>
                  </a:extLst>
                </a:gridCol>
                <a:gridCol w="155557">
                  <a:extLst>
                    <a:ext uri="{9D8B030D-6E8A-4147-A177-3AD203B41FA5}">
                      <a16:colId xmlns:a16="http://schemas.microsoft.com/office/drawing/2014/main" val="2233927152"/>
                    </a:ext>
                  </a:extLst>
                </a:gridCol>
                <a:gridCol w="155557">
                  <a:extLst>
                    <a:ext uri="{9D8B030D-6E8A-4147-A177-3AD203B41FA5}">
                      <a16:colId xmlns:a16="http://schemas.microsoft.com/office/drawing/2014/main" val="979966112"/>
                    </a:ext>
                  </a:extLst>
                </a:gridCol>
                <a:gridCol w="155557">
                  <a:extLst>
                    <a:ext uri="{9D8B030D-6E8A-4147-A177-3AD203B41FA5}">
                      <a16:colId xmlns:a16="http://schemas.microsoft.com/office/drawing/2014/main" val="435861125"/>
                    </a:ext>
                  </a:extLst>
                </a:gridCol>
                <a:gridCol w="155557">
                  <a:extLst>
                    <a:ext uri="{9D8B030D-6E8A-4147-A177-3AD203B41FA5}">
                      <a16:colId xmlns:a16="http://schemas.microsoft.com/office/drawing/2014/main" val="529917858"/>
                    </a:ext>
                  </a:extLst>
                </a:gridCol>
                <a:gridCol w="155557">
                  <a:extLst>
                    <a:ext uri="{9D8B030D-6E8A-4147-A177-3AD203B41FA5}">
                      <a16:colId xmlns:a16="http://schemas.microsoft.com/office/drawing/2014/main" val="3546194210"/>
                    </a:ext>
                  </a:extLst>
                </a:gridCol>
                <a:gridCol w="155557">
                  <a:extLst>
                    <a:ext uri="{9D8B030D-6E8A-4147-A177-3AD203B41FA5}">
                      <a16:colId xmlns:a16="http://schemas.microsoft.com/office/drawing/2014/main" val="3587301405"/>
                    </a:ext>
                  </a:extLst>
                </a:gridCol>
                <a:gridCol w="155557">
                  <a:extLst>
                    <a:ext uri="{9D8B030D-6E8A-4147-A177-3AD203B41FA5}">
                      <a16:colId xmlns:a16="http://schemas.microsoft.com/office/drawing/2014/main" val="676719972"/>
                    </a:ext>
                  </a:extLst>
                </a:gridCol>
                <a:gridCol w="155557">
                  <a:extLst>
                    <a:ext uri="{9D8B030D-6E8A-4147-A177-3AD203B41FA5}">
                      <a16:colId xmlns:a16="http://schemas.microsoft.com/office/drawing/2014/main" val="3886261494"/>
                    </a:ext>
                  </a:extLst>
                </a:gridCol>
                <a:gridCol w="155557">
                  <a:extLst>
                    <a:ext uri="{9D8B030D-6E8A-4147-A177-3AD203B41FA5}">
                      <a16:colId xmlns:a16="http://schemas.microsoft.com/office/drawing/2014/main" val="3428598882"/>
                    </a:ext>
                  </a:extLst>
                </a:gridCol>
                <a:gridCol w="155557">
                  <a:extLst>
                    <a:ext uri="{9D8B030D-6E8A-4147-A177-3AD203B41FA5}">
                      <a16:colId xmlns:a16="http://schemas.microsoft.com/office/drawing/2014/main" val="2851254742"/>
                    </a:ext>
                  </a:extLst>
                </a:gridCol>
                <a:gridCol w="155557">
                  <a:extLst>
                    <a:ext uri="{9D8B030D-6E8A-4147-A177-3AD203B41FA5}">
                      <a16:colId xmlns:a16="http://schemas.microsoft.com/office/drawing/2014/main" val="3026011252"/>
                    </a:ext>
                  </a:extLst>
                </a:gridCol>
                <a:gridCol w="155557">
                  <a:extLst>
                    <a:ext uri="{9D8B030D-6E8A-4147-A177-3AD203B41FA5}">
                      <a16:colId xmlns:a16="http://schemas.microsoft.com/office/drawing/2014/main" val="1641057413"/>
                    </a:ext>
                  </a:extLst>
                </a:gridCol>
                <a:gridCol w="155557">
                  <a:extLst>
                    <a:ext uri="{9D8B030D-6E8A-4147-A177-3AD203B41FA5}">
                      <a16:colId xmlns:a16="http://schemas.microsoft.com/office/drawing/2014/main" val="165649189"/>
                    </a:ext>
                  </a:extLst>
                </a:gridCol>
                <a:gridCol w="155557">
                  <a:extLst>
                    <a:ext uri="{9D8B030D-6E8A-4147-A177-3AD203B41FA5}">
                      <a16:colId xmlns:a16="http://schemas.microsoft.com/office/drawing/2014/main" val="3088250337"/>
                    </a:ext>
                  </a:extLst>
                </a:gridCol>
              </a:tblGrid>
              <a:tr h="149593">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32790">
                <a:tc>
                  <a:txBody>
                    <a:bodyPr/>
                    <a:lstStyle/>
                    <a:p>
                      <a:pPr latinLnBrk="1"/>
                      <a:endParaRPr lang="ko-KR" altLang="en-US" sz="1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854790"/>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6145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71487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1982339"/>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04202482"/>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7471407"/>
                  </a:ext>
                </a:extLst>
              </a:tr>
            </a:tbl>
          </a:graphicData>
        </a:graphic>
      </p:graphicFrame>
      <p:graphicFrame>
        <p:nvGraphicFramePr>
          <p:cNvPr id="46" name="표 45">
            <a:extLst>
              <a:ext uri="{FF2B5EF4-FFF2-40B4-BE49-F238E27FC236}">
                <a16:creationId xmlns:a16="http://schemas.microsoft.com/office/drawing/2014/main" id="{2C24333C-7F2F-093F-EC64-26BD4E96A9E6}"/>
              </a:ext>
            </a:extLst>
          </p:cNvPr>
          <p:cNvGraphicFramePr>
            <a:graphicFrameLocks noGrp="1"/>
          </p:cNvGraphicFramePr>
          <p:nvPr/>
        </p:nvGraphicFramePr>
        <p:xfrm>
          <a:off x="690986" y="4824185"/>
          <a:ext cx="2472680" cy="596102"/>
        </p:xfrm>
        <a:graphic>
          <a:graphicData uri="http://schemas.openxmlformats.org/drawingml/2006/table">
            <a:tbl>
              <a:tblPr firstRow="1" bandRow="1">
                <a:tableStyleId>{5940675A-B579-460E-94D1-54222C63F5DA}</a:tableStyleId>
              </a:tblPr>
              <a:tblGrid>
                <a:gridCol w="618170">
                  <a:extLst>
                    <a:ext uri="{9D8B030D-6E8A-4147-A177-3AD203B41FA5}">
                      <a16:colId xmlns:a16="http://schemas.microsoft.com/office/drawing/2014/main" val="1388546816"/>
                    </a:ext>
                  </a:extLst>
                </a:gridCol>
                <a:gridCol w="618170">
                  <a:extLst>
                    <a:ext uri="{9D8B030D-6E8A-4147-A177-3AD203B41FA5}">
                      <a16:colId xmlns:a16="http://schemas.microsoft.com/office/drawing/2014/main" val="3459026382"/>
                    </a:ext>
                  </a:extLst>
                </a:gridCol>
                <a:gridCol w="618170">
                  <a:extLst>
                    <a:ext uri="{9D8B030D-6E8A-4147-A177-3AD203B41FA5}">
                      <a16:colId xmlns:a16="http://schemas.microsoft.com/office/drawing/2014/main" val="600651314"/>
                    </a:ext>
                  </a:extLst>
                </a:gridCol>
                <a:gridCol w="618170">
                  <a:extLst>
                    <a:ext uri="{9D8B030D-6E8A-4147-A177-3AD203B41FA5}">
                      <a16:colId xmlns:a16="http://schemas.microsoft.com/office/drawing/2014/main" val="2531741023"/>
                    </a:ext>
                  </a:extLst>
                </a:gridCol>
              </a:tblGrid>
              <a:tr h="596102">
                <a:tc>
                  <a:txBody>
                    <a:bodyPr/>
                    <a:lstStyle/>
                    <a:p>
                      <a:pPr algn="ctr" latinLnBrk="1"/>
                      <a:r>
                        <a:rPr lang="en-US" altLang="ko-KR" sz="1400" b="1">
                          <a:solidFill>
                            <a:schemeClr val="bg1"/>
                          </a:solidFill>
                          <a:latin typeface="+mj-lt"/>
                          <a:cs typeface="Times New Roman" panose="02020603050405020304" pitchFamily="18" charset="0"/>
                        </a:rPr>
                        <a:t>Sector</a:t>
                      </a:r>
                    </a:p>
                    <a:p>
                      <a:pPr algn="ctr" latinLnBrk="1"/>
                      <a:r>
                        <a:rPr lang="en-US" altLang="ko-KR" sz="1400" b="1">
                          <a:solidFill>
                            <a:schemeClr val="bg1"/>
                          </a:solidFill>
                          <a:latin typeface="+mj-lt"/>
                          <a:cs typeface="Times New Roman" panose="02020603050405020304" pitchFamily="18" charset="0"/>
                        </a:rPr>
                        <a:t> 0</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1</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2</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3</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231600"/>
                  </a:ext>
                </a:extLst>
              </a:tr>
            </a:tbl>
          </a:graphicData>
        </a:graphic>
      </p:graphicFrame>
      <p:cxnSp>
        <p:nvCxnSpPr>
          <p:cNvPr id="47" name="직선 화살표 연결선 46">
            <a:extLst>
              <a:ext uri="{FF2B5EF4-FFF2-40B4-BE49-F238E27FC236}">
                <a16:creationId xmlns:a16="http://schemas.microsoft.com/office/drawing/2014/main" id="{ECEA8135-8680-E823-D2EF-9B4716ECC31A}"/>
              </a:ext>
            </a:extLst>
          </p:cNvPr>
          <p:cNvCxnSpPr>
            <a:cxnSpLocks/>
          </p:cNvCxnSpPr>
          <p:nvPr/>
        </p:nvCxnSpPr>
        <p:spPr>
          <a:xfrm>
            <a:off x="690167" y="4134125"/>
            <a:ext cx="0" cy="36000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직선 화살표 연결선 47">
            <a:extLst>
              <a:ext uri="{FF2B5EF4-FFF2-40B4-BE49-F238E27FC236}">
                <a16:creationId xmlns:a16="http://schemas.microsoft.com/office/drawing/2014/main" id="{98CD1E85-26D5-3BF4-8E50-EFA73F5D8E29}"/>
              </a:ext>
            </a:extLst>
          </p:cNvPr>
          <p:cNvCxnSpPr>
            <a:cxnSpLocks/>
          </p:cNvCxnSpPr>
          <p:nvPr/>
        </p:nvCxnSpPr>
        <p:spPr>
          <a:xfrm>
            <a:off x="1502079" y="4127112"/>
            <a:ext cx="1661587" cy="3670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49" name="표 48">
            <a:extLst>
              <a:ext uri="{FF2B5EF4-FFF2-40B4-BE49-F238E27FC236}">
                <a16:creationId xmlns:a16="http://schemas.microsoft.com/office/drawing/2014/main" id="{9E1A8752-FB24-92CE-B2B6-EA0E7469A334}"/>
              </a:ext>
            </a:extLst>
          </p:cNvPr>
          <p:cNvGraphicFramePr>
            <a:graphicFrameLocks noGrp="1"/>
          </p:cNvGraphicFramePr>
          <p:nvPr/>
        </p:nvGraphicFramePr>
        <p:xfrm>
          <a:off x="704953" y="3845910"/>
          <a:ext cx="7363170" cy="262803"/>
        </p:xfrm>
        <a:graphic>
          <a:graphicData uri="http://schemas.openxmlformats.org/drawingml/2006/table">
            <a:tbl>
              <a:tblPr firstRow="1" bandRow="1">
                <a:tableStyleId>{5940675A-B579-460E-94D1-54222C63F5DA}</a:tableStyleId>
              </a:tblPr>
              <a:tblGrid>
                <a:gridCol w="818130">
                  <a:extLst>
                    <a:ext uri="{9D8B030D-6E8A-4147-A177-3AD203B41FA5}">
                      <a16:colId xmlns:a16="http://schemas.microsoft.com/office/drawing/2014/main" val="1656425373"/>
                    </a:ext>
                  </a:extLst>
                </a:gridCol>
                <a:gridCol w="818130">
                  <a:extLst>
                    <a:ext uri="{9D8B030D-6E8A-4147-A177-3AD203B41FA5}">
                      <a16:colId xmlns:a16="http://schemas.microsoft.com/office/drawing/2014/main" val="3654301936"/>
                    </a:ext>
                  </a:extLst>
                </a:gridCol>
                <a:gridCol w="818130">
                  <a:extLst>
                    <a:ext uri="{9D8B030D-6E8A-4147-A177-3AD203B41FA5}">
                      <a16:colId xmlns:a16="http://schemas.microsoft.com/office/drawing/2014/main" val="2012171269"/>
                    </a:ext>
                  </a:extLst>
                </a:gridCol>
                <a:gridCol w="818130">
                  <a:extLst>
                    <a:ext uri="{9D8B030D-6E8A-4147-A177-3AD203B41FA5}">
                      <a16:colId xmlns:a16="http://schemas.microsoft.com/office/drawing/2014/main" val="3515768281"/>
                    </a:ext>
                  </a:extLst>
                </a:gridCol>
                <a:gridCol w="818130">
                  <a:extLst>
                    <a:ext uri="{9D8B030D-6E8A-4147-A177-3AD203B41FA5}">
                      <a16:colId xmlns:a16="http://schemas.microsoft.com/office/drawing/2014/main" val="3824528576"/>
                    </a:ext>
                  </a:extLst>
                </a:gridCol>
                <a:gridCol w="818130">
                  <a:extLst>
                    <a:ext uri="{9D8B030D-6E8A-4147-A177-3AD203B41FA5}">
                      <a16:colId xmlns:a16="http://schemas.microsoft.com/office/drawing/2014/main" val="2467062243"/>
                    </a:ext>
                  </a:extLst>
                </a:gridCol>
                <a:gridCol w="818130">
                  <a:extLst>
                    <a:ext uri="{9D8B030D-6E8A-4147-A177-3AD203B41FA5}">
                      <a16:colId xmlns:a16="http://schemas.microsoft.com/office/drawing/2014/main" val="3907448235"/>
                    </a:ext>
                  </a:extLst>
                </a:gridCol>
                <a:gridCol w="818130">
                  <a:extLst>
                    <a:ext uri="{9D8B030D-6E8A-4147-A177-3AD203B41FA5}">
                      <a16:colId xmlns:a16="http://schemas.microsoft.com/office/drawing/2014/main" val="1532465541"/>
                    </a:ext>
                  </a:extLst>
                </a:gridCol>
                <a:gridCol w="818130">
                  <a:extLst>
                    <a:ext uri="{9D8B030D-6E8A-4147-A177-3AD203B41FA5}">
                      <a16:colId xmlns:a16="http://schemas.microsoft.com/office/drawing/2014/main" val="3286892448"/>
                    </a:ext>
                  </a:extLst>
                </a:gridCol>
              </a:tblGrid>
              <a:tr h="262803">
                <a:tc>
                  <a:txBody>
                    <a:bodyPr/>
                    <a:lstStyle/>
                    <a:p>
                      <a:pPr algn="ctr" latinLnBrk="1"/>
                      <a:r>
                        <a:rPr lang="en-US" altLang="ko-KR" sz="1400" b="1">
                          <a:solidFill>
                            <a:schemeClr val="bg1"/>
                          </a:solidFill>
                          <a:latin typeface="+mj-lt"/>
                          <a:cs typeface="Times New Roman" panose="02020603050405020304" pitchFamily="18" charset="0"/>
                        </a:rPr>
                        <a:t>Page A</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B</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C</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D</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M</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N</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O </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sz="1400" b="1">
                        <a:solidFill>
                          <a:schemeClr val="tx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99503"/>
                  </a:ext>
                </a:extLst>
              </a:tr>
            </a:tbl>
          </a:graphicData>
        </a:graphic>
      </p:graphicFrame>
      <p:cxnSp>
        <p:nvCxnSpPr>
          <p:cNvPr id="50" name="연결선: 구부러짐 49">
            <a:extLst>
              <a:ext uri="{FF2B5EF4-FFF2-40B4-BE49-F238E27FC236}">
                <a16:creationId xmlns:a16="http://schemas.microsoft.com/office/drawing/2014/main" id="{9C8FD5B1-3CE3-5DE0-81BE-7F1B5CF3BAB9}"/>
              </a:ext>
            </a:extLst>
          </p:cNvPr>
          <p:cNvCxnSpPr>
            <a:cxnSpLocks/>
          </p:cNvCxnSpPr>
          <p:nvPr/>
        </p:nvCxnSpPr>
        <p:spPr>
          <a:xfrm>
            <a:off x="7650960" y="3995120"/>
            <a:ext cx="475281" cy="369568"/>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C0995CF-F8AC-6375-A53D-12073A5B7B1E}"/>
              </a:ext>
            </a:extLst>
          </p:cNvPr>
          <p:cNvSpPr txBox="1"/>
          <p:nvPr/>
        </p:nvSpPr>
        <p:spPr>
          <a:xfrm>
            <a:off x="7906139" y="4180022"/>
            <a:ext cx="1326494" cy="369332"/>
          </a:xfrm>
          <a:prstGeom prst="rect">
            <a:avLst/>
          </a:prstGeom>
          <a:noFill/>
        </p:spPr>
        <p:txBody>
          <a:bodyPr wrap="square" rtlCol="0">
            <a:spAutoFit/>
          </a:bodyPr>
          <a:lstStyle/>
          <a:p>
            <a:pPr algn="ctr"/>
            <a:r>
              <a:rPr lang="en-US" altLang="ko-KR" b="1">
                <a:solidFill>
                  <a:srgbClr val="C00000"/>
                </a:solidFill>
              </a:rPr>
              <a:t>Redun.</a:t>
            </a:r>
          </a:p>
        </p:txBody>
      </p:sp>
    </p:spTree>
    <p:extLst>
      <p:ext uri="{BB962C8B-B14F-4D97-AF65-F5344CB8AC3E}">
        <p14:creationId xmlns:p14="http://schemas.microsoft.com/office/powerpoint/2010/main" val="7579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FF81C-24E8-27ED-9E80-C68176093C81}"/>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7B1DD71-2B04-8646-FB50-32141EDE6BAE}"/>
              </a:ext>
            </a:extLst>
          </p:cNvPr>
          <p:cNvSpPr>
            <a:spLocks noGrp="1"/>
          </p:cNvSpPr>
          <p:nvPr>
            <p:ph type="body" sz="quarter" idx="13"/>
          </p:nvPr>
        </p:nvSpPr>
        <p:spPr>
          <a:xfrm>
            <a:off x="261259" y="1237093"/>
            <a:ext cx="8630814" cy="1688628"/>
          </a:xfrm>
        </p:spPr>
        <p:txBody>
          <a:bodyPr vert="horz" lIns="91440" tIns="45720" rIns="91440" bIns="45720" rtlCol="0" anchor="t">
            <a:normAutofit/>
          </a:bodyPr>
          <a:lstStyle/>
          <a:p>
            <a:pPr marL="287655" indent="-287655"/>
            <a:r>
              <a:rPr lang="en-US" altLang="ko-KR" sz="1800" spc="-38">
                <a:latin typeface="+mj-lt"/>
              </a:rPr>
              <a:t>Modern GPUs utilize ECC to safeguard data </a:t>
            </a:r>
            <a:endParaRPr lang="en-US"/>
          </a:p>
          <a:p>
            <a:pPr marL="287655" lvl="1" indent="-215900"/>
            <a:r>
              <a:rPr lang="en-US" altLang="ko-KR" sz="1600" spc="-38">
                <a:latin typeface="+mj-lt"/>
                <a:cs typeface="맑은 고딕 Semilight"/>
              </a:rPr>
              <a:t>ECC can detect and correct erroneous bits using redundancy.</a:t>
            </a:r>
            <a:endParaRPr lang="en-US" altLang="ko-KR" sz="1600" spc="-38">
              <a:ln w="6350">
                <a:solidFill>
                  <a:prstClr val="black">
                    <a:lumMod val="85000"/>
                    <a:lumOff val="15000"/>
                    <a:alpha val="30000"/>
                  </a:prstClr>
                </a:solidFill>
              </a:ln>
              <a:latin typeface="+mj-lt"/>
              <a:cs typeface="맑은 고딕 Semilight"/>
            </a:endParaRPr>
          </a:p>
          <a:p>
            <a:pPr marL="287655" lvl="1" indent="-215900"/>
            <a:endParaRPr lang="en-US" altLang="ko-KR" sz="1600" spc="-38">
              <a:ln w="6350">
                <a:solidFill>
                  <a:prstClr val="black">
                    <a:lumMod val="85000"/>
                    <a:lumOff val="15000"/>
                    <a:alpha val="30000"/>
                  </a:prstClr>
                </a:solidFill>
              </a:ln>
              <a:latin typeface="+mj-lt"/>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a:p>
            <a:pPr marL="287655" lvl="1" indent="-215900"/>
            <a:endParaRPr lang="en-US" altLang="ko-KR" sz="1400" spc="0">
              <a:ln w="6350">
                <a:solidFill>
                  <a:prstClr val="black">
                    <a:lumMod val="85000"/>
                    <a:lumOff val="15000"/>
                    <a:alpha val="30000"/>
                  </a:prstClr>
                </a:solidFill>
              </a:ln>
            </a:endParaRPr>
          </a:p>
        </p:txBody>
      </p:sp>
      <p:sp>
        <p:nvSpPr>
          <p:cNvPr id="4" name="제목 3">
            <a:extLst>
              <a:ext uri="{FF2B5EF4-FFF2-40B4-BE49-F238E27FC236}">
                <a16:creationId xmlns:a16="http://schemas.microsoft.com/office/drawing/2014/main" id="{1DCD9DF5-6F78-5DD5-6E7F-01B69FB1A26C}"/>
              </a:ext>
            </a:extLst>
          </p:cNvPr>
          <p:cNvSpPr>
            <a:spLocks noGrp="1"/>
          </p:cNvSpPr>
          <p:nvPr>
            <p:ph type="title"/>
          </p:nvPr>
        </p:nvSpPr>
        <p:spPr>
          <a:xfrm>
            <a:off x="854498" y="405096"/>
            <a:ext cx="7404642" cy="424732"/>
          </a:xfrm>
        </p:spPr>
        <p:txBody>
          <a:bodyPr/>
          <a:lstStyle/>
          <a:p>
            <a:r>
              <a:rPr lang="en-US" altLang="ko-KR" sz="2400" spc="0">
                <a:latin typeface="+mn-lt"/>
              </a:rPr>
              <a:t>Error</a:t>
            </a:r>
            <a:r>
              <a:rPr lang="ko-KR" altLang="en-US" sz="2400" spc="0">
                <a:latin typeface="+mn-lt"/>
              </a:rPr>
              <a:t> </a:t>
            </a:r>
            <a:r>
              <a:rPr lang="en-US" altLang="ko-KR" sz="2400" spc="0">
                <a:latin typeface="+mn-lt"/>
              </a:rPr>
              <a:t>Correcting Codes (ECC)</a:t>
            </a:r>
            <a:endParaRPr lang="ko-KR" altLang="en-US" sz="2400" spc="0">
              <a:latin typeface="+mn-lt"/>
            </a:endParaRPr>
          </a:p>
        </p:txBody>
      </p:sp>
      <p:sp>
        <p:nvSpPr>
          <p:cNvPr id="5" name="텍스트 개체 틀 4">
            <a:extLst>
              <a:ext uri="{FF2B5EF4-FFF2-40B4-BE49-F238E27FC236}">
                <a16:creationId xmlns:a16="http://schemas.microsoft.com/office/drawing/2014/main" id="{6EEDBB6D-6D16-73CE-D176-8696D92323C5}"/>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16228B76-E1EC-CB72-28BA-0B1E869BD03F}"/>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sp>
        <p:nvSpPr>
          <p:cNvPr id="3" name="Slide Number Placeholder 5">
            <a:extLst>
              <a:ext uri="{FF2B5EF4-FFF2-40B4-BE49-F238E27FC236}">
                <a16:creationId xmlns:a16="http://schemas.microsoft.com/office/drawing/2014/main" id="{738A9FB7-737A-89E7-AF1C-01857429DF2B}"/>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a:t>
            </a:fld>
            <a:endParaRPr lang="ko-KR" altLang="en-US"/>
          </a:p>
        </p:txBody>
      </p:sp>
      <p:grpSp>
        <p:nvGrpSpPr>
          <p:cNvPr id="18" name="그룹 17">
            <a:extLst>
              <a:ext uri="{FF2B5EF4-FFF2-40B4-BE49-F238E27FC236}">
                <a16:creationId xmlns:a16="http://schemas.microsoft.com/office/drawing/2014/main" id="{6CD98CBA-573C-10D0-DDBB-ACFA5A9B99DA}"/>
              </a:ext>
            </a:extLst>
          </p:cNvPr>
          <p:cNvGrpSpPr/>
          <p:nvPr/>
        </p:nvGrpSpPr>
        <p:grpSpPr>
          <a:xfrm>
            <a:off x="766106" y="2684831"/>
            <a:ext cx="7581426" cy="2828854"/>
            <a:chOff x="706419" y="4921226"/>
            <a:chExt cx="7581426" cy="2393531"/>
          </a:xfrm>
        </p:grpSpPr>
        <p:grpSp>
          <p:nvGrpSpPr>
            <p:cNvPr id="28" name="그룹 27">
              <a:extLst>
                <a:ext uri="{FF2B5EF4-FFF2-40B4-BE49-F238E27FC236}">
                  <a16:creationId xmlns:a16="http://schemas.microsoft.com/office/drawing/2014/main" id="{44B0CFFC-D3E0-5BF8-F090-709F292AFFCB}"/>
                </a:ext>
              </a:extLst>
            </p:cNvPr>
            <p:cNvGrpSpPr/>
            <p:nvPr/>
          </p:nvGrpSpPr>
          <p:grpSpPr>
            <a:xfrm>
              <a:off x="706419" y="4921226"/>
              <a:ext cx="7581426" cy="2393531"/>
              <a:chOff x="787833" y="4627594"/>
              <a:chExt cx="7581426" cy="2393531"/>
            </a:xfrm>
          </p:grpSpPr>
          <p:sp>
            <p:nvSpPr>
              <p:cNvPr id="6" name="직사각형 5">
                <a:extLst>
                  <a:ext uri="{FF2B5EF4-FFF2-40B4-BE49-F238E27FC236}">
                    <a16:creationId xmlns:a16="http://schemas.microsoft.com/office/drawing/2014/main" id="{6AC9E3FE-F682-6CC0-E144-102ACA4F6079}"/>
                  </a:ext>
                </a:extLst>
              </p:cNvPr>
              <p:cNvSpPr/>
              <p:nvPr/>
            </p:nvSpPr>
            <p:spPr>
              <a:xfrm>
                <a:off x="787833" y="4890848"/>
                <a:ext cx="1620000" cy="274141"/>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200" b="1">
                    <a:solidFill>
                      <a:schemeClr val="tx1"/>
                    </a:solidFill>
                    <a:latin typeface="Arial" panose="020B0604020202020204" pitchFamily="34" charset="0"/>
                    <a:cs typeface="Arial" panose="020B0604020202020204" pitchFamily="34" charset="0"/>
                  </a:rPr>
                  <a:t>Original Data</a:t>
                </a:r>
                <a:endParaRPr lang="ko-KR" altLang="en-US" sz="1200" b="1">
                  <a:solidFill>
                    <a:schemeClr val="tx1"/>
                  </a:solidFill>
                  <a:latin typeface="Arial" panose="020B0604020202020204" pitchFamily="34" charset="0"/>
                  <a:cs typeface="Arial" panose="020B0604020202020204" pitchFamily="34" charset="0"/>
                </a:endParaRPr>
              </a:p>
            </p:txBody>
          </p:sp>
          <p:sp>
            <p:nvSpPr>
              <p:cNvPr id="8" name="사각형: 둥근 모서리 7">
                <a:extLst>
                  <a:ext uri="{FF2B5EF4-FFF2-40B4-BE49-F238E27FC236}">
                    <a16:creationId xmlns:a16="http://schemas.microsoft.com/office/drawing/2014/main" id="{E30CF51D-B931-221C-3CE4-0F807175F146}"/>
                  </a:ext>
                </a:extLst>
              </p:cNvPr>
              <p:cNvSpPr/>
              <p:nvPr/>
            </p:nvSpPr>
            <p:spPr>
              <a:xfrm>
                <a:off x="2936986" y="4627594"/>
                <a:ext cx="970888" cy="782030"/>
              </a:xfrm>
              <a:prstGeom prst="roundRect">
                <a:avLst/>
              </a:prstGeom>
              <a:solidFill>
                <a:schemeClr val="tx2"/>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400" b="1">
                    <a:latin typeface="Arial" panose="020B0604020202020204" pitchFamily="34" charset="0"/>
                    <a:cs typeface="Arial" panose="020B0604020202020204" pitchFamily="34" charset="0"/>
                  </a:rPr>
                  <a:t>ECC</a:t>
                </a:r>
              </a:p>
              <a:p>
                <a:pPr algn="ctr"/>
                <a:r>
                  <a:rPr lang="en-US" altLang="ko-KR" sz="1400" b="1">
                    <a:latin typeface="Arial" panose="020B0604020202020204" pitchFamily="34" charset="0"/>
                    <a:cs typeface="Arial" panose="020B0604020202020204" pitchFamily="34" charset="0"/>
                  </a:rPr>
                  <a:t>Encoding</a:t>
                </a:r>
              </a:p>
            </p:txBody>
          </p:sp>
          <p:sp>
            <p:nvSpPr>
              <p:cNvPr id="9" name="직사각형 8">
                <a:extLst>
                  <a:ext uri="{FF2B5EF4-FFF2-40B4-BE49-F238E27FC236}">
                    <a16:creationId xmlns:a16="http://schemas.microsoft.com/office/drawing/2014/main" id="{359DA783-3A63-9CEC-9240-A6308984D6D8}"/>
                  </a:ext>
                </a:extLst>
              </p:cNvPr>
              <p:cNvSpPr/>
              <p:nvPr/>
            </p:nvSpPr>
            <p:spPr>
              <a:xfrm>
                <a:off x="6014497" y="4890848"/>
                <a:ext cx="1008000" cy="274141"/>
              </a:xfrm>
              <a:prstGeom prst="rect">
                <a:avLst/>
              </a:prstGeom>
              <a:solidFill>
                <a:srgbClr val="FFCC66"/>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200" b="1">
                    <a:solidFill>
                      <a:schemeClr val="tx1"/>
                    </a:solidFill>
                    <a:latin typeface="Arial" panose="020B0604020202020204" pitchFamily="34" charset="0"/>
                    <a:cs typeface="Arial" panose="020B0604020202020204" pitchFamily="34" charset="0"/>
                  </a:rPr>
                  <a:t>Redundancy</a:t>
                </a:r>
                <a:endParaRPr lang="ko-KR" altLang="en-US" sz="1200" b="1">
                  <a:solidFill>
                    <a:schemeClr val="tx1"/>
                  </a:solidFill>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id="{AA1FFD27-B6DA-4DE4-E10E-B93978D02BD9}"/>
                  </a:ext>
                </a:extLst>
              </p:cNvPr>
              <p:cNvSpPr/>
              <p:nvPr/>
            </p:nvSpPr>
            <p:spPr>
              <a:xfrm>
                <a:off x="4394719" y="4890848"/>
                <a:ext cx="1620000" cy="274141"/>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200" b="1">
                    <a:solidFill>
                      <a:schemeClr val="tx1"/>
                    </a:solidFill>
                    <a:latin typeface="Arial" panose="020B0604020202020204" pitchFamily="34" charset="0"/>
                    <a:cs typeface="Arial" panose="020B0604020202020204" pitchFamily="34" charset="0"/>
                  </a:rPr>
                  <a:t>Data</a:t>
                </a:r>
                <a:endParaRPr lang="ko-KR" altLang="en-US" sz="1200" b="1">
                  <a:solidFill>
                    <a:schemeClr val="tx1"/>
                  </a:solidFill>
                  <a:latin typeface="Arial" panose="020B0604020202020204" pitchFamily="34" charset="0"/>
                  <a:cs typeface="Arial" panose="020B0604020202020204" pitchFamily="34" charset="0"/>
                </a:endParaRPr>
              </a:p>
            </p:txBody>
          </p:sp>
          <p:sp>
            <p:nvSpPr>
              <p:cNvPr id="12" name="화살표: 오른쪽 11">
                <a:extLst>
                  <a:ext uri="{FF2B5EF4-FFF2-40B4-BE49-F238E27FC236}">
                    <a16:creationId xmlns:a16="http://schemas.microsoft.com/office/drawing/2014/main" id="{4793BBFD-2711-672D-A01E-EB441DAE1CC4}"/>
                  </a:ext>
                </a:extLst>
              </p:cNvPr>
              <p:cNvSpPr/>
              <p:nvPr/>
            </p:nvSpPr>
            <p:spPr>
              <a:xfrm>
                <a:off x="3978666" y="4935511"/>
                <a:ext cx="360000" cy="213221"/>
              </a:xfrm>
              <a:prstGeom prst="rightArrow">
                <a:avLst>
                  <a:gd name="adj1" fmla="val 36364"/>
                  <a:gd name="adj2" fmla="val 4745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화살표: 오른쪽 12">
                <a:extLst>
                  <a:ext uri="{FF2B5EF4-FFF2-40B4-BE49-F238E27FC236}">
                    <a16:creationId xmlns:a16="http://schemas.microsoft.com/office/drawing/2014/main" id="{75FBBBBC-C480-F182-D35A-715CBCB90EEB}"/>
                  </a:ext>
                </a:extLst>
              </p:cNvPr>
              <p:cNvSpPr/>
              <p:nvPr/>
            </p:nvSpPr>
            <p:spPr>
              <a:xfrm>
                <a:off x="2517422" y="4935510"/>
                <a:ext cx="360000" cy="213221"/>
              </a:xfrm>
              <a:prstGeom prst="rightArrow">
                <a:avLst>
                  <a:gd name="adj1" fmla="val 36364"/>
                  <a:gd name="adj2" fmla="val 4745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7807BEC7-22B0-01AA-E7EF-4C78A9BE5632}"/>
                  </a:ext>
                </a:extLst>
              </p:cNvPr>
              <p:cNvSpPr/>
              <p:nvPr/>
            </p:nvSpPr>
            <p:spPr>
              <a:xfrm>
                <a:off x="2936986" y="6239095"/>
                <a:ext cx="970888" cy="782030"/>
              </a:xfrm>
              <a:prstGeom prst="roundRect">
                <a:avLst/>
              </a:prstGeom>
              <a:solidFill>
                <a:schemeClr val="tx2"/>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400" b="1">
                    <a:latin typeface="Arial" panose="020B0604020202020204" pitchFamily="34" charset="0"/>
                    <a:cs typeface="Arial" panose="020B0604020202020204" pitchFamily="34" charset="0"/>
                  </a:rPr>
                  <a:t>ECC</a:t>
                </a:r>
              </a:p>
              <a:p>
                <a:pPr algn="ctr"/>
                <a:r>
                  <a:rPr lang="en-US" altLang="ko-KR" sz="1400" b="1">
                    <a:latin typeface="Arial" panose="020B0604020202020204" pitchFamily="34" charset="0"/>
                    <a:cs typeface="Arial" panose="020B0604020202020204" pitchFamily="34" charset="0"/>
                  </a:rPr>
                  <a:t>Decoding</a:t>
                </a:r>
              </a:p>
            </p:txBody>
          </p:sp>
          <p:sp>
            <p:nvSpPr>
              <p:cNvPr id="15" name="직사각형 14">
                <a:extLst>
                  <a:ext uri="{FF2B5EF4-FFF2-40B4-BE49-F238E27FC236}">
                    <a16:creationId xmlns:a16="http://schemas.microsoft.com/office/drawing/2014/main" id="{9EF417F1-A9F0-BE2F-DE91-442B64DFF7CB}"/>
                  </a:ext>
                </a:extLst>
              </p:cNvPr>
              <p:cNvSpPr/>
              <p:nvPr/>
            </p:nvSpPr>
            <p:spPr>
              <a:xfrm>
                <a:off x="787833" y="6477965"/>
                <a:ext cx="1620000" cy="274141"/>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200" b="1">
                    <a:solidFill>
                      <a:schemeClr val="tx1"/>
                    </a:solidFill>
                    <a:latin typeface="Arial" panose="020B0604020202020204" pitchFamily="34" charset="0"/>
                    <a:cs typeface="Arial" panose="020B0604020202020204" pitchFamily="34" charset="0"/>
                  </a:rPr>
                  <a:t>Corrected Data</a:t>
                </a:r>
                <a:endParaRPr lang="ko-KR" altLang="en-US" sz="1200" b="1">
                  <a:solidFill>
                    <a:schemeClr val="tx1"/>
                  </a:solidFill>
                  <a:latin typeface="Arial" panose="020B0604020202020204" pitchFamily="34" charset="0"/>
                  <a:cs typeface="Arial" panose="020B0604020202020204" pitchFamily="34" charset="0"/>
                </a:endParaRPr>
              </a:p>
            </p:txBody>
          </p:sp>
          <p:sp>
            <p:nvSpPr>
              <p:cNvPr id="16" name="화살표: 오른쪽 15">
                <a:extLst>
                  <a:ext uri="{FF2B5EF4-FFF2-40B4-BE49-F238E27FC236}">
                    <a16:creationId xmlns:a16="http://schemas.microsoft.com/office/drawing/2014/main" id="{DADE7A75-7058-4A2C-327F-CDA29E0D1014}"/>
                  </a:ext>
                </a:extLst>
              </p:cNvPr>
              <p:cNvSpPr/>
              <p:nvPr/>
            </p:nvSpPr>
            <p:spPr>
              <a:xfrm flipH="1">
                <a:off x="2505148" y="6523500"/>
                <a:ext cx="360000" cy="213221"/>
              </a:xfrm>
              <a:prstGeom prst="rightArrow">
                <a:avLst>
                  <a:gd name="adj1" fmla="val 36364"/>
                  <a:gd name="adj2" fmla="val 4745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화살표: 오른쪽 16">
                <a:extLst>
                  <a:ext uri="{FF2B5EF4-FFF2-40B4-BE49-F238E27FC236}">
                    <a16:creationId xmlns:a16="http://schemas.microsoft.com/office/drawing/2014/main" id="{A5E4E87A-6BE3-E333-1540-9F94EC58D81B}"/>
                  </a:ext>
                </a:extLst>
              </p:cNvPr>
              <p:cNvSpPr/>
              <p:nvPr/>
            </p:nvSpPr>
            <p:spPr>
              <a:xfrm flipH="1">
                <a:off x="3975015" y="6521817"/>
                <a:ext cx="360000" cy="213221"/>
              </a:xfrm>
              <a:prstGeom prst="rightArrow">
                <a:avLst>
                  <a:gd name="adj1" fmla="val 36364"/>
                  <a:gd name="adj2" fmla="val 4745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번개 25">
                <a:extLst>
                  <a:ext uri="{FF2B5EF4-FFF2-40B4-BE49-F238E27FC236}">
                    <a16:creationId xmlns:a16="http://schemas.microsoft.com/office/drawing/2014/main" id="{F76C0E0A-B354-5B46-E3B4-793EA8D8CBAE}"/>
                  </a:ext>
                </a:extLst>
              </p:cNvPr>
              <p:cNvSpPr/>
              <p:nvPr/>
            </p:nvSpPr>
            <p:spPr>
              <a:xfrm flipH="1">
                <a:off x="7740651" y="5491434"/>
                <a:ext cx="261257" cy="272922"/>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963C7E84-3DA6-DA1C-CC4D-CAB8F68383D9}"/>
                  </a:ext>
                </a:extLst>
              </p:cNvPr>
              <p:cNvSpPr txBox="1"/>
              <p:nvPr/>
            </p:nvSpPr>
            <p:spPr>
              <a:xfrm>
                <a:off x="7373302" y="5753334"/>
                <a:ext cx="995957" cy="307777"/>
              </a:xfrm>
              <a:prstGeom prst="rect">
                <a:avLst/>
              </a:prstGeom>
              <a:noFill/>
            </p:spPr>
            <p:txBody>
              <a:bodyPr wrap="square" rtlCol="0">
                <a:spAutoFit/>
              </a:bodyPr>
              <a:lstStyle/>
              <a:p>
                <a:r>
                  <a:rPr lang="en-US" altLang="ko-KR" sz="1400" b="1"/>
                  <a:t>A bit flip</a:t>
                </a:r>
                <a:endParaRPr lang="ko-KR" altLang="en-US" sz="1400" b="1"/>
              </a:p>
            </p:txBody>
          </p:sp>
        </p:grpSp>
        <p:sp>
          <p:nvSpPr>
            <p:cNvPr id="23" name="화살표: 왼쪽으로 구부러짐 22">
              <a:extLst>
                <a:ext uri="{FF2B5EF4-FFF2-40B4-BE49-F238E27FC236}">
                  <a16:creationId xmlns:a16="http://schemas.microsoft.com/office/drawing/2014/main" id="{890CDA3B-D5F1-60EE-3D4B-2940DEB8A929}"/>
                </a:ext>
              </a:extLst>
            </p:cNvPr>
            <p:cNvSpPr/>
            <p:nvPr/>
          </p:nvSpPr>
          <p:spPr>
            <a:xfrm>
              <a:off x="7009618" y="5312527"/>
              <a:ext cx="308797" cy="168862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33" name="그룹 32">
              <a:extLst>
                <a:ext uri="{FF2B5EF4-FFF2-40B4-BE49-F238E27FC236}">
                  <a16:creationId xmlns:a16="http://schemas.microsoft.com/office/drawing/2014/main" id="{E453666C-F484-2160-5DDE-5BAD512F4587}"/>
                </a:ext>
              </a:extLst>
            </p:cNvPr>
            <p:cNvGrpSpPr/>
            <p:nvPr/>
          </p:nvGrpSpPr>
          <p:grpSpPr>
            <a:xfrm>
              <a:off x="4326972" y="6768671"/>
              <a:ext cx="2627779" cy="274141"/>
              <a:chOff x="4465705" y="5975123"/>
              <a:chExt cx="2627779" cy="274141"/>
            </a:xfrm>
          </p:grpSpPr>
          <p:sp>
            <p:nvSpPr>
              <p:cNvPr id="31" name="직사각형 30">
                <a:extLst>
                  <a:ext uri="{FF2B5EF4-FFF2-40B4-BE49-F238E27FC236}">
                    <a16:creationId xmlns:a16="http://schemas.microsoft.com/office/drawing/2014/main" id="{64BB3E1D-529F-DAD1-9E5A-FBF0BCB70AAC}"/>
                  </a:ext>
                </a:extLst>
              </p:cNvPr>
              <p:cNvSpPr/>
              <p:nvPr/>
            </p:nvSpPr>
            <p:spPr>
              <a:xfrm>
                <a:off x="6085484" y="5975123"/>
                <a:ext cx="1008000" cy="274141"/>
              </a:xfrm>
              <a:prstGeom prst="rect">
                <a:avLst/>
              </a:prstGeom>
              <a:solidFill>
                <a:srgbClr val="FFCC66"/>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200" b="1">
                    <a:solidFill>
                      <a:schemeClr val="tx1"/>
                    </a:solidFill>
                    <a:latin typeface="Arial" panose="020B0604020202020204" pitchFamily="34" charset="0"/>
                    <a:cs typeface="Arial" panose="020B0604020202020204" pitchFamily="34" charset="0"/>
                  </a:rPr>
                  <a:t>Redundancy</a:t>
                </a:r>
                <a:endParaRPr lang="ko-KR" altLang="en-US" sz="1200" b="1">
                  <a:solidFill>
                    <a:schemeClr val="tx1"/>
                  </a:solidFill>
                  <a:latin typeface="Arial" panose="020B0604020202020204" pitchFamily="34" charset="0"/>
                  <a:cs typeface="Arial" panose="020B0604020202020204" pitchFamily="34" charset="0"/>
                </a:endParaRPr>
              </a:p>
            </p:txBody>
          </p:sp>
          <p:sp>
            <p:nvSpPr>
              <p:cNvPr id="32" name="직사각형 31">
                <a:extLst>
                  <a:ext uri="{FF2B5EF4-FFF2-40B4-BE49-F238E27FC236}">
                    <a16:creationId xmlns:a16="http://schemas.microsoft.com/office/drawing/2014/main" id="{F4B67AC1-E353-B3F1-9A73-463547530361}"/>
                  </a:ext>
                </a:extLst>
              </p:cNvPr>
              <p:cNvSpPr/>
              <p:nvPr/>
            </p:nvSpPr>
            <p:spPr>
              <a:xfrm>
                <a:off x="4465705" y="5975123"/>
                <a:ext cx="1620000" cy="274140"/>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200" b="1">
                    <a:solidFill>
                      <a:schemeClr val="tx1"/>
                    </a:solidFill>
                    <a:latin typeface="Arial" panose="020B0604020202020204" pitchFamily="34" charset="0"/>
                    <a:cs typeface="Arial" panose="020B0604020202020204" pitchFamily="34" charset="0"/>
                  </a:rPr>
                  <a:t>Data</a:t>
                </a:r>
                <a:endParaRPr lang="ko-KR" altLang="en-US" sz="1200" b="1">
                  <a:solidFill>
                    <a:schemeClr val="tx1"/>
                  </a:solidFill>
                  <a:latin typeface="Arial" panose="020B0604020202020204" pitchFamily="34" charset="0"/>
                  <a:cs typeface="Arial" panose="020B0604020202020204" pitchFamily="34" charset="0"/>
                </a:endParaRPr>
              </a:p>
            </p:txBody>
          </p:sp>
        </p:grpSp>
        <p:sp>
          <p:nvSpPr>
            <p:cNvPr id="36" name="직사각형 35">
              <a:extLst>
                <a:ext uri="{FF2B5EF4-FFF2-40B4-BE49-F238E27FC236}">
                  <a16:creationId xmlns:a16="http://schemas.microsoft.com/office/drawing/2014/main" id="{84ED7553-5DB9-88E0-3669-C7F3DABE600B}"/>
                </a:ext>
              </a:extLst>
            </p:cNvPr>
            <p:cNvSpPr/>
            <p:nvPr/>
          </p:nvSpPr>
          <p:spPr>
            <a:xfrm>
              <a:off x="5548483" y="6768671"/>
              <a:ext cx="234438" cy="274141"/>
            </a:xfrm>
            <a:prstGeom prst="rect">
              <a:avLst/>
            </a:prstGeom>
            <a:solidFill>
              <a:srgbClr val="C00000"/>
            </a:solidFill>
            <a:ln w="19050"/>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ko-KR" altLang="en-US" sz="1200" b="1">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81916861"/>
      </p:ext>
    </p:extLst>
  </p:cSld>
  <p:clrMapOvr>
    <a:masterClrMapping/>
  </p:clrMapOvr>
  <mc:AlternateContent xmlns:mc="http://schemas.openxmlformats.org/markup-compatibility/2006" xmlns:p14="http://schemas.microsoft.com/office/powerpoint/2010/main">
    <mc:Choice Requires="p14">
      <p:transition spd="slow" p14:dur="2000" advTm="45697"/>
    </mc:Choice>
    <mc:Fallback xmlns="">
      <p:transition spd="slow" advTm="45697"/>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AFD15DE-592A-4DC9-5837-0105CBF2B569}"/>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FE797CF-E5F7-1CC9-A803-BDE0042C7EFA}"/>
              </a:ext>
            </a:extLst>
          </p:cNvPr>
          <p:cNvSpPr>
            <a:spLocks noGrp="1"/>
          </p:cNvSpPr>
          <p:nvPr>
            <p:ph type="body" sz="quarter" idx="13"/>
          </p:nvPr>
        </p:nvSpPr>
        <p:spPr>
          <a:xfrm>
            <a:off x="296386" y="1199396"/>
            <a:ext cx="8705320" cy="5145047"/>
          </a:xfrm>
        </p:spPr>
        <p:txBody>
          <a:bodyPr>
            <a:noAutofit/>
          </a:bodyPr>
          <a:lstStyle/>
          <a:p>
            <a:r>
              <a:rPr lang="en-US" altLang="ko-KR" sz="1800" spc="0">
                <a:latin typeface="+mj-lt"/>
              </a:rPr>
              <a:t>Alleviate BW penalty for programs with high-locality</a:t>
            </a:r>
            <a:endParaRPr lang="en-US" altLang="ko-KR" sz="1600" spc="0">
              <a:latin typeface="+mj-lt"/>
              <a:ea typeface="맑은 고딕" panose="020B0503020000020004" pitchFamily="50" charset="-127"/>
            </a:endParaRPr>
          </a:p>
          <a:p>
            <a:pPr lvl="1"/>
            <a:r>
              <a:rPr lang="en-US" altLang="ko-KR" sz="1600" spc="0">
                <a:latin typeface="+mn-lt"/>
              </a:rPr>
              <a:t>Reduces # of memory accesses of full cache line requests (8 to 5)</a:t>
            </a:r>
          </a:p>
          <a:p>
            <a:pPr lvl="2"/>
            <a:r>
              <a:rPr lang="en-US" altLang="ko-KR" sz="1500" spc="0">
                <a:solidFill>
                  <a:schemeClr val="tx1"/>
                </a:solidFill>
              </a:rPr>
              <a:t>Four for data sectors, and the other for the shared redundancy blocks</a:t>
            </a:r>
          </a:p>
          <a:p>
            <a:pPr marL="324000" lvl="2" indent="0">
              <a:buNone/>
            </a:pPr>
            <a:endParaRPr lang="en-US" altLang="ko-KR" sz="1500" spc="0">
              <a:solidFill>
                <a:schemeClr val="tx1"/>
              </a:solidFill>
            </a:endParaRPr>
          </a:p>
        </p:txBody>
      </p:sp>
      <p:sp>
        <p:nvSpPr>
          <p:cNvPr id="4" name="제목 3">
            <a:extLst>
              <a:ext uri="{FF2B5EF4-FFF2-40B4-BE49-F238E27FC236}">
                <a16:creationId xmlns:a16="http://schemas.microsoft.com/office/drawing/2014/main" id="{7B0E8A45-057E-6640-EABA-0B00BCFE0A21}"/>
              </a:ext>
            </a:extLst>
          </p:cNvPr>
          <p:cNvSpPr>
            <a:spLocks noGrp="1"/>
          </p:cNvSpPr>
          <p:nvPr>
            <p:ph type="title"/>
          </p:nvPr>
        </p:nvSpPr>
        <p:spPr>
          <a:xfrm>
            <a:off x="854498" y="405096"/>
            <a:ext cx="7404642" cy="424732"/>
          </a:xfrm>
        </p:spPr>
        <p:txBody>
          <a:bodyPr/>
          <a:lstStyle/>
          <a:p>
            <a:r>
              <a:rPr lang="en-US" altLang="ko-KR" sz="2400" spc="0">
                <a:latin typeface="+mj-lt"/>
              </a:rPr>
              <a:t>RCaches (Redundancy Caches)</a:t>
            </a:r>
            <a:endParaRPr lang="en-US" altLang="ko-KR" sz="2000" spc="0">
              <a:latin typeface="+mj-lt"/>
              <a:ea typeface="맑은 고딕" panose="020B0503020000020004" pitchFamily="50" charset="-127"/>
            </a:endParaRPr>
          </a:p>
        </p:txBody>
      </p:sp>
      <p:sp>
        <p:nvSpPr>
          <p:cNvPr id="5" name="텍스트 개체 틀 4">
            <a:extLst>
              <a:ext uri="{FF2B5EF4-FFF2-40B4-BE49-F238E27FC236}">
                <a16:creationId xmlns:a16="http://schemas.microsoft.com/office/drawing/2014/main" id="{EA82BD88-FB1C-81F6-5D8A-D2C0F27F76E3}"/>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graphicFrame>
        <p:nvGraphicFramePr>
          <p:cNvPr id="3" name="표 2">
            <a:extLst>
              <a:ext uri="{FF2B5EF4-FFF2-40B4-BE49-F238E27FC236}">
                <a16:creationId xmlns:a16="http://schemas.microsoft.com/office/drawing/2014/main" id="{BBB16456-DF0B-E5F7-3DD8-0A32B4613D8E}"/>
              </a:ext>
            </a:extLst>
          </p:cNvPr>
          <p:cNvGraphicFramePr>
            <a:graphicFrameLocks noGrp="1"/>
          </p:cNvGraphicFramePr>
          <p:nvPr/>
        </p:nvGraphicFramePr>
        <p:xfrm>
          <a:off x="767549" y="3171872"/>
          <a:ext cx="7383568" cy="303595"/>
        </p:xfrm>
        <a:graphic>
          <a:graphicData uri="http://schemas.openxmlformats.org/drawingml/2006/table">
            <a:tbl>
              <a:tblPr firstRow="1" bandRow="1">
                <a:tableStyleId>{5940675A-B579-460E-94D1-54222C63F5DA}</a:tableStyleId>
              </a:tblPr>
              <a:tblGrid>
                <a:gridCol w="205099">
                  <a:extLst>
                    <a:ext uri="{9D8B030D-6E8A-4147-A177-3AD203B41FA5}">
                      <a16:colId xmlns:a16="http://schemas.microsoft.com/office/drawing/2014/main" val="2660735247"/>
                    </a:ext>
                  </a:extLst>
                </a:gridCol>
                <a:gridCol w="205099">
                  <a:extLst>
                    <a:ext uri="{9D8B030D-6E8A-4147-A177-3AD203B41FA5}">
                      <a16:colId xmlns:a16="http://schemas.microsoft.com/office/drawing/2014/main" val="1020973080"/>
                    </a:ext>
                  </a:extLst>
                </a:gridCol>
                <a:gridCol w="205099">
                  <a:extLst>
                    <a:ext uri="{9D8B030D-6E8A-4147-A177-3AD203B41FA5}">
                      <a16:colId xmlns:a16="http://schemas.microsoft.com/office/drawing/2014/main" val="2735411109"/>
                    </a:ext>
                  </a:extLst>
                </a:gridCol>
                <a:gridCol w="205099">
                  <a:extLst>
                    <a:ext uri="{9D8B030D-6E8A-4147-A177-3AD203B41FA5}">
                      <a16:colId xmlns:a16="http://schemas.microsoft.com/office/drawing/2014/main" val="2233927152"/>
                    </a:ext>
                  </a:extLst>
                </a:gridCol>
                <a:gridCol w="205099">
                  <a:extLst>
                    <a:ext uri="{9D8B030D-6E8A-4147-A177-3AD203B41FA5}">
                      <a16:colId xmlns:a16="http://schemas.microsoft.com/office/drawing/2014/main" val="979966112"/>
                    </a:ext>
                  </a:extLst>
                </a:gridCol>
                <a:gridCol w="205099">
                  <a:extLst>
                    <a:ext uri="{9D8B030D-6E8A-4147-A177-3AD203B41FA5}">
                      <a16:colId xmlns:a16="http://schemas.microsoft.com/office/drawing/2014/main" val="435861125"/>
                    </a:ext>
                  </a:extLst>
                </a:gridCol>
                <a:gridCol w="205099">
                  <a:extLst>
                    <a:ext uri="{9D8B030D-6E8A-4147-A177-3AD203B41FA5}">
                      <a16:colId xmlns:a16="http://schemas.microsoft.com/office/drawing/2014/main" val="529917858"/>
                    </a:ext>
                  </a:extLst>
                </a:gridCol>
                <a:gridCol w="205099">
                  <a:extLst>
                    <a:ext uri="{9D8B030D-6E8A-4147-A177-3AD203B41FA5}">
                      <a16:colId xmlns:a16="http://schemas.microsoft.com/office/drawing/2014/main" val="3546194210"/>
                    </a:ext>
                  </a:extLst>
                </a:gridCol>
                <a:gridCol w="205099">
                  <a:extLst>
                    <a:ext uri="{9D8B030D-6E8A-4147-A177-3AD203B41FA5}">
                      <a16:colId xmlns:a16="http://schemas.microsoft.com/office/drawing/2014/main" val="3587301405"/>
                    </a:ext>
                  </a:extLst>
                </a:gridCol>
                <a:gridCol w="205099">
                  <a:extLst>
                    <a:ext uri="{9D8B030D-6E8A-4147-A177-3AD203B41FA5}">
                      <a16:colId xmlns:a16="http://schemas.microsoft.com/office/drawing/2014/main" val="676719972"/>
                    </a:ext>
                  </a:extLst>
                </a:gridCol>
                <a:gridCol w="205099">
                  <a:extLst>
                    <a:ext uri="{9D8B030D-6E8A-4147-A177-3AD203B41FA5}">
                      <a16:colId xmlns:a16="http://schemas.microsoft.com/office/drawing/2014/main" val="3886261494"/>
                    </a:ext>
                  </a:extLst>
                </a:gridCol>
                <a:gridCol w="205099">
                  <a:extLst>
                    <a:ext uri="{9D8B030D-6E8A-4147-A177-3AD203B41FA5}">
                      <a16:colId xmlns:a16="http://schemas.microsoft.com/office/drawing/2014/main" val="3428598882"/>
                    </a:ext>
                  </a:extLst>
                </a:gridCol>
                <a:gridCol w="205099">
                  <a:extLst>
                    <a:ext uri="{9D8B030D-6E8A-4147-A177-3AD203B41FA5}">
                      <a16:colId xmlns:a16="http://schemas.microsoft.com/office/drawing/2014/main" val="2851254742"/>
                    </a:ext>
                  </a:extLst>
                </a:gridCol>
                <a:gridCol w="205099">
                  <a:extLst>
                    <a:ext uri="{9D8B030D-6E8A-4147-A177-3AD203B41FA5}">
                      <a16:colId xmlns:a16="http://schemas.microsoft.com/office/drawing/2014/main" val="3026011252"/>
                    </a:ext>
                  </a:extLst>
                </a:gridCol>
                <a:gridCol w="205099">
                  <a:extLst>
                    <a:ext uri="{9D8B030D-6E8A-4147-A177-3AD203B41FA5}">
                      <a16:colId xmlns:a16="http://schemas.microsoft.com/office/drawing/2014/main" val="1641057413"/>
                    </a:ext>
                  </a:extLst>
                </a:gridCol>
                <a:gridCol w="205099">
                  <a:extLst>
                    <a:ext uri="{9D8B030D-6E8A-4147-A177-3AD203B41FA5}">
                      <a16:colId xmlns:a16="http://schemas.microsoft.com/office/drawing/2014/main" val="165649189"/>
                    </a:ext>
                  </a:extLst>
                </a:gridCol>
                <a:gridCol w="205099">
                  <a:extLst>
                    <a:ext uri="{9D8B030D-6E8A-4147-A177-3AD203B41FA5}">
                      <a16:colId xmlns:a16="http://schemas.microsoft.com/office/drawing/2014/main" val="2628776952"/>
                    </a:ext>
                  </a:extLst>
                </a:gridCol>
                <a:gridCol w="205099">
                  <a:extLst>
                    <a:ext uri="{9D8B030D-6E8A-4147-A177-3AD203B41FA5}">
                      <a16:colId xmlns:a16="http://schemas.microsoft.com/office/drawing/2014/main" val="1499057079"/>
                    </a:ext>
                  </a:extLst>
                </a:gridCol>
                <a:gridCol w="205099">
                  <a:extLst>
                    <a:ext uri="{9D8B030D-6E8A-4147-A177-3AD203B41FA5}">
                      <a16:colId xmlns:a16="http://schemas.microsoft.com/office/drawing/2014/main" val="3058832090"/>
                    </a:ext>
                  </a:extLst>
                </a:gridCol>
                <a:gridCol w="205099">
                  <a:extLst>
                    <a:ext uri="{9D8B030D-6E8A-4147-A177-3AD203B41FA5}">
                      <a16:colId xmlns:a16="http://schemas.microsoft.com/office/drawing/2014/main" val="3439756352"/>
                    </a:ext>
                  </a:extLst>
                </a:gridCol>
                <a:gridCol w="205099">
                  <a:extLst>
                    <a:ext uri="{9D8B030D-6E8A-4147-A177-3AD203B41FA5}">
                      <a16:colId xmlns:a16="http://schemas.microsoft.com/office/drawing/2014/main" val="712297634"/>
                    </a:ext>
                  </a:extLst>
                </a:gridCol>
                <a:gridCol w="205099">
                  <a:extLst>
                    <a:ext uri="{9D8B030D-6E8A-4147-A177-3AD203B41FA5}">
                      <a16:colId xmlns:a16="http://schemas.microsoft.com/office/drawing/2014/main" val="326898410"/>
                    </a:ext>
                  </a:extLst>
                </a:gridCol>
                <a:gridCol w="205099">
                  <a:extLst>
                    <a:ext uri="{9D8B030D-6E8A-4147-A177-3AD203B41FA5}">
                      <a16:colId xmlns:a16="http://schemas.microsoft.com/office/drawing/2014/main" val="2940505990"/>
                    </a:ext>
                  </a:extLst>
                </a:gridCol>
                <a:gridCol w="205099">
                  <a:extLst>
                    <a:ext uri="{9D8B030D-6E8A-4147-A177-3AD203B41FA5}">
                      <a16:colId xmlns:a16="http://schemas.microsoft.com/office/drawing/2014/main" val="3416892196"/>
                    </a:ext>
                  </a:extLst>
                </a:gridCol>
                <a:gridCol w="205099">
                  <a:extLst>
                    <a:ext uri="{9D8B030D-6E8A-4147-A177-3AD203B41FA5}">
                      <a16:colId xmlns:a16="http://schemas.microsoft.com/office/drawing/2014/main" val="714076045"/>
                    </a:ext>
                  </a:extLst>
                </a:gridCol>
                <a:gridCol w="205099">
                  <a:extLst>
                    <a:ext uri="{9D8B030D-6E8A-4147-A177-3AD203B41FA5}">
                      <a16:colId xmlns:a16="http://schemas.microsoft.com/office/drawing/2014/main" val="366753024"/>
                    </a:ext>
                  </a:extLst>
                </a:gridCol>
                <a:gridCol w="205099">
                  <a:extLst>
                    <a:ext uri="{9D8B030D-6E8A-4147-A177-3AD203B41FA5}">
                      <a16:colId xmlns:a16="http://schemas.microsoft.com/office/drawing/2014/main" val="648895886"/>
                    </a:ext>
                  </a:extLst>
                </a:gridCol>
                <a:gridCol w="205099">
                  <a:extLst>
                    <a:ext uri="{9D8B030D-6E8A-4147-A177-3AD203B41FA5}">
                      <a16:colId xmlns:a16="http://schemas.microsoft.com/office/drawing/2014/main" val="1448331277"/>
                    </a:ext>
                  </a:extLst>
                </a:gridCol>
                <a:gridCol w="205099">
                  <a:extLst>
                    <a:ext uri="{9D8B030D-6E8A-4147-A177-3AD203B41FA5}">
                      <a16:colId xmlns:a16="http://schemas.microsoft.com/office/drawing/2014/main" val="2599967134"/>
                    </a:ext>
                  </a:extLst>
                </a:gridCol>
                <a:gridCol w="205099">
                  <a:extLst>
                    <a:ext uri="{9D8B030D-6E8A-4147-A177-3AD203B41FA5}">
                      <a16:colId xmlns:a16="http://schemas.microsoft.com/office/drawing/2014/main" val="3454547206"/>
                    </a:ext>
                  </a:extLst>
                </a:gridCol>
                <a:gridCol w="205099">
                  <a:extLst>
                    <a:ext uri="{9D8B030D-6E8A-4147-A177-3AD203B41FA5}">
                      <a16:colId xmlns:a16="http://schemas.microsoft.com/office/drawing/2014/main" val="2683708902"/>
                    </a:ext>
                  </a:extLst>
                </a:gridCol>
                <a:gridCol w="205099">
                  <a:extLst>
                    <a:ext uri="{9D8B030D-6E8A-4147-A177-3AD203B41FA5}">
                      <a16:colId xmlns:a16="http://schemas.microsoft.com/office/drawing/2014/main" val="262221350"/>
                    </a:ext>
                  </a:extLst>
                </a:gridCol>
                <a:gridCol w="205099">
                  <a:extLst>
                    <a:ext uri="{9D8B030D-6E8A-4147-A177-3AD203B41FA5}">
                      <a16:colId xmlns:a16="http://schemas.microsoft.com/office/drawing/2014/main" val="2673991286"/>
                    </a:ext>
                  </a:extLst>
                </a:gridCol>
                <a:gridCol w="205099">
                  <a:extLst>
                    <a:ext uri="{9D8B030D-6E8A-4147-A177-3AD203B41FA5}">
                      <a16:colId xmlns:a16="http://schemas.microsoft.com/office/drawing/2014/main" val="1739955745"/>
                    </a:ext>
                  </a:extLst>
                </a:gridCol>
                <a:gridCol w="205099">
                  <a:extLst>
                    <a:ext uri="{9D8B030D-6E8A-4147-A177-3AD203B41FA5}">
                      <a16:colId xmlns:a16="http://schemas.microsoft.com/office/drawing/2014/main" val="47767251"/>
                    </a:ext>
                  </a:extLst>
                </a:gridCol>
                <a:gridCol w="102551">
                  <a:extLst>
                    <a:ext uri="{9D8B030D-6E8A-4147-A177-3AD203B41FA5}">
                      <a16:colId xmlns:a16="http://schemas.microsoft.com/office/drawing/2014/main" val="3703801637"/>
                    </a:ext>
                  </a:extLst>
                </a:gridCol>
                <a:gridCol w="51276">
                  <a:extLst>
                    <a:ext uri="{9D8B030D-6E8A-4147-A177-3AD203B41FA5}">
                      <a16:colId xmlns:a16="http://schemas.microsoft.com/office/drawing/2014/main" val="212208334"/>
                    </a:ext>
                  </a:extLst>
                </a:gridCol>
                <a:gridCol w="51276">
                  <a:extLst>
                    <a:ext uri="{9D8B030D-6E8A-4147-A177-3AD203B41FA5}">
                      <a16:colId xmlns:a16="http://schemas.microsoft.com/office/drawing/2014/main" val="4091433634"/>
                    </a:ext>
                  </a:extLst>
                </a:gridCol>
              </a:tblGrid>
              <a:tr h="303595">
                <a:tc>
                  <a:txBody>
                    <a:bodyPr/>
                    <a:lstStyle/>
                    <a:p>
                      <a:pPr latinLnBrk="1"/>
                      <a:endParaRPr lang="ko-KR" altLang="en-US" sz="200">
                        <a:solidFill>
                          <a:srgbClr val="0070C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solidFill>
                          <a:srgbClr val="7030A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67310005"/>
                  </a:ext>
                </a:extLst>
              </a:tr>
            </a:tbl>
          </a:graphicData>
        </a:graphic>
      </p:graphicFrame>
      <p:graphicFrame>
        <p:nvGraphicFramePr>
          <p:cNvPr id="27" name="표 26">
            <a:extLst>
              <a:ext uri="{FF2B5EF4-FFF2-40B4-BE49-F238E27FC236}">
                <a16:creationId xmlns:a16="http://schemas.microsoft.com/office/drawing/2014/main" id="{3362B97C-44C3-3D81-056C-BE5376B8A6AF}"/>
              </a:ext>
            </a:extLst>
          </p:cNvPr>
          <p:cNvGraphicFramePr>
            <a:graphicFrameLocks noGrp="1"/>
          </p:cNvGraphicFramePr>
          <p:nvPr/>
        </p:nvGraphicFramePr>
        <p:xfrm>
          <a:off x="787947" y="3203104"/>
          <a:ext cx="7363170" cy="262803"/>
        </p:xfrm>
        <a:graphic>
          <a:graphicData uri="http://schemas.openxmlformats.org/drawingml/2006/table">
            <a:tbl>
              <a:tblPr firstRow="1" bandRow="1">
                <a:tableStyleId>{5940675A-B579-460E-94D1-54222C63F5DA}</a:tableStyleId>
              </a:tblPr>
              <a:tblGrid>
                <a:gridCol w="818130">
                  <a:extLst>
                    <a:ext uri="{9D8B030D-6E8A-4147-A177-3AD203B41FA5}">
                      <a16:colId xmlns:a16="http://schemas.microsoft.com/office/drawing/2014/main" val="1656425373"/>
                    </a:ext>
                  </a:extLst>
                </a:gridCol>
                <a:gridCol w="818130">
                  <a:extLst>
                    <a:ext uri="{9D8B030D-6E8A-4147-A177-3AD203B41FA5}">
                      <a16:colId xmlns:a16="http://schemas.microsoft.com/office/drawing/2014/main" val="3654301936"/>
                    </a:ext>
                  </a:extLst>
                </a:gridCol>
                <a:gridCol w="818130">
                  <a:extLst>
                    <a:ext uri="{9D8B030D-6E8A-4147-A177-3AD203B41FA5}">
                      <a16:colId xmlns:a16="http://schemas.microsoft.com/office/drawing/2014/main" val="2012171269"/>
                    </a:ext>
                  </a:extLst>
                </a:gridCol>
                <a:gridCol w="818130">
                  <a:extLst>
                    <a:ext uri="{9D8B030D-6E8A-4147-A177-3AD203B41FA5}">
                      <a16:colId xmlns:a16="http://schemas.microsoft.com/office/drawing/2014/main" val="3515768281"/>
                    </a:ext>
                  </a:extLst>
                </a:gridCol>
                <a:gridCol w="818130">
                  <a:extLst>
                    <a:ext uri="{9D8B030D-6E8A-4147-A177-3AD203B41FA5}">
                      <a16:colId xmlns:a16="http://schemas.microsoft.com/office/drawing/2014/main" val="3824528576"/>
                    </a:ext>
                  </a:extLst>
                </a:gridCol>
                <a:gridCol w="818130">
                  <a:extLst>
                    <a:ext uri="{9D8B030D-6E8A-4147-A177-3AD203B41FA5}">
                      <a16:colId xmlns:a16="http://schemas.microsoft.com/office/drawing/2014/main" val="2467062243"/>
                    </a:ext>
                  </a:extLst>
                </a:gridCol>
                <a:gridCol w="818130">
                  <a:extLst>
                    <a:ext uri="{9D8B030D-6E8A-4147-A177-3AD203B41FA5}">
                      <a16:colId xmlns:a16="http://schemas.microsoft.com/office/drawing/2014/main" val="3907448235"/>
                    </a:ext>
                  </a:extLst>
                </a:gridCol>
                <a:gridCol w="818130">
                  <a:extLst>
                    <a:ext uri="{9D8B030D-6E8A-4147-A177-3AD203B41FA5}">
                      <a16:colId xmlns:a16="http://schemas.microsoft.com/office/drawing/2014/main" val="1532465541"/>
                    </a:ext>
                  </a:extLst>
                </a:gridCol>
                <a:gridCol w="818130">
                  <a:extLst>
                    <a:ext uri="{9D8B030D-6E8A-4147-A177-3AD203B41FA5}">
                      <a16:colId xmlns:a16="http://schemas.microsoft.com/office/drawing/2014/main" val="3286892448"/>
                    </a:ext>
                  </a:extLst>
                </a:gridCol>
              </a:tblGrid>
              <a:tr h="262803">
                <a:tc>
                  <a:txBody>
                    <a:bodyPr/>
                    <a:lstStyle/>
                    <a:p>
                      <a:pPr algn="ctr" latinLnBrk="1"/>
                      <a:r>
                        <a:rPr lang="en-US" altLang="ko-KR" sz="1400" b="1">
                          <a:solidFill>
                            <a:schemeClr val="bg1"/>
                          </a:solidFill>
                          <a:latin typeface="+mj-lt"/>
                          <a:cs typeface="Times New Roman" panose="02020603050405020304" pitchFamily="18" charset="0"/>
                        </a:rPr>
                        <a:t>Page A</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B</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C</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D</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M</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N</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O </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tx1"/>
                          </a:solidFill>
                          <a:latin typeface="+mj-lt"/>
                          <a:cs typeface="Times New Roman" panose="02020603050405020304" pitchFamily="18" charset="0"/>
                        </a:rPr>
                        <a:t>Redun.</a:t>
                      </a:r>
                      <a:endParaRPr lang="ko-KR" altLang="en-US" sz="1400" b="1">
                        <a:solidFill>
                          <a:schemeClr val="tx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99503"/>
                  </a:ext>
                </a:extLst>
              </a:tr>
            </a:tbl>
          </a:graphicData>
        </a:graphic>
      </p:graphicFrame>
      <p:sp>
        <p:nvSpPr>
          <p:cNvPr id="6" name="TextBox 5">
            <a:extLst>
              <a:ext uri="{FF2B5EF4-FFF2-40B4-BE49-F238E27FC236}">
                <a16:creationId xmlns:a16="http://schemas.microsoft.com/office/drawing/2014/main" id="{F7E208B7-E5FD-DA2D-C33D-E34A05EB3BE9}"/>
              </a:ext>
            </a:extLst>
          </p:cNvPr>
          <p:cNvSpPr txBox="1"/>
          <p:nvPr/>
        </p:nvSpPr>
        <p:spPr>
          <a:xfrm>
            <a:off x="4258223" y="3096575"/>
            <a:ext cx="422617" cy="369332"/>
          </a:xfrm>
          <a:prstGeom prst="rect">
            <a:avLst/>
          </a:prstGeom>
          <a:noFill/>
        </p:spPr>
        <p:txBody>
          <a:bodyPr wrap="square" rtlCol="0">
            <a:spAutoFit/>
          </a:bodyPr>
          <a:lstStyle/>
          <a:p>
            <a:r>
              <a:rPr lang="en-US" altLang="ko-KR" b="1"/>
              <a:t>…</a:t>
            </a:r>
            <a:endParaRPr lang="ko-KR" altLang="en-US" b="1"/>
          </a:p>
        </p:txBody>
      </p:sp>
      <p:graphicFrame>
        <p:nvGraphicFramePr>
          <p:cNvPr id="8" name="표 7">
            <a:extLst>
              <a:ext uri="{FF2B5EF4-FFF2-40B4-BE49-F238E27FC236}">
                <a16:creationId xmlns:a16="http://schemas.microsoft.com/office/drawing/2014/main" id="{DAD2BB96-5EA3-6DCE-050E-05C9B82AB8CF}"/>
              </a:ext>
            </a:extLst>
          </p:cNvPr>
          <p:cNvGraphicFramePr>
            <a:graphicFrameLocks noGrp="1"/>
          </p:cNvGraphicFramePr>
          <p:nvPr/>
        </p:nvGraphicFramePr>
        <p:xfrm>
          <a:off x="602900" y="3703008"/>
          <a:ext cx="2800026" cy="1319359"/>
        </p:xfrm>
        <a:graphic>
          <a:graphicData uri="http://schemas.openxmlformats.org/drawingml/2006/table">
            <a:tbl>
              <a:tblPr firstRow="1" bandRow="1">
                <a:tableStyleId>{5940675A-B579-460E-94D1-54222C63F5DA}</a:tableStyleId>
              </a:tblPr>
              <a:tblGrid>
                <a:gridCol w="155557">
                  <a:extLst>
                    <a:ext uri="{9D8B030D-6E8A-4147-A177-3AD203B41FA5}">
                      <a16:colId xmlns:a16="http://schemas.microsoft.com/office/drawing/2014/main" val="2553341266"/>
                    </a:ext>
                  </a:extLst>
                </a:gridCol>
                <a:gridCol w="155557">
                  <a:extLst>
                    <a:ext uri="{9D8B030D-6E8A-4147-A177-3AD203B41FA5}">
                      <a16:colId xmlns:a16="http://schemas.microsoft.com/office/drawing/2014/main" val="2660735247"/>
                    </a:ext>
                  </a:extLst>
                </a:gridCol>
                <a:gridCol w="155557">
                  <a:extLst>
                    <a:ext uri="{9D8B030D-6E8A-4147-A177-3AD203B41FA5}">
                      <a16:colId xmlns:a16="http://schemas.microsoft.com/office/drawing/2014/main" val="1020973080"/>
                    </a:ext>
                  </a:extLst>
                </a:gridCol>
                <a:gridCol w="155557">
                  <a:extLst>
                    <a:ext uri="{9D8B030D-6E8A-4147-A177-3AD203B41FA5}">
                      <a16:colId xmlns:a16="http://schemas.microsoft.com/office/drawing/2014/main" val="2735411109"/>
                    </a:ext>
                  </a:extLst>
                </a:gridCol>
                <a:gridCol w="155557">
                  <a:extLst>
                    <a:ext uri="{9D8B030D-6E8A-4147-A177-3AD203B41FA5}">
                      <a16:colId xmlns:a16="http://schemas.microsoft.com/office/drawing/2014/main" val="2233927152"/>
                    </a:ext>
                  </a:extLst>
                </a:gridCol>
                <a:gridCol w="155557">
                  <a:extLst>
                    <a:ext uri="{9D8B030D-6E8A-4147-A177-3AD203B41FA5}">
                      <a16:colId xmlns:a16="http://schemas.microsoft.com/office/drawing/2014/main" val="979966112"/>
                    </a:ext>
                  </a:extLst>
                </a:gridCol>
                <a:gridCol w="155557">
                  <a:extLst>
                    <a:ext uri="{9D8B030D-6E8A-4147-A177-3AD203B41FA5}">
                      <a16:colId xmlns:a16="http://schemas.microsoft.com/office/drawing/2014/main" val="435861125"/>
                    </a:ext>
                  </a:extLst>
                </a:gridCol>
                <a:gridCol w="155557">
                  <a:extLst>
                    <a:ext uri="{9D8B030D-6E8A-4147-A177-3AD203B41FA5}">
                      <a16:colId xmlns:a16="http://schemas.microsoft.com/office/drawing/2014/main" val="529917858"/>
                    </a:ext>
                  </a:extLst>
                </a:gridCol>
                <a:gridCol w="155557">
                  <a:extLst>
                    <a:ext uri="{9D8B030D-6E8A-4147-A177-3AD203B41FA5}">
                      <a16:colId xmlns:a16="http://schemas.microsoft.com/office/drawing/2014/main" val="3546194210"/>
                    </a:ext>
                  </a:extLst>
                </a:gridCol>
                <a:gridCol w="155557">
                  <a:extLst>
                    <a:ext uri="{9D8B030D-6E8A-4147-A177-3AD203B41FA5}">
                      <a16:colId xmlns:a16="http://schemas.microsoft.com/office/drawing/2014/main" val="3587301405"/>
                    </a:ext>
                  </a:extLst>
                </a:gridCol>
                <a:gridCol w="155557">
                  <a:extLst>
                    <a:ext uri="{9D8B030D-6E8A-4147-A177-3AD203B41FA5}">
                      <a16:colId xmlns:a16="http://schemas.microsoft.com/office/drawing/2014/main" val="676719972"/>
                    </a:ext>
                  </a:extLst>
                </a:gridCol>
                <a:gridCol w="155557">
                  <a:extLst>
                    <a:ext uri="{9D8B030D-6E8A-4147-A177-3AD203B41FA5}">
                      <a16:colId xmlns:a16="http://schemas.microsoft.com/office/drawing/2014/main" val="3886261494"/>
                    </a:ext>
                  </a:extLst>
                </a:gridCol>
                <a:gridCol w="155557">
                  <a:extLst>
                    <a:ext uri="{9D8B030D-6E8A-4147-A177-3AD203B41FA5}">
                      <a16:colId xmlns:a16="http://schemas.microsoft.com/office/drawing/2014/main" val="3428598882"/>
                    </a:ext>
                  </a:extLst>
                </a:gridCol>
                <a:gridCol w="155557">
                  <a:extLst>
                    <a:ext uri="{9D8B030D-6E8A-4147-A177-3AD203B41FA5}">
                      <a16:colId xmlns:a16="http://schemas.microsoft.com/office/drawing/2014/main" val="2851254742"/>
                    </a:ext>
                  </a:extLst>
                </a:gridCol>
                <a:gridCol w="155557">
                  <a:extLst>
                    <a:ext uri="{9D8B030D-6E8A-4147-A177-3AD203B41FA5}">
                      <a16:colId xmlns:a16="http://schemas.microsoft.com/office/drawing/2014/main" val="3026011252"/>
                    </a:ext>
                  </a:extLst>
                </a:gridCol>
                <a:gridCol w="155557">
                  <a:extLst>
                    <a:ext uri="{9D8B030D-6E8A-4147-A177-3AD203B41FA5}">
                      <a16:colId xmlns:a16="http://schemas.microsoft.com/office/drawing/2014/main" val="1641057413"/>
                    </a:ext>
                  </a:extLst>
                </a:gridCol>
                <a:gridCol w="155557">
                  <a:extLst>
                    <a:ext uri="{9D8B030D-6E8A-4147-A177-3AD203B41FA5}">
                      <a16:colId xmlns:a16="http://schemas.microsoft.com/office/drawing/2014/main" val="165649189"/>
                    </a:ext>
                  </a:extLst>
                </a:gridCol>
                <a:gridCol w="155557">
                  <a:extLst>
                    <a:ext uri="{9D8B030D-6E8A-4147-A177-3AD203B41FA5}">
                      <a16:colId xmlns:a16="http://schemas.microsoft.com/office/drawing/2014/main" val="3088250337"/>
                    </a:ext>
                  </a:extLst>
                </a:gridCol>
              </a:tblGrid>
              <a:tr h="149593">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32790">
                <a:tc>
                  <a:txBody>
                    <a:bodyPr/>
                    <a:lstStyle/>
                    <a:p>
                      <a:pPr latinLnBrk="1"/>
                      <a:endParaRPr lang="ko-KR" altLang="en-US" sz="1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854790"/>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6145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71487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1982339"/>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04202482"/>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7471407"/>
                  </a:ext>
                </a:extLst>
              </a:tr>
            </a:tbl>
          </a:graphicData>
        </a:graphic>
      </p:graphicFrame>
      <p:graphicFrame>
        <p:nvGraphicFramePr>
          <p:cNvPr id="9" name="표 8">
            <a:extLst>
              <a:ext uri="{FF2B5EF4-FFF2-40B4-BE49-F238E27FC236}">
                <a16:creationId xmlns:a16="http://schemas.microsoft.com/office/drawing/2014/main" id="{52185078-A34D-EE43-DA35-D99B0F8CBEA2}"/>
              </a:ext>
            </a:extLst>
          </p:cNvPr>
          <p:cNvGraphicFramePr>
            <a:graphicFrameLocks noGrp="1"/>
          </p:cNvGraphicFramePr>
          <p:nvPr/>
        </p:nvGraphicFramePr>
        <p:xfrm>
          <a:off x="766573" y="4182582"/>
          <a:ext cx="2472680" cy="596102"/>
        </p:xfrm>
        <a:graphic>
          <a:graphicData uri="http://schemas.openxmlformats.org/drawingml/2006/table">
            <a:tbl>
              <a:tblPr firstRow="1" bandRow="1">
                <a:tableStyleId>{5940675A-B579-460E-94D1-54222C63F5DA}</a:tableStyleId>
              </a:tblPr>
              <a:tblGrid>
                <a:gridCol w="618170">
                  <a:extLst>
                    <a:ext uri="{9D8B030D-6E8A-4147-A177-3AD203B41FA5}">
                      <a16:colId xmlns:a16="http://schemas.microsoft.com/office/drawing/2014/main" val="1388546816"/>
                    </a:ext>
                  </a:extLst>
                </a:gridCol>
                <a:gridCol w="618170">
                  <a:extLst>
                    <a:ext uri="{9D8B030D-6E8A-4147-A177-3AD203B41FA5}">
                      <a16:colId xmlns:a16="http://schemas.microsoft.com/office/drawing/2014/main" val="3459026382"/>
                    </a:ext>
                  </a:extLst>
                </a:gridCol>
                <a:gridCol w="618170">
                  <a:extLst>
                    <a:ext uri="{9D8B030D-6E8A-4147-A177-3AD203B41FA5}">
                      <a16:colId xmlns:a16="http://schemas.microsoft.com/office/drawing/2014/main" val="600651314"/>
                    </a:ext>
                  </a:extLst>
                </a:gridCol>
                <a:gridCol w="618170">
                  <a:extLst>
                    <a:ext uri="{9D8B030D-6E8A-4147-A177-3AD203B41FA5}">
                      <a16:colId xmlns:a16="http://schemas.microsoft.com/office/drawing/2014/main" val="2531741023"/>
                    </a:ext>
                  </a:extLst>
                </a:gridCol>
              </a:tblGrid>
              <a:tr h="596102">
                <a:tc>
                  <a:txBody>
                    <a:bodyPr/>
                    <a:lstStyle/>
                    <a:p>
                      <a:pPr algn="ctr" latinLnBrk="1"/>
                      <a:r>
                        <a:rPr lang="en-US" altLang="ko-KR" sz="1400" b="1">
                          <a:solidFill>
                            <a:schemeClr val="bg1"/>
                          </a:solidFill>
                          <a:latin typeface="+mj-lt"/>
                          <a:cs typeface="Times New Roman" panose="02020603050405020304" pitchFamily="18" charset="0"/>
                        </a:rPr>
                        <a:t>Sector</a:t>
                      </a:r>
                    </a:p>
                    <a:p>
                      <a:pPr algn="ctr" latinLnBrk="1"/>
                      <a:r>
                        <a:rPr lang="en-US" altLang="ko-KR" sz="1400" b="1">
                          <a:solidFill>
                            <a:schemeClr val="bg1"/>
                          </a:solidFill>
                          <a:latin typeface="+mj-lt"/>
                          <a:cs typeface="Times New Roman" panose="02020603050405020304" pitchFamily="18" charset="0"/>
                        </a:rPr>
                        <a:t> 0</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1</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2</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3</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231600"/>
                  </a:ext>
                </a:extLst>
              </a:tr>
            </a:tbl>
          </a:graphicData>
        </a:graphic>
      </p:graphicFrame>
      <p:cxnSp>
        <p:nvCxnSpPr>
          <p:cNvPr id="10" name="직선 화살표 연결선 9">
            <a:extLst>
              <a:ext uri="{FF2B5EF4-FFF2-40B4-BE49-F238E27FC236}">
                <a16:creationId xmlns:a16="http://schemas.microsoft.com/office/drawing/2014/main" id="{9C452DFD-EFD1-8CC3-C295-2F2588B2DB63}"/>
              </a:ext>
            </a:extLst>
          </p:cNvPr>
          <p:cNvCxnSpPr>
            <a:cxnSpLocks/>
          </p:cNvCxnSpPr>
          <p:nvPr/>
        </p:nvCxnSpPr>
        <p:spPr>
          <a:xfrm>
            <a:off x="765754" y="3492522"/>
            <a:ext cx="0" cy="36000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직선 화살표 연결선 10">
            <a:extLst>
              <a:ext uri="{FF2B5EF4-FFF2-40B4-BE49-F238E27FC236}">
                <a16:creationId xmlns:a16="http://schemas.microsoft.com/office/drawing/2014/main" id="{9F95F803-51A1-B100-7BD7-8187ED6CA1CC}"/>
              </a:ext>
            </a:extLst>
          </p:cNvPr>
          <p:cNvCxnSpPr>
            <a:cxnSpLocks/>
          </p:cNvCxnSpPr>
          <p:nvPr/>
        </p:nvCxnSpPr>
        <p:spPr>
          <a:xfrm>
            <a:off x="1577666" y="3485509"/>
            <a:ext cx="1661587" cy="3670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표 11">
            <a:extLst>
              <a:ext uri="{FF2B5EF4-FFF2-40B4-BE49-F238E27FC236}">
                <a16:creationId xmlns:a16="http://schemas.microsoft.com/office/drawing/2014/main" id="{B1C58012-901F-6A74-04C3-C2A330D78DB5}"/>
              </a:ext>
            </a:extLst>
          </p:cNvPr>
          <p:cNvGraphicFramePr>
            <a:graphicFrameLocks noGrp="1"/>
          </p:cNvGraphicFramePr>
          <p:nvPr/>
        </p:nvGraphicFramePr>
        <p:xfrm>
          <a:off x="5620733" y="3848331"/>
          <a:ext cx="2523552" cy="83449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gridCol w="157722">
                  <a:extLst>
                    <a:ext uri="{9D8B030D-6E8A-4147-A177-3AD203B41FA5}">
                      <a16:colId xmlns:a16="http://schemas.microsoft.com/office/drawing/2014/main" val="267524545"/>
                    </a:ext>
                  </a:extLst>
                </a:gridCol>
                <a:gridCol w="157722">
                  <a:extLst>
                    <a:ext uri="{9D8B030D-6E8A-4147-A177-3AD203B41FA5}">
                      <a16:colId xmlns:a16="http://schemas.microsoft.com/office/drawing/2014/main" val="266255227"/>
                    </a:ext>
                  </a:extLst>
                </a:gridCol>
                <a:gridCol w="157722">
                  <a:extLst>
                    <a:ext uri="{9D8B030D-6E8A-4147-A177-3AD203B41FA5}">
                      <a16:colId xmlns:a16="http://schemas.microsoft.com/office/drawing/2014/main" val="2975266326"/>
                    </a:ext>
                  </a:extLst>
                </a:gridCol>
                <a:gridCol w="157722">
                  <a:extLst>
                    <a:ext uri="{9D8B030D-6E8A-4147-A177-3AD203B41FA5}">
                      <a16:colId xmlns:a16="http://schemas.microsoft.com/office/drawing/2014/main" val="629739852"/>
                    </a:ext>
                  </a:extLst>
                </a:gridCol>
                <a:gridCol w="157722">
                  <a:extLst>
                    <a:ext uri="{9D8B030D-6E8A-4147-A177-3AD203B41FA5}">
                      <a16:colId xmlns:a16="http://schemas.microsoft.com/office/drawing/2014/main" val="1433441484"/>
                    </a:ext>
                  </a:extLst>
                </a:gridCol>
                <a:gridCol w="157722">
                  <a:extLst>
                    <a:ext uri="{9D8B030D-6E8A-4147-A177-3AD203B41FA5}">
                      <a16:colId xmlns:a16="http://schemas.microsoft.com/office/drawing/2014/main" val="2935912199"/>
                    </a:ext>
                  </a:extLst>
                </a:gridCol>
                <a:gridCol w="157722">
                  <a:extLst>
                    <a:ext uri="{9D8B030D-6E8A-4147-A177-3AD203B41FA5}">
                      <a16:colId xmlns:a16="http://schemas.microsoft.com/office/drawing/2014/main" val="2779424776"/>
                    </a:ext>
                  </a:extLst>
                </a:gridCol>
                <a:gridCol w="157722">
                  <a:extLst>
                    <a:ext uri="{9D8B030D-6E8A-4147-A177-3AD203B41FA5}">
                      <a16:colId xmlns:a16="http://schemas.microsoft.com/office/drawing/2014/main" val="3929253952"/>
                    </a:ext>
                  </a:extLst>
                </a:gridCol>
                <a:gridCol w="157722">
                  <a:extLst>
                    <a:ext uri="{9D8B030D-6E8A-4147-A177-3AD203B41FA5}">
                      <a16:colId xmlns:a16="http://schemas.microsoft.com/office/drawing/2014/main" val="4267547854"/>
                    </a:ext>
                  </a:extLst>
                </a:gridCol>
                <a:gridCol w="157722">
                  <a:extLst>
                    <a:ext uri="{9D8B030D-6E8A-4147-A177-3AD203B41FA5}">
                      <a16:colId xmlns:a16="http://schemas.microsoft.com/office/drawing/2014/main" val="1583473496"/>
                    </a:ext>
                  </a:extLst>
                </a:gridCol>
                <a:gridCol w="157722">
                  <a:extLst>
                    <a:ext uri="{9D8B030D-6E8A-4147-A177-3AD203B41FA5}">
                      <a16:colId xmlns:a16="http://schemas.microsoft.com/office/drawing/2014/main" val="1649656341"/>
                    </a:ext>
                  </a:extLst>
                </a:gridCol>
                <a:gridCol w="157722">
                  <a:extLst>
                    <a:ext uri="{9D8B030D-6E8A-4147-A177-3AD203B41FA5}">
                      <a16:colId xmlns:a16="http://schemas.microsoft.com/office/drawing/2014/main" val="690053869"/>
                    </a:ext>
                  </a:extLst>
                </a:gridCol>
              </a:tblGrid>
              <a:tr h="233720">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r>
                        <a:rPr lang="en-US" altLang="ko-KR" sz="1100">
                          <a:latin typeface="+mj-lt"/>
                          <a:cs typeface="Times New Roman" panose="02020603050405020304" pitchFamily="18" charset="0"/>
                        </a:rPr>
                        <a:t>24B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907397"/>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79159633"/>
                  </a:ext>
                </a:extLst>
              </a:tr>
            </a:tbl>
          </a:graphicData>
        </a:graphic>
      </p:graphicFrame>
      <p:cxnSp>
        <p:nvCxnSpPr>
          <p:cNvPr id="13" name="직선 화살표 연결선 12">
            <a:extLst>
              <a:ext uri="{FF2B5EF4-FFF2-40B4-BE49-F238E27FC236}">
                <a16:creationId xmlns:a16="http://schemas.microsoft.com/office/drawing/2014/main" id="{B7FF27EA-7744-C7B0-E6A7-F32443981B6A}"/>
              </a:ext>
            </a:extLst>
          </p:cNvPr>
          <p:cNvCxnSpPr>
            <a:cxnSpLocks/>
          </p:cNvCxnSpPr>
          <p:nvPr/>
        </p:nvCxnSpPr>
        <p:spPr>
          <a:xfrm flipH="1">
            <a:off x="5620733" y="3467110"/>
            <a:ext cx="1736936"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직선 화살표 연결선 16">
            <a:extLst>
              <a:ext uri="{FF2B5EF4-FFF2-40B4-BE49-F238E27FC236}">
                <a16:creationId xmlns:a16="http://schemas.microsoft.com/office/drawing/2014/main" id="{41BF1B81-F02A-0A7E-2CFF-6E35B678769D}"/>
              </a:ext>
            </a:extLst>
          </p:cNvPr>
          <p:cNvCxnSpPr>
            <a:cxnSpLocks/>
          </p:cNvCxnSpPr>
          <p:nvPr/>
        </p:nvCxnSpPr>
        <p:spPr>
          <a:xfrm flipH="1">
            <a:off x="7996428" y="3485509"/>
            <a:ext cx="115853"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직선 화살표 연결선 18">
            <a:extLst>
              <a:ext uri="{FF2B5EF4-FFF2-40B4-BE49-F238E27FC236}">
                <a16:creationId xmlns:a16="http://schemas.microsoft.com/office/drawing/2014/main" id="{4D060963-C1A9-76F0-C052-4D3EEEAEAB7F}"/>
              </a:ext>
            </a:extLst>
          </p:cNvPr>
          <p:cNvCxnSpPr>
            <a:cxnSpLocks/>
          </p:cNvCxnSpPr>
          <p:nvPr/>
        </p:nvCxnSpPr>
        <p:spPr>
          <a:xfrm>
            <a:off x="8153832" y="3478763"/>
            <a:ext cx="0"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7F8D5CAD-6EDC-83F7-3B88-419FCFAC752D}"/>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1F247251-48F3-D519-3457-B68D7292AE7F}"/>
              </a:ext>
            </a:extLst>
          </p:cNvPr>
          <p:cNvSpPr>
            <a:spLocks noGrp="1"/>
          </p:cNvSpPr>
          <p:nvPr>
            <p:ph type="sldNum" sz="quarter" idx="12"/>
          </p:nvPr>
        </p:nvSpPr>
        <p:spPr>
          <a:xfrm>
            <a:off x="6753044" y="6446136"/>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40</a:t>
            </a:fld>
            <a:endParaRPr lang="ko-KR" altLang="en-US"/>
          </a:p>
        </p:txBody>
      </p:sp>
      <p:sp>
        <p:nvSpPr>
          <p:cNvPr id="20" name="TextBox 19">
            <a:extLst>
              <a:ext uri="{FF2B5EF4-FFF2-40B4-BE49-F238E27FC236}">
                <a16:creationId xmlns:a16="http://schemas.microsoft.com/office/drawing/2014/main" id="{307DFAC8-C12C-16CE-4D5B-0DE23CB2EB4C}"/>
              </a:ext>
            </a:extLst>
          </p:cNvPr>
          <p:cNvSpPr txBox="1"/>
          <p:nvPr/>
        </p:nvSpPr>
        <p:spPr>
          <a:xfrm>
            <a:off x="5741076" y="4682823"/>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①</a:t>
            </a:r>
            <a:endParaRPr lang="ko-KR" altLang="en-US" b="1"/>
          </a:p>
        </p:txBody>
      </p:sp>
      <p:sp>
        <p:nvSpPr>
          <p:cNvPr id="26" name="직사각형 25">
            <a:extLst>
              <a:ext uri="{FF2B5EF4-FFF2-40B4-BE49-F238E27FC236}">
                <a16:creationId xmlns:a16="http://schemas.microsoft.com/office/drawing/2014/main" id="{6F43ACF9-AAFC-9CE2-CB75-E203F28301DA}"/>
              </a:ext>
            </a:extLst>
          </p:cNvPr>
          <p:cNvSpPr/>
          <p:nvPr/>
        </p:nvSpPr>
        <p:spPr>
          <a:xfrm>
            <a:off x="3993329" y="5574016"/>
            <a:ext cx="819060" cy="715052"/>
          </a:xfrm>
          <a:prstGeom prst="rect">
            <a:avLst/>
          </a:prstGeom>
          <a:solidFill>
            <a:srgbClr val="FFFF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A003A133-8E6F-B72D-2B4D-ED3A5C7C26F4}"/>
              </a:ext>
            </a:extLst>
          </p:cNvPr>
          <p:cNvSpPr txBox="1"/>
          <p:nvPr/>
        </p:nvSpPr>
        <p:spPr>
          <a:xfrm>
            <a:off x="3891966" y="5022367"/>
            <a:ext cx="1021785" cy="523220"/>
          </a:xfrm>
          <a:prstGeom prst="rect">
            <a:avLst/>
          </a:prstGeom>
          <a:noFill/>
        </p:spPr>
        <p:txBody>
          <a:bodyPr wrap="square" rtlCol="0">
            <a:spAutoFit/>
          </a:bodyPr>
          <a:lstStyle/>
          <a:p>
            <a:pPr algn="ctr"/>
            <a:r>
              <a:rPr lang="en-US" altLang="ko-KR" sz="1400" b="1" err="1"/>
              <a:t>Rcache</a:t>
            </a:r>
            <a:r>
              <a:rPr lang="en-US" altLang="ko-KR" sz="1400" b="1"/>
              <a:t> </a:t>
            </a:r>
          </a:p>
          <a:p>
            <a:pPr algn="ctr"/>
            <a:r>
              <a:rPr lang="en-US" altLang="ko-KR" sz="1400" b="1"/>
              <a:t>(32B)</a:t>
            </a:r>
            <a:endParaRPr lang="ko-KR" altLang="en-US" sz="1400" b="1"/>
          </a:p>
        </p:txBody>
      </p:sp>
      <p:graphicFrame>
        <p:nvGraphicFramePr>
          <p:cNvPr id="34" name="표 33">
            <a:extLst>
              <a:ext uri="{FF2B5EF4-FFF2-40B4-BE49-F238E27FC236}">
                <a16:creationId xmlns:a16="http://schemas.microsoft.com/office/drawing/2014/main" id="{B45B170B-CF4B-0686-A17E-D51B995FF52B}"/>
              </a:ext>
            </a:extLst>
          </p:cNvPr>
          <p:cNvGraphicFramePr>
            <a:graphicFrameLocks noGrp="1"/>
          </p:cNvGraphicFramePr>
          <p:nvPr>
            <p:extLst>
              <p:ext uri="{D42A27DB-BD31-4B8C-83A1-F6EECF244321}">
                <p14:modId xmlns:p14="http://schemas.microsoft.com/office/powerpoint/2010/main" val="1211679862"/>
              </p:ext>
            </p:extLst>
          </p:nvPr>
        </p:nvGraphicFramePr>
        <p:xfrm>
          <a:off x="5620733" y="4082051"/>
          <a:ext cx="630888" cy="60077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tblGrid>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679159633"/>
                  </a:ext>
                </a:extLst>
              </a:tr>
            </a:tbl>
          </a:graphicData>
        </a:graphic>
      </p:graphicFrame>
      <p:sp>
        <p:nvSpPr>
          <p:cNvPr id="15" name="직사각형 14">
            <a:extLst>
              <a:ext uri="{FF2B5EF4-FFF2-40B4-BE49-F238E27FC236}">
                <a16:creationId xmlns:a16="http://schemas.microsoft.com/office/drawing/2014/main" id="{53B79A92-87F7-F46F-975F-9BFC9DEEE23F}"/>
              </a:ext>
            </a:extLst>
          </p:cNvPr>
          <p:cNvSpPr/>
          <p:nvPr/>
        </p:nvSpPr>
        <p:spPr>
          <a:xfrm>
            <a:off x="757086" y="4086385"/>
            <a:ext cx="2491654" cy="59610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4926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nodeType="afterEffect">
                                  <p:stCondLst>
                                    <p:cond delay="0"/>
                                  </p:stCondLst>
                                  <p:childTnLst>
                                    <p:animMotion origin="layout" path="M -1.94444E-6 1.11111E-6 L -1.94444E-6 0.00023 C -0.00694 0.01782 -0.01319 0.03611 -0.01996 0.0537 C -0.02274 0.06042 -0.02448 0.06782 -0.02812 0.07361 C -0.03194 0.08009 -0.03594 0.08634 -0.03975 0.09282 C -0.04774 0.10694 -0.05035 0.11574 -0.05989 0.12708 C -0.07569 0.14583 -0.08576 0.15671 -0.10295 0.17014 C -0.10955 0.17523 -0.11649 0.17963 -0.12309 0.18472 C -0.13038 0.19005 -0.13732 0.19606 -0.14427 0.20185 C -0.14514 0.20255 -0.14583 0.20324 -0.1467 0.20393 C -0.14705 0.20417 -0.14757 0.20463 -0.14809 0.20509 C -0.14948 0.20625 -0.15069 0.20717 -0.15225 0.20833 C -0.15416 0.21157 -0.15625 0.21481 -0.15798 0.21829 C -0.15833 0.21921 -0.1585 0.22037 -0.15903 0.22083 C -0.15955 0.22153 -0.16059 0.22153 -0.16128 0.22222 C -0.1618 0.22268 -0.16232 0.22361 -0.16302 0.22407 C -0.16371 0.22454 -0.16423 0.225 -0.16493 0.22523 C -0.16753 0.22685 -0.17274 0.22986 -0.17274 0.23055 L -0.16736 0.22662 " pathEditMode="relative" rAng="0" ptsTypes="AAAAAAAAAAAAAAAAAAA">
                                      <p:cBhvr>
                                        <p:cTn id="13" dur="2000" fill="hold"/>
                                        <p:tgtEl>
                                          <p:spTgt spid="34"/>
                                        </p:tgtEl>
                                        <p:attrNameLst>
                                          <p:attrName>ppt_x</p:attrName>
                                          <p:attrName>ppt_y</p:attrName>
                                        </p:attrNameLst>
                                      </p:cBhvr>
                                      <p:rCtr x="-8646" y="11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EC609DA-FD13-C748-23FB-90D6BADB28A2}"/>
            </a:ext>
          </a:extLst>
        </p:cNvPr>
        <p:cNvGrpSpPr/>
        <p:nvPr/>
      </p:nvGrpSpPr>
      <p:grpSpPr>
        <a:xfrm>
          <a:off x="0" y="0"/>
          <a:ext cx="0" cy="0"/>
          <a:chOff x="0" y="0"/>
          <a:chExt cx="0" cy="0"/>
        </a:xfrm>
      </p:grpSpPr>
      <p:sp>
        <p:nvSpPr>
          <p:cNvPr id="22" name="텍스트 개체 틀 1">
            <a:extLst>
              <a:ext uri="{FF2B5EF4-FFF2-40B4-BE49-F238E27FC236}">
                <a16:creationId xmlns:a16="http://schemas.microsoft.com/office/drawing/2014/main" id="{47460238-84F8-C18A-E9A9-543748E3FCBD}"/>
              </a:ext>
            </a:extLst>
          </p:cNvPr>
          <p:cNvSpPr txBox="1">
            <a:spLocks/>
          </p:cNvSpPr>
          <p:nvPr/>
        </p:nvSpPr>
        <p:spPr>
          <a:xfrm>
            <a:off x="296386" y="1199396"/>
            <a:ext cx="8705320" cy="5145047"/>
          </a:xfrm>
          <a:prstGeom prst="rect">
            <a:avLst/>
          </a:prstGeom>
        </p:spPr>
        <p:txBody>
          <a:bodyPr vert="horz" lIns="91440" tIns="45720" rIns="91440" bIns="45720" rtlCol="0">
            <a:no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spc="0">
                <a:latin typeface="+mj-lt"/>
              </a:rPr>
              <a:t>Alleviate BW penalty for programs with high-locality</a:t>
            </a:r>
            <a:endParaRPr lang="en-US" altLang="ko-KR" spc="0">
              <a:latin typeface="+mj-lt"/>
              <a:ea typeface="맑은 고딕" panose="020B0503020000020004" pitchFamily="50" charset="-127"/>
            </a:endParaRPr>
          </a:p>
          <a:p>
            <a:pPr lvl="1"/>
            <a:r>
              <a:rPr lang="en-US" altLang="ko-KR" sz="1600" spc="0">
                <a:latin typeface="+mn-lt"/>
              </a:rPr>
              <a:t>Reduces # of memory accesses of full cache line requests (8 to 5)</a:t>
            </a:r>
          </a:p>
          <a:p>
            <a:pPr lvl="2"/>
            <a:r>
              <a:rPr lang="en-US" altLang="ko-KR" sz="1500" spc="0">
                <a:solidFill>
                  <a:schemeClr val="tx1"/>
                </a:solidFill>
              </a:rPr>
              <a:t>Four for data sectors, and the other for the shared redundancy blocks</a:t>
            </a:r>
          </a:p>
          <a:p>
            <a:pPr marL="324000" lvl="2" indent="0">
              <a:buFont typeface="Arial" panose="020B0604020202020204" pitchFamily="34" charset="0"/>
              <a:buNone/>
            </a:pPr>
            <a:endParaRPr lang="en-US" altLang="ko-KR" sz="1500" spc="0">
              <a:solidFill>
                <a:schemeClr val="tx1"/>
              </a:solidFill>
            </a:endParaRPr>
          </a:p>
        </p:txBody>
      </p:sp>
      <p:sp>
        <p:nvSpPr>
          <p:cNvPr id="4" name="제목 3">
            <a:extLst>
              <a:ext uri="{FF2B5EF4-FFF2-40B4-BE49-F238E27FC236}">
                <a16:creationId xmlns:a16="http://schemas.microsoft.com/office/drawing/2014/main" id="{18424403-9EC0-1594-E0CD-AE6FCB80CCE7}"/>
              </a:ext>
            </a:extLst>
          </p:cNvPr>
          <p:cNvSpPr>
            <a:spLocks noGrp="1"/>
          </p:cNvSpPr>
          <p:nvPr>
            <p:ph type="title"/>
          </p:nvPr>
        </p:nvSpPr>
        <p:spPr>
          <a:xfrm>
            <a:off x="854498" y="405096"/>
            <a:ext cx="7404642" cy="424732"/>
          </a:xfrm>
        </p:spPr>
        <p:txBody>
          <a:bodyPr/>
          <a:lstStyle/>
          <a:p>
            <a:r>
              <a:rPr lang="en-US" altLang="ko-KR" sz="2400" spc="0" err="1">
                <a:latin typeface="+mj-lt"/>
              </a:rPr>
              <a:t>RCaches</a:t>
            </a:r>
            <a:r>
              <a:rPr lang="en-US" altLang="ko-KR" sz="2400" spc="0">
                <a:latin typeface="+mj-lt"/>
              </a:rPr>
              <a:t> (Redundancy Caches)</a:t>
            </a:r>
            <a:endParaRPr lang="en-US" altLang="ko-KR" sz="2000" spc="0">
              <a:latin typeface="+mj-lt"/>
              <a:ea typeface="맑은 고딕" panose="020B0503020000020004" pitchFamily="50" charset="-127"/>
            </a:endParaRPr>
          </a:p>
        </p:txBody>
      </p:sp>
      <p:sp>
        <p:nvSpPr>
          <p:cNvPr id="5" name="텍스트 개체 틀 4">
            <a:extLst>
              <a:ext uri="{FF2B5EF4-FFF2-40B4-BE49-F238E27FC236}">
                <a16:creationId xmlns:a16="http://schemas.microsoft.com/office/drawing/2014/main" id="{7FB598D4-35B0-DD48-1C1F-ECF0E55B012B}"/>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graphicFrame>
        <p:nvGraphicFramePr>
          <p:cNvPr id="3" name="표 2">
            <a:extLst>
              <a:ext uri="{FF2B5EF4-FFF2-40B4-BE49-F238E27FC236}">
                <a16:creationId xmlns:a16="http://schemas.microsoft.com/office/drawing/2014/main" id="{21EECAC3-A59E-DBF9-B355-1C15CFC9E82A}"/>
              </a:ext>
            </a:extLst>
          </p:cNvPr>
          <p:cNvGraphicFramePr>
            <a:graphicFrameLocks noGrp="1"/>
          </p:cNvGraphicFramePr>
          <p:nvPr>
            <p:extLst>
              <p:ext uri="{D42A27DB-BD31-4B8C-83A1-F6EECF244321}">
                <p14:modId xmlns:p14="http://schemas.microsoft.com/office/powerpoint/2010/main" val="1187668737"/>
              </p:ext>
            </p:extLst>
          </p:nvPr>
        </p:nvGraphicFramePr>
        <p:xfrm>
          <a:off x="767549" y="3171872"/>
          <a:ext cx="7383568" cy="303595"/>
        </p:xfrm>
        <a:graphic>
          <a:graphicData uri="http://schemas.openxmlformats.org/drawingml/2006/table">
            <a:tbl>
              <a:tblPr firstRow="1" bandRow="1">
                <a:tableStyleId>{5940675A-B579-460E-94D1-54222C63F5DA}</a:tableStyleId>
              </a:tblPr>
              <a:tblGrid>
                <a:gridCol w="205099">
                  <a:extLst>
                    <a:ext uri="{9D8B030D-6E8A-4147-A177-3AD203B41FA5}">
                      <a16:colId xmlns:a16="http://schemas.microsoft.com/office/drawing/2014/main" val="2660735247"/>
                    </a:ext>
                  </a:extLst>
                </a:gridCol>
                <a:gridCol w="205099">
                  <a:extLst>
                    <a:ext uri="{9D8B030D-6E8A-4147-A177-3AD203B41FA5}">
                      <a16:colId xmlns:a16="http://schemas.microsoft.com/office/drawing/2014/main" val="1020973080"/>
                    </a:ext>
                  </a:extLst>
                </a:gridCol>
                <a:gridCol w="205099">
                  <a:extLst>
                    <a:ext uri="{9D8B030D-6E8A-4147-A177-3AD203B41FA5}">
                      <a16:colId xmlns:a16="http://schemas.microsoft.com/office/drawing/2014/main" val="2735411109"/>
                    </a:ext>
                  </a:extLst>
                </a:gridCol>
                <a:gridCol w="205099">
                  <a:extLst>
                    <a:ext uri="{9D8B030D-6E8A-4147-A177-3AD203B41FA5}">
                      <a16:colId xmlns:a16="http://schemas.microsoft.com/office/drawing/2014/main" val="2233927152"/>
                    </a:ext>
                  </a:extLst>
                </a:gridCol>
                <a:gridCol w="205099">
                  <a:extLst>
                    <a:ext uri="{9D8B030D-6E8A-4147-A177-3AD203B41FA5}">
                      <a16:colId xmlns:a16="http://schemas.microsoft.com/office/drawing/2014/main" val="979966112"/>
                    </a:ext>
                  </a:extLst>
                </a:gridCol>
                <a:gridCol w="205099">
                  <a:extLst>
                    <a:ext uri="{9D8B030D-6E8A-4147-A177-3AD203B41FA5}">
                      <a16:colId xmlns:a16="http://schemas.microsoft.com/office/drawing/2014/main" val="435861125"/>
                    </a:ext>
                  </a:extLst>
                </a:gridCol>
                <a:gridCol w="205099">
                  <a:extLst>
                    <a:ext uri="{9D8B030D-6E8A-4147-A177-3AD203B41FA5}">
                      <a16:colId xmlns:a16="http://schemas.microsoft.com/office/drawing/2014/main" val="529917858"/>
                    </a:ext>
                  </a:extLst>
                </a:gridCol>
                <a:gridCol w="205099">
                  <a:extLst>
                    <a:ext uri="{9D8B030D-6E8A-4147-A177-3AD203B41FA5}">
                      <a16:colId xmlns:a16="http://schemas.microsoft.com/office/drawing/2014/main" val="3546194210"/>
                    </a:ext>
                  </a:extLst>
                </a:gridCol>
                <a:gridCol w="205099">
                  <a:extLst>
                    <a:ext uri="{9D8B030D-6E8A-4147-A177-3AD203B41FA5}">
                      <a16:colId xmlns:a16="http://schemas.microsoft.com/office/drawing/2014/main" val="3587301405"/>
                    </a:ext>
                  </a:extLst>
                </a:gridCol>
                <a:gridCol w="205099">
                  <a:extLst>
                    <a:ext uri="{9D8B030D-6E8A-4147-A177-3AD203B41FA5}">
                      <a16:colId xmlns:a16="http://schemas.microsoft.com/office/drawing/2014/main" val="676719972"/>
                    </a:ext>
                  </a:extLst>
                </a:gridCol>
                <a:gridCol w="205099">
                  <a:extLst>
                    <a:ext uri="{9D8B030D-6E8A-4147-A177-3AD203B41FA5}">
                      <a16:colId xmlns:a16="http://schemas.microsoft.com/office/drawing/2014/main" val="3886261494"/>
                    </a:ext>
                  </a:extLst>
                </a:gridCol>
                <a:gridCol w="205099">
                  <a:extLst>
                    <a:ext uri="{9D8B030D-6E8A-4147-A177-3AD203B41FA5}">
                      <a16:colId xmlns:a16="http://schemas.microsoft.com/office/drawing/2014/main" val="3428598882"/>
                    </a:ext>
                  </a:extLst>
                </a:gridCol>
                <a:gridCol w="205099">
                  <a:extLst>
                    <a:ext uri="{9D8B030D-6E8A-4147-A177-3AD203B41FA5}">
                      <a16:colId xmlns:a16="http://schemas.microsoft.com/office/drawing/2014/main" val="2851254742"/>
                    </a:ext>
                  </a:extLst>
                </a:gridCol>
                <a:gridCol w="205099">
                  <a:extLst>
                    <a:ext uri="{9D8B030D-6E8A-4147-A177-3AD203B41FA5}">
                      <a16:colId xmlns:a16="http://schemas.microsoft.com/office/drawing/2014/main" val="3026011252"/>
                    </a:ext>
                  </a:extLst>
                </a:gridCol>
                <a:gridCol w="205099">
                  <a:extLst>
                    <a:ext uri="{9D8B030D-6E8A-4147-A177-3AD203B41FA5}">
                      <a16:colId xmlns:a16="http://schemas.microsoft.com/office/drawing/2014/main" val="1641057413"/>
                    </a:ext>
                  </a:extLst>
                </a:gridCol>
                <a:gridCol w="205099">
                  <a:extLst>
                    <a:ext uri="{9D8B030D-6E8A-4147-A177-3AD203B41FA5}">
                      <a16:colId xmlns:a16="http://schemas.microsoft.com/office/drawing/2014/main" val="165649189"/>
                    </a:ext>
                  </a:extLst>
                </a:gridCol>
                <a:gridCol w="205099">
                  <a:extLst>
                    <a:ext uri="{9D8B030D-6E8A-4147-A177-3AD203B41FA5}">
                      <a16:colId xmlns:a16="http://schemas.microsoft.com/office/drawing/2014/main" val="2628776952"/>
                    </a:ext>
                  </a:extLst>
                </a:gridCol>
                <a:gridCol w="205099">
                  <a:extLst>
                    <a:ext uri="{9D8B030D-6E8A-4147-A177-3AD203B41FA5}">
                      <a16:colId xmlns:a16="http://schemas.microsoft.com/office/drawing/2014/main" val="1499057079"/>
                    </a:ext>
                  </a:extLst>
                </a:gridCol>
                <a:gridCol w="205099">
                  <a:extLst>
                    <a:ext uri="{9D8B030D-6E8A-4147-A177-3AD203B41FA5}">
                      <a16:colId xmlns:a16="http://schemas.microsoft.com/office/drawing/2014/main" val="3058832090"/>
                    </a:ext>
                  </a:extLst>
                </a:gridCol>
                <a:gridCol w="205099">
                  <a:extLst>
                    <a:ext uri="{9D8B030D-6E8A-4147-A177-3AD203B41FA5}">
                      <a16:colId xmlns:a16="http://schemas.microsoft.com/office/drawing/2014/main" val="3439756352"/>
                    </a:ext>
                  </a:extLst>
                </a:gridCol>
                <a:gridCol w="205099">
                  <a:extLst>
                    <a:ext uri="{9D8B030D-6E8A-4147-A177-3AD203B41FA5}">
                      <a16:colId xmlns:a16="http://schemas.microsoft.com/office/drawing/2014/main" val="712297634"/>
                    </a:ext>
                  </a:extLst>
                </a:gridCol>
                <a:gridCol w="205099">
                  <a:extLst>
                    <a:ext uri="{9D8B030D-6E8A-4147-A177-3AD203B41FA5}">
                      <a16:colId xmlns:a16="http://schemas.microsoft.com/office/drawing/2014/main" val="326898410"/>
                    </a:ext>
                  </a:extLst>
                </a:gridCol>
                <a:gridCol w="205099">
                  <a:extLst>
                    <a:ext uri="{9D8B030D-6E8A-4147-A177-3AD203B41FA5}">
                      <a16:colId xmlns:a16="http://schemas.microsoft.com/office/drawing/2014/main" val="2940505990"/>
                    </a:ext>
                  </a:extLst>
                </a:gridCol>
                <a:gridCol w="205099">
                  <a:extLst>
                    <a:ext uri="{9D8B030D-6E8A-4147-A177-3AD203B41FA5}">
                      <a16:colId xmlns:a16="http://schemas.microsoft.com/office/drawing/2014/main" val="3416892196"/>
                    </a:ext>
                  </a:extLst>
                </a:gridCol>
                <a:gridCol w="205099">
                  <a:extLst>
                    <a:ext uri="{9D8B030D-6E8A-4147-A177-3AD203B41FA5}">
                      <a16:colId xmlns:a16="http://schemas.microsoft.com/office/drawing/2014/main" val="714076045"/>
                    </a:ext>
                  </a:extLst>
                </a:gridCol>
                <a:gridCol w="205099">
                  <a:extLst>
                    <a:ext uri="{9D8B030D-6E8A-4147-A177-3AD203B41FA5}">
                      <a16:colId xmlns:a16="http://schemas.microsoft.com/office/drawing/2014/main" val="366753024"/>
                    </a:ext>
                  </a:extLst>
                </a:gridCol>
                <a:gridCol w="205099">
                  <a:extLst>
                    <a:ext uri="{9D8B030D-6E8A-4147-A177-3AD203B41FA5}">
                      <a16:colId xmlns:a16="http://schemas.microsoft.com/office/drawing/2014/main" val="648895886"/>
                    </a:ext>
                  </a:extLst>
                </a:gridCol>
                <a:gridCol w="205099">
                  <a:extLst>
                    <a:ext uri="{9D8B030D-6E8A-4147-A177-3AD203B41FA5}">
                      <a16:colId xmlns:a16="http://schemas.microsoft.com/office/drawing/2014/main" val="1448331277"/>
                    </a:ext>
                  </a:extLst>
                </a:gridCol>
                <a:gridCol w="205099">
                  <a:extLst>
                    <a:ext uri="{9D8B030D-6E8A-4147-A177-3AD203B41FA5}">
                      <a16:colId xmlns:a16="http://schemas.microsoft.com/office/drawing/2014/main" val="2599967134"/>
                    </a:ext>
                  </a:extLst>
                </a:gridCol>
                <a:gridCol w="205099">
                  <a:extLst>
                    <a:ext uri="{9D8B030D-6E8A-4147-A177-3AD203B41FA5}">
                      <a16:colId xmlns:a16="http://schemas.microsoft.com/office/drawing/2014/main" val="3454547206"/>
                    </a:ext>
                  </a:extLst>
                </a:gridCol>
                <a:gridCol w="205099">
                  <a:extLst>
                    <a:ext uri="{9D8B030D-6E8A-4147-A177-3AD203B41FA5}">
                      <a16:colId xmlns:a16="http://schemas.microsoft.com/office/drawing/2014/main" val="2683708902"/>
                    </a:ext>
                  </a:extLst>
                </a:gridCol>
                <a:gridCol w="205099">
                  <a:extLst>
                    <a:ext uri="{9D8B030D-6E8A-4147-A177-3AD203B41FA5}">
                      <a16:colId xmlns:a16="http://schemas.microsoft.com/office/drawing/2014/main" val="262221350"/>
                    </a:ext>
                  </a:extLst>
                </a:gridCol>
                <a:gridCol w="205099">
                  <a:extLst>
                    <a:ext uri="{9D8B030D-6E8A-4147-A177-3AD203B41FA5}">
                      <a16:colId xmlns:a16="http://schemas.microsoft.com/office/drawing/2014/main" val="2673991286"/>
                    </a:ext>
                  </a:extLst>
                </a:gridCol>
                <a:gridCol w="205099">
                  <a:extLst>
                    <a:ext uri="{9D8B030D-6E8A-4147-A177-3AD203B41FA5}">
                      <a16:colId xmlns:a16="http://schemas.microsoft.com/office/drawing/2014/main" val="1739955745"/>
                    </a:ext>
                  </a:extLst>
                </a:gridCol>
                <a:gridCol w="205099">
                  <a:extLst>
                    <a:ext uri="{9D8B030D-6E8A-4147-A177-3AD203B41FA5}">
                      <a16:colId xmlns:a16="http://schemas.microsoft.com/office/drawing/2014/main" val="47767251"/>
                    </a:ext>
                  </a:extLst>
                </a:gridCol>
                <a:gridCol w="102551">
                  <a:extLst>
                    <a:ext uri="{9D8B030D-6E8A-4147-A177-3AD203B41FA5}">
                      <a16:colId xmlns:a16="http://schemas.microsoft.com/office/drawing/2014/main" val="3703801637"/>
                    </a:ext>
                  </a:extLst>
                </a:gridCol>
                <a:gridCol w="51276">
                  <a:extLst>
                    <a:ext uri="{9D8B030D-6E8A-4147-A177-3AD203B41FA5}">
                      <a16:colId xmlns:a16="http://schemas.microsoft.com/office/drawing/2014/main" val="212208334"/>
                    </a:ext>
                  </a:extLst>
                </a:gridCol>
                <a:gridCol w="51276">
                  <a:extLst>
                    <a:ext uri="{9D8B030D-6E8A-4147-A177-3AD203B41FA5}">
                      <a16:colId xmlns:a16="http://schemas.microsoft.com/office/drawing/2014/main" val="4091433634"/>
                    </a:ext>
                  </a:extLst>
                </a:gridCol>
              </a:tblGrid>
              <a:tr h="303595">
                <a:tc>
                  <a:txBody>
                    <a:bodyPr/>
                    <a:lstStyle/>
                    <a:p>
                      <a:pPr latinLnBrk="1"/>
                      <a:endParaRPr lang="ko-KR" altLang="en-US" sz="200">
                        <a:solidFill>
                          <a:srgbClr val="0070C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solidFill>
                          <a:srgbClr val="7030A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67310005"/>
                  </a:ext>
                </a:extLst>
              </a:tr>
            </a:tbl>
          </a:graphicData>
        </a:graphic>
      </p:graphicFrame>
      <p:graphicFrame>
        <p:nvGraphicFramePr>
          <p:cNvPr id="27" name="표 26">
            <a:extLst>
              <a:ext uri="{FF2B5EF4-FFF2-40B4-BE49-F238E27FC236}">
                <a16:creationId xmlns:a16="http://schemas.microsoft.com/office/drawing/2014/main" id="{A1CA99A6-7AA4-AFC8-D2F3-A09A4DCFEEFF}"/>
              </a:ext>
            </a:extLst>
          </p:cNvPr>
          <p:cNvGraphicFramePr>
            <a:graphicFrameLocks noGrp="1"/>
          </p:cNvGraphicFramePr>
          <p:nvPr>
            <p:extLst>
              <p:ext uri="{D42A27DB-BD31-4B8C-83A1-F6EECF244321}">
                <p14:modId xmlns:p14="http://schemas.microsoft.com/office/powerpoint/2010/main" val="1284803471"/>
              </p:ext>
            </p:extLst>
          </p:nvPr>
        </p:nvGraphicFramePr>
        <p:xfrm>
          <a:off x="787947" y="3203104"/>
          <a:ext cx="7363170" cy="262803"/>
        </p:xfrm>
        <a:graphic>
          <a:graphicData uri="http://schemas.openxmlformats.org/drawingml/2006/table">
            <a:tbl>
              <a:tblPr firstRow="1" bandRow="1">
                <a:tableStyleId>{5940675A-B579-460E-94D1-54222C63F5DA}</a:tableStyleId>
              </a:tblPr>
              <a:tblGrid>
                <a:gridCol w="818130">
                  <a:extLst>
                    <a:ext uri="{9D8B030D-6E8A-4147-A177-3AD203B41FA5}">
                      <a16:colId xmlns:a16="http://schemas.microsoft.com/office/drawing/2014/main" val="1656425373"/>
                    </a:ext>
                  </a:extLst>
                </a:gridCol>
                <a:gridCol w="818130">
                  <a:extLst>
                    <a:ext uri="{9D8B030D-6E8A-4147-A177-3AD203B41FA5}">
                      <a16:colId xmlns:a16="http://schemas.microsoft.com/office/drawing/2014/main" val="3654301936"/>
                    </a:ext>
                  </a:extLst>
                </a:gridCol>
                <a:gridCol w="818130">
                  <a:extLst>
                    <a:ext uri="{9D8B030D-6E8A-4147-A177-3AD203B41FA5}">
                      <a16:colId xmlns:a16="http://schemas.microsoft.com/office/drawing/2014/main" val="2012171269"/>
                    </a:ext>
                  </a:extLst>
                </a:gridCol>
                <a:gridCol w="818130">
                  <a:extLst>
                    <a:ext uri="{9D8B030D-6E8A-4147-A177-3AD203B41FA5}">
                      <a16:colId xmlns:a16="http://schemas.microsoft.com/office/drawing/2014/main" val="3515768281"/>
                    </a:ext>
                  </a:extLst>
                </a:gridCol>
                <a:gridCol w="818130">
                  <a:extLst>
                    <a:ext uri="{9D8B030D-6E8A-4147-A177-3AD203B41FA5}">
                      <a16:colId xmlns:a16="http://schemas.microsoft.com/office/drawing/2014/main" val="3824528576"/>
                    </a:ext>
                  </a:extLst>
                </a:gridCol>
                <a:gridCol w="818130">
                  <a:extLst>
                    <a:ext uri="{9D8B030D-6E8A-4147-A177-3AD203B41FA5}">
                      <a16:colId xmlns:a16="http://schemas.microsoft.com/office/drawing/2014/main" val="2467062243"/>
                    </a:ext>
                  </a:extLst>
                </a:gridCol>
                <a:gridCol w="818130">
                  <a:extLst>
                    <a:ext uri="{9D8B030D-6E8A-4147-A177-3AD203B41FA5}">
                      <a16:colId xmlns:a16="http://schemas.microsoft.com/office/drawing/2014/main" val="3907448235"/>
                    </a:ext>
                  </a:extLst>
                </a:gridCol>
                <a:gridCol w="818130">
                  <a:extLst>
                    <a:ext uri="{9D8B030D-6E8A-4147-A177-3AD203B41FA5}">
                      <a16:colId xmlns:a16="http://schemas.microsoft.com/office/drawing/2014/main" val="1532465541"/>
                    </a:ext>
                  </a:extLst>
                </a:gridCol>
                <a:gridCol w="818130">
                  <a:extLst>
                    <a:ext uri="{9D8B030D-6E8A-4147-A177-3AD203B41FA5}">
                      <a16:colId xmlns:a16="http://schemas.microsoft.com/office/drawing/2014/main" val="3286892448"/>
                    </a:ext>
                  </a:extLst>
                </a:gridCol>
              </a:tblGrid>
              <a:tr h="262803">
                <a:tc>
                  <a:txBody>
                    <a:bodyPr/>
                    <a:lstStyle/>
                    <a:p>
                      <a:pPr algn="ctr" latinLnBrk="1"/>
                      <a:r>
                        <a:rPr lang="en-US" altLang="ko-KR" sz="1400" b="1">
                          <a:solidFill>
                            <a:schemeClr val="bg1"/>
                          </a:solidFill>
                          <a:latin typeface="+mj-lt"/>
                          <a:cs typeface="Times New Roman" panose="02020603050405020304" pitchFamily="18" charset="0"/>
                        </a:rPr>
                        <a:t>Page A</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B</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C</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D</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M</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N</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O </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tx1"/>
                          </a:solidFill>
                          <a:latin typeface="+mj-lt"/>
                          <a:cs typeface="Times New Roman" panose="02020603050405020304" pitchFamily="18" charset="0"/>
                        </a:rPr>
                        <a:t>Redun.</a:t>
                      </a:r>
                      <a:endParaRPr lang="ko-KR" altLang="en-US" sz="1400" b="1">
                        <a:solidFill>
                          <a:schemeClr val="tx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99503"/>
                  </a:ext>
                </a:extLst>
              </a:tr>
            </a:tbl>
          </a:graphicData>
        </a:graphic>
      </p:graphicFrame>
      <p:sp>
        <p:nvSpPr>
          <p:cNvPr id="6" name="TextBox 5">
            <a:extLst>
              <a:ext uri="{FF2B5EF4-FFF2-40B4-BE49-F238E27FC236}">
                <a16:creationId xmlns:a16="http://schemas.microsoft.com/office/drawing/2014/main" id="{83772EF3-8A51-4EF6-BFE9-C815BCF2D7BD}"/>
              </a:ext>
            </a:extLst>
          </p:cNvPr>
          <p:cNvSpPr txBox="1"/>
          <p:nvPr/>
        </p:nvSpPr>
        <p:spPr>
          <a:xfrm>
            <a:off x="4258223" y="3096575"/>
            <a:ext cx="422617" cy="369332"/>
          </a:xfrm>
          <a:prstGeom prst="rect">
            <a:avLst/>
          </a:prstGeom>
          <a:noFill/>
        </p:spPr>
        <p:txBody>
          <a:bodyPr wrap="square" rtlCol="0">
            <a:spAutoFit/>
          </a:bodyPr>
          <a:lstStyle/>
          <a:p>
            <a:r>
              <a:rPr lang="en-US" altLang="ko-KR" b="1"/>
              <a:t>…</a:t>
            </a:r>
            <a:endParaRPr lang="ko-KR" altLang="en-US" b="1"/>
          </a:p>
        </p:txBody>
      </p:sp>
      <p:graphicFrame>
        <p:nvGraphicFramePr>
          <p:cNvPr id="8" name="표 7">
            <a:extLst>
              <a:ext uri="{FF2B5EF4-FFF2-40B4-BE49-F238E27FC236}">
                <a16:creationId xmlns:a16="http://schemas.microsoft.com/office/drawing/2014/main" id="{7088BFBE-9C89-4572-64E9-B934D2C3BFEF}"/>
              </a:ext>
            </a:extLst>
          </p:cNvPr>
          <p:cNvGraphicFramePr>
            <a:graphicFrameLocks noGrp="1"/>
          </p:cNvGraphicFramePr>
          <p:nvPr>
            <p:extLst>
              <p:ext uri="{D42A27DB-BD31-4B8C-83A1-F6EECF244321}">
                <p14:modId xmlns:p14="http://schemas.microsoft.com/office/powerpoint/2010/main" val="1585464779"/>
              </p:ext>
            </p:extLst>
          </p:nvPr>
        </p:nvGraphicFramePr>
        <p:xfrm>
          <a:off x="602900" y="3703008"/>
          <a:ext cx="2800026" cy="1319359"/>
        </p:xfrm>
        <a:graphic>
          <a:graphicData uri="http://schemas.openxmlformats.org/drawingml/2006/table">
            <a:tbl>
              <a:tblPr firstRow="1" bandRow="1">
                <a:tableStyleId>{5940675A-B579-460E-94D1-54222C63F5DA}</a:tableStyleId>
              </a:tblPr>
              <a:tblGrid>
                <a:gridCol w="155557">
                  <a:extLst>
                    <a:ext uri="{9D8B030D-6E8A-4147-A177-3AD203B41FA5}">
                      <a16:colId xmlns:a16="http://schemas.microsoft.com/office/drawing/2014/main" val="2553341266"/>
                    </a:ext>
                  </a:extLst>
                </a:gridCol>
                <a:gridCol w="155557">
                  <a:extLst>
                    <a:ext uri="{9D8B030D-6E8A-4147-A177-3AD203B41FA5}">
                      <a16:colId xmlns:a16="http://schemas.microsoft.com/office/drawing/2014/main" val="2660735247"/>
                    </a:ext>
                  </a:extLst>
                </a:gridCol>
                <a:gridCol w="155557">
                  <a:extLst>
                    <a:ext uri="{9D8B030D-6E8A-4147-A177-3AD203B41FA5}">
                      <a16:colId xmlns:a16="http://schemas.microsoft.com/office/drawing/2014/main" val="1020973080"/>
                    </a:ext>
                  </a:extLst>
                </a:gridCol>
                <a:gridCol w="155557">
                  <a:extLst>
                    <a:ext uri="{9D8B030D-6E8A-4147-A177-3AD203B41FA5}">
                      <a16:colId xmlns:a16="http://schemas.microsoft.com/office/drawing/2014/main" val="2735411109"/>
                    </a:ext>
                  </a:extLst>
                </a:gridCol>
                <a:gridCol w="155557">
                  <a:extLst>
                    <a:ext uri="{9D8B030D-6E8A-4147-A177-3AD203B41FA5}">
                      <a16:colId xmlns:a16="http://schemas.microsoft.com/office/drawing/2014/main" val="2233927152"/>
                    </a:ext>
                  </a:extLst>
                </a:gridCol>
                <a:gridCol w="155557">
                  <a:extLst>
                    <a:ext uri="{9D8B030D-6E8A-4147-A177-3AD203B41FA5}">
                      <a16:colId xmlns:a16="http://schemas.microsoft.com/office/drawing/2014/main" val="979966112"/>
                    </a:ext>
                  </a:extLst>
                </a:gridCol>
                <a:gridCol w="155557">
                  <a:extLst>
                    <a:ext uri="{9D8B030D-6E8A-4147-A177-3AD203B41FA5}">
                      <a16:colId xmlns:a16="http://schemas.microsoft.com/office/drawing/2014/main" val="435861125"/>
                    </a:ext>
                  </a:extLst>
                </a:gridCol>
                <a:gridCol w="155557">
                  <a:extLst>
                    <a:ext uri="{9D8B030D-6E8A-4147-A177-3AD203B41FA5}">
                      <a16:colId xmlns:a16="http://schemas.microsoft.com/office/drawing/2014/main" val="529917858"/>
                    </a:ext>
                  </a:extLst>
                </a:gridCol>
                <a:gridCol w="155557">
                  <a:extLst>
                    <a:ext uri="{9D8B030D-6E8A-4147-A177-3AD203B41FA5}">
                      <a16:colId xmlns:a16="http://schemas.microsoft.com/office/drawing/2014/main" val="3546194210"/>
                    </a:ext>
                  </a:extLst>
                </a:gridCol>
                <a:gridCol w="155557">
                  <a:extLst>
                    <a:ext uri="{9D8B030D-6E8A-4147-A177-3AD203B41FA5}">
                      <a16:colId xmlns:a16="http://schemas.microsoft.com/office/drawing/2014/main" val="3587301405"/>
                    </a:ext>
                  </a:extLst>
                </a:gridCol>
                <a:gridCol w="155557">
                  <a:extLst>
                    <a:ext uri="{9D8B030D-6E8A-4147-A177-3AD203B41FA5}">
                      <a16:colId xmlns:a16="http://schemas.microsoft.com/office/drawing/2014/main" val="676719972"/>
                    </a:ext>
                  </a:extLst>
                </a:gridCol>
                <a:gridCol w="155557">
                  <a:extLst>
                    <a:ext uri="{9D8B030D-6E8A-4147-A177-3AD203B41FA5}">
                      <a16:colId xmlns:a16="http://schemas.microsoft.com/office/drawing/2014/main" val="3886261494"/>
                    </a:ext>
                  </a:extLst>
                </a:gridCol>
                <a:gridCol w="155557">
                  <a:extLst>
                    <a:ext uri="{9D8B030D-6E8A-4147-A177-3AD203B41FA5}">
                      <a16:colId xmlns:a16="http://schemas.microsoft.com/office/drawing/2014/main" val="3428598882"/>
                    </a:ext>
                  </a:extLst>
                </a:gridCol>
                <a:gridCol w="155557">
                  <a:extLst>
                    <a:ext uri="{9D8B030D-6E8A-4147-A177-3AD203B41FA5}">
                      <a16:colId xmlns:a16="http://schemas.microsoft.com/office/drawing/2014/main" val="2851254742"/>
                    </a:ext>
                  </a:extLst>
                </a:gridCol>
                <a:gridCol w="155557">
                  <a:extLst>
                    <a:ext uri="{9D8B030D-6E8A-4147-A177-3AD203B41FA5}">
                      <a16:colId xmlns:a16="http://schemas.microsoft.com/office/drawing/2014/main" val="3026011252"/>
                    </a:ext>
                  </a:extLst>
                </a:gridCol>
                <a:gridCol w="155557">
                  <a:extLst>
                    <a:ext uri="{9D8B030D-6E8A-4147-A177-3AD203B41FA5}">
                      <a16:colId xmlns:a16="http://schemas.microsoft.com/office/drawing/2014/main" val="1641057413"/>
                    </a:ext>
                  </a:extLst>
                </a:gridCol>
                <a:gridCol w="155557">
                  <a:extLst>
                    <a:ext uri="{9D8B030D-6E8A-4147-A177-3AD203B41FA5}">
                      <a16:colId xmlns:a16="http://schemas.microsoft.com/office/drawing/2014/main" val="165649189"/>
                    </a:ext>
                  </a:extLst>
                </a:gridCol>
                <a:gridCol w="155557">
                  <a:extLst>
                    <a:ext uri="{9D8B030D-6E8A-4147-A177-3AD203B41FA5}">
                      <a16:colId xmlns:a16="http://schemas.microsoft.com/office/drawing/2014/main" val="3088250337"/>
                    </a:ext>
                  </a:extLst>
                </a:gridCol>
              </a:tblGrid>
              <a:tr h="149593">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32790">
                <a:tc>
                  <a:txBody>
                    <a:bodyPr/>
                    <a:lstStyle/>
                    <a:p>
                      <a:pPr latinLnBrk="1"/>
                      <a:endParaRPr lang="ko-KR" altLang="en-US" sz="1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854790"/>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6145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71487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1982339"/>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04202482"/>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7471407"/>
                  </a:ext>
                </a:extLst>
              </a:tr>
            </a:tbl>
          </a:graphicData>
        </a:graphic>
      </p:graphicFrame>
      <p:graphicFrame>
        <p:nvGraphicFramePr>
          <p:cNvPr id="9" name="표 8">
            <a:extLst>
              <a:ext uri="{FF2B5EF4-FFF2-40B4-BE49-F238E27FC236}">
                <a16:creationId xmlns:a16="http://schemas.microsoft.com/office/drawing/2014/main" id="{673BC22C-C977-93A7-EA30-7FDA382652A4}"/>
              </a:ext>
            </a:extLst>
          </p:cNvPr>
          <p:cNvGraphicFramePr>
            <a:graphicFrameLocks noGrp="1"/>
          </p:cNvGraphicFramePr>
          <p:nvPr>
            <p:extLst>
              <p:ext uri="{D42A27DB-BD31-4B8C-83A1-F6EECF244321}">
                <p14:modId xmlns:p14="http://schemas.microsoft.com/office/powerpoint/2010/main" val="1792866750"/>
              </p:ext>
            </p:extLst>
          </p:nvPr>
        </p:nvGraphicFramePr>
        <p:xfrm>
          <a:off x="766573" y="4182582"/>
          <a:ext cx="2472680" cy="596102"/>
        </p:xfrm>
        <a:graphic>
          <a:graphicData uri="http://schemas.openxmlformats.org/drawingml/2006/table">
            <a:tbl>
              <a:tblPr firstRow="1" bandRow="1">
                <a:tableStyleId>{5940675A-B579-460E-94D1-54222C63F5DA}</a:tableStyleId>
              </a:tblPr>
              <a:tblGrid>
                <a:gridCol w="618170">
                  <a:extLst>
                    <a:ext uri="{9D8B030D-6E8A-4147-A177-3AD203B41FA5}">
                      <a16:colId xmlns:a16="http://schemas.microsoft.com/office/drawing/2014/main" val="1388546816"/>
                    </a:ext>
                  </a:extLst>
                </a:gridCol>
                <a:gridCol w="618170">
                  <a:extLst>
                    <a:ext uri="{9D8B030D-6E8A-4147-A177-3AD203B41FA5}">
                      <a16:colId xmlns:a16="http://schemas.microsoft.com/office/drawing/2014/main" val="3459026382"/>
                    </a:ext>
                  </a:extLst>
                </a:gridCol>
                <a:gridCol w="618170">
                  <a:extLst>
                    <a:ext uri="{9D8B030D-6E8A-4147-A177-3AD203B41FA5}">
                      <a16:colId xmlns:a16="http://schemas.microsoft.com/office/drawing/2014/main" val="600651314"/>
                    </a:ext>
                  </a:extLst>
                </a:gridCol>
                <a:gridCol w="618170">
                  <a:extLst>
                    <a:ext uri="{9D8B030D-6E8A-4147-A177-3AD203B41FA5}">
                      <a16:colId xmlns:a16="http://schemas.microsoft.com/office/drawing/2014/main" val="2531741023"/>
                    </a:ext>
                  </a:extLst>
                </a:gridCol>
              </a:tblGrid>
              <a:tr h="596102">
                <a:tc>
                  <a:txBody>
                    <a:bodyPr/>
                    <a:lstStyle/>
                    <a:p>
                      <a:pPr algn="ctr" latinLnBrk="1"/>
                      <a:r>
                        <a:rPr lang="en-US" altLang="ko-KR" sz="1400" b="1">
                          <a:solidFill>
                            <a:schemeClr val="bg1"/>
                          </a:solidFill>
                          <a:latin typeface="+mj-lt"/>
                          <a:cs typeface="Times New Roman" panose="02020603050405020304" pitchFamily="18" charset="0"/>
                        </a:rPr>
                        <a:t>Sector</a:t>
                      </a:r>
                    </a:p>
                    <a:p>
                      <a:pPr algn="ctr" latinLnBrk="1"/>
                      <a:r>
                        <a:rPr lang="en-US" altLang="ko-KR" sz="1400" b="1">
                          <a:solidFill>
                            <a:schemeClr val="bg1"/>
                          </a:solidFill>
                          <a:latin typeface="+mj-lt"/>
                          <a:cs typeface="Times New Roman" panose="02020603050405020304" pitchFamily="18" charset="0"/>
                        </a:rPr>
                        <a:t> 0</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1</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2</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3</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231600"/>
                  </a:ext>
                </a:extLst>
              </a:tr>
            </a:tbl>
          </a:graphicData>
        </a:graphic>
      </p:graphicFrame>
      <p:cxnSp>
        <p:nvCxnSpPr>
          <p:cNvPr id="10" name="직선 화살표 연결선 9">
            <a:extLst>
              <a:ext uri="{FF2B5EF4-FFF2-40B4-BE49-F238E27FC236}">
                <a16:creationId xmlns:a16="http://schemas.microsoft.com/office/drawing/2014/main" id="{8A7334EA-C0C6-CC92-A846-5D88E8E31A14}"/>
              </a:ext>
            </a:extLst>
          </p:cNvPr>
          <p:cNvCxnSpPr>
            <a:cxnSpLocks/>
          </p:cNvCxnSpPr>
          <p:nvPr/>
        </p:nvCxnSpPr>
        <p:spPr>
          <a:xfrm>
            <a:off x="765754" y="3492522"/>
            <a:ext cx="0" cy="36000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직선 화살표 연결선 10">
            <a:extLst>
              <a:ext uri="{FF2B5EF4-FFF2-40B4-BE49-F238E27FC236}">
                <a16:creationId xmlns:a16="http://schemas.microsoft.com/office/drawing/2014/main" id="{BEBF1E74-2E19-FD82-8C16-D5F009F5FFCF}"/>
              </a:ext>
            </a:extLst>
          </p:cNvPr>
          <p:cNvCxnSpPr>
            <a:cxnSpLocks/>
          </p:cNvCxnSpPr>
          <p:nvPr/>
        </p:nvCxnSpPr>
        <p:spPr>
          <a:xfrm>
            <a:off x="1577666" y="3485509"/>
            <a:ext cx="1661587" cy="3670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표 11">
            <a:extLst>
              <a:ext uri="{FF2B5EF4-FFF2-40B4-BE49-F238E27FC236}">
                <a16:creationId xmlns:a16="http://schemas.microsoft.com/office/drawing/2014/main" id="{58D064EC-2B00-4361-7ED1-633C62F5A779}"/>
              </a:ext>
            </a:extLst>
          </p:cNvPr>
          <p:cNvGraphicFramePr>
            <a:graphicFrameLocks noGrp="1"/>
          </p:cNvGraphicFramePr>
          <p:nvPr>
            <p:extLst>
              <p:ext uri="{D42A27DB-BD31-4B8C-83A1-F6EECF244321}">
                <p14:modId xmlns:p14="http://schemas.microsoft.com/office/powerpoint/2010/main" val="1613305961"/>
              </p:ext>
            </p:extLst>
          </p:nvPr>
        </p:nvGraphicFramePr>
        <p:xfrm>
          <a:off x="5620733" y="3848331"/>
          <a:ext cx="2523552" cy="83449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gridCol w="157722">
                  <a:extLst>
                    <a:ext uri="{9D8B030D-6E8A-4147-A177-3AD203B41FA5}">
                      <a16:colId xmlns:a16="http://schemas.microsoft.com/office/drawing/2014/main" val="267524545"/>
                    </a:ext>
                  </a:extLst>
                </a:gridCol>
                <a:gridCol w="157722">
                  <a:extLst>
                    <a:ext uri="{9D8B030D-6E8A-4147-A177-3AD203B41FA5}">
                      <a16:colId xmlns:a16="http://schemas.microsoft.com/office/drawing/2014/main" val="266255227"/>
                    </a:ext>
                  </a:extLst>
                </a:gridCol>
                <a:gridCol w="157722">
                  <a:extLst>
                    <a:ext uri="{9D8B030D-6E8A-4147-A177-3AD203B41FA5}">
                      <a16:colId xmlns:a16="http://schemas.microsoft.com/office/drawing/2014/main" val="2975266326"/>
                    </a:ext>
                  </a:extLst>
                </a:gridCol>
                <a:gridCol w="157722">
                  <a:extLst>
                    <a:ext uri="{9D8B030D-6E8A-4147-A177-3AD203B41FA5}">
                      <a16:colId xmlns:a16="http://schemas.microsoft.com/office/drawing/2014/main" val="629739852"/>
                    </a:ext>
                  </a:extLst>
                </a:gridCol>
                <a:gridCol w="157722">
                  <a:extLst>
                    <a:ext uri="{9D8B030D-6E8A-4147-A177-3AD203B41FA5}">
                      <a16:colId xmlns:a16="http://schemas.microsoft.com/office/drawing/2014/main" val="1433441484"/>
                    </a:ext>
                  </a:extLst>
                </a:gridCol>
                <a:gridCol w="157722">
                  <a:extLst>
                    <a:ext uri="{9D8B030D-6E8A-4147-A177-3AD203B41FA5}">
                      <a16:colId xmlns:a16="http://schemas.microsoft.com/office/drawing/2014/main" val="2935912199"/>
                    </a:ext>
                  </a:extLst>
                </a:gridCol>
                <a:gridCol w="157722">
                  <a:extLst>
                    <a:ext uri="{9D8B030D-6E8A-4147-A177-3AD203B41FA5}">
                      <a16:colId xmlns:a16="http://schemas.microsoft.com/office/drawing/2014/main" val="2779424776"/>
                    </a:ext>
                  </a:extLst>
                </a:gridCol>
                <a:gridCol w="157722">
                  <a:extLst>
                    <a:ext uri="{9D8B030D-6E8A-4147-A177-3AD203B41FA5}">
                      <a16:colId xmlns:a16="http://schemas.microsoft.com/office/drawing/2014/main" val="3929253952"/>
                    </a:ext>
                  </a:extLst>
                </a:gridCol>
                <a:gridCol w="157722">
                  <a:extLst>
                    <a:ext uri="{9D8B030D-6E8A-4147-A177-3AD203B41FA5}">
                      <a16:colId xmlns:a16="http://schemas.microsoft.com/office/drawing/2014/main" val="4267547854"/>
                    </a:ext>
                  </a:extLst>
                </a:gridCol>
                <a:gridCol w="157722">
                  <a:extLst>
                    <a:ext uri="{9D8B030D-6E8A-4147-A177-3AD203B41FA5}">
                      <a16:colId xmlns:a16="http://schemas.microsoft.com/office/drawing/2014/main" val="1583473496"/>
                    </a:ext>
                  </a:extLst>
                </a:gridCol>
                <a:gridCol w="157722">
                  <a:extLst>
                    <a:ext uri="{9D8B030D-6E8A-4147-A177-3AD203B41FA5}">
                      <a16:colId xmlns:a16="http://schemas.microsoft.com/office/drawing/2014/main" val="1649656341"/>
                    </a:ext>
                  </a:extLst>
                </a:gridCol>
                <a:gridCol w="157722">
                  <a:extLst>
                    <a:ext uri="{9D8B030D-6E8A-4147-A177-3AD203B41FA5}">
                      <a16:colId xmlns:a16="http://schemas.microsoft.com/office/drawing/2014/main" val="690053869"/>
                    </a:ext>
                  </a:extLst>
                </a:gridCol>
              </a:tblGrid>
              <a:tr h="233720">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r>
                        <a:rPr lang="en-US" altLang="ko-KR" sz="1100">
                          <a:latin typeface="+mj-lt"/>
                          <a:cs typeface="Times New Roman" panose="02020603050405020304" pitchFamily="18" charset="0"/>
                        </a:rPr>
                        <a:t>24B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907397"/>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79159633"/>
                  </a:ext>
                </a:extLst>
              </a:tr>
            </a:tbl>
          </a:graphicData>
        </a:graphic>
      </p:graphicFrame>
      <p:cxnSp>
        <p:nvCxnSpPr>
          <p:cNvPr id="13" name="직선 화살표 연결선 12">
            <a:extLst>
              <a:ext uri="{FF2B5EF4-FFF2-40B4-BE49-F238E27FC236}">
                <a16:creationId xmlns:a16="http://schemas.microsoft.com/office/drawing/2014/main" id="{25EA16BB-BE9D-C0F3-1B90-91B8507F507F}"/>
              </a:ext>
            </a:extLst>
          </p:cNvPr>
          <p:cNvCxnSpPr>
            <a:cxnSpLocks/>
          </p:cNvCxnSpPr>
          <p:nvPr/>
        </p:nvCxnSpPr>
        <p:spPr>
          <a:xfrm flipH="1">
            <a:off x="5620733" y="3467110"/>
            <a:ext cx="1736936"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직선 화살표 연결선 16">
            <a:extLst>
              <a:ext uri="{FF2B5EF4-FFF2-40B4-BE49-F238E27FC236}">
                <a16:creationId xmlns:a16="http://schemas.microsoft.com/office/drawing/2014/main" id="{3A588B64-43AA-587D-16B1-93E7F13C1C90}"/>
              </a:ext>
            </a:extLst>
          </p:cNvPr>
          <p:cNvCxnSpPr>
            <a:cxnSpLocks/>
          </p:cNvCxnSpPr>
          <p:nvPr/>
        </p:nvCxnSpPr>
        <p:spPr>
          <a:xfrm flipH="1">
            <a:off x="7996428" y="3485509"/>
            <a:ext cx="115853"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직선 화살표 연결선 18">
            <a:extLst>
              <a:ext uri="{FF2B5EF4-FFF2-40B4-BE49-F238E27FC236}">
                <a16:creationId xmlns:a16="http://schemas.microsoft.com/office/drawing/2014/main" id="{23E6EDA2-C9DB-181D-8716-9589664D98D8}"/>
              </a:ext>
            </a:extLst>
          </p:cNvPr>
          <p:cNvCxnSpPr>
            <a:cxnSpLocks/>
          </p:cNvCxnSpPr>
          <p:nvPr/>
        </p:nvCxnSpPr>
        <p:spPr>
          <a:xfrm>
            <a:off x="8153832" y="3478763"/>
            <a:ext cx="0"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8E5C665F-49DC-DE10-76A1-0BE33A39844D}"/>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0E113277-DAE0-38C4-CE10-73D4451C4A40}"/>
              </a:ext>
            </a:extLst>
          </p:cNvPr>
          <p:cNvSpPr>
            <a:spLocks noGrp="1"/>
          </p:cNvSpPr>
          <p:nvPr>
            <p:ph type="sldNum" sz="quarter" idx="12"/>
          </p:nvPr>
        </p:nvSpPr>
        <p:spPr>
          <a:xfrm>
            <a:off x="6753044" y="6446136"/>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41</a:t>
            </a:fld>
            <a:endParaRPr lang="ko-KR" altLang="en-US"/>
          </a:p>
        </p:txBody>
      </p:sp>
      <p:sp>
        <p:nvSpPr>
          <p:cNvPr id="20" name="TextBox 19">
            <a:extLst>
              <a:ext uri="{FF2B5EF4-FFF2-40B4-BE49-F238E27FC236}">
                <a16:creationId xmlns:a16="http://schemas.microsoft.com/office/drawing/2014/main" id="{92281483-9A63-E36D-2E47-D5BD2215A4D5}"/>
              </a:ext>
            </a:extLst>
          </p:cNvPr>
          <p:cNvSpPr txBox="1"/>
          <p:nvPr/>
        </p:nvSpPr>
        <p:spPr>
          <a:xfrm>
            <a:off x="5741076" y="4682823"/>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①</a:t>
            </a:r>
            <a:endParaRPr lang="ko-KR" altLang="en-US" b="1"/>
          </a:p>
        </p:txBody>
      </p:sp>
      <p:sp>
        <p:nvSpPr>
          <p:cNvPr id="26" name="직사각형 25">
            <a:extLst>
              <a:ext uri="{FF2B5EF4-FFF2-40B4-BE49-F238E27FC236}">
                <a16:creationId xmlns:a16="http://schemas.microsoft.com/office/drawing/2014/main" id="{FEF162C1-0B70-3615-0BB6-75B4EDBB1CC8}"/>
              </a:ext>
            </a:extLst>
          </p:cNvPr>
          <p:cNvSpPr/>
          <p:nvPr/>
        </p:nvSpPr>
        <p:spPr>
          <a:xfrm>
            <a:off x="3993329" y="5574016"/>
            <a:ext cx="819060" cy="715052"/>
          </a:xfrm>
          <a:prstGeom prst="rect">
            <a:avLst/>
          </a:prstGeom>
          <a:solidFill>
            <a:srgbClr val="FFFF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8" name="표 47">
            <a:extLst>
              <a:ext uri="{FF2B5EF4-FFF2-40B4-BE49-F238E27FC236}">
                <a16:creationId xmlns:a16="http://schemas.microsoft.com/office/drawing/2014/main" id="{9FC4E02D-DA73-C81D-2E05-87C1CECAB60C}"/>
              </a:ext>
            </a:extLst>
          </p:cNvPr>
          <p:cNvGraphicFramePr>
            <a:graphicFrameLocks noGrp="1"/>
          </p:cNvGraphicFramePr>
          <p:nvPr>
            <p:extLst>
              <p:ext uri="{D42A27DB-BD31-4B8C-83A1-F6EECF244321}">
                <p14:modId xmlns:p14="http://schemas.microsoft.com/office/powerpoint/2010/main" val="3386336066"/>
              </p:ext>
            </p:extLst>
          </p:nvPr>
        </p:nvGraphicFramePr>
        <p:xfrm>
          <a:off x="4091749" y="5635490"/>
          <a:ext cx="630888" cy="60077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tblGrid>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679159633"/>
                  </a:ext>
                </a:extLst>
              </a:tr>
            </a:tbl>
          </a:graphicData>
        </a:graphic>
      </p:graphicFrame>
      <p:cxnSp>
        <p:nvCxnSpPr>
          <p:cNvPr id="53" name="연결선: 꺾임 52">
            <a:extLst>
              <a:ext uri="{FF2B5EF4-FFF2-40B4-BE49-F238E27FC236}">
                <a16:creationId xmlns:a16="http://schemas.microsoft.com/office/drawing/2014/main" id="{672EAD2A-1692-6ED5-F375-44FC5F588132}"/>
              </a:ext>
            </a:extLst>
          </p:cNvPr>
          <p:cNvCxnSpPr>
            <a:cxnSpLocks/>
            <a:stCxn id="57" idx="2"/>
          </p:cNvCxnSpPr>
          <p:nvPr/>
        </p:nvCxnSpPr>
        <p:spPr>
          <a:xfrm rot="16200000" flipH="1">
            <a:off x="2225808" y="3846235"/>
            <a:ext cx="703737" cy="3030327"/>
          </a:xfrm>
          <a:prstGeom prst="bentConnector2">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0ED539F-4D52-51E5-1B2B-A3C542E28203}"/>
              </a:ext>
            </a:extLst>
          </p:cNvPr>
          <p:cNvSpPr txBox="1"/>
          <p:nvPr/>
        </p:nvSpPr>
        <p:spPr>
          <a:xfrm>
            <a:off x="854498"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②</a:t>
            </a:r>
            <a:endParaRPr lang="ko-KR" altLang="en-US" b="1"/>
          </a:p>
        </p:txBody>
      </p:sp>
      <p:sp>
        <p:nvSpPr>
          <p:cNvPr id="61" name="TextBox 60">
            <a:extLst>
              <a:ext uri="{FF2B5EF4-FFF2-40B4-BE49-F238E27FC236}">
                <a16:creationId xmlns:a16="http://schemas.microsoft.com/office/drawing/2014/main" id="{6ACB8A95-D0E2-2F59-77B9-F1B49337CAE1}"/>
              </a:ext>
            </a:extLst>
          </p:cNvPr>
          <p:cNvSpPr txBox="1"/>
          <p:nvPr/>
        </p:nvSpPr>
        <p:spPr>
          <a:xfrm>
            <a:off x="3891966" y="5022367"/>
            <a:ext cx="1021785" cy="523220"/>
          </a:xfrm>
          <a:prstGeom prst="rect">
            <a:avLst/>
          </a:prstGeom>
          <a:noFill/>
        </p:spPr>
        <p:txBody>
          <a:bodyPr wrap="square" rtlCol="0">
            <a:spAutoFit/>
          </a:bodyPr>
          <a:lstStyle/>
          <a:p>
            <a:pPr algn="ctr"/>
            <a:r>
              <a:rPr lang="en-US" altLang="ko-KR" sz="1400" b="1" err="1"/>
              <a:t>Rcache</a:t>
            </a:r>
            <a:r>
              <a:rPr lang="en-US" altLang="ko-KR" sz="1400" b="1"/>
              <a:t> </a:t>
            </a:r>
          </a:p>
          <a:p>
            <a:pPr algn="ctr"/>
            <a:r>
              <a:rPr lang="en-US" altLang="ko-KR" sz="1400" b="1"/>
              <a:t>(32B)</a:t>
            </a:r>
            <a:endParaRPr lang="ko-KR" altLang="en-US" sz="1400" b="1"/>
          </a:p>
        </p:txBody>
      </p:sp>
      <p:sp>
        <p:nvSpPr>
          <p:cNvPr id="2" name="직사각형 1">
            <a:extLst>
              <a:ext uri="{FF2B5EF4-FFF2-40B4-BE49-F238E27FC236}">
                <a16:creationId xmlns:a16="http://schemas.microsoft.com/office/drawing/2014/main" id="{6CE04B80-59FD-6543-90CD-147C58AAC853}"/>
              </a:ext>
            </a:extLst>
          </p:cNvPr>
          <p:cNvSpPr/>
          <p:nvPr/>
        </p:nvSpPr>
        <p:spPr>
          <a:xfrm>
            <a:off x="4091749" y="5634145"/>
            <a:ext cx="630888" cy="600772"/>
          </a:xfrm>
          <a:prstGeom prst="rect">
            <a:avLst/>
          </a:prstGeom>
          <a:solidFill>
            <a:srgbClr val="FFFF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FE74734A-69A0-0854-9EE6-678FF92949F7}"/>
              </a:ext>
            </a:extLst>
          </p:cNvPr>
          <p:cNvSpPr/>
          <p:nvPr/>
        </p:nvSpPr>
        <p:spPr>
          <a:xfrm>
            <a:off x="4092840" y="5641268"/>
            <a:ext cx="144000" cy="1440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11360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8451455-FC0F-AF44-66B8-755A7704F460}"/>
            </a:ext>
          </a:extLst>
        </p:cNvPr>
        <p:cNvGrpSpPr/>
        <p:nvPr/>
      </p:nvGrpSpPr>
      <p:grpSpPr>
        <a:xfrm>
          <a:off x="0" y="0"/>
          <a:ext cx="0" cy="0"/>
          <a:chOff x="0" y="0"/>
          <a:chExt cx="0" cy="0"/>
        </a:xfrm>
      </p:grpSpPr>
      <p:sp>
        <p:nvSpPr>
          <p:cNvPr id="21" name="텍스트 개체 틀 1">
            <a:extLst>
              <a:ext uri="{FF2B5EF4-FFF2-40B4-BE49-F238E27FC236}">
                <a16:creationId xmlns:a16="http://schemas.microsoft.com/office/drawing/2014/main" id="{9BE0F217-1AFB-A4DF-C3CD-E501A9C5D905}"/>
              </a:ext>
            </a:extLst>
          </p:cNvPr>
          <p:cNvSpPr>
            <a:spLocks noGrp="1"/>
          </p:cNvSpPr>
          <p:nvPr>
            <p:ph type="body" sz="quarter" idx="13"/>
          </p:nvPr>
        </p:nvSpPr>
        <p:spPr>
          <a:xfrm>
            <a:off x="296386" y="1199396"/>
            <a:ext cx="8705320" cy="5145047"/>
          </a:xfrm>
        </p:spPr>
        <p:txBody>
          <a:bodyPr>
            <a:noAutofit/>
          </a:bodyPr>
          <a:lstStyle/>
          <a:p>
            <a:r>
              <a:rPr lang="en-US" altLang="ko-KR" sz="1800" spc="0">
                <a:latin typeface="+mj-lt"/>
              </a:rPr>
              <a:t>Alleviate BW penalty for programs with high-locality</a:t>
            </a:r>
            <a:endParaRPr lang="en-US" altLang="ko-KR" sz="1600" spc="0">
              <a:latin typeface="+mj-lt"/>
              <a:ea typeface="맑은 고딕" panose="020B0503020000020004" pitchFamily="50" charset="-127"/>
            </a:endParaRPr>
          </a:p>
          <a:p>
            <a:pPr lvl="1"/>
            <a:r>
              <a:rPr lang="en-US" altLang="ko-KR" sz="1600" spc="0">
                <a:latin typeface="+mn-lt"/>
              </a:rPr>
              <a:t>Reduces # of memory accesses of full cache line requests (8 to 5)</a:t>
            </a:r>
          </a:p>
          <a:p>
            <a:pPr lvl="2"/>
            <a:r>
              <a:rPr lang="en-US" altLang="ko-KR" sz="1500" spc="0">
                <a:solidFill>
                  <a:schemeClr val="tx1"/>
                </a:solidFill>
              </a:rPr>
              <a:t>Four for data sectors, and the other for the shared redundancy blocks</a:t>
            </a:r>
          </a:p>
          <a:p>
            <a:pPr marL="324000" lvl="2" indent="0">
              <a:buNone/>
            </a:pPr>
            <a:endParaRPr lang="en-US" altLang="ko-KR" sz="1500" spc="0">
              <a:solidFill>
                <a:schemeClr val="tx1"/>
              </a:solidFill>
            </a:endParaRPr>
          </a:p>
        </p:txBody>
      </p:sp>
      <p:sp>
        <p:nvSpPr>
          <p:cNvPr id="4" name="제목 3">
            <a:extLst>
              <a:ext uri="{FF2B5EF4-FFF2-40B4-BE49-F238E27FC236}">
                <a16:creationId xmlns:a16="http://schemas.microsoft.com/office/drawing/2014/main" id="{DB298D91-947D-70B5-8C3E-BA16CA1A347F}"/>
              </a:ext>
            </a:extLst>
          </p:cNvPr>
          <p:cNvSpPr>
            <a:spLocks noGrp="1"/>
          </p:cNvSpPr>
          <p:nvPr>
            <p:ph type="title"/>
          </p:nvPr>
        </p:nvSpPr>
        <p:spPr>
          <a:xfrm>
            <a:off x="854498" y="405096"/>
            <a:ext cx="7404642" cy="424732"/>
          </a:xfrm>
        </p:spPr>
        <p:txBody>
          <a:bodyPr/>
          <a:lstStyle/>
          <a:p>
            <a:r>
              <a:rPr lang="en-US" altLang="ko-KR" sz="2400" spc="0" err="1">
                <a:latin typeface="+mj-lt"/>
              </a:rPr>
              <a:t>Rcaches</a:t>
            </a:r>
            <a:r>
              <a:rPr lang="en-US" altLang="ko-KR" sz="2400" spc="0">
                <a:latin typeface="+mj-lt"/>
              </a:rPr>
              <a:t> (Redundancy Caches)</a:t>
            </a:r>
            <a:endParaRPr lang="en-US" altLang="ko-KR" sz="2000" spc="0">
              <a:latin typeface="+mj-lt"/>
              <a:ea typeface="맑은 고딕" panose="020B0503020000020004" pitchFamily="50" charset="-127"/>
            </a:endParaRPr>
          </a:p>
        </p:txBody>
      </p:sp>
      <p:sp>
        <p:nvSpPr>
          <p:cNvPr id="5" name="텍스트 개체 틀 4">
            <a:extLst>
              <a:ext uri="{FF2B5EF4-FFF2-40B4-BE49-F238E27FC236}">
                <a16:creationId xmlns:a16="http://schemas.microsoft.com/office/drawing/2014/main" id="{11ACB1F1-F8C7-8870-A03C-96C06D201F20}"/>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graphicFrame>
        <p:nvGraphicFramePr>
          <p:cNvPr id="3" name="표 2">
            <a:extLst>
              <a:ext uri="{FF2B5EF4-FFF2-40B4-BE49-F238E27FC236}">
                <a16:creationId xmlns:a16="http://schemas.microsoft.com/office/drawing/2014/main" id="{4E375219-E733-0D13-D956-0E12A52D79A4}"/>
              </a:ext>
            </a:extLst>
          </p:cNvPr>
          <p:cNvGraphicFramePr>
            <a:graphicFrameLocks noGrp="1"/>
          </p:cNvGraphicFramePr>
          <p:nvPr/>
        </p:nvGraphicFramePr>
        <p:xfrm>
          <a:off x="767549" y="3171872"/>
          <a:ext cx="7383568" cy="303595"/>
        </p:xfrm>
        <a:graphic>
          <a:graphicData uri="http://schemas.openxmlformats.org/drawingml/2006/table">
            <a:tbl>
              <a:tblPr firstRow="1" bandRow="1">
                <a:tableStyleId>{5940675A-B579-460E-94D1-54222C63F5DA}</a:tableStyleId>
              </a:tblPr>
              <a:tblGrid>
                <a:gridCol w="205099">
                  <a:extLst>
                    <a:ext uri="{9D8B030D-6E8A-4147-A177-3AD203B41FA5}">
                      <a16:colId xmlns:a16="http://schemas.microsoft.com/office/drawing/2014/main" val="2660735247"/>
                    </a:ext>
                  </a:extLst>
                </a:gridCol>
                <a:gridCol w="205099">
                  <a:extLst>
                    <a:ext uri="{9D8B030D-6E8A-4147-A177-3AD203B41FA5}">
                      <a16:colId xmlns:a16="http://schemas.microsoft.com/office/drawing/2014/main" val="1020973080"/>
                    </a:ext>
                  </a:extLst>
                </a:gridCol>
                <a:gridCol w="205099">
                  <a:extLst>
                    <a:ext uri="{9D8B030D-6E8A-4147-A177-3AD203B41FA5}">
                      <a16:colId xmlns:a16="http://schemas.microsoft.com/office/drawing/2014/main" val="2735411109"/>
                    </a:ext>
                  </a:extLst>
                </a:gridCol>
                <a:gridCol w="205099">
                  <a:extLst>
                    <a:ext uri="{9D8B030D-6E8A-4147-A177-3AD203B41FA5}">
                      <a16:colId xmlns:a16="http://schemas.microsoft.com/office/drawing/2014/main" val="2233927152"/>
                    </a:ext>
                  </a:extLst>
                </a:gridCol>
                <a:gridCol w="205099">
                  <a:extLst>
                    <a:ext uri="{9D8B030D-6E8A-4147-A177-3AD203B41FA5}">
                      <a16:colId xmlns:a16="http://schemas.microsoft.com/office/drawing/2014/main" val="979966112"/>
                    </a:ext>
                  </a:extLst>
                </a:gridCol>
                <a:gridCol w="205099">
                  <a:extLst>
                    <a:ext uri="{9D8B030D-6E8A-4147-A177-3AD203B41FA5}">
                      <a16:colId xmlns:a16="http://schemas.microsoft.com/office/drawing/2014/main" val="435861125"/>
                    </a:ext>
                  </a:extLst>
                </a:gridCol>
                <a:gridCol w="205099">
                  <a:extLst>
                    <a:ext uri="{9D8B030D-6E8A-4147-A177-3AD203B41FA5}">
                      <a16:colId xmlns:a16="http://schemas.microsoft.com/office/drawing/2014/main" val="529917858"/>
                    </a:ext>
                  </a:extLst>
                </a:gridCol>
                <a:gridCol w="205099">
                  <a:extLst>
                    <a:ext uri="{9D8B030D-6E8A-4147-A177-3AD203B41FA5}">
                      <a16:colId xmlns:a16="http://schemas.microsoft.com/office/drawing/2014/main" val="3546194210"/>
                    </a:ext>
                  </a:extLst>
                </a:gridCol>
                <a:gridCol w="205099">
                  <a:extLst>
                    <a:ext uri="{9D8B030D-6E8A-4147-A177-3AD203B41FA5}">
                      <a16:colId xmlns:a16="http://schemas.microsoft.com/office/drawing/2014/main" val="3587301405"/>
                    </a:ext>
                  </a:extLst>
                </a:gridCol>
                <a:gridCol w="205099">
                  <a:extLst>
                    <a:ext uri="{9D8B030D-6E8A-4147-A177-3AD203B41FA5}">
                      <a16:colId xmlns:a16="http://schemas.microsoft.com/office/drawing/2014/main" val="676719972"/>
                    </a:ext>
                  </a:extLst>
                </a:gridCol>
                <a:gridCol w="205099">
                  <a:extLst>
                    <a:ext uri="{9D8B030D-6E8A-4147-A177-3AD203B41FA5}">
                      <a16:colId xmlns:a16="http://schemas.microsoft.com/office/drawing/2014/main" val="3886261494"/>
                    </a:ext>
                  </a:extLst>
                </a:gridCol>
                <a:gridCol w="205099">
                  <a:extLst>
                    <a:ext uri="{9D8B030D-6E8A-4147-A177-3AD203B41FA5}">
                      <a16:colId xmlns:a16="http://schemas.microsoft.com/office/drawing/2014/main" val="3428598882"/>
                    </a:ext>
                  </a:extLst>
                </a:gridCol>
                <a:gridCol w="205099">
                  <a:extLst>
                    <a:ext uri="{9D8B030D-6E8A-4147-A177-3AD203B41FA5}">
                      <a16:colId xmlns:a16="http://schemas.microsoft.com/office/drawing/2014/main" val="2851254742"/>
                    </a:ext>
                  </a:extLst>
                </a:gridCol>
                <a:gridCol w="205099">
                  <a:extLst>
                    <a:ext uri="{9D8B030D-6E8A-4147-A177-3AD203B41FA5}">
                      <a16:colId xmlns:a16="http://schemas.microsoft.com/office/drawing/2014/main" val="3026011252"/>
                    </a:ext>
                  </a:extLst>
                </a:gridCol>
                <a:gridCol w="205099">
                  <a:extLst>
                    <a:ext uri="{9D8B030D-6E8A-4147-A177-3AD203B41FA5}">
                      <a16:colId xmlns:a16="http://schemas.microsoft.com/office/drawing/2014/main" val="1641057413"/>
                    </a:ext>
                  </a:extLst>
                </a:gridCol>
                <a:gridCol w="205099">
                  <a:extLst>
                    <a:ext uri="{9D8B030D-6E8A-4147-A177-3AD203B41FA5}">
                      <a16:colId xmlns:a16="http://schemas.microsoft.com/office/drawing/2014/main" val="165649189"/>
                    </a:ext>
                  </a:extLst>
                </a:gridCol>
                <a:gridCol w="205099">
                  <a:extLst>
                    <a:ext uri="{9D8B030D-6E8A-4147-A177-3AD203B41FA5}">
                      <a16:colId xmlns:a16="http://schemas.microsoft.com/office/drawing/2014/main" val="2628776952"/>
                    </a:ext>
                  </a:extLst>
                </a:gridCol>
                <a:gridCol w="205099">
                  <a:extLst>
                    <a:ext uri="{9D8B030D-6E8A-4147-A177-3AD203B41FA5}">
                      <a16:colId xmlns:a16="http://schemas.microsoft.com/office/drawing/2014/main" val="1499057079"/>
                    </a:ext>
                  </a:extLst>
                </a:gridCol>
                <a:gridCol w="205099">
                  <a:extLst>
                    <a:ext uri="{9D8B030D-6E8A-4147-A177-3AD203B41FA5}">
                      <a16:colId xmlns:a16="http://schemas.microsoft.com/office/drawing/2014/main" val="3058832090"/>
                    </a:ext>
                  </a:extLst>
                </a:gridCol>
                <a:gridCol w="205099">
                  <a:extLst>
                    <a:ext uri="{9D8B030D-6E8A-4147-A177-3AD203B41FA5}">
                      <a16:colId xmlns:a16="http://schemas.microsoft.com/office/drawing/2014/main" val="3439756352"/>
                    </a:ext>
                  </a:extLst>
                </a:gridCol>
                <a:gridCol w="205099">
                  <a:extLst>
                    <a:ext uri="{9D8B030D-6E8A-4147-A177-3AD203B41FA5}">
                      <a16:colId xmlns:a16="http://schemas.microsoft.com/office/drawing/2014/main" val="712297634"/>
                    </a:ext>
                  </a:extLst>
                </a:gridCol>
                <a:gridCol w="205099">
                  <a:extLst>
                    <a:ext uri="{9D8B030D-6E8A-4147-A177-3AD203B41FA5}">
                      <a16:colId xmlns:a16="http://schemas.microsoft.com/office/drawing/2014/main" val="326898410"/>
                    </a:ext>
                  </a:extLst>
                </a:gridCol>
                <a:gridCol w="205099">
                  <a:extLst>
                    <a:ext uri="{9D8B030D-6E8A-4147-A177-3AD203B41FA5}">
                      <a16:colId xmlns:a16="http://schemas.microsoft.com/office/drawing/2014/main" val="2940505990"/>
                    </a:ext>
                  </a:extLst>
                </a:gridCol>
                <a:gridCol w="205099">
                  <a:extLst>
                    <a:ext uri="{9D8B030D-6E8A-4147-A177-3AD203B41FA5}">
                      <a16:colId xmlns:a16="http://schemas.microsoft.com/office/drawing/2014/main" val="3416892196"/>
                    </a:ext>
                  </a:extLst>
                </a:gridCol>
                <a:gridCol w="205099">
                  <a:extLst>
                    <a:ext uri="{9D8B030D-6E8A-4147-A177-3AD203B41FA5}">
                      <a16:colId xmlns:a16="http://schemas.microsoft.com/office/drawing/2014/main" val="714076045"/>
                    </a:ext>
                  </a:extLst>
                </a:gridCol>
                <a:gridCol w="205099">
                  <a:extLst>
                    <a:ext uri="{9D8B030D-6E8A-4147-A177-3AD203B41FA5}">
                      <a16:colId xmlns:a16="http://schemas.microsoft.com/office/drawing/2014/main" val="366753024"/>
                    </a:ext>
                  </a:extLst>
                </a:gridCol>
                <a:gridCol w="205099">
                  <a:extLst>
                    <a:ext uri="{9D8B030D-6E8A-4147-A177-3AD203B41FA5}">
                      <a16:colId xmlns:a16="http://schemas.microsoft.com/office/drawing/2014/main" val="648895886"/>
                    </a:ext>
                  </a:extLst>
                </a:gridCol>
                <a:gridCol w="205099">
                  <a:extLst>
                    <a:ext uri="{9D8B030D-6E8A-4147-A177-3AD203B41FA5}">
                      <a16:colId xmlns:a16="http://schemas.microsoft.com/office/drawing/2014/main" val="1448331277"/>
                    </a:ext>
                  </a:extLst>
                </a:gridCol>
                <a:gridCol w="205099">
                  <a:extLst>
                    <a:ext uri="{9D8B030D-6E8A-4147-A177-3AD203B41FA5}">
                      <a16:colId xmlns:a16="http://schemas.microsoft.com/office/drawing/2014/main" val="2599967134"/>
                    </a:ext>
                  </a:extLst>
                </a:gridCol>
                <a:gridCol w="205099">
                  <a:extLst>
                    <a:ext uri="{9D8B030D-6E8A-4147-A177-3AD203B41FA5}">
                      <a16:colId xmlns:a16="http://schemas.microsoft.com/office/drawing/2014/main" val="3454547206"/>
                    </a:ext>
                  </a:extLst>
                </a:gridCol>
                <a:gridCol w="205099">
                  <a:extLst>
                    <a:ext uri="{9D8B030D-6E8A-4147-A177-3AD203B41FA5}">
                      <a16:colId xmlns:a16="http://schemas.microsoft.com/office/drawing/2014/main" val="2683708902"/>
                    </a:ext>
                  </a:extLst>
                </a:gridCol>
                <a:gridCol w="205099">
                  <a:extLst>
                    <a:ext uri="{9D8B030D-6E8A-4147-A177-3AD203B41FA5}">
                      <a16:colId xmlns:a16="http://schemas.microsoft.com/office/drawing/2014/main" val="262221350"/>
                    </a:ext>
                  </a:extLst>
                </a:gridCol>
                <a:gridCol w="205099">
                  <a:extLst>
                    <a:ext uri="{9D8B030D-6E8A-4147-A177-3AD203B41FA5}">
                      <a16:colId xmlns:a16="http://schemas.microsoft.com/office/drawing/2014/main" val="2673991286"/>
                    </a:ext>
                  </a:extLst>
                </a:gridCol>
                <a:gridCol w="205099">
                  <a:extLst>
                    <a:ext uri="{9D8B030D-6E8A-4147-A177-3AD203B41FA5}">
                      <a16:colId xmlns:a16="http://schemas.microsoft.com/office/drawing/2014/main" val="1739955745"/>
                    </a:ext>
                  </a:extLst>
                </a:gridCol>
                <a:gridCol w="205099">
                  <a:extLst>
                    <a:ext uri="{9D8B030D-6E8A-4147-A177-3AD203B41FA5}">
                      <a16:colId xmlns:a16="http://schemas.microsoft.com/office/drawing/2014/main" val="47767251"/>
                    </a:ext>
                  </a:extLst>
                </a:gridCol>
                <a:gridCol w="102551">
                  <a:extLst>
                    <a:ext uri="{9D8B030D-6E8A-4147-A177-3AD203B41FA5}">
                      <a16:colId xmlns:a16="http://schemas.microsoft.com/office/drawing/2014/main" val="3703801637"/>
                    </a:ext>
                  </a:extLst>
                </a:gridCol>
                <a:gridCol w="51276">
                  <a:extLst>
                    <a:ext uri="{9D8B030D-6E8A-4147-A177-3AD203B41FA5}">
                      <a16:colId xmlns:a16="http://schemas.microsoft.com/office/drawing/2014/main" val="212208334"/>
                    </a:ext>
                  </a:extLst>
                </a:gridCol>
                <a:gridCol w="51276">
                  <a:extLst>
                    <a:ext uri="{9D8B030D-6E8A-4147-A177-3AD203B41FA5}">
                      <a16:colId xmlns:a16="http://schemas.microsoft.com/office/drawing/2014/main" val="4091433634"/>
                    </a:ext>
                  </a:extLst>
                </a:gridCol>
              </a:tblGrid>
              <a:tr h="303595">
                <a:tc>
                  <a:txBody>
                    <a:bodyPr/>
                    <a:lstStyle/>
                    <a:p>
                      <a:pPr latinLnBrk="1"/>
                      <a:endParaRPr lang="ko-KR" altLang="en-US" sz="200">
                        <a:solidFill>
                          <a:srgbClr val="0070C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solidFill>
                          <a:srgbClr val="7030A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67310005"/>
                  </a:ext>
                </a:extLst>
              </a:tr>
            </a:tbl>
          </a:graphicData>
        </a:graphic>
      </p:graphicFrame>
      <p:graphicFrame>
        <p:nvGraphicFramePr>
          <p:cNvPr id="27" name="표 26">
            <a:extLst>
              <a:ext uri="{FF2B5EF4-FFF2-40B4-BE49-F238E27FC236}">
                <a16:creationId xmlns:a16="http://schemas.microsoft.com/office/drawing/2014/main" id="{32B5F9B0-4FA0-7B3F-9B13-6BC099F7FC01}"/>
              </a:ext>
            </a:extLst>
          </p:cNvPr>
          <p:cNvGraphicFramePr>
            <a:graphicFrameLocks noGrp="1"/>
          </p:cNvGraphicFramePr>
          <p:nvPr/>
        </p:nvGraphicFramePr>
        <p:xfrm>
          <a:off x="787947" y="3203104"/>
          <a:ext cx="7363170" cy="262803"/>
        </p:xfrm>
        <a:graphic>
          <a:graphicData uri="http://schemas.openxmlformats.org/drawingml/2006/table">
            <a:tbl>
              <a:tblPr firstRow="1" bandRow="1">
                <a:tableStyleId>{5940675A-B579-460E-94D1-54222C63F5DA}</a:tableStyleId>
              </a:tblPr>
              <a:tblGrid>
                <a:gridCol w="818130">
                  <a:extLst>
                    <a:ext uri="{9D8B030D-6E8A-4147-A177-3AD203B41FA5}">
                      <a16:colId xmlns:a16="http://schemas.microsoft.com/office/drawing/2014/main" val="1656425373"/>
                    </a:ext>
                  </a:extLst>
                </a:gridCol>
                <a:gridCol w="818130">
                  <a:extLst>
                    <a:ext uri="{9D8B030D-6E8A-4147-A177-3AD203B41FA5}">
                      <a16:colId xmlns:a16="http://schemas.microsoft.com/office/drawing/2014/main" val="3654301936"/>
                    </a:ext>
                  </a:extLst>
                </a:gridCol>
                <a:gridCol w="818130">
                  <a:extLst>
                    <a:ext uri="{9D8B030D-6E8A-4147-A177-3AD203B41FA5}">
                      <a16:colId xmlns:a16="http://schemas.microsoft.com/office/drawing/2014/main" val="2012171269"/>
                    </a:ext>
                  </a:extLst>
                </a:gridCol>
                <a:gridCol w="818130">
                  <a:extLst>
                    <a:ext uri="{9D8B030D-6E8A-4147-A177-3AD203B41FA5}">
                      <a16:colId xmlns:a16="http://schemas.microsoft.com/office/drawing/2014/main" val="3515768281"/>
                    </a:ext>
                  </a:extLst>
                </a:gridCol>
                <a:gridCol w="818130">
                  <a:extLst>
                    <a:ext uri="{9D8B030D-6E8A-4147-A177-3AD203B41FA5}">
                      <a16:colId xmlns:a16="http://schemas.microsoft.com/office/drawing/2014/main" val="3824528576"/>
                    </a:ext>
                  </a:extLst>
                </a:gridCol>
                <a:gridCol w="818130">
                  <a:extLst>
                    <a:ext uri="{9D8B030D-6E8A-4147-A177-3AD203B41FA5}">
                      <a16:colId xmlns:a16="http://schemas.microsoft.com/office/drawing/2014/main" val="2467062243"/>
                    </a:ext>
                  </a:extLst>
                </a:gridCol>
                <a:gridCol w="818130">
                  <a:extLst>
                    <a:ext uri="{9D8B030D-6E8A-4147-A177-3AD203B41FA5}">
                      <a16:colId xmlns:a16="http://schemas.microsoft.com/office/drawing/2014/main" val="3907448235"/>
                    </a:ext>
                  </a:extLst>
                </a:gridCol>
                <a:gridCol w="818130">
                  <a:extLst>
                    <a:ext uri="{9D8B030D-6E8A-4147-A177-3AD203B41FA5}">
                      <a16:colId xmlns:a16="http://schemas.microsoft.com/office/drawing/2014/main" val="1532465541"/>
                    </a:ext>
                  </a:extLst>
                </a:gridCol>
                <a:gridCol w="818130">
                  <a:extLst>
                    <a:ext uri="{9D8B030D-6E8A-4147-A177-3AD203B41FA5}">
                      <a16:colId xmlns:a16="http://schemas.microsoft.com/office/drawing/2014/main" val="3286892448"/>
                    </a:ext>
                  </a:extLst>
                </a:gridCol>
              </a:tblGrid>
              <a:tr h="262803">
                <a:tc>
                  <a:txBody>
                    <a:bodyPr/>
                    <a:lstStyle/>
                    <a:p>
                      <a:pPr algn="ctr" latinLnBrk="1"/>
                      <a:r>
                        <a:rPr lang="en-US" altLang="ko-KR" sz="1400" b="1">
                          <a:solidFill>
                            <a:schemeClr val="bg1"/>
                          </a:solidFill>
                          <a:latin typeface="+mj-lt"/>
                          <a:cs typeface="Times New Roman" panose="02020603050405020304" pitchFamily="18" charset="0"/>
                        </a:rPr>
                        <a:t>Page A</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B</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C</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D</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M</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N</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O </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tx1"/>
                          </a:solidFill>
                          <a:latin typeface="+mj-lt"/>
                          <a:cs typeface="Times New Roman" panose="02020603050405020304" pitchFamily="18" charset="0"/>
                        </a:rPr>
                        <a:t>Redun.</a:t>
                      </a:r>
                      <a:endParaRPr lang="ko-KR" altLang="en-US" sz="1400" b="1">
                        <a:solidFill>
                          <a:schemeClr val="tx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99503"/>
                  </a:ext>
                </a:extLst>
              </a:tr>
            </a:tbl>
          </a:graphicData>
        </a:graphic>
      </p:graphicFrame>
      <p:sp>
        <p:nvSpPr>
          <p:cNvPr id="6" name="TextBox 5">
            <a:extLst>
              <a:ext uri="{FF2B5EF4-FFF2-40B4-BE49-F238E27FC236}">
                <a16:creationId xmlns:a16="http://schemas.microsoft.com/office/drawing/2014/main" id="{06CD2C56-8E25-5D64-F119-52CDB919BCE3}"/>
              </a:ext>
            </a:extLst>
          </p:cNvPr>
          <p:cNvSpPr txBox="1"/>
          <p:nvPr/>
        </p:nvSpPr>
        <p:spPr>
          <a:xfrm>
            <a:off x="4258223" y="3096575"/>
            <a:ext cx="422617" cy="369332"/>
          </a:xfrm>
          <a:prstGeom prst="rect">
            <a:avLst/>
          </a:prstGeom>
          <a:noFill/>
        </p:spPr>
        <p:txBody>
          <a:bodyPr wrap="square" rtlCol="0">
            <a:spAutoFit/>
          </a:bodyPr>
          <a:lstStyle/>
          <a:p>
            <a:r>
              <a:rPr lang="en-US" altLang="ko-KR" b="1"/>
              <a:t>…</a:t>
            </a:r>
            <a:endParaRPr lang="ko-KR" altLang="en-US" b="1"/>
          </a:p>
        </p:txBody>
      </p:sp>
      <p:graphicFrame>
        <p:nvGraphicFramePr>
          <p:cNvPr id="8" name="표 7">
            <a:extLst>
              <a:ext uri="{FF2B5EF4-FFF2-40B4-BE49-F238E27FC236}">
                <a16:creationId xmlns:a16="http://schemas.microsoft.com/office/drawing/2014/main" id="{57B09592-E7E9-6AB9-24AB-B44B53FBCBA6}"/>
              </a:ext>
            </a:extLst>
          </p:cNvPr>
          <p:cNvGraphicFramePr>
            <a:graphicFrameLocks noGrp="1"/>
          </p:cNvGraphicFramePr>
          <p:nvPr/>
        </p:nvGraphicFramePr>
        <p:xfrm>
          <a:off x="602900" y="3703008"/>
          <a:ext cx="2800026" cy="1319359"/>
        </p:xfrm>
        <a:graphic>
          <a:graphicData uri="http://schemas.openxmlformats.org/drawingml/2006/table">
            <a:tbl>
              <a:tblPr firstRow="1" bandRow="1">
                <a:tableStyleId>{5940675A-B579-460E-94D1-54222C63F5DA}</a:tableStyleId>
              </a:tblPr>
              <a:tblGrid>
                <a:gridCol w="155557">
                  <a:extLst>
                    <a:ext uri="{9D8B030D-6E8A-4147-A177-3AD203B41FA5}">
                      <a16:colId xmlns:a16="http://schemas.microsoft.com/office/drawing/2014/main" val="2553341266"/>
                    </a:ext>
                  </a:extLst>
                </a:gridCol>
                <a:gridCol w="155557">
                  <a:extLst>
                    <a:ext uri="{9D8B030D-6E8A-4147-A177-3AD203B41FA5}">
                      <a16:colId xmlns:a16="http://schemas.microsoft.com/office/drawing/2014/main" val="2660735247"/>
                    </a:ext>
                  </a:extLst>
                </a:gridCol>
                <a:gridCol w="155557">
                  <a:extLst>
                    <a:ext uri="{9D8B030D-6E8A-4147-A177-3AD203B41FA5}">
                      <a16:colId xmlns:a16="http://schemas.microsoft.com/office/drawing/2014/main" val="1020973080"/>
                    </a:ext>
                  </a:extLst>
                </a:gridCol>
                <a:gridCol w="155557">
                  <a:extLst>
                    <a:ext uri="{9D8B030D-6E8A-4147-A177-3AD203B41FA5}">
                      <a16:colId xmlns:a16="http://schemas.microsoft.com/office/drawing/2014/main" val="2735411109"/>
                    </a:ext>
                  </a:extLst>
                </a:gridCol>
                <a:gridCol w="155557">
                  <a:extLst>
                    <a:ext uri="{9D8B030D-6E8A-4147-A177-3AD203B41FA5}">
                      <a16:colId xmlns:a16="http://schemas.microsoft.com/office/drawing/2014/main" val="2233927152"/>
                    </a:ext>
                  </a:extLst>
                </a:gridCol>
                <a:gridCol w="155557">
                  <a:extLst>
                    <a:ext uri="{9D8B030D-6E8A-4147-A177-3AD203B41FA5}">
                      <a16:colId xmlns:a16="http://schemas.microsoft.com/office/drawing/2014/main" val="979966112"/>
                    </a:ext>
                  </a:extLst>
                </a:gridCol>
                <a:gridCol w="155557">
                  <a:extLst>
                    <a:ext uri="{9D8B030D-6E8A-4147-A177-3AD203B41FA5}">
                      <a16:colId xmlns:a16="http://schemas.microsoft.com/office/drawing/2014/main" val="435861125"/>
                    </a:ext>
                  </a:extLst>
                </a:gridCol>
                <a:gridCol w="155557">
                  <a:extLst>
                    <a:ext uri="{9D8B030D-6E8A-4147-A177-3AD203B41FA5}">
                      <a16:colId xmlns:a16="http://schemas.microsoft.com/office/drawing/2014/main" val="529917858"/>
                    </a:ext>
                  </a:extLst>
                </a:gridCol>
                <a:gridCol w="155557">
                  <a:extLst>
                    <a:ext uri="{9D8B030D-6E8A-4147-A177-3AD203B41FA5}">
                      <a16:colId xmlns:a16="http://schemas.microsoft.com/office/drawing/2014/main" val="3546194210"/>
                    </a:ext>
                  </a:extLst>
                </a:gridCol>
                <a:gridCol w="155557">
                  <a:extLst>
                    <a:ext uri="{9D8B030D-6E8A-4147-A177-3AD203B41FA5}">
                      <a16:colId xmlns:a16="http://schemas.microsoft.com/office/drawing/2014/main" val="3587301405"/>
                    </a:ext>
                  </a:extLst>
                </a:gridCol>
                <a:gridCol w="155557">
                  <a:extLst>
                    <a:ext uri="{9D8B030D-6E8A-4147-A177-3AD203B41FA5}">
                      <a16:colId xmlns:a16="http://schemas.microsoft.com/office/drawing/2014/main" val="676719972"/>
                    </a:ext>
                  </a:extLst>
                </a:gridCol>
                <a:gridCol w="155557">
                  <a:extLst>
                    <a:ext uri="{9D8B030D-6E8A-4147-A177-3AD203B41FA5}">
                      <a16:colId xmlns:a16="http://schemas.microsoft.com/office/drawing/2014/main" val="3886261494"/>
                    </a:ext>
                  </a:extLst>
                </a:gridCol>
                <a:gridCol w="155557">
                  <a:extLst>
                    <a:ext uri="{9D8B030D-6E8A-4147-A177-3AD203B41FA5}">
                      <a16:colId xmlns:a16="http://schemas.microsoft.com/office/drawing/2014/main" val="3428598882"/>
                    </a:ext>
                  </a:extLst>
                </a:gridCol>
                <a:gridCol w="155557">
                  <a:extLst>
                    <a:ext uri="{9D8B030D-6E8A-4147-A177-3AD203B41FA5}">
                      <a16:colId xmlns:a16="http://schemas.microsoft.com/office/drawing/2014/main" val="2851254742"/>
                    </a:ext>
                  </a:extLst>
                </a:gridCol>
                <a:gridCol w="155557">
                  <a:extLst>
                    <a:ext uri="{9D8B030D-6E8A-4147-A177-3AD203B41FA5}">
                      <a16:colId xmlns:a16="http://schemas.microsoft.com/office/drawing/2014/main" val="3026011252"/>
                    </a:ext>
                  </a:extLst>
                </a:gridCol>
                <a:gridCol w="155557">
                  <a:extLst>
                    <a:ext uri="{9D8B030D-6E8A-4147-A177-3AD203B41FA5}">
                      <a16:colId xmlns:a16="http://schemas.microsoft.com/office/drawing/2014/main" val="1641057413"/>
                    </a:ext>
                  </a:extLst>
                </a:gridCol>
                <a:gridCol w="155557">
                  <a:extLst>
                    <a:ext uri="{9D8B030D-6E8A-4147-A177-3AD203B41FA5}">
                      <a16:colId xmlns:a16="http://schemas.microsoft.com/office/drawing/2014/main" val="165649189"/>
                    </a:ext>
                  </a:extLst>
                </a:gridCol>
                <a:gridCol w="155557">
                  <a:extLst>
                    <a:ext uri="{9D8B030D-6E8A-4147-A177-3AD203B41FA5}">
                      <a16:colId xmlns:a16="http://schemas.microsoft.com/office/drawing/2014/main" val="3088250337"/>
                    </a:ext>
                  </a:extLst>
                </a:gridCol>
              </a:tblGrid>
              <a:tr h="149593">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32790">
                <a:tc>
                  <a:txBody>
                    <a:bodyPr/>
                    <a:lstStyle/>
                    <a:p>
                      <a:pPr latinLnBrk="1"/>
                      <a:endParaRPr lang="ko-KR" altLang="en-US" sz="1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854790"/>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6145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71487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1982339"/>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04202482"/>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7471407"/>
                  </a:ext>
                </a:extLst>
              </a:tr>
            </a:tbl>
          </a:graphicData>
        </a:graphic>
      </p:graphicFrame>
      <p:graphicFrame>
        <p:nvGraphicFramePr>
          <p:cNvPr id="9" name="표 8">
            <a:extLst>
              <a:ext uri="{FF2B5EF4-FFF2-40B4-BE49-F238E27FC236}">
                <a16:creationId xmlns:a16="http://schemas.microsoft.com/office/drawing/2014/main" id="{71E69F9A-39D7-700F-6460-E06C32BB8DED}"/>
              </a:ext>
            </a:extLst>
          </p:cNvPr>
          <p:cNvGraphicFramePr>
            <a:graphicFrameLocks noGrp="1"/>
          </p:cNvGraphicFramePr>
          <p:nvPr/>
        </p:nvGraphicFramePr>
        <p:xfrm>
          <a:off x="766573" y="4182582"/>
          <a:ext cx="2472680" cy="596102"/>
        </p:xfrm>
        <a:graphic>
          <a:graphicData uri="http://schemas.openxmlformats.org/drawingml/2006/table">
            <a:tbl>
              <a:tblPr firstRow="1" bandRow="1">
                <a:tableStyleId>{5940675A-B579-460E-94D1-54222C63F5DA}</a:tableStyleId>
              </a:tblPr>
              <a:tblGrid>
                <a:gridCol w="618170">
                  <a:extLst>
                    <a:ext uri="{9D8B030D-6E8A-4147-A177-3AD203B41FA5}">
                      <a16:colId xmlns:a16="http://schemas.microsoft.com/office/drawing/2014/main" val="1388546816"/>
                    </a:ext>
                  </a:extLst>
                </a:gridCol>
                <a:gridCol w="618170">
                  <a:extLst>
                    <a:ext uri="{9D8B030D-6E8A-4147-A177-3AD203B41FA5}">
                      <a16:colId xmlns:a16="http://schemas.microsoft.com/office/drawing/2014/main" val="3459026382"/>
                    </a:ext>
                  </a:extLst>
                </a:gridCol>
                <a:gridCol w="618170">
                  <a:extLst>
                    <a:ext uri="{9D8B030D-6E8A-4147-A177-3AD203B41FA5}">
                      <a16:colId xmlns:a16="http://schemas.microsoft.com/office/drawing/2014/main" val="600651314"/>
                    </a:ext>
                  </a:extLst>
                </a:gridCol>
                <a:gridCol w="618170">
                  <a:extLst>
                    <a:ext uri="{9D8B030D-6E8A-4147-A177-3AD203B41FA5}">
                      <a16:colId xmlns:a16="http://schemas.microsoft.com/office/drawing/2014/main" val="2531741023"/>
                    </a:ext>
                  </a:extLst>
                </a:gridCol>
              </a:tblGrid>
              <a:tr h="596102">
                <a:tc>
                  <a:txBody>
                    <a:bodyPr/>
                    <a:lstStyle/>
                    <a:p>
                      <a:pPr algn="ctr" latinLnBrk="1"/>
                      <a:r>
                        <a:rPr lang="en-US" altLang="ko-KR" sz="1400" b="1">
                          <a:solidFill>
                            <a:schemeClr val="bg1"/>
                          </a:solidFill>
                          <a:latin typeface="+mj-lt"/>
                          <a:cs typeface="Times New Roman" panose="02020603050405020304" pitchFamily="18" charset="0"/>
                        </a:rPr>
                        <a:t>Sector</a:t>
                      </a:r>
                    </a:p>
                    <a:p>
                      <a:pPr algn="ctr" latinLnBrk="1"/>
                      <a:r>
                        <a:rPr lang="en-US" altLang="ko-KR" sz="1400" b="1">
                          <a:solidFill>
                            <a:schemeClr val="bg1"/>
                          </a:solidFill>
                          <a:latin typeface="+mj-lt"/>
                          <a:cs typeface="Times New Roman" panose="02020603050405020304" pitchFamily="18" charset="0"/>
                        </a:rPr>
                        <a:t> 0</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1</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2</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3</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231600"/>
                  </a:ext>
                </a:extLst>
              </a:tr>
            </a:tbl>
          </a:graphicData>
        </a:graphic>
      </p:graphicFrame>
      <p:cxnSp>
        <p:nvCxnSpPr>
          <p:cNvPr id="10" name="직선 화살표 연결선 9">
            <a:extLst>
              <a:ext uri="{FF2B5EF4-FFF2-40B4-BE49-F238E27FC236}">
                <a16:creationId xmlns:a16="http://schemas.microsoft.com/office/drawing/2014/main" id="{74C2776B-5C06-27B4-692B-EBFB0CE422D2}"/>
              </a:ext>
            </a:extLst>
          </p:cNvPr>
          <p:cNvCxnSpPr>
            <a:cxnSpLocks/>
          </p:cNvCxnSpPr>
          <p:nvPr/>
        </p:nvCxnSpPr>
        <p:spPr>
          <a:xfrm>
            <a:off x="765754" y="3492522"/>
            <a:ext cx="0" cy="36000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직선 화살표 연결선 10">
            <a:extLst>
              <a:ext uri="{FF2B5EF4-FFF2-40B4-BE49-F238E27FC236}">
                <a16:creationId xmlns:a16="http://schemas.microsoft.com/office/drawing/2014/main" id="{1B4D7649-0FF4-9F40-5A37-C4CCC43DA661}"/>
              </a:ext>
            </a:extLst>
          </p:cNvPr>
          <p:cNvCxnSpPr>
            <a:cxnSpLocks/>
          </p:cNvCxnSpPr>
          <p:nvPr/>
        </p:nvCxnSpPr>
        <p:spPr>
          <a:xfrm>
            <a:off x="1577666" y="3485509"/>
            <a:ext cx="1661587" cy="3670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표 11">
            <a:extLst>
              <a:ext uri="{FF2B5EF4-FFF2-40B4-BE49-F238E27FC236}">
                <a16:creationId xmlns:a16="http://schemas.microsoft.com/office/drawing/2014/main" id="{76C25A7F-EEFA-B354-555F-A927FF85FC86}"/>
              </a:ext>
            </a:extLst>
          </p:cNvPr>
          <p:cNvGraphicFramePr>
            <a:graphicFrameLocks noGrp="1"/>
          </p:cNvGraphicFramePr>
          <p:nvPr/>
        </p:nvGraphicFramePr>
        <p:xfrm>
          <a:off x="5620733" y="3848331"/>
          <a:ext cx="2523552" cy="83449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gridCol w="157722">
                  <a:extLst>
                    <a:ext uri="{9D8B030D-6E8A-4147-A177-3AD203B41FA5}">
                      <a16:colId xmlns:a16="http://schemas.microsoft.com/office/drawing/2014/main" val="267524545"/>
                    </a:ext>
                  </a:extLst>
                </a:gridCol>
                <a:gridCol w="157722">
                  <a:extLst>
                    <a:ext uri="{9D8B030D-6E8A-4147-A177-3AD203B41FA5}">
                      <a16:colId xmlns:a16="http://schemas.microsoft.com/office/drawing/2014/main" val="266255227"/>
                    </a:ext>
                  </a:extLst>
                </a:gridCol>
                <a:gridCol w="157722">
                  <a:extLst>
                    <a:ext uri="{9D8B030D-6E8A-4147-A177-3AD203B41FA5}">
                      <a16:colId xmlns:a16="http://schemas.microsoft.com/office/drawing/2014/main" val="2975266326"/>
                    </a:ext>
                  </a:extLst>
                </a:gridCol>
                <a:gridCol w="157722">
                  <a:extLst>
                    <a:ext uri="{9D8B030D-6E8A-4147-A177-3AD203B41FA5}">
                      <a16:colId xmlns:a16="http://schemas.microsoft.com/office/drawing/2014/main" val="629739852"/>
                    </a:ext>
                  </a:extLst>
                </a:gridCol>
                <a:gridCol w="157722">
                  <a:extLst>
                    <a:ext uri="{9D8B030D-6E8A-4147-A177-3AD203B41FA5}">
                      <a16:colId xmlns:a16="http://schemas.microsoft.com/office/drawing/2014/main" val="1433441484"/>
                    </a:ext>
                  </a:extLst>
                </a:gridCol>
                <a:gridCol w="157722">
                  <a:extLst>
                    <a:ext uri="{9D8B030D-6E8A-4147-A177-3AD203B41FA5}">
                      <a16:colId xmlns:a16="http://schemas.microsoft.com/office/drawing/2014/main" val="2935912199"/>
                    </a:ext>
                  </a:extLst>
                </a:gridCol>
                <a:gridCol w="157722">
                  <a:extLst>
                    <a:ext uri="{9D8B030D-6E8A-4147-A177-3AD203B41FA5}">
                      <a16:colId xmlns:a16="http://schemas.microsoft.com/office/drawing/2014/main" val="2779424776"/>
                    </a:ext>
                  </a:extLst>
                </a:gridCol>
                <a:gridCol w="157722">
                  <a:extLst>
                    <a:ext uri="{9D8B030D-6E8A-4147-A177-3AD203B41FA5}">
                      <a16:colId xmlns:a16="http://schemas.microsoft.com/office/drawing/2014/main" val="3929253952"/>
                    </a:ext>
                  </a:extLst>
                </a:gridCol>
                <a:gridCol w="157722">
                  <a:extLst>
                    <a:ext uri="{9D8B030D-6E8A-4147-A177-3AD203B41FA5}">
                      <a16:colId xmlns:a16="http://schemas.microsoft.com/office/drawing/2014/main" val="4267547854"/>
                    </a:ext>
                  </a:extLst>
                </a:gridCol>
                <a:gridCol w="157722">
                  <a:extLst>
                    <a:ext uri="{9D8B030D-6E8A-4147-A177-3AD203B41FA5}">
                      <a16:colId xmlns:a16="http://schemas.microsoft.com/office/drawing/2014/main" val="1583473496"/>
                    </a:ext>
                  </a:extLst>
                </a:gridCol>
                <a:gridCol w="157722">
                  <a:extLst>
                    <a:ext uri="{9D8B030D-6E8A-4147-A177-3AD203B41FA5}">
                      <a16:colId xmlns:a16="http://schemas.microsoft.com/office/drawing/2014/main" val="1649656341"/>
                    </a:ext>
                  </a:extLst>
                </a:gridCol>
                <a:gridCol w="157722">
                  <a:extLst>
                    <a:ext uri="{9D8B030D-6E8A-4147-A177-3AD203B41FA5}">
                      <a16:colId xmlns:a16="http://schemas.microsoft.com/office/drawing/2014/main" val="690053869"/>
                    </a:ext>
                  </a:extLst>
                </a:gridCol>
              </a:tblGrid>
              <a:tr h="233720">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r>
                        <a:rPr lang="en-US" altLang="ko-KR" sz="1100">
                          <a:latin typeface="+mj-lt"/>
                          <a:cs typeface="Times New Roman" panose="02020603050405020304" pitchFamily="18" charset="0"/>
                        </a:rPr>
                        <a:t>24B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907397"/>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79159633"/>
                  </a:ext>
                </a:extLst>
              </a:tr>
            </a:tbl>
          </a:graphicData>
        </a:graphic>
      </p:graphicFrame>
      <p:cxnSp>
        <p:nvCxnSpPr>
          <p:cNvPr id="13" name="직선 화살표 연결선 12">
            <a:extLst>
              <a:ext uri="{FF2B5EF4-FFF2-40B4-BE49-F238E27FC236}">
                <a16:creationId xmlns:a16="http://schemas.microsoft.com/office/drawing/2014/main" id="{7740F075-A045-2561-3DA7-35F3AE02B993}"/>
              </a:ext>
            </a:extLst>
          </p:cNvPr>
          <p:cNvCxnSpPr>
            <a:cxnSpLocks/>
          </p:cNvCxnSpPr>
          <p:nvPr/>
        </p:nvCxnSpPr>
        <p:spPr>
          <a:xfrm flipH="1">
            <a:off x="5620733" y="3467110"/>
            <a:ext cx="1736936"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직선 화살표 연결선 16">
            <a:extLst>
              <a:ext uri="{FF2B5EF4-FFF2-40B4-BE49-F238E27FC236}">
                <a16:creationId xmlns:a16="http://schemas.microsoft.com/office/drawing/2014/main" id="{A55136BE-9E3D-6B83-BE9A-51396EB64472}"/>
              </a:ext>
            </a:extLst>
          </p:cNvPr>
          <p:cNvCxnSpPr>
            <a:cxnSpLocks/>
          </p:cNvCxnSpPr>
          <p:nvPr/>
        </p:nvCxnSpPr>
        <p:spPr>
          <a:xfrm flipH="1">
            <a:off x="7996428" y="3485509"/>
            <a:ext cx="115853"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직선 화살표 연결선 18">
            <a:extLst>
              <a:ext uri="{FF2B5EF4-FFF2-40B4-BE49-F238E27FC236}">
                <a16:creationId xmlns:a16="http://schemas.microsoft.com/office/drawing/2014/main" id="{EE03D170-BF83-F020-E645-DB60EE60C991}"/>
              </a:ext>
            </a:extLst>
          </p:cNvPr>
          <p:cNvCxnSpPr>
            <a:cxnSpLocks/>
          </p:cNvCxnSpPr>
          <p:nvPr/>
        </p:nvCxnSpPr>
        <p:spPr>
          <a:xfrm>
            <a:off x="8153832" y="3478763"/>
            <a:ext cx="0"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57C76A0-E5A9-8EDA-8A4D-358C05ECC752}"/>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F41EF1CF-7CC4-DED2-E1F0-95173F9BBFC5}"/>
              </a:ext>
            </a:extLst>
          </p:cNvPr>
          <p:cNvSpPr>
            <a:spLocks noGrp="1"/>
          </p:cNvSpPr>
          <p:nvPr>
            <p:ph type="sldNum" sz="quarter" idx="12"/>
          </p:nvPr>
        </p:nvSpPr>
        <p:spPr>
          <a:xfrm>
            <a:off x="6753044" y="6446136"/>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42</a:t>
            </a:fld>
            <a:endParaRPr lang="ko-KR" altLang="en-US"/>
          </a:p>
        </p:txBody>
      </p:sp>
      <p:sp>
        <p:nvSpPr>
          <p:cNvPr id="20" name="TextBox 19">
            <a:extLst>
              <a:ext uri="{FF2B5EF4-FFF2-40B4-BE49-F238E27FC236}">
                <a16:creationId xmlns:a16="http://schemas.microsoft.com/office/drawing/2014/main" id="{D38F824A-65A8-86E3-B5E4-94779640A6CF}"/>
              </a:ext>
            </a:extLst>
          </p:cNvPr>
          <p:cNvSpPr txBox="1"/>
          <p:nvPr/>
        </p:nvSpPr>
        <p:spPr>
          <a:xfrm>
            <a:off x="5741076" y="4682823"/>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①</a:t>
            </a:r>
            <a:endParaRPr lang="ko-KR" altLang="en-US" b="1"/>
          </a:p>
        </p:txBody>
      </p:sp>
      <p:sp>
        <p:nvSpPr>
          <p:cNvPr id="26" name="직사각형 25">
            <a:extLst>
              <a:ext uri="{FF2B5EF4-FFF2-40B4-BE49-F238E27FC236}">
                <a16:creationId xmlns:a16="http://schemas.microsoft.com/office/drawing/2014/main" id="{F2E53BAE-538E-A990-A1EE-6B9699210971}"/>
              </a:ext>
            </a:extLst>
          </p:cNvPr>
          <p:cNvSpPr/>
          <p:nvPr/>
        </p:nvSpPr>
        <p:spPr>
          <a:xfrm>
            <a:off x="3993329" y="5574016"/>
            <a:ext cx="819060" cy="715052"/>
          </a:xfrm>
          <a:prstGeom prst="rect">
            <a:avLst/>
          </a:prstGeom>
          <a:solidFill>
            <a:srgbClr val="FFFF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8" name="표 47">
            <a:extLst>
              <a:ext uri="{FF2B5EF4-FFF2-40B4-BE49-F238E27FC236}">
                <a16:creationId xmlns:a16="http://schemas.microsoft.com/office/drawing/2014/main" id="{DA3338B7-31B2-6E6D-414B-1B0D7D5507EF}"/>
              </a:ext>
            </a:extLst>
          </p:cNvPr>
          <p:cNvGraphicFramePr>
            <a:graphicFrameLocks noGrp="1"/>
          </p:cNvGraphicFramePr>
          <p:nvPr/>
        </p:nvGraphicFramePr>
        <p:xfrm>
          <a:off x="4091749" y="5635490"/>
          <a:ext cx="630888" cy="60077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tblGrid>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679159633"/>
                  </a:ext>
                </a:extLst>
              </a:tr>
            </a:tbl>
          </a:graphicData>
        </a:graphic>
      </p:graphicFrame>
      <p:cxnSp>
        <p:nvCxnSpPr>
          <p:cNvPr id="53" name="연결선: 꺾임 52">
            <a:extLst>
              <a:ext uri="{FF2B5EF4-FFF2-40B4-BE49-F238E27FC236}">
                <a16:creationId xmlns:a16="http://schemas.microsoft.com/office/drawing/2014/main" id="{2484F291-4AD9-3871-F81A-0108891D061D}"/>
              </a:ext>
            </a:extLst>
          </p:cNvPr>
          <p:cNvCxnSpPr>
            <a:cxnSpLocks/>
            <a:stCxn id="57" idx="2"/>
          </p:cNvCxnSpPr>
          <p:nvPr/>
        </p:nvCxnSpPr>
        <p:spPr>
          <a:xfrm rot="16200000" flipH="1">
            <a:off x="2470661" y="4238432"/>
            <a:ext cx="851081" cy="2393277"/>
          </a:xfrm>
          <a:prstGeom prst="bentConnector2">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0497DF4-53AB-738B-5743-37C5264158A8}"/>
              </a:ext>
            </a:extLst>
          </p:cNvPr>
          <p:cNvSpPr txBox="1"/>
          <p:nvPr/>
        </p:nvSpPr>
        <p:spPr>
          <a:xfrm>
            <a:off x="1491548"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③</a:t>
            </a:r>
            <a:endParaRPr lang="ko-KR" altLang="en-US" b="1"/>
          </a:p>
        </p:txBody>
      </p:sp>
      <p:sp>
        <p:nvSpPr>
          <p:cNvPr id="61" name="TextBox 60">
            <a:extLst>
              <a:ext uri="{FF2B5EF4-FFF2-40B4-BE49-F238E27FC236}">
                <a16:creationId xmlns:a16="http://schemas.microsoft.com/office/drawing/2014/main" id="{6ADCAC1C-A81A-4CA1-6DE5-087D7CC7B8DC}"/>
              </a:ext>
            </a:extLst>
          </p:cNvPr>
          <p:cNvSpPr txBox="1"/>
          <p:nvPr/>
        </p:nvSpPr>
        <p:spPr>
          <a:xfrm>
            <a:off x="3891966" y="5022367"/>
            <a:ext cx="1021785" cy="523220"/>
          </a:xfrm>
          <a:prstGeom prst="rect">
            <a:avLst/>
          </a:prstGeom>
          <a:noFill/>
        </p:spPr>
        <p:txBody>
          <a:bodyPr wrap="square" rtlCol="0">
            <a:spAutoFit/>
          </a:bodyPr>
          <a:lstStyle/>
          <a:p>
            <a:pPr algn="ctr"/>
            <a:r>
              <a:rPr lang="en-US" altLang="ko-KR" sz="1400" b="1" err="1"/>
              <a:t>Rcache</a:t>
            </a:r>
            <a:r>
              <a:rPr lang="en-US" altLang="ko-KR" sz="1400" b="1"/>
              <a:t> </a:t>
            </a:r>
          </a:p>
          <a:p>
            <a:pPr algn="ctr"/>
            <a:r>
              <a:rPr lang="en-US" altLang="ko-KR" sz="1400" b="1"/>
              <a:t>(32B)</a:t>
            </a:r>
            <a:endParaRPr lang="ko-KR" altLang="en-US" sz="1400" b="1"/>
          </a:p>
        </p:txBody>
      </p:sp>
      <p:sp>
        <p:nvSpPr>
          <p:cNvPr id="16" name="TextBox 15">
            <a:extLst>
              <a:ext uri="{FF2B5EF4-FFF2-40B4-BE49-F238E27FC236}">
                <a16:creationId xmlns:a16="http://schemas.microsoft.com/office/drawing/2014/main" id="{6B6BAC39-CD6A-D282-8104-86618CCF2F24}"/>
              </a:ext>
            </a:extLst>
          </p:cNvPr>
          <p:cNvSpPr txBox="1"/>
          <p:nvPr/>
        </p:nvSpPr>
        <p:spPr>
          <a:xfrm>
            <a:off x="854498"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②</a:t>
            </a:r>
            <a:endParaRPr lang="ko-KR" altLang="en-US" b="1"/>
          </a:p>
        </p:txBody>
      </p:sp>
      <p:sp>
        <p:nvSpPr>
          <p:cNvPr id="18" name="직사각형 17">
            <a:extLst>
              <a:ext uri="{FF2B5EF4-FFF2-40B4-BE49-F238E27FC236}">
                <a16:creationId xmlns:a16="http://schemas.microsoft.com/office/drawing/2014/main" id="{BF07201D-B46B-CAEB-C94D-DE49210430C0}"/>
              </a:ext>
            </a:extLst>
          </p:cNvPr>
          <p:cNvSpPr/>
          <p:nvPr/>
        </p:nvSpPr>
        <p:spPr>
          <a:xfrm>
            <a:off x="4091749" y="5634145"/>
            <a:ext cx="630888" cy="600772"/>
          </a:xfrm>
          <a:prstGeom prst="rect">
            <a:avLst/>
          </a:prstGeom>
          <a:solidFill>
            <a:srgbClr val="FFFF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64FE386-7034-CED7-D3C9-CD8F8840C681}"/>
              </a:ext>
            </a:extLst>
          </p:cNvPr>
          <p:cNvSpPr/>
          <p:nvPr/>
        </p:nvSpPr>
        <p:spPr>
          <a:xfrm>
            <a:off x="4092840" y="5782419"/>
            <a:ext cx="144000" cy="1440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26539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4842D8D-DB0E-C3F3-7F9B-110710D2123C}"/>
            </a:ext>
          </a:extLst>
        </p:cNvPr>
        <p:cNvGrpSpPr/>
        <p:nvPr/>
      </p:nvGrpSpPr>
      <p:grpSpPr>
        <a:xfrm>
          <a:off x="0" y="0"/>
          <a:ext cx="0" cy="0"/>
          <a:chOff x="0" y="0"/>
          <a:chExt cx="0" cy="0"/>
        </a:xfrm>
      </p:grpSpPr>
      <p:sp>
        <p:nvSpPr>
          <p:cNvPr id="22" name="텍스트 개체 틀 1">
            <a:extLst>
              <a:ext uri="{FF2B5EF4-FFF2-40B4-BE49-F238E27FC236}">
                <a16:creationId xmlns:a16="http://schemas.microsoft.com/office/drawing/2014/main" id="{9AED3ACC-ED54-3568-575F-D87E972721A5}"/>
              </a:ext>
            </a:extLst>
          </p:cNvPr>
          <p:cNvSpPr>
            <a:spLocks noGrp="1"/>
          </p:cNvSpPr>
          <p:nvPr>
            <p:ph type="body" sz="quarter" idx="13"/>
          </p:nvPr>
        </p:nvSpPr>
        <p:spPr>
          <a:xfrm>
            <a:off x="296386" y="1199396"/>
            <a:ext cx="8705320" cy="5145047"/>
          </a:xfrm>
        </p:spPr>
        <p:txBody>
          <a:bodyPr>
            <a:noAutofit/>
          </a:bodyPr>
          <a:lstStyle/>
          <a:p>
            <a:r>
              <a:rPr lang="en-US" altLang="ko-KR" sz="1800" spc="0">
                <a:latin typeface="+mj-lt"/>
              </a:rPr>
              <a:t>Alleviate BW penalty for programs with high-locality</a:t>
            </a:r>
            <a:endParaRPr lang="en-US" altLang="ko-KR" sz="1600" spc="0">
              <a:latin typeface="+mj-lt"/>
              <a:ea typeface="맑은 고딕" panose="020B0503020000020004" pitchFamily="50" charset="-127"/>
            </a:endParaRPr>
          </a:p>
          <a:p>
            <a:pPr lvl="1"/>
            <a:r>
              <a:rPr lang="en-US" altLang="ko-KR" sz="1600" spc="0">
                <a:latin typeface="+mn-lt"/>
              </a:rPr>
              <a:t>Reduces # of memory accesses of full cache line requests (8 to 5)</a:t>
            </a:r>
          </a:p>
          <a:p>
            <a:pPr lvl="2"/>
            <a:r>
              <a:rPr lang="en-US" altLang="ko-KR" sz="1500" spc="0">
                <a:solidFill>
                  <a:schemeClr val="tx1"/>
                </a:solidFill>
              </a:rPr>
              <a:t>Four for data sectors, and the other for the shared redundancy blocks</a:t>
            </a:r>
          </a:p>
          <a:p>
            <a:pPr marL="324000" lvl="2" indent="0">
              <a:buNone/>
            </a:pPr>
            <a:endParaRPr lang="en-US" altLang="ko-KR" sz="1500" spc="0">
              <a:solidFill>
                <a:schemeClr val="tx1"/>
              </a:solidFill>
            </a:endParaRPr>
          </a:p>
        </p:txBody>
      </p:sp>
      <p:sp>
        <p:nvSpPr>
          <p:cNvPr id="4" name="제목 3">
            <a:extLst>
              <a:ext uri="{FF2B5EF4-FFF2-40B4-BE49-F238E27FC236}">
                <a16:creationId xmlns:a16="http://schemas.microsoft.com/office/drawing/2014/main" id="{E85CC27F-D58B-3845-9408-DD02B7382F43}"/>
              </a:ext>
            </a:extLst>
          </p:cNvPr>
          <p:cNvSpPr>
            <a:spLocks noGrp="1"/>
          </p:cNvSpPr>
          <p:nvPr>
            <p:ph type="title"/>
          </p:nvPr>
        </p:nvSpPr>
        <p:spPr>
          <a:xfrm>
            <a:off x="854498" y="405096"/>
            <a:ext cx="7404642" cy="424732"/>
          </a:xfrm>
        </p:spPr>
        <p:txBody>
          <a:bodyPr/>
          <a:lstStyle/>
          <a:p>
            <a:r>
              <a:rPr lang="en-US" altLang="ko-KR" sz="2400" spc="0" err="1">
                <a:latin typeface="+mj-lt"/>
              </a:rPr>
              <a:t>RCaches</a:t>
            </a:r>
            <a:r>
              <a:rPr lang="en-US" altLang="ko-KR" sz="2400" spc="0">
                <a:latin typeface="+mj-lt"/>
              </a:rPr>
              <a:t> (Redundancy Caches)</a:t>
            </a:r>
            <a:endParaRPr lang="en-US" altLang="ko-KR" sz="2000" spc="0">
              <a:latin typeface="+mj-lt"/>
              <a:ea typeface="맑은 고딕" panose="020B0503020000020004" pitchFamily="50" charset="-127"/>
            </a:endParaRPr>
          </a:p>
        </p:txBody>
      </p:sp>
      <p:sp>
        <p:nvSpPr>
          <p:cNvPr id="5" name="텍스트 개체 틀 4">
            <a:extLst>
              <a:ext uri="{FF2B5EF4-FFF2-40B4-BE49-F238E27FC236}">
                <a16:creationId xmlns:a16="http://schemas.microsoft.com/office/drawing/2014/main" id="{A40CF83F-2593-8303-3664-A6D720DD8D72}"/>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graphicFrame>
        <p:nvGraphicFramePr>
          <p:cNvPr id="3" name="표 2">
            <a:extLst>
              <a:ext uri="{FF2B5EF4-FFF2-40B4-BE49-F238E27FC236}">
                <a16:creationId xmlns:a16="http://schemas.microsoft.com/office/drawing/2014/main" id="{F277A538-49B4-3F72-9DC3-7FCE06F3E0F7}"/>
              </a:ext>
            </a:extLst>
          </p:cNvPr>
          <p:cNvGraphicFramePr>
            <a:graphicFrameLocks noGrp="1"/>
          </p:cNvGraphicFramePr>
          <p:nvPr/>
        </p:nvGraphicFramePr>
        <p:xfrm>
          <a:off x="767549" y="3171872"/>
          <a:ext cx="7383568" cy="303595"/>
        </p:xfrm>
        <a:graphic>
          <a:graphicData uri="http://schemas.openxmlformats.org/drawingml/2006/table">
            <a:tbl>
              <a:tblPr firstRow="1" bandRow="1">
                <a:tableStyleId>{5940675A-B579-460E-94D1-54222C63F5DA}</a:tableStyleId>
              </a:tblPr>
              <a:tblGrid>
                <a:gridCol w="205099">
                  <a:extLst>
                    <a:ext uri="{9D8B030D-6E8A-4147-A177-3AD203B41FA5}">
                      <a16:colId xmlns:a16="http://schemas.microsoft.com/office/drawing/2014/main" val="2660735247"/>
                    </a:ext>
                  </a:extLst>
                </a:gridCol>
                <a:gridCol w="205099">
                  <a:extLst>
                    <a:ext uri="{9D8B030D-6E8A-4147-A177-3AD203B41FA5}">
                      <a16:colId xmlns:a16="http://schemas.microsoft.com/office/drawing/2014/main" val="1020973080"/>
                    </a:ext>
                  </a:extLst>
                </a:gridCol>
                <a:gridCol w="205099">
                  <a:extLst>
                    <a:ext uri="{9D8B030D-6E8A-4147-A177-3AD203B41FA5}">
                      <a16:colId xmlns:a16="http://schemas.microsoft.com/office/drawing/2014/main" val="2735411109"/>
                    </a:ext>
                  </a:extLst>
                </a:gridCol>
                <a:gridCol w="205099">
                  <a:extLst>
                    <a:ext uri="{9D8B030D-6E8A-4147-A177-3AD203B41FA5}">
                      <a16:colId xmlns:a16="http://schemas.microsoft.com/office/drawing/2014/main" val="2233927152"/>
                    </a:ext>
                  </a:extLst>
                </a:gridCol>
                <a:gridCol w="205099">
                  <a:extLst>
                    <a:ext uri="{9D8B030D-6E8A-4147-A177-3AD203B41FA5}">
                      <a16:colId xmlns:a16="http://schemas.microsoft.com/office/drawing/2014/main" val="979966112"/>
                    </a:ext>
                  </a:extLst>
                </a:gridCol>
                <a:gridCol w="205099">
                  <a:extLst>
                    <a:ext uri="{9D8B030D-6E8A-4147-A177-3AD203B41FA5}">
                      <a16:colId xmlns:a16="http://schemas.microsoft.com/office/drawing/2014/main" val="435861125"/>
                    </a:ext>
                  </a:extLst>
                </a:gridCol>
                <a:gridCol w="205099">
                  <a:extLst>
                    <a:ext uri="{9D8B030D-6E8A-4147-A177-3AD203B41FA5}">
                      <a16:colId xmlns:a16="http://schemas.microsoft.com/office/drawing/2014/main" val="529917858"/>
                    </a:ext>
                  </a:extLst>
                </a:gridCol>
                <a:gridCol w="205099">
                  <a:extLst>
                    <a:ext uri="{9D8B030D-6E8A-4147-A177-3AD203B41FA5}">
                      <a16:colId xmlns:a16="http://schemas.microsoft.com/office/drawing/2014/main" val="3546194210"/>
                    </a:ext>
                  </a:extLst>
                </a:gridCol>
                <a:gridCol w="205099">
                  <a:extLst>
                    <a:ext uri="{9D8B030D-6E8A-4147-A177-3AD203B41FA5}">
                      <a16:colId xmlns:a16="http://schemas.microsoft.com/office/drawing/2014/main" val="3587301405"/>
                    </a:ext>
                  </a:extLst>
                </a:gridCol>
                <a:gridCol w="205099">
                  <a:extLst>
                    <a:ext uri="{9D8B030D-6E8A-4147-A177-3AD203B41FA5}">
                      <a16:colId xmlns:a16="http://schemas.microsoft.com/office/drawing/2014/main" val="676719972"/>
                    </a:ext>
                  </a:extLst>
                </a:gridCol>
                <a:gridCol w="205099">
                  <a:extLst>
                    <a:ext uri="{9D8B030D-6E8A-4147-A177-3AD203B41FA5}">
                      <a16:colId xmlns:a16="http://schemas.microsoft.com/office/drawing/2014/main" val="3886261494"/>
                    </a:ext>
                  </a:extLst>
                </a:gridCol>
                <a:gridCol w="205099">
                  <a:extLst>
                    <a:ext uri="{9D8B030D-6E8A-4147-A177-3AD203B41FA5}">
                      <a16:colId xmlns:a16="http://schemas.microsoft.com/office/drawing/2014/main" val="3428598882"/>
                    </a:ext>
                  </a:extLst>
                </a:gridCol>
                <a:gridCol w="205099">
                  <a:extLst>
                    <a:ext uri="{9D8B030D-6E8A-4147-A177-3AD203B41FA5}">
                      <a16:colId xmlns:a16="http://schemas.microsoft.com/office/drawing/2014/main" val="2851254742"/>
                    </a:ext>
                  </a:extLst>
                </a:gridCol>
                <a:gridCol w="205099">
                  <a:extLst>
                    <a:ext uri="{9D8B030D-6E8A-4147-A177-3AD203B41FA5}">
                      <a16:colId xmlns:a16="http://schemas.microsoft.com/office/drawing/2014/main" val="3026011252"/>
                    </a:ext>
                  </a:extLst>
                </a:gridCol>
                <a:gridCol w="205099">
                  <a:extLst>
                    <a:ext uri="{9D8B030D-6E8A-4147-A177-3AD203B41FA5}">
                      <a16:colId xmlns:a16="http://schemas.microsoft.com/office/drawing/2014/main" val="1641057413"/>
                    </a:ext>
                  </a:extLst>
                </a:gridCol>
                <a:gridCol w="205099">
                  <a:extLst>
                    <a:ext uri="{9D8B030D-6E8A-4147-A177-3AD203B41FA5}">
                      <a16:colId xmlns:a16="http://schemas.microsoft.com/office/drawing/2014/main" val="165649189"/>
                    </a:ext>
                  </a:extLst>
                </a:gridCol>
                <a:gridCol w="205099">
                  <a:extLst>
                    <a:ext uri="{9D8B030D-6E8A-4147-A177-3AD203B41FA5}">
                      <a16:colId xmlns:a16="http://schemas.microsoft.com/office/drawing/2014/main" val="2628776952"/>
                    </a:ext>
                  </a:extLst>
                </a:gridCol>
                <a:gridCol w="205099">
                  <a:extLst>
                    <a:ext uri="{9D8B030D-6E8A-4147-A177-3AD203B41FA5}">
                      <a16:colId xmlns:a16="http://schemas.microsoft.com/office/drawing/2014/main" val="1499057079"/>
                    </a:ext>
                  </a:extLst>
                </a:gridCol>
                <a:gridCol w="205099">
                  <a:extLst>
                    <a:ext uri="{9D8B030D-6E8A-4147-A177-3AD203B41FA5}">
                      <a16:colId xmlns:a16="http://schemas.microsoft.com/office/drawing/2014/main" val="3058832090"/>
                    </a:ext>
                  </a:extLst>
                </a:gridCol>
                <a:gridCol w="205099">
                  <a:extLst>
                    <a:ext uri="{9D8B030D-6E8A-4147-A177-3AD203B41FA5}">
                      <a16:colId xmlns:a16="http://schemas.microsoft.com/office/drawing/2014/main" val="3439756352"/>
                    </a:ext>
                  </a:extLst>
                </a:gridCol>
                <a:gridCol w="205099">
                  <a:extLst>
                    <a:ext uri="{9D8B030D-6E8A-4147-A177-3AD203B41FA5}">
                      <a16:colId xmlns:a16="http://schemas.microsoft.com/office/drawing/2014/main" val="712297634"/>
                    </a:ext>
                  </a:extLst>
                </a:gridCol>
                <a:gridCol w="205099">
                  <a:extLst>
                    <a:ext uri="{9D8B030D-6E8A-4147-A177-3AD203B41FA5}">
                      <a16:colId xmlns:a16="http://schemas.microsoft.com/office/drawing/2014/main" val="326898410"/>
                    </a:ext>
                  </a:extLst>
                </a:gridCol>
                <a:gridCol w="205099">
                  <a:extLst>
                    <a:ext uri="{9D8B030D-6E8A-4147-A177-3AD203B41FA5}">
                      <a16:colId xmlns:a16="http://schemas.microsoft.com/office/drawing/2014/main" val="2940505990"/>
                    </a:ext>
                  </a:extLst>
                </a:gridCol>
                <a:gridCol w="205099">
                  <a:extLst>
                    <a:ext uri="{9D8B030D-6E8A-4147-A177-3AD203B41FA5}">
                      <a16:colId xmlns:a16="http://schemas.microsoft.com/office/drawing/2014/main" val="3416892196"/>
                    </a:ext>
                  </a:extLst>
                </a:gridCol>
                <a:gridCol w="205099">
                  <a:extLst>
                    <a:ext uri="{9D8B030D-6E8A-4147-A177-3AD203B41FA5}">
                      <a16:colId xmlns:a16="http://schemas.microsoft.com/office/drawing/2014/main" val="714076045"/>
                    </a:ext>
                  </a:extLst>
                </a:gridCol>
                <a:gridCol w="205099">
                  <a:extLst>
                    <a:ext uri="{9D8B030D-6E8A-4147-A177-3AD203B41FA5}">
                      <a16:colId xmlns:a16="http://schemas.microsoft.com/office/drawing/2014/main" val="366753024"/>
                    </a:ext>
                  </a:extLst>
                </a:gridCol>
                <a:gridCol w="205099">
                  <a:extLst>
                    <a:ext uri="{9D8B030D-6E8A-4147-A177-3AD203B41FA5}">
                      <a16:colId xmlns:a16="http://schemas.microsoft.com/office/drawing/2014/main" val="648895886"/>
                    </a:ext>
                  </a:extLst>
                </a:gridCol>
                <a:gridCol w="205099">
                  <a:extLst>
                    <a:ext uri="{9D8B030D-6E8A-4147-A177-3AD203B41FA5}">
                      <a16:colId xmlns:a16="http://schemas.microsoft.com/office/drawing/2014/main" val="1448331277"/>
                    </a:ext>
                  </a:extLst>
                </a:gridCol>
                <a:gridCol w="205099">
                  <a:extLst>
                    <a:ext uri="{9D8B030D-6E8A-4147-A177-3AD203B41FA5}">
                      <a16:colId xmlns:a16="http://schemas.microsoft.com/office/drawing/2014/main" val="2599967134"/>
                    </a:ext>
                  </a:extLst>
                </a:gridCol>
                <a:gridCol w="205099">
                  <a:extLst>
                    <a:ext uri="{9D8B030D-6E8A-4147-A177-3AD203B41FA5}">
                      <a16:colId xmlns:a16="http://schemas.microsoft.com/office/drawing/2014/main" val="3454547206"/>
                    </a:ext>
                  </a:extLst>
                </a:gridCol>
                <a:gridCol w="205099">
                  <a:extLst>
                    <a:ext uri="{9D8B030D-6E8A-4147-A177-3AD203B41FA5}">
                      <a16:colId xmlns:a16="http://schemas.microsoft.com/office/drawing/2014/main" val="2683708902"/>
                    </a:ext>
                  </a:extLst>
                </a:gridCol>
                <a:gridCol w="205099">
                  <a:extLst>
                    <a:ext uri="{9D8B030D-6E8A-4147-A177-3AD203B41FA5}">
                      <a16:colId xmlns:a16="http://schemas.microsoft.com/office/drawing/2014/main" val="262221350"/>
                    </a:ext>
                  </a:extLst>
                </a:gridCol>
                <a:gridCol w="205099">
                  <a:extLst>
                    <a:ext uri="{9D8B030D-6E8A-4147-A177-3AD203B41FA5}">
                      <a16:colId xmlns:a16="http://schemas.microsoft.com/office/drawing/2014/main" val="2673991286"/>
                    </a:ext>
                  </a:extLst>
                </a:gridCol>
                <a:gridCol w="205099">
                  <a:extLst>
                    <a:ext uri="{9D8B030D-6E8A-4147-A177-3AD203B41FA5}">
                      <a16:colId xmlns:a16="http://schemas.microsoft.com/office/drawing/2014/main" val="1739955745"/>
                    </a:ext>
                  </a:extLst>
                </a:gridCol>
                <a:gridCol w="205099">
                  <a:extLst>
                    <a:ext uri="{9D8B030D-6E8A-4147-A177-3AD203B41FA5}">
                      <a16:colId xmlns:a16="http://schemas.microsoft.com/office/drawing/2014/main" val="47767251"/>
                    </a:ext>
                  </a:extLst>
                </a:gridCol>
                <a:gridCol w="102551">
                  <a:extLst>
                    <a:ext uri="{9D8B030D-6E8A-4147-A177-3AD203B41FA5}">
                      <a16:colId xmlns:a16="http://schemas.microsoft.com/office/drawing/2014/main" val="3703801637"/>
                    </a:ext>
                  </a:extLst>
                </a:gridCol>
                <a:gridCol w="51276">
                  <a:extLst>
                    <a:ext uri="{9D8B030D-6E8A-4147-A177-3AD203B41FA5}">
                      <a16:colId xmlns:a16="http://schemas.microsoft.com/office/drawing/2014/main" val="212208334"/>
                    </a:ext>
                  </a:extLst>
                </a:gridCol>
                <a:gridCol w="51276">
                  <a:extLst>
                    <a:ext uri="{9D8B030D-6E8A-4147-A177-3AD203B41FA5}">
                      <a16:colId xmlns:a16="http://schemas.microsoft.com/office/drawing/2014/main" val="4091433634"/>
                    </a:ext>
                  </a:extLst>
                </a:gridCol>
              </a:tblGrid>
              <a:tr h="303595">
                <a:tc>
                  <a:txBody>
                    <a:bodyPr/>
                    <a:lstStyle/>
                    <a:p>
                      <a:pPr latinLnBrk="1"/>
                      <a:endParaRPr lang="ko-KR" altLang="en-US" sz="200">
                        <a:solidFill>
                          <a:srgbClr val="0070C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solidFill>
                          <a:srgbClr val="7030A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67310005"/>
                  </a:ext>
                </a:extLst>
              </a:tr>
            </a:tbl>
          </a:graphicData>
        </a:graphic>
      </p:graphicFrame>
      <p:graphicFrame>
        <p:nvGraphicFramePr>
          <p:cNvPr id="27" name="표 26">
            <a:extLst>
              <a:ext uri="{FF2B5EF4-FFF2-40B4-BE49-F238E27FC236}">
                <a16:creationId xmlns:a16="http://schemas.microsoft.com/office/drawing/2014/main" id="{86573417-F66C-4BDD-C0E7-00CF667179DC}"/>
              </a:ext>
            </a:extLst>
          </p:cNvPr>
          <p:cNvGraphicFramePr>
            <a:graphicFrameLocks noGrp="1"/>
          </p:cNvGraphicFramePr>
          <p:nvPr/>
        </p:nvGraphicFramePr>
        <p:xfrm>
          <a:off x="787947" y="3203104"/>
          <a:ext cx="7363170" cy="262803"/>
        </p:xfrm>
        <a:graphic>
          <a:graphicData uri="http://schemas.openxmlformats.org/drawingml/2006/table">
            <a:tbl>
              <a:tblPr firstRow="1" bandRow="1">
                <a:tableStyleId>{5940675A-B579-460E-94D1-54222C63F5DA}</a:tableStyleId>
              </a:tblPr>
              <a:tblGrid>
                <a:gridCol w="818130">
                  <a:extLst>
                    <a:ext uri="{9D8B030D-6E8A-4147-A177-3AD203B41FA5}">
                      <a16:colId xmlns:a16="http://schemas.microsoft.com/office/drawing/2014/main" val="1656425373"/>
                    </a:ext>
                  </a:extLst>
                </a:gridCol>
                <a:gridCol w="818130">
                  <a:extLst>
                    <a:ext uri="{9D8B030D-6E8A-4147-A177-3AD203B41FA5}">
                      <a16:colId xmlns:a16="http://schemas.microsoft.com/office/drawing/2014/main" val="3654301936"/>
                    </a:ext>
                  </a:extLst>
                </a:gridCol>
                <a:gridCol w="818130">
                  <a:extLst>
                    <a:ext uri="{9D8B030D-6E8A-4147-A177-3AD203B41FA5}">
                      <a16:colId xmlns:a16="http://schemas.microsoft.com/office/drawing/2014/main" val="2012171269"/>
                    </a:ext>
                  </a:extLst>
                </a:gridCol>
                <a:gridCol w="818130">
                  <a:extLst>
                    <a:ext uri="{9D8B030D-6E8A-4147-A177-3AD203B41FA5}">
                      <a16:colId xmlns:a16="http://schemas.microsoft.com/office/drawing/2014/main" val="3515768281"/>
                    </a:ext>
                  </a:extLst>
                </a:gridCol>
                <a:gridCol w="818130">
                  <a:extLst>
                    <a:ext uri="{9D8B030D-6E8A-4147-A177-3AD203B41FA5}">
                      <a16:colId xmlns:a16="http://schemas.microsoft.com/office/drawing/2014/main" val="3824528576"/>
                    </a:ext>
                  </a:extLst>
                </a:gridCol>
                <a:gridCol w="818130">
                  <a:extLst>
                    <a:ext uri="{9D8B030D-6E8A-4147-A177-3AD203B41FA5}">
                      <a16:colId xmlns:a16="http://schemas.microsoft.com/office/drawing/2014/main" val="2467062243"/>
                    </a:ext>
                  </a:extLst>
                </a:gridCol>
                <a:gridCol w="818130">
                  <a:extLst>
                    <a:ext uri="{9D8B030D-6E8A-4147-A177-3AD203B41FA5}">
                      <a16:colId xmlns:a16="http://schemas.microsoft.com/office/drawing/2014/main" val="3907448235"/>
                    </a:ext>
                  </a:extLst>
                </a:gridCol>
                <a:gridCol w="818130">
                  <a:extLst>
                    <a:ext uri="{9D8B030D-6E8A-4147-A177-3AD203B41FA5}">
                      <a16:colId xmlns:a16="http://schemas.microsoft.com/office/drawing/2014/main" val="1532465541"/>
                    </a:ext>
                  </a:extLst>
                </a:gridCol>
                <a:gridCol w="818130">
                  <a:extLst>
                    <a:ext uri="{9D8B030D-6E8A-4147-A177-3AD203B41FA5}">
                      <a16:colId xmlns:a16="http://schemas.microsoft.com/office/drawing/2014/main" val="3286892448"/>
                    </a:ext>
                  </a:extLst>
                </a:gridCol>
              </a:tblGrid>
              <a:tr h="262803">
                <a:tc>
                  <a:txBody>
                    <a:bodyPr/>
                    <a:lstStyle/>
                    <a:p>
                      <a:pPr algn="ctr" latinLnBrk="1"/>
                      <a:r>
                        <a:rPr lang="en-US" altLang="ko-KR" sz="1400" b="1">
                          <a:solidFill>
                            <a:schemeClr val="bg1"/>
                          </a:solidFill>
                          <a:latin typeface="+mj-lt"/>
                          <a:cs typeface="Times New Roman" panose="02020603050405020304" pitchFamily="18" charset="0"/>
                        </a:rPr>
                        <a:t>Page A</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B</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C</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D</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M</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N</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O </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tx1"/>
                          </a:solidFill>
                          <a:latin typeface="+mj-lt"/>
                          <a:cs typeface="Times New Roman" panose="02020603050405020304" pitchFamily="18" charset="0"/>
                        </a:rPr>
                        <a:t>Redun.</a:t>
                      </a:r>
                      <a:endParaRPr lang="ko-KR" altLang="en-US" sz="1400" b="1">
                        <a:solidFill>
                          <a:schemeClr val="tx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99503"/>
                  </a:ext>
                </a:extLst>
              </a:tr>
            </a:tbl>
          </a:graphicData>
        </a:graphic>
      </p:graphicFrame>
      <p:sp>
        <p:nvSpPr>
          <p:cNvPr id="6" name="TextBox 5">
            <a:extLst>
              <a:ext uri="{FF2B5EF4-FFF2-40B4-BE49-F238E27FC236}">
                <a16:creationId xmlns:a16="http://schemas.microsoft.com/office/drawing/2014/main" id="{3413ED35-F46B-4939-4F78-52BD4220AFB6}"/>
              </a:ext>
            </a:extLst>
          </p:cNvPr>
          <p:cNvSpPr txBox="1"/>
          <p:nvPr/>
        </p:nvSpPr>
        <p:spPr>
          <a:xfrm>
            <a:off x="4258223" y="3096575"/>
            <a:ext cx="422617" cy="369332"/>
          </a:xfrm>
          <a:prstGeom prst="rect">
            <a:avLst/>
          </a:prstGeom>
          <a:noFill/>
        </p:spPr>
        <p:txBody>
          <a:bodyPr wrap="square" rtlCol="0">
            <a:spAutoFit/>
          </a:bodyPr>
          <a:lstStyle/>
          <a:p>
            <a:r>
              <a:rPr lang="en-US" altLang="ko-KR" b="1"/>
              <a:t>…</a:t>
            </a:r>
            <a:endParaRPr lang="ko-KR" altLang="en-US" b="1"/>
          </a:p>
        </p:txBody>
      </p:sp>
      <p:graphicFrame>
        <p:nvGraphicFramePr>
          <p:cNvPr id="8" name="표 7">
            <a:extLst>
              <a:ext uri="{FF2B5EF4-FFF2-40B4-BE49-F238E27FC236}">
                <a16:creationId xmlns:a16="http://schemas.microsoft.com/office/drawing/2014/main" id="{F228C329-C925-25C6-3E8E-6F8FBF5A6DF5}"/>
              </a:ext>
            </a:extLst>
          </p:cNvPr>
          <p:cNvGraphicFramePr>
            <a:graphicFrameLocks noGrp="1"/>
          </p:cNvGraphicFramePr>
          <p:nvPr/>
        </p:nvGraphicFramePr>
        <p:xfrm>
          <a:off x="602900" y="3703008"/>
          <a:ext cx="2800026" cy="1319359"/>
        </p:xfrm>
        <a:graphic>
          <a:graphicData uri="http://schemas.openxmlformats.org/drawingml/2006/table">
            <a:tbl>
              <a:tblPr firstRow="1" bandRow="1">
                <a:tableStyleId>{5940675A-B579-460E-94D1-54222C63F5DA}</a:tableStyleId>
              </a:tblPr>
              <a:tblGrid>
                <a:gridCol w="155557">
                  <a:extLst>
                    <a:ext uri="{9D8B030D-6E8A-4147-A177-3AD203B41FA5}">
                      <a16:colId xmlns:a16="http://schemas.microsoft.com/office/drawing/2014/main" val="2553341266"/>
                    </a:ext>
                  </a:extLst>
                </a:gridCol>
                <a:gridCol w="155557">
                  <a:extLst>
                    <a:ext uri="{9D8B030D-6E8A-4147-A177-3AD203B41FA5}">
                      <a16:colId xmlns:a16="http://schemas.microsoft.com/office/drawing/2014/main" val="2660735247"/>
                    </a:ext>
                  </a:extLst>
                </a:gridCol>
                <a:gridCol w="155557">
                  <a:extLst>
                    <a:ext uri="{9D8B030D-6E8A-4147-A177-3AD203B41FA5}">
                      <a16:colId xmlns:a16="http://schemas.microsoft.com/office/drawing/2014/main" val="1020973080"/>
                    </a:ext>
                  </a:extLst>
                </a:gridCol>
                <a:gridCol w="155557">
                  <a:extLst>
                    <a:ext uri="{9D8B030D-6E8A-4147-A177-3AD203B41FA5}">
                      <a16:colId xmlns:a16="http://schemas.microsoft.com/office/drawing/2014/main" val="2735411109"/>
                    </a:ext>
                  </a:extLst>
                </a:gridCol>
                <a:gridCol w="155557">
                  <a:extLst>
                    <a:ext uri="{9D8B030D-6E8A-4147-A177-3AD203B41FA5}">
                      <a16:colId xmlns:a16="http://schemas.microsoft.com/office/drawing/2014/main" val="2233927152"/>
                    </a:ext>
                  </a:extLst>
                </a:gridCol>
                <a:gridCol w="155557">
                  <a:extLst>
                    <a:ext uri="{9D8B030D-6E8A-4147-A177-3AD203B41FA5}">
                      <a16:colId xmlns:a16="http://schemas.microsoft.com/office/drawing/2014/main" val="979966112"/>
                    </a:ext>
                  </a:extLst>
                </a:gridCol>
                <a:gridCol w="155557">
                  <a:extLst>
                    <a:ext uri="{9D8B030D-6E8A-4147-A177-3AD203B41FA5}">
                      <a16:colId xmlns:a16="http://schemas.microsoft.com/office/drawing/2014/main" val="435861125"/>
                    </a:ext>
                  </a:extLst>
                </a:gridCol>
                <a:gridCol w="155557">
                  <a:extLst>
                    <a:ext uri="{9D8B030D-6E8A-4147-A177-3AD203B41FA5}">
                      <a16:colId xmlns:a16="http://schemas.microsoft.com/office/drawing/2014/main" val="529917858"/>
                    </a:ext>
                  </a:extLst>
                </a:gridCol>
                <a:gridCol w="155557">
                  <a:extLst>
                    <a:ext uri="{9D8B030D-6E8A-4147-A177-3AD203B41FA5}">
                      <a16:colId xmlns:a16="http://schemas.microsoft.com/office/drawing/2014/main" val="3546194210"/>
                    </a:ext>
                  </a:extLst>
                </a:gridCol>
                <a:gridCol w="155557">
                  <a:extLst>
                    <a:ext uri="{9D8B030D-6E8A-4147-A177-3AD203B41FA5}">
                      <a16:colId xmlns:a16="http://schemas.microsoft.com/office/drawing/2014/main" val="3587301405"/>
                    </a:ext>
                  </a:extLst>
                </a:gridCol>
                <a:gridCol w="155557">
                  <a:extLst>
                    <a:ext uri="{9D8B030D-6E8A-4147-A177-3AD203B41FA5}">
                      <a16:colId xmlns:a16="http://schemas.microsoft.com/office/drawing/2014/main" val="676719972"/>
                    </a:ext>
                  </a:extLst>
                </a:gridCol>
                <a:gridCol w="155557">
                  <a:extLst>
                    <a:ext uri="{9D8B030D-6E8A-4147-A177-3AD203B41FA5}">
                      <a16:colId xmlns:a16="http://schemas.microsoft.com/office/drawing/2014/main" val="3886261494"/>
                    </a:ext>
                  </a:extLst>
                </a:gridCol>
                <a:gridCol w="155557">
                  <a:extLst>
                    <a:ext uri="{9D8B030D-6E8A-4147-A177-3AD203B41FA5}">
                      <a16:colId xmlns:a16="http://schemas.microsoft.com/office/drawing/2014/main" val="3428598882"/>
                    </a:ext>
                  </a:extLst>
                </a:gridCol>
                <a:gridCol w="155557">
                  <a:extLst>
                    <a:ext uri="{9D8B030D-6E8A-4147-A177-3AD203B41FA5}">
                      <a16:colId xmlns:a16="http://schemas.microsoft.com/office/drawing/2014/main" val="2851254742"/>
                    </a:ext>
                  </a:extLst>
                </a:gridCol>
                <a:gridCol w="155557">
                  <a:extLst>
                    <a:ext uri="{9D8B030D-6E8A-4147-A177-3AD203B41FA5}">
                      <a16:colId xmlns:a16="http://schemas.microsoft.com/office/drawing/2014/main" val="3026011252"/>
                    </a:ext>
                  </a:extLst>
                </a:gridCol>
                <a:gridCol w="155557">
                  <a:extLst>
                    <a:ext uri="{9D8B030D-6E8A-4147-A177-3AD203B41FA5}">
                      <a16:colId xmlns:a16="http://schemas.microsoft.com/office/drawing/2014/main" val="1641057413"/>
                    </a:ext>
                  </a:extLst>
                </a:gridCol>
                <a:gridCol w="155557">
                  <a:extLst>
                    <a:ext uri="{9D8B030D-6E8A-4147-A177-3AD203B41FA5}">
                      <a16:colId xmlns:a16="http://schemas.microsoft.com/office/drawing/2014/main" val="165649189"/>
                    </a:ext>
                  </a:extLst>
                </a:gridCol>
                <a:gridCol w="155557">
                  <a:extLst>
                    <a:ext uri="{9D8B030D-6E8A-4147-A177-3AD203B41FA5}">
                      <a16:colId xmlns:a16="http://schemas.microsoft.com/office/drawing/2014/main" val="3088250337"/>
                    </a:ext>
                  </a:extLst>
                </a:gridCol>
              </a:tblGrid>
              <a:tr h="149593">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32790">
                <a:tc>
                  <a:txBody>
                    <a:bodyPr/>
                    <a:lstStyle/>
                    <a:p>
                      <a:pPr latinLnBrk="1"/>
                      <a:endParaRPr lang="ko-KR" altLang="en-US" sz="1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854790"/>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6145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71487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1982339"/>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04202482"/>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7471407"/>
                  </a:ext>
                </a:extLst>
              </a:tr>
            </a:tbl>
          </a:graphicData>
        </a:graphic>
      </p:graphicFrame>
      <p:graphicFrame>
        <p:nvGraphicFramePr>
          <p:cNvPr id="9" name="표 8">
            <a:extLst>
              <a:ext uri="{FF2B5EF4-FFF2-40B4-BE49-F238E27FC236}">
                <a16:creationId xmlns:a16="http://schemas.microsoft.com/office/drawing/2014/main" id="{88AD1B02-05FD-223A-DA86-725F20CCE2E4}"/>
              </a:ext>
            </a:extLst>
          </p:cNvPr>
          <p:cNvGraphicFramePr>
            <a:graphicFrameLocks noGrp="1"/>
          </p:cNvGraphicFramePr>
          <p:nvPr/>
        </p:nvGraphicFramePr>
        <p:xfrm>
          <a:off x="766573" y="4182582"/>
          <a:ext cx="2472680" cy="596102"/>
        </p:xfrm>
        <a:graphic>
          <a:graphicData uri="http://schemas.openxmlformats.org/drawingml/2006/table">
            <a:tbl>
              <a:tblPr firstRow="1" bandRow="1">
                <a:tableStyleId>{5940675A-B579-460E-94D1-54222C63F5DA}</a:tableStyleId>
              </a:tblPr>
              <a:tblGrid>
                <a:gridCol w="618170">
                  <a:extLst>
                    <a:ext uri="{9D8B030D-6E8A-4147-A177-3AD203B41FA5}">
                      <a16:colId xmlns:a16="http://schemas.microsoft.com/office/drawing/2014/main" val="1388546816"/>
                    </a:ext>
                  </a:extLst>
                </a:gridCol>
                <a:gridCol w="618170">
                  <a:extLst>
                    <a:ext uri="{9D8B030D-6E8A-4147-A177-3AD203B41FA5}">
                      <a16:colId xmlns:a16="http://schemas.microsoft.com/office/drawing/2014/main" val="3459026382"/>
                    </a:ext>
                  </a:extLst>
                </a:gridCol>
                <a:gridCol w="618170">
                  <a:extLst>
                    <a:ext uri="{9D8B030D-6E8A-4147-A177-3AD203B41FA5}">
                      <a16:colId xmlns:a16="http://schemas.microsoft.com/office/drawing/2014/main" val="600651314"/>
                    </a:ext>
                  </a:extLst>
                </a:gridCol>
                <a:gridCol w="618170">
                  <a:extLst>
                    <a:ext uri="{9D8B030D-6E8A-4147-A177-3AD203B41FA5}">
                      <a16:colId xmlns:a16="http://schemas.microsoft.com/office/drawing/2014/main" val="2531741023"/>
                    </a:ext>
                  </a:extLst>
                </a:gridCol>
              </a:tblGrid>
              <a:tr h="596102">
                <a:tc>
                  <a:txBody>
                    <a:bodyPr/>
                    <a:lstStyle/>
                    <a:p>
                      <a:pPr algn="ctr" latinLnBrk="1"/>
                      <a:r>
                        <a:rPr lang="en-US" altLang="ko-KR" sz="1400" b="1">
                          <a:solidFill>
                            <a:schemeClr val="bg1"/>
                          </a:solidFill>
                          <a:latin typeface="+mj-lt"/>
                          <a:cs typeface="Times New Roman" panose="02020603050405020304" pitchFamily="18" charset="0"/>
                        </a:rPr>
                        <a:t>Sector</a:t>
                      </a:r>
                    </a:p>
                    <a:p>
                      <a:pPr algn="ctr" latinLnBrk="1"/>
                      <a:r>
                        <a:rPr lang="en-US" altLang="ko-KR" sz="1400" b="1">
                          <a:solidFill>
                            <a:schemeClr val="bg1"/>
                          </a:solidFill>
                          <a:latin typeface="+mj-lt"/>
                          <a:cs typeface="Times New Roman" panose="02020603050405020304" pitchFamily="18" charset="0"/>
                        </a:rPr>
                        <a:t> 0</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1</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2</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3</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231600"/>
                  </a:ext>
                </a:extLst>
              </a:tr>
            </a:tbl>
          </a:graphicData>
        </a:graphic>
      </p:graphicFrame>
      <p:cxnSp>
        <p:nvCxnSpPr>
          <p:cNvPr id="10" name="직선 화살표 연결선 9">
            <a:extLst>
              <a:ext uri="{FF2B5EF4-FFF2-40B4-BE49-F238E27FC236}">
                <a16:creationId xmlns:a16="http://schemas.microsoft.com/office/drawing/2014/main" id="{42D029FC-2A95-8538-37A0-8D6D69B366B5}"/>
              </a:ext>
            </a:extLst>
          </p:cNvPr>
          <p:cNvCxnSpPr>
            <a:cxnSpLocks/>
          </p:cNvCxnSpPr>
          <p:nvPr/>
        </p:nvCxnSpPr>
        <p:spPr>
          <a:xfrm>
            <a:off x="765754" y="3492522"/>
            <a:ext cx="0" cy="36000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직선 화살표 연결선 10">
            <a:extLst>
              <a:ext uri="{FF2B5EF4-FFF2-40B4-BE49-F238E27FC236}">
                <a16:creationId xmlns:a16="http://schemas.microsoft.com/office/drawing/2014/main" id="{ED443A8B-80CC-2866-79A3-0C832D00FCB3}"/>
              </a:ext>
            </a:extLst>
          </p:cNvPr>
          <p:cNvCxnSpPr>
            <a:cxnSpLocks/>
          </p:cNvCxnSpPr>
          <p:nvPr/>
        </p:nvCxnSpPr>
        <p:spPr>
          <a:xfrm>
            <a:off x="1577666" y="3485509"/>
            <a:ext cx="1661587" cy="3670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표 11">
            <a:extLst>
              <a:ext uri="{FF2B5EF4-FFF2-40B4-BE49-F238E27FC236}">
                <a16:creationId xmlns:a16="http://schemas.microsoft.com/office/drawing/2014/main" id="{CF2DE746-383C-F703-350F-049D9651A7FF}"/>
              </a:ext>
            </a:extLst>
          </p:cNvPr>
          <p:cNvGraphicFramePr>
            <a:graphicFrameLocks noGrp="1"/>
          </p:cNvGraphicFramePr>
          <p:nvPr/>
        </p:nvGraphicFramePr>
        <p:xfrm>
          <a:off x="5620733" y="3848331"/>
          <a:ext cx="2523552" cy="83449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gridCol w="157722">
                  <a:extLst>
                    <a:ext uri="{9D8B030D-6E8A-4147-A177-3AD203B41FA5}">
                      <a16:colId xmlns:a16="http://schemas.microsoft.com/office/drawing/2014/main" val="267524545"/>
                    </a:ext>
                  </a:extLst>
                </a:gridCol>
                <a:gridCol w="157722">
                  <a:extLst>
                    <a:ext uri="{9D8B030D-6E8A-4147-A177-3AD203B41FA5}">
                      <a16:colId xmlns:a16="http://schemas.microsoft.com/office/drawing/2014/main" val="266255227"/>
                    </a:ext>
                  </a:extLst>
                </a:gridCol>
                <a:gridCol w="157722">
                  <a:extLst>
                    <a:ext uri="{9D8B030D-6E8A-4147-A177-3AD203B41FA5}">
                      <a16:colId xmlns:a16="http://schemas.microsoft.com/office/drawing/2014/main" val="2975266326"/>
                    </a:ext>
                  </a:extLst>
                </a:gridCol>
                <a:gridCol w="157722">
                  <a:extLst>
                    <a:ext uri="{9D8B030D-6E8A-4147-A177-3AD203B41FA5}">
                      <a16:colId xmlns:a16="http://schemas.microsoft.com/office/drawing/2014/main" val="629739852"/>
                    </a:ext>
                  </a:extLst>
                </a:gridCol>
                <a:gridCol w="157722">
                  <a:extLst>
                    <a:ext uri="{9D8B030D-6E8A-4147-A177-3AD203B41FA5}">
                      <a16:colId xmlns:a16="http://schemas.microsoft.com/office/drawing/2014/main" val="1433441484"/>
                    </a:ext>
                  </a:extLst>
                </a:gridCol>
                <a:gridCol w="157722">
                  <a:extLst>
                    <a:ext uri="{9D8B030D-6E8A-4147-A177-3AD203B41FA5}">
                      <a16:colId xmlns:a16="http://schemas.microsoft.com/office/drawing/2014/main" val="2935912199"/>
                    </a:ext>
                  </a:extLst>
                </a:gridCol>
                <a:gridCol w="157722">
                  <a:extLst>
                    <a:ext uri="{9D8B030D-6E8A-4147-A177-3AD203B41FA5}">
                      <a16:colId xmlns:a16="http://schemas.microsoft.com/office/drawing/2014/main" val="2779424776"/>
                    </a:ext>
                  </a:extLst>
                </a:gridCol>
                <a:gridCol w="157722">
                  <a:extLst>
                    <a:ext uri="{9D8B030D-6E8A-4147-A177-3AD203B41FA5}">
                      <a16:colId xmlns:a16="http://schemas.microsoft.com/office/drawing/2014/main" val="3929253952"/>
                    </a:ext>
                  </a:extLst>
                </a:gridCol>
                <a:gridCol w="157722">
                  <a:extLst>
                    <a:ext uri="{9D8B030D-6E8A-4147-A177-3AD203B41FA5}">
                      <a16:colId xmlns:a16="http://schemas.microsoft.com/office/drawing/2014/main" val="4267547854"/>
                    </a:ext>
                  </a:extLst>
                </a:gridCol>
                <a:gridCol w="157722">
                  <a:extLst>
                    <a:ext uri="{9D8B030D-6E8A-4147-A177-3AD203B41FA5}">
                      <a16:colId xmlns:a16="http://schemas.microsoft.com/office/drawing/2014/main" val="1583473496"/>
                    </a:ext>
                  </a:extLst>
                </a:gridCol>
                <a:gridCol w="157722">
                  <a:extLst>
                    <a:ext uri="{9D8B030D-6E8A-4147-A177-3AD203B41FA5}">
                      <a16:colId xmlns:a16="http://schemas.microsoft.com/office/drawing/2014/main" val="1649656341"/>
                    </a:ext>
                  </a:extLst>
                </a:gridCol>
                <a:gridCol w="157722">
                  <a:extLst>
                    <a:ext uri="{9D8B030D-6E8A-4147-A177-3AD203B41FA5}">
                      <a16:colId xmlns:a16="http://schemas.microsoft.com/office/drawing/2014/main" val="690053869"/>
                    </a:ext>
                  </a:extLst>
                </a:gridCol>
              </a:tblGrid>
              <a:tr h="233720">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r>
                        <a:rPr lang="en-US" altLang="ko-KR" sz="1100">
                          <a:latin typeface="+mj-lt"/>
                          <a:cs typeface="Times New Roman" panose="02020603050405020304" pitchFamily="18" charset="0"/>
                        </a:rPr>
                        <a:t>24B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907397"/>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79159633"/>
                  </a:ext>
                </a:extLst>
              </a:tr>
            </a:tbl>
          </a:graphicData>
        </a:graphic>
      </p:graphicFrame>
      <p:cxnSp>
        <p:nvCxnSpPr>
          <p:cNvPr id="13" name="직선 화살표 연결선 12">
            <a:extLst>
              <a:ext uri="{FF2B5EF4-FFF2-40B4-BE49-F238E27FC236}">
                <a16:creationId xmlns:a16="http://schemas.microsoft.com/office/drawing/2014/main" id="{AA08D483-C11F-8489-6B8B-1AA64374737A}"/>
              </a:ext>
            </a:extLst>
          </p:cNvPr>
          <p:cNvCxnSpPr>
            <a:cxnSpLocks/>
          </p:cNvCxnSpPr>
          <p:nvPr/>
        </p:nvCxnSpPr>
        <p:spPr>
          <a:xfrm flipH="1">
            <a:off x="5620733" y="3467110"/>
            <a:ext cx="1736936"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직선 화살표 연결선 16">
            <a:extLst>
              <a:ext uri="{FF2B5EF4-FFF2-40B4-BE49-F238E27FC236}">
                <a16:creationId xmlns:a16="http://schemas.microsoft.com/office/drawing/2014/main" id="{FD2AE25F-391A-C4A2-961E-33E5706D7114}"/>
              </a:ext>
            </a:extLst>
          </p:cNvPr>
          <p:cNvCxnSpPr>
            <a:cxnSpLocks/>
          </p:cNvCxnSpPr>
          <p:nvPr/>
        </p:nvCxnSpPr>
        <p:spPr>
          <a:xfrm flipH="1">
            <a:off x="7996428" y="3485509"/>
            <a:ext cx="115853"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직선 화살표 연결선 18">
            <a:extLst>
              <a:ext uri="{FF2B5EF4-FFF2-40B4-BE49-F238E27FC236}">
                <a16:creationId xmlns:a16="http://schemas.microsoft.com/office/drawing/2014/main" id="{31A6B93A-7A24-CF30-B1CF-F24716E0DC52}"/>
              </a:ext>
            </a:extLst>
          </p:cNvPr>
          <p:cNvCxnSpPr>
            <a:cxnSpLocks/>
          </p:cNvCxnSpPr>
          <p:nvPr/>
        </p:nvCxnSpPr>
        <p:spPr>
          <a:xfrm>
            <a:off x="8153832" y="3478763"/>
            <a:ext cx="0"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E0D9FE7-8532-9A27-DD2A-EAC0D32B8889}"/>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BEE8529D-74CF-4F4C-CA31-B8C72F80D990}"/>
              </a:ext>
            </a:extLst>
          </p:cNvPr>
          <p:cNvSpPr>
            <a:spLocks noGrp="1"/>
          </p:cNvSpPr>
          <p:nvPr>
            <p:ph type="sldNum" sz="quarter" idx="12"/>
          </p:nvPr>
        </p:nvSpPr>
        <p:spPr>
          <a:xfrm>
            <a:off x="6753044" y="6446136"/>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43</a:t>
            </a:fld>
            <a:endParaRPr lang="ko-KR" altLang="en-US"/>
          </a:p>
        </p:txBody>
      </p:sp>
      <p:sp>
        <p:nvSpPr>
          <p:cNvPr id="20" name="TextBox 19">
            <a:extLst>
              <a:ext uri="{FF2B5EF4-FFF2-40B4-BE49-F238E27FC236}">
                <a16:creationId xmlns:a16="http://schemas.microsoft.com/office/drawing/2014/main" id="{C1334865-5F65-A453-F606-E1D2755E377C}"/>
              </a:ext>
            </a:extLst>
          </p:cNvPr>
          <p:cNvSpPr txBox="1"/>
          <p:nvPr/>
        </p:nvSpPr>
        <p:spPr>
          <a:xfrm>
            <a:off x="5741076" y="4682823"/>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①</a:t>
            </a:r>
            <a:endParaRPr lang="ko-KR" altLang="en-US" b="1"/>
          </a:p>
        </p:txBody>
      </p:sp>
      <p:sp>
        <p:nvSpPr>
          <p:cNvPr id="26" name="직사각형 25">
            <a:extLst>
              <a:ext uri="{FF2B5EF4-FFF2-40B4-BE49-F238E27FC236}">
                <a16:creationId xmlns:a16="http://schemas.microsoft.com/office/drawing/2014/main" id="{C61ED10F-DB4C-335E-D5A3-0D4CCD849E8E}"/>
              </a:ext>
            </a:extLst>
          </p:cNvPr>
          <p:cNvSpPr/>
          <p:nvPr/>
        </p:nvSpPr>
        <p:spPr>
          <a:xfrm>
            <a:off x="3993329" y="5574016"/>
            <a:ext cx="819060" cy="715052"/>
          </a:xfrm>
          <a:prstGeom prst="rect">
            <a:avLst/>
          </a:prstGeom>
          <a:solidFill>
            <a:srgbClr val="FFFF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8" name="표 47">
            <a:extLst>
              <a:ext uri="{FF2B5EF4-FFF2-40B4-BE49-F238E27FC236}">
                <a16:creationId xmlns:a16="http://schemas.microsoft.com/office/drawing/2014/main" id="{F369E069-A9BA-27BF-7AFE-3E9B107F59E7}"/>
              </a:ext>
            </a:extLst>
          </p:cNvPr>
          <p:cNvGraphicFramePr>
            <a:graphicFrameLocks noGrp="1"/>
          </p:cNvGraphicFramePr>
          <p:nvPr/>
        </p:nvGraphicFramePr>
        <p:xfrm>
          <a:off x="4091749" y="5635490"/>
          <a:ext cx="630888" cy="60077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tblGrid>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679159633"/>
                  </a:ext>
                </a:extLst>
              </a:tr>
            </a:tbl>
          </a:graphicData>
        </a:graphic>
      </p:graphicFrame>
      <p:cxnSp>
        <p:nvCxnSpPr>
          <p:cNvPr id="53" name="연결선: 꺾임 52">
            <a:extLst>
              <a:ext uri="{FF2B5EF4-FFF2-40B4-BE49-F238E27FC236}">
                <a16:creationId xmlns:a16="http://schemas.microsoft.com/office/drawing/2014/main" id="{DB5ECA12-56FB-DD17-1D40-47E294A4B325}"/>
              </a:ext>
            </a:extLst>
          </p:cNvPr>
          <p:cNvCxnSpPr>
            <a:cxnSpLocks/>
            <a:stCxn id="57" idx="2"/>
          </p:cNvCxnSpPr>
          <p:nvPr/>
        </p:nvCxnSpPr>
        <p:spPr>
          <a:xfrm rot="16200000" flipH="1">
            <a:off x="2706845" y="4617630"/>
            <a:ext cx="994095" cy="1777895"/>
          </a:xfrm>
          <a:prstGeom prst="bentConnector2">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DF739B7-5BD3-6ED8-5717-DB61866D9670}"/>
              </a:ext>
            </a:extLst>
          </p:cNvPr>
          <p:cNvSpPr txBox="1"/>
          <p:nvPr/>
        </p:nvSpPr>
        <p:spPr>
          <a:xfrm>
            <a:off x="2106930"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④</a:t>
            </a:r>
            <a:endParaRPr lang="ko-KR" altLang="en-US" b="1"/>
          </a:p>
        </p:txBody>
      </p:sp>
      <p:sp>
        <p:nvSpPr>
          <p:cNvPr id="61" name="TextBox 60">
            <a:extLst>
              <a:ext uri="{FF2B5EF4-FFF2-40B4-BE49-F238E27FC236}">
                <a16:creationId xmlns:a16="http://schemas.microsoft.com/office/drawing/2014/main" id="{26D13A44-75CC-AE22-F8AE-AE55A9CC5A4E}"/>
              </a:ext>
            </a:extLst>
          </p:cNvPr>
          <p:cNvSpPr txBox="1"/>
          <p:nvPr/>
        </p:nvSpPr>
        <p:spPr>
          <a:xfrm>
            <a:off x="3891966" y="5022367"/>
            <a:ext cx="1021785" cy="523220"/>
          </a:xfrm>
          <a:prstGeom prst="rect">
            <a:avLst/>
          </a:prstGeom>
          <a:noFill/>
        </p:spPr>
        <p:txBody>
          <a:bodyPr wrap="square" rtlCol="0">
            <a:spAutoFit/>
          </a:bodyPr>
          <a:lstStyle/>
          <a:p>
            <a:pPr algn="ctr"/>
            <a:r>
              <a:rPr lang="en-US" altLang="ko-KR" sz="1400" b="1" err="1"/>
              <a:t>Rcache</a:t>
            </a:r>
            <a:r>
              <a:rPr lang="en-US" altLang="ko-KR" sz="1400" b="1"/>
              <a:t> </a:t>
            </a:r>
          </a:p>
          <a:p>
            <a:pPr algn="ctr"/>
            <a:r>
              <a:rPr lang="en-US" altLang="ko-KR" sz="1400" b="1"/>
              <a:t>(32B)</a:t>
            </a:r>
            <a:endParaRPr lang="ko-KR" altLang="en-US" sz="1400" b="1"/>
          </a:p>
        </p:txBody>
      </p:sp>
      <p:sp>
        <p:nvSpPr>
          <p:cNvPr id="16" name="TextBox 15">
            <a:extLst>
              <a:ext uri="{FF2B5EF4-FFF2-40B4-BE49-F238E27FC236}">
                <a16:creationId xmlns:a16="http://schemas.microsoft.com/office/drawing/2014/main" id="{F48BA502-C739-41D2-29F1-AA193078DBD0}"/>
              </a:ext>
            </a:extLst>
          </p:cNvPr>
          <p:cNvSpPr txBox="1"/>
          <p:nvPr/>
        </p:nvSpPr>
        <p:spPr>
          <a:xfrm>
            <a:off x="854498"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②</a:t>
            </a:r>
            <a:endParaRPr lang="ko-KR" altLang="en-US" b="1"/>
          </a:p>
        </p:txBody>
      </p:sp>
      <p:sp>
        <p:nvSpPr>
          <p:cNvPr id="15" name="TextBox 14">
            <a:extLst>
              <a:ext uri="{FF2B5EF4-FFF2-40B4-BE49-F238E27FC236}">
                <a16:creationId xmlns:a16="http://schemas.microsoft.com/office/drawing/2014/main" id="{2CC55CFE-FC67-52C0-8CD7-A1EAA2D2B3F3}"/>
              </a:ext>
            </a:extLst>
          </p:cNvPr>
          <p:cNvSpPr txBox="1"/>
          <p:nvPr/>
        </p:nvSpPr>
        <p:spPr>
          <a:xfrm>
            <a:off x="1491548"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③</a:t>
            </a:r>
            <a:endParaRPr lang="ko-KR" altLang="en-US" b="1"/>
          </a:p>
        </p:txBody>
      </p:sp>
      <p:sp>
        <p:nvSpPr>
          <p:cNvPr id="18" name="직사각형 17">
            <a:extLst>
              <a:ext uri="{FF2B5EF4-FFF2-40B4-BE49-F238E27FC236}">
                <a16:creationId xmlns:a16="http://schemas.microsoft.com/office/drawing/2014/main" id="{DA7644DD-052F-13A3-8F79-4A65AD9E93AF}"/>
              </a:ext>
            </a:extLst>
          </p:cNvPr>
          <p:cNvSpPr/>
          <p:nvPr/>
        </p:nvSpPr>
        <p:spPr>
          <a:xfrm>
            <a:off x="4091749" y="5634145"/>
            <a:ext cx="630888" cy="600772"/>
          </a:xfrm>
          <a:prstGeom prst="rect">
            <a:avLst/>
          </a:prstGeom>
          <a:solidFill>
            <a:srgbClr val="FFFF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9F1F0BDC-BA8A-2A75-03AA-0BF34F040F9A}"/>
              </a:ext>
            </a:extLst>
          </p:cNvPr>
          <p:cNvSpPr/>
          <p:nvPr/>
        </p:nvSpPr>
        <p:spPr>
          <a:xfrm>
            <a:off x="4092840" y="5935844"/>
            <a:ext cx="144000" cy="1440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09340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3948ADA-65C5-CBF2-BD88-A2FDC7CCADF7}"/>
            </a:ext>
          </a:extLst>
        </p:cNvPr>
        <p:cNvGrpSpPr/>
        <p:nvPr/>
      </p:nvGrpSpPr>
      <p:grpSpPr>
        <a:xfrm>
          <a:off x="0" y="0"/>
          <a:ext cx="0" cy="0"/>
          <a:chOff x="0" y="0"/>
          <a:chExt cx="0" cy="0"/>
        </a:xfrm>
      </p:grpSpPr>
      <p:sp>
        <p:nvSpPr>
          <p:cNvPr id="23" name="텍스트 개체 틀 1">
            <a:extLst>
              <a:ext uri="{FF2B5EF4-FFF2-40B4-BE49-F238E27FC236}">
                <a16:creationId xmlns:a16="http://schemas.microsoft.com/office/drawing/2014/main" id="{B466C30C-8DED-735C-66F0-A8FBD6C79F20}"/>
              </a:ext>
            </a:extLst>
          </p:cNvPr>
          <p:cNvSpPr>
            <a:spLocks noGrp="1"/>
          </p:cNvSpPr>
          <p:nvPr>
            <p:ph type="body" sz="quarter" idx="13"/>
          </p:nvPr>
        </p:nvSpPr>
        <p:spPr>
          <a:xfrm>
            <a:off x="296386" y="1199396"/>
            <a:ext cx="8705320" cy="5145047"/>
          </a:xfrm>
        </p:spPr>
        <p:txBody>
          <a:bodyPr>
            <a:noAutofit/>
          </a:bodyPr>
          <a:lstStyle/>
          <a:p>
            <a:r>
              <a:rPr lang="en-US" altLang="ko-KR" sz="1800" spc="0">
                <a:latin typeface="+mj-lt"/>
              </a:rPr>
              <a:t>Alleviate BW penalty for programs with high-locality</a:t>
            </a:r>
            <a:endParaRPr lang="en-US" altLang="ko-KR" sz="1600" spc="0">
              <a:latin typeface="+mj-lt"/>
              <a:ea typeface="맑은 고딕" panose="020B0503020000020004" pitchFamily="50" charset="-127"/>
            </a:endParaRPr>
          </a:p>
          <a:p>
            <a:pPr lvl="1"/>
            <a:r>
              <a:rPr lang="en-US" altLang="ko-KR" sz="1600" spc="0">
                <a:latin typeface="+mn-lt"/>
              </a:rPr>
              <a:t>Reduces # of memory accesses of full cache line requests (8 to 5)</a:t>
            </a:r>
          </a:p>
          <a:p>
            <a:pPr lvl="2"/>
            <a:r>
              <a:rPr lang="en-US" altLang="ko-KR" sz="1500" spc="0">
                <a:solidFill>
                  <a:schemeClr val="tx1"/>
                </a:solidFill>
              </a:rPr>
              <a:t>Four for data sectors, and the other for the shared redundancy blocks</a:t>
            </a:r>
          </a:p>
          <a:p>
            <a:pPr marL="324000" lvl="2" indent="0">
              <a:buNone/>
            </a:pPr>
            <a:endParaRPr lang="en-US" altLang="ko-KR" sz="1500" spc="0">
              <a:solidFill>
                <a:schemeClr val="tx1"/>
              </a:solidFill>
            </a:endParaRPr>
          </a:p>
        </p:txBody>
      </p:sp>
      <p:sp>
        <p:nvSpPr>
          <p:cNvPr id="4" name="제목 3">
            <a:extLst>
              <a:ext uri="{FF2B5EF4-FFF2-40B4-BE49-F238E27FC236}">
                <a16:creationId xmlns:a16="http://schemas.microsoft.com/office/drawing/2014/main" id="{6955B70E-6AA5-546A-717A-F58FA9E84345}"/>
              </a:ext>
            </a:extLst>
          </p:cNvPr>
          <p:cNvSpPr>
            <a:spLocks noGrp="1"/>
          </p:cNvSpPr>
          <p:nvPr>
            <p:ph type="title"/>
          </p:nvPr>
        </p:nvSpPr>
        <p:spPr>
          <a:xfrm>
            <a:off x="854498" y="405096"/>
            <a:ext cx="7404642" cy="424732"/>
          </a:xfrm>
        </p:spPr>
        <p:txBody>
          <a:bodyPr/>
          <a:lstStyle/>
          <a:p>
            <a:r>
              <a:rPr lang="en-US" altLang="ko-KR" sz="2400" spc="0" err="1">
                <a:latin typeface="+mj-lt"/>
              </a:rPr>
              <a:t>RCaches</a:t>
            </a:r>
            <a:r>
              <a:rPr lang="en-US" altLang="ko-KR" sz="2400" spc="0">
                <a:latin typeface="+mj-lt"/>
              </a:rPr>
              <a:t> (Redundancy Caches)</a:t>
            </a:r>
            <a:endParaRPr lang="en-US" altLang="ko-KR" sz="2000" spc="0">
              <a:latin typeface="+mj-lt"/>
              <a:ea typeface="맑은 고딕" panose="020B0503020000020004" pitchFamily="50" charset="-127"/>
            </a:endParaRPr>
          </a:p>
        </p:txBody>
      </p:sp>
      <p:sp>
        <p:nvSpPr>
          <p:cNvPr id="5" name="텍스트 개체 틀 4">
            <a:extLst>
              <a:ext uri="{FF2B5EF4-FFF2-40B4-BE49-F238E27FC236}">
                <a16:creationId xmlns:a16="http://schemas.microsoft.com/office/drawing/2014/main" id="{DD373685-BA65-6F6F-5FAE-6970837A4C30}"/>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graphicFrame>
        <p:nvGraphicFramePr>
          <p:cNvPr id="3" name="표 2">
            <a:extLst>
              <a:ext uri="{FF2B5EF4-FFF2-40B4-BE49-F238E27FC236}">
                <a16:creationId xmlns:a16="http://schemas.microsoft.com/office/drawing/2014/main" id="{DDCE6231-850F-83EC-1EE1-046803CDE3EE}"/>
              </a:ext>
            </a:extLst>
          </p:cNvPr>
          <p:cNvGraphicFramePr>
            <a:graphicFrameLocks noGrp="1"/>
          </p:cNvGraphicFramePr>
          <p:nvPr/>
        </p:nvGraphicFramePr>
        <p:xfrm>
          <a:off x="767549" y="3171872"/>
          <a:ext cx="7383568" cy="303595"/>
        </p:xfrm>
        <a:graphic>
          <a:graphicData uri="http://schemas.openxmlformats.org/drawingml/2006/table">
            <a:tbl>
              <a:tblPr firstRow="1" bandRow="1">
                <a:tableStyleId>{5940675A-B579-460E-94D1-54222C63F5DA}</a:tableStyleId>
              </a:tblPr>
              <a:tblGrid>
                <a:gridCol w="205099">
                  <a:extLst>
                    <a:ext uri="{9D8B030D-6E8A-4147-A177-3AD203B41FA5}">
                      <a16:colId xmlns:a16="http://schemas.microsoft.com/office/drawing/2014/main" val="2660735247"/>
                    </a:ext>
                  </a:extLst>
                </a:gridCol>
                <a:gridCol w="205099">
                  <a:extLst>
                    <a:ext uri="{9D8B030D-6E8A-4147-A177-3AD203B41FA5}">
                      <a16:colId xmlns:a16="http://schemas.microsoft.com/office/drawing/2014/main" val="1020973080"/>
                    </a:ext>
                  </a:extLst>
                </a:gridCol>
                <a:gridCol w="205099">
                  <a:extLst>
                    <a:ext uri="{9D8B030D-6E8A-4147-A177-3AD203B41FA5}">
                      <a16:colId xmlns:a16="http://schemas.microsoft.com/office/drawing/2014/main" val="2735411109"/>
                    </a:ext>
                  </a:extLst>
                </a:gridCol>
                <a:gridCol w="205099">
                  <a:extLst>
                    <a:ext uri="{9D8B030D-6E8A-4147-A177-3AD203B41FA5}">
                      <a16:colId xmlns:a16="http://schemas.microsoft.com/office/drawing/2014/main" val="2233927152"/>
                    </a:ext>
                  </a:extLst>
                </a:gridCol>
                <a:gridCol w="205099">
                  <a:extLst>
                    <a:ext uri="{9D8B030D-6E8A-4147-A177-3AD203B41FA5}">
                      <a16:colId xmlns:a16="http://schemas.microsoft.com/office/drawing/2014/main" val="979966112"/>
                    </a:ext>
                  </a:extLst>
                </a:gridCol>
                <a:gridCol w="205099">
                  <a:extLst>
                    <a:ext uri="{9D8B030D-6E8A-4147-A177-3AD203B41FA5}">
                      <a16:colId xmlns:a16="http://schemas.microsoft.com/office/drawing/2014/main" val="435861125"/>
                    </a:ext>
                  </a:extLst>
                </a:gridCol>
                <a:gridCol w="205099">
                  <a:extLst>
                    <a:ext uri="{9D8B030D-6E8A-4147-A177-3AD203B41FA5}">
                      <a16:colId xmlns:a16="http://schemas.microsoft.com/office/drawing/2014/main" val="529917858"/>
                    </a:ext>
                  </a:extLst>
                </a:gridCol>
                <a:gridCol w="205099">
                  <a:extLst>
                    <a:ext uri="{9D8B030D-6E8A-4147-A177-3AD203B41FA5}">
                      <a16:colId xmlns:a16="http://schemas.microsoft.com/office/drawing/2014/main" val="3546194210"/>
                    </a:ext>
                  </a:extLst>
                </a:gridCol>
                <a:gridCol w="205099">
                  <a:extLst>
                    <a:ext uri="{9D8B030D-6E8A-4147-A177-3AD203B41FA5}">
                      <a16:colId xmlns:a16="http://schemas.microsoft.com/office/drawing/2014/main" val="3587301405"/>
                    </a:ext>
                  </a:extLst>
                </a:gridCol>
                <a:gridCol w="205099">
                  <a:extLst>
                    <a:ext uri="{9D8B030D-6E8A-4147-A177-3AD203B41FA5}">
                      <a16:colId xmlns:a16="http://schemas.microsoft.com/office/drawing/2014/main" val="676719972"/>
                    </a:ext>
                  </a:extLst>
                </a:gridCol>
                <a:gridCol w="205099">
                  <a:extLst>
                    <a:ext uri="{9D8B030D-6E8A-4147-A177-3AD203B41FA5}">
                      <a16:colId xmlns:a16="http://schemas.microsoft.com/office/drawing/2014/main" val="3886261494"/>
                    </a:ext>
                  </a:extLst>
                </a:gridCol>
                <a:gridCol w="205099">
                  <a:extLst>
                    <a:ext uri="{9D8B030D-6E8A-4147-A177-3AD203B41FA5}">
                      <a16:colId xmlns:a16="http://schemas.microsoft.com/office/drawing/2014/main" val="3428598882"/>
                    </a:ext>
                  </a:extLst>
                </a:gridCol>
                <a:gridCol w="205099">
                  <a:extLst>
                    <a:ext uri="{9D8B030D-6E8A-4147-A177-3AD203B41FA5}">
                      <a16:colId xmlns:a16="http://schemas.microsoft.com/office/drawing/2014/main" val="2851254742"/>
                    </a:ext>
                  </a:extLst>
                </a:gridCol>
                <a:gridCol w="205099">
                  <a:extLst>
                    <a:ext uri="{9D8B030D-6E8A-4147-A177-3AD203B41FA5}">
                      <a16:colId xmlns:a16="http://schemas.microsoft.com/office/drawing/2014/main" val="3026011252"/>
                    </a:ext>
                  </a:extLst>
                </a:gridCol>
                <a:gridCol w="205099">
                  <a:extLst>
                    <a:ext uri="{9D8B030D-6E8A-4147-A177-3AD203B41FA5}">
                      <a16:colId xmlns:a16="http://schemas.microsoft.com/office/drawing/2014/main" val="1641057413"/>
                    </a:ext>
                  </a:extLst>
                </a:gridCol>
                <a:gridCol w="205099">
                  <a:extLst>
                    <a:ext uri="{9D8B030D-6E8A-4147-A177-3AD203B41FA5}">
                      <a16:colId xmlns:a16="http://schemas.microsoft.com/office/drawing/2014/main" val="165649189"/>
                    </a:ext>
                  </a:extLst>
                </a:gridCol>
                <a:gridCol w="205099">
                  <a:extLst>
                    <a:ext uri="{9D8B030D-6E8A-4147-A177-3AD203B41FA5}">
                      <a16:colId xmlns:a16="http://schemas.microsoft.com/office/drawing/2014/main" val="2628776952"/>
                    </a:ext>
                  </a:extLst>
                </a:gridCol>
                <a:gridCol w="205099">
                  <a:extLst>
                    <a:ext uri="{9D8B030D-6E8A-4147-A177-3AD203B41FA5}">
                      <a16:colId xmlns:a16="http://schemas.microsoft.com/office/drawing/2014/main" val="1499057079"/>
                    </a:ext>
                  </a:extLst>
                </a:gridCol>
                <a:gridCol w="205099">
                  <a:extLst>
                    <a:ext uri="{9D8B030D-6E8A-4147-A177-3AD203B41FA5}">
                      <a16:colId xmlns:a16="http://schemas.microsoft.com/office/drawing/2014/main" val="3058832090"/>
                    </a:ext>
                  </a:extLst>
                </a:gridCol>
                <a:gridCol w="205099">
                  <a:extLst>
                    <a:ext uri="{9D8B030D-6E8A-4147-A177-3AD203B41FA5}">
                      <a16:colId xmlns:a16="http://schemas.microsoft.com/office/drawing/2014/main" val="3439756352"/>
                    </a:ext>
                  </a:extLst>
                </a:gridCol>
                <a:gridCol w="205099">
                  <a:extLst>
                    <a:ext uri="{9D8B030D-6E8A-4147-A177-3AD203B41FA5}">
                      <a16:colId xmlns:a16="http://schemas.microsoft.com/office/drawing/2014/main" val="712297634"/>
                    </a:ext>
                  </a:extLst>
                </a:gridCol>
                <a:gridCol w="205099">
                  <a:extLst>
                    <a:ext uri="{9D8B030D-6E8A-4147-A177-3AD203B41FA5}">
                      <a16:colId xmlns:a16="http://schemas.microsoft.com/office/drawing/2014/main" val="326898410"/>
                    </a:ext>
                  </a:extLst>
                </a:gridCol>
                <a:gridCol w="205099">
                  <a:extLst>
                    <a:ext uri="{9D8B030D-6E8A-4147-A177-3AD203B41FA5}">
                      <a16:colId xmlns:a16="http://schemas.microsoft.com/office/drawing/2014/main" val="2940505990"/>
                    </a:ext>
                  </a:extLst>
                </a:gridCol>
                <a:gridCol w="205099">
                  <a:extLst>
                    <a:ext uri="{9D8B030D-6E8A-4147-A177-3AD203B41FA5}">
                      <a16:colId xmlns:a16="http://schemas.microsoft.com/office/drawing/2014/main" val="3416892196"/>
                    </a:ext>
                  </a:extLst>
                </a:gridCol>
                <a:gridCol w="205099">
                  <a:extLst>
                    <a:ext uri="{9D8B030D-6E8A-4147-A177-3AD203B41FA5}">
                      <a16:colId xmlns:a16="http://schemas.microsoft.com/office/drawing/2014/main" val="714076045"/>
                    </a:ext>
                  </a:extLst>
                </a:gridCol>
                <a:gridCol w="205099">
                  <a:extLst>
                    <a:ext uri="{9D8B030D-6E8A-4147-A177-3AD203B41FA5}">
                      <a16:colId xmlns:a16="http://schemas.microsoft.com/office/drawing/2014/main" val="366753024"/>
                    </a:ext>
                  </a:extLst>
                </a:gridCol>
                <a:gridCol w="205099">
                  <a:extLst>
                    <a:ext uri="{9D8B030D-6E8A-4147-A177-3AD203B41FA5}">
                      <a16:colId xmlns:a16="http://schemas.microsoft.com/office/drawing/2014/main" val="648895886"/>
                    </a:ext>
                  </a:extLst>
                </a:gridCol>
                <a:gridCol w="205099">
                  <a:extLst>
                    <a:ext uri="{9D8B030D-6E8A-4147-A177-3AD203B41FA5}">
                      <a16:colId xmlns:a16="http://schemas.microsoft.com/office/drawing/2014/main" val="1448331277"/>
                    </a:ext>
                  </a:extLst>
                </a:gridCol>
                <a:gridCol w="205099">
                  <a:extLst>
                    <a:ext uri="{9D8B030D-6E8A-4147-A177-3AD203B41FA5}">
                      <a16:colId xmlns:a16="http://schemas.microsoft.com/office/drawing/2014/main" val="2599967134"/>
                    </a:ext>
                  </a:extLst>
                </a:gridCol>
                <a:gridCol w="205099">
                  <a:extLst>
                    <a:ext uri="{9D8B030D-6E8A-4147-A177-3AD203B41FA5}">
                      <a16:colId xmlns:a16="http://schemas.microsoft.com/office/drawing/2014/main" val="3454547206"/>
                    </a:ext>
                  </a:extLst>
                </a:gridCol>
                <a:gridCol w="205099">
                  <a:extLst>
                    <a:ext uri="{9D8B030D-6E8A-4147-A177-3AD203B41FA5}">
                      <a16:colId xmlns:a16="http://schemas.microsoft.com/office/drawing/2014/main" val="2683708902"/>
                    </a:ext>
                  </a:extLst>
                </a:gridCol>
                <a:gridCol w="205099">
                  <a:extLst>
                    <a:ext uri="{9D8B030D-6E8A-4147-A177-3AD203B41FA5}">
                      <a16:colId xmlns:a16="http://schemas.microsoft.com/office/drawing/2014/main" val="262221350"/>
                    </a:ext>
                  </a:extLst>
                </a:gridCol>
                <a:gridCol w="205099">
                  <a:extLst>
                    <a:ext uri="{9D8B030D-6E8A-4147-A177-3AD203B41FA5}">
                      <a16:colId xmlns:a16="http://schemas.microsoft.com/office/drawing/2014/main" val="2673991286"/>
                    </a:ext>
                  </a:extLst>
                </a:gridCol>
                <a:gridCol w="205099">
                  <a:extLst>
                    <a:ext uri="{9D8B030D-6E8A-4147-A177-3AD203B41FA5}">
                      <a16:colId xmlns:a16="http://schemas.microsoft.com/office/drawing/2014/main" val="1739955745"/>
                    </a:ext>
                  </a:extLst>
                </a:gridCol>
                <a:gridCol w="205099">
                  <a:extLst>
                    <a:ext uri="{9D8B030D-6E8A-4147-A177-3AD203B41FA5}">
                      <a16:colId xmlns:a16="http://schemas.microsoft.com/office/drawing/2014/main" val="47767251"/>
                    </a:ext>
                  </a:extLst>
                </a:gridCol>
                <a:gridCol w="102551">
                  <a:extLst>
                    <a:ext uri="{9D8B030D-6E8A-4147-A177-3AD203B41FA5}">
                      <a16:colId xmlns:a16="http://schemas.microsoft.com/office/drawing/2014/main" val="3703801637"/>
                    </a:ext>
                  </a:extLst>
                </a:gridCol>
                <a:gridCol w="51276">
                  <a:extLst>
                    <a:ext uri="{9D8B030D-6E8A-4147-A177-3AD203B41FA5}">
                      <a16:colId xmlns:a16="http://schemas.microsoft.com/office/drawing/2014/main" val="212208334"/>
                    </a:ext>
                  </a:extLst>
                </a:gridCol>
                <a:gridCol w="51276">
                  <a:extLst>
                    <a:ext uri="{9D8B030D-6E8A-4147-A177-3AD203B41FA5}">
                      <a16:colId xmlns:a16="http://schemas.microsoft.com/office/drawing/2014/main" val="4091433634"/>
                    </a:ext>
                  </a:extLst>
                </a:gridCol>
              </a:tblGrid>
              <a:tr h="303595">
                <a:tc>
                  <a:txBody>
                    <a:bodyPr/>
                    <a:lstStyle/>
                    <a:p>
                      <a:pPr latinLnBrk="1"/>
                      <a:endParaRPr lang="ko-KR" altLang="en-US" sz="200">
                        <a:solidFill>
                          <a:srgbClr val="0070C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solidFill>
                          <a:srgbClr val="0070C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980E"/>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6A6A6"/>
                    </a:solidFill>
                  </a:tcPr>
                </a:tc>
                <a:tc>
                  <a:txBody>
                    <a:bodyPr/>
                    <a:lstStyle/>
                    <a:p>
                      <a:pPr latinLnBrk="1"/>
                      <a:endParaRPr lang="ko-KR" altLang="en-US" sz="200">
                        <a:solidFill>
                          <a:srgbClr val="7030A0"/>
                        </a:solidFill>
                      </a:endParaRPr>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solidFill>
                          <a:srgbClr val="7030A0"/>
                        </a:solidFill>
                      </a:endParaRPr>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63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B5B"/>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C535"/>
                    </a:solid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65000"/>
                        </a:schemeClr>
                      </a:fgClr>
                      <a:bgClr>
                        <a:schemeClr val="bg1"/>
                      </a:bgClr>
                    </a:pattFill>
                  </a:tcPr>
                </a:tc>
                <a:tc>
                  <a:txBody>
                    <a:bodyPr/>
                    <a:lstStyle/>
                    <a:p>
                      <a:pPr latinLnBrk="1"/>
                      <a:endParaRPr lang="ko-KR" altLang="en-US" sz="200"/>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67310005"/>
                  </a:ext>
                </a:extLst>
              </a:tr>
            </a:tbl>
          </a:graphicData>
        </a:graphic>
      </p:graphicFrame>
      <p:graphicFrame>
        <p:nvGraphicFramePr>
          <p:cNvPr id="27" name="표 26">
            <a:extLst>
              <a:ext uri="{FF2B5EF4-FFF2-40B4-BE49-F238E27FC236}">
                <a16:creationId xmlns:a16="http://schemas.microsoft.com/office/drawing/2014/main" id="{DB3F3E9D-739C-4C85-1BA2-B4236D7EA1E2}"/>
              </a:ext>
            </a:extLst>
          </p:cNvPr>
          <p:cNvGraphicFramePr>
            <a:graphicFrameLocks noGrp="1"/>
          </p:cNvGraphicFramePr>
          <p:nvPr/>
        </p:nvGraphicFramePr>
        <p:xfrm>
          <a:off x="787947" y="3203104"/>
          <a:ext cx="7363170" cy="262803"/>
        </p:xfrm>
        <a:graphic>
          <a:graphicData uri="http://schemas.openxmlformats.org/drawingml/2006/table">
            <a:tbl>
              <a:tblPr firstRow="1" bandRow="1">
                <a:tableStyleId>{5940675A-B579-460E-94D1-54222C63F5DA}</a:tableStyleId>
              </a:tblPr>
              <a:tblGrid>
                <a:gridCol w="818130">
                  <a:extLst>
                    <a:ext uri="{9D8B030D-6E8A-4147-A177-3AD203B41FA5}">
                      <a16:colId xmlns:a16="http://schemas.microsoft.com/office/drawing/2014/main" val="1656425373"/>
                    </a:ext>
                  </a:extLst>
                </a:gridCol>
                <a:gridCol w="818130">
                  <a:extLst>
                    <a:ext uri="{9D8B030D-6E8A-4147-A177-3AD203B41FA5}">
                      <a16:colId xmlns:a16="http://schemas.microsoft.com/office/drawing/2014/main" val="3654301936"/>
                    </a:ext>
                  </a:extLst>
                </a:gridCol>
                <a:gridCol w="818130">
                  <a:extLst>
                    <a:ext uri="{9D8B030D-6E8A-4147-A177-3AD203B41FA5}">
                      <a16:colId xmlns:a16="http://schemas.microsoft.com/office/drawing/2014/main" val="2012171269"/>
                    </a:ext>
                  </a:extLst>
                </a:gridCol>
                <a:gridCol w="818130">
                  <a:extLst>
                    <a:ext uri="{9D8B030D-6E8A-4147-A177-3AD203B41FA5}">
                      <a16:colId xmlns:a16="http://schemas.microsoft.com/office/drawing/2014/main" val="3515768281"/>
                    </a:ext>
                  </a:extLst>
                </a:gridCol>
                <a:gridCol w="818130">
                  <a:extLst>
                    <a:ext uri="{9D8B030D-6E8A-4147-A177-3AD203B41FA5}">
                      <a16:colId xmlns:a16="http://schemas.microsoft.com/office/drawing/2014/main" val="3824528576"/>
                    </a:ext>
                  </a:extLst>
                </a:gridCol>
                <a:gridCol w="818130">
                  <a:extLst>
                    <a:ext uri="{9D8B030D-6E8A-4147-A177-3AD203B41FA5}">
                      <a16:colId xmlns:a16="http://schemas.microsoft.com/office/drawing/2014/main" val="2467062243"/>
                    </a:ext>
                  </a:extLst>
                </a:gridCol>
                <a:gridCol w="818130">
                  <a:extLst>
                    <a:ext uri="{9D8B030D-6E8A-4147-A177-3AD203B41FA5}">
                      <a16:colId xmlns:a16="http://schemas.microsoft.com/office/drawing/2014/main" val="3907448235"/>
                    </a:ext>
                  </a:extLst>
                </a:gridCol>
                <a:gridCol w="818130">
                  <a:extLst>
                    <a:ext uri="{9D8B030D-6E8A-4147-A177-3AD203B41FA5}">
                      <a16:colId xmlns:a16="http://schemas.microsoft.com/office/drawing/2014/main" val="1532465541"/>
                    </a:ext>
                  </a:extLst>
                </a:gridCol>
                <a:gridCol w="818130">
                  <a:extLst>
                    <a:ext uri="{9D8B030D-6E8A-4147-A177-3AD203B41FA5}">
                      <a16:colId xmlns:a16="http://schemas.microsoft.com/office/drawing/2014/main" val="3286892448"/>
                    </a:ext>
                  </a:extLst>
                </a:gridCol>
              </a:tblGrid>
              <a:tr h="262803">
                <a:tc>
                  <a:txBody>
                    <a:bodyPr/>
                    <a:lstStyle/>
                    <a:p>
                      <a:pPr algn="ctr" latinLnBrk="1"/>
                      <a:r>
                        <a:rPr lang="en-US" altLang="ko-KR" sz="1400" b="1">
                          <a:solidFill>
                            <a:schemeClr val="bg1"/>
                          </a:solidFill>
                          <a:latin typeface="+mj-lt"/>
                          <a:cs typeface="Times New Roman" panose="02020603050405020304" pitchFamily="18" charset="0"/>
                        </a:rPr>
                        <a:t>Page A</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B</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C</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D</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M</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N</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Page O </a:t>
                      </a:r>
                      <a:endParaRPr lang="ko-KR" altLang="en-US" sz="1400" b="1">
                        <a:solidFill>
                          <a:schemeClr val="bg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400" b="1">
                          <a:solidFill>
                            <a:schemeClr val="tx1"/>
                          </a:solidFill>
                          <a:latin typeface="+mj-lt"/>
                          <a:cs typeface="Times New Roman" panose="02020603050405020304" pitchFamily="18" charset="0"/>
                        </a:rPr>
                        <a:t>Redun.</a:t>
                      </a:r>
                      <a:endParaRPr lang="ko-KR" altLang="en-US" sz="1400" b="1">
                        <a:solidFill>
                          <a:schemeClr val="tx1"/>
                        </a:solidFill>
                        <a:latin typeface="+mj-lt"/>
                        <a:cs typeface="Times New Roman" panose="02020603050405020304" pitchFamily="18" charset="0"/>
                      </a:endParaRPr>
                    </a:p>
                  </a:txBody>
                  <a:tcPr marL="0" marR="0" marT="0" marB="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99503"/>
                  </a:ext>
                </a:extLst>
              </a:tr>
            </a:tbl>
          </a:graphicData>
        </a:graphic>
      </p:graphicFrame>
      <p:sp>
        <p:nvSpPr>
          <p:cNvPr id="6" name="TextBox 5">
            <a:extLst>
              <a:ext uri="{FF2B5EF4-FFF2-40B4-BE49-F238E27FC236}">
                <a16:creationId xmlns:a16="http://schemas.microsoft.com/office/drawing/2014/main" id="{7F27CB03-32CB-A81B-B6CE-6F93F2AA7BFC}"/>
              </a:ext>
            </a:extLst>
          </p:cNvPr>
          <p:cNvSpPr txBox="1"/>
          <p:nvPr/>
        </p:nvSpPr>
        <p:spPr>
          <a:xfrm>
            <a:off x="4258223" y="3096575"/>
            <a:ext cx="422617" cy="369332"/>
          </a:xfrm>
          <a:prstGeom prst="rect">
            <a:avLst/>
          </a:prstGeom>
          <a:noFill/>
        </p:spPr>
        <p:txBody>
          <a:bodyPr wrap="square" rtlCol="0">
            <a:spAutoFit/>
          </a:bodyPr>
          <a:lstStyle/>
          <a:p>
            <a:r>
              <a:rPr lang="en-US" altLang="ko-KR" b="1"/>
              <a:t>…</a:t>
            </a:r>
            <a:endParaRPr lang="ko-KR" altLang="en-US" b="1"/>
          </a:p>
        </p:txBody>
      </p:sp>
      <p:graphicFrame>
        <p:nvGraphicFramePr>
          <p:cNvPr id="8" name="표 7">
            <a:extLst>
              <a:ext uri="{FF2B5EF4-FFF2-40B4-BE49-F238E27FC236}">
                <a16:creationId xmlns:a16="http://schemas.microsoft.com/office/drawing/2014/main" id="{6530452F-4192-4515-34AE-95F7EAF4543D}"/>
              </a:ext>
            </a:extLst>
          </p:cNvPr>
          <p:cNvGraphicFramePr>
            <a:graphicFrameLocks noGrp="1"/>
          </p:cNvGraphicFramePr>
          <p:nvPr/>
        </p:nvGraphicFramePr>
        <p:xfrm>
          <a:off x="602900" y="3703008"/>
          <a:ext cx="2800026" cy="1319359"/>
        </p:xfrm>
        <a:graphic>
          <a:graphicData uri="http://schemas.openxmlformats.org/drawingml/2006/table">
            <a:tbl>
              <a:tblPr firstRow="1" bandRow="1">
                <a:tableStyleId>{5940675A-B579-460E-94D1-54222C63F5DA}</a:tableStyleId>
              </a:tblPr>
              <a:tblGrid>
                <a:gridCol w="155557">
                  <a:extLst>
                    <a:ext uri="{9D8B030D-6E8A-4147-A177-3AD203B41FA5}">
                      <a16:colId xmlns:a16="http://schemas.microsoft.com/office/drawing/2014/main" val="2553341266"/>
                    </a:ext>
                  </a:extLst>
                </a:gridCol>
                <a:gridCol w="155557">
                  <a:extLst>
                    <a:ext uri="{9D8B030D-6E8A-4147-A177-3AD203B41FA5}">
                      <a16:colId xmlns:a16="http://schemas.microsoft.com/office/drawing/2014/main" val="2660735247"/>
                    </a:ext>
                  </a:extLst>
                </a:gridCol>
                <a:gridCol w="155557">
                  <a:extLst>
                    <a:ext uri="{9D8B030D-6E8A-4147-A177-3AD203B41FA5}">
                      <a16:colId xmlns:a16="http://schemas.microsoft.com/office/drawing/2014/main" val="1020973080"/>
                    </a:ext>
                  </a:extLst>
                </a:gridCol>
                <a:gridCol w="155557">
                  <a:extLst>
                    <a:ext uri="{9D8B030D-6E8A-4147-A177-3AD203B41FA5}">
                      <a16:colId xmlns:a16="http://schemas.microsoft.com/office/drawing/2014/main" val="2735411109"/>
                    </a:ext>
                  </a:extLst>
                </a:gridCol>
                <a:gridCol w="155557">
                  <a:extLst>
                    <a:ext uri="{9D8B030D-6E8A-4147-A177-3AD203B41FA5}">
                      <a16:colId xmlns:a16="http://schemas.microsoft.com/office/drawing/2014/main" val="2233927152"/>
                    </a:ext>
                  </a:extLst>
                </a:gridCol>
                <a:gridCol w="155557">
                  <a:extLst>
                    <a:ext uri="{9D8B030D-6E8A-4147-A177-3AD203B41FA5}">
                      <a16:colId xmlns:a16="http://schemas.microsoft.com/office/drawing/2014/main" val="979966112"/>
                    </a:ext>
                  </a:extLst>
                </a:gridCol>
                <a:gridCol w="155557">
                  <a:extLst>
                    <a:ext uri="{9D8B030D-6E8A-4147-A177-3AD203B41FA5}">
                      <a16:colId xmlns:a16="http://schemas.microsoft.com/office/drawing/2014/main" val="435861125"/>
                    </a:ext>
                  </a:extLst>
                </a:gridCol>
                <a:gridCol w="155557">
                  <a:extLst>
                    <a:ext uri="{9D8B030D-6E8A-4147-A177-3AD203B41FA5}">
                      <a16:colId xmlns:a16="http://schemas.microsoft.com/office/drawing/2014/main" val="529917858"/>
                    </a:ext>
                  </a:extLst>
                </a:gridCol>
                <a:gridCol w="155557">
                  <a:extLst>
                    <a:ext uri="{9D8B030D-6E8A-4147-A177-3AD203B41FA5}">
                      <a16:colId xmlns:a16="http://schemas.microsoft.com/office/drawing/2014/main" val="3546194210"/>
                    </a:ext>
                  </a:extLst>
                </a:gridCol>
                <a:gridCol w="155557">
                  <a:extLst>
                    <a:ext uri="{9D8B030D-6E8A-4147-A177-3AD203B41FA5}">
                      <a16:colId xmlns:a16="http://schemas.microsoft.com/office/drawing/2014/main" val="3587301405"/>
                    </a:ext>
                  </a:extLst>
                </a:gridCol>
                <a:gridCol w="155557">
                  <a:extLst>
                    <a:ext uri="{9D8B030D-6E8A-4147-A177-3AD203B41FA5}">
                      <a16:colId xmlns:a16="http://schemas.microsoft.com/office/drawing/2014/main" val="676719972"/>
                    </a:ext>
                  </a:extLst>
                </a:gridCol>
                <a:gridCol w="155557">
                  <a:extLst>
                    <a:ext uri="{9D8B030D-6E8A-4147-A177-3AD203B41FA5}">
                      <a16:colId xmlns:a16="http://schemas.microsoft.com/office/drawing/2014/main" val="3886261494"/>
                    </a:ext>
                  </a:extLst>
                </a:gridCol>
                <a:gridCol w="155557">
                  <a:extLst>
                    <a:ext uri="{9D8B030D-6E8A-4147-A177-3AD203B41FA5}">
                      <a16:colId xmlns:a16="http://schemas.microsoft.com/office/drawing/2014/main" val="3428598882"/>
                    </a:ext>
                  </a:extLst>
                </a:gridCol>
                <a:gridCol w="155557">
                  <a:extLst>
                    <a:ext uri="{9D8B030D-6E8A-4147-A177-3AD203B41FA5}">
                      <a16:colId xmlns:a16="http://schemas.microsoft.com/office/drawing/2014/main" val="2851254742"/>
                    </a:ext>
                  </a:extLst>
                </a:gridCol>
                <a:gridCol w="155557">
                  <a:extLst>
                    <a:ext uri="{9D8B030D-6E8A-4147-A177-3AD203B41FA5}">
                      <a16:colId xmlns:a16="http://schemas.microsoft.com/office/drawing/2014/main" val="3026011252"/>
                    </a:ext>
                  </a:extLst>
                </a:gridCol>
                <a:gridCol w="155557">
                  <a:extLst>
                    <a:ext uri="{9D8B030D-6E8A-4147-A177-3AD203B41FA5}">
                      <a16:colId xmlns:a16="http://schemas.microsoft.com/office/drawing/2014/main" val="1641057413"/>
                    </a:ext>
                  </a:extLst>
                </a:gridCol>
                <a:gridCol w="155557">
                  <a:extLst>
                    <a:ext uri="{9D8B030D-6E8A-4147-A177-3AD203B41FA5}">
                      <a16:colId xmlns:a16="http://schemas.microsoft.com/office/drawing/2014/main" val="165649189"/>
                    </a:ext>
                  </a:extLst>
                </a:gridCol>
                <a:gridCol w="155557">
                  <a:extLst>
                    <a:ext uri="{9D8B030D-6E8A-4147-A177-3AD203B41FA5}">
                      <a16:colId xmlns:a16="http://schemas.microsoft.com/office/drawing/2014/main" val="3088250337"/>
                    </a:ext>
                  </a:extLst>
                </a:gridCol>
              </a:tblGrid>
              <a:tr h="149593">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4002354"/>
                  </a:ext>
                </a:extLst>
              </a:tr>
              <a:tr h="232790">
                <a:tc>
                  <a:txBody>
                    <a:bodyPr/>
                    <a:lstStyle/>
                    <a:p>
                      <a:pPr latinLnBrk="1"/>
                      <a:endParaRPr lang="ko-KR" altLang="en-US" sz="100"/>
                    </a:p>
                  </a:txBody>
                  <a:tcPr marL="0" marR="0" marT="0" marB="0">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latinLnBrk="1"/>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a:latin typeface="+mn-lt"/>
                          <a:cs typeface="Times New Roman" panose="02020603050405020304" pitchFamily="18" charset="0"/>
                        </a:rPr>
                        <a:t>32B</a:t>
                      </a:r>
                      <a:endParaRPr lang="ko-KR" altLang="en-US" sz="1400">
                        <a:latin typeface="+mn-lt"/>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0"/>
                    </a:p>
                  </a:txBody>
                  <a:tcPr marL="0" marR="0" marT="0" marB="0">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854790"/>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731000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6145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7148765"/>
                  </a:ext>
                </a:extLst>
              </a:tr>
              <a:tr h="149593">
                <a:tc>
                  <a:txBody>
                    <a:bodyPr/>
                    <a:lstStyle/>
                    <a:p>
                      <a:pPr latinLnBrk="1"/>
                      <a:endParaRPr lang="ko-KR" altLang="en-US" sz="100"/>
                    </a:p>
                  </a:txBody>
                  <a:tcPr marL="0" marR="0" marT="0" marB="0">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2700" cmpd="sng">
                      <a:noFill/>
                    </a:lnL>
                    <a:lnR w="1905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1982339"/>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sz="100"/>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04202482"/>
                  </a:ext>
                </a:extLst>
              </a:tr>
              <a:tr h="169302">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800">
                        <a:latin typeface="Times New Roman" panose="02020603050405020304" pitchFamily="18" charset="0"/>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atinLnBrk="1"/>
                      <a:endParaRPr lang="ko-KR" altLang="en-US" sz="1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7471407"/>
                  </a:ext>
                </a:extLst>
              </a:tr>
            </a:tbl>
          </a:graphicData>
        </a:graphic>
      </p:graphicFrame>
      <p:graphicFrame>
        <p:nvGraphicFramePr>
          <p:cNvPr id="9" name="표 8">
            <a:extLst>
              <a:ext uri="{FF2B5EF4-FFF2-40B4-BE49-F238E27FC236}">
                <a16:creationId xmlns:a16="http://schemas.microsoft.com/office/drawing/2014/main" id="{8C95F8A5-D030-291D-2606-61120D0619CC}"/>
              </a:ext>
            </a:extLst>
          </p:cNvPr>
          <p:cNvGraphicFramePr>
            <a:graphicFrameLocks noGrp="1"/>
          </p:cNvGraphicFramePr>
          <p:nvPr/>
        </p:nvGraphicFramePr>
        <p:xfrm>
          <a:off x="766573" y="4182582"/>
          <a:ext cx="2472680" cy="596102"/>
        </p:xfrm>
        <a:graphic>
          <a:graphicData uri="http://schemas.openxmlformats.org/drawingml/2006/table">
            <a:tbl>
              <a:tblPr firstRow="1" bandRow="1">
                <a:tableStyleId>{5940675A-B579-460E-94D1-54222C63F5DA}</a:tableStyleId>
              </a:tblPr>
              <a:tblGrid>
                <a:gridCol w="618170">
                  <a:extLst>
                    <a:ext uri="{9D8B030D-6E8A-4147-A177-3AD203B41FA5}">
                      <a16:colId xmlns:a16="http://schemas.microsoft.com/office/drawing/2014/main" val="1388546816"/>
                    </a:ext>
                  </a:extLst>
                </a:gridCol>
                <a:gridCol w="618170">
                  <a:extLst>
                    <a:ext uri="{9D8B030D-6E8A-4147-A177-3AD203B41FA5}">
                      <a16:colId xmlns:a16="http://schemas.microsoft.com/office/drawing/2014/main" val="3459026382"/>
                    </a:ext>
                  </a:extLst>
                </a:gridCol>
                <a:gridCol w="618170">
                  <a:extLst>
                    <a:ext uri="{9D8B030D-6E8A-4147-A177-3AD203B41FA5}">
                      <a16:colId xmlns:a16="http://schemas.microsoft.com/office/drawing/2014/main" val="600651314"/>
                    </a:ext>
                  </a:extLst>
                </a:gridCol>
                <a:gridCol w="618170">
                  <a:extLst>
                    <a:ext uri="{9D8B030D-6E8A-4147-A177-3AD203B41FA5}">
                      <a16:colId xmlns:a16="http://schemas.microsoft.com/office/drawing/2014/main" val="2531741023"/>
                    </a:ext>
                  </a:extLst>
                </a:gridCol>
              </a:tblGrid>
              <a:tr h="596102">
                <a:tc>
                  <a:txBody>
                    <a:bodyPr/>
                    <a:lstStyle/>
                    <a:p>
                      <a:pPr algn="ctr" latinLnBrk="1"/>
                      <a:r>
                        <a:rPr lang="en-US" altLang="ko-KR" sz="1400" b="1">
                          <a:solidFill>
                            <a:schemeClr val="bg1"/>
                          </a:solidFill>
                          <a:latin typeface="+mj-lt"/>
                          <a:cs typeface="Times New Roman" panose="02020603050405020304" pitchFamily="18" charset="0"/>
                        </a:rPr>
                        <a:t>Sector</a:t>
                      </a:r>
                    </a:p>
                    <a:p>
                      <a:pPr algn="ctr" latinLnBrk="1"/>
                      <a:r>
                        <a:rPr lang="en-US" altLang="ko-KR" sz="1400" b="1">
                          <a:solidFill>
                            <a:schemeClr val="bg1"/>
                          </a:solidFill>
                          <a:latin typeface="+mj-lt"/>
                          <a:cs typeface="Times New Roman" panose="02020603050405020304" pitchFamily="18" charset="0"/>
                        </a:rPr>
                        <a:t> 0</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1</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2</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a:solidFill>
                            <a:schemeClr val="bg1"/>
                          </a:solidFill>
                          <a:latin typeface="+mj-lt"/>
                          <a:cs typeface="Times New Roman" panose="02020603050405020304" pitchFamily="18" charset="0"/>
                        </a:rPr>
                        <a:t>Sector 3</a:t>
                      </a:r>
                      <a:endParaRPr lang="ko-KR" altLang="en-US" sz="1400" b="1">
                        <a:solidFill>
                          <a:schemeClr val="bg1"/>
                        </a:solidFill>
                        <a:latin typeface="+mj-lt"/>
                        <a:cs typeface="Times New Roman" panose="02020603050405020304" pitchFamily="18" charset="0"/>
                      </a:endParaRPr>
                    </a:p>
                  </a:txBody>
                  <a:tcPr marL="0" marR="0" marT="0" marB="0">
                    <a:lnL w="12700" cmpd="sng">
                      <a:noFill/>
                    </a:lnL>
                    <a:lnR w="12700" cmpd="sng">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231600"/>
                  </a:ext>
                </a:extLst>
              </a:tr>
            </a:tbl>
          </a:graphicData>
        </a:graphic>
      </p:graphicFrame>
      <p:cxnSp>
        <p:nvCxnSpPr>
          <p:cNvPr id="10" name="직선 화살표 연결선 9">
            <a:extLst>
              <a:ext uri="{FF2B5EF4-FFF2-40B4-BE49-F238E27FC236}">
                <a16:creationId xmlns:a16="http://schemas.microsoft.com/office/drawing/2014/main" id="{5B0174D9-65FA-A4A5-68A1-38C85C6720AA}"/>
              </a:ext>
            </a:extLst>
          </p:cNvPr>
          <p:cNvCxnSpPr>
            <a:cxnSpLocks/>
          </p:cNvCxnSpPr>
          <p:nvPr/>
        </p:nvCxnSpPr>
        <p:spPr>
          <a:xfrm>
            <a:off x="765754" y="3492522"/>
            <a:ext cx="0" cy="36000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직선 화살표 연결선 10">
            <a:extLst>
              <a:ext uri="{FF2B5EF4-FFF2-40B4-BE49-F238E27FC236}">
                <a16:creationId xmlns:a16="http://schemas.microsoft.com/office/drawing/2014/main" id="{7807C72E-FCA6-73E7-43B1-1F0A2182547F}"/>
              </a:ext>
            </a:extLst>
          </p:cNvPr>
          <p:cNvCxnSpPr>
            <a:cxnSpLocks/>
          </p:cNvCxnSpPr>
          <p:nvPr/>
        </p:nvCxnSpPr>
        <p:spPr>
          <a:xfrm>
            <a:off x="1577666" y="3485509"/>
            <a:ext cx="1661587" cy="3670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표 11">
            <a:extLst>
              <a:ext uri="{FF2B5EF4-FFF2-40B4-BE49-F238E27FC236}">
                <a16:creationId xmlns:a16="http://schemas.microsoft.com/office/drawing/2014/main" id="{6159037E-05E3-7B8D-28D2-08907DB7EE0C}"/>
              </a:ext>
            </a:extLst>
          </p:cNvPr>
          <p:cNvGraphicFramePr>
            <a:graphicFrameLocks noGrp="1"/>
          </p:cNvGraphicFramePr>
          <p:nvPr/>
        </p:nvGraphicFramePr>
        <p:xfrm>
          <a:off x="5620733" y="3848331"/>
          <a:ext cx="2523552" cy="83449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gridCol w="157722">
                  <a:extLst>
                    <a:ext uri="{9D8B030D-6E8A-4147-A177-3AD203B41FA5}">
                      <a16:colId xmlns:a16="http://schemas.microsoft.com/office/drawing/2014/main" val="267524545"/>
                    </a:ext>
                  </a:extLst>
                </a:gridCol>
                <a:gridCol w="157722">
                  <a:extLst>
                    <a:ext uri="{9D8B030D-6E8A-4147-A177-3AD203B41FA5}">
                      <a16:colId xmlns:a16="http://schemas.microsoft.com/office/drawing/2014/main" val="266255227"/>
                    </a:ext>
                  </a:extLst>
                </a:gridCol>
                <a:gridCol w="157722">
                  <a:extLst>
                    <a:ext uri="{9D8B030D-6E8A-4147-A177-3AD203B41FA5}">
                      <a16:colId xmlns:a16="http://schemas.microsoft.com/office/drawing/2014/main" val="2975266326"/>
                    </a:ext>
                  </a:extLst>
                </a:gridCol>
                <a:gridCol w="157722">
                  <a:extLst>
                    <a:ext uri="{9D8B030D-6E8A-4147-A177-3AD203B41FA5}">
                      <a16:colId xmlns:a16="http://schemas.microsoft.com/office/drawing/2014/main" val="629739852"/>
                    </a:ext>
                  </a:extLst>
                </a:gridCol>
                <a:gridCol w="157722">
                  <a:extLst>
                    <a:ext uri="{9D8B030D-6E8A-4147-A177-3AD203B41FA5}">
                      <a16:colId xmlns:a16="http://schemas.microsoft.com/office/drawing/2014/main" val="1433441484"/>
                    </a:ext>
                  </a:extLst>
                </a:gridCol>
                <a:gridCol w="157722">
                  <a:extLst>
                    <a:ext uri="{9D8B030D-6E8A-4147-A177-3AD203B41FA5}">
                      <a16:colId xmlns:a16="http://schemas.microsoft.com/office/drawing/2014/main" val="2935912199"/>
                    </a:ext>
                  </a:extLst>
                </a:gridCol>
                <a:gridCol w="157722">
                  <a:extLst>
                    <a:ext uri="{9D8B030D-6E8A-4147-A177-3AD203B41FA5}">
                      <a16:colId xmlns:a16="http://schemas.microsoft.com/office/drawing/2014/main" val="2779424776"/>
                    </a:ext>
                  </a:extLst>
                </a:gridCol>
                <a:gridCol w="157722">
                  <a:extLst>
                    <a:ext uri="{9D8B030D-6E8A-4147-A177-3AD203B41FA5}">
                      <a16:colId xmlns:a16="http://schemas.microsoft.com/office/drawing/2014/main" val="3929253952"/>
                    </a:ext>
                  </a:extLst>
                </a:gridCol>
                <a:gridCol w="157722">
                  <a:extLst>
                    <a:ext uri="{9D8B030D-6E8A-4147-A177-3AD203B41FA5}">
                      <a16:colId xmlns:a16="http://schemas.microsoft.com/office/drawing/2014/main" val="4267547854"/>
                    </a:ext>
                  </a:extLst>
                </a:gridCol>
                <a:gridCol w="157722">
                  <a:extLst>
                    <a:ext uri="{9D8B030D-6E8A-4147-A177-3AD203B41FA5}">
                      <a16:colId xmlns:a16="http://schemas.microsoft.com/office/drawing/2014/main" val="1583473496"/>
                    </a:ext>
                  </a:extLst>
                </a:gridCol>
                <a:gridCol w="157722">
                  <a:extLst>
                    <a:ext uri="{9D8B030D-6E8A-4147-A177-3AD203B41FA5}">
                      <a16:colId xmlns:a16="http://schemas.microsoft.com/office/drawing/2014/main" val="1649656341"/>
                    </a:ext>
                  </a:extLst>
                </a:gridCol>
                <a:gridCol w="157722">
                  <a:extLst>
                    <a:ext uri="{9D8B030D-6E8A-4147-A177-3AD203B41FA5}">
                      <a16:colId xmlns:a16="http://schemas.microsoft.com/office/drawing/2014/main" val="690053869"/>
                    </a:ext>
                  </a:extLst>
                </a:gridCol>
              </a:tblGrid>
              <a:tr h="233720">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a:latin typeface="+mj-lt"/>
                          <a:cs typeface="Times New Roman" panose="02020603050405020304" pitchFamily="18" charset="0"/>
                        </a:rPr>
                        <a:t>8</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r>
                        <a:rPr lang="en-US" altLang="ko-KR" sz="1100">
                          <a:latin typeface="+mj-lt"/>
                          <a:cs typeface="Times New Roman" panose="02020603050405020304" pitchFamily="18" charset="0"/>
                        </a:rPr>
                        <a:t>32B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r>
                        <a:rPr lang="en-US" altLang="ko-KR" sz="1100">
                          <a:latin typeface="+mj-lt"/>
                          <a:cs typeface="Times New Roman" panose="02020603050405020304" pitchFamily="18" charset="0"/>
                        </a:rPr>
                        <a:t>24B</a:t>
                      </a:r>
                      <a:endParaRPr lang="ko-KR" altLang="en-US" sz="1100">
                        <a:latin typeface="+mj-lt"/>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40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907397"/>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1F94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B9F0FD"/>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8DD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1"/>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CC660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BE3D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99FF99"/>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tx1">
                          <a:lumMod val="50000"/>
                          <a:lumOff val="50000"/>
                        </a:schemeClr>
                      </a:fgClr>
                      <a:bgClr>
                        <a:schemeClr val="bg1"/>
                      </a:bgClr>
                    </a:pattFill>
                  </a:tcPr>
                </a:tc>
                <a:tc>
                  <a:txBody>
                    <a:bodyPr/>
                    <a:lstStyle/>
                    <a:p>
                      <a:pPr latinLnBrk="1"/>
                      <a:endParaRPr lang="ko-KR" altLang="en-US" sz="100"/>
                    </a:p>
                  </a:txBody>
                  <a:tcPr marL="0" marR="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F5B5B"/>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chemeClr val="accent4">
                          <a:lumMod val="60000"/>
                          <a:lumOff val="40000"/>
                        </a:schemeClr>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2AF2F"/>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679159633"/>
                  </a:ext>
                </a:extLst>
              </a:tr>
            </a:tbl>
          </a:graphicData>
        </a:graphic>
      </p:graphicFrame>
      <p:cxnSp>
        <p:nvCxnSpPr>
          <p:cNvPr id="13" name="직선 화살표 연결선 12">
            <a:extLst>
              <a:ext uri="{FF2B5EF4-FFF2-40B4-BE49-F238E27FC236}">
                <a16:creationId xmlns:a16="http://schemas.microsoft.com/office/drawing/2014/main" id="{F6C5B995-F6BD-F2E2-1080-6B4902138AEA}"/>
              </a:ext>
            </a:extLst>
          </p:cNvPr>
          <p:cNvCxnSpPr>
            <a:cxnSpLocks/>
          </p:cNvCxnSpPr>
          <p:nvPr/>
        </p:nvCxnSpPr>
        <p:spPr>
          <a:xfrm flipH="1">
            <a:off x="5620733" y="3467110"/>
            <a:ext cx="1736936"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직선 화살표 연결선 16">
            <a:extLst>
              <a:ext uri="{FF2B5EF4-FFF2-40B4-BE49-F238E27FC236}">
                <a16:creationId xmlns:a16="http://schemas.microsoft.com/office/drawing/2014/main" id="{D38AB271-0A70-EE21-A52A-D69ADDA52348}"/>
              </a:ext>
            </a:extLst>
          </p:cNvPr>
          <p:cNvCxnSpPr>
            <a:cxnSpLocks/>
          </p:cNvCxnSpPr>
          <p:nvPr/>
        </p:nvCxnSpPr>
        <p:spPr>
          <a:xfrm flipH="1">
            <a:off x="7996428" y="3485509"/>
            <a:ext cx="115853"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직선 화살표 연결선 18">
            <a:extLst>
              <a:ext uri="{FF2B5EF4-FFF2-40B4-BE49-F238E27FC236}">
                <a16:creationId xmlns:a16="http://schemas.microsoft.com/office/drawing/2014/main" id="{2ADB91B6-40CE-93E2-68EB-1CDAA1EC048C}"/>
              </a:ext>
            </a:extLst>
          </p:cNvPr>
          <p:cNvCxnSpPr>
            <a:cxnSpLocks/>
          </p:cNvCxnSpPr>
          <p:nvPr/>
        </p:nvCxnSpPr>
        <p:spPr>
          <a:xfrm>
            <a:off x="8153832" y="3478763"/>
            <a:ext cx="0" cy="3695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879F1A2-A3A2-2EA0-F906-1D190F48526A}"/>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3946DE13-0EF2-B1C5-D3E4-7511E20CF087}"/>
              </a:ext>
            </a:extLst>
          </p:cNvPr>
          <p:cNvSpPr>
            <a:spLocks noGrp="1"/>
          </p:cNvSpPr>
          <p:nvPr>
            <p:ph type="sldNum" sz="quarter" idx="12"/>
          </p:nvPr>
        </p:nvSpPr>
        <p:spPr>
          <a:xfrm>
            <a:off x="6753044" y="6446136"/>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44</a:t>
            </a:fld>
            <a:endParaRPr lang="ko-KR" altLang="en-US"/>
          </a:p>
        </p:txBody>
      </p:sp>
      <p:sp>
        <p:nvSpPr>
          <p:cNvPr id="20" name="TextBox 19">
            <a:extLst>
              <a:ext uri="{FF2B5EF4-FFF2-40B4-BE49-F238E27FC236}">
                <a16:creationId xmlns:a16="http://schemas.microsoft.com/office/drawing/2014/main" id="{2EDC3761-AD8B-5AAD-18A8-3D3EBD02202A}"/>
              </a:ext>
            </a:extLst>
          </p:cNvPr>
          <p:cNvSpPr txBox="1"/>
          <p:nvPr/>
        </p:nvSpPr>
        <p:spPr>
          <a:xfrm>
            <a:off x="5741076" y="4682823"/>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①</a:t>
            </a:r>
            <a:endParaRPr lang="ko-KR" altLang="en-US" b="1"/>
          </a:p>
        </p:txBody>
      </p:sp>
      <p:sp>
        <p:nvSpPr>
          <p:cNvPr id="26" name="직사각형 25">
            <a:extLst>
              <a:ext uri="{FF2B5EF4-FFF2-40B4-BE49-F238E27FC236}">
                <a16:creationId xmlns:a16="http://schemas.microsoft.com/office/drawing/2014/main" id="{1924C6FD-C8F9-CE4A-92F6-5199B79A1935}"/>
              </a:ext>
            </a:extLst>
          </p:cNvPr>
          <p:cNvSpPr/>
          <p:nvPr/>
        </p:nvSpPr>
        <p:spPr>
          <a:xfrm>
            <a:off x="3993329" y="5574016"/>
            <a:ext cx="819060" cy="715052"/>
          </a:xfrm>
          <a:prstGeom prst="rect">
            <a:avLst/>
          </a:prstGeom>
          <a:solidFill>
            <a:srgbClr val="FFFF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8" name="표 47">
            <a:extLst>
              <a:ext uri="{FF2B5EF4-FFF2-40B4-BE49-F238E27FC236}">
                <a16:creationId xmlns:a16="http://schemas.microsoft.com/office/drawing/2014/main" id="{6DE04487-FC31-A913-81C7-1E9E32E76DAA}"/>
              </a:ext>
            </a:extLst>
          </p:cNvPr>
          <p:cNvGraphicFramePr>
            <a:graphicFrameLocks noGrp="1"/>
          </p:cNvGraphicFramePr>
          <p:nvPr/>
        </p:nvGraphicFramePr>
        <p:xfrm>
          <a:off x="4091749" y="5635490"/>
          <a:ext cx="630888" cy="600772"/>
        </p:xfrm>
        <a:graphic>
          <a:graphicData uri="http://schemas.openxmlformats.org/drawingml/2006/table">
            <a:tbl>
              <a:tblPr firstRow="1" bandRow="1">
                <a:tableStyleId>{5940675A-B579-460E-94D1-54222C63F5DA}</a:tableStyleId>
              </a:tblPr>
              <a:tblGrid>
                <a:gridCol w="157722">
                  <a:extLst>
                    <a:ext uri="{9D8B030D-6E8A-4147-A177-3AD203B41FA5}">
                      <a16:colId xmlns:a16="http://schemas.microsoft.com/office/drawing/2014/main" val="59910883"/>
                    </a:ext>
                  </a:extLst>
                </a:gridCol>
                <a:gridCol w="157722">
                  <a:extLst>
                    <a:ext uri="{9D8B030D-6E8A-4147-A177-3AD203B41FA5}">
                      <a16:colId xmlns:a16="http://schemas.microsoft.com/office/drawing/2014/main" val="3795535237"/>
                    </a:ext>
                  </a:extLst>
                </a:gridCol>
                <a:gridCol w="157722">
                  <a:extLst>
                    <a:ext uri="{9D8B030D-6E8A-4147-A177-3AD203B41FA5}">
                      <a16:colId xmlns:a16="http://schemas.microsoft.com/office/drawing/2014/main" val="2639540104"/>
                    </a:ext>
                  </a:extLst>
                </a:gridCol>
                <a:gridCol w="157722">
                  <a:extLst>
                    <a:ext uri="{9D8B030D-6E8A-4147-A177-3AD203B41FA5}">
                      <a16:colId xmlns:a16="http://schemas.microsoft.com/office/drawing/2014/main" val="1700392837"/>
                    </a:ext>
                  </a:extLst>
                </a:gridCol>
              </a:tblGrid>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34352729"/>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525325772"/>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2891084886"/>
                  </a:ext>
                </a:extLst>
              </a:tr>
              <a:tr h="150193">
                <a:tc>
                  <a:txBody>
                    <a:bodyPr/>
                    <a:lstStyle/>
                    <a:p>
                      <a:pPr latinLnBrk="1"/>
                      <a:endParaRPr lang="ko-KR" altLang="en-US" sz="100"/>
                    </a:p>
                  </a:txBody>
                  <a:tcPr marL="0" marR="0" marT="0" marB="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0070C0"/>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F6980E"/>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26A6A6"/>
                      </a:fgClr>
                      <a:bgClr>
                        <a:schemeClr val="bg1"/>
                      </a:bgClr>
                    </a:pattFill>
                  </a:tcPr>
                </a:tc>
                <a:tc>
                  <a:txBody>
                    <a:bodyPr/>
                    <a:lstStyle/>
                    <a:p>
                      <a:pPr latinLnBrk="1"/>
                      <a:endParaRPr lang="ko-KR" altLang="en-US" sz="100"/>
                    </a:p>
                  </a:txBody>
                  <a:tcPr marL="0" marR="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UpDiag">
                      <a:fgClr>
                        <a:srgbClr val="7030A0"/>
                      </a:fgClr>
                      <a:bgClr>
                        <a:schemeClr val="bg1"/>
                      </a:bgClr>
                    </a:pattFill>
                  </a:tcPr>
                </a:tc>
                <a:extLst>
                  <a:ext uri="{0D108BD9-81ED-4DB2-BD59-A6C34878D82A}">
                    <a16:rowId xmlns:a16="http://schemas.microsoft.com/office/drawing/2014/main" val="3679159633"/>
                  </a:ext>
                </a:extLst>
              </a:tr>
            </a:tbl>
          </a:graphicData>
        </a:graphic>
      </p:graphicFrame>
      <p:cxnSp>
        <p:nvCxnSpPr>
          <p:cNvPr id="53" name="연결선: 꺾임 52">
            <a:extLst>
              <a:ext uri="{FF2B5EF4-FFF2-40B4-BE49-F238E27FC236}">
                <a16:creationId xmlns:a16="http://schemas.microsoft.com/office/drawing/2014/main" id="{542FC357-B105-B3C9-EA1F-8CD064F04154}"/>
              </a:ext>
            </a:extLst>
          </p:cNvPr>
          <p:cNvCxnSpPr>
            <a:cxnSpLocks/>
            <a:stCxn id="57" idx="2"/>
          </p:cNvCxnSpPr>
          <p:nvPr/>
        </p:nvCxnSpPr>
        <p:spPr>
          <a:xfrm rot="16200000" flipH="1">
            <a:off x="2951696" y="5018495"/>
            <a:ext cx="1150108" cy="1132179"/>
          </a:xfrm>
          <a:prstGeom prst="bentConnector2">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14FA728-74C7-39CC-6088-FA79B6A770A1}"/>
              </a:ext>
            </a:extLst>
          </p:cNvPr>
          <p:cNvSpPr txBox="1"/>
          <p:nvPr/>
        </p:nvSpPr>
        <p:spPr>
          <a:xfrm>
            <a:off x="2752646"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⑤</a:t>
            </a:r>
            <a:endParaRPr lang="ko-KR" altLang="en-US" b="1"/>
          </a:p>
        </p:txBody>
      </p:sp>
      <p:sp>
        <p:nvSpPr>
          <p:cNvPr id="61" name="TextBox 60">
            <a:extLst>
              <a:ext uri="{FF2B5EF4-FFF2-40B4-BE49-F238E27FC236}">
                <a16:creationId xmlns:a16="http://schemas.microsoft.com/office/drawing/2014/main" id="{3FAC0A61-4D5F-293E-624C-5C1045CB9E88}"/>
              </a:ext>
            </a:extLst>
          </p:cNvPr>
          <p:cNvSpPr txBox="1"/>
          <p:nvPr/>
        </p:nvSpPr>
        <p:spPr>
          <a:xfrm>
            <a:off x="3891966" y="5022367"/>
            <a:ext cx="1021785" cy="523220"/>
          </a:xfrm>
          <a:prstGeom prst="rect">
            <a:avLst/>
          </a:prstGeom>
          <a:noFill/>
        </p:spPr>
        <p:txBody>
          <a:bodyPr wrap="square" rtlCol="0">
            <a:spAutoFit/>
          </a:bodyPr>
          <a:lstStyle/>
          <a:p>
            <a:pPr algn="ctr"/>
            <a:r>
              <a:rPr lang="en-US" altLang="ko-KR" sz="1400" b="1" err="1"/>
              <a:t>Rcache</a:t>
            </a:r>
            <a:r>
              <a:rPr lang="en-US" altLang="ko-KR" sz="1400" b="1"/>
              <a:t> </a:t>
            </a:r>
          </a:p>
          <a:p>
            <a:pPr algn="ctr"/>
            <a:r>
              <a:rPr lang="en-US" altLang="ko-KR" sz="1400" b="1"/>
              <a:t>(32B)</a:t>
            </a:r>
            <a:endParaRPr lang="ko-KR" altLang="en-US" sz="1400" b="1"/>
          </a:p>
        </p:txBody>
      </p:sp>
      <p:sp>
        <p:nvSpPr>
          <p:cNvPr id="16" name="TextBox 15">
            <a:extLst>
              <a:ext uri="{FF2B5EF4-FFF2-40B4-BE49-F238E27FC236}">
                <a16:creationId xmlns:a16="http://schemas.microsoft.com/office/drawing/2014/main" id="{559C7CF1-1A31-F986-D9EA-CB0B170FAD51}"/>
              </a:ext>
            </a:extLst>
          </p:cNvPr>
          <p:cNvSpPr txBox="1"/>
          <p:nvPr/>
        </p:nvSpPr>
        <p:spPr>
          <a:xfrm>
            <a:off x="854498"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②</a:t>
            </a:r>
            <a:endParaRPr lang="ko-KR" altLang="en-US" b="1"/>
          </a:p>
        </p:txBody>
      </p:sp>
      <p:sp>
        <p:nvSpPr>
          <p:cNvPr id="15" name="TextBox 14">
            <a:extLst>
              <a:ext uri="{FF2B5EF4-FFF2-40B4-BE49-F238E27FC236}">
                <a16:creationId xmlns:a16="http://schemas.microsoft.com/office/drawing/2014/main" id="{CAA8702A-4904-B3EA-EBE2-44E77E9D8E22}"/>
              </a:ext>
            </a:extLst>
          </p:cNvPr>
          <p:cNvSpPr txBox="1"/>
          <p:nvPr/>
        </p:nvSpPr>
        <p:spPr>
          <a:xfrm>
            <a:off x="1491548"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③</a:t>
            </a:r>
            <a:endParaRPr lang="ko-KR" altLang="en-US" b="1"/>
          </a:p>
        </p:txBody>
      </p:sp>
      <p:sp>
        <p:nvSpPr>
          <p:cNvPr id="18" name="TextBox 17">
            <a:extLst>
              <a:ext uri="{FF2B5EF4-FFF2-40B4-BE49-F238E27FC236}">
                <a16:creationId xmlns:a16="http://schemas.microsoft.com/office/drawing/2014/main" id="{7DC98EAF-4D2A-54B6-BE69-B35E7FBB1A18}"/>
              </a:ext>
            </a:extLst>
          </p:cNvPr>
          <p:cNvSpPr txBox="1"/>
          <p:nvPr/>
        </p:nvSpPr>
        <p:spPr>
          <a:xfrm>
            <a:off x="2106930" y="4640199"/>
            <a:ext cx="416030" cy="369332"/>
          </a:xfrm>
          <a:prstGeom prst="rect">
            <a:avLst/>
          </a:prstGeom>
          <a:noFill/>
        </p:spPr>
        <p:txBody>
          <a:bodyPr wrap="square" rtlCol="0">
            <a:spAutoFit/>
          </a:bodyPr>
          <a:lstStyle/>
          <a:p>
            <a:r>
              <a:rPr lang="ko-KR" altLang="en-US" b="1">
                <a:latin typeface="맑은 고딕" panose="020B0503020000020004" pitchFamily="50" charset="-127"/>
                <a:ea typeface="맑은 고딕" panose="020B0503020000020004" pitchFamily="50" charset="-127"/>
              </a:rPr>
              <a:t>④</a:t>
            </a:r>
            <a:endParaRPr lang="ko-KR" altLang="en-US" b="1"/>
          </a:p>
        </p:txBody>
      </p:sp>
      <p:sp>
        <p:nvSpPr>
          <p:cNvPr id="21" name="직사각형 20">
            <a:extLst>
              <a:ext uri="{FF2B5EF4-FFF2-40B4-BE49-F238E27FC236}">
                <a16:creationId xmlns:a16="http://schemas.microsoft.com/office/drawing/2014/main" id="{D8ABF620-5F0D-C846-C1E1-BC7AC6449B4B}"/>
              </a:ext>
            </a:extLst>
          </p:cNvPr>
          <p:cNvSpPr/>
          <p:nvPr/>
        </p:nvSpPr>
        <p:spPr>
          <a:xfrm>
            <a:off x="4091749" y="5634145"/>
            <a:ext cx="630888" cy="600772"/>
          </a:xfrm>
          <a:prstGeom prst="rect">
            <a:avLst/>
          </a:prstGeom>
          <a:solidFill>
            <a:srgbClr val="FFFF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D611AF25-6A1E-456E-2FDA-6CE18136814D}"/>
              </a:ext>
            </a:extLst>
          </p:cNvPr>
          <p:cNvSpPr/>
          <p:nvPr/>
        </p:nvSpPr>
        <p:spPr>
          <a:xfrm>
            <a:off x="4092840" y="6083132"/>
            <a:ext cx="144000" cy="1440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86509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C515BF5-8534-1B1D-570D-EE23CD65B89F}"/>
              </a:ext>
            </a:extLst>
          </p:cNvPr>
          <p:cNvSpPr>
            <a:spLocks noGrp="1"/>
          </p:cNvSpPr>
          <p:nvPr>
            <p:ph type="body" sz="quarter" idx="13"/>
          </p:nvPr>
        </p:nvSpPr>
        <p:spPr>
          <a:xfrm>
            <a:off x="261259" y="1237092"/>
            <a:ext cx="8705320" cy="5145047"/>
          </a:xfrm>
        </p:spPr>
        <p:txBody>
          <a:bodyPr>
            <a:noAutofit/>
          </a:bodyPr>
          <a:lstStyle/>
          <a:p>
            <a:r>
              <a:rPr lang="en-US" altLang="ko-KR" sz="1800" spc="0">
                <a:latin typeface="+mj-lt"/>
              </a:rPr>
              <a:t>A sector access</a:t>
            </a:r>
          </a:p>
          <a:p>
            <a:pPr lvl="1"/>
            <a:r>
              <a:rPr lang="en-US" altLang="ko-KR" sz="1600" spc="0">
                <a:latin typeface="+mn-lt"/>
              </a:rPr>
              <a:t>Two sequential 32B memory accesses for data and redundancy</a:t>
            </a:r>
          </a:p>
          <a:p>
            <a:pPr lvl="1"/>
            <a:endParaRPr lang="en-US" altLang="ko-KR" sz="1800" spc="0"/>
          </a:p>
          <a:p>
            <a:pPr marL="0" indent="0">
              <a:buNone/>
            </a:pPr>
            <a:endParaRPr lang="en-US" altLang="ko-KR" sz="1800" spc="0"/>
          </a:p>
          <a:p>
            <a:pPr marL="0" indent="0">
              <a:buNone/>
            </a:pPr>
            <a:endParaRPr lang="en-US" altLang="ko-KR" sz="700" spc="0"/>
          </a:p>
          <a:p>
            <a:pPr marL="0" indent="0">
              <a:buNone/>
            </a:pPr>
            <a:endParaRPr lang="en-US" altLang="ko-KR" sz="300" spc="0"/>
          </a:p>
          <a:p>
            <a:r>
              <a:rPr lang="en-US" altLang="ko-KR" sz="1800" spc="0">
                <a:latin typeface="+mj-lt"/>
              </a:rPr>
              <a:t>A cache line access</a:t>
            </a:r>
          </a:p>
          <a:p>
            <a:pPr lvl="1"/>
            <a:r>
              <a:rPr lang="en-US" altLang="ko-KR" sz="1600" spc="0">
                <a:latin typeface="+mn-lt"/>
              </a:rPr>
              <a:t>Redundancy Caches (</a:t>
            </a:r>
            <a:r>
              <a:rPr lang="en-US" altLang="ko-KR" sz="1600" spc="0" err="1">
                <a:latin typeface="+mn-lt"/>
              </a:rPr>
              <a:t>Rcaches</a:t>
            </a:r>
            <a:r>
              <a:rPr lang="en-US" altLang="ko-KR" sz="1600" spc="0">
                <a:latin typeface="+mn-lt"/>
              </a:rPr>
              <a:t>) can alleviate bandwidth penalty</a:t>
            </a: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t>Overhead of In-band ECC</a:t>
            </a:r>
            <a:endParaRPr lang="ko-KR" altLang="en-US" sz="2400" spc="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Prior Work</a:t>
            </a:r>
            <a:endParaRPr lang="ko-KR" altLang="en-US" spc="0">
              <a:latin typeface="+mn-lt"/>
            </a:endParaRPr>
          </a:p>
        </p:txBody>
      </p:sp>
      <p:grpSp>
        <p:nvGrpSpPr>
          <p:cNvPr id="35" name="그룹 34">
            <a:extLst>
              <a:ext uri="{FF2B5EF4-FFF2-40B4-BE49-F238E27FC236}">
                <a16:creationId xmlns:a16="http://schemas.microsoft.com/office/drawing/2014/main" id="{F86E6FDE-1244-169B-B18A-524486A89402}"/>
              </a:ext>
            </a:extLst>
          </p:cNvPr>
          <p:cNvGrpSpPr/>
          <p:nvPr/>
        </p:nvGrpSpPr>
        <p:grpSpPr>
          <a:xfrm>
            <a:off x="667747" y="4695241"/>
            <a:ext cx="6554006" cy="1523957"/>
            <a:chOff x="160561" y="4457021"/>
            <a:chExt cx="4370070" cy="1041519"/>
          </a:xfrm>
        </p:grpSpPr>
        <p:cxnSp>
          <p:nvCxnSpPr>
            <p:cNvPr id="30" name="직선 화살표 연결선 29">
              <a:extLst>
                <a:ext uri="{FF2B5EF4-FFF2-40B4-BE49-F238E27FC236}">
                  <a16:creationId xmlns:a16="http://schemas.microsoft.com/office/drawing/2014/main" id="{79B198D8-9EB2-BDBB-A69A-D568D257E319}"/>
                </a:ext>
              </a:extLst>
            </p:cNvPr>
            <p:cNvCxnSpPr>
              <a:cxnSpLocks/>
            </p:cNvCxnSpPr>
            <p:nvPr/>
          </p:nvCxnSpPr>
          <p:spPr>
            <a:xfrm>
              <a:off x="497955" y="4601497"/>
              <a:ext cx="403267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A656ED3E-3AB8-5D1B-FEEF-BEAE09B146E0}"/>
                </a:ext>
              </a:extLst>
            </p:cNvPr>
            <p:cNvSpPr txBox="1"/>
            <p:nvPr/>
          </p:nvSpPr>
          <p:spPr>
            <a:xfrm>
              <a:off x="508019" y="4457021"/>
              <a:ext cx="996042" cy="147241"/>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Time</a:t>
              </a:r>
              <a:endParaRPr lang="ko-KR" altLang="en-US" sz="1400">
                <a:latin typeface="+mj-lt"/>
                <a:cs typeface="Times New Roman" panose="02020603050405020304" pitchFamily="18" charset="0"/>
              </a:endParaRPr>
            </a:p>
          </p:txBody>
        </p:sp>
        <p:sp>
          <p:nvSpPr>
            <p:cNvPr id="32" name="TextBox 31">
              <a:extLst>
                <a:ext uri="{FF2B5EF4-FFF2-40B4-BE49-F238E27FC236}">
                  <a16:creationId xmlns:a16="http://schemas.microsoft.com/office/drawing/2014/main" id="{BA085596-B5C3-2D82-ECE9-4297F17EC31A}"/>
                </a:ext>
              </a:extLst>
            </p:cNvPr>
            <p:cNvSpPr txBox="1"/>
            <p:nvPr/>
          </p:nvSpPr>
          <p:spPr>
            <a:xfrm>
              <a:off x="160561" y="4797854"/>
              <a:ext cx="336038" cy="147241"/>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CMD</a:t>
              </a:r>
              <a:endParaRPr lang="ko-KR" altLang="en-US" sz="1400">
                <a:latin typeface="+mj-lt"/>
                <a:cs typeface="Times New Roman" panose="02020603050405020304" pitchFamily="18" charset="0"/>
              </a:endParaRPr>
            </a:p>
          </p:txBody>
        </p:sp>
        <p:sp>
          <p:nvSpPr>
            <p:cNvPr id="33" name="TextBox 32">
              <a:extLst>
                <a:ext uri="{FF2B5EF4-FFF2-40B4-BE49-F238E27FC236}">
                  <a16:creationId xmlns:a16="http://schemas.microsoft.com/office/drawing/2014/main" id="{10F5767D-2025-08F8-F620-1747647617F5}"/>
                </a:ext>
              </a:extLst>
            </p:cNvPr>
            <p:cNvSpPr txBox="1"/>
            <p:nvPr/>
          </p:nvSpPr>
          <p:spPr>
            <a:xfrm>
              <a:off x="161537" y="5012978"/>
              <a:ext cx="336038" cy="147241"/>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Data</a:t>
              </a:r>
              <a:endParaRPr lang="ko-KR" altLang="en-US" sz="1400">
                <a:latin typeface="+mj-lt"/>
                <a:cs typeface="Times New Roman" panose="02020603050405020304" pitchFamily="18" charset="0"/>
              </a:endParaRPr>
            </a:p>
          </p:txBody>
        </p:sp>
        <p:sp>
          <p:nvSpPr>
            <p:cNvPr id="34" name="육각형 33">
              <a:extLst>
                <a:ext uri="{FF2B5EF4-FFF2-40B4-BE49-F238E27FC236}">
                  <a16:creationId xmlns:a16="http://schemas.microsoft.com/office/drawing/2014/main" id="{624344D0-7C3A-82E8-5A11-7C9817FD0DE3}"/>
                </a:ext>
              </a:extLst>
            </p:cNvPr>
            <p:cNvSpPr/>
            <p:nvPr/>
          </p:nvSpPr>
          <p:spPr>
            <a:xfrm>
              <a:off x="517170" y="4792103"/>
              <a:ext cx="240040" cy="147621"/>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cxnSp>
          <p:nvCxnSpPr>
            <p:cNvPr id="48" name="연결선: 꺾임 47">
              <a:extLst>
                <a:ext uri="{FF2B5EF4-FFF2-40B4-BE49-F238E27FC236}">
                  <a16:creationId xmlns:a16="http://schemas.microsoft.com/office/drawing/2014/main" id="{7A649023-87B8-6D71-4203-6D0C6D4A3588}"/>
                </a:ext>
              </a:extLst>
            </p:cNvPr>
            <p:cNvCxnSpPr>
              <a:cxnSpLocks/>
              <a:stCxn id="34" idx="0"/>
            </p:cNvCxnSpPr>
            <p:nvPr/>
          </p:nvCxnSpPr>
          <p:spPr>
            <a:xfrm>
              <a:off x="757210" y="4865913"/>
              <a:ext cx="399854" cy="198596"/>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9" name="육각형 48">
              <a:extLst>
                <a:ext uri="{FF2B5EF4-FFF2-40B4-BE49-F238E27FC236}">
                  <a16:creationId xmlns:a16="http://schemas.microsoft.com/office/drawing/2014/main" id="{5035740C-EBB6-7E69-EDB2-3AF7D53F4D85}"/>
                </a:ext>
              </a:extLst>
            </p:cNvPr>
            <p:cNvSpPr/>
            <p:nvPr/>
          </p:nvSpPr>
          <p:spPr>
            <a:xfrm>
              <a:off x="1105561" y="4795414"/>
              <a:ext cx="240040" cy="147621"/>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A3F4CF43-7B7A-4E89-6C80-65C9C9F42482}"/>
                </a:ext>
              </a:extLst>
            </p:cNvPr>
            <p:cNvSpPr txBox="1"/>
            <p:nvPr/>
          </p:nvSpPr>
          <p:spPr>
            <a:xfrm>
              <a:off x="163621" y="5351299"/>
              <a:ext cx="336038" cy="147241"/>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ECC</a:t>
              </a:r>
              <a:endParaRPr lang="ko-KR" altLang="en-US" sz="1400">
                <a:latin typeface="+mj-lt"/>
                <a:cs typeface="Times New Roman" panose="02020603050405020304" pitchFamily="18" charset="0"/>
              </a:endParaRPr>
            </a:p>
          </p:txBody>
        </p:sp>
        <p:cxnSp>
          <p:nvCxnSpPr>
            <p:cNvPr id="54" name="직선 연결선 53">
              <a:extLst>
                <a:ext uri="{FF2B5EF4-FFF2-40B4-BE49-F238E27FC236}">
                  <a16:creationId xmlns:a16="http://schemas.microsoft.com/office/drawing/2014/main" id="{2341B7AB-9DB4-3FA0-2EFF-30F3E9F152B5}"/>
                </a:ext>
              </a:extLst>
            </p:cNvPr>
            <p:cNvCxnSpPr>
              <a:cxnSpLocks/>
            </p:cNvCxnSpPr>
            <p:nvPr/>
          </p:nvCxnSpPr>
          <p:spPr>
            <a:xfrm>
              <a:off x="633061" y="4733961"/>
              <a:ext cx="588600"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55" name="그룹 54">
              <a:extLst>
                <a:ext uri="{FF2B5EF4-FFF2-40B4-BE49-F238E27FC236}">
                  <a16:creationId xmlns:a16="http://schemas.microsoft.com/office/drawing/2014/main" id="{620DA2B4-6546-5BEF-411C-5A153478FC3A}"/>
                </a:ext>
              </a:extLst>
            </p:cNvPr>
            <p:cNvGrpSpPr/>
            <p:nvPr/>
          </p:nvGrpSpPr>
          <p:grpSpPr>
            <a:xfrm>
              <a:off x="639128" y="4679562"/>
              <a:ext cx="1761308" cy="85088"/>
              <a:chOff x="4257865" y="2021201"/>
              <a:chExt cx="1761308" cy="136669"/>
            </a:xfrm>
          </p:grpSpPr>
          <p:cxnSp>
            <p:nvCxnSpPr>
              <p:cNvPr id="56" name="직선 연결선 55">
                <a:extLst>
                  <a:ext uri="{FF2B5EF4-FFF2-40B4-BE49-F238E27FC236}">
                    <a16:creationId xmlns:a16="http://schemas.microsoft.com/office/drawing/2014/main" id="{D6D73D54-E2B0-0D88-FAC8-A66D37069277}"/>
                  </a:ext>
                </a:extLst>
              </p:cNvPr>
              <p:cNvCxnSpPr>
                <a:cxnSpLocks/>
              </p:cNvCxnSpPr>
              <p:nvPr/>
            </p:nvCxnSpPr>
            <p:spPr>
              <a:xfrm flipV="1">
                <a:off x="6019173" y="2021201"/>
                <a:ext cx="0" cy="13666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직선 연결선 56">
                <a:extLst>
                  <a:ext uri="{FF2B5EF4-FFF2-40B4-BE49-F238E27FC236}">
                    <a16:creationId xmlns:a16="http://schemas.microsoft.com/office/drawing/2014/main" id="{AF603870-4B83-AA91-4944-99F5797449AC}"/>
                  </a:ext>
                </a:extLst>
              </p:cNvPr>
              <p:cNvCxnSpPr>
                <a:cxnSpLocks/>
              </p:cNvCxnSpPr>
              <p:nvPr/>
            </p:nvCxnSpPr>
            <p:spPr>
              <a:xfrm flipV="1">
                <a:off x="4257865" y="2021201"/>
                <a:ext cx="0" cy="13666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8" name="TextBox 57">
              <a:extLst>
                <a:ext uri="{FF2B5EF4-FFF2-40B4-BE49-F238E27FC236}">
                  <a16:creationId xmlns:a16="http://schemas.microsoft.com/office/drawing/2014/main" id="{266B4F36-E769-9D75-E4D6-E1A5EFE435EC}"/>
                </a:ext>
              </a:extLst>
            </p:cNvPr>
            <p:cNvSpPr txBox="1"/>
            <p:nvPr/>
          </p:nvSpPr>
          <p:spPr>
            <a:xfrm>
              <a:off x="745745" y="4605353"/>
              <a:ext cx="398463" cy="147241"/>
            </a:xfrm>
            <a:prstGeom prst="rect">
              <a:avLst/>
            </a:prstGeom>
            <a:noFill/>
          </p:spPr>
          <p:txBody>
            <a:bodyPr wrap="square" lIns="0" tIns="0" rIns="0" bIns="0" rtlCol="0">
              <a:spAutoFit/>
            </a:bodyPr>
            <a:lstStyle/>
            <a:p>
              <a:r>
                <a:rPr lang="en-US" altLang="ko-KR" sz="1400" err="1">
                  <a:solidFill>
                    <a:srgbClr val="C00000"/>
                  </a:solidFill>
                  <a:latin typeface="+mj-lt"/>
                  <a:cs typeface="Times New Roman" panose="02020603050405020304" pitchFamily="18" charset="0"/>
                </a:rPr>
                <a:t>tCCDL</a:t>
              </a:r>
              <a:endParaRPr lang="ko-KR" altLang="en-US" sz="1400">
                <a:solidFill>
                  <a:srgbClr val="C00000"/>
                </a:solidFill>
                <a:latin typeface="+mj-lt"/>
                <a:cs typeface="Times New Roman" panose="02020603050405020304" pitchFamily="18" charset="0"/>
              </a:endParaRPr>
            </a:p>
          </p:txBody>
        </p:sp>
        <p:cxnSp>
          <p:nvCxnSpPr>
            <p:cNvPr id="59" name="연결선: 꺾임 58">
              <a:extLst>
                <a:ext uri="{FF2B5EF4-FFF2-40B4-BE49-F238E27FC236}">
                  <a16:creationId xmlns:a16="http://schemas.microsoft.com/office/drawing/2014/main" id="{96FC74B6-5CB4-31C1-9417-69D39C967B89}"/>
                </a:ext>
              </a:extLst>
            </p:cNvPr>
            <p:cNvCxnSpPr>
              <a:cxnSpLocks/>
              <a:stCxn id="49" idx="0"/>
            </p:cNvCxnSpPr>
            <p:nvPr/>
          </p:nvCxnSpPr>
          <p:spPr>
            <a:xfrm>
              <a:off x="1345601" y="4869225"/>
              <a:ext cx="398497" cy="193908"/>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육각형 59">
              <a:extLst>
                <a:ext uri="{FF2B5EF4-FFF2-40B4-BE49-F238E27FC236}">
                  <a16:creationId xmlns:a16="http://schemas.microsoft.com/office/drawing/2014/main" id="{345E6C1C-E2FA-7072-D4D4-EACDB470200F}"/>
                </a:ext>
              </a:extLst>
            </p:cNvPr>
            <p:cNvSpPr/>
            <p:nvPr/>
          </p:nvSpPr>
          <p:spPr>
            <a:xfrm>
              <a:off x="1695517" y="4794865"/>
              <a:ext cx="240040" cy="147621"/>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cxnSp>
          <p:nvCxnSpPr>
            <p:cNvPr id="64" name="직선 연결선 63">
              <a:extLst>
                <a:ext uri="{FF2B5EF4-FFF2-40B4-BE49-F238E27FC236}">
                  <a16:creationId xmlns:a16="http://schemas.microsoft.com/office/drawing/2014/main" id="{93D63F15-0AB6-1288-8760-E9DBC9A7A219}"/>
                </a:ext>
              </a:extLst>
            </p:cNvPr>
            <p:cNvCxnSpPr>
              <a:cxnSpLocks/>
            </p:cNvCxnSpPr>
            <p:nvPr/>
          </p:nvCxnSpPr>
          <p:spPr>
            <a:xfrm>
              <a:off x="1223017" y="4733412"/>
              <a:ext cx="588600"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65" name="그룹 64">
              <a:extLst>
                <a:ext uri="{FF2B5EF4-FFF2-40B4-BE49-F238E27FC236}">
                  <a16:creationId xmlns:a16="http://schemas.microsoft.com/office/drawing/2014/main" id="{2C5DEB63-D250-F919-04FB-A832FAE3603D}"/>
                </a:ext>
              </a:extLst>
            </p:cNvPr>
            <p:cNvGrpSpPr/>
            <p:nvPr/>
          </p:nvGrpSpPr>
          <p:grpSpPr>
            <a:xfrm>
              <a:off x="1812045" y="4679013"/>
              <a:ext cx="1178347" cy="85088"/>
              <a:chOff x="4840826" y="2021201"/>
              <a:chExt cx="1178347" cy="136669"/>
            </a:xfrm>
          </p:grpSpPr>
          <p:cxnSp>
            <p:nvCxnSpPr>
              <p:cNvPr id="66" name="직선 연결선 65">
                <a:extLst>
                  <a:ext uri="{FF2B5EF4-FFF2-40B4-BE49-F238E27FC236}">
                    <a16:creationId xmlns:a16="http://schemas.microsoft.com/office/drawing/2014/main" id="{01FD8BED-64FB-2B72-0064-39F6C25FCC65}"/>
                  </a:ext>
                </a:extLst>
              </p:cNvPr>
              <p:cNvCxnSpPr>
                <a:cxnSpLocks/>
              </p:cNvCxnSpPr>
              <p:nvPr/>
            </p:nvCxnSpPr>
            <p:spPr>
              <a:xfrm flipV="1">
                <a:off x="6019173" y="2021201"/>
                <a:ext cx="0" cy="13666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직선 연결선 66">
                <a:extLst>
                  <a:ext uri="{FF2B5EF4-FFF2-40B4-BE49-F238E27FC236}">
                    <a16:creationId xmlns:a16="http://schemas.microsoft.com/office/drawing/2014/main" id="{EE4F4FAA-1243-92BE-EC16-C71967A29377}"/>
                  </a:ext>
                </a:extLst>
              </p:cNvPr>
              <p:cNvCxnSpPr>
                <a:cxnSpLocks/>
              </p:cNvCxnSpPr>
              <p:nvPr/>
            </p:nvCxnSpPr>
            <p:spPr>
              <a:xfrm flipV="1">
                <a:off x="4840826" y="2021201"/>
                <a:ext cx="0" cy="13666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68" name="연결선: 꺾임 67">
              <a:extLst>
                <a:ext uri="{FF2B5EF4-FFF2-40B4-BE49-F238E27FC236}">
                  <a16:creationId xmlns:a16="http://schemas.microsoft.com/office/drawing/2014/main" id="{64F3D604-D1AD-D25F-A23C-C06AAF32AA69}"/>
                </a:ext>
              </a:extLst>
            </p:cNvPr>
            <p:cNvCxnSpPr>
              <a:cxnSpLocks/>
              <a:stCxn id="60" idx="0"/>
            </p:cNvCxnSpPr>
            <p:nvPr/>
          </p:nvCxnSpPr>
          <p:spPr>
            <a:xfrm>
              <a:off x="1935557" y="4868675"/>
              <a:ext cx="398497" cy="193908"/>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9" name="육각형 68">
              <a:extLst>
                <a:ext uri="{FF2B5EF4-FFF2-40B4-BE49-F238E27FC236}">
                  <a16:creationId xmlns:a16="http://schemas.microsoft.com/office/drawing/2014/main" id="{302F8FAE-B097-2028-869B-7E5E235442A6}"/>
                </a:ext>
              </a:extLst>
            </p:cNvPr>
            <p:cNvSpPr/>
            <p:nvPr/>
          </p:nvSpPr>
          <p:spPr>
            <a:xfrm>
              <a:off x="2283850" y="4794865"/>
              <a:ext cx="240040" cy="147621"/>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cxnSp>
          <p:nvCxnSpPr>
            <p:cNvPr id="73" name="직선 연결선 72">
              <a:extLst>
                <a:ext uri="{FF2B5EF4-FFF2-40B4-BE49-F238E27FC236}">
                  <a16:creationId xmlns:a16="http://schemas.microsoft.com/office/drawing/2014/main" id="{140E1EB7-5E41-3FC7-E541-DBE2077CBF6C}"/>
                </a:ext>
              </a:extLst>
            </p:cNvPr>
            <p:cNvCxnSpPr>
              <a:cxnSpLocks/>
            </p:cNvCxnSpPr>
            <p:nvPr/>
          </p:nvCxnSpPr>
          <p:spPr>
            <a:xfrm>
              <a:off x="1811350" y="4733412"/>
              <a:ext cx="588600"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75" name="직선 연결선 74">
              <a:extLst>
                <a:ext uri="{FF2B5EF4-FFF2-40B4-BE49-F238E27FC236}">
                  <a16:creationId xmlns:a16="http://schemas.microsoft.com/office/drawing/2014/main" id="{D231398D-7C93-577B-86F4-723AB6AD6E7B}"/>
                </a:ext>
              </a:extLst>
            </p:cNvPr>
            <p:cNvCxnSpPr>
              <a:cxnSpLocks/>
            </p:cNvCxnSpPr>
            <p:nvPr/>
          </p:nvCxnSpPr>
          <p:spPr>
            <a:xfrm flipV="1">
              <a:off x="1224436" y="4679013"/>
              <a:ext cx="0" cy="85088"/>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연결선: 꺾임 76">
              <a:extLst>
                <a:ext uri="{FF2B5EF4-FFF2-40B4-BE49-F238E27FC236}">
                  <a16:creationId xmlns:a16="http://schemas.microsoft.com/office/drawing/2014/main" id="{F206A181-7467-A57A-DBA0-83E78324FB34}"/>
                </a:ext>
              </a:extLst>
            </p:cNvPr>
            <p:cNvCxnSpPr>
              <a:cxnSpLocks/>
              <a:stCxn id="69" idx="0"/>
            </p:cNvCxnSpPr>
            <p:nvPr/>
          </p:nvCxnSpPr>
          <p:spPr>
            <a:xfrm>
              <a:off x="2523891" y="4868675"/>
              <a:ext cx="398497" cy="193908"/>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8" name="육각형 77">
              <a:extLst>
                <a:ext uri="{FF2B5EF4-FFF2-40B4-BE49-F238E27FC236}">
                  <a16:creationId xmlns:a16="http://schemas.microsoft.com/office/drawing/2014/main" id="{54F254AC-B250-E566-D45E-AAA4389DEA81}"/>
                </a:ext>
              </a:extLst>
            </p:cNvPr>
            <p:cNvSpPr/>
            <p:nvPr/>
          </p:nvSpPr>
          <p:spPr>
            <a:xfrm>
              <a:off x="2877436" y="4795400"/>
              <a:ext cx="240040" cy="147621"/>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cxnSp>
          <p:nvCxnSpPr>
            <p:cNvPr id="82" name="직선 연결선 81">
              <a:extLst>
                <a:ext uri="{FF2B5EF4-FFF2-40B4-BE49-F238E27FC236}">
                  <a16:creationId xmlns:a16="http://schemas.microsoft.com/office/drawing/2014/main" id="{EDEB0CC9-7E3F-B297-AC10-D1BA27B43925}"/>
                </a:ext>
              </a:extLst>
            </p:cNvPr>
            <p:cNvCxnSpPr>
              <a:cxnSpLocks/>
            </p:cNvCxnSpPr>
            <p:nvPr/>
          </p:nvCxnSpPr>
          <p:spPr>
            <a:xfrm>
              <a:off x="2400451" y="4733947"/>
              <a:ext cx="588600"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86" name="연결선: 꺾임 85">
              <a:extLst>
                <a:ext uri="{FF2B5EF4-FFF2-40B4-BE49-F238E27FC236}">
                  <a16:creationId xmlns:a16="http://schemas.microsoft.com/office/drawing/2014/main" id="{8091B7F7-AB9C-F3A7-1F08-DC194062177C}"/>
                </a:ext>
              </a:extLst>
            </p:cNvPr>
            <p:cNvCxnSpPr>
              <a:cxnSpLocks/>
              <a:stCxn id="78" idx="0"/>
            </p:cNvCxnSpPr>
            <p:nvPr/>
          </p:nvCxnSpPr>
          <p:spPr>
            <a:xfrm>
              <a:off x="3117476" y="4869210"/>
              <a:ext cx="398497" cy="193907"/>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CED24494-75F4-AAF7-12EB-87B049D08294}"/>
                </a:ext>
              </a:extLst>
            </p:cNvPr>
            <p:cNvSpPr txBox="1"/>
            <p:nvPr/>
          </p:nvSpPr>
          <p:spPr>
            <a:xfrm>
              <a:off x="1349046" y="4601418"/>
              <a:ext cx="384876" cy="147241"/>
            </a:xfrm>
            <a:prstGeom prst="rect">
              <a:avLst/>
            </a:prstGeom>
            <a:noFill/>
          </p:spPr>
          <p:txBody>
            <a:bodyPr wrap="square" lIns="0" tIns="0" rIns="0" bIns="0" rtlCol="0">
              <a:spAutoFit/>
            </a:bodyPr>
            <a:lstStyle/>
            <a:p>
              <a:r>
                <a:rPr lang="en-US" altLang="ko-KR" sz="1400" err="1">
                  <a:latin typeface="+mj-lt"/>
                  <a:cs typeface="Times New Roman" panose="02020603050405020304" pitchFamily="18" charset="0"/>
                </a:rPr>
                <a:t>tCCDL</a:t>
              </a:r>
              <a:endParaRPr lang="ko-KR" altLang="en-US" sz="1400">
                <a:latin typeface="+mj-lt"/>
                <a:cs typeface="Times New Roman" panose="02020603050405020304" pitchFamily="18" charset="0"/>
              </a:endParaRPr>
            </a:p>
          </p:txBody>
        </p:sp>
        <p:sp>
          <p:nvSpPr>
            <p:cNvPr id="88" name="TextBox 87">
              <a:extLst>
                <a:ext uri="{FF2B5EF4-FFF2-40B4-BE49-F238E27FC236}">
                  <a16:creationId xmlns:a16="http://schemas.microsoft.com/office/drawing/2014/main" id="{78CCF2A9-C32D-93CF-5A89-A24A8F959934}"/>
                </a:ext>
              </a:extLst>
            </p:cNvPr>
            <p:cNvSpPr txBox="1"/>
            <p:nvPr/>
          </p:nvSpPr>
          <p:spPr>
            <a:xfrm>
              <a:off x="1924863" y="4605573"/>
              <a:ext cx="391730" cy="147241"/>
            </a:xfrm>
            <a:prstGeom prst="rect">
              <a:avLst/>
            </a:prstGeom>
            <a:noFill/>
          </p:spPr>
          <p:txBody>
            <a:bodyPr wrap="square" lIns="0" tIns="0" rIns="0" bIns="0" rtlCol="0">
              <a:spAutoFit/>
            </a:bodyPr>
            <a:lstStyle/>
            <a:p>
              <a:r>
                <a:rPr lang="en-US" altLang="ko-KR" sz="1400" err="1">
                  <a:latin typeface="+mj-lt"/>
                  <a:cs typeface="Times New Roman" panose="02020603050405020304" pitchFamily="18" charset="0"/>
                </a:rPr>
                <a:t>tCCDL</a:t>
              </a:r>
              <a:endParaRPr lang="ko-KR" altLang="en-US" sz="1400">
                <a:latin typeface="+mj-lt"/>
                <a:cs typeface="Times New Roman" panose="02020603050405020304" pitchFamily="18" charset="0"/>
              </a:endParaRPr>
            </a:p>
          </p:txBody>
        </p:sp>
        <p:sp>
          <p:nvSpPr>
            <p:cNvPr id="89" name="TextBox 88">
              <a:extLst>
                <a:ext uri="{FF2B5EF4-FFF2-40B4-BE49-F238E27FC236}">
                  <a16:creationId xmlns:a16="http://schemas.microsoft.com/office/drawing/2014/main" id="{B5FFE704-C2CA-19EE-601C-559C35180E9F}"/>
                </a:ext>
              </a:extLst>
            </p:cNvPr>
            <p:cNvSpPr txBox="1"/>
            <p:nvPr/>
          </p:nvSpPr>
          <p:spPr>
            <a:xfrm>
              <a:off x="2526890" y="4610769"/>
              <a:ext cx="399827" cy="147241"/>
            </a:xfrm>
            <a:prstGeom prst="rect">
              <a:avLst/>
            </a:prstGeom>
            <a:noFill/>
          </p:spPr>
          <p:txBody>
            <a:bodyPr wrap="square" lIns="0" tIns="0" rIns="0" bIns="0" rtlCol="0">
              <a:spAutoFit/>
            </a:bodyPr>
            <a:lstStyle/>
            <a:p>
              <a:r>
                <a:rPr lang="en-US" altLang="ko-KR" sz="1400" err="1">
                  <a:latin typeface="+mj-lt"/>
                  <a:cs typeface="Times New Roman" panose="02020603050405020304" pitchFamily="18" charset="0"/>
                </a:rPr>
                <a:t>tCCDL</a:t>
              </a:r>
              <a:endParaRPr lang="ko-KR" altLang="en-US" sz="1400">
                <a:latin typeface="+mj-lt"/>
                <a:cs typeface="Times New Roman" panose="02020603050405020304" pitchFamily="18" charset="0"/>
              </a:endParaRPr>
            </a:p>
          </p:txBody>
        </p:sp>
        <p:sp>
          <p:nvSpPr>
            <p:cNvPr id="90" name="육각형 89">
              <a:extLst>
                <a:ext uri="{FF2B5EF4-FFF2-40B4-BE49-F238E27FC236}">
                  <a16:creationId xmlns:a16="http://schemas.microsoft.com/office/drawing/2014/main" id="{89088C8C-ED15-A90C-435C-C1D77DD4F40E}"/>
                </a:ext>
              </a:extLst>
            </p:cNvPr>
            <p:cNvSpPr/>
            <p:nvPr/>
          </p:nvSpPr>
          <p:spPr>
            <a:xfrm>
              <a:off x="2328476" y="4995129"/>
              <a:ext cx="367793" cy="147621"/>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S1</a:t>
              </a:r>
              <a:endParaRPr lang="ko-KR" altLang="en-US" sz="1300" b="1">
                <a:solidFill>
                  <a:schemeClr val="bg1"/>
                </a:solidFill>
                <a:latin typeface="Times New Roman" panose="02020603050405020304" pitchFamily="18" charset="0"/>
                <a:cs typeface="Times New Roman" panose="02020603050405020304" pitchFamily="18" charset="0"/>
              </a:endParaRPr>
            </a:p>
          </p:txBody>
        </p:sp>
        <p:sp>
          <p:nvSpPr>
            <p:cNvPr id="91" name="육각형 90">
              <a:extLst>
                <a:ext uri="{FF2B5EF4-FFF2-40B4-BE49-F238E27FC236}">
                  <a16:creationId xmlns:a16="http://schemas.microsoft.com/office/drawing/2014/main" id="{557F23FF-1551-45F3-93EA-10E4F21CD342}"/>
                </a:ext>
              </a:extLst>
            </p:cNvPr>
            <p:cNvSpPr/>
            <p:nvPr/>
          </p:nvSpPr>
          <p:spPr>
            <a:xfrm>
              <a:off x="2923744" y="4996531"/>
              <a:ext cx="367793" cy="147621"/>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S2</a:t>
              </a:r>
              <a:endParaRPr lang="ko-KR" altLang="en-US" sz="1300" b="1">
                <a:solidFill>
                  <a:schemeClr val="bg1"/>
                </a:solidFill>
                <a:latin typeface="Times New Roman" panose="02020603050405020304" pitchFamily="18" charset="0"/>
                <a:cs typeface="Times New Roman" panose="02020603050405020304" pitchFamily="18" charset="0"/>
              </a:endParaRPr>
            </a:p>
          </p:txBody>
        </p:sp>
        <p:sp>
          <p:nvSpPr>
            <p:cNvPr id="92" name="육각형 91">
              <a:extLst>
                <a:ext uri="{FF2B5EF4-FFF2-40B4-BE49-F238E27FC236}">
                  <a16:creationId xmlns:a16="http://schemas.microsoft.com/office/drawing/2014/main" id="{3E265758-ABDB-E6FA-0B2E-FDB023815BEF}"/>
                </a:ext>
              </a:extLst>
            </p:cNvPr>
            <p:cNvSpPr/>
            <p:nvPr/>
          </p:nvSpPr>
          <p:spPr>
            <a:xfrm>
              <a:off x="3514363" y="4994055"/>
              <a:ext cx="367793" cy="147621"/>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S3</a:t>
              </a:r>
              <a:endParaRPr lang="ko-KR" altLang="en-US" sz="1300" b="1">
                <a:solidFill>
                  <a:schemeClr val="bg1"/>
                </a:solidFill>
                <a:latin typeface="Times New Roman" panose="02020603050405020304" pitchFamily="18" charset="0"/>
                <a:cs typeface="Times New Roman" panose="02020603050405020304" pitchFamily="18" charset="0"/>
              </a:endParaRPr>
            </a:p>
          </p:txBody>
        </p:sp>
        <p:sp>
          <p:nvSpPr>
            <p:cNvPr id="93" name="직사각형 92">
              <a:extLst>
                <a:ext uri="{FF2B5EF4-FFF2-40B4-BE49-F238E27FC236}">
                  <a16:creationId xmlns:a16="http://schemas.microsoft.com/office/drawing/2014/main" id="{BB25DA84-C744-B449-0C3E-C9C98683BBE8}"/>
                </a:ext>
              </a:extLst>
            </p:cNvPr>
            <p:cNvSpPr/>
            <p:nvPr/>
          </p:nvSpPr>
          <p:spPr>
            <a:xfrm>
              <a:off x="1534317" y="5209640"/>
              <a:ext cx="408068" cy="150081"/>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Caching</a:t>
              </a:r>
              <a:endParaRPr lang="ko-KR" altLang="en-US" sz="1400">
                <a:latin typeface="Times New Roman" panose="02020603050405020304" pitchFamily="18" charset="0"/>
                <a:cs typeface="Times New Roman" panose="02020603050405020304" pitchFamily="18" charset="0"/>
              </a:endParaRPr>
            </a:p>
          </p:txBody>
        </p:sp>
        <p:grpSp>
          <p:nvGrpSpPr>
            <p:cNvPr id="140" name="그룹 139">
              <a:extLst>
                <a:ext uri="{FF2B5EF4-FFF2-40B4-BE49-F238E27FC236}">
                  <a16:creationId xmlns:a16="http://schemas.microsoft.com/office/drawing/2014/main" id="{396D068F-AB66-CE0A-7616-1F0566519914}"/>
                </a:ext>
              </a:extLst>
            </p:cNvPr>
            <p:cNvGrpSpPr/>
            <p:nvPr/>
          </p:nvGrpSpPr>
          <p:grpSpPr>
            <a:xfrm>
              <a:off x="1737692" y="4994931"/>
              <a:ext cx="367793" cy="140501"/>
              <a:chOff x="6822998" y="3429000"/>
              <a:chExt cx="1396227" cy="731597"/>
            </a:xfrm>
          </p:grpSpPr>
          <p:cxnSp>
            <p:nvCxnSpPr>
              <p:cNvPr id="141" name="직선 연결선 140">
                <a:extLst>
                  <a:ext uri="{FF2B5EF4-FFF2-40B4-BE49-F238E27FC236}">
                    <a16:creationId xmlns:a16="http://schemas.microsoft.com/office/drawing/2014/main" id="{86308E75-C847-F138-BD20-9C3BE7F45E25}"/>
                  </a:ext>
                </a:extLst>
              </p:cNvPr>
              <p:cNvCxnSpPr/>
              <p:nvPr/>
            </p:nvCxnSpPr>
            <p:spPr>
              <a:xfrm flipH="1">
                <a:off x="6829425" y="3429000"/>
                <a:ext cx="716756" cy="718047"/>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2" name="직선 연결선 141">
                <a:extLst>
                  <a:ext uri="{FF2B5EF4-FFF2-40B4-BE49-F238E27FC236}">
                    <a16:creationId xmlns:a16="http://schemas.microsoft.com/office/drawing/2014/main" id="{1117B1C4-56F2-C11E-627D-3EBB0C22EB78}"/>
                  </a:ext>
                </a:extLst>
              </p:cNvPr>
              <p:cNvCxnSpPr/>
              <p:nvPr/>
            </p:nvCxnSpPr>
            <p:spPr>
              <a:xfrm flipH="1">
                <a:off x="6951598" y="3429000"/>
                <a:ext cx="716756" cy="718047"/>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3" name="직선 연결선 142">
                <a:extLst>
                  <a:ext uri="{FF2B5EF4-FFF2-40B4-BE49-F238E27FC236}">
                    <a16:creationId xmlns:a16="http://schemas.microsoft.com/office/drawing/2014/main" id="{DAA880DF-6C54-7DA5-F176-64F0A6790644}"/>
                  </a:ext>
                </a:extLst>
              </p:cNvPr>
              <p:cNvCxnSpPr/>
              <p:nvPr/>
            </p:nvCxnSpPr>
            <p:spPr>
              <a:xfrm flipH="1">
                <a:off x="7090042" y="3429000"/>
                <a:ext cx="716756" cy="718047"/>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4" name="직선 연결선 143">
                <a:extLst>
                  <a:ext uri="{FF2B5EF4-FFF2-40B4-BE49-F238E27FC236}">
                    <a16:creationId xmlns:a16="http://schemas.microsoft.com/office/drawing/2014/main" id="{068C40BB-C749-A9AE-1DA3-6FD3FAA9EE9D}"/>
                  </a:ext>
                </a:extLst>
              </p:cNvPr>
              <p:cNvCxnSpPr/>
              <p:nvPr/>
            </p:nvCxnSpPr>
            <p:spPr>
              <a:xfrm flipH="1">
                <a:off x="7227431" y="3429000"/>
                <a:ext cx="716756" cy="718047"/>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5" name="직선 연결선 144">
                <a:extLst>
                  <a:ext uri="{FF2B5EF4-FFF2-40B4-BE49-F238E27FC236}">
                    <a16:creationId xmlns:a16="http://schemas.microsoft.com/office/drawing/2014/main" id="{DC12E680-F94E-DCF8-2EB0-8530F1A52EEC}"/>
                  </a:ext>
                </a:extLst>
              </p:cNvPr>
              <p:cNvCxnSpPr/>
              <p:nvPr/>
            </p:nvCxnSpPr>
            <p:spPr>
              <a:xfrm flipH="1">
                <a:off x="7370554" y="3429000"/>
                <a:ext cx="716756" cy="718047"/>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6" name="직선 연결선 145">
                <a:extLst>
                  <a:ext uri="{FF2B5EF4-FFF2-40B4-BE49-F238E27FC236}">
                    <a16:creationId xmlns:a16="http://schemas.microsoft.com/office/drawing/2014/main" id="{DAA353FC-B306-4915-4232-06F72CEF805B}"/>
                  </a:ext>
                </a:extLst>
              </p:cNvPr>
              <p:cNvCxnSpPr/>
              <p:nvPr/>
            </p:nvCxnSpPr>
            <p:spPr>
              <a:xfrm flipH="1">
                <a:off x="7502469" y="3435544"/>
                <a:ext cx="716756" cy="718047"/>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7" name="직선 연결선 146">
                <a:extLst>
                  <a:ext uri="{FF2B5EF4-FFF2-40B4-BE49-F238E27FC236}">
                    <a16:creationId xmlns:a16="http://schemas.microsoft.com/office/drawing/2014/main" id="{E11AA08E-28FD-DF80-4C15-DFDEC1F2C7B9}"/>
                  </a:ext>
                </a:extLst>
              </p:cNvPr>
              <p:cNvCxnSpPr>
                <a:cxnSpLocks/>
              </p:cNvCxnSpPr>
              <p:nvPr/>
            </p:nvCxnSpPr>
            <p:spPr>
              <a:xfrm flipH="1">
                <a:off x="7641715" y="3586439"/>
                <a:ext cx="577510" cy="574158"/>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8" name="직선 연결선 147">
                <a:extLst>
                  <a:ext uri="{FF2B5EF4-FFF2-40B4-BE49-F238E27FC236}">
                    <a16:creationId xmlns:a16="http://schemas.microsoft.com/office/drawing/2014/main" id="{5EB54E1E-502A-111C-F94F-4EC3BBA674F5}"/>
                  </a:ext>
                </a:extLst>
              </p:cNvPr>
              <p:cNvCxnSpPr>
                <a:cxnSpLocks/>
              </p:cNvCxnSpPr>
              <p:nvPr/>
            </p:nvCxnSpPr>
            <p:spPr>
              <a:xfrm flipH="1">
                <a:off x="7821219" y="3788023"/>
                <a:ext cx="355483" cy="359024"/>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9" name="직선 연결선 148">
                <a:extLst>
                  <a:ext uri="{FF2B5EF4-FFF2-40B4-BE49-F238E27FC236}">
                    <a16:creationId xmlns:a16="http://schemas.microsoft.com/office/drawing/2014/main" id="{39D4D8BB-530D-2FD7-39FD-2CCEF1E29F3A}"/>
                  </a:ext>
                </a:extLst>
              </p:cNvPr>
              <p:cNvCxnSpPr>
                <a:cxnSpLocks/>
              </p:cNvCxnSpPr>
              <p:nvPr/>
            </p:nvCxnSpPr>
            <p:spPr>
              <a:xfrm flipH="1">
                <a:off x="7975526" y="3917953"/>
                <a:ext cx="215597" cy="229094"/>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0" name="직선 연결선 149">
                <a:extLst>
                  <a:ext uri="{FF2B5EF4-FFF2-40B4-BE49-F238E27FC236}">
                    <a16:creationId xmlns:a16="http://schemas.microsoft.com/office/drawing/2014/main" id="{DF3DE8A2-F3AF-A366-E933-CB97979F6075}"/>
                  </a:ext>
                </a:extLst>
              </p:cNvPr>
              <p:cNvCxnSpPr>
                <a:cxnSpLocks/>
              </p:cNvCxnSpPr>
              <p:nvPr/>
            </p:nvCxnSpPr>
            <p:spPr>
              <a:xfrm flipH="1">
                <a:off x="6822998" y="3434798"/>
                <a:ext cx="577510" cy="574158"/>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1" name="직선 연결선 150">
                <a:extLst>
                  <a:ext uri="{FF2B5EF4-FFF2-40B4-BE49-F238E27FC236}">
                    <a16:creationId xmlns:a16="http://schemas.microsoft.com/office/drawing/2014/main" id="{EE9C6CD0-0CC8-6DEA-239C-66F7C2FAAB8C}"/>
                  </a:ext>
                </a:extLst>
              </p:cNvPr>
              <p:cNvCxnSpPr>
                <a:cxnSpLocks/>
              </p:cNvCxnSpPr>
              <p:nvPr/>
            </p:nvCxnSpPr>
            <p:spPr>
              <a:xfrm flipH="1">
                <a:off x="6840609" y="3460505"/>
                <a:ext cx="355483" cy="359024"/>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2" name="직선 연결선 151">
                <a:extLst>
                  <a:ext uri="{FF2B5EF4-FFF2-40B4-BE49-F238E27FC236}">
                    <a16:creationId xmlns:a16="http://schemas.microsoft.com/office/drawing/2014/main" id="{1E1B8D71-2256-3834-FDC1-9C79AFA3181B}"/>
                  </a:ext>
                </a:extLst>
              </p:cNvPr>
              <p:cNvCxnSpPr>
                <a:cxnSpLocks/>
              </p:cNvCxnSpPr>
              <p:nvPr/>
            </p:nvCxnSpPr>
            <p:spPr>
              <a:xfrm flipH="1">
                <a:off x="6832474" y="3460505"/>
                <a:ext cx="215597" cy="229094"/>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54" name="육각형 153">
              <a:extLst>
                <a:ext uri="{FF2B5EF4-FFF2-40B4-BE49-F238E27FC236}">
                  <a16:creationId xmlns:a16="http://schemas.microsoft.com/office/drawing/2014/main" id="{37F0BB55-19A8-F02E-1AB1-3E01A6DAA973}"/>
                </a:ext>
              </a:extLst>
            </p:cNvPr>
            <p:cNvSpPr/>
            <p:nvPr/>
          </p:nvSpPr>
          <p:spPr>
            <a:xfrm>
              <a:off x="1151963" y="4998570"/>
              <a:ext cx="367793" cy="138500"/>
            </a:xfrm>
            <a:prstGeom prst="hexagon">
              <a:avLst/>
            </a:prstGeom>
            <a:gradFill>
              <a:gsLst>
                <a:gs pos="50000">
                  <a:srgbClr val="F6980E"/>
                </a:gs>
                <a:gs pos="25000">
                  <a:srgbClr val="0070C0"/>
                </a:gs>
                <a:gs pos="0">
                  <a:srgbClr val="0070C0"/>
                </a:gs>
                <a:gs pos="25000">
                  <a:srgbClr val="F6980E"/>
                </a:gs>
                <a:gs pos="75000">
                  <a:srgbClr val="26A6A6"/>
                </a:gs>
                <a:gs pos="75000">
                  <a:srgbClr val="7030A0"/>
                </a:gs>
                <a:gs pos="50000">
                  <a:srgbClr val="26A6A6"/>
                </a:gs>
                <a:gs pos="100000">
                  <a:srgbClr val="7030A0"/>
                </a:gs>
              </a:gsLst>
              <a:lin ang="0" scaled="1"/>
            </a:gra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900">
                  <a:latin typeface="Times New Roman" panose="02020603050405020304" pitchFamily="18" charset="0"/>
                  <a:cs typeface="Times New Roman" panose="02020603050405020304" pitchFamily="18" charset="0"/>
                </a:rPr>
                <a:t>.</a:t>
              </a:r>
              <a:endParaRPr lang="ko-KR" altLang="en-US" sz="900">
                <a:latin typeface="Times New Roman" panose="02020603050405020304" pitchFamily="18" charset="0"/>
                <a:cs typeface="Times New Roman" panose="02020603050405020304" pitchFamily="18" charset="0"/>
              </a:endParaRPr>
            </a:p>
          </p:txBody>
        </p:sp>
        <p:grpSp>
          <p:nvGrpSpPr>
            <p:cNvPr id="155" name="그룹 154">
              <a:extLst>
                <a:ext uri="{FF2B5EF4-FFF2-40B4-BE49-F238E27FC236}">
                  <a16:creationId xmlns:a16="http://schemas.microsoft.com/office/drawing/2014/main" id="{FD110EE7-87C8-CA88-77DA-2F41AA159391}"/>
                </a:ext>
              </a:extLst>
            </p:cNvPr>
            <p:cNvGrpSpPr/>
            <p:nvPr/>
          </p:nvGrpSpPr>
          <p:grpSpPr>
            <a:xfrm>
              <a:off x="1157616" y="4997545"/>
              <a:ext cx="370897" cy="140978"/>
              <a:chOff x="6811218" y="3426516"/>
              <a:chExt cx="1408007" cy="734081"/>
            </a:xfrm>
          </p:grpSpPr>
          <p:cxnSp>
            <p:nvCxnSpPr>
              <p:cNvPr id="156" name="직선 연결선 155">
                <a:extLst>
                  <a:ext uri="{FF2B5EF4-FFF2-40B4-BE49-F238E27FC236}">
                    <a16:creationId xmlns:a16="http://schemas.microsoft.com/office/drawing/2014/main" id="{F0151237-E1CA-2AA9-551E-642D14044500}"/>
                  </a:ext>
                </a:extLst>
              </p:cNvPr>
              <p:cNvCxnSpPr/>
              <p:nvPr/>
            </p:nvCxnSpPr>
            <p:spPr>
              <a:xfrm flipH="1">
                <a:off x="6829425" y="3429000"/>
                <a:ext cx="716756"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7" name="직선 연결선 156">
                <a:extLst>
                  <a:ext uri="{FF2B5EF4-FFF2-40B4-BE49-F238E27FC236}">
                    <a16:creationId xmlns:a16="http://schemas.microsoft.com/office/drawing/2014/main" id="{0FD7384C-5D7A-409C-073B-418132C234D7}"/>
                  </a:ext>
                </a:extLst>
              </p:cNvPr>
              <p:cNvCxnSpPr/>
              <p:nvPr/>
            </p:nvCxnSpPr>
            <p:spPr>
              <a:xfrm flipH="1">
                <a:off x="6951598" y="3429000"/>
                <a:ext cx="716756"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8" name="직선 연결선 157">
                <a:extLst>
                  <a:ext uri="{FF2B5EF4-FFF2-40B4-BE49-F238E27FC236}">
                    <a16:creationId xmlns:a16="http://schemas.microsoft.com/office/drawing/2014/main" id="{E77F000C-BC1B-8E54-5F8B-3170B7C76F55}"/>
                  </a:ext>
                </a:extLst>
              </p:cNvPr>
              <p:cNvCxnSpPr/>
              <p:nvPr/>
            </p:nvCxnSpPr>
            <p:spPr>
              <a:xfrm flipH="1">
                <a:off x="7090042" y="3429000"/>
                <a:ext cx="716756"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9" name="직선 연결선 158">
                <a:extLst>
                  <a:ext uri="{FF2B5EF4-FFF2-40B4-BE49-F238E27FC236}">
                    <a16:creationId xmlns:a16="http://schemas.microsoft.com/office/drawing/2014/main" id="{313503F0-FE3C-33E6-16C3-0D766F597589}"/>
                  </a:ext>
                </a:extLst>
              </p:cNvPr>
              <p:cNvCxnSpPr/>
              <p:nvPr/>
            </p:nvCxnSpPr>
            <p:spPr>
              <a:xfrm flipH="1">
                <a:off x="7227431" y="3429000"/>
                <a:ext cx="716756"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0" name="직선 연결선 159">
                <a:extLst>
                  <a:ext uri="{FF2B5EF4-FFF2-40B4-BE49-F238E27FC236}">
                    <a16:creationId xmlns:a16="http://schemas.microsoft.com/office/drawing/2014/main" id="{3ED5D9BD-10E0-2EE3-8880-E42D9BF6F4B5}"/>
                  </a:ext>
                </a:extLst>
              </p:cNvPr>
              <p:cNvCxnSpPr/>
              <p:nvPr/>
            </p:nvCxnSpPr>
            <p:spPr>
              <a:xfrm flipH="1">
                <a:off x="7370554" y="3429000"/>
                <a:ext cx="716756"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1" name="직선 연결선 160">
                <a:extLst>
                  <a:ext uri="{FF2B5EF4-FFF2-40B4-BE49-F238E27FC236}">
                    <a16:creationId xmlns:a16="http://schemas.microsoft.com/office/drawing/2014/main" id="{CBCCC88F-F069-3788-7C52-297741FC7605}"/>
                  </a:ext>
                </a:extLst>
              </p:cNvPr>
              <p:cNvCxnSpPr/>
              <p:nvPr/>
            </p:nvCxnSpPr>
            <p:spPr>
              <a:xfrm flipH="1">
                <a:off x="7502469" y="3435544"/>
                <a:ext cx="716756"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2" name="직선 연결선 161">
                <a:extLst>
                  <a:ext uri="{FF2B5EF4-FFF2-40B4-BE49-F238E27FC236}">
                    <a16:creationId xmlns:a16="http://schemas.microsoft.com/office/drawing/2014/main" id="{C4AB008E-891C-3D0F-CF98-65EEBFBFC8A4}"/>
                  </a:ext>
                </a:extLst>
              </p:cNvPr>
              <p:cNvCxnSpPr>
                <a:cxnSpLocks/>
              </p:cNvCxnSpPr>
              <p:nvPr/>
            </p:nvCxnSpPr>
            <p:spPr>
              <a:xfrm flipH="1">
                <a:off x="7641715" y="3586439"/>
                <a:ext cx="577510" cy="574158"/>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3" name="직선 연결선 162">
                <a:extLst>
                  <a:ext uri="{FF2B5EF4-FFF2-40B4-BE49-F238E27FC236}">
                    <a16:creationId xmlns:a16="http://schemas.microsoft.com/office/drawing/2014/main" id="{BC991346-21C7-6D5B-3CDE-5A237C7369B1}"/>
                  </a:ext>
                </a:extLst>
              </p:cNvPr>
              <p:cNvCxnSpPr>
                <a:cxnSpLocks/>
              </p:cNvCxnSpPr>
              <p:nvPr/>
            </p:nvCxnSpPr>
            <p:spPr>
              <a:xfrm flipH="1">
                <a:off x="7821219" y="3788023"/>
                <a:ext cx="355483" cy="359024"/>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4" name="직선 연결선 163">
                <a:extLst>
                  <a:ext uri="{FF2B5EF4-FFF2-40B4-BE49-F238E27FC236}">
                    <a16:creationId xmlns:a16="http://schemas.microsoft.com/office/drawing/2014/main" id="{326F8577-0264-5F65-7FEC-CD3108DCB648}"/>
                  </a:ext>
                </a:extLst>
              </p:cNvPr>
              <p:cNvCxnSpPr>
                <a:cxnSpLocks/>
              </p:cNvCxnSpPr>
              <p:nvPr/>
            </p:nvCxnSpPr>
            <p:spPr>
              <a:xfrm flipH="1">
                <a:off x="7975526" y="3917953"/>
                <a:ext cx="215597" cy="229094"/>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5" name="직선 연결선 164">
                <a:extLst>
                  <a:ext uri="{FF2B5EF4-FFF2-40B4-BE49-F238E27FC236}">
                    <a16:creationId xmlns:a16="http://schemas.microsoft.com/office/drawing/2014/main" id="{5A9F3AB0-40A4-4CFE-DBCB-5C172C0A17C8}"/>
                  </a:ext>
                </a:extLst>
              </p:cNvPr>
              <p:cNvCxnSpPr>
                <a:cxnSpLocks/>
              </p:cNvCxnSpPr>
              <p:nvPr/>
            </p:nvCxnSpPr>
            <p:spPr>
              <a:xfrm flipH="1">
                <a:off x="6811218" y="3426516"/>
                <a:ext cx="577510" cy="574158"/>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6" name="직선 연결선 165">
                <a:extLst>
                  <a:ext uri="{FF2B5EF4-FFF2-40B4-BE49-F238E27FC236}">
                    <a16:creationId xmlns:a16="http://schemas.microsoft.com/office/drawing/2014/main" id="{E2068C91-B30D-D04C-4E33-E31B70F95707}"/>
                  </a:ext>
                </a:extLst>
              </p:cNvPr>
              <p:cNvCxnSpPr>
                <a:cxnSpLocks/>
              </p:cNvCxnSpPr>
              <p:nvPr/>
            </p:nvCxnSpPr>
            <p:spPr>
              <a:xfrm flipH="1">
                <a:off x="6840609" y="3460505"/>
                <a:ext cx="355483" cy="359024"/>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7" name="직선 연결선 166">
                <a:extLst>
                  <a:ext uri="{FF2B5EF4-FFF2-40B4-BE49-F238E27FC236}">
                    <a16:creationId xmlns:a16="http://schemas.microsoft.com/office/drawing/2014/main" id="{B5046C77-2B72-AB8B-EA6D-055F4C91D666}"/>
                  </a:ext>
                </a:extLst>
              </p:cNvPr>
              <p:cNvCxnSpPr>
                <a:cxnSpLocks/>
              </p:cNvCxnSpPr>
              <p:nvPr/>
            </p:nvCxnSpPr>
            <p:spPr>
              <a:xfrm flipH="1">
                <a:off x="6832474" y="3460505"/>
                <a:ext cx="215597" cy="229094"/>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68" name="TextBox 167">
              <a:extLst>
                <a:ext uri="{FF2B5EF4-FFF2-40B4-BE49-F238E27FC236}">
                  <a16:creationId xmlns:a16="http://schemas.microsoft.com/office/drawing/2014/main" id="{AD205534-035E-57E1-E093-20C171679229}"/>
                </a:ext>
              </a:extLst>
            </p:cNvPr>
            <p:cNvSpPr txBox="1"/>
            <p:nvPr/>
          </p:nvSpPr>
          <p:spPr>
            <a:xfrm>
              <a:off x="1178330" y="5001749"/>
              <a:ext cx="367793" cy="136724"/>
            </a:xfrm>
            <a:prstGeom prst="rect">
              <a:avLst/>
            </a:prstGeom>
            <a:noFill/>
          </p:spPr>
          <p:txBody>
            <a:bodyPr wrap="square" lIns="0" tIns="0" rIns="0" bIns="0" rtlCol="0">
              <a:spAutoFit/>
            </a:bodyPr>
            <a:lstStyle/>
            <a:p>
              <a:r>
                <a:rPr lang="en-US" altLang="ko-KR" sz="1300" b="1">
                  <a:latin typeface="Times New Roman" panose="02020603050405020304" pitchFamily="18" charset="0"/>
                  <a:cs typeface="Times New Roman" panose="02020603050405020304" pitchFamily="18" charset="0"/>
                </a:rPr>
                <a:t>Redun.</a:t>
              </a:r>
              <a:endParaRPr lang="ko-KR" altLang="en-US" sz="1300" b="1">
                <a:latin typeface="Times New Roman" panose="02020603050405020304" pitchFamily="18" charset="0"/>
                <a:cs typeface="Times New Roman" panose="02020603050405020304" pitchFamily="18" charset="0"/>
              </a:endParaRPr>
            </a:p>
          </p:txBody>
        </p:sp>
        <p:sp>
          <p:nvSpPr>
            <p:cNvPr id="169" name="육각형 168">
              <a:extLst>
                <a:ext uri="{FF2B5EF4-FFF2-40B4-BE49-F238E27FC236}">
                  <a16:creationId xmlns:a16="http://schemas.microsoft.com/office/drawing/2014/main" id="{1091C4D4-1974-88EA-C3EE-5B8C36ED4C24}"/>
                </a:ext>
              </a:extLst>
            </p:cNvPr>
            <p:cNvSpPr/>
            <p:nvPr/>
          </p:nvSpPr>
          <p:spPr>
            <a:xfrm>
              <a:off x="1744099" y="4994958"/>
              <a:ext cx="367793" cy="147621"/>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S0</a:t>
              </a:r>
              <a:endParaRPr lang="ko-KR" altLang="en-US" sz="1300" b="1">
                <a:solidFill>
                  <a:schemeClr val="bg1"/>
                </a:solidFill>
                <a:latin typeface="Times New Roman" panose="02020603050405020304" pitchFamily="18" charset="0"/>
                <a:cs typeface="Times New Roman" panose="02020603050405020304" pitchFamily="18" charset="0"/>
              </a:endParaRPr>
            </a:p>
          </p:txBody>
        </p:sp>
      </p:grpSp>
      <p:sp>
        <p:nvSpPr>
          <p:cNvPr id="12" name="TextBox 11">
            <a:extLst>
              <a:ext uri="{FF2B5EF4-FFF2-40B4-BE49-F238E27FC236}">
                <a16:creationId xmlns:a16="http://schemas.microsoft.com/office/drawing/2014/main" id="{D60F7D69-BE82-C042-D39B-5F0F65DC0C18}"/>
              </a:ext>
            </a:extLst>
          </p:cNvPr>
          <p:cNvSpPr txBox="1"/>
          <p:nvPr/>
        </p:nvSpPr>
        <p:spPr>
          <a:xfrm>
            <a:off x="1187618" y="2177505"/>
            <a:ext cx="1490293"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Time</a:t>
            </a:r>
            <a:endParaRPr lang="ko-KR" altLang="en-US" sz="1400">
              <a:latin typeface="+mj-lt"/>
              <a:cs typeface="Times New Roman" panose="02020603050405020304" pitchFamily="18" charset="0"/>
            </a:endParaRPr>
          </a:p>
        </p:txBody>
      </p:sp>
      <p:sp>
        <p:nvSpPr>
          <p:cNvPr id="13" name="TextBox 12">
            <a:extLst>
              <a:ext uri="{FF2B5EF4-FFF2-40B4-BE49-F238E27FC236}">
                <a16:creationId xmlns:a16="http://schemas.microsoft.com/office/drawing/2014/main" id="{04F24D7F-F6FA-E447-28A0-4963640CDED9}"/>
              </a:ext>
            </a:extLst>
          </p:cNvPr>
          <p:cNvSpPr txBox="1"/>
          <p:nvPr/>
        </p:nvSpPr>
        <p:spPr>
          <a:xfrm>
            <a:off x="667746" y="2653389"/>
            <a:ext cx="502785"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CMD</a:t>
            </a:r>
            <a:endParaRPr lang="ko-KR" altLang="en-US" sz="1400">
              <a:latin typeface="+mj-lt"/>
              <a:cs typeface="Times New Roman" panose="02020603050405020304" pitchFamily="18" charset="0"/>
            </a:endParaRPr>
          </a:p>
        </p:txBody>
      </p:sp>
      <p:sp>
        <p:nvSpPr>
          <p:cNvPr id="14" name="TextBox 13">
            <a:extLst>
              <a:ext uri="{FF2B5EF4-FFF2-40B4-BE49-F238E27FC236}">
                <a16:creationId xmlns:a16="http://schemas.microsoft.com/office/drawing/2014/main" id="{A4B24544-F590-14CF-540A-33AD33056C5C}"/>
              </a:ext>
            </a:extLst>
          </p:cNvPr>
          <p:cNvSpPr txBox="1"/>
          <p:nvPr/>
        </p:nvSpPr>
        <p:spPr>
          <a:xfrm>
            <a:off x="675556" y="2959690"/>
            <a:ext cx="502785"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Data</a:t>
            </a:r>
            <a:endParaRPr lang="ko-KR" altLang="en-US" sz="1400">
              <a:latin typeface="+mj-lt"/>
              <a:cs typeface="Times New Roman" panose="02020603050405020304" pitchFamily="18" charset="0"/>
            </a:endParaRPr>
          </a:p>
        </p:txBody>
      </p:sp>
      <p:sp>
        <p:nvSpPr>
          <p:cNvPr id="15" name="육각형 14">
            <a:extLst>
              <a:ext uri="{FF2B5EF4-FFF2-40B4-BE49-F238E27FC236}">
                <a16:creationId xmlns:a16="http://schemas.microsoft.com/office/drawing/2014/main" id="{5C5B6C71-E64F-697F-AD81-29C2C20102F8}"/>
              </a:ext>
            </a:extLst>
          </p:cNvPr>
          <p:cNvSpPr/>
          <p:nvPr/>
        </p:nvSpPr>
        <p:spPr>
          <a:xfrm>
            <a:off x="1201309" y="2657856"/>
            <a:ext cx="360000" cy="2160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cxnSp>
        <p:nvCxnSpPr>
          <p:cNvPr id="16" name="연결선: 꺾임 15">
            <a:extLst>
              <a:ext uri="{FF2B5EF4-FFF2-40B4-BE49-F238E27FC236}">
                <a16:creationId xmlns:a16="http://schemas.microsoft.com/office/drawing/2014/main" id="{C8C991D3-DE24-CA58-ADF9-C0AFDAE79628}"/>
              </a:ext>
            </a:extLst>
          </p:cNvPr>
          <p:cNvCxnSpPr>
            <a:cxnSpLocks/>
            <a:stCxn id="15" idx="0"/>
          </p:cNvCxnSpPr>
          <p:nvPr/>
        </p:nvCxnSpPr>
        <p:spPr>
          <a:xfrm>
            <a:off x="1561309" y="2765856"/>
            <a:ext cx="597419" cy="271822"/>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7" name="육각형 16">
            <a:extLst>
              <a:ext uri="{FF2B5EF4-FFF2-40B4-BE49-F238E27FC236}">
                <a16:creationId xmlns:a16="http://schemas.microsoft.com/office/drawing/2014/main" id="{DD4ADC14-3EC9-7493-75F7-BB6A03CFB1D5}"/>
              </a:ext>
            </a:extLst>
          </p:cNvPr>
          <p:cNvSpPr/>
          <p:nvPr/>
        </p:nvSpPr>
        <p:spPr>
          <a:xfrm>
            <a:off x="2150899" y="2945738"/>
            <a:ext cx="540000" cy="216000"/>
          </a:xfrm>
          <a:prstGeom prst="hexagon">
            <a:avLst/>
          </a:prstGeom>
          <a:gradFill>
            <a:gsLst>
              <a:gs pos="50000">
                <a:srgbClr val="FFC000"/>
              </a:gs>
              <a:gs pos="0">
                <a:srgbClr val="0070C0"/>
              </a:gs>
              <a:gs pos="25000">
                <a:srgbClr val="0070C0"/>
              </a:gs>
              <a:gs pos="25000">
                <a:srgbClr val="F6980E"/>
              </a:gs>
              <a:gs pos="75000">
                <a:srgbClr val="26A6A6"/>
              </a:gs>
              <a:gs pos="50000">
                <a:srgbClr val="26A6A6"/>
              </a:gs>
              <a:gs pos="75000">
                <a:srgbClr val="7030A0"/>
              </a:gs>
              <a:gs pos="100000">
                <a:srgbClr val="7030A0"/>
              </a:gs>
            </a:gsLst>
            <a:lin ang="0" scaled="1"/>
          </a:gra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900">
                <a:latin typeface="Times New Roman" panose="02020603050405020304" pitchFamily="18" charset="0"/>
                <a:cs typeface="Times New Roman" panose="02020603050405020304" pitchFamily="18" charset="0"/>
              </a:rPr>
              <a:t>.</a:t>
            </a:r>
            <a:endParaRPr lang="ko-KR" altLang="en-US" sz="900">
              <a:latin typeface="Times New Roman" panose="02020603050405020304" pitchFamily="18" charset="0"/>
              <a:cs typeface="Times New Roman" panose="02020603050405020304" pitchFamily="18" charset="0"/>
            </a:endParaRPr>
          </a:p>
        </p:txBody>
      </p:sp>
      <p:sp>
        <p:nvSpPr>
          <p:cNvPr id="18" name="육각형 17">
            <a:extLst>
              <a:ext uri="{FF2B5EF4-FFF2-40B4-BE49-F238E27FC236}">
                <a16:creationId xmlns:a16="http://schemas.microsoft.com/office/drawing/2014/main" id="{CB4308E9-C429-F738-1895-8BF021A6BE58}"/>
              </a:ext>
            </a:extLst>
          </p:cNvPr>
          <p:cNvSpPr/>
          <p:nvPr/>
        </p:nvSpPr>
        <p:spPr>
          <a:xfrm>
            <a:off x="2081668" y="2662473"/>
            <a:ext cx="360000" cy="2160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RD</a:t>
            </a:r>
            <a:endParaRPr lang="ko-KR" altLang="en-US" sz="1400">
              <a:latin typeface="Times New Roman" panose="02020603050405020304" pitchFamily="18" charset="0"/>
              <a:cs typeface="Times New Roman" panose="02020603050405020304" pitchFamily="18" charset="0"/>
            </a:endParaRPr>
          </a:p>
        </p:txBody>
      </p:sp>
      <p:sp>
        <p:nvSpPr>
          <p:cNvPr id="19" name="직사각형 18">
            <a:extLst>
              <a:ext uri="{FF2B5EF4-FFF2-40B4-BE49-F238E27FC236}">
                <a16:creationId xmlns:a16="http://schemas.microsoft.com/office/drawing/2014/main" id="{A556D2F4-5D41-4CCB-CF71-761644DF86FC}"/>
              </a:ext>
            </a:extLst>
          </p:cNvPr>
          <p:cNvSpPr/>
          <p:nvPr/>
        </p:nvSpPr>
        <p:spPr>
          <a:xfrm>
            <a:off x="3589385" y="3245459"/>
            <a:ext cx="656276" cy="219138"/>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4F71384-3BDA-011F-C742-8D4FCB2A0548}"/>
              </a:ext>
            </a:extLst>
          </p:cNvPr>
          <p:cNvSpPr txBox="1"/>
          <p:nvPr/>
        </p:nvSpPr>
        <p:spPr>
          <a:xfrm>
            <a:off x="678674" y="3378042"/>
            <a:ext cx="502785" cy="215444"/>
          </a:xfrm>
          <a:prstGeom prst="rect">
            <a:avLst/>
          </a:prstGeom>
          <a:noFill/>
        </p:spPr>
        <p:txBody>
          <a:bodyPr wrap="square" lIns="0" tIns="0" rIns="0" bIns="0" rtlCol="0">
            <a:spAutoFit/>
          </a:bodyPr>
          <a:lstStyle/>
          <a:p>
            <a:r>
              <a:rPr lang="en-US" altLang="ko-KR" sz="1400">
                <a:latin typeface="+mj-lt"/>
                <a:cs typeface="Times New Roman" panose="02020603050405020304" pitchFamily="18" charset="0"/>
              </a:rPr>
              <a:t>ECC</a:t>
            </a:r>
            <a:endParaRPr lang="ko-KR" altLang="en-US" sz="1400">
              <a:latin typeface="+mj-lt"/>
              <a:cs typeface="Times New Roman" panose="02020603050405020304" pitchFamily="18" charset="0"/>
            </a:endParaRPr>
          </a:p>
        </p:txBody>
      </p:sp>
      <p:sp>
        <p:nvSpPr>
          <p:cNvPr id="21" name="직사각형 20">
            <a:extLst>
              <a:ext uri="{FF2B5EF4-FFF2-40B4-BE49-F238E27FC236}">
                <a16:creationId xmlns:a16="http://schemas.microsoft.com/office/drawing/2014/main" id="{73669EED-E519-45A7-2E28-719AA69A4A7E}"/>
              </a:ext>
            </a:extLst>
          </p:cNvPr>
          <p:cNvSpPr/>
          <p:nvPr/>
        </p:nvSpPr>
        <p:spPr>
          <a:xfrm>
            <a:off x="3598621" y="3514264"/>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a:latin typeface="Times New Roman" panose="02020603050405020304" pitchFamily="18" charset="0"/>
                <a:cs typeface="Times New Roman" panose="02020603050405020304" pitchFamily="18" charset="0"/>
              </a:rPr>
              <a:t>S</a:t>
            </a:r>
            <a:endParaRPr lang="ko-KR" altLang="en-US" sz="1400" b="1">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04FB9DD-C36F-0CE2-88ED-E3F117C65605}"/>
              </a:ext>
            </a:extLst>
          </p:cNvPr>
          <p:cNvSpPr txBox="1"/>
          <p:nvPr/>
        </p:nvSpPr>
        <p:spPr>
          <a:xfrm>
            <a:off x="3769011" y="3544429"/>
            <a:ext cx="285018" cy="169277"/>
          </a:xfrm>
          <a:prstGeom prst="rect">
            <a:avLst/>
          </a:prstGeom>
          <a:noFill/>
        </p:spPr>
        <p:txBody>
          <a:bodyPr wrap="square" lIns="0" tIns="0" rIns="0" bIns="0" rtlCol="0">
            <a:spAutoFit/>
          </a:bodyPr>
          <a:lstStyle/>
          <a:p>
            <a:pPr algn="ct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cxnSp>
        <p:nvCxnSpPr>
          <p:cNvPr id="23" name="직선 연결선 22">
            <a:extLst>
              <a:ext uri="{FF2B5EF4-FFF2-40B4-BE49-F238E27FC236}">
                <a16:creationId xmlns:a16="http://schemas.microsoft.com/office/drawing/2014/main" id="{4CB24AFD-88DE-8880-738F-FF6AA8A7ADDF}"/>
              </a:ext>
            </a:extLst>
          </p:cNvPr>
          <p:cNvCxnSpPr>
            <a:cxnSpLocks/>
          </p:cNvCxnSpPr>
          <p:nvPr/>
        </p:nvCxnSpPr>
        <p:spPr>
          <a:xfrm>
            <a:off x="1374707" y="2586120"/>
            <a:ext cx="880672"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24" name="그룹 23">
            <a:extLst>
              <a:ext uri="{FF2B5EF4-FFF2-40B4-BE49-F238E27FC236}">
                <a16:creationId xmlns:a16="http://schemas.microsoft.com/office/drawing/2014/main" id="{E1B19CDA-F59A-0CCA-F564-3210E0080F22}"/>
              </a:ext>
            </a:extLst>
          </p:cNvPr>
          <p:cNvGrpSpPr/>
          <p:nvPr/>
        </p:nvGrpSpPr>
        <p:grpSpPr>
          <a:xfrm>
            <a:off x="1374651" y="2507662"/>
            <a:ext cx="879007" cy="118640"/>
            <a:chOff x="4251760" y="2028947"/>
            <a:chExt cx="587487" cy="136669"/>
          </a:xfrm>
        </p:grpSpPr>
        <p:cxnSp>
          <p:nvCxnSpPr>
            <p:cNvPr id="25" name="직선 연결선 24">
              <a:extLst>
                <a:ext uri="{FF2B5EF4-FFF2-40B4-BE49-F238E27FC236}">
                  <a16:creationId xmlns:a16="http://schemas.microsoft.com/office/drawing/2014/main" id="{50BE63CD-AE32-D1D5-60E6-6A6376FDC863}"/>
                </a:ext>
              </a:extLst>
            </p:cNvPr>
            <p:cNvCxnSpPr>
              <a:cxnSpLocks/>
            </p:cNvCxnSpPr>
            <p:nvPr/>
          </p:nvCxnSpPr>
          <p:spPr>
            <a:xfrm flipV="1">
              <a:off x="4251760" y="2028947"/>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직선 연결선 25">
              <a:extLst>
                <a:ext uri="{FF2B5EF4-FFF2-40B4-BE49-F238E27FC236}">
                  <a16:creationId xmlns:a16="http://schemas.microsoft.com/office/drawing/2014/main" id="{65C0D433-7A86-1ABE-6BD2-9E9DA884B16E}"/>
                </a:ext>
              </a:extLst>
            </p:cNvPr>
            <p:cNvCxnSpPr>
              <a:cxnSpLocks/>
            </p:cNvCxnSpPr>
            <p:nvPr/>
          </p:nvCxnSpPr>
          <p:spPr>
            <a:xfrm flipV="1">
              <a:off x="4839247" y="2028947"/>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B77BC479-69F0-0D86-3021-E9264B4BF0F6}"/>
              </a:ext>
            </a:extLst>
          </p:cNvPr>
          <p:cNvSpPr txBox="1"/>
          <p:nvPr/>
        </p:nvSpPr>
        <p:spPr>
          <a:xfrm>
            <a:off x="1559636" y="2391125"/>
            <a:ext cx="572523" cy="215444"/>
          </a:xfrm>
          <a:prstGeom prst="rect">
            <a:avLst/>
          </a:prstGeom>
          <a:noFill/>
        </p:spPr>
        <p:txBody>
          <a:bodyPr wrap="square" lIns="0" tIns="0" rIns="0" bIns="0" rtlCol="0">
            <a:spAutoFit/>
          </a:bodyPr>
          <a:lstStyle/>
          <a:p>
            <a:r>
              <a:rPr lang="en-US" altLang="ko-KR" sz="1400" err="1">
                <a:solidFill>
                  <a:srgbClr val="C00000"/>
                </a:solidFill>
                <a:latin typeface="+mj-lt"/>
                <a:cs typeface="Times New Roman" panose="02020603050405020304" pitchFamily="18" charset="0"/>
              </a:rPr>
              <a:t>tCCDL</a:t>
            </a:r>
            <a:endParaRPr lang="ko-KR" altLang="en-US" sz="1400">
              <a:solidFill>
                <a:srgbClr val="C00000"/>
              </a:solidFill>
              <a:latin typeface="+mj-lt"/>
              <a:cs typeface="Times New Roman" panose="02020603050405020304" pitchFamily="18" charset="0"/>
            </a:endParaRPr>
          </a:p>
        </p:txBody>
      </p:sp>
      <p:cxnSp>
        <p:nvCxnSpPr>
          <p:cNvPr id="28" name="연결선: 꺾임 27">
            <a:extLst>
              <a:ext uri="{FF2B5EF4-FFF2-40B4-BE49-F238E27FC236}">
                <a16:creationId xmlns:a16="http://schemas.microsoft.com/office/drawing/2014/main" id="{74100F43-D292-B188-6CD9-9E9C08ECF216}"/>
              </a:ext>
            </a:extLst>
          </p:cNvPr>
          <p:cNvCxnSpPr>
            <a:cxnSpLocks/>
            <a:stCxn id="18" idx="0"/>
          </p:cNvCxnSpPr>
          <p:nvPr/>
        </p:nvCxnSpPr>
        <p:spPr>
          <a:xfrm>
            <a:off x="2441668" y="2770473"/>
            <a:ext cx="595389" cy="265285"/>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29" name="직선 화살표 연결선 28">
            <a:extLst>
              <a:ext uri="{FF2B5EF4-FFF2-40B4-BE49-F238E27FC236}">
                <a16:creationId xmlns:a16="http://schemas.microsoft.com/office/drawing/2014/main" id="{58299D53-64DC-E969-57E6-5ABEAA1A4052}"/>
              </a:ext>
            </a:extLst>
          </p:cNvPr>
          <p:cNvCxnSpPr>
            <a:cxnSpLocks/>
          </p:cNvCxnSpPr>
          <p:nvPr/>
        </p:nvCxnSpPr>
        <p:spPr>
          <a:xfrm>
            <a:off x="1172545" y="2392091"/>
            <a:ext cx="571720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20153E65-B3C1-A230-404C-24205D816C7C}"/>
              </a:ext>
            </a:extLst>
          </p:cNvPr>
          <p:cNvSpPr txBox="1"/>
          <p:nvPr/>
        </p:nvSpPr>
        <p:spPr>
          <a:xfrm>
            <a:off x="2183563" y="3152878"/>
            <a:ext cx="502785" cy="215444"/>
          </a:xfrm>
          <a:prstGeom prst="rect">
            <a:avLst/>
          </a:prstGeom>
          <a:noFill/>
        </p:spPr>
        <p:txBody>
          <a:bodyPr wrap="square" lIns="0" tIns="0" rIns="0" bIns="0" rtlCol="0">
            <a:spAutoFit/>
          </a:bodyPr>
          <a:lstStyle/>
          <a:p>
            <a:pPr algn="ctr"/>
            <a:r>
              <a:rPr lang="en-US" altLang="ko-KR" sz="1400">
                <a:latin typeface="+mj-lt"/>
                <a:cs typeface="Times New Roman" panose="02020603050405020304" pitchFamily="18" charset="0"/>
              </a:rPr>
              <a:t>32B</a:t>
            </a:r>
            <a:endParaRPr lang="ko-KR" altLang="en-US" sz="1400">
              <a:latin typeface="+mj-lt"/>
              <a:cs typeface="Times New Roman" panose="02020603050405020304" pitchFamily="18" charset="0"/>
            </a:endParaRPr>
          </a:p>
        </p:txBody>
      </p:sp>
      <p:sp>
        <p:nvSpPr>
          <p:cNvPr id="95" name="TextBox 94">
            <a:extLst>
              <a:ext uri="{FF2B5EF4-FFF2-40B4-BE49-F238E27FC236}">
                <a16:creationId xmlns:a16="http://schemas.microsoft.com/office/drawing/2014/main" id="{B73BEDFF-EF98-0926-4D0F-8DC6AFB50A6A}"/>
              </a:ext>
            </a:extLst>
          </p:cNvPr>
          <p:cNvSpPr txBox="1"/>
          <p:nvPr/>
        </p:nvSpPr>
        <p:spPr>
          <a:xfrm>
            <a:off x="3065476" y="3144676"/>
            <a:ext cx="502785" cy="215444"/>
          </a:xfrm>
          <a:prstGeom prst="rect">
            <a:avLst/>
          </a:prstGeom>
          <a:noFill/>
        </p:spPr>
        <p:txBody>
          <a:bodyPr wrap="square" lIns="0" tIns="0" rIns="0" bIns="0" rtlCol="0">
            <a:spAutoFit/>
          </a:bodyPr>
          <a:lstStyle/>
          <a:p>
            <a:pPr algn="ctr"/>
            <a:r>
              <a:rPr lang="en-US" altLang="ko-KR" sz="1400">
                <a:latin typeface="+mj-lt"/>
                <a:cs typeface="Times New Roman" panose="02020603050405020304" pitchFamily="18" charset="0"/>
              </a:rPr>
              <a:t>32B</a:t>
            </a:r>
            <a:endParaRPr lang="ko-KR" altLang="en-US" sz="1400">
              <a:latin typeface="+mj-lt"/>
              <a:cs typeface="Times New Roman" panose="02020603050405020304" pitchFamily="18" charset="0"/>
            </a:endParaRPr>
          </a:p>
        </p:txBody>
      </p:sp>
      <p:grpSp>
        <p:nvGrpSpPr>
          <p:cNvPr id="96" name="그룹 95">
            <a:extLst>
              <a:ext uri="{FF2B5EF4-FFF2-40B4-BE49-F238E27FC236}">
                <a16:creationId xmlns:a16="http://schemas.microsoft.com/office/drawing/2014/main" id="{7EC20940-22B7-3DA9-0360-227AA42083EB}"/>
              </a:ext>
            </a:extLst>
          </p:cNvPr>
          <p:cNvGrpSpPr/>
          <p:nvPr/>
        </p:nvGrpSpPr>
        <p:grpSpPr>
          <a:xfrm>
            <a:off x="2156013" y="2935455"/>
            <a:ext cx="558245" cy="205426"/>
            <a:chOff x="6802818" y="3393438"/>
            <a:chExt cx="1416407" cy="767159"/>
          </a:xfrm>
        </p:grpSpPr>
        <p:cxnSp>
          <p:nvCxnSpPr>
            <p:cNvPr id="97" name="직선 연결선 96">
              <a:extLst>
                <a:ext uri="{FF2B5EF4-FFF2-40B4-BE49-F238E27FC236}">
                  <a16:creationId xmlns:a16="http://schemas.microsoft.com/office/drawing/2014/main" id="{9FDD2422-1FF0-54B6-B9DC-4F4E6C669CEF}"/>
                </a:ext>
              </a:extLst>
            </p:cNvPr>
            <p:cNvCxnSpPr/>
            <p:nvPr/>
          </p:nvCxnSpPr>
          <p:spPr>
            <a:xfrm flipH="1">
              <a:off x="6829416" y="3393438"/>
              <a:ext cx="716758"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8" name="직선 연결선 97">
              <a:extLst>
                <a:ext uri="{FF2B5EF4-FFF2-40B4-BE49-F238E27FC236}">
                  <a16:creationId xmlns:a16="http://schemas.microsoft.com/office/drawing/2014/main" id="{92B9B316-07A2-53C8-B594-34E21326D037}"/>
                </a:ext>
              </a:extLst>
            </p:cNvPr>
            <p:cNvCxnSpPr/>
            <p:nvPr/>
          </p:nvCxnSpPr>
          <p:spPr>
            <a:xfrm flipH="1">
              <a:off x="6951591" y="3429000"/>
              <a:ext cx="716756" cy="718048"/>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9" name="직선 연결선 98">
              <a:extLst>
                <a:ext uri="{FF2B5EF4-FFF2-40B4-BE49-F238E27FC236}">
                  <a16:creationId xmlns:a16="http://schemas.microsoft.com/office/drawing/2014/main" id="{2A550AE8-54AA-24F7-BE33-FC751A74968B}"/>
                </a:ext>
              </a:extLst>
            </p:cNvPr>
            <p:cNvCxnSpPr/>
            <p:nvPr/>
          </p:nvCxnSpPr>
          <p:spPr>
            <a:xfrm flipH="1">
              <a:off x="7090034" y="3429000"/>
              <a:ext cx="716756" cy="718048"/>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직선 연결선 99">
              <a:extLst>
                <a:ext uri="{FF2B5EF4-FFF2-40B4-BE49-F238E27FC236}">
                  <a16:creationId xmlns:a16="http://schemas.microsoft.com/office/drawing/2014/main" id="{0AD98F0A-1016-2AE0-526E-F301CC6C2800}"/>
                </a:ext>
              </a:extLst>
            </p:cNvPr>
            <p:cNvCxnSpPr/>
            <p:nvPr/>
          </p:nvCxnSpPr>
          <p:spPr>
            <a:xfrm flipH="1">
              <a:off x="7227431" y="3429000"/>
              <a:ext cx="716756"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1" name="직선 연결선 100">
              <a:extLst>
                <a:ext uri="{FF2B5EF4-FFF2-40B4-BE49-F238E27FC236}">
                  <a16:creationId xmlns:a16="http://schemas.microsoft.com/office/drawing/2014/main" id="{C1EF5B5F-80BD-E0C7-9870-185A9DFAF183}"/>
                </a:ext>
              </a:extLst>
            </p:cNvPr>
            <p:cNvCxnSpPr/>
            <p:nvPr/>
          </p:nvCxnSpPr>
          <p:spPr>
            <a:xfrm flipH="1">
              <a:off x="7370555" y="3429001"/>
              <a:ext cx="716757"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2" name="직선 연결선 101">
              <a:extLst>
                <a:ext uri="{FF2B5EF4-FFF2-40B4-BE49-F238E27FC236}">
                  <a16:creationId xmlns:a16="http://schemas.microsoft.com/office/drawing/2014/main" id="{6A1921B6-5CDD-947E-9621-B70DF31EE8BA}"/>
                </a:ext>
              </a:extLst>
            </p:cNvPr>
            <p:cNvCxnSpPr/>
            <p:nvPr/>
          </p:nvCxnSpPr>
          <p:spPr>
            <a:xfrm flipH="1">
              <a:off x="7502469" y="3435544"/>
              <a:ext cx="716756" cy="71804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3" name="직선 연결선 102">
              <a:extLst>
                <a:ext uri="{FF2B5EF4-FFF2-40B4-BE49-F238E27FC236}">
                  <a16:creationId xmlns:a16="http://schemas.microsoft.com/office/drawing/2014/main" id="{01A42998-00A5-13E9-029D-199CA92B9E8C}"/>
                </a:ext>
              </a:extLst>
            </p:cNvPr>
            <p:cNvCxnSpPr>
              <a:cxnSpLocks/>
            </p:cNvCxnSpPr>
            <p:nvPr/>
          </p:nvCxnSpPr>
          <p:spPr>
            <a:xfrm flipH="1">
              <a:off x="7641715" y="3586439"/>
              <a:ext cx="577510" cy="574158"/>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4" name="직선 연결선 103">
              <a:extLst>
                <a:ext uri="{FF2B5EF4-FFF2-40B4-BE49-F238E27FC236}">
                  <a16:creationId xmlns:a16="http://schemas.microsoft.com/office/drawing/2014/main" id="{F6BDE11D-C013-5E86-D467-89FC60BF424D}"/>
                </a:ext>
              </a:extLst>
            </p:cNvPr>
            <p:cNvCxnSpPr>
              <a:cxnSpLocks/>
            </p:cNvCxnSpPr>
            <p:nvPr/>
          </p:nvCxnSpPr>
          <p:spPr>
            <a:xfrm flipH="1">
              <a:off x="7821219" y="3788023"/>
              <a:ext cx="355483" cy="359024"/>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5" name="직선 연결선 104">
              <a:extLst>
                <a:ext uri="{FF2B5EF4-FFF2-40B4-BE49-F238E27FC236}">
                  <a16:creationId xmlns:a16="http://schemas.microsoft.com/office/drawing/2014/main" id="{ADC798DB-066C-2E89-DA83-5A0BC1798A13}"/>
                </a:ext>
              </a:extLst>
            </p:cNvPr>
            <p:cNvCxnSpPr>
              <a:cxnSpLocks/>
            </p:cNvCxnSpPr>
            <p:nvPr/>
          </p:nvCxnSpPr>
          <p:spPr>
            <a:xfrm flipH="1">
              <a:off x="7975526" y="3917953"/>
              <a:ext cx="215597" cy="229094"/>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6" name="직선 연결선 105">
              <a:extLst>
                <a:ext uri="{FF2B5EF4-FFF2-40B4-BE49-F238E27FC236}">
                  <a16:creationId xmlns:a16="http://schemas.microsoft.com/office/drawing/2014/main" id="{05773628-D364-84B8-7885-CC3893EDE902}"/>
                </a:ext>
              </a:extLst>
            </p:cNvPr>
            <p:cNvCxnSpPr>
              <a:cxnSpLocks/>
            </p:cNvCxnSpPr>
            <p:nvPr/>
          </p:nvCxnSpPr>
          <p:spPr>
            <a:xfrm flipH="1">
              <a:off x="6804933" y="3422193"/>
              <a:ext cx="577513" cy="574157"/>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7" name="직선 연결선 106">
              <a:extLst>
                <a:ext uri="{FF2B5EF4-FFF2-40B4-BE49-F238E27FC236}">
                  <a16:creationId xmlns:a16="http://schemas.microsoft.com/office/drawing/2014/main" id="{BEDC19B9-095D-6760-59D2-9950D7AC55F9}"/>
                </a:ext>
              </a:extLst>
            </p:cNvPr>
            <p:cNvCxnSpPr>
              <a:cxnSpLocks/>
            </p:cNvCxnSpPr>
            <p:nvPr/>
          </p:nvCxnSpPr>
          <p:spPr>
            <a:xfrm flipH="1">
              <a:off x="6802818" y="3459139"/>
              <a:ext cx="400041" cy="384476"/>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8" name="직선 연결선 107">
              <a:extLst>
                <a:ext uri="{FF2B5EF4-FFF2-40B4-BE49-F238E27FC236}">
                  <a16:creationId xmlns:a16="http://schemas.microsoft.com/office/drawing/2014/main" id="{C5361B45-1624-801D-EBB5-5C550C883E5E}"/>
                </a:ext>
              </a:extLst>
            </p:cNvPr>
            <p:cNvCxnSpPr>
              <a:cxnSpLocks/>
            </p:cNvCxnSpPr>
            <p:nvPr/>
          </p:nvCxnSpPr>
          <p:spPr>
            <a:xfrm flipH="1">
              <a:off x="6828330" y="3441392"/>
              <a:ext cx="215595" cy="229095"/>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09" name="TextBox 108">
            <a:extLst>
              <a:ext uri="{FF2B5EF4-FFF2-40B4-BE49-F238E27FC236}">
                <a16:creationId xmlns:a16="http://schemas.microsoft.com/office/drawing/2014/main" id="{1C597137-4FE8-D16D-7C8F-509427ACF06B}"/>
              </a:ext>
            </a:extLst>
          </p:cNvPr>
          <p:cNvSpPr txBox="1"/>
          <p:nvPr/>
        </p:nvSpPr>
        <p:spPr>
          <a:xfrm>
            <a:off x="2187005" y="2943291"/>
            <a:ext cx="605735" cy="200055"/>
          </a:xfrm>
          <a:prstGeom prst="rect">
            <a:avLst/>
          </a:prstGeom>
          <a:noFill/>
        </p:spPr>
        <p:txBody>
          <a:bodyPr wrap="square" lIns="0" tIns="0" rIns="0" bIns="0" rtlCol="0">
            <a:spAutoFit/>
          </a:bodyPr>
          <a:lstStyle/>
          <a:p>
            <a:r>
              <a:rPr lang="en-US" altLang="ko-KR" sz="1300" b="1">
                <a:latin typeface="Times New Roman" panose="02020603050405020304" pitchFamily="18" charset="0"/>
                <a:cs typeface="Times New Roman" panose="02020603050405020304" pitchFamily="18" charset="0"/>
              </a:rPr>
              <a:t>Redun.</a:t>
            </a:r>
            <a:endParaRPr lang="ko-KR" altLang="en-US" sz="1300" b="1">
              <a:latin typeface="Times New Roman" panose="02020603050405020304" pitchFamily="18" charset="0"/>
              <a:cs typeface="Times New Roman" panose="02020603050405020304" pitchFamily="18" charset="0"/>
            </a:endParaRPr>
          </a:p>
        </p:txBody>
      </p:sp>
      <p:sp>
        <p:nvSpPr>
          <p:cNvPr id="153" name="육각형 152">
            <a:extLst>
              <a:ext uri="{FF2B5EF4-FFF2-40B4-BE49-F238E27FC236}">
                <a16:creationId xmlns:a16="http://schemas.microsoft.com/office/drawing/2014/main" id="{3CE2CAAA-041D-5F75-395E-DFDB4F495DD1}"/>
              </a:ext>
            </a:extLst>
          </p:cNvPr>
          <p:cNvSpPr/>
          <p:nvPr/>
        </p:nvSpPr>
        <p:spPr>
          <a:xfrm>
            <a:off x="3042802" y="2945100"/>
            <a:ext cx="586800" cy="216000"/>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300" b="1">
                <a:solidFill>
                  <a:schemeClr val="bg1"/>
                </a:solidFill>
                <a:latin typeface="Times New Roman" panose="02020603050405020304" pitchFamily="18" charset="0"/>
                <a:cs typeface="Times New Roman" panose="02020603050405020304" pitchFamily="18" charset="0"/>
              </a:rPr>
              <a:t>Sector</a:t>
            </a:r>
            <a:endParaRPr lang="ko-KR" altLang="en-US" sz="1300" b="1">
              <a:solidFill>
                <a:schemeClr val="bg1"/>
              </a:solidFill>
              <a:latin typeface="Times New Roman" panose="02020603050405020304" pitchFamily="18" charset="0"/>
              <a:cs typeface="Times New Roman" panose="02020603050405020304" pitchFamily="18" charset="0"/>
            </a:endParaRPr>
          </a:p>
        </p:txBody>
      </p:sp>
      <p:grpSp>
        <p:nvGrpSpPr>
          <p:cNvPr id="46" name="그룹 45">
            <a:extLst>
              <a:ext uri="{FF2B5EF4-FFF2-40B4-BE49-F238E27FC236}">
                <a16:creationId xmlns:a16="http://schemas.microsoft.com/office/drawing/2014/main" id="{64F6B994-EE0A-0F1A-43A5-12046D5FD9AF}"/>
              </a:ext>
            </a:extLst>
          </p:cNvPr>
          <p:cNvGrpSpPr/>
          <p:nvPr/>
        </p:nvGrpSpPr>
        <p:grpSpPr>
          <a:xfrm>
            <a:off x="3994017" y="3513436"/>
            <a:ext cx="395829" cy="247032"/>
            <a:chOff x="3994017" y="3482751"/>
            <a:chExt cx="395829" cy="247032"/>
          </a:xfrm>
        </p:grpSpPr>
        <p:grpSp>
          <p:nvGrpSpPr>
            <p:cNvPr id="6" name="그룹 5">
              <a:extLst>
                <a:ext uri="{FF2B5EF4-FFF2-40B4-BE49-F238E27FC236}">
                  <a16:creationId xmlns:a16="http://schemas.microsoft.com/office/drawing/2014/main" id="{7B49E81D-C512-07FD-A14A-B5C94F1E6397}"/>
                </a:ext>
              </a:extLst>
            </p:cNvPr>
            <p:cNvGrpSpPr/>
            <p:nvPr/>
          </p:nvGrpSpPr>
          <p:grpSpPr>
            <a:xfrm>
              <a:off x="3998833" y="3482751"/>
              <a:ext cx="232643" cy="230405"/>
              <a:chOff x="9307238" y="1649089"/>
              <a:chExt cx="207316" cy="220328"/>
            </a:xfrm>
          </p:grpSpPr>
          <p:sp>
            <p:nvSpPr>
              <p:cNvPr id="8" name="직사각형 7">
                <a:extLst>
                  <a:ext uri="{FF2B5EF4-FFF2-40B4-BE49-F238E27FC236}">
                    <a16:creationId xmlns:a16="http://schemas.microsoft.com/office/drawing/2014/main" id="{8EED273B-8FA2-2A47-66B2-838FAA28B9D2}"/>
                  </a:ext>
                </a:extLst>
              </p:cNvPr>
              <p:cNvSpPr/>
              <p:nvPr/>
            </p:nvSpPr>
            <p:spPr>
              <a:xfrm rot="16200000">
                <a:off x="9222741" y="1733586"/>
                <a:ext cx="220323" cy="5132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9" name="직사각형 8">
                <a:extLst>
                  <a:ext uri="{FF2B5EF4-FFF2-40B4-BE49-F238E27FC236}">
                    <a16:creationId xmlns:a16="http://schemas.microsoft.com/office/drawing/2014/main" id="{A1BF0033-8B1F-C215-BF78-F467E459E221}"/>
                  </a:ext>
                </a:extLst>
              </p:cNvPr>
              <p:cNvSpPr/>
              <p:nvPr/>
            </p:nvSpPr>
            <p:spPr>
              <a:xfrm rot="16200000">
                <a:off x="9273233" y="1733586"/>
                <a:ext cx="220323" cy="51329"/>
              </a:xfrm>
              <a:prstGeom prst="rect">
                <a:avLst/>
              </a:prstGeom>
              <a:pattFill prst="wdUpDiag">
                <a:fgClr>
                  <a:srgbClr val="F6980E"/>
                </a:fgClr>
                <a:bgClr>
                  <a:schemeClr val="bg1"/>
                </a:bgClr>
              </a:pattFill>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10" name="직사각형 9">
                <a:extLst>
                  <a:ext uri="{FF2B5EF4-FFF2-40B4-BE49-F238E27FC236}">
                    <a16:creationId xmlns:a16="http://schemas.microsoft.com/office/drawing/2014/main" id="{3CEEFE08-BA4D-9058-4038-F295D0A4CD15}"/>
                  </a:ext>
                </a:extLst>
              </p:cNvPr>
              <p:cNvSpPr/>
              <p:nvPr/>
            </p:nvSpPr>
            <p:spPr>
              <a:xfrm rot="16200000">
                <a:off x="9326763" y="1733591"/>
                <a:ext cx="220323" cy="51330"/>
              </a:xfrm>
              <a:prstGeom prst="rect">
                <a:avLst/>
              </a:prstGeom>
              <a:pattFill prst="wdUpDiag">
                <a:fgClr>
                  <a:srgbClr val="26A6A6"/>
                </a:fgClr>
                <a:bgClr>
                  <a:schemeClr val="bg1"/>
                </a:bgClr>
              </a:pattFill>
            </p:spPr>
            <p:style>
              <a:lnRef idx="2">
                <a:schemeClr val="accent3">
                  <a:shade val="15000"/>
                </a:schemeClr>
              </a:lnRef>
              <a:fillRef idx="1">
                <a:schemeClr val="accent3"/>
              </a:fillRef>
              <a:effectRef idx="0">
                <a:schemeClr val="accent3"/>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11" name="직사각형 10">
                <a:extLst>
                  <a:ext uri="{FF2B5EF4-FFF2-40B4-BE49-F238E27FC236}">
                    <a16:creationId xmlns:a16="http://schemas.microsoft.com/office/drawing/2014/main" id="{C2E2B72C-F8D8-FCA2-4151-3F239A301A12}"/>
                  </a:ext>
                </a:extLst>
              </p:cNvPr>
              <p:cNvSpPr/>
              <p:nvPr/>
            </p:nvSpPr>
            <p:spPr>
              <a:xfrm rot="16200000">
                <a:off x="9378727" y="1733591"/>
                <a:ext cx="220323" cy="51330"/>
              </a:xfrm>
              <a:prstGeom prst="rect">
                <a:avLst/>
              </a:prstGeom>
              <a:pattFill prst="wdUpDiag">
                <a:fgClr>
                  <a:srgbClr val="7030A0"/>
                </a:fgClr>
                <a:bgClr>
                  <a:schemeClr val="bg1"/>
                </a:bgClr>
              </a:patt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825">
                  <a:solidFill>
                    <a:schemeClr val="dk1">
                      <a:alpha val="58000"/>
                    </a:schemeClr>
                  </a:solidFill>
                  <a:latin typeface="Times New Roman" panose="02020603050405020304" pitchFamily="18" charset="0"/>
                  <a:cs typeface="Times New Roman" panose="02020603050405020304" pitchFamily="18" charset="0"/>
                </a:endParaRPr>
              </a:p>
            </p:txBody>
          </p:sp>
        </p:grpSp>
        <p:sp>
          <p:nvSpPr>
            <p:cNvPr id="37" name="직사각형 36">
              <a:extLst>
                <a:ext uri="{FF2B5EF4-FFF2-40B4-BE49-F238E27FC236}">
                  <a16:creationId xmlns:a16="http://schemas.microsoft.com/office/drawing/2014/main" id="{15C66B36-8DF0-FE84-B47A-BE5C33348825}"/>
                </a:ext>
              </a:extLst>
            </p:cNvPr>
            <p:cNvSpPr/>
            <p:nvPr/>
          </p:nvSpPr>
          <p:spPr>
            <a:xfrm>
              <a:off x="3995840" y="3499418"/>
              <a:ext cx="394006" cy="230365"/>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8" name="직사각형 37">
              <a:extLst>
                <a:ext uri="{FF2B5EF4-FFF2-40B4-BE49-F238E27FC236}">
                  <a16:creationId xmlns:a16="http://schemas.microsoft.com/office/drawing/2014/main" id="{401987FC-FD99-ED93-A8CD-7F2CD0FC7FD2}"/>
                </a:ext>
              </a:extLst>
            </p:cNvPr>
            <p:cNvSpPr/>
            <p:nvPr/>
          </p:nvSpPr>
          <p:spPr>
            <a:xfrm>
              <a:off x="3994017" y="3492393"/>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grpSp>
      <p:sp>
        <p:nvSpPr>
          <p:cNvPr id="40" name="TextBox 39">
            <a:extLst>
              <a:ext uri="{FF2B5EF4-FFF2-40B4-BE49-F238E27FC236}">
                <a16:creationId xmlns:a16="http://schemas.microsoft.com/office/drawing/2014/main" id="{74E6D96F-0B4D-2A0B-8FD5-00C029114ACF}"/>
              </a:ext>
            </a:extLst>
          </p:cNvPr>
          <p:cNvSpPr txBox="1"/>
          <p:nvPr/>
        </p:nvSpPr>
        <p:spPr>
          <a:xfrm rot="21042985">
            <a:off x="5563606" y="2010977"/>
            <a:ext cx="2430474" cy="307777"/>
          </a:xfrm>
          <a:prstGeom prst="rect">
            <a:avLst/>
          </a:prstGeom>
          <a:solidFill>
            <a:srgbClr val="FDD599"/>
          </a:solidFill>
          <a:ln>
            <a:solidFill>
              <a:schemeClr val="tx1"/>
            </a:solidFill>
          </a:ln>
        </p:spPr>
        <p:txBody>
          <a:bodyPr wrap="none" rtlCol="0">
            <a:spAutoFit/>
          </a:bodyPr>
          <a:lstStyle/>
          <a:p>
            <a:r>
              <a:rPr lang="en-US" altLang="ko-KR" sz="1400" b="1">
                <a:solidFill>
                  <a:srgbClr val="C00000"/>
                </a:solidFill>
              </a:rPr>
              <a:t>100% bandwidth overhead</a:t>
            </a:r>
            <a:endParaRPr lang="ko-KR" altLang="en-US" sz="1400" b="1">
              <a:solidFill>
                <a:srgbClr val="C00000"/>
              </a:solidFill>
            </a:endParaRPr>
          </a:p>
        </p:txBody>
      </p:sp>
      <p:sp>
        <p:nvSpPr>
          <p:cNvPr id="43" name="직사각형 42">
            <a:extLst>
              <a:ext uri="{FF2B5EF4-FFF2-40B4-BE49-F238E27FC236}">
                <a16:creationId xmlns:a16="http://schemas.microsoft.com/office/drawing/2014/main" id="{626F4204-A4CC-2DD6-5BFE-68EEE35D667B}"/>
              </a:ext>
            </a:extLst>
          </p:cNvPr>
          <p:cNvSpPr/>
          <p:nvPr/>
        </p:nvSpPr>
        <p:spPr>
          <a:xfrm>
            <a:off x="3593100" y="5795848"/>
            <a:ext cx="656276" cy="21913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277DC110-2355-2B77-59FC-A87ADAA3EC2A}"/>
              </a:ext>
            </a:extLst>
          </p:cNvPr>
          <p:cNvSpPr/>
          <p:nvPr/>
        </p:nvSpPr>
        <p:spPr>
          <a:xfrm>
            <a:off x="4485909" y="5795746"/>
            <a:ext cx="656276" cy="219138"/>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grpSp>
        <p:nvGrpSpPr>
          <p:cNvPr id="84" name="그룹 83">
            <a:extLst>
              <a:ext uri="{FF2B5EF4-FFF2-40B4-BE49-F238E27FC236}">
                <a16:creationId xmlns:a16="http://schemas.microsoft.com/office/drawing/2014/main" id="{A6E1C4EB-1D0A-FC71-3F3C-1378089CE25C}"/>
              </a:ext>
            </a:extLst>
          </p:cNvPr>
          <p:cNvGrpSpPr/>
          <p:nvPr/>
        </p:nvGrpSpPr>
        <p:grpSpPr>
          <a:xfrm>
            <a:off x="3598620" y="6044376"/>
            <a:ext cx="824410" cy="241160"/>
            <a:chOff x="3598620" y="6044376"/>
            <a:chExt cx="824410" cy="241160"/>
          </a:xfrm>
        </p:grpSpPr>
        <p:sp>
          <p:nvSpPr>
            <p:cNvPr id="314" name="TextBox 313">
              <a:extLst>
                <a:ext uri="{FF2B5EF4-FFF2-40B4-BE49-F238E27FC236}">
                  <a16:creationId xmlns:a16="http://schemas.microsoft.com/office/drawing/2014/main" id="{E156AD5D-3AF1-4DA2-9BDF-4DFE2F926088}"/>
                </a:ext>
              </a:extLst>
            </p:cNvPr>
            <p:cNvSpPr txBox="1"/>
            <p:nvPr/>
          </p:nvSpPr>
          <p:spPr>
            <a:xfrm>
              <a:off x="3802542" y="6068256"/>
              <a:ext cx="243085" cy="184666"/>
            </a:xfrm>
            <a:prstGeom prst="rect">
              <a:avLst/>
            </a:prstGeom>
            <a:noFill/>
          </p:spPr>
          <p:txBody>
            <a:bodyPr wrap="square" lIns="0" tIns="0" rIns="0" bIns="0" rtlCol="0">
              <a:spAutoFit/>
            </a:bodyPr>
            <a:lstStyle/>
            <a:p>
              <a:pPr algn="ctr"/>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E6959EF3-CC4F-E74C-D01F-A51E728E8E71}"/>
                </a:ext>
              </a:extLst>
            </p:cNvPr>
            <p:cNvSpPr/>
            <p:nvPr/>
          </p:nvSpPr>
          <p:spPr>
            <a:xfrm>
              <a:off x="3598620" y="6044376"/>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300" b="1">
                  <a:latin typeface="Times New Roman" panose="02020603050405020304" pitchFamily="18" charset="0"/>
                  <a:cs typeface="Times New Roman" panose="02020603050405020304" pitchFamily="18" charset="0"/>
                </a:rPr>
                <a:t>S0</a:t>
              </a:r>
              <a:endParaRPr lang="ko-KR" altLang="en-US" sz="1300" b="1">
                <a:latin typeface="Times New Roman" panose="02020603050405020304" pitchFamily="18" charset="0"/>
                <a:cs typeface="Times New Roman" panose="02020603050405020304" pitchFamily="18" charset="0"/>
              </a:endParaRPr>
            </a:p>
          </p:txBody>
        </p:sp>
        <p:grpSp>
          <p:nvGrpSpPr>
            <p:cNvPr id="47" name="그룹 46">
              <a:extLst>
                <a:ext uri="{FF2B5EF4-FFF2-40B4-BE49-F238E27FC236}">
                  <a16:creationId xmlns:a16="http://schemas.microsoft.com/office/drawing/2014/main" id="{73780DAF-9E6E-73BE-A655-EB4580319384}"/>
                </a:ext>
              </a:extLst>
            </p:cNvPr>
            <p:cNvGrpSpPr/>
            <p:nvPr/>
          </p:nvGrpSpPr>
          <p:grpSpPr>
            <a:xfrm>
              <a:off x="4017672" y="6048209"/>
              <a:ext cx="405358" cy="237327"/>
              <a:chOff x="3997993" y="3482751"/>
              <a:chExt cx="405358" cy="237327"/>
            </a:xfrm>
          </p:grpSpPr>
          <p:grpSp>
            <p:nvGrpSpPr>
              <p:cNvPr id="52" name="그룹 51">
                <a:extLst>
                  <a:ext uri="{FF2B5EF4-FFF2-40B4-BE49-F238E27FC236}">
                    <a16:creationId xmlns:a16="http://schemas.microsoft.com/office/drawing/2014/main" id="{C320228D-9E88-75D8-D40E-C7F610EE06AA}"/>
                  </a:ext>
                </a:extLst>
              </p:cNvPr>
              <p:cNvGrpSpPr/>
              <p:nvPr/>
            </p:nvGrpSpPr>
            <p:grpSpPr>
              <a:xfrm>
                <a:off x="3998833" y="3482751"/>
                <a:ext cx="232643" cy="230405"/>
                <a:chOff x="9307238" y="1649089"/>
                <a:chExt cx="207316" cy="220328"/>
              </a:xfrm>
            </p:grpSpPr>
            <p:sp>
              <p:nvSpPr>
                <p:cNvPr id="63" name="직사각형 62">
                  <a:extLst>
                    <a:ext uri="{FF2B5EF4-FFF2-40B4-BE49-F238E27FC236}">
                      <a16:creationId xmlns:a16="http://schemas.microsoft.com/office/drawing/2014/main" id="{27CB5D00-7762-D697-0535-445519615E1E}"/>
                    </a:ext>
                  </a:extLst>
                </p:cNvPr>
                <p:cNvSpPr/>
                <p:nvPr/>
              </p:nvSpPr>
              <p:spPr>
                <a:xfrm rot="16200000">
                  <a:off x="9222741" y="1733586"/>
                  <a:ext cx="220323" cy="5132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71" name="직사각형 70">
                  <a:extLst>
                    <a:ext uri="{FF2B5EF4-FFF2-40B4-BE49-F238E27FC236}">
                      <a16:creationId xmlns:a16="http://schemas.microsoft.com/office/drawing/2014/main" id="{6D74344F-CDD3-E345-E2F2-3C68DAFBCF48}"/>
                    </a:ext>
                  </a:extLst>
                </p:cNvPr>
                <p:cNvSpPr/>
                <p:nvPr/>
              </p:nvSpPr>
              <p:spPr>
                <a:xfrm rot="16200000">
                  <a:off x="9273233" y="1733586"/>
                  <a:ext cx="220323" cy="51329"/>
                </a:xfrm>
                <a:prstGeom prst="rect">
                  <a:avLst/>
                </a:prstGeom>
                <a:pattFill prst="wdUpDiag">
                  <a:fgClr>
                    <a:srgbClr val="F6980E"/>
                  </a:fgClr>
                  <a:bgClr>
                    <a:schemeClr val="bg1"/>
                  </a:bgClr>
                </a:pattFill>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74" name="직사각형 73">
                  <a:extLst>
                    <a:ext uri="{FF2B5EF4-FFF2-40B4-BE49-F238E27FC236}">
                      <a16:creationId xmlns:a16="http://schemas.microsoft.com/office/drawing/2014/main" id="{DC40E29C-4B7B-EB09-07EF-BC16112742E4}"/>
                    </a:ext>
                  </a:extLst>
                </p:cNvPr>
                <p:cNvSpPr/>
                <p:nvPr/>
              </p:nvSpPr>
              <p:spPr>
                <a:xfrm rot="16200000">
                  <a:off x="9326763" y="1733591"/>
                  <a:ext cx="220323" cy="51330"/>
                </a:xfrm>
                <a:prstGeom prst="rect">
                  <a:avLst/>
                </a:prstGeom>
                <a:pattFill prst="wdUpDiag">
                  <a:fgClr>
                    <a:srgbClr val="26A6A6"/>
                  </a:fgClr>
                  <a:bgClr>
                    <a:schemeClr val="bg1"/>
                  </a:bgClr>
                </a:pattFill>
              </p:spPr>
              <p:style>
                <a:lnRef idx="2">
                  <a:schemeClr val="accent3">
                    <a:shade val="15000"/>
                  </a:schemeClr>
                </a:lnRef>
                <a:fillRef idx="1">
                  <a:schemeClr val="accent3"/>
                </a:fillRef>
                <a:effectRef idx="0">
                  <a:schemeClr val="accent3"/>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76" name="직사각형 75">
                  <a:extLst>
                    <a:ext uri="{FF2B5EF4-FFF2-40B4-BE49-F238E27FC236}">
                      <a16:creationId xmlns:a16="http://schemas.microsoft.com/office/drawing/2014/main" id="{E38A5B72-A939-CE5C-B96B-5E0BD9109860}"/>
                    </a:ext>
                  </a:extLst>
                </p:cNvPr>
                <p:cNvSpPr/>
                <p:nvPr/>
              </p:nvSpPr>
              <p:spPr>
                <a:xfrm rot="16200000">
                  <a:off x="9378727" y="1733591"/>
                  <a:ext cx="220323" cy="51330"/>
                </a:xfrm>
                <a:prstGeom prst="rect">
                  <a:avLst/>
                </a:prstGeom>
                <a:pattFill prst="wdUpDiag">
                  <a:fgClr>
                    <a:srgbClr val="7030A0"/>
                  </a:fgClr>
                  <a:bgClr>
                    <a:schemeClr val="bg1"/>
                  </a:bgClr>
                </a:patt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825">
                    <a:solidFill>
                      <a:schemeClr val="dk1">
                        <a:alpha val="58000"/>
                      </a:schemeClr>
                    </a:solidFill>
                    <a:latin typeface="Times New Roman" panose="02020603050405020304" pitchFamily="18" charset="0"/>
                    <a:cs typeface="Times New Roman" panose="02020603050405020304" pitchFamily="18" charset="0"/>
                  </a:endParaRPr>
                </a:p>
              </p:txBody>
            </p:sp>
          </p:grpSp>
          <p:sp>
            <p:nvSpPr>
              <p:cNvPr id="53" name="직사각형 52">
                <a:extLst>
                  <a:ext uri="{FF2B5EF4-FFF2-40B4-BE49-F238E27FC236}">
                    <a16:creationId xmlns:a16="http://schemas.microsoft.com/office/drawing/2014/main" id="{76E33919-19AF-80B5-9D04-A06C37400236}"/>
                  </a:ext>
                </a:extLst>
              </p:cNvPr>
              <p:cNvSpPr/>
              <p:nvPr/>
            </p:nvSpPr>
            <p:spPr>
              <a:xfrm>
                <a:off x="4009345" y="3489713"/>
                <a:ext cx="394006" cy="230365"/>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2" name="직사각형 61">
                <a:extLst>
                  <a:ext uri="{FF2B5EF4-FFF2-40B4-BE49-F238E27FC236}">
                    <a16:creationId xmlns:a16="http://schemas.microsoft.com/office/drawing/2014/main" id="{1EEDC8A5-34F5-6BA9-1A92-32B0510A0A92}"/>
                  </a:ext>
                </a:extLst>
              </p:cNvPr>
              <p:cNvSpPr/>
              <p:nvPr/>
            </p:nvSpPr>
            <p:spPr>
              <a:xfrm>
                <a:off x="3997993" y="3485737"/>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grpSp>
      </p:grpSp>
      <p:grpSp>
        <p:nvGrpSpPr>
          <p:cNvPr id="85" name="그룹 84">
            <a:extLst>
              <a:ext uri="{FF2B5EF4-FFF2-40B4-BE49-F238E27FC236}">
                <a16:creationId xmlns:a16="http://schemas.microsoft.com/office/drawing/2014/main" id="{DD260C2F-F5F4-1653-27E1-A9A6837D92F7}"/>
              </a:ext>
            </a:extLst>
          </p:cNvPr>
          <p:cNvGrpSpPr/>
          <p:nvPr/>
        </p:nvGrpSpPr>
        <p:grpSpPr>
          <a:xfrm>
            <a:off x="4484058" y="6049387"/>
            <a:ext cx="824410" cy="241160"/>
            <a:chOff x="3598620" y="6044376"/>
            <a:chExt cx="824410" cy="241160"/>
          </a:xfrm>
        </p:grpSpPr>
        <p:sp>
          <p:nvSpPr>
            <p:cNvPr id="111" name="TextBox 110">
              <a:extLst>
                <a:ext uri="{FF2B5EF4-FFF2-40B4-BE49-F238E27FC236}">
                  <a16:creationId xmlns:a16="http://schemas.microsoft.com/office/drawing/2014/main" id="{316E82B5-8C61-CEA5-7C08-665141D21EF4}"/>
                </a:ext>
              </a:extLst>
            </p:cNvPr>
            <p:cNvSpPr txBox="1"/>
            <p:nvPr/>
          </p:nvSpPr>
          <p:spPr>
            <a:xfrm>
              <a:off x="3802542" y="6068256"/>
              <a:ext cx="243085" cy="184666"/>
            </a:xfrm>
            <a:prstGeom prst="rect">
              <a:avLst/>
            </a:prstGeom>
            <a:noFill/>
          </p:spPr>
          <p:txBody>
            <a:bodyPr wrap="square" lIns="0" tIns="0" rIns="0" bIns="0" rtlCol="0">
              <a:spAutoFit/>
            </a:bodyPr>
            <a:lstStyle/>
            <a:p>
              <a:pPr algn="ctr"/>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sp>
          <p:nvSpPr>
            <p:cNvPr id="170" name="직사각형 169">
              <a:extLst>
                <a:ext uri="{FF2B5EF4-FFF2-40B4-BE49-F238E27FC236}">
                  <a16:creationId xmlns:a16="http://schemas.microsoft.com/office/drawing/2014/main" id="{9257A6A9-2C19-EF30-A52E-49770C6A6E10}"/>
                </a:ext>
              </a:extLst>
            </p:cNvPr>
            <p:cNvSpPr/>
            <p:nvPr/>
          </p:nvSpPr>
          <p:spPr>
            <a:xfrm>
              <a:off x="3598620" y="6044376"/>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300" b="1">
                  <a:latin typeface="Times New Roman" panose="02020603050405020304" pitchFamily="18" charset="0"/>
                  <a:cs typeface="Times New Roman" panose="02020603050405020304" pitchFamily="18" charset="0"/>
                </a:rPr>
                <a:t>S1</a:t>
              </a:r>
              <a:endParaRPr lang="ko-KR" altLang="en-US" sz="1300" b="1">
                <a:latin typeface="Times New Roman" panose="02020603050405020304" pitchFamily="18" charset="0"/>
                <a:cs typeface="Times New Roman" panose="02020603050405020304" pitchFamily="18" charset="0"/>
              </a:endParaRPr>
            </a:p>
          </p:txBody>
        </p:sp>
        <p:grpSp>
          <p:nvGrpSpPr>
            <p:cNvPr id="171" name="그룹 170">
              <a:extLst>
                <a:ext uri="{FF2B5EF4-FFF2-40B4-BE49-F238E27FC236}">
                  <a16:creationId xmlns:a16="http://schemas.microsoft.com/office/drawing/2014/main" id="{246F43AA-4BDC-6BA1-1705-566A71FABEB0}"/>
                </a:ext>
              </a:extLst>
            </p:cNvPr>
            <p:cNvGrpSpPr/>
            <p:nvPr/>
          </p:nvGrpSpPr>
          <p:grpSpPr>
            <a:xfrm>
              <a:off x="4018512" y="6048209"/>
              <a:ext cx="404518" cy="237327"/>
              <a:chOff x="3998833" y="3482751"/>
              <a:chExt cx="404518" cy="237327"/>
            </a:xfrm>
          </p:grpSpPr>
          <p:grpSp>
            <p:nvGrpSpPr>
              <p:cNvPr id="172" name="그룹 171">
                <a:extLst>
                  <a:ext uri="{FF2B5EF4-FFF2-40B4-BE49-F238E27FC236}">
                    <a16:creationId xmlns:a16="http://schemas.microsoft.com/office/drawing/2014/main" id="{8E6718A0-593D-501E-BB1C-916E3B9131EB}"/>
                  </a:ext>
                </a:extLst>
              </p:cNvPr>
              <p:cNvGrpSpPr/>
              <p:nvPr/>
            </p:nvGrpSpPr>
            <p:grpSpPr>
              <a:xfrm>
                <a:off x="3998833" y="3482751"/>
                <a:ext cx="232643" cy="230405"/>
                <a:chOff x="9307238" y="1649089"/>
                <a:chExt cx="207316" cy="220328"/>
              </a:xfrm>
            </p:grpSpPr>
            <p:sp>
              <p:nvSpPr>
                <p:cNvPr id="175" name="직사각형 174">
                  <a:extLst>
                    <a:ext uri="{FF2B5EF4-FFF2-40B4-BE49-F238E27FC236}">
                      <a16:creationId xmlns:a16="http://schemas.microsoft.com/office/drawing/2014/main" id="{C9DD9EC8-E884-91A4-5679-A356F967E926}"/>
                    </a:ext>
                  </a:extLst>
                </p:cNvPr>
                <p:cNvSpPr/>
                <p:nvPr/>
              </p:nvSpPr>
              <p:spPr>
                <a:xfrm rot="16200000">
                  <a:off x="9222741" y="1733586"/>
                  <a:ext cx="220323" cy="5132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176" name="직사각형 175">
                  <a:extLst>
                    <a:ext uri="{FF2B5EF4-FFF2-40B4-BE49-F238E27FC236}">
                      <a16:creationId xmlns:a16="http://schemas.microsoft.com/office/drawing/2014/main" id="{579F8325-5FB3-B58B-4C39-534258A43DD1}"/>
                    </a:ext>
                  </a:extLst>
                </p:cNvPr>
                <p:cNvSpPr/>
                <p:nvPr/>
              </p:nvSpPr>
              <p:spPr>
                <a:xfrm rot="16200000">
                  <a:off x="9273233" y="1733586"/>
                  <a:ext cx="220323" cy="51329"/>
                </a:xfrm>
                <a:prstGeom prst="rect">
                  <a:avLst/>
                </a:prstGeom>
                <a:pattFill prst="wdUpDiag">
                  <a:fgClr>
                    <a:srgbClr val="F6980E"/>
                  </a:fgClr>
                  <a:bgClr>
                    <a:schemeClr val="bg1"/>
                  </a:bgClr>
                </a:pattFill>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177" name="직사각형 176">
                  <a:extLst>
                    <a:ext uri="{FF2B5EF4-FFF2-40B4-BE49-F238E27FC236}">
                      <a16:creationId xmlns:a16="http://schemas.microsoft.com/office/drawing/2014/main" id="{713AAB02-8CE0-D353-2364-D382BC956DE7}"/>
                    </a:ext>
                  </a:extLst>
                </p:cNvPr>
                <p:cNvSpPr/>
                <p:nvPr/>
              </p:nvSpPr>
              <p:spPr>
                <a:xfrm rot="16200000">
                  <a:off x="9326763" y="1733591"/>
                  <a:ext cx="220323" cy="51330"/>
                </a:xfrm>
                <a:prstGeom prst="rect">
                  <a:avLst/>
                </a:prstGeom>
                <a:pattFill prst="wdUpDiag">
                  <a:fgClr>
                    <a:srgbClr val="26A6A6"/>
                  </a:fgClr>
                  <a:bgClr>
                    <a:schemeClr val="bg1"/>
                  </a:bgClr>
                </a:pattFill>
              </p:spPr>
              <p:style>
                <a:lnRef idx="2">
                  <a:schemeClr val="accent3">
                    <a:shade val="15000"/>
                  </a:schemeClr>
                </a:lnRef>
                <a:fillRef idx="1">
                  <a:schemeClr val="accent3"/>
                </a:fillRef>
                <a:effectRef idx="0">
                  <a:schemeClr val="accent3"/>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178" name="직사각형 177">
                  <a:extLst>
                    <a:ext uri="{FF2B5EF4-FFF2-40B4-BE49-F238E27FC236}">
                      <a16:creationId xmlns:a16="http://schemas.microsoft.com/office/drawing/2014/main" id="{B28B3854-A837-3FB7-F114-B7EE2B5F148B}"/>
                    </a:ext>
                  </a:extLst>
                </p:cNvPr>
                <p:cNvSpPr/>
                <p:nvPr/>
              </p:nvSpPr>
              <p:spPr>
                <a:xfrm rot="16200000">
                  <a:off x="9378727" y="1733591"/>
                  <a:ext cx="220323" cy="51330"/>
                </a:xfrm>
                <a:prstGeom prst="rect">
                  <a:avLst/>
                </a:prstGeom>
                <a:pattFill prst="wdUpDiag">
                  <a:fgClr>
                    <a:srgbClr val="7030A0"/>
                  </a:fgClr>
                  <a:bgClr>
                    <a:schemeClr val="bg1"/>
                  </a:bgClr>
                </a:patt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825">
                    <a:solidFill>
                      <a:schemeClr val="dk1">
                        <a:alpha val="58000"/>
                      </a:schemeClr>
                    </a:solidFill>
                    <a:latin typeface="Times New Roman" panose="02020603050405020304" pitchFamily="18" charset="0"/>
                    <a:cs typeface="Times New Roman" panose="02020603050405020304" pitchFamily="18" charset="0"/>
                  </a:endParaRPr>
                </a:p>
              </p:txBody>
            </p:sp>
          </p:grpSp>
          <p:sp>
            <p:nvSpPr>
              <p:cNvPr id="173" name="직사각형 172">
                <a:extLst>
                  <a:ext uri="{FF2B5EF4-FFF2-40B4-BE49-F238E27FC236}">
                    <a16:creationId xmlns:a16="http://schemas.microsoft.com/office/drawing/2014/main" id="{D93236A5-99D4-1722-A51A-FC14693D191A}"/>
                  </a:ext>
                </a:extLst>
              </p:cNvPr>
              <p:cNvSpPr/>
              <p:nvPr/>
            </p:nvSpPr>
            <p:spPr>
              <a:xfrm>
                <a:off x="4009345" y="3489713"/>
                <a:ext cx="394006" cy="230365"/>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grpSp>
        <p:nvGrpSpPr>
          <p:cNvPr id="179" name="그룹 178">
            <a:extLst>
              <a:ext uri="{FF2B5EF4-FFF2-40B4-BE49-F238E27FC236}">
                <a16:creationId xmlns:a16="http://schemas.microsoft.com/office/drawing/2014/main" id="{75C04538-CFF9-9A12-3C96-42397C54CBC7}"/>
              </a:ext>
            </a:extLst>
          </p:cNvPr>
          <p:cNvGrpSpPr/>
          <p:nvPr/>
        </p:nvGrpSpPr>
        <p:grpSpPr>
          <a:xfrm>
            <a:off x="5379250" y="6046661"/>
            <a:ext cx="824410" cy="237327"/>
            <a:chOff x="3598620" y="6048209"/>
            <a:chExt cx="824410" cy="237327"/>
          </a:xfrm>
        </p:grpSpPr>
        <p:sp>
          <p:nvSpPr>
            <p:cNvPr id="180" name="TextBox 179">
              <a:extLst>
                <a:ext uri="{FF2B5EF4-FFF2-40B4-BE49-F238E27FC236}">
                  <a16:creationId xmlns:a16="http://schemas.microsoft.com/office/drawing/2014/main" id="{4DA4B305-8684-2CBC-124B-09D5B6C2DE26}"/>
                </a:ext>
              </a:extLst>
            </p:cNvPr>
            <p:cNvSpPr txBox="1"/>
            <p:nvPr/>
          </p:nvSpPr>
          <p:spPr>
            <a:xfrm>
              <a:off x="3802542" y="6068256"/>
              <a:ext cx="243085" cy="184666"/>
            </a:xfrm>
            <a:prstGeom prst="rect">
              <a:avLst/>
            </a:prstGeom>
            <a:noFill/>
          </p:spPr>
          <p:txBody>
            <a:bodyPr wrap="square" lIns="0" tIns="0" rIns="0" bIns="0" rtlCol="0">
              <a:spAutoFit/>
            </a:bodyPr>
            <a:lstStyle/>
            <a:p>
              <a:pPr algn="ctr"/>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sp>
          <p:nvSpPr>
            <p:cNvPr id="181" name="직사각형 180">
              <a:extLst>
                <a:ext uri="{FF2B5EF4-FFF2-40B4-BE49-F238E27FC236}">
                  <a16:creationId xmlns:a16="http://schemas.microsoft.com/office/drawing/2014/main" id="{276D1E26-A932-A569-50B3-FCCCC0187623}"/>
                </a:ext>
              </a:extLst>
            </p:cNvPr>
            <p:cNvSpPr/>
            <p:nvPr/>
          </p:nvSpPr>
          <p:spPr>
            <a:xfrm>
              <a:off x="3598620" y="6054424"/>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300" b="1">
                  <a:latin typeface="Times New Roman" panose="02020603050405020304" pitchFamily="18" charset="0"/>
                  <a:cs typeface="Times New Roman" panose="02020603050405020304" pitchFamily="18" charset="0"/>
                </a:rPr>
                <a:t>S2</a:t>
              </a:r>
              <a:endParaRPr lang="ko-KR" altLang="en-US" sz="1300" b="1">
                <a:latin typeface="Times New Roman" panose="02020603050405020304" pitchFamily="18" charset="0"/>
                <a:cs typeface="Times New Roman" panose="02020603050405020304" pitchFamily="18" charset="0"/>
              </a:endParaRPr>
            </a:p>
          </p:txBody>
        </p:sp>
        <p:grpSp>
          <p:nvGrpSpPr>
            <p:cNvPr id="182" name="그룹 181">
              <a:extLst>
                <a:ext uri="{FF2B5EF4-FFF2-40B4-BE49-F238E27FC236}">
                  <a16:creationId xmlns:a16="http://schemas.microsoft.com/office/drawing/2014/main" id="{6323C79C-96B1-5D98-D690-E9622B0B4FFF}"/>
                </a:ext>
              </a:extLst>
            </p:cNvPr>
            <p:cNvGrpSpPr/>
            <p:nvPr/>
          </p:nvGrpSpPr>
          <p:grpSpPr>
            <a:xfrm>
              <a:off x="4018512" y="6048209"/>
              <a:ext cx="404518" cy="237327"/>
              <a:chOff x="3998833" y="3482751"/>
              <a:chExt cx="404518" cy="237327"/>
            </a:xfrm>
          </p:grpSpPr>
          <p:grpSp>
            <p:nvGrpSpPr>
              <p:cNvPr id="183" name="그룹 182">
                <a:extLst>
                  <a:ext uri="{FF2B5EF4-FFF2-40B4-BE49-F238E27FC236}">
                    <a16:creationId xmlns:a16="http://schemas.microsoft.com/office/drawing/2014/main" id="{F63475A1-0DF0-C135-9C17-FC2835906A71}"/>
                  </a:ext>
                </a:extLst>
              </p:cNvPr>
              <p:cNvGrpSpPr/>
              <p:nvPr/>
            </p:nvGrpSpPr>
            <p:grpSpPr>
              <a:xfrm>
                <a:off x="3998833" y="3482751"/>
                <a:ext cx="232643" cy="230405"/>
                <a:chOff x="9307238" y="1649089"/>
                <a:chExt cx="207316" cy="220328"/>
              </a:xfrm>
            </p:grpSpPr>
            <p:sp>
              <p:nvSpPr>
                <p:cNvPr id="186" name="직사각형 185">
                  <a:extLst>
                    <a:ext uri="{FF2B5EF4-FFF2-40B4-BE49-F238E27FC236}">
                      <a16:creationId xmlns:a16="http://schemas.microsoft.com/office/drawing/2014/main" id="{A7B874BA-1447-5303-3C41-2A7DDE5A09FD}"/>
                    </a:ext>
                  </a:extLst>
                </p:cNvPr>
                <p:cNvSpPr/>
                <p:nvPr/>
              </p:nvSpPr>
              <p:spPr>
                <a:xfrm rot="16200000">
                  <a:off x="9222741" y="1733586"/>
                  <a:ext cx="220323" cy="5132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187" name="직사각형 186">
                  <a:extLst>
                    <a:ext uri="{FF2B5EF4-FFF2-40B4-BE49-F238E27FC236}">
                      <a16:creationId xmlns:a16="http://schemas.microsoft.com/office/drawing/2014/main" id="{577A6E35-1208-F43F-3A09-6F7F266CE00D}"/>
                    </a:ext>
                  </a:extLst>
                </p:cNvPr>
                <p:cNvSpPr/>
                <p:nvPr/>
              </p:nvSpPr>
              <p:spPr>
                <a:xfrm rot="16200000">
                  <a:off x="9273233" y="1733586"/>
                  <a:ext cx="220323" cy="51329"/>
                </a:xfrm>
                <a:prstGeom prst="rect">
                  <a:avLst/>
                </a:prstGeom>
                <a:pattFill prst="wdUpDiag">
                  <a:fgClr>
                    <a:srgbClr val="F6980E"/>
                  </a:fgClr>
                  <a:bgClr>
                    <a:schemeClr val="bg1"/>
                  </a:bgClr>
                </a:pattFill>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188" name="직사각형 187">
                  <a:extLst>
                    <a:ext uri="{FF2B5EF4-FFF2-40B4-BE49-F238E27FC236}">
                      <a16:creationId xmlns:a16="http://schemas.microsoft.com/office/drawing/2014/main" id="{1B4577E6-09C9-DD46-0041-5707FE89DB88}"/>
                    </a:ext>
                  </a:extLst>
                </p:cNvPr>
                <p:cNvSpPr/>
                <p:nvPr/>
              </p:nvSpPr>
              <p:spPr>
                <a:xfrm rot="16200000">
                  <a:off x="9326763" y="1733591"/>
                  <a:ext cx="220323" cy="51330"/>
                </a:xfrm>
                <a:prstGeom prst="rect">
                  <a:avLst/>
                </a:prstGeom>
                <a:pattFill prst="wdUpDiag">
                  <a:fgClr>
                    <a:srgbClr val="26A6A6"/>
                  </a:fgClr>
                  <a:bgClr>
                    <a:schemeClr val="bg1"/>
                  </a:bgClr>
                </a:pattFill>
              </p:spPr>
              <p:style>
                <a:lnRef idx="2">
                  <a:schemeClr val="accent3">
                    <a:shade val="15000"/>
                  </a:schemeClr>
                </a:lnRef>
                <a:fillRef idx="1">
                  <a:schemeClr val="accent3"/>
                </a:fillRef>
                <a:effectRef idx="0">
                  <a:schemeClr val="accent3"/>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189" name="직사각형 188">
                  <a:extLst>
                    <a:ext uri="{FF2B5EF4-FFF2-40B4-BE49-F238E27FC236}">
                      <a16:creationId xmlns:a16="http://schemas.microsoft.com/office/drawing/2014/main" id="{9993967A-E080-9E03-BC90-75D74935050C}"/>
                    </a:ext>
                  </a:extLst>
                </p:cNvPr>
                <p:cNvSpPr/>
                <p:nvPr/>
              </p:nvSpPr>
              <p:spPr>
                <a:xfrm rot="16200000">
                  <a:off x="9378727" y="1733591"/>
                  <a:ext cx="220323" cy="51330"/>
                </a:xfrm>
                <a:prstGeom prst="rect">
                  <a:avLst/>
                </a:prstGeom>
                <a:pattFill prst="wdUpDiag">
                  <a:fgClr>
                    <a:srgbClr val="7030A0"/>
                  </a:fgClr>
                  <a:bgClr>
                    <a:schemeClr val="bg1"/>
                  </a:bgClr>
                </a:patt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825">
                    <a:solidFill>
                      <a:schemeClr val="dk1">
                        <a:alpha val="58000"/>
                      </a:schemeClr>
                    </a:solidFill>
                    <a:latin typeface="Times New Roman" panose="02020603050405020304" pitchFamily="18" charset="0"/>
                    <a:cs typeface="Times New Roman" panose="02020603050405020304" pitchFamily="18" charset="0"/>
                  </a:endParaRPr>
                </a:p>
              </p:txBody>
            </p:sp>
          </p:grpSp>
          <p:sp>
            <p:nvSpPr>
              <p:cNvPr id="184" name="직사각형 183">
                <a:extLst>
                  <a:ext uri="{FF2B5EF4-FFF2-40B4-BE49-F238E27FC236}">
                    <a16:creationId xmlns:a16="http://schemas.microsoft.com/office/drawing/2014/main" id="{9DCB78DB-DB22-1F41-FC82-B146EBB297E8}"/>
                  </a:ext>
                </a:extLst>
              </p:cNvPr>
              <p:cNvSpPr/>
              <p:nvPr/>
            </p:nvSpPr>
            <p:spPr>
              <a:xfrm>
                <a:off x="4009345" y="3489713"/>
                <a:ext cx="394006" cy="230365"/>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sp>
        <p:nvSpPr>
          <p:cNvPr id="190" name="직사각형 189">
            <a:extLst>
              <a:ext uri="{FF2B5EF4-FFF2-40B4-BE49-F238E27FC236}">
                <a16:creationId xmlns:a16="http://schemas.microsoft.com/office/drawing/2014/main" id="{F0547005-8B4D-E7B4-8EF7-1F12C2AAC335}"/>
              </a:ext>
            </a:extLst>
          </p:cNvPr>
          <p:cNvSpPr/>
          <p:nvPr/>
        </p:nvSpPr>
        <p:spPr>
          <a:xfrm>
            <a:off x="5376768" y="5795848"/>
            <a:ext cx="656276" cy="219138"/>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sp>
        <p:nvSpPr>
          <p:cNvPr id="191" name="직사각형 190">
            <a:extLst>
              <a:ext uri="{FF2B5EF4-FFF2-40B4-BE49-F238E27FC236}">
                <a16:creationId xmlns:a16="http://schemas.microsoft.com/office/drawing/2014/main" id="{2107AE4C-E8B9-05E7-A34E-122DD9D2BEDA}"/>
              </a:ext>
            </a:extLst>
          </p:cNvPr>
          <p:cNvSpPr/>
          <p:nvPr/>
        </p:nvSpPr>
        <p:spPr>
          <a:xfrm>
            <a:off x="6248185" y="5795746"/>
            <a:ext cx="656276" cy="219138"/>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400">
                <a:latin typeface="Times New Roman" panose="02020603050405020304" pitchFamily="18" charset="0"/>
                <a:cs typeface="Times New Roman" panose="02020603050405020304" pitchFamily="18" charset="0"/>
              </a:rPr>
              <a:t>Decode</a:t>
            </a:r>
            <a:endParaRPr lang="ko-KR" altLang="en-US" sz="1400">
              <a:latin typeface="Times New Roman" panose="02020603050405020304" pitchFamily="18" charset="0"/>
              <a:cs typeface="Times New Roman" panose="02020603050405020304" pitchFamily="18" charset="0"/>
            </a:endParaRPr>
          </a:p>
        </p:txBody>
      </p:sp>
      <p:grpSp>
        <p:nvGrpSpPr>
          <p:cNvPr id="256" name="그룹 255">
            <a:extLst>
              <a:ext uri="{FF2B5EF4-FFF2-40B4-BE49-F238E27FC236}">
                <a16:creationId xmlns:a16="http://schemas.microsoft.com/office/drawing/2014/main" id="{B9892FBB-897F-5F6C-98CC-ED0E32CC2F4C}"/>
              </a:ext>
            </a:extLst>
          </p:cNvPr>
          <p:cNvGrpSpPr/>
          <p:nvPr/>
        </p:nvGrpSpPr>
        <p:grpSpPr>
          <a:xfrm>
            <a:off x="6255469" y="6056206"/>
            <a:ext cx="824410" cy="241160"/>
            <a:chOff x="3598620" y="6044376"/>
            <a:chExt cx="824410" cy="241160"/>
          </a:xfrm>
        </p:grpSpPr>
        <p:sp>
          <p:nvSpPr>
            <p:cNvPr id="257" name="TextBox 256">
              <a:extLst>
                <a:ext uri="{FF2B5EF4-FFF2-40B4-BE49-F238E27FC236}">
                  <a16:creationId xmlns:a16="http://schemas.microsoft.com/office/drawing/2014/main" id="{40F29FDA-6721-4DA7-2419-0FD464313002}"/>
                </a:ext>
              </a:extLst>
            </p:cNvPr>
            <p:cNvSpPr txBox="1"/>
            <p:nvPr/>
          </p:nvSpPr>
          <p:spPr>
            <a:xfrm>
              <a:off x="3802542" y="6068256"/>
              <a:ext cx="243085" cy="184666"/>
            </a:xfrm>
            <a:prstGeom prst="rect">
              <a:avLst/>
            </a:prstGeom>
            <a:noFill/>
          </p:spPr>
          <p:txBody>
            <a:bodyPr wrap="square" lIns="0" tIns="0" rIns="0" bIns="0" rtlCol="0">
              <a:spAutoFit/>
            </a:bodyPr>
            <a:lstStyle/>
            <a:p>
              <a:pPr algn="ctr"/>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sp>
          <p:nvSpPr>
            <p:cNvPr id="258" name="직사각형 257">
              <a:extLst>
                <a:ext uri="{FF2B5EF4-FFF2-40B4-BE49-F238E27FC236}">
                  <a16:creationId xmlns:a16="http://schemas.microsoft.com/office/drawing/2014/main" id="{FF58E663-1F7C-929E-E97C-91B1DEBCA2BD}"/>
                </a:ext>
              </a:extLst>
            </p:cNvPr>
            <p:cNvSpPr/>
            <p:nvPr/>
          </p:nvSpPr>
          <p:spPr>
            <a:xfrm>
              <a:off x="3598620" y="6044376"/>
              <a:ext cx="230401" cy="230400"/>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300" b="1">
                  <a:latin typeface="Times New Roman" panose="02020603050405020304" pitchFamily="18" charset="0"/>
                  <a:cs typeface="Times New Roman" panose="02020603050405020304" pitchFamily="18" charset="0"/>
                </a:rPr>
                <a:t>S3</a:t>
              </a:r>
              <a:endParaRPr lang="ko-KR" altLang="en-US" sz="1300" b="1">
                <a:latin typeface="Times New Roman" panose="02020603050405020304" pitchFamily="18" charset="0"/>
                <a:cs typeface="Times New Roman" panose="02020603050405020304" pitchFamily="18" charset="0"/>
              </a:endParaRPr>
            </a:p>
          </p:txBody>
        </p:sp>
        <p:grpSp>
          <p:nvGrpSpPr>
            <p:cNvPr id="259" name="그룹 258">
              <a:extLst>
                <a:ext uri="{FF2B5EF4-FFF2-40B4-BE49-F238E27FC236}">
                  <a16:creationId xmlns:a16="http://schemas.microsoft.com/office/drawing/2014/main" id="{F7BF503E-8599-AECC-B040-CF901F388186}"/>
                </a:ext>
              </a:extLst>
            </p:cNvPr>
            <p:cNvGrpSpPr/>
            <p:nvPr/>
          </p:nvGrpSpPr>
          <p:grpSpPr>
            <a:xfrm>
              <a:off x="4017672" y="6048209"/>
              <a:ext cx="405358" cy="237327"/>
              <a:chOff x="3997993" y="3482751"/>
              <a:chExt cx="405358" cy="237327"/>
            </a:xfrm>
          </p:grpSpPr>
          <p:grpSp>
            <p:nvGrpSpPr>
              <p:cNvPr id="260" name="그룹 259">
                <a:extLst>
                  <a:ext uri="{FF2B5EF4-FFF2-40B4-BE49-F238E27FC236}">
                    <a16:creationId xmlns:a16="http://schemas.microsoft.com/office/drawing/2014/main" id="{D1391B9C-46FA-7483-5FBB-54568BA30842}"/>
                  </a:ext>
                </a:extLst>
              </p:cNvPr>
              <p:cNvGrpSpPr/>
              <p:nvPr/>
            </p:nvGrpSpPr>
            <p:grpSpPr>
              <a:xfrm>
                <a:off x="3998833" y="3482751"/>
                <a:ext cx="232643" cy="230405"/>
                <a:chOff x="9307238" y="1649089"/>
                <a:chExt cx="207316" cy="220328"/>
              </a:xfrm>
            </p:grpSpPr>
            <p:sp>
              <p:nvSpPr>
                <p:cNvPr id="263" name="직사각형 262">
                  <a:extLst>
                    <a:ext uri="{FF2B5EF4-FFF2-40B4-BE49-F238E27FC236}">
                      <a16:creationId xmlns:a16="http://schemas.microsoft.com/office/drawing/2014/main" id="{9AEA9242-72D0-0D72-6062-3197AE540446}"/>
                    </a:ext>
                  </a:extLst>
                </p:cNvPr>
                <p:cNvSpPr/>
                <p:nvPr/>
              </p:nvSpPr>
              <p:spPr>
                <a:xfrm rot="16200000">
                  <a:off x="9222741" y="1733586"/>
                  <a:ext cx="220323" cy="5132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264" name="직사각형 263">
                  <a:extLst>
                    <a:ext uri="{FF2B5EF4-FFF2-40B4-BE49-F238E27FC236}">
                      <a16:creationId xmlns:a16="http://schemas.microsoft.com/office/drawing/2014/main" id="{4C30B1E2-5F21-05C8-1B1E-7FA0F4B19268}"/>
                    </a:ext>
                  </a:extLst>
                </p:cNvPr>
                <p:cNvSpPr/>
                <p:nvPr/>
              </p:nvSpPr>
              <p:spPr>
                <a:xfrm rot="16200000">
                  <a:off x="9273233" y="1733586"/>
                  <a:ext cx="220323" cy="51329"/>
                </a:xfrm>
                <a:prstGeom prst="rect">
                  <a:avLst/>
                </a:prstGeom>
                <a:pattFill prst="wdUpDiag">
                  <a:fgClr>
                    <a:srgbClr val="F6980E"/>
                  </a:fgClr>
                  <a:bgClr>
                    <a:schemeClr val="bg1"/>
                  </a:bgClr>
                </a:pattFill>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265" name="직사각형 264">
                  <a:extLst>
                    <a:ext uri="{FF2B5EF4-FFF2-40B4-BE49-F238E27FC236}">
                      <a16:creationId xmlns:a16="http://schemas.microsoft.com/office/drawing/2014/main" id="{1C14638F-17F1-A79D-339A-09C7A1D94882}"/>
                    </a:ext>
                  </a:extLst>
                </p:cNvPr>
                <p:cNvSpPr/>
                <p:nvPr/>
              </p:nvSpPr>
              <p:spPr>
                <a:xfrm rot="16200000">
                  <a:off x="9326763" y="1733591"/>
                  <a:ext cx="220323" cy="51330"/>
                </a:xfrm>
                <a:prstGeom prst="rect">
                  <a:avLst/>
                </a:prstGeom>
                <a:pattFill prst="wdUpDiag">
                  <a:fgClr>
                    <a:srgbClr val="26A6A6"/>
                  </a:fgClr>
                  <a:bgClr>
                    <a:schemeClr val="bg1"/>
                  </a:bgClr>
                </a:pattFill>
              </p:spPr>
              <p:style>
                <a:lnRef idx="2">
                  <a:schemeClr val="accent3">
                    <a:shade val="15000"/>
                  </a:schemeClr>
                </a:lnRef>
                <a:fillRef idx="1">
                  <a:schemeClr val="accent3"/>
                </a:fillRef>
                <a:effectRef idx="0">
                  <a:schemeClr val="accent3"/>
                </a:effectRef>
                <a:fontRef idx="minor">
                  <a:schemeClr val="lt1"/>
                </a:fontRef>
              </p:style>
              <p:txBody>
                <a:bodyPr lIns="0" tIns="0" rIns="0" bIns="0" rtlCol="0" anchor="ctr"/>
                <a:lstStyle/>
                <a:p>
                  <a:pPr algn="ctr"/>
                  <a:endParaRPr lang="ko-KR" altLang="en-US" sz="825">
                    <a:solidFill>
                      <a:schemeClr val="lt1">
                        <a:alpha val="58000"/>
                      </a:schemeClr>
                    </a:solidFill>
                    <a:latin typeface="Times New Roman" panose="02020603050405020304" pitchFamily="18" charset="0"/>
                    <a:cs typeface="Times New Roman" panose="02020603050405020304" pitchFamily="18" charset="0"/>
                  </a:endParaRPr>
                </a:p>
              </p:txBody>
            </p:sp>
            <p:sp>
              <p:nvSpPr>
                <p:cNvPr id="266" name="직사각형 265">
                  <a:extLst>
                    <a:ext uri="{FF2B5EF4-FFF2-40B4-BE49-F238E27FC236}">
                      <a16:creationId xmlns:a16="http://schemas.microsoft.com/office/drawing/2014/main" id="{254A8767-C9A7-38D1-1010-F5609D126674}"/>
                    </a:ext>
                  </a:extLst>
                </p:cNvPr>
                <p:cNvSpPr/>
                <p:nvPr/>
              </p:nvSpPr>
              <p:spPr>
                <a:xfrm rot="16200000">
                  <a:off x="9378727" y="1733591"/>
                  <a:ext cx="220323" cy="51330"/>
                </a:xfrm>
                <a:prstGeom prst="rect">
                  <a:avLst/>
                </a:prstGeom>
                <a:pattFill prst="wdUpDiag">
                  <a:fgClr>
                    <a:srgbClr val="7030A0"/>
                  </a:fgClr>
                  <a:bgClr>
                    <a:schemeClr val="bg1"/>
                  </a:bgClr>
                </a:patt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825">
                    <a:solidFill>
                      <a:schemeClr val="dk1">
                        <a:alpha val="58000"/>
                      </a:schemeClr>
                    </a:solidFill>
                    <a:latin typeface="Times New Roman" panose="02020603050405020304" pitchFamily="18" charset="0"/>
                    <a:cs typeface="Times New Roman" panose="02020603050405020304" pitchFamily="18" charset="0"/>
                  </a:endParaRPr>
                </a:p>
              </p:txBody>
            </p:sp>
          </p:grpSp>
          <p:sp>
            <p:nvSpPr>
              <p:cNvPr id="261" name="직사각형 260">
                <a:extLst>
                  <a:ext uri="{FF2B5EF4-FFF2-40B4-BE49-F238E27FC236}">
                    <a16:creationId xmlns:a16="http://schemas.microsoft.com/office/drawing/2014/main" id="{347EFB3F-FF6A-59B3-80F9-593219BBDDCA}"/>
                  </a:ext>
                </a:extLst>
              </p:cNvPr>
              <p:cNvSpPr/>
              <p:nvPr/>
            </p:nvSpPr>
            <p:spPr>
              <a:xfrm>
                <a:off x="4009345" y="3489713"/>
                <a:ext cx="394006" cy="230365"/>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62" name="직사각형 261">
                <a:extLst>
                  <a:ext uri="{FF2B5EF4-FFF2-40B4-BE49-F238E27FC236}">
                    <a16:creationId xmlns:a16="http://schemas.microsoft.com/office/drawing/2014/main" id="{C3AE142B-5F91-7327-83DD-8D5EC88E8B49}"/>
                  </a:ext>
                </a:extLst>
              </p:cNvPr>
              <p:cNvSpPr/>
              <p:nvPr/>
            </p:nvSpPr>
            <p:spPr>
              <a:xfrm>
                <a:off x="3997993" y="3652935"/>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grpSp>
      </p:grpSp>
      <p:sp>
        <p:nvSpPr>
          <p:cNvPr id="267" name="직사각형 266">
            <a:extLst>
              <a:ext uri="{FF2B5EF4-FFF2-40B4-BE49-F238E27FC236}">
                <a16:creationId xmlns:a16="http://schemas.microsoft.com/office/drawing/2014/main" id="{BB24A420-8E13-5C14-BBB2-C42CC997608D}"/>
              </a:ext>
            </a:extLst>
          </p:cNvPr>
          <p:cNvSpPr/>
          <p:nvPr/>
        </p:nvSpPr>
        <p:spPr>
          <a:xfrm>
            <a:off x="4897572" y="6105428"/>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sp>
        <p:nvSpPr>
          <p:cNvPr id="268" name="직사각형 267">
            <a:extLst>
              <a:ext uri="{FF2B5EF4-FFF2-40B4-BE49-F238E27FC236}">
                <a16:creationId xmlns:a16="http://schemas.microsoft.com/office/drawing/2014/main" id="{486744F8-9887-0AA1-ECFC-A5A9CC727786}"/>
              </a:ext>
            </a:extLst>
          </p:cNvPr>
          <p:cNvSpPr/>
          <p:nvPr/>
        </p:nvSpPr>
        <p:spPr>
          <a:xfrm>
            <a:off x="5795873" y="6165831"/>
            <a:ext cx="57600" cy="57599"/>
          </a:xfrm>
          <a:prstGeom prst="rect">
            <a:avLst/>
          </a:prstGeom>
          <a:solidFill>
            <a:srgbClr val="0070C0"/>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825">
              <a:latin typeface="Times New Roman" panose="02020603050405020304" pitchFamily="18" charset="0"/>
              <a:cs typeface="Times New Roman" panose="02020603050405020304" pitchFamily="18" charset="0"/>
            </a:endParaRPr>
          </a:p>
        </p:txBody>
      </p:sp>
      <p:sp>
        <p:nvSpPr>
          <p:cNvPr id="269" name="TextBox 268">
            <a:extLst>
              <a:ext uri="{FF2B5EF4-FFF2-40B4-BE49-F238E27FC236}">
                <a16:creationId xmlns:a16="http://schemas.microsoft.com/office/drawing/2014/main" id="{06D8101B-80FE-AC26-2CB0-23C24EADCD0B}"/>
              </a:ext>
            </a:extLst>
          </p:cNvPr>
          <p:cNvSpPr txBox="1"/>
          <p:nvPr/>
        </p:nvSpPr>
        <p:spPr>
          <a:xfrm rot="21042985">
            <a:off x="5768998" y="4558360"/>
            <a:ext cx="2331087" cy="307777"/>
          </a:xfrm>
          <a:prstGeom prst="rect">
            <a:avLst/>
          </a:prstGeom>
          <a:solidFill>
            <a:srgbClr val="FDD599"/>
          </a:solidFill>
          <a:ln>
            <a:solidFill>
              <a:schemeClr val="tx1"/>
            </a:solidFill>
          </a:ln>
        </p:spPr>
        <p:txBody>
          <a:bodyPr wrap="none" rtlCol="0">
            <a:spAutoFit/>
          </a:bodyPr>
          <a:lstStyle/>
          <a:p>
            <a:r>
              <a:rPr lang="en-US" altLang="ko-KR" sz="1400" b="1">
                <a:solidFill>
                  <a:srgbClr val="C00000"/>
                </a:solidFill>
              </a:rPr>
              <a:t>25% bandwidth overhead</a:t>
            </a:r>
            <a:endParaRPr lang="ko-KR" altLang="en-US" sz="1400" b="1">
              <a:solidFill>
                <a:srgbClr val="C00000"/>
              </a:solidFill>
            </a:endParaRPr>
          </a:p>
        </p:txBody>
      </p:sp>
      <p:sp>
        <p:nvSpPr>
          <p:cNvPr id="3" name="육각형 2">
            <a:extLst>
              <a:ext uri="{FF2B5EF4-FFF2-40B4-BE49-F238E27FC236}">
                <a16:creationId xmlns:a16="http://schemas.microsoft.com/office/drawing/2014/main" id="{F57FD516-7C54-A49D-DB5A-3C009D5AA61F}"/>
              </a:ext>
            </a:extLst>
          </p:cNvPr>
          <p:cNvSpPr/>
          <p:nvPr/>
        </p:nvSpPr>
        <p:spPr>
          <a:xfrm>
            <a:off x="2156698" y="2948246"/>
            <a:ext cx="551530" cy="216000"/>
          </a:xfrm>
          <a:prstGeom prst="hexagon">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latin typeface="Times New Roman" panose="02020603050405020304" pitchFamily="18" charset="0"/>
              <a:cs typeface="Times New Roman" panose="02020603050405020304" pitchFamily="18" charset="0"/>
            </a:endParaRPr>
          </a:p>
        </p:txBody>
      </p:sp>
      <p:sp>
        <p:nvSpPr>
          <p:cNvPr id="36" name="육각형 35">
            <a:extLst>
              <a:ext uri="{FF2B5EF4-FFF2-40B4-BE49-F238E27FC236}">
                <a16:creationId xmlns:a16="http://schemas.microsoft.com/office/drawing/2014/main" id="{F3FAA55D-6186-DC3F-A35A-A0875EF2AA81}"/>
              </a:ext>
            </a:extLst>
          </p:cNvPr>
          <p:cNvSpPr/>
          <p:nvPr/>
        </p:nvSpPr>
        <p:spPr>
          <a:xfrm>
            <a:off x="2153495" y="5488107"/>
            <a:ext cx="551530" cy="216000"/>
          </a:xfrm>
          <a:prstGeom prst="hexagon">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latin typeface="Times New Roman" panose="02020603050405020304" pitchFamily="18" charset="0"/>
              <a:cs typeface="Times New Roman" panose="02020603050405020304" pitchFamily="18" charset="0"/>
            </a:endParaRPr>
          </a:p>
        </p:txBody>
      </p:sp>
      <p:sp>
        <p:nvSpPr>
          <p:cNvPr id="39" name="직사각형 38">
            <a:extLst>
              <a:ext uri="{FF2B5EF4-FFF2-40B4-BE49-F238E27FC236}">
                <a16:creationId xmlns:a16="http://schemas.microsoft.com/office/drawing/2014/main" id="{9AD9B62C-890A-6FF7-A843-F54802A168B2}"/>
              </a:ext>
            </a:extLst>
          </p:cNvPr>
          <p:cNvSpPr/>
          <p:nvPr/>
        </p:nvSpPr>
        <p:spPr>
          <a:xfrm>
            <a:off x="3994017" y="3517868"/>
            <a:ext cx="237459" cy="23292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42172515-14CF-23B3-3A90-54FC5173B0A1}"/>
              </a:ext>
            </a:extLst>
          </p:cNvPr>
          <p:cNvSpPr/>
          <p:nvPr/>
        </p:nvSpPr>
        <p:spPr>
          <a:xfrm>
            <a:off x="4018893" y="6044839"/>
            <a:ext cx="237459" cy="23292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a:extLst>
              <a:ext uri="{FF2B5EF4-FFF2-40B4-BE49-F238E27FC236}">
                <a16:creationId xmlns:a16="http://schemas.microsoft.com/office/drawing/2014/main" id="{16E3FA65-5894-A051-6F4D-55938CCE112C}"/>
              </a:ext>
            </a:extLst>
          </p:cNvPr>
          <p:cNvSpPr/>
          <p:nvPr/>
        </p:nvSpPr>
        <p:spPr>
          <a:xfrm>
            <a:off x="4898630" y="6057513"/>
            <a:ext cx="237459" cy="23292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a:extLst>
              <a:ext uri="{FF2B5EF4-FFF2-40B4-BE49-F238E27FC236}">
                <a16:creationId xmlns:a16="http://schemas.microsoft.com/office/drawing/2014/main" id="{57D57DEF-48BC-C7C4-80D1-0CB040FE6B08}"/>
              </a:ext>
            </a:extLst>
          </p:cNvPr>
          <p:cNvSpPr/>
          <p:nvPr/>
        </p:nvSpPr>
        <p:spPr>
          <a:xfrm>
            <a:off x="5791870" y="6049952"/>
            <a:ext cx="237459" cy="23292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a:extLst>
              <a:ext uri="{FF2B5EF4-FFF2-40B4-BE49-F238E27FC236}">
                <a16:creationId xmlns:a16="http://schemas.microsoft.com/office/drawing/2014/main" id="{5AF89CB7-BE89-42F5-6A1F-44CDF19AF96F}"/>
              </a:ext>
            </a:extLst>
          </p:cNvPr>
          <p:cNvSpPr/>
          <p:nvPr/>
        </p:nvSpPr>
        <p:spPr>
          <a:xfrm>
            <a:off x="6667135" y="6061501"/>
            <a:ext cx="237459" cy="23292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a:extLst>
              <a:ext uri="{FF2B5EF4-FFF2-40B4-BE49-F238E27FC236}">
                <a16:creationId xmlns:a16="http://schemas.microsoft.com/office/drawing/2014/main" id="{897FC40D-87A6-6FF6-8EC3-D7B42D144E77}"/>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4A38C962-E6AB-72A2-6381-63DFCD8EA36B}"/>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45</a:t>
            </a:fld>
            <a:endParaRPr lang="ko-KR" altLang="en-US"/>
          </a:p>
        </p:txBody>
      </p:sp>
    </p:spTree>
    <p:extLst>
      <p:ext uri="{BB962C8B-B14F-4D97-AF65-F5344CB8AC3E}">
        <p14:creationId xmlns:p14="http://schemas.microsoft.com/office/powerpoint/2010/main" val="13139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7630408-AF2E-6AC7-3117-216BCAC7E74F}"/>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390FD51-6561-0FE7-C204-1816F5715C2F}"/>
              </a:ext>
            </a:extLst>
          </p:cNvPr>
          <p:cNvSpPr>
            <a:spLocks noGrp="1"/>
          </p:cNvSpPr>
          <p:nvPr>
            <p:ph type="body" sz="quarter" idx="13"/>
          </p:nvPr>
        </p:nvSpPr>
        <p:spPr>
          <a:xfrm>
            <a:off x="266496" y="1235280"/>
            <a:ext cx="8537494" cy="2583067"/>
          </a:xfrm>
        </p:spPr>
        <p:txBody>
          <a:bodyPr vert="horz" lIns="91440" tIns="45720" rIns="91440" bIns="45720" rtlCol="0" anchor="t">
            <a:noAutofit/>
          </a:bodyPr>
          <a:lstStyle/>
          <a:p>
            <a:pPr marL="287655" indent="-287655"/>
            <a:r>
              <a:rPr lang="en-US" altLang="ko-KR" sz="1800" spc="0">
                <a:latin typeface="+mj-lt"/>
              </a:rPr>
              <a:t>Reconfigures 128B cache lines to </a:t>
            </a:r>
            <a:r>
              <a:rPr lang="en-US" altLang="ko-KR" sz="1800" spc="0">
                <a:solidFill>
                  <a:srgbClr val="C00000"/>
                </a:solidFill>
                <a:latin typeface="+mj-lt"/>
              </a:rPr>
              <a:t>“30-30-30-30-8”</a:t>
            </a:r>
            <a:endParaRPr lang="en-US"/>
          </a:p>
          <a:p>
            <a:pPr marL="287655" lvl="1" indent="-215900"/>
            <a:r>
              <a:rPr lang="en-US" altLang="ko-KR" sz="1500" b="1" spc="0">
                <a:solidFill>
                  <a:srgbClr val="C00000"/>
                </a:solidFill>
                <a:latin typeface="+mn-lt"/>
                <a:cs typeface="맑은 고딕 Semilight"/>
              </a:rPr>
              <a:t>30B sectors: </a:t>
            </a:r>
            <a:r>
              <a:rPr lang="en-US" altLang="ko-KR" sz="1600">
                <a:solidFill>
                  <a:srgbClr val="0D0D0D"/>
                </a:solidFill>
                <a:latin typeface="+mn-lt"/>
                <a:ea typeface="나눔스퀘어 네오 Regular" panose="00000500000000000000" pitchFamily="2" charset="-127"/>
                <a:cs typeface="맑은 고딕 Semilight"/>
              </a:rPr>
              <a:t>A 32B memory chunk contains 30B data and the corresponding 2B </a:t>
            </a:r>
            <a:r>
              <a:rPr lang="en-US" altLang="ko-KR" sz="1600" err="1">
                <a:solidFill>
                  <a:srgbClr val="0D0D0D"/>
                </a:solidFill>
                <a:latin typeface="+mn-lt"/>
                <a:ea typeface="나눔스퀘어 네오 Regular" panose="00000500000000000000" pitchFamily="2" charset="-127"/>
                <a:cs typeface="맑은 고딕 Semilight"/>
              </a:rPr>
              <a:t>redun</a:t>
            </a:r>
            <a:endParaRPr lang="en-US" altLang="ko-KR" sz="1500" spc="0">
              <a:ln w="6350">
                <a:solidFill>
                  <a:prstClr val="black">
                    <a:lumMod val="85000"/>
                    <a:lumOff val="15000"/>
                    <a:alpha val="30000"/>
                  </a:prstClr>
                </a:solidFill>
              </a:ln>
              <a:solidFill>
                <a:srgbClr val="C00000"/>
              </a:solidFill>
              <a:latin typeface="+mn-lt"/>
              <a:cs typeface="맑은 고딕 Semilight"/>
            </a:endParaRPr>
          </a:p>
          <a:p>
            <a:pPr marL="287655" lvl="1" indent="-215900"/>
            <a:r>
              <a:rPr lang="en-US" altLang="ko-KR" sz="1500" b="1" spc="0">
                <a:solidFill>
                  <a:srgbClr val="C00000"/>
                </a:solidFill>
                <a:latin typeface="+mn-lt"/>
              </a:rPr>
              <a:t>8B sectors: </a:t>
            </a:r>
            <a:r>
              <a:rPr lang="en-US" altLang="ko-KR" sz="1600">
                <a:solidFill>
                  <a:srgbClr val="0D0D0D"/>
                </a:solidFill>
                <a:latin typeface="+mn-lt"/>
                <a:ea typeface="나눔스퀘어 네오 Regular" panose="00000500000000000000" pitchFamily="2" charset="-127"/>
              </a:rPr>
              <a:t>Complements 30B sectors within the 128B line</a:t>
            </a:r>
            <a:endParaRPr lang="en-US" altLang="ko-KR" sz="1500" spc="0">
              <a:ln w="6350">
                <a:solidFill>
                  <a:prstClr val="black">
                    <a:lumMod val="85000"/>
                    <a:lumOff val="15000"/>
                    <a:alpha val="30000"/>
                  </a:prstClr>
                </a:solidFill>
              </a:ln>
              <a:solidFill>
                <a:srgbClr val="C00000"/>
              </a:solidFill>
              <a:latin typeface="+mn-lt"/>
            </a:endParaRPr>
          </a:p>
        </p:txBody>
      </p:sp>
      <p:sp>
        <p:nvSpPr>
          <p:cNvPr id="4" name="제목 3">
            <a:extLst>
              <a:ext uri="{FF2B5EF4-FFF2-40B4-BE49-F238E27FC236}">
                <a16:creationId xmlns:a16="http://schemas.microsoft.com/office/drawing/2014/main" id="{0B1FFA5F-B57B-5FEE-8E24-C3A5F7112817}"/>
              </a:ext>
            </a:extLst>
          </p:cNvPr>
          <p:cNvSpPr>
            <a:spLocks noGrp="1"/>
          </p:cNvSpPr>
          <p:nvPr>
            <p:ph type="title"/>
          </p:nvPr>
        </p:nvSpPr>
        <p:spPr>
          <a:xfrm>
            <a:off x="854498" y="405096"/>
            <a:ext cx="7404642" cy="424732"/>
          </a:xfrm>
        </p:spPr>
        <p:txBody>
          <a:bodyPr/>
          <a:lstStyle/>
          <a:p>
            <a:r>
              <a:rPr lang="en-US" altLang="ko-KR" sz="2400" spc="0">
                <a:latin typeface="+mn-lt"/>
              </a:rPr>
              <a:t>CacheCraft - Overview</a:t>
            </a:r>
          </a:p>
        </p:txBody>
      </p:sp>
      <p:sp>
        <p:nvSpPr>
          <p:cNvPr id="5" name="텍스트 개체 틀 4">
            <a:extLst>
              <a:ext uri="{FF2B5EF4-FFF2-40B4-BE49-F238E27FC236}">
                <a16:creationId xmlns:a16="http://schemas.microsoft.com/office/drawing/2014/main" id="{C8870976-2300-42B3-9738-FF885DD9BE50}"/>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grpSp>
        <p:nvGrpSpPr>
          <p:cNvPr id="20" name="그룹 19">
            <a:extLst>
              <a:ext uri="{FF2B5EF4-FFF2-40B4-BE49-F238E27FC236}">
                <a16:creationId xmlns:a16="http://schemas.microsoft.com/office/drawing/2014/main" id="{E3C50969-B348-EEDA-2506-513C445FF868}"/>
              </a:ext>
            </a:extLst>
          </p:cNvPr>
          <p:cNvGrpSpPr/>
          <p:nvPr/>
        </p:nvGrpSpPr>
        <p:grpSpPr>
          <a:xfrm>
            <a:off x="1330036" y="2693029"/>
            <a:ext cx="5758733" cy="3935670"/>
            <a:chOff x="1344706" y="2567167"/>
            <a:chExt cx="5758733" cy="3935670"/>
          </a:xfrm>
        </p:grpSpPr>
        <p:sp>
          <p:nvSpPr>
            <p:cNvPr id="18" name="직사각형 17">
              <a:extLst>
                <a:ext uri="{FF2B5EF4-FFF2-40B4-BE49-F238E27FC236}">
                  <a16:creationId xmlns:a16="http://schemas.microsoft.com/office/drawing/2014/main" id="{D128ED14-6D04-D9AF-5D4B-2C96D081BEA5}"/>
                </a:ext>
              </a:extLst>
            </p:cNvPr>
            <p:cNvSpPr/>
            <p:nvPr/>
          </p:nvSpPr>
          <p:spPr>
            <a:xfrm>
              <a:off x="1344706" y="5480720"/>
              <a:ext cx="5758732" cy="1022117"/>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r>
                <a:rPr lang="en-US" altLang="ko-KR" sz="1400" b="1">
                  <a:latin typeface="Times New Roman" panose="02020603050405020304" pitchFamily="18" charset="0"/>
                  <a:cs typeface="Times New Roman" panose="02020603050405020304" pitchFamily="18" charset="0"/>
                </a:rPr>
                <a:t> </a:t>
              </a:r>
              <a:endParaRPr lang="ko-KR" altLang="en-US" sz="1400" b="1">
                <a:latin typeface="Times New Roman" panose="02020603050405020304" pitchFamily="18" charset="0"/>
                <a:cs typeface="Times New Roman" panose="02020603050405020304" pitchFamily="18" charset="0"/>
              </a:endParaRPr>
            </a:p>
          </p:txBody>
        </p:sp>
        <p:sp>
          <p:nvSpPr>
            <p:cNvPr id="66" name="직사각형 65">
              <a:extLst>
                <a:ext uri="{FF2B5EF4-FFF2-40B4-BE49-F238E27FC236}">
                  <a16:creationId xmlns:a16="http://schemas.microsoft.com/office/drawing/2014/main" id="{3BAAC340-AB49-F977-8481-99A1840EBB95}"/>
                </a:ext>
              </a:extLst>
            </p:cNvPr>
            <p:cNvSpPr/>
            <p:nvPr/>
          </p:nvSpPr>
          <p:spPr>
            <a:xfrm>
              <a:off x="1344707" y="2567167"/>
              <a:ext cx="5758732" cy="2529896"/>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endParaRPr lang="ko-KR" altLang="en-US" sz="1400" b="1">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98A009EB-7B19-64B8-A79B-3016DEC371B6}"/>
                </a:ext>
              </a:extLst>
            </p:cNvPr>
            <p:cNvSpPr/>
            <p:nvPr/>
          </p:nvSpPr>
          <p:spPr>
            <a:xfrm>
              <a:off x="1582287" y="4708484"/>
              <a:ext cx="5239583" cy="31831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9E0BAA5B-0F34-E056-5250-B06AD2E3DCD8}"/>
                </a:ext>
              </a:extLst>
            </p:cNvPr>
            <p:cNvSpPr/>
            <p:nvPr/>
          </p:nvSpPr>
          <p:spPr>
            <a:xfrm>
              <a:off x="1593442" y="3787045"/>
              <a:ext cx="5228428"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75" name="직사각형 74">
              <a:extLst>
                <a:ext uri="{FF2B5EF4-FFF2-40B4-BE49-F238E27FC236}">
                  <a16:creationId xmlns:a16="http://schemas.microsoft.com/office/drawing/2014/main" id="{FFAA912E-AF6C-5856-9793-7D9D748415EF}"/>
                </a:ext>
              </a:extLst>
            </p:cNvPr>
            <p:cNvSpPr/>
            <p:nvPr/>
          </p:nvSpPr>
          <p:spPr>
            <a:xfrm>
              <a:off x="1593441" y="2937994"/>
              <a:ext cx="5228429"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109" name="화살표: 위쪽/아래쪽 108">
              <a:extLst>
                <a:ext uri="{FF2B5EF4-FFF2-40B4-BE49-F238E27FC236}">
                  <a16:creationId xmlns:a16="http://schemas.microsoft.com/office/drawing/2014/main" id="{4D3984BC-0964-2836-5AFA-8F45F197874A}"/>
                </a:ext>
              </a:extLst>
            </p:cNvPr>
            <p:cNvSpPr/>
            <p:nvPr/>
          </p:nvSpPr>
          <p:spPr>
            <a:xfrm>
              <a:off x="3737470" y="5048434"/>
              <a:ext cx="638127" cy="580547"/>
            </a:xfrm>
            <a:prstGeom prst="upDownArrow">
              <a:avLst>
                <a:gd name="adj1" fmla="val 49172"/>
                <a:gd name="adj2" fmla="val 3016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31" name="직사각형 130">
              <a:extLst>
                <a:ext uri="{FF2B5EF4-FFF2-40B4-BE49-F238E27FC236}">
                  <a16:creationId xmlns:a16="http://schemas.microsoft.com/office/drawing/2014/main" id="{B94480E3-77E3-A338-95EA-531E8C4761CF}"/>
                </a:ext>
              </a:extLst>
            </p:cNvPr>
            <p:cNvSpPr/>
            <p:nvPr/>
          </p:nvSpPr>
          <p:spPr>
            <a:xfrm>
              <a:off x="3410051" y="4769416"/>
              <a:ext cx="1212300" cy="2049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200" b="1">
                  <a:latin typeface="+mj-lt"/>
                  <a:cs typeface="Times New Roman" panose="02020603050405020304" pitchFamily="18" charset="0"/>
                </a:rPr>
                <a:t>ECC</a:t>
              </a:r>
              <a:endParaRPr lang="ko-KR" altLang="en-US" sz="1200" b="1">
                <a:latin typeface="+mj-lt"/>
                <a:cs typeface="Times New Roman" panose="02020603050405020304" pitchFamily="18" charset="0"/>
              </a:endParaRPr>
            </a:p>
          </p:txBody>
        </p:sp>
        <p:sp>
          <p:nvSpPr>
            <p:cNvPr id="241" name="TextBox 240">
              <a:extLst>
                <a:ext uri="{FF2B5EF4-FFF2-40B4-BE49-F238E27FC236}">
                  <a16:creationId xmlns:a16="http://schemas.microsoft.com/office/drawing/2014/main" id="{25E22BC5-3284-CD27-CD14-E3F4662A2E84}"/>
                </a:ext>
              </a:extLst>
            </p:cNvPr>
            <p:cNvSpPr txBox="1"/>
            <p:nvPr/>
          </p:nvSpPr>
          <p:spPr>
            <a:xfrm>
              <a:off x="1679454" y="3050675"/>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L1 Cache</a:t>
              </a:r>
            </a:p>
          </p:txBody>
        </p:sp>
        <p:sp>
          <p:nvSpPr>
            <p:cNvPr id="242" name="TextBox 241">
              <a:extLst>
                <a:ext uri="{FF2B5EF4-FFF2-40B4-BE49-F238E27FC236}">
                  <a16:creationId xmlns:a16="http://schemas.microsoft.com/office/drawing/2014/main" id="{0DA605D9-0821-93E1-C2AC-1E9C6C882993}"/>
                </a:ext>
              </a:extLst>
            </p:cNvPr>
            <p:cNvSpPr txBox="1"/>
            <p:nvPr/>
          </p:nvSpPr>
          <p:spPr>
            <a:xfrm>
              <a:off x="1676618" y="3960814"/>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L2 Cache</a:t>
              </a:r>
            </a:p>
          </p:txBody>
        </p:sp>
        <p:sp>
          <p:nvSpPr>
            <p:cNvPr id="243" name="TextBox 242">
              <a:extLst>
                <a:ext uri="{FF2B5EF4-FFF2-40B4-BE49-F238E27FC236}">
                  <a16:creationId xmlns:a16="http://schemas.microsoft.com/office/drawing/2014/main" id="{516B5C33-7E96-5132-DDDC-B3ED4A74C640}"/>
                </a:ext>
              </a:extLst>
            </p:cNvPr>
            <p:cNvSpPr txBox="1"/>
            <p:nvPr/>
          </p:nvSpPr>
          <p:spPr>
            <a:xfrm>
              <a:off x="1679454" y="4752582"/>
              <a:ext cx="1639867"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DRAM Controller</a:t>
              </a:r>
            </a:p>
          </p:txBody>
        </p:sp>
        <p:grpSp>
          <p:nvGrpSpPr>
            <p:cNvPr id="10" name="그룹 9">
              <a:extLst>
                <a:ext uri="{FF2B5EF4-FFF2-40B4-BE49-F238E27FC236}">
                  <a16:creationId xmlns:a16="http://schemas.microsoft.com/office/drawing/2014/main" id="{F7F4973C-69CC-B088-D100-347EC151F28D}"/>
                </a:ext>
              </a:extLst>
            </p:cNvPr>
            <p:cNvGrpSpPr/>
            <p:nvPr/>
          </p:nvGrpSpPr>
          <p:grpSpPr>
            <a:xfrm>
              <a:off x="3093893" y="3003632"/>
              <a:ext cx="3032795" cy="304845"/>
              <a:chOff x="3094965" y="2993141"/>
              <a:chExt cx="3032795" cy="304845"/>
            </a:xfrm>
          </p:grpSpPr>
          <p:sp>
            <p:nvSpPr>
              <p:cNvPr id="78" name="TextBox 77">
                <a:extLst>
                  <a:ext uri="{FF2B5EF4-FFF2-40B4-BE49-F238E27FC236}">
                    <a16:creationId xmlns:a16="http://schemas.microsoft.com/office/drawing/2014/main" id="{C253BA55-9FC5-0623-9753-36D1FFCF71AD}"/>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sp>
            <p:nvSpPr>
              <p:cNvPr id="80" name="직사각형 79">
                <a:extLst>
                  <a:ext uri="{FF2B5EF4-FFF2-40B4-BE49-F238E27FC236}">
                    <a16:creationId xmlns:a16="http://schemas.microsoft.com/office/drawing/2014/main" id="{9B652DF7-CDFF-D24E-7997-8CEF88C540C4}"/>
                  </a:ext>
                </a:extLst>
              </p:cNvPr>
              <p:cNvSpPr/>
              <p:nvPr/>
            </p:nvSpPr>
            <p:spPr>
              <a:xfrm>
                <a:off x="3094965" y="2993141"/>
                <a:ext cx="1927773" cy="30484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grpSp>
        <p:sp>
          <p:nvSpPr>
            <p:cNvPr id="62" name="TextBox 61">
              <a:extLst>
                <a:ext uri="{FF2B5EF4-FFF2-40B4-BE49-F238E27FC236}">
                  <a16:creationId xmlns:a16="http://schemas.microsoft.com/office/drawing/2014/main" id="{A36E9804-C964-1E2B-B934-7DC9E73925AE}"/>
                </a:ext>
              </a:extLst>
            </p:cNvPr>
            <p:cNvSpPr txBox="1"/>
            <p:nvPr/>
          </p:nvSpPr>
          <p:spPr>
            <a:xfrm>
              <a:off x="3675437" y="5823695"/>
              <a:ext cx="946914" cy="276999"/>
            </a:xfrm>
            <a:prstGeom prst="rect">
              <a:avLst/>
            </a:prstGeom>
            <a:noFill/>
          </p:spPr>
          <p:txBody>
            <a:bodyPr wrap="square" lIns="0" tIns="0" rIns="0" bIns="0" rtlCol="0">
              <a:spAutoFit/>
            </a:bodyPr>
            <a:lstStyle/>
            <a:p>
              <a:r>
                <a:rPr lang="en-US" altLang="ko-KR" b="1">
                  <a:latin typeface="+mj-lt"/>
                  <a:cs typeface="Times New Roman" panose="02020603050405020304" pitchFamily="18" charset="0"/>
                </a:rPr>
                <a:t>GDDR</a:t>
              </a:r>
              <a:endParaRPr lang="ko-KR" altLang="en-US" b="1">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1A490246-E143-B5CE-BEDB-4FDF527FB8BA}"/>
                </a:ext>
              </a:extLst>
            </p:cNvPr>
            <p:cNvSpPr txBox="1"/>
            <p:nvPr/>
          </p:nvSpPr>
          <p:spPr>
            <a:xfrm>
              <a:off x="3845797" y="2616308"/>
              <a:ext cx="726203" cy="276999"/>
            </a:xfrm>
            <a:prstGeom prst="rect">
              <a:avLst/>
            </a:prstGeom>
            <a:noFill/>
          </p:spPr>
          <p:txBody>
            <a:bodyPr wrap="square" lIns="0" tIns="0" rIns="0" bIns="0" rtlCol="0">
              <a:spAutoFit/>
            </a:bodyPr>
            <a:lstStyle/>
            <a:p>
              <a:r>
                <a:rPr lang="en-US" altLang="ko-KR" b="1">
                  <a:latin typeface="+mj-lt"/>
                  <a:cs typeface="Times New Roman" panose="02020603050405020304" pitchFamily="18" charset="0"/>
                </a:rPr>
                <a:t>GPU</a:t>
              </a:r>
              <a:endParaRPr lang="ko-KR" altLang="en-US" b="1">
                <a:latin typeface="Times New Roman" panose="02020603050405020304" pitchFamily="18" charset="0"/>
                <a:cs typeface="Times New Roman" panose="02020603050405020304" pitchFamily="18" charset="0"/>
              </a:endParaRPr>
            </a:p>
          </p:txBody>
        </p:sp>
        <p:grpSp>
          <p:nvGrpSpPr>
            <p:cNvPr id="95" name="그룹 94">
              <a:extLst>
                <a:ext uri="{FF2B5EF4-FFF2-40B4-BE49-F238E27FC236}">
                  <a16:creationId xmlns:a16="http://schemas.microsoft.com/office/drawing/2014/main" id="{21740259-E3D1-A5CD-790D-7AB708A25A24}"/>
                </a:ext>
              </a:extLst>
            </p:cNvPr>
            <p:cNvGrpSpPr/>
            <p:nvPr/>
          </p:nvGrpSpPr>
          <p:grpSpPr>
            <a:xfrm>
              <a:off x="3093898" y="3856477"/>
              <a:ext cx="3032790" cy="304845"/>
              <a:chOff x="3094970" y="2993141"/>
              <a:chExt cx="3032790" cy="304845"/>
            </a:xfrm>
          </p:grpSpPr>
          <p:sp>
            <p:nvSpPr>
              <p:cNvPr id="96" name="TextBox 95">
                <a:extLst>
                  <a:ext uri="{FF2B5EF4-FFF2-40B4-BE49-F238E27FC236}">
                    <a16:creationId xmlns:a16="http://schemas.microsoft.com/office/drawing/2014/main" id="{2854D2AA-2969-104D-7990-C0E35E17A1D7}"/>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sp>
            <p:nvSpPr>
              <p:cNvPr id="244" name="직사각형 243">
                <a:extLst>
                  <a:ext uri="{FF2B5EF4-FFF2-40B4-BE49-F238E27FC236}">
                    <a16:creationId xmlns:a16="http://schemas.microsoft.com/office/drawing/2014/main" id="{159901DA-38D3-A7DB-E708-CADAA5F5A352}"/>
                  </a:ext>
                </a:extLst>
              </p:cNvPr>
              <p:cNvSpPr/>
              <p:nvPr/>
            </p:nvSpPr>
            <p:spPr>
              <a:xfrm>
                <a:off x="3094970" y="2993141"/>
                <a:ext cx="1928840" cy="30484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grpSp>
        <p:sp>
          <p:nvSpPr>
            <p:cNvPr id="15" name="화살표: 위쪽/아래쪽 14">
              <a:extLst>
                <a:ext uri="{FF2B5EF4-FFF2-40B4-BE49-F238E27FC236}">
                  <a16:creationId xmlns:a16="http://schemas.microsoft.com/office/drawing/2014/main" id="{E2C17860-4BAA-84B9-3027-925627031C00}"/>
                </a:ext>
              </a:extLst>
            </p:cNvPr>
            <p:cNvSpPr/>
            <p:nvPr/>
          </p:nvSpPr>
          <p:spPr>
            <a:xfrm>
              <a:off x="3812577" y="3353164"/>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화살표: 위쪽/아래쪽 18">
              <a:extLst>
                <a:ext uri="{FF2B5EF4-FFF2-40B4-BE49-F238E27FC236}">
                  <a16:creationId xmlns:a16="http://schemas.microsoft.com/office/drawing/2014/main" id="{2EA19C03-7ABB-FA1D-0EE2-64F9EFF21B7B}"/>
                </a:ext>
              </a:extLst>
            </p:cNvPr>
            <p:cNvSpPr/>
            <p:nvPr/>
          </p:nvSpPr>
          <p:spPr>
            <a:xfrm>
              <a:off x="3799069" y="4209009"/>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sp>
        <p:nvSpPr>
          <p:cNvPr id="23" name="TextBox 22">
            <a:extLst>
              <a:ext uri="{FF2B5EF4-FFF2-40B4-BE49-F238E27FC236}">
                <a16:creationId xmlns:a16="http://schemas.microsoft.com/office/drawing/2014/main" id="{C8040780-7ECD-5B0B-B64F-BA7D0D7F723C}"/>
              </a:ext>
            </a:extLst>
          </p:cNvPr>
          <p:cNvSpPr txBox="1"/>
          <p:nvPr/>
        </p:nvSpPr>
        <p:spPr>
          <a:xfrm>
            <a:off x="4398604" y="5339366"/>
            <a:ext cx="2695805"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32B transfer</a:t>
            </a:r>
            <a:endParaRPr lang="ko-KR" altLang="en-US" sz="12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B9C95B-F0D0-FC46-19D1-90BDFEE15DB2}"/>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6" name="Slide Number Placeholder 5">
            <a:extLst>
              <a:ext uri="{FF2B5EF4-FFF2-40B4-BE49-F238E27FC236}">
                <a16:creationId xmlns:a16="http://schemas.microsoft.com/office/drawing/2014/main" id="{33A036F1-973B-4717-1767-9D366CEF6652}"/>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46</a:t>
            </a:fld>
            <a:endParaRPr lang="ko-KR" altLang="en-US"/>
          </a:p>
        </p:txBody>
      </p:sp>
    </p:spTree>
    <p:extLst>
      <p:ext uri="{BB962C8B-B14F-4D97-AF65-F5344CB8AC3E}">
        <p14:creationId xmlns:p14="http://schemas.microsoft.com/office/powerpoint/2010/main" val="2648682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0FE92C0-966E-230D-06C2-27AD0A8080AD}"/>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E6BAA07-D587-8582-AFC6-245357E546EF}"/>
              </a:ext>
            </a:extLst>
          </p:cNvPr>
          <p:cNvSpPr>
            <a:spLocks noGrp="1"/>
          </p:cNvSpPr>
          <p:nvPr>
            <p:ph type="body" sz="quarter" idx="13"/>
          </p:nvPr>
        </p:nvSpPr>
        <p:spPr>
          <a:xfrm>
            <a:off x="266496" y="1235280"/>
            <a:ext cx="8537494" cy="2583067"/>
          </a:xfrm>
        </p:spPr>
        <p:txBody>
          <a:bodyPr>
            <a:noAutofit/>
          </a:bodyPr>
          <a:lstStyle/>
          <a:p>
            <a:r>
              <a:rPr lang="en-US" altLang="ko-KR" sz="1800" spc="0">
                <a:latin typeface="+mj-lt"/>
              </a:rPr>
              <a:t>Reconfigures 128B cache lines to </a:t>
            </a:r>
            <a:r>
              <a:rPr lang="en-US" altLang="ko-KR" sz="1800" spc="0">
                <a:solidFill>
                  <a:srgbClr val="C00000"/>
                </a:solidFill>
                <a:latin typeface="+mj-lt"/>
              </a:rPr>
              <a:t>“30-30-30-30-8”</a:t>
            </a:r>
          </a:p>
          <a:p>
            <a:pPr lvl="1"/>
            <a:r>
              <a:rPr lang="en-US" altLang="ko-KR" sz="1500" b="1" spc="0">
                <a:solidFill>
                  <a:srgbClr val="C00000"/>
                </a:solidFill>
                <a:latin typeface="+mn-lt"/>
              </a:rPr>
              <a:t>30B sectors: </a:t>
            </a:r>
            <a:r>
              <a:rPr lang="en-US" altLang="ko-KR" sz="1500">
                <a:solidFill>
                  <a:srgbClr val="0D0D0D"/>
                </a:solidFill>
                <a:latin typeface="+mn-lt"/>
                <a:ea typeface="나눔스퀘어 네오 Regular" panose="00000500000000000000" pitchFamily="2" charset="-127"/>
              </a:rPr>
              <a:t>A 32B memory chunk contains 30B data and the corresponding 2B </a:t>
            </a:r>
            <a:r>
              <a:rPr lang="en-US" altLang="ko-KR" sz="1500" err="1">
                <a:solidFill>
                  <a:srgbClr val="0D0D0D"/>
                </a:solidFill>
                <a:latin typeface="+mn-lt"/>
                <a:ea typeface="나눔스퀘어 네오 Regular" panose="00000500000000000000" pitchFamily="2" charset="-127"/>
              </a:rPr>
              <a:t>redun</a:t>
            </a:r>
            <a:r>
              <a:rPr lang="en-US" altLang="ko-KR" sz="1500">
                <a:solidFill>
                  <a:srgbClr val="0D0D0D"/>
                </a:solidFill>
                <a:latin typeface="+mn-lt"/>
                <a:ea typeface="나눔스퀘어 네오 Regular" panose="00000500000000000000" pitchFamily="2" charset="-127"/>
              </a:rPr>
              <a:t>.</a:t>
            </a:r>
            <a:endParaRPr lang="en-US" altLang="ko-KR" sz="1500" spc="0">
              <a:solidFill>
                <a:srgbClr val="C00000"/>
              </a:solidFill>
              <a:latin typeface="+mn-lt"/>
            </a:endParaRPr>
          </a:p>
          <a:p>
            <a:pPr lvl="1"/>
            <a:r>
              <a:rPr lang="en-US" altLang="ko-KR" sz="1500" b="1" spc="0">
                <a:solidFill>
                  <a:schemeClr val="bg2">
                    <a:lumMod val="75000"/>
                  </a:schemeClr>
                </a:solidFill>
                <a:latin typeface="+mn-lt"/>
              </a:rPr>
              <a:t>8B sectors: </a:t>
            </a:r>
            <a:r>
              <a:rPr lang="en-US" altLang="ko-KR" sz="1500">
                <a:solidFill>
                  <a:schemeClr val="bg2">
                    <a:lumMod val="75000"/>
                  </a:schemeClr>
                </a:solidFill>
                <a:latin typeface="+mn-lt"/>
                <a:ea typeface="나눔스퀘어 네오 Regular" panose="00000500000000000000" pitchFamily="2" charset="-127"/>
              </a:rPr>
              <a:t>packed within a 32B memory chunk alongside other pairs</a:t>
            </a:r>
            <a:endParaRPr lang="en-US" altLang="ko-KR" sz="1500" spc="0">
              <a:solidFill>
                <a:schemeClr val="bg2">
                  <a:lumMod val="75000"/>
                </a:schemeClr>
              </a:solidFill>
              <a:latin typeface="+mn-lt"/>
            </a:endParaRPr>
          </a:p>
        </p:txBody>
      </p:sp>
      <p:sp>
        <p:nvSpPr>
          <p:cNvPr id="4" name="제목 3">
            <a:extLst>
              <a:ext uri="{FF2B5EF4-FFF2-40B4-BE49-F238E27FC236}">
                <a16:creationId xmlns:a16="http://schemas.microsoft.com/office/drawing/2014/main" id="{F0D7B539-5E5E-EA06-9AA7-9FB4C4DD6ED2}"/>
              </a:ext>
            </a:extLst>
          </p:cNvPr>
          <p:cNvSpPr>
            <a:spLocks noGrp="1"/>
          </p:cNvSpPr>
          <p:nvPr>
            <p:ph type="title"/>
          </p:nvPr>
        </p:nvSpPr>
        <p:spPr>
          <a:xfrm>
            <a:off x="854498" y="405096"/>
            <a:ext cx="7404642" cy="424732"/>
          </a:xfrm>
        </p:spPr>
        <p:txBody>
          <a:bodyPr/>
          <a:lstStyle/>
          <a:p>
            <a:r>
              <a:rPr lang="en-US" altLang="ko-KR" sz="2400" spc="0">
                <a:latin typeface="+mn-lt"/>
              </a:rPr>
              <a:t>CacheCraft - Overview</a:t>
            </a:r>
          </a:p>
        </p:txBody>
      </p:sp>
      <p:sp>
        <p:nvSpPr>
          <p:cNvPr id="5" name="텍스트 개체 틀 4">
            <a:extLst>
              <a:ext uri="{FF2B5EF4-FFF2-40B4-BE49-F238E27FC236}">
                <a16:creationId xmlns:a16="http://schemas.microsoft.com/office/drawing/2014/main" id="{29696910-863A-A409-E28C-C84D44BE169C}"/>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grpSp>
        <p:nvGrpSpPr>
          <p:cNvPr id="20" name="그룹 19">
            <a:extLst>
              <a:ext uri="{FF2B5EF4-FFF2-40B4-BE49-F238E27FC236}">
                <a16:creationId xmlns:a16="http://schemas.microsoft.com/office/drawing/2014/main" id="{A13D80D5-7857-0A74-B987-CDADBF73C80A}"/>
              </a:ext>
            </a:extLst>
          </p:cNvPr>
          <p:cNvGrpSpPr/>
          <p:nvPr/>
        </p:nvGrpSpPr>
        <p:grpSpPr>
          <a:xfrm>
            <a:off x="1330035" y="2693029"/>
            <a:ext cx="5758734" cy="3935670"/>
            <a:chOff x="1344705" y="2567167"/>
            <a:chExt cx="5758734" cy="3935670"/>
          </a:xfrm>
        </p:grpSpPr>
        <p:sp>
          <p:nvSpPr>
            <p:cNvPr id="18" name="직사각형 17">
              <a:extLst>
                <a:ext uri="{FF2B5EF4-FFF2-40B4-BE49-F238E27FC236}">
                  <a16:creationId xmlns:a16="http://schemas.microsoft.com/office/drawing/2014/main" id="{601956A9-7417-EE27-82E3-FBBBAED446BC}"/>
                </a:ext>
              </a:extLst>
            </p:cNvPr>
            <p:cNvSpPr/>
            <p:nvPr/>
          </p:nvSpPr>
          <p:spPr>
            <a:xfrm>
              <a:off x="1344705" y="5480720"/>
              <a:ext cx="5758733" cy="1022117"/>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r>
                <a:rPr lang="en-US" altLang="ko-KR" sz="1400" b="1">
                  <a:latin typeface="Times New Roman" panose="02020603050405020304" pitchFamily="18" charset="0"/>
                  <a:cs typeface="Times New Roman" panose="02020603050405020304" pitchFamily="18" charset="0"/>
                </a:rPr>
                <a:t> </a:t>
              </a:r>
              <a:endParaRPr lang="ko-KR" altLang="en-US" sz="1400" b="1">
                <a:latin typeface="Times New Roman" panose="02020603050405020304" pitchFamily="18" charset="0"/>
                <a:cs typeface="Times New Roman" panose="02020603050405020304" pitchFamily="18" charset="0"/>
              </a:endParaRPr>
            </a:p>
          </p:txBody>
        </p:sp>
        <p:sp>
          <p:nvSpPr>
            <p:cNvPr id="66" name="직사각형 65">
              <a:extLst>
                <a:ext uri="{FF2B5EF4-FFF2-40B4-BE49-F238E27FC236}">
                  <a16:creationId xmlns:a16="http://schemas.microsoft.com/office/drawing/2014/main" id="{C02B88E5-533C-BBB6-D336-BDE6D61CD8EA}"/>
                </a:ext>
              </a:extLst>
            </p:cNvPr>
            <p:cNvSpPr/>
            <p:nvPr/>
          </p:nvSpPr>
          <p:spPr>
            <a:xfrm>
              <a:off x="1344707" y="2567167"/>
              <a:ext cx="5758732" cy="2529896"/>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endParaRPr lang="ko-KR" altLang="en-US" sz="1400" b="1">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DE0C400C-4D0B-4527-C17C-71F7AE81B4FA}"/>
                </a:ext>
              </a:extLst>
            </p:cNvPr>
            <p:cNvSpPr/>
            <p:nvPr/>
          </p:nvSpPr>
          <p:spPr>
            <a:xfrm>
              <a:off x="1582287" y="4708484"/>
              <a:ext cx="5239583" cy="31831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E9A12296-0807-7862-89BB-F5154B741F3B}"/>
                </a:ext>
              </a:extLst>
            </p:cNvPr>
            <p:cNvSpPr/>
            <p:nvPr/>
          </p:nvSpPr>
          <p:spPr>
            <a:xfrm>
              <a:off x="1593442" y="3787045"/>
              <a:ext cx="5228428"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75" name="직사각형 74">
              <a:extLst>
                <a:ext uri="{FF2B5EF4-FFF2-40B4-BE49-F238E27FC236}">
                  <a16:creationId xmlns:a16="http://schemas.microsoft.com/office/drawing/2014/main" id="{52D62D63-6FE2-2BD7-9E4D-9D4C73C1323E}"/>
                </a:ext>
              </a:extLst>
            </p:cNvPr>
            <p:cNvSpPr/>
            <p:nvPr/>
          </p:nvSpPr>
          <p:spPr>
            <a:xfrm>
              <a:off x="1593441" y="2937994"/>
              <a:ext cx="5228429"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109" name="화살표: 위쪽/아래쪽 108">
              <a:extLst>
                <a:ext uri="{FF2B5EF4-FFF2-40B4-BE49-F238E27FC236}">
                  <a16:creationId xmlns:a16="http://schemas.microsoft.com/office/drawing/2014/main" id="{E1BB5F61-5E4C-252E-9D91-C364638F466A}"/>
                </a:ext>
              </a:extLst>
            </p:cNvPr>
            <p:cNvSpPr/>
            <p:nvPr/>
          </p:nvSpPr>
          <p:spPr>
            <a:xfrm>
              <a:off x="3737470" y="5048434"/>
              <a:ext cx="638127" cy="580547"/>
            </a:xfrm>
            <a:prstGeom prst="upDownArrow">
              <a:avLst>
                <a:gd name="adj1" fmla="val 49172"/>
                <a:gd name="adj2" fmla="val 3016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1" name="TextBox 240">
              <a:extLst>
                <a:ext uri="{FF2B5EF4-FFF2-40B4-BE49-F238E27FC236}">
                  <a16:creationId xmlns:a16="http://schemas.microsoft.com/office/drawing/2014/main" id="{5E5A0E16-47CB-4EAF-1EF1-0B18AB194959}"/>
                </a:ext>
              </a:extLst>
            </p:cNvPr>
            <p:cNvSpPr txBox="1"/>
            <p:nvPr/>
          </p:nvSpPr>
          <p:spPr>
            <a:xfrm>
              <a:off x="1679454" y="3050675"/>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L1 Cache</a:t>
              </a:r>
            </a:p>
          </p:txBody>
        </p:sp>
        <p:sp>
          <p:nvSpPr>
            <p:cNvPr id="242" name="TextBox 241">
              <a:extLst>
                <a:ext uri="{FF2B5EF4-FFF2-40B4-BE49-F238E27FC236}">
                  <a16:creationId xmlns:a16="http://schemas.microsoft.com/office/drawing/2014/main" id="{0DE47B43-2DAA-5F42-282D-BC7DB9653D79}"/>
                </a:ext>
              </a:extLst>
            </p:cNvPr>
            <p:cNvSpPr txBox="1"/>
            <p:nvPr/>
          </p:nvSpPr>
          <p:spPr>
            <a:xfrm>
              <a:off x="1676618" y="3960814"/>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L2 Cache</a:t>
              </a:r>
            </a:p>
          </p:txBody>
        </p:sp>
        <p:sp>
          <p:nvSpPr>
            <p:cNvPr id="243" name="TextBox 242">
              <a:extLst>
                <a:ext uri="{FF2B5EF4-FFF2-40B4-BE49-F238E27FC236}">
                  <a16:creationId xmlns:a16="http://schemas.microsoft.com/office/drawing/2014/main" id="{FECAF9B1-4D71-216D-58F0-E8578591DE48}"/>
                </a:ext>
              </a:extLst>
            </p:cNvPr>
            <p:cNvSpPr txBox="1"/>
            <p:nvPr/>
          </p:nvSpPr>
          <p:spPr>
            <a:xfrm>
              <a:off x="1679454" y="4752582"/>
              <a:ext cx="1639867"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DRAM Controller</a:t>
              </a:r>
            </a:p>
          </p:txBody>
        </p:sp>
        <p:sp>
          <p:nvSpPr>
            <p:cNvPr id="62" name="TextBox 61">
              <a:extLst>
                <a:ext uri="{FF2B5EF4-FFF2-40B4-BE49-F238E27FC236}">
                  <a16:creationId xmlns:a16="http://schemas.microsoft.com/office/drawing/2014/main" id="{63948C14-8C5C-E538-9E61-1DB53D1B35AB}"/>
                </a:ext>
              </a:extLst>
            </p:cNvPr>
            <p:cNvSpPr txBox="1"/>
            <p:nvPr/>
          </p:nvSpPr>
          <p:spPr>
            <a:xfrm>
              <a:off x="1415485" y="5493419"/>
              <a:ext cx="946914"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GDDR</a:t>
              </a:r>
              <a:endParaRPr lang="ko-KR" altLang="en-US" sz="1600" b="1">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E2250F89-7083-7005-9D97-2D4117A1AAFA}"/>
                </a:ext>
              </a:extLst>
            </p:cNvPr>
            <p:cNvSpPr txBox="1"/>
            <p:nvPr/>
          </p:nvSpPr>
          <p:spPr>
            <a:xfrm>
              <a:off x="1415485" y="2631972"/>
              <a:ext cx="726203"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GPU</a:t>
              </a:r>
              <a:endParaRPr lang="ko-KR" altLang="en-US" sz="1600" b="1">
                <a:latin typeface="Times New Roman" panose="02020603050405020304" pitchFamily="18" charset="0"/>
                <a:cs typeface="Times New Roman" panose="02020603050405020304" pitchFamily="18" charset="0"/>
              </a:endParaRPr>
            </a:p>
          </p:txBody>
        </p:sp>
        <p:sp>
          <p:nvSpPr>
            <p:cNvPr id="15" name="화살표: 위쪽/아래쪽 14">
              <a:extLst>
                <a:ext uri="{FF2B5EF4-FFF2-40B4-BE49-F238E27FC236}">
                  <a16:creationId xmlns:a16="http://schemas.microsoft.com/office/drawing/2014/main" id="{778F263A-9959-C18A-69C8-EA08A8322661}"/>
                </a:ext>
              </a:extLst>
            </p:cNvPr>
            <p:cNvSpPr/>
            <p:nvPr/>
          </p:nvSpPr>
          <p:spPr>
            <a:xfrm>
              <a:off x="3812577" y="3353164"/>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화살표: 위쪽/아래쪽 18">
              <a:extLst>
                <a:ext uri="{FF2B5EF4-FFF2-40B4-BE49-F238E27FC236}">
                  <a16:creationId xmlns:a16="http://schemas.microsoft.com/office/drawing/2014/main" id="{3001AB19-A040-63D3-50EE-2476DE2A7D16}"/>
                </a:ext>
              </a:extLst>
            </p:cNvPr>
            <p:cNvSpPr/>
            <p:nvPr/>
          </p:nvSpPr>
          <p:spPr>
            <a:xfrm>
              <a:off x="3799069" y="4209009"/>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grpSp>
        <p:nvGrpSpPr>
          <p:cNvPr id="3" name="그룹 2">
            <a:extLst>
              <a:ext uri="{FF2B5EF4-FFF2-40B4-BE49-F238E27FC236}">
                <a16:creationId xmlns:a16="http://schemas.microsoft.com/office/drawing/2014/main" id="{01135C94-5086-5476-CB75-20ECED846513}"/>
              </a:ext>
            </a:extLst>
          </p:cNvPr>
          <p:cNvGrpSpPr/>
          <p:nvPr/>
        </p:nvGrpSpPr>
        <p:grpSpPr>
          <a:xfrm>
            <a:off x="3072392" y="3134992"/>
            <a:ext cx="3039626" cy="305769"/>
            <a:chOff x="3088134" y="2992225"/>
            <a:chExt cx="3039626" cy="305769"/>
          </a:xfrm>
        </p:grpSpPr>
        <p:sp>
          <p:nvSpPr>
            <p:cNvPr id="6" name="TextBox 5">
              <a:extLst>
                <a:ext uri="{FF2B5EF4-FFF2-40B4-BE49-F238E27FC236}">
                  <a16:creationId xmlns:a16="http://schemas.microsoft.com/office/drawing/2014/main" id="{9005C4B4-8F80-55BE-A6B8-2995AC9FE5FA}"/>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8" name="그룹 7">
              <a:extLst>
                <a:ext uri="{FF2B5EF4-FFF2-40B4-BE49-F238E27FC236}">
                  <a16:creationId xmlns:a16="http://schemas.microsoft.com/office/drawing/2014/main" id="{9717EA99-10D9-845D-F357-1D8A4A8563D0}"/>
                </a:ext>
              </a:extLst>
            </p:cNvPr>
            <p:cNvGrpSpPr/>
            <p:nvPr/>
          </p:nvGrpSpPr>
          <p:grpSpPr>
            <a:xfrm>
              <a:off x="3094966" y="2992225"/>
              <a:ext cx="1928845" cy="305769"/>
              <a:chOff x="5100382" y="1479834"/>
              <a:chExt cx="1383776" cy="239208"/>
            </a:xfrm>
          </p:grpSpPr>
          <p:sp>
            <p:nvSpPr>
              <p:cNvPr id="21" name="직사각형 20">
                <a:extLst>
                  <a:ext uri="{FF2B5EF4-FFF2-40B4-BE49-F238E27FC236}">
                    <a16:creationId xmlns:a16="http://schemas.microsoft.com/office/drawing/2014/main" id="{45375EE3-7199-9807-05E0-215E74DADFCD}"/>
                  </a:ext>
                </a:extLst>
              </p:cNvPr>
              <p:cNvSpPr/>
              <p:nvPr/>
            </p:nvSpPr>
            <p:spPr>
              <a:xfrm>
                <a:off x="5100382" y="1480556"/>
                <a:ext cx="328292" cy="238486"/>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311214C1-2325-39E2-463D-D0C82DB8C16D}"/>
                  </a:ext>
                </a:extLst>
              </p:cNvPr>
              <p:cNvSpPr/>
              <p:nvPr/>
            </p:nvSpPr>
            <p:spPr>
              <a:xfrm>
                <a:off x="5347959" y="1652555"/>
                <a:ext cx="82073" cy="6496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679D1CC1-5741-D731-25D2-CAE6EE9E541C}"/>
                  </a:ext>
                </a:extLst>
              </p:cNvPr>
              <p:cNvSpPr/>
              <p:nvPr/>
            </p:nvSpPr>
            <p:spPr>
              <a:xfrm>
                <a:off x="5430212" y="1479834"/>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4" name="직사각형 23">
                <a:extLst>
                  <a:ext uri="{FF2B5EF4-FFF2-40B4-BE49-F238E27FC236}">
                    <a16:creationId xmlns:a16="http://schemas.microsoft.com/office/drawing/2014/main" id="{8986362C-F659-383F-CC71-74CC85C2B046}"/>
                  </a:ext>
                </a:extLst>
              </p:cNvPr>
              <p:cNvSpPr/>
              <p:nvPr/>
            </p:nvSpPr>
            <p:spPr>
              <a:xfrm>
                <a:off x="5676251" y="1604598"/>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5" name="직사각형 24">
                <a:extLst>
                  <a:ext uri="{FF2B5EF4-FFF2-40B4-BE49-F238E27FC236}">
                    <a16:creationId xmlns:a16="http://schemas.microsoft.com/office/drawing/2014/main" id="{94F995CE-0DCB-AE78-3080-CF764DFF90B4}"/>
                  </a:ext>
                </a:extLst>
              </p:cNvPr>
              <p:cNvSpPr/>
              <p:nvPr/>
            </p:nvSpPr>
            <p:spPr>
              <a:xfrm>
                <a:off x="5756965"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6" name="직사각형 25">
                <a:extLst>
                  <a:ext uri="{FF2B5EF4-FFF2-40B4-BE49-F238E27FC236}">
                    <a16:creationId xmlns:a16="http://schemas.microsoft.com/office/drawing/2014/main" id="{2E53702E-47F1-6806-2E76-EBF42094AFBB}"/>
                  </a:ext>
                </a:extLst>
              </p:cNvPr>
              <p:cNvSpPr/>
              <p:nvPr/>
            </p:nvSpPr>
            <p:spPr>
              <a:xfrm>
                <a:off x="6000843" y="1542534"/>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CEE7DFD0-5B36-E54B-C9AD-9573AB76F6D8}"/>
                  </a:ext>
                </a:extLst>
              </p:cNvPr>
              <p:cNvSpPr/>
              <p:nvPr/>
            </p:nvSpPr>
            <p:spPr>
              <a:xfrm>
                <a:off x="6085257" y="1480556"/>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8" name="직사각형 27">
                <a:extLst>
                  <a:ext uri="{FF2B5EF4-FFF2-40B4-BE49-F238E27FC236}">
                    <a16:creationId xmlns:a16="http://schemas.microsoft.com/office/drawing/2014/main" id="{D6D56AD6-64FF-2ADC-40DB-F434F2CDA056}"/>
                  </a:ext>
                </a:extLst>
              </p:cNvPr>
              <p:cNvSpPr/>
              <p:nvPr/>
            </p:nvSpPr>
            <p:spPr>
              <a:xfrm>
                <a:off x="6331314" y="1481798"/>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9" name="직사각형 28">
                <a:extLst>
                  <a:ext uri="{FF2B5EF4-FFF2-40B4-BE49-F238E27FC236}">
                    <a16:creationId xmlns:a16="http://schemas.microsoft.com/office/drawing/2014/main" id="{08796F42-14B8-9C52-9801-CA1D3D7D67BE}"/>
                  </a:ext>
                </a:extLst>
              </p:cNvPr>
              <p:cNvSpPr/>
              <p:nvPr/>
            </p:nvSpPr>
            <p:spPr>
              <a:xfrm>
                <a:off x="5414396" y="1663778"/>
                <a:ext cx="45719" cy="42245"/>
              </a:xfrm>
              <a:prstGeom prst="rect">
                <a:avLst/>
              </a:prstGeom>
              <a:solidFill>
                <a:srgbClr val="F6980E"/>
              </a:solidFill>
              <a:ln>
                <a:solidFill>
                  <a:srgbClr val="F6980E"/>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0" name="직사각형 29">
                <a:extLst>
                  <a:ext uri="{FF2B5EF4-FFF2-40B4-BE49-F238E27FC236}">
                    <a16:creationId xmlns:a16="http://schemas.microsoft.com/office/drawing/2014/main" id="{3F956195-54A1-1AF2-7660-6E42E6835F82}"/>
                  </a:ext>
                </a:extLst>
              </p:cNvPr>
              <p:cNvSpPr/>
              <p:nvPr/>
            </p:nvSpPr>
            <p:spPr>
              <a:xfrm>
                <a:off x="5742136" y="1611998"/>
                <a:ext cx="25827"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1" name="직사각형 30">
                <a:extLst>
                  <a:ext uri="{FF2B5EF4-FFF2-40B4-BE49-F238E27FC236}">
                    <a16:creationId xmlns:a16="http://schemas.microsoft.com/office/drawing/2014/main" id="{CD8A94BC-439C-AA76-D107-AC3C61E4BEEC}"/>
                  </a:ext>
                </a:extLst>
              </p:cNvPr>
              <p:cNvSpPr/>
              <p:nvPr/>
            </p:nvSpPr>
            <p:spPr>
              <a:xfrm>
                <a:off x="6061366" y="1549859"/>
                <a:ext cx="41692"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9" name="그룹 8">
              <a:extLst>
                <a:ext uri="{FF2B5EF4-FFF2-40B4-BE49-F238E27FC236}">
                  <a16:creationId xmlns:a16="http://schemas.microsoft.com/office/drawing/2014/main" id="{806534F8-4C00-4FCB-80FF-D1DF55791B91}"/>
                </a:ext>
              </a:extLst>
            </p:cNvPr>
            <p:cNvGrpSpPr/>
            <p:nvPr/>
          </p:nvGrpSpPr>
          <p:grpSpPr>
            <a:xfrm>
              <a:off x="3088134" y="2994174"/>
              <a:ext cx="2034126" cy="282610"/>
              <a:chOff x="1727926" y="2265858"/>
              <a:chExt cx="1568385" cy="230378"/>
            </a:xfrm>
          </p:grpSpPr>
          <p:sp>
            <p:nvSpPr>
              <p:cNvPr id="13" name="TextBox 12">
                <a:extLst>
                  <a:ext uri="{FF2B5EF4-FFF2-40B4-BE49-F238E27FC236}">
                    <a16:creationId xmlns:a16="http://schemas.microsoft.com/office/drawing/2014/main" id="{ECFBF335-9316-BBB2-ED02-C065EF6A7E53}"/>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4" name="TextBox 13">
                <a:extLst>
                  <a:ext uri="{FF2B5EF4-FFF2-40B4-BE49-F238E27FC236}">
                    <a16:creationId xmlns:a16="http://schemas.microsoft.com/office/drawing/2014/main" id="{081564D7-CF2D-D1C6-DE55-476BF6E84FF4}"/>
                  </a:ext>
                </a:extLst>
              </p:cNvPr>
              <p:cNvSpPr txBox="1"/>
              <p:nvPr/>
            </p:nvSpPr>
            <p:spPr>
              <a:xfrm>
                <a:off x="2033460" y="226585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6" name="TextBox 15">
                <a:extLst>
                  <a:ext uri="{FF2B5EF4-FFF2-40B4-BE49-F238E27FC236}">
                    <a16:creationId xmlns:a16="http://schemas.microsoft.com/office/drawing/2014/main" id="{D50EA915-3B01-FA46-8687-00514DA51D31}"/>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17" name="TextBox 16">
                <a:extLst>
                  <a:ext uri="{FF2B5EF4-FFF2-40B4-BE49-F238E27FC236}">
                    <a16:creationId xmlns:a16="http://schemas.microsoft.com/office/drawing/2014/main" id="{34E8EB56-C637-0D0A-F653-693C23A7347E}"/>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11" name="TextBox 10">
              <a:extLst>
                <a:ext uri="{FF2B5EF4-FFF2-40B4-BE49-F238E27FC236}">
                  <a16:creationId xmlns:a16="http://schemas.microsoft.com/office/drawing/2014/main" id="{0C5165DC-D004-071D-5ECB-F5B204EBF63E}"/>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2" name="TextBox 11">
              <a:extLst>
                <a:ext uri="{FF2B5EF4-FFF2-40B4-BE49-F238E27FC236}">
                  <a16:creationId xmlns:a16="http://schemas.microsoft.com/office/drawing/2014/main" id="{4A715D83-8587-C64A-1867-42867CD2B451}"/>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grpSp>
        <p:nvGrpSpPr>
          <p:cNvPr id="32" name="그룹 31">
            <a:extLst>
              <a:ext uri="{FF2B5EF4-FFF2-40B4-BE49-F238E27FC236}">
                <a16:creationId xmlns:a16="http://schemas.microsoft.com/office/drawing/2014/main" id="{A99AD55F-B772-B7EF-DFED-26AEF41E1FD2}"/>
              </a:ext>
            </a:extLst>
          </p:cNvPr>
          <p:cNvGrpSpPr/>
          <p:nvPr/>
        </p:nvGrpSpPr>
        <p:grpSpPr>
          <a:xfrm>
            <a:off x="3072392" y="3975456"/>
            <a:ext cx="3039626" cy="306761"/>
            <a:chOff x="3088134" y="2993140"/>
            <a:chExt cx="3039626" cy="306761"/>
          </a:xfrm>
        </p:grpSpPr>
        <p:sp>
          <p:nvSpPr>
            <p:cNvPr id="33" name="TextBox 32">
              <a:extLst>
                <a:ext uri="{FF2B5EF4-FFF2-40B4-BE49-F238E27FC236}">
                  <a16:creationId xmlns:a16="http://schemas.microsoft.com/office/drawing/2014/main" id="{DDCBBD6C-9A94-AE5C-BF0D-3FC6CFD9E5F4}"/>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34" name="그룹 33">
              <a:extLst>
                <a:ext uri="{FF2B5EF4-FFF2-40B4-BE49-F238E27FC236}">
                  <a16:creationId xmlns:a16="http://schemas.microsoft.com/office/drawing/2014/main" id="{FFA31193-6EED-B75D-D926-DED75899A4C3}"/>
                </a:ext>
              </a:extLst>
            </p:cNvPr>
            <p:cNvGrpSpPr/>
            <p:nvPr/>
          </p:nvGrpSpPr>
          <p:grpSpPr>
            <a:xfrm>
              <a:off x="3094966" y="2993140"/>
              <a:ext cx="1928845" cy="306761"/>
              <a:chOff x="5100382" y="1480556"/>
              <a:chExt cx="1383776" cy="239985"/>
            </a:xfrm>
          </p:grpSpPr>
          <p:sp>
            <p:nvSpPr>
              <p:cNvPr id="42" name="직사각형 41">
                <a:extLst>
                  <a:ext uri="{FF2B5EF4-FFF2-40B4-BE49-F238E27FC236}">
                    <a16:creationId xmlns:a16="http://schemas.microsoft.com/office/drawing/2014/main" id="{1B9E6823-1653-8FDB-4B63-4A3D638053CF}"/>
                  </a:ext>
                </a:extLst>
              </p:cNvPr>
              <p:cNvSpPr/>
              <p:nvPr/>
            </p:nvSpPr>
            <p:spPr>
              <a:xfrm>
                <a:off x="5100382" y="1480556"/>
                <a:ext cx="328292" cy="238486"/>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3" name="직사각형 42">
                <a:extLst>
                  <a:ext uri="{FF2B5EF4-FFF2-40B4-BE49-F238E27FC236}">
                    <a16:creationId xmlns:a16="http://schemas.microsoft.com/office/drawing/2014/main" id="{2C12C74D-AABA-0E35-3D60-731206ADF614}"/>
                  </a:ext>
                </a:extLst>
              </p:cNvPr>
              <p:cNvSpPr/>
              <p:nvPr/>
            </p:nvSpPr>
            <p:spPr>
              <a:xfrm>
                <a:off x="5347959" y="1651055"/>
                <a:ext cx="82073" cy="6785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89F2EF28-191C-7A9F-E1EE-44C79FEE8F5D}"/>
                  </a:ext>
                </a:extLst>
              </p:cNvPr>
              <p:cNvSpPr/>
              <p:nvPr/>
            </p:nvSpPr>
            <p:spPr>
              <a:xfrm>
                <a:off x="5428674" y="1482055"/>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516B2902-B827-3383-B855-8490F09F4F49}"/>
                  </a:ext>
                </a:extLst>
              </p:cNvPr>
              <p:cNvSpPr/>
              <p:nvPr/>
            </p:nvSpPr>
            <p:spPr>
              <a:xfrm>
                <a:off x="5676251" y="1606511"/>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6" name="직사각형 45">
                <a:extLst>
                  <a:ext uri="{FF2B5EF4-FFF2-40B4-BE49-F238E27FC236}">
                    <a16:creationId xmlns:a16="http://schemas.microsoft.com/office/drawing/2014/main" id="{E1DDE9C0-5065-0CDE-6A9A-B4435FBA4705}"/>
                  </a:ext>
                </a:extLst>
              </p:cNvPr>
              <p:cNvSpPr/>
              <p:nvPr/>
            </p:nvSpPr>
            <p:spPr>
              <a:xfrm>
                <a:off x="5756965" y="1482055"/>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0B47EF75-65F0-7160-7B76-691113DF1DBB}"/>
                  </a:ext>
                </a:extLst>
              </p:cNvPr>
              <p:cNvSpPr/>
              <p:nvPr/>
            </p:nvSpPr>
            <p:spPr>
              <a:xfrm>
                <a:off x="6000843" y="1545117"/>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BF021F19-4AFE-DDB5-81BF-AFFA72CA4902}"/>
                  </a:ext>
                </a:extLst>
              </p:cNvPr>
              <p:cNvSpPr/>
              <p:nvPr/>
            </p:nvSpPr>
            <p:spPr>
              <a:xfrm>
                <a:off x="6085257" y="1482055"/>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6842B81E-BC73-C2EF-FFEE-582FF378973A}"/>
                  </a:ext>
                </a:extLst>
              </p:cNvPr>
              <p:cNvSpPr/>
              <p:nvPr/>
            </p:nvSpPr>
            <p:spPr>
              <a:xfrm>
                <a:off x="6331314" y="1483296"/>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AB7A4515-CFB2-D688-F02B-A085E105BDE9}"/>
                  </a:ext>
                </a:extLst>
              </p:cNvPr>
              <p:cNvSpPr/>
              <p:nvPr/>
            </p:nvSpPr>
            <p:spPr>
              <a:xfrm>
                <a:off x="5415535" y="1661964"/>
                <a:ext cx="25827" cy="50694"/>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1" name="직사각형 50">
                <a:extLst>
                  <a:ext uri="{FF2B5EF4-FFF2-40B4-BE49-F238E27FC236}">
                    <a16:creationId xmlns:a16="http://schemas.microsoft.com/office/drawing/2014/main" id="{10806E4D-F55C-30F0-0A10-22741C487E1D}"/>
                  </a:ext>
                </a:extLst>
              </p:cNvPr>
              <p:cNvSpPr/>
              <p:nvPr/>
            </p:nvSpPr>
            <p:spPr>
              <a:xfrm>
                <a:off x="5739858" y="1613549"/>
                <a:ext cx="38740"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2" name="직사각형 51">
                <a:extLst>
                  <a:ext uri="{FF2B5EF4-FFF2-40B4-BE49-F238E27FC236}">
                    <a16:creationId xmlns:a16="http://schemas.microsoft.com/office/drawing/2014/main" id="{87BD02D6-EE8D-3D05-DC11-78AFCD3789D6}"/>
                  </a:ext>
                </a:extLst>
              </p:cNvPr>
              <p:cNvSpPr/>
              <p:nvPr/>
            </p:nvSpPr>
            <p:spPr>
              <a:xfrm>
                <a:off x="6067062" y="1552806"/>
                <a:ext cx="38740"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35" name="그룹 34">
              <a:extLst>
                <a:ext uri="{FF2B5EF4-FFF2-40B4-BE49-F238E27FC236}">
                  <a16:creationId xmlns:a16="http://schemas.microsoft.com/office/drawing/2014/main" id="{598A1DE0-7EB9-A8B9-88FA-2B5BDDE70178}"/>
                </a:ext>
              </a:extLst>
            </p:cNvPr>
            <p:cNvGrpSpPr/>
            <p:nvPr/>
          </p:nvGrpSpPr>
          <p:grpSpPr>
            <a:xfrm>
              <a:off x="3088134" y="2996587"/>
              <a:ext cx="2034126" cy="281885"/>
              <a:chOff x="1727926" y="2267825"/>
              <a:chExt cx="1568385" cy="229787"/>
            </a:xfrm>
          </p:grpSpPr>
          <p:sp>
            <p:nvSpPr>
              <p:cNvPr id="38" name="TextBox 37">
                <a:extLst>
                  <a:ext uri="{FF2B5EF4-FFF2-40B4-BE49-F238E27FC236}">
                    <a16:creationId xmlns:a16="http://schemas.microsoft.com/office/drawing/2014/main" id="{107712F6-8A13-569F-B70E-D78C09B8EDA0}"/>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9" name="TextBox 38">
                <a:extLst>
                  <a:ext uri="{FF2B5EF4-FFF2-40B4-BE49-F238E27FC236}">
                    <a16:creationId xmlns:a16="http://schemas.microsoft.com/office/drawing/2014/main" id="{054AD092-DA21-F129-BBF8-0D79CC5D3CE6}"/>
                  </a:ext>
                </a:extLst>
              </p:cNvPr>
              <p:cNvSpPr txBox="1"/>
              <p:nvPr/>
            </p:nvSpPr>
            <p:spPr>
              <a:xfrm>
                <a:off x="2038994" y="227180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40" name="TextBox 39">
                <a:extLst>
                  <a:ext uri="{FF2B5EF4-FFF2-40B4-BE49-F238E27FC236}">
                    <a16:creationId xmlns:a16="http://schemas.microsoft.com/office/drawing/2014/main" id="{902002B5-E274-5FA5-44B9-94B0F1863D51}"/>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41" name="TextBox 40">
                <a:extLst>
                  <a:ext uri="{FF2B5EF4-FFF2-40B4-BE49-F238E27FC236}">
                    <a16:creationId xmlns:a16="http://schemas.microsoft.com/office/drawing/2014/main" id="{577DC951-4021-4B3F-80C9-C0A079A01897}"/>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36" name="TextBox 35">
              <a:extLst>
                <a:ext uri="{FF2B5EF4-FFF2-40B4-BE49-F238E27FC236}">
                  <a16:creationId xmlns:a16="http://schemas.microsoft.com/office/drawing/2014/main" id="{71F6060B-C5D6-9BC4-C907-4DEE9E90A2B6}"/>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7" name="TextBox 36">
              <a:extLst>
                <a:ext uri="{FF2B5EF4-FFF2-40B4-BE49-F238E27FC236}">
                  <a16:creationId xmlns:a16="http://schemas.microsoft.com/office/drawing/2014/main" id="{833513FA-3C5E-9E5A-1CAA-682579F2554B}"/>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sp>
        <p:nvSpPr>
          <p:cNvPr id="83" name="TextBox 82">
            <a:extLst>
              <a:ext uri="{FF2B5EF4-FFF2-40B4-BE49-F238E27FC236}">
                <a16:creationId xmlns:a16="http://schemas.microsoft.com/office/drawing/2014/main" id="{F65EC69A-FC8F-7DD8-3B48-384EAC2B78F1}"/>
              </a:ext>
            </a:extLst>
          </p:cNvPr>
          <p:cNvSpPr txBox="1"/>
          <p:nvPr/>
        </p:nvSpPr>
        <p:spPr>
          <a:xfrm>
            <a:off x="4424338" y="363208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30B transfer</a:t>
            </a:r>
            <a:endParaRPr lang="ko-KR" altLang="en-US" sz="1200" b="1">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49FC3579-EC75-8ADE-139F-CD90C1820702}"/>
              </a:ext>
            </a:extLst>
          </p:cNvPr>
          <p:cNvSpPr txBox="1"/>
          <p:nvPr/>
        </p:nvSpPr>
        <p:spPr>
          <a:xfrm>
            <a:off x="4423519" y="454505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30B transfer</a:t>
            </a:r>
            <a:endParaRPr lang="ko-KR" altLang="en-US" sz="1200" b="1">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D8419C89-0B60-8771-7B86-03B1FE7BD387}"/>
              </a:ext>
            </a:extLst>
          </p:cNvPr>
          <p:cNvSpPr txBox="1"/>
          <p:nvPr/>
        </p:nvSpPr>
        <p:spPr>
          <a:xfrm>
            <a:off x="4426679" y="5317485"/>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32B transfer</a:t>
            </a:r>
            <a:endParaRPr lang="ko-KR" altLang="en-US" sz="1200" b="1">
              <a:latin typeface="Times New Roman" panose="02020603050405020304" pitchFamily="18" charset="0"/>
              <a:cs typeface="Times New Roman" panose="02020603050405020304" pitchFamily="18" charset="0"/>
            </a:endParaRPr>
          </a:p>
        </p:txBody>
      </p:sp>
      <p:sp>
        <p:nvSpPr>
          <p:cNvPr id="10" name="직사각형 9">
            <a:extLst>
              <a:ext uri="{FF2B5EF4-FFF2-40B4-BE49-F238E27FC236}">
                <a16:creationId xmlns:a16="http://schemas.microsoft.com/office/drawing/2014/main" id="{A6A35366-2CA9-A565-A347-0CCEFC71295C}"/>
              </a:ext>
            </a:extLst>
          </p:cNvPr>
          <p:cNvSpPr/>
          <p:nvPr/>
        </p:nvSpPr>
        <p:spPr>
          <a:xfrm>
            <a:off x="1591098" y="5885809"/>
            <a:ext cx="5216102" cy="66483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100">
              <a:latin typeface="+mj-lt"/>
              <a:cs typeface="Times New Roman" panose="02020603050405020304" pitchFamily="18" charset="0"/>
            </a:endParaRPr>
          </a:p>
        </p:txBody>
      </p:sp>
      <p:sp>
        <p:nvSpPr>
          <p:cNvPr id="53" name="TextBox 52">
            <a:extLst>
              <a:ext uri="{FF2B5EF4-FFF2-40B4-BE49-F238E27FC236}">
                <a16:creationId xmlns:a16="http://schemas.microsoft.com/office/drawing/2014/main" id="{2AD31F79-0DEC-D151-AA59-FAFC528AB301}"/>
              </a:ext>
            </a:extLst>
          </p:cNvPr>
          <p:cNvSpPr txBox="1"/>
          <p:nvPr/>
        </p:nvSpPr>
        <p:spPr>
          <a:xfrm>
            <a:off x="3980450" y="6061017"/>
            <a:ext cx="1519268" cy="184666"/>
          </a:xfrm>
          <a:prstGeom prst="rect">
            <a:avLst/>
          </a:prstGeom>
          <a:noFill/>
        </p:spPr>
        <p:txBody>
          <a:bodyPr wrap="square" lIns="0" tIns="0" rIns="0" bIns="0" rtlCol="0">
            <a:spAutoFit/>
          </a:bodyPr>
          <a:lstStyle/>
          <a:p>
            <a:pPr algn="ctr"/>
            <a:r>
              <a:rPr lang="en-US" altLang="ko-KR" sz="1200" b="1">
                <a:latin typeface="+mj-lt"/>
                <a:cs typeface="Times New Roman" panose="02020603050405020304" pitchFamily="18" charset="0"/>
              </a:rPr>
              <a:t>2KiB row</a:t>
            </a:r>
            <a:endParaRPr lang="ko-KR" altLang="en-US" sz="1200" b="1">
              <a:latin typeface="+mj-lt"/>
              <a:cs typeface="Times New Roman" panose="02020603050405020304" pitchFamily="18" charset="0"/>
            </a:endParaRPr>
          </a:p>
        </p:txBody>
      </p:sp>
      <p:sp>
        <p:nvSpPr>
          <p:cNvPr id="87" name="직사각형 86">
            <a:extLst>
              <a:ext uri="{FF2B5EF4-FFF2-40B4-BE49-F238E27FC236}">
                <a16:creationId xmlns:a16="http://schemas.microsoft.com/office/drawing/2014/main" id="{C48224F8-DA20-865C-359F-6A7B75BABED4}"/>
              </a:ext>
            </a:extLst>
          </p:cNvPr>
          <p:cNvSpPr/>
          <p:nvPr/>
        </p:nvSpPr>
        <p:spPr>
          <a:xfrm>
            <a:off x="5327991" y="6266135"/>
            <a:ext cx="1479209" cy="287119"/>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7B069173-0C2E-0AB8-1939-F9A2B5789580}"/>
              </a:ext>
            </a:extLst>
          </p:cNvPr>
          <p:cNvSpPr txBox="1"/>
          <p:nvPr/>
        </p:nvSpPr>
        <p:spPr>
          <a:xfrm>
            <a:off x="5380231" y="6291632"/>
            <a:ext cx="311978" cy="230462"/>
          </a:xfrm>
          <a:prstGeom prst="rect">
            <a:avLst/>
          </a:prstGeom>
          <a:noFill/>
        </p:spPr>
        <p:txBody>
          <a:bodyPr wrap="square" lIns="0" tIns="0" rIns="0" bIns="0" rtlCol="0">
            <a:spAutoFit/>
          </a:bodyPr>
          <a:lstStyle/>
          <a:p>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grpSp>
        <p:nvGrpSpPr>
          <p:cNvPr id="180" name="그룹 179">
            <a:extLst>
              <a:ext uri="{FF2B5EF4-FFF2-40B4-BE49-F238E27FC236}">
                <a16:creationId xmlns:a16="http://schemas.microsoft.com/office/drawing/2014/main" id="{F39B2356-98AC-E6D9-1000-92B99D67E00A}"/>
              </a:ext>
            </a:extLst>
          </p:cNvPr>
          <p:cNvGrpSpPr/>
          <p:nvPr/>
        </p:nvGrpSpPr>
        <p:grpSpPr>
          <a:xfrm>
            <a:off x="1589661" y="6266135"/>
            <a:ext cx="3736426" cy="280800"/>
            <a:chOff x="1591097" y="6271151"/>
            <a:chExt cx="3736426" cy="280800"/>
          </a:xfrm>
        </p:grpSpPr>
        <p:grpSp>
          <p:nvGrpSpPr>
            <p:cNvPr id="144" name="그룹 143">
              <a:extLst>
                <a:ext uri="{FF2B5EF4-FFF2-40B4-BE49-F238E27FC236}">
                  <a16:creationId xmlns:a16="http://schemas.microsoft.com/office/drawing/2014/main" id="{D51BBF48-BE06-2429-F446-79C67A1A9F2A}"/>
                </a:ext>
              </a:extLst>
            </p:cNvPr>
            <p:cNvGrpSpPr/>
            <p:nvPr/>
          </p:nvGrpSpPr>
          <p:grpSpPr>
            <a:xfrm>
              <a:off x="1591097" y="6271151"/>
              <a:ext cx="311978" cy="280800"/>
              <a:chOff x="1584586" y="6270961"/>
              <a:chExt cx="311978" cy="280800"/>
            </a:xfrm>
          </p:grpSpPr>
          <p:sp>
            <p:nvSpPr>
              <p:cNvPr id="145" name="직사각형 144">
                <a:extLst>
                  <a:ext uri="{FF2B5EF4-FFF2-40B4-BE49-F238E27FC236}">
                    <a16:creationId xmlns:a16="http://schemas.microsoft.com/office/drawing/2014/main" id="{D602A116-A774-D1DB-32DC-E2C70C77ABF3}"/>
                  </a:ext>
                </a:extLst>
              </p:cNvPr>
              <p:cNvSpPr/>
              <p:nvPr/>
            </p:nvSpPr>
            <p:spPr>
              <a:xfrm>
                <a:off x="1584586"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6" name="직사각형 145">
                <a:extLst>
                  <a:ext uri="{FF2B5EF4-FFF2-40B4-BE49-F238E27FC236}">
                    <a16:creationId xmlns:a16="http://schemas.microsoft.com/office/drawing/2014/main" id="{830D6174-93E6-6B36-6269-4E97709D8234}"/>
                  </a:ext>
                </a:extLst>
              </p:cNvPr>
              <p:cNvSpPr/>
              <p:nvPr/>
            </p:nvSpPr>
            <p:spPr>
              <a:xfrm>
                <a:off x="1809688"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47" name="그룹 146">
              <a:extLst>
                <a:ext uri="{FF2B5EF4-FFF2-40B4-BE49-F238E27FC236}">
                  <a16:creationId xmlns:a16="http://schemas.microsoft.com/office/drawing/2014/main" id="{52E006EB-D80B-397C-FEBE-2D538A89CD47}"/>
                </a:ext>
              </a:extLst>
            </p:cNvPr>
            <p:cNvGrpSpPr/>
            <p:nvPr/>
          </p:nvGrpSpPr>
          <p:grpSpPr>
            <a:xfrm>
              <a:off x="1903074" y="6271151"/>
              <a:ext cx="311979" cy="280800"/>
              <a:chOff x="1896563" y="6270961"/>
              <a:chExt cx="311979" cy="280800"/>
            </a:xfrm>
          </p:grpSpPr>
          <p:sp>
            <p:nvSpPr>
              <p:cNvPr id="148" name="직사각형 147">
                <a:extLst>
                  <a:ext uri="{FF2B5EF4-FFF2-40B4-BE49-F238E27FC236}">
                    <a16:creationId xmlns:a16="http://schemas.microsoft.com/office/drawing/2014/main" id="{44A6291D-5D99-66C4-6EBA-AC339DE24B74}"/>
                  </a:ext>
                </a:extLst>
              </p:cNvPr>
              <p:cNvSpPr/>
              <p:nvPr/>
            </p:nvSpPr>
            <p:spPr>
              <a:xfrm>
                <a:off x="1896563"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9" name="직사각형 148">
                <a:extLst>
                  <a:ext uri="{FF2B5EF4-FFF2-40B4-BE49-F238E27FC236}">
                    <a16:creationId xmlns:a16="http://schemas.microsoft.com/office/drawing/2014/main" id="{DB4202CE-1AF0-DFF9-3AC4-F63D59C530CA}"/>
                  </a:ext>
                </a:extLst>
              </p:cNvPr>
              <p:cNvSpPr/>
              <p:nvPr/>
            </p:nvSpPr>
            <p:spPr>
              <a:xfrm>
                <a:off x="2121666"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0" name="그룹 149">
              <a:extLst>
                <a:ext uri="{FF2B5EF4-FFF2-40B4-BE49-F238E27FC236}">
                  <a16:creationId xmlns:a16="http://schemas.microsoft.com/office/drawing/2014/main" id="{F90C9D8B-C814-501C-12B4-795F12E656CA}"/>
                </a:ext>
              </a:extLst>
            </p:cNvPr>
            <p:cNvGrpSpPr/>
            <p:nvPr/>
          </p:nvGrpSpPr>
          <p:grpSpPr>
            <a:xfrm>
              <a:off x="2215052" y="6271151"/>
              <a:ext cx="311978" cy="280800"/>
              <a:chOff x="2208541" y="6270961"/>
              <a:chExt cx="311978" cy="280800"/>
            </a:xfrm>
          </p:grpSpPr>
          <p:sp>
            <p:nvSpPr>
              <p:cNvPr id="151" name="직사각형 150">
                <a:extLst>
                  <a:ext uri="{FF2B5EF4-FFF2-40B4-BE49-F238E27FC236}">
                    <a16:creationId xmlns:a16="http://schemas.microsoft.com/office/drawing/2014/main" id="{E287FEC2-54FA-CCAA-BFBB-04F22C1A65DE}"/>
                  </a:ext>
                </a:extLst>
              </p:cNvPr>
              <p:cNvSpPr/>
              <p:nvPr/>
            </p:nvSpPr>
            <p:spPr>
              <a:xfrm>
                <a:off x="2208541"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2" name="직사각형 151">
                <a:extLst>
                  <a:ext uri="{FF2B5EF4-FFF2-40B4-BE49-F238E27FC236}">
                    <a16:creationId xmlns:a16="http://schemas.microsoft.com/office/drawing/2014/main" id="{4DAAFC41-4E3B-FFF0-40B3-6BF40FDFBCB2}"/>
                  </a:ext>
                </a:extLst>
              </p:cNvPr>
              <p:cNvSpPr/>
              <p:nvPr/>
            </p:nvSpPr>
            <p:spPr>
              <a:xfrm>
                <a:off x="2433643"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3" name="그룹 152">
              <a:extLst>
                <a:ext uri="{FF2B5EF4-FFF2-40B4-BE49-F238E27FC236}">
                  <a16:creationId xmlns:a16="http://schemas.microsoft.com/office/drawing/2014/main" id="{869F414D-9871-5CE2-31BD-45851387EE70}"/>
                </a:ext>
              </a:extLst>
            </p:cNvPr>
            <p:cNvGrpSpPr/>
            <p:nvPr/>
          </p:nvGrpSpPr>
          <p:grpSpPr>
            <a:xfrm>
              <a:off x="2527611" y="6271151"/>
              <a:ext cx="311978" cy="280800"/>
              <a:chOff x="2521100" y="6270961"/>
              <a:chExt cx="311978" cy="280800"/>
            </a:xfrm>
          </p:grpSpPr>
          <p:sp>
            <p:nvSpPr>
              <p:cNvPr id="154" name="직사각형 153">
                <a:extLst>
                  <a:ext uri="{FF2B5EF4-FFF2-40B4-BE49-F238E27FC236}">
                    <a16:creationId xmlns:a16="http://schemas.microsoft.com/office/drawing/2014/main" id="{E37F4376-7C39-C736-133D-781B30C57A12}"/>
                  </a:ext>
                </a:extLst>
              </p:cNvPr>
              <p:cNvSpPr/>
              <p:nvPr/>
            </p:nvSpPr>
            <p:spPr>
              <a:xfrm>
                <a:off x="2521100"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5" name="직사각형 154">
                <a:extLst>
                  <a:ext uri="{FF2B5EF4-FFF2-40B4-BE49-F238E27FC236}">
                    <a16:creationId xmlns:a16="http://schemas.microsoft.com/office/drawing/2014/main" id="{E5D46834-53A1-E873-8BE5-17CF9B586421}"/>
                  </a:ext>
                </a:extLst>
              </p:cNvPr>
              <p:cNvSpPr/>
              <p:nvPr/>
            </p:nvSpPr>
            <p:spPr>
              <a:xfrm>
                <a:off x="2746202"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6" name="그룹 155">
              <a:extLst>
                <a:ext uri="{FF2B5EF4-FFF2-40B4-BE49-F238E27FC236}">
                  <a16:creationId xmlns:a16="http://schemas.microsoft.com/office/drawing/2014/main" id="{EE339929-92A9-4706-F20A-189F07C6381E}"/>
                </a:ext>
              </a:extLst>
            </p:cNvPr>
            <p:cNvGrpSpPr/>
            <p:nvPr/>
          </p:nvGrpSpPr>
          <p:grpSpPr>
            <a:xfrm>
              <a:off x="2834555" y="6271151"/>
              <a:ext cx="311978" cy="280800"/>
              <a:chOff x="2828044" y="6270961"/>
              <a:chExt cx="311978" cy="280800"/>
            </a:xfrm>
          </p:grpSpPr>
          <p:sp>
            <p:nvSpPr>
              <p:cNvPr id="157" name="직사각형 156">
                <a:extLst>
                  <a:ext uri="{FF2B5EF4-FFF2-40B4-BE49-F238E27FC236}">
                    <a16:creationId xmlns:a16="http://schemas.microsoft.com/office/drawing/2014/main" id="{BBB107E9-E74F-612C-7221-7BAE20899CF6}"/>
                  </a:ext>
                </a:extLst>
              </p:cNvPr>
              <p:cNvSpPr/>
              <p:nvPr/>
            </p:nvSpPr>
            <p:spPr>
              <a:xfrm>
                <a:off x="2828044"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8" name="직사각형 157">
                <a:extLst>
                  <a:ext uri="{FF2B5EF4-FFF2-40B4-BE49-F238E27FC236}">
                    <a16:creationId xmlns:a16="http://schemas.microsoft.com/office/drawing/2014/main" id="{A2B30D5E-5C3F-7E43-AABF-1CC2E3A5411B}"/>
                  </a:ext>
                </a:extLst>
              </p:cNvPr>
              <p:cNvSpPr/>
              <p:nvPr/>
            </p:nvSpPr>
            <p:spPr>
              <a:xfrm>
                <a:off x="3053146"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9" name="그룹 158">
              <a:extLst>
                <a:ext uri="{FF2B5EF4-FFF2-40B4-BE49-F238E27FC236}">
                  <a16:creationId xmlns:a16="http://schemas.microsoft.com/office/drawing/2014/main" id="{D5CF2CF4-EBB0-6C91-36C7-B73833DD0307}"/>
                </a:ext>
              </a:extLst>
            </p:cNvPr>
            <p:cNvGrpSpPr/>
            <p:nvPr/>
          </p:nvGrpSpPr>
          <p:grpSpPr>
            <a:xfrm>
              <a:off x="3146533" y="6271151"/>
              <a:ext cx="311978" cy="280800"/>
              <a:chOff x="3140022" y="6270961"/>
              <a:chExt cx="311978" cy="280800"/>
            </a:xfrm>
          </p:grpSpPr>
          <p:sp>
            <p:nvSpPr>
              <p:cNvPr id="160" name="직사각형 159">
                <a:extLst>
                  <a:ext uri="{FF2B5EF4-FFF2-40B4-BE49-F238E27FC236}">
                    <a16:creationId xmlns:a16="http://schemas.microsoft.com/office/drawing/2014/main" id="{547C3337-7E23-6208-1DF9-2659353D19F7}"/>
                  </a:ext>
                </a:extLst>
              </p:cNvPr>
              <p:cNvSpPr/>
              <p:nvPr/>
            </p:nvSpPr>
            <p:spPr>
              <a:xfrm>
                <a:off x="3140022"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1" name="직사각형 160">
                <a:extLst>
                  <a:ext uri="{FF2B5EF4-FFF2-40B4-BE49-F238E27FC236}">
                    <a16:creationId xmlns:a16="http://schemas.microsoft.com/office/drawing/2014/main" id="{3C69524D-8A69-D1C2-BB7E-871EDF8DADB5}"/>
                  </a:ext>
                </a:extLst>
              </p:cNvPr>
              <p:cNvSpPr/>
              <p:nvPr/>
            </p:nvSpPr>
            <p:spPr>
              <a:xfrm>
                <a:off x="3365124"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2" name="그룹 161">
              <a:extLst>
                <a:ext uri="{FF2B5EF4-FFF2-40B4-BE49-F238E27FC236}">
                  <a16:creationId xmlns:a16="http://schemas.microsoft.com/office/drawing/2014/main" id="{7924A37D-141E-FE98-19C3-E384B94C5119}"/>
                </a:ext>
              </a:extLst>
            </p:cNvPr>
            <p:cNvGrpSpPr/>
            <p:nvPr/>
          </p:nvGrpSpPr>
          <p:grpSpPr>
            <a:xfrm>
              <a:off x="3458510" y="6271151"/>
              <a:ext cx="311978" cy="280800"/>
              <a:chOff x="3451999" y="6270961"/>
              <a:chExt cx="311978" cy="280800"/>
            </a:xfrm>
          </p:grpSpPr>
          <p:sp>
            <p:nvSpPr>
              <p:cNvPr id="163" name="직사각형 162">
                <a:extLst>
                  <a:ext uri="{FF2B5EF4-FFF2-40B4-BE49-F238E27FC236}">
                    <a16:creationId xmlns:a16="http://schemas.microsoft.com/office/drawing/2014/main" id="{F7BCD3A5-E306-95D2-163D-CEEADC6E0A35}"/>
                  </a:ext>
                </a:extLst>
              </p:cNvPr>
              <p:cNvSpPr/>
              <p:nvPr/>
            </p:nvSpPr>
            <p:spPr>
              <a:xfrm>
                <a:off x="3451999"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4" name="직사각형 163">
                <a:extLst>
                  <a:ext uri="{FF2B5EF4-FFF2-40B4-BE49-F238E27FC236}">
                    <a16:creationId xmlns:a16="http://schemas.microsoft.com/office/drawing/2014/main" id="{4D96F4FA-9EB2-EFD1-E101-F4B0AF1FF944}"/>
                  </a:ext>
                </a:extLst>
              </p:cNvPr>
              <p:cNvSpPr/>
              <p:nvPr/>
            </p:nvSpPr>
            <p:spPr>
              <a:xfrm>
                <a:off x="3677101"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5" name="그룹 164">
              <a:extLst>
                <a:ext uri="{FF2B5EF4-FFF2-40B4-BE49-F238E27FC236}">
                  <a16:creationId xmlns:a16="http://schemas.microsoft.com/office/drawing/2014/main" id="{05300815-258E-4982-05A9-7C9A8603FC14}"/>
                </a:ext>
              </a:extLst>
            </p:cNvPr>
            <p:cNvGrpSpPr/>
            <p:nvPr/>
          </p:nvGrpSpPr>
          <p:grpSpPr>
            <a:xfrm>
              <a:off x="3771069" y="6271151"/>
              <a:ext cx="311978" cy="280800"/>
              <a:chOff x="3764558" y="6270961"/>
              <a:chExt cx="311978" cy="280800"/>
            </a:xfrm>
          </p:grpSpPr>
          <p:sp>
            <p:nvSpPr>
              <p:cNvPr id="166" name="직사각형 165">
                <a:extLst>
                  <a:ext uri="{FF2B5EF4-FFF2-40B4-BE49-F238E27FC236}">
                    <a16:creationId xmlns:a16="http://schemas.microsoft.com/office/drawing/2014/main" id="{E465148C-D618-18BB-CFCF-2D0DA301F277}"/>
                  </a:ext>
                </a:extLst>
              </p:cNvPr>
              <p:cNvSpPr/>
              <p:nvPr/>
            </p:nvSpPr>
            <p:spPr>
              <a:xfrm>
                <a:off x="3764558"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7" name="직사각형 166">
                <a:extLst>
                  <a:ext uri="{FF2B5EF4-FFF2-40B4-BE49-F238E27FC236}">
                    <a16:creationId xmlns:a16="http://schemas.microsoft.com/office/drawing/2014/main" id="{B07135B1-EB22-C0F7-F5A5-DE4587769F01}"/>
                  </a:ext>
                </a:extLst>
              </p:cNvPr>
              <p:cNvSpPr/>
              <p:nvPr/>
            </p:nvSpPr>
            <p:spPr>
              <a:xfrm>
                <a:off x="3989660"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8" name="그룹 167">
              <a:extLst>
                <a:ext uri="{FF2B5EF4-FFF2-40B4-BE49-F238E27FC236}">
                  <a16:creationId xmlns:a16="http://schemas.microsoft.com/office/drawing/2014/main" id="{5107778D-7351-11CA-2B7D-58CC3BB758D3}"/>
                </a:ext>
              </a:extLst>
            </p:cNvPr>
            <p:cNvGrpSpPr/>
            <p:nvPr/>
          </p:nvGrpSpPr>
          <p:grpSpPr>
            <a:xfrm>
              <a:off x="4079031" y="6271151"/>
              <a:ext cx="311978" cy="280800"/>
              <a:chOff x="4072520" y="6270961"/>
              <a:chExt cx="311978" cy="280800"/>
            </a:xfrm>
          </p:grpSpPr>
          <p:sp>
            <p:nvSpPr>
              <p:cNvPr id="169" name="직사각형 168">
                <a:extLst>
                  <a:ext uri="{FF2B5EF4-FFF2-40B4-BE49-F238E27FC236}">
                    <a16:creationId xmlns:a16="http://schemas.microsoft.com/office/drawing/2014/main" id="{05D149EC-A37C-0BF4-0696-AF9AEA6C44AE}"/>
                  </a:ext>
                </a:extLst>
              </p:cNvPr>
              <p:cNvSpPr/>
              <p:nvPr/>
            </p:nvSpPr>
            <p:spPr>
              <a:xfrm>
                <a:off x="4072520"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0" name="직사각형 169">
                <a:extLst>
                  <a:ext uri="{FF2B5EF4-FFF2-40B4-BE49-F238E27FC236}">
                    <a16:creationId xmlns:a16="http://schemas.microsoft.com/office/drawing/2014/main" id="{22167AA0-F161-FB4D-4AAF-B5BC2D08BCD7}"/>
                  </a:ext>
                </a:extLst>
              </p:cNvPr>
              <p:cNvSpPr/>
              <p:nvPr/>
            </p:nvSpPr>
            <p:spPr>
              <a:xfrm>
                <a:off x="4297622"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1" name="그룹 170">
              <a:extLst>
                <a:ext uri="{FF2B5EF4-FFF2-40B4-BE49-F238E27FC236}">
                  <a16:creationId xmlns:a16="http://schemas.microsoft.com/office/drawing/2014/main" id="{08233C3C-DE74-0D47-D93C-7E802D6546EA}"/>
                </a:ext>
              </a:extLst>
            </p:cNvPr>
            <p:cNvGrpSpPr/>
            <p:nvPr/>
          </p:nvGrpSpPr>
          <p:grpSpPr>
            <a:xfrm>
              <a:off x="4391008" y="6271151"/>
              <a:ext cx="311980" cy="280800"/>
              <a:chOff x="4384497" y="6270961"/>
              <a:chExt cx="311980" cy="280800"/>
            </a:xfrm>
          </p:grpSpPr>
          <p:sp>
            <p:nvSpPr>
              <p:cNvPr id="172" name="직사각형 171">
                <a:extLst>
                  <a:ext uri="{FF2B5EF4-FFF2-40B4-BE49-F238E27FC236}">
                    <a16:creationId xmlns:a16="http://schemas.microsoft.com/office/drawing/2014/main" id="{D97479A4-6B80-7B55-BA3E-142B02B46A43}"/>
                  </a:ext>
                </a:extLst>
              </p:cNvPr>
              <p:cNvSpPr/>
              <p:nvPr/>
            </p:nvSpPr>
            <p:spPr>
              <a:xfrm>
                <a:off x="4384497"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3" name="직사각형 172">
                <a:extLst>
                  <a:ext uri="{FF2B5EF4-FFF2-40B4-BE49-F238E27FC236}">
                    <a16:creationId xmlns:a16="http://schemas.microsoft.com/office/drawing/2014/main" id="{402CC4EC-A23D-0459-DB05-1FE18CF2CADF}"/>
                  </a:ext>
                </a:extLst>
              </p:cNvPr>
              <p:cNvSpPr/>
              <p:nvPr/>
            </p:nvSpPr>
            <p:spPr>
              <a:xfrm>
                <a:off x="4609601"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4" name="그룹 173">
              <a:extLst>
                <a:ext uri="{FF2B5EF4-FFF2-40B4-BE49-F238E27FC236}">
                  <a16:creationId xmlns:a16="http://schemas.microsoft.com/office/drawing/2014/main" id="{43875D3E-4867-CB56-BDCC-6FD5B1CD53E5}"/>
                </a:ext>
              </a:extLst>
            </p:cNvPr>
            <p:cNvGrpSpPr/>
            <p:nvPr/>
          </p:nvGrpSpPr>
          <p:grpSpPr>
            <a:xfrm>
              <a:off x="4702987" y="6271151"/>
              <a:ext cx="311978" cy="280800"/>
              <a:chOff x="4696476" y="6270961"/>
              <a:chExt cx="311978" cy="280800"/>
            </a:xfrm>
          </p:grpSpPr>
          <p:sp>
            <p:nvSpPr>
              <p:cNvPr id="175" name="직사각형 174">
                <a:extLst>
                  <a:ext uri="{FF2B5EF4-FFF2-40B4-BE49-F238E27FC236}">
                    <a16:creationId xmlns:a16="http://schemas.microsoft.com/office/drawing/2014/main" id="{29C27EC3-2485-5B2E-EC03-2DB6D41F3058}"/>
                  </a:ext>
                </a:extLst>
              </p:cNvPr>
              <p:cNvSpPr/>
              <p:nvPr/>
            </p:nvSpPr>
            <p:spPr>
              <a:xfrm>
                <a:off x="4696476"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6" name="직사각형 175">
                <a:extLst>
                  <a:ext uri="{FF2B5EF4-FFF2-40B4-BE49-F238E27FC236}">
                    <a16:creationId xmlns:a16="http://schemas.microsoft.com/office/drawing/2014/main" id="{0E65F77F-8FE5-9CE5-2A90-A238EDDE3E82}"/>
                  </a:ext>
                </a:extLst>
              </p:cNvPr>
              <p:cNvSpPr/>
              <p:nvPr/>
            </p:nvSpPr>
            <p:spPr>
              <a:xfrm>
                <a:off x="4921578"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7" name="그룹 176">
              <a:extLst>
                <a:ext uri="{FF2B5EF4-FFF2-40B4-BE49-F238E27FC236}">
                  <a16:creationId xmlns:a16="http://schemas.microsoft.com/office/drawing/2014/main" id="{AD736B89-DA47-B028-47B3-802F5ED3EBCE}"/>
                </a:ext>
              </a:extLst>
            </p:cNvPr>
            <p:cNvGrpSpPr/>
            <p:nvPr/>
          </p:nvGrpSpPr>
          <p:grpSpPr>
            <a:xfrm>
              <a:off x="5015545" y="6271151"/>
              <a:ext cx="311978" cy="280800"/>
              <a:chOff x="5009034" y="6270961"/>
              <a:chExt cx="311978" cy="280800"/>
            </a:xfrm>
          </p:grpSpPr>
          <p:sp>
            <p:nvSpPr>
              <p:cNvPr id="178" name="직사각형 177">
                <a:extLst>
                  <a:ext uri="{FF2B5EF4-FFF2-40B4-BE49-F238E27FC236}">
                    <a16:creationId xmlns:a16="http://schemas.microsoft.com/office/drawing/2014/main" id="{69A71BEC-3469-0503-147A-22D666A87D3B}"/>
                  </a:ext>
                </a:extLst>
              </p:cNvPr>
              <p:cNvSpPr/>
              <p:nvPr/>
            </p:nvSpPr>
            <p:spPr>
              <a:xfrm>
                <a:off x="5009034"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9" name="직사각형 178">
                <a:extLst>
                  <a:ext uri="{FF2B5EF4-FFF2-40B4-BE49-F238E27FC236}">
                    <a16:creationId xmlns:a16="http://schemas.microsoft.com/office/drawing/2014/main" id="{3BA8675B-E689-91ED-A9D7-D5DCDB4937E7}"/>
                  </a:ext>
                </a:extLst>
              </p:cNvPr>
              <p:cNvSpPr/>
              <p:nvPr/>
            </p:nvSpPr>
            <p:spPr>
              <a:xfrm>
                <a:off x="5234136"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225" name="그룹 224">
            <a:extLst>
              <a:ext uri="{FF2B5EF4-FFF2-40B4-BE49-F238E27FC236}">
                <a16:creationId xmlns:a16="http://schemas.microsoft.com/office/drawing/2014/main" id="{D07875E5-394B-36EF-C06D-E0DDDAA4F2C4}"/>
              </a:ext>
            </a:extLst>
          </p:cNvPr>
          <p:cNvGrpSpPr/>
          <p:nvPr/>
        </p:nvGrpSpPr>
        <p:grpSpPr>
          <a:xfrm>
            <a:off x="5562789" y="6266135"/>
            <a:ext cx="1239287" cy="289208"/>
            <a:chOff x="3900131" y="4854132"/>
            <a:chExt cx="928845" cy="234452"/>
          </a:xfrm>
        </p:grpSpPr>
        <p:grpSp>
          <p:nvGrpSpPr>
            <p:cNvPr id="185" name="그룹 184">
              <a:extLst>
                <a:ext uri="{FF2B5EF4-FFF2-40B4-BE49-F238E27FC236}">
                  <a16:creationId xmlns:a16="http://schemas.microsoft.com/office/drawing/2014/main" id="{F14E2F61-8117-80B7-642D-7E07BB43D152}"/>
                </a:ext>
              </a:extLst>
            </p:cNvPr>
            <p:cNvGrpSpPr/>
            <p:nvPr/>
          </p:nvGrpSpPr>
          <p:grpSpPr>
            <a:xfrm>
              <a:off x="3900131" y="4854132"/>
              <a:ext cx="232902" cy="234452"/>
              <a:chOff x="6582227" y="3079969"/>
              <a:chExt cx="216704" cy="225000"/>
            </a:xfrm>
          </p:grpSpPr>
          <p:sp>
            <p:nvSpPr>
              <p:cNvPr id="186" name="직사각형 185">
                <a:extLst>
                  <a:ext uri="{FF2B5EF4-FFF2-40B4-BE49-F238E27FC236}">
                    <a16:creationId xmlns:a16="http://schemas.microsoft.com/office/drawing/2014/main" id="{BC92F20B-307D-62F3-D3AF-E584FB7F4D2A}"/>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7" name="직사각형 186">
                <a:extLst>
                  <a:ext uri="{FF2B5EF4-FFF2-40B4-BE49-F238E27FC236}">
                    <a16:creationId xmlns:a16="http://schemas.microsoft.com/office/drawing/2014/main" id="{A161F444-E947-4DA5-33EB-A18BC719FF43}"/>
                  </a:ext>
                </a:extLst>
              </p:cNvPr>
              <p:cNvSpPr/>
              <p:nvPr/>
            </p:nvSpPr>
            <p:spPr>
              <a:xfrm rot="16200000">
                <a:off x="6497171" y="3166687"/>
                <a:ext cx="222364" cy="52251"/>
              </a:xfrm>
              <a:prstGeom prst="rect">
                <a:avLst/>
              </a:prstGeom>
              <a:solidFill>
                <a:srgbClr val="0070C0"/>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8" name="직사각형 187">
                <a:extLst>
                  <a:ext uri="{FF2B5EF4-FFF2-40B4-BE49-F238E27FC236}">
                    <a16:creationId xmlns:a16="http://schemas.microsoft.com/office/drawing/2014/main" id="{9E7EFE36-38AA-5AC2-63FA-09A1DAD1BEF4}"/>
                  </a:ext>
                </a:extLst>
              </p:cNvPr>
              <p:cNvSpPr/>
              <p:nvPr/>
            </p:nvSpPr>
            <p:spPr>
              <a:xfrm rot="16200000">
                <a:off x="6551233" y="3166687"/>
                <a:ext cx="222364" cy="52251"/>
              </a:xfrm>
              <a:prstGeom prst="rect">
                <a:avLst/>
              </a:prstGeom>
              <a:solidFill>
                <a:srgbClr val="F6980E"/>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9" name="직사각형 188">
                <a:extLst>
                  <a:ext uri="{FF2B5EF4-FFF2-40B4-BE49-F238E27FC236}">
                    <a16:creationId xmlns:a16="http://schemas.microsoft.com/office/drawing/2014/main" id="{32581A01-1CA6-8559-F7E7-DEB4D22F004D}"/>
                  </a:ext>
                </a:extLst>
              </p:cNvPr>
              <p:cNvSpPr/>
              <p:nvPr/>
            </p:nvSpPr>
            <p:spPr>
              <a:xfrm rot="16200000">
                <a:off x="6659318" y="3219781"/>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0" name="직사각형 189">
                <a:extLst>
                  <a:ext uri="{FF2B5EF4-FFF2-40B4-BE49-F238E27FC236}">
                    <a16:creationId xmlns:a16="http://schemas.microsoft.com/office/drawing/2014/main" id="{B4BD5192-1DFB-B6CA-FA14-BC07F9942A45}"/>
                  </a:ext>
                </a:extLst>
              </p:cNvPr>
              <p:cNvSpPr/>
              <p:nvPr/>
            </p:nvSpPr>
            <p:spPr>
              <a:xfrm>
                <a:off x="6635476" y="3082230"/>
                <a:ext cx="54000" cy="54000"/>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1" name="직사각형 190">
                <a:extLst>
                  <a:ext uri="{FF2B5EF4-FFF2-40B4-BE49-F238E27FC236}">
                    <a16:creationId xmlns:a16="http://schemas.microsoft.com/office/drawing/2014/main" id="{887973EE-DA2C-6BDD-DE73-3E00D8865594}"/>
                  </a:ext>
                </a:extLst>
              </p:cNvPr>
              <p:cNvSpPr/>
              <p:nvPr/>
            </p:nvSpPr>
            <p:spPr>
              <a:xfrm>
                <a:off x="6691276" y="3135810"/>
                <a:ext cx="54000" cy="54000"/>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2" name="직사각형 191">
                <a:extLst>
                  <a:ext uri="{FF2B5EF4-FFF2-40B4-BE49-F238E27FC236}">
                    <a16:creationId xmlns:a16="http://schemas.microsoft.com/office/drawing/2014/main" id="{B3D7C97B-419F-A866-E0FD-6971498BF8B4}"/>
                  </a:ext>
                </a:extLst>
              </p:cNvPr>
              <p:cNvSpPr/>
              <p:nvPr/>
            </p:nvSpPr>
            <p:spPr>
              <a:xfrm>
                <a:off x="6691276" y="3082470"/>
                <a:ext cx="54000" cy="54000"/>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3" name="직사각형 192">
                <a:extLst>
                  <a:ext uri="{FF2B5EF4-FFF2-40B4-BE49-F238E27FC236}">
                    <a16:creationId xmlns:a16="http://schemas.microsoft.com/office/drawing/2014/main" id="{401C7B6B-78A7-44C7-94CA-C416EF3A55C7}"/>
                  </a:ext>
                </a:extLst>
              </p:cNvPr>
              <p:cNvSpPr/>
              <p:nvPr/>
            </p:nvSpPr>
            <p:spPr>
              <a:xfrm rot="16200000">
                <a:off x="6714718" y="3111869"/>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4" name="직사각형 193">
                <a:extLst>
                  <a:ext uri="{FF2B5EF4-FFF2-40B4-BE49-F238E27FC236}">
                    <a16:creationId xmlns:a16="http://schemas.microsoft.com/office/drawing/2014/main" id="{EB2350DF-F424-C0C5-FE0F-F84E7444994B}"/>
                  </a:ext>
                </a:extLst>
              </p:cNvPr>
              <p:cNvSpPr/>
              <p:nvPr/>
            </p:nvSpPr>
            <p:spPr>
              <a:xfrm>
                <a:off x="6744406" y="3189309"/>
                <a:ext cx="54000" cy="54000"/>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95" name="그룹 194">
              <a:extLst>
                <a:ext uri="{FF2B5EF4-FFF2-40B4-BE49-F238E27FC236}">
                  <a16:creationId xmlns:a16="http://schemas.microsoft.com/office/drawing/2014/main" id="{8988604B-0ABB-BAD5-F65D-3B98193029F4}"/>
                </a:ext>
              </a:extLst>
            </p:cNvPr>
            <p:cNvGrpSpPr/>
            <p:nvPr/>
          </p:nvGrpSpPr>
          <p:grpSpPr>
            <a:xfrm>
              <a:off x="4132646" y="4854132"/>
              <a:ext cx="232902" cy="234452"/>
              <a:chOff x="6582227" y="3079969"/>
              <a:chExt cx="216704" cy="225000"/>
            </a:xfrm>
          </p:grpSpPr>
          <p:sp>
            <p:nvSpPr>
              <p:cNvPr id="196" name="직사각형 195">
                <a:extLst>
                  <a:ext uri="{FF2B5EF4-FFF2-40B4-BE49-F238E27FC236}">
                    <a16:creationId xmlns:a16="http://schemas.microsoft.com/office/drawing/2014/main" id="{088A5F42-850D-4207-83AB-1BED31A91B3F}"/>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7" name="직사각형 196">
                <a:extLst>
                  <a:ext uri="{FF2B5EF4-FFF2-40B4-BE49-F238E27FC236}">
                    <a16:creationId xmlns:a16="http://schemas.microsoft.com/office/drawing/2014/main" id="{7F86171C-6FDB-DFEF-8BED-90ED5C14397E}"/>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8" name="직사각형 197">
                <a:extLst>
                  <a:ext uri="{FF2B5EF4-FFF2-40B4-BE49-F238E27FC236}">
                    <a16:creationId xmlns:a16="http://schemas.microsoft.com/office/drawing/2014/main" id="{FC3F722F-7D0C-2A5C-3F1C-21B95485AF45}"/>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9" name="직사각형 198">
                <a:extLst>
                  <a:ext uri="{FF2B5EF4-FFF2-40B4-BE49-F238E27FC236}">
                    <a16:creationId xmlns:a16="http://schemas.microsoft.com/office/drawing/2014/main" id="{ECD70DBD-8160-4CD4-BCDC-4B846FBB1AB4}"/>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0" name="직사각형 199">
                <a:extLst>
                  <a:ext uri="{FF2B5EF4-FFF2-40B4-BE49-F238E27FC236}">
                    <a16:creationId xmlns:a16="http://schemas.microsoft.com/office/drawing/2014/main" id="{C41848B9-0D06-C20E-5A30-7AB803429861}"/>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1" name="직사각형 200">
                <a:extLst>
                  <a:ext uri="{FF2B5EF4-FFF2-40B4-BE49-F238E27FC236}">
                    <a16:creationId xmlns:a16="http://schemas.microsoft.com/office/drawing/2014/main" id="{4D7D4DB5-6E95-38D2-966D-DED45F9763F2}"/>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2" name="직사각형 201">
                <a:extLst>
                  <a:ext uri="{FF2B5EF4-FFF2-40B4-BE49-F238E27FC236}">
                    <a16:creationId xmlns:a16="http://schemas.microsoft.com/office/drawing/2014/main" id="{CC8C3044-957F-ABDE-600F-2807D6E80263}"/>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3" name="직사각형 202">
                <a:extLst>
                  <a:ext uri="{FF2B5EF4-FFF2-40B4-BE49-F238E27FC236}">
                    <a16:creationId xmlns:a16="http://schemas.microsoft.com/office/drawing/2014/main" id="{6AE82DA9-C517-9AF2-986A-03B60DEAB3D3}"/>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4" name="직사각형 203">
                <a:extLst>
                  <a:ext uri="{FF2B5EF4-FFF2-40B4-BE49-F238E27FC236}">
                    <a16:creationId xmlns:a16="http://schemas.microsoft.com/office/drawing/2014/main" id="{761BDDE2-CFA6-E7E3-42DC-185DF958DBE3}"/>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05" name="그룹 204">
              <a:extLst>
                <a:ext uri="{FF2B5EF4-FFF2-40B4-BE49-F238E27FC236}">
                  <a16:creationId xmlns:a16="http://schemas.microsoft.com/office/drawing/2014/main" id="{A4C3E42D-1CDE-733B-602D-7457AE5BB9D9}"/>
                </a:ext>
              </a:extLst>
            </p:cNvPr>
            <p:cNvGrpSpPr/>
            <p:nvPr/>
          </p:nvGrpSpPr>
          <p:grpSpPr>
            <a:xfrm>
              <a:off x="4363671" y="4854132"/>
              <a:ext cx="232902" cy="234452"/>
              <a:chOff x="6582227" y="3079969"/>
              <a:chExt cx="216704" cy="225000"/>
            </a:xfrm>
          </p:grpSpPr>
          <p:sp>
            <p:nvSpPr>
              <p:cNvPr id="206" name="직사각형 205">
                <a:extLst>
                  <a:ext uri="{FF2B5EF4-FFF2-40B4-BE49-F238E27FC236}">
                    <a16:creationId xmlns:a16="http://schemas.microsoft.com/office/drawing/2014/main" id="{B31AD054-A8DB-C824-5AE6-1AACCC34C4E8}"/>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7" name="직사각형 206">
                <a:extLst>
                  <a:ext uri="{FF2B5EF4-FFF2-40B4-BE49-F238E27FC236}">
                    <a16:creationId xmlns:a16="http://schemas.microsoft.com/office/drawing/2014/main" id="{839CDD77-B8AE-2958-ED38-B104381EA85A}"/>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8" name="직사각형 207">
                <a:extLst>
                  <a:ext uri="{FF2B5EF4-FFF2-40B4-BE49-F238E27FC236}">
                    <a16:creationId xmlns:a16="http://schemas.microsoft.com/office/drawing/2014/main" id="{3E86403B-CB23-44B8-D67D-39EABF53F8E3}"/>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9" name="직사각형 208">
                <a:extLst>
                  <a:ext uri="{FF2B5EF4-FFF2-40B4-BE49-F238E27FC236}">
                    <a16:creationId xmlns:a16="http://schemas.microsoft.com/office/drawing/2014/main" id="{7B104DB3-EC7F-B289-EBAA-77CC001A4F88}"/>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0" name="직사각형 209">
                <a:extLst>
                  <a:ext uri="{FF2B5EF4-FFF2-40B4-BE49-F238E27FC236}">
                    <a16:creationId xmlns:a16="http://schemas.microsoft.com/office/drawing/2014/main" id="{D6FCE951-F9DD-4DF9-2B84-49104A536D6C}"/>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1" name="직사각형 210">
                <a:extLst>
                  <a:ext uri="{FF2B5EF4-FFF2-40B4-BE49-F238E27FC236}">
                    <a16:creationId xmlns:a16="http://schemas.microsoft.com/office/drawing/2014/main" id="{AF334692-B4F9-6678-654F-BA9582F74264}"/>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2" name="직사각형 211">
                <a:extLst>
                  <a:ext uri="{FF2B5EF4-FFF2-40B4-BE49-F238E27FC236}">
                    <a16:creationId xmlns:a16="http://schemas.microsoft.com/office/drawing/2014/main" id="{E9D1E623-C841-9DC8-55F6-1598FE7D0789}"/>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3" name="직사각형 212">
                <a:extLst>
                  <a:ext uri="{FF2B5EF4-FFF2-40B4-BE49-F238E27FC236}">
                    <a16:creationId xmlns:a16="http://schemas.microsoft.com/office/drawing/2014/main" id="{5D9FC083-4BB7-34AB-F67B-C689FD5F9F6A}"/>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4" name="직사각형 213">
                <a:extLst>
                  <a:ext uri="{FF2B5EF4-FFF2-40B4-BE49-F238E27FC236}">
                    <a16:creationId xmlns:a16="http://schemas.microsoft.com/office/drawing/2014/main" id="{87809693-0C4D-23CF-DC34-3E03E1B690EA}"/>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15" name="그룹 214">
              <a:extLst>
                <a:ext uri="{FF2B5EF4-FFF2-40B4-BE49-F238E27FC236}">
                  <a16:creationId xmlns:a16="http://schemas.microsoft.com/office/drawing/2014/main" id="{8CA2F290-7F21-55DA-8560-7E14F10B67A3}"/>
                </a:ext>
              </a:extLst>
            </p:cNvPr>
            <p:cNvGrpSpPr/>
            <p:nvPr/>
          </p:nvGrpSpPr>
          <p:grpSpPr>
            <a:xfrm>
              <a:off x="4596074" y="4854132"/>
              <a:ext cx="232902" cy="234452"/>
              <a:chOff x="6582227" y="3079969"/>
              <a:chExt cx="216704" cy="225000"/>
            </a:xfrm>
          </p:grpSpPr>
          <p:sp>
            <p:nvSpPr>
              <p:cNvPr id="216" name="직사각형 215">
                <a:extLst>
                  <a:ext uri="{FF2B5EF4-FFF2-40B4-BE49-F238E27FC236}">
                    <a16:creationId xmlns:a16="http://schemas.microsoft.com/office/drawing/2014/main" id="{F0B60596-CEA3-241B-AE82-0D5F18E449C6}"/>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7" name="직사각형 216">
                <a:extLst>
                  <a:ext uri="{FF2B5EF4-FFF2-40B4-BE49-F238E27FC236}">
                    <a16:creationId xmlns:a16="http://schemas.microsoft.com/office/drawing/2014/main" id="{19A7A121-57AA-498A-60F2-45E43722EA7D}"/>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8" name="직사각형 217">
                <a:extLst>
                  <a:ext uri="{FF2B5EF4-FFF2-40B4-BE49-F238E27FC236}">
                    <a16:creationId xmlns:a16="http://schemas.microsoft.com/office/drawing/2014/main" id="{7BEDF1CD-3F2B-0D65-3309-381F048865A3}"/>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9" name="직사각형 218">
                <a:extLst>
                  <a:ext uri="{FF2B5EF4-FFF2-40B4-BE49-F238E27FC236}">
                    <a16:creationId xmlns:a16="http://schemas.microsoft.com/office/drawing/2014/main" id="{2AFB170B-44C6-A6C6-D5EF-76A8FC616A2C}"/>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0" name="직사각형 219">
                <a:extLst>
                  <a:ext uri="{FF2B5EF4-FFF2-40B4-BE49-F238E27FC236}">
                    <a16:creationId xmlns:a16="http://schemas.microsoft.com/office/drawing/2014/main" id="{C2FB9543-6A39-525D-54FC-3C8D9DFA36DE}"/>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1" name="직사각형 220">
                <a:extLst>
                  <a:ext uri="{FF2B5EF4-FFF2-40B4-BE49-F238E27FC236}">
                    <a16:creationId xmlns:a16="http://schemas.microsoft.com/office/drawing/2014/main" id="{BF658D21-A205-1CD1-741B-0CADEF59211A}"/>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2" name="직사각형 221">
                <a:extLst>
                  <a:ext uri="{FF2B5EF4-FFF2-40B4-BE49-F238E27FC236}">
                    <a16:creationId xmlns:a16="http://schemas.microsoft.com/office/drawing/2014/main" id="{8A14AD32-7E81-C020-030A-07DF0489AC6F}"/>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3" name="직사각형 222">
                <a:extLst>
                  <a:ext uri="{FF2B5EF4-FFF2-40B4-BE49-F238E27FC236}">
                    <a16:creationId xmlns:a16="http://schemas.microsoft.com/office/drawing/2014/main" id="{10F65041-563A-2F8A-E90E-E8A628189D0D}"/>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4" name="직사각형 223">
                <a:extLst>
                  <a:ext uri="{FF2B5EF4-FFF2-40B4-BE49-F238E27FC236}">
                    <a16:creationId xmlns:a16="http://schemas.microsoft.com/office/drawing/2014/main" id="{296443C4-0016-A1B5-BFA8-5117195D3104}"/>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sp>
        <p:nvSpPr>
          <p:cNvPr id="226" name="TextBox 225">
            <a:extLst>
              <a:ext uri="{FF2B5EF4-FFF2-40B4-BE49-F238E27FC236}">
                <a16:creationId xmlns:a16="http://schemas.microsoft.com/office/drawing/2014/main" id="{6028E6B3-C2A5-5FAD-632E-3693E381FF9C}"/>
              </a:ext>
            </a:extLst>
          </p:cNvPr>
          <p:cNvSpPr txBox="1"/>
          <p:nvPr/>
        </p:nvSpPr>
        <p:spPr>
          <a:xfrm>
            <a:off x="1661948" y="5923653"/>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Bank</a:t>
            </a:r>
          </a:p>
        </p:txBody>
      </p:sp>
      <p:cxnSp>
        <p:nvCxnSpPr>
          <p:cNvPr id="227" name="연결선: 꺾임 226">
            <a:extLst>
              <a:ext uri="{FF2B5EF4-FFF2-40B4-BE49-F238E27FC236}">
                <a16:creationId xmlns:a16="http://schemas.microsoft.com/office/drawing/2014/main" id="{F95427C5-E61A-F952-16A6-BBE3D79E30BA}"/>
              </a:ext>
            </a:extLst>
          </p:cNvPr>
          <p:cNvCxnSpPr>
            <a:cxnSpLocks/>
          </p:cNvCxnSpPr>
          <p:nvPr/>
        </p:nvCxnSpPr>
        <p:spPr>
          <a:xfrm rot="16200000" flipV="1">
            <a:off x="2977240" y="4580921"/>
            <a:ext cx="1296000" cy="696060"/>
          </a:xfrm>
          <a:prstGeom prst="bentConnector3">
            <a:avLst>
              <a:gd name="adj1" fmla="val 79442"/>
            </a:avLst>
          </a:prstGeom>
          <a:ln w="1905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34" name="연결선: 꺾임 233">
            <a:extLst>
              <a:ext uri="{FF2B5EF4-FFF2-40B4-BE49-F238E27FC236}">
                <a16:creationId xmlns:a16="http://schemas.microsoft.com/office/drawing/2014/main" id="{2CFFFE12-80D8-788D-DDBA-7D3D13F680DD}"/>
              </a:ext>
            </a:extLst>
          </p:cNvPr>
          <p:cNvCxnSpPr>
            <a:cxnSpLocks/>
          </p:cNvCxnSpPr>
          <p:nvPr/>
        </p:nvCxnSpPr>
        <p:spPr>
          <a:xfrm rot="16200000" flipV="1">
            <a:off x="3189718" y="4728184"/>
            <a:ext cx="1260000" cy="378271"/>
          </a:xfrm>
          <a:prstGeom prst="bentConnector3">
            <a:avLst>
              <a:gd name="adj1" fmla="val 83695"/>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8" name="직사각형 237">
            <a:extLst>
              <a:ext uri="{FF2B5EF4-FFF2-40B4-BE49-F238E27FC236}">
                <a16:creationId xmlns:a16="http://schemas.microsoft.com/office/drawing/2014/main" id="{5E8A738D-6093-A6DF-471D-BD942C3691FA}"/>
              </a:ext>
            </a:extLst>
          </p:cNvPr>
          <p:cNvSpPr/>
          <p:nvPr/>
        </p:nvSpPr>
        <p:spPr>
          <a:xfrm>
            <a:off x="2839320" y="6269041"/>
            <a:ext cx="299068" cy="2778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1" name="연결선: 꺾임 250">
            <a:extLst>
              <a:ext uri="{FF2B5EF4-FFF2-40B4-BE49-F238E27FC236}">
                <a16:creationId xmlns:a16="http://schemas.microsoft.com/office/drawing/2014/main" id="{CD6FD968-154E-6361-1880-8814B675FB1B}"/>
              </a:ext>
            </a:extLst>
          </p:cNvPr>
          <p:cNvCxnSpPr>
            <a:cxnSpLocks/>
          </p:cNvCxnSpPr>
          <p:nvPr/>
        </p:nvCxnSpPr>
        <p:spPr>
          <a:xfrm rot="5400000" flipH="1" flipV="1">
            <a:off x="3676656" y="4676671"/>
            <a:ext cx="1296000" cy="504000"/>
          </a:xfrm>
          <a:prstGeom prst="bentConnector3">
            <a:avLst>
              <a:gd name="adj1" fmla="val 83423"/>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55" name="연결선: 꺾임 254">
            <a:extLst>
              <a:ext uri="{FF2B5EF4-FFF2-40B4-BE49-F238E27FC236}">
                <a16:creationId xmlns:a16="http://schemas.microsoft.com/office/drawing/2014/main" id="{34383FF4-9D15-4D57-A71A-A7DD8C96FB84}"/>
              </a:ext>
            </a:extLst>
          </p:cNvPr>
          <p:cNvCxnSpPr>
            <a:cxnSpLocks/>
          </p:cNvCxnSpPr>
          <p:nvPr/>
        </p:nvCxnSpPr>
        <p:spPr>
          <a:xfrm rot="5400000" flipH="1" flipV="1">
            <a:off x="3390483" y="4928486"/>
            <a:ext cx="1296000" cy="0"/>
          </a:xfrm>
          <a:prstGeom prst="bentConnector3">
            <a:avLst>
              <a:gd name="adj1" fmla="val 50000"/>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58" name="직사각형 257">
            <a:extLst>
              <a:ext uri="{FF2B5EF4-FFF2-40B4-BE49-F238E27FC236}">
                <a16:creationId xmlns:a16="http://schemas.microsoft.com/office/drawing/2014/main" id="{B962ED53-1339-4C2A-B401-5BBA9FB770C5}"/>
              </a:ext>
            </a:extLst>
          </p:cNvPr>
          <p:cNvSpPr/>
          <p:nvPr/>
        </p:nvSpPr>
        <p:spPr>
          <a:xfrm>
            <a:off x="3395381" y="4895278"/>
            <a:ext cx="1212300" cy="2049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200" b="1">
                <a:latin typeface="+mj-lt"/>
                <a:cs typeface="Times New Roman" panose="02020603050405020304" pitchFamily="18" charset="0"/>
              </a:rPr>
              <a:t>ECC</a:t>
            </a:r>
            <a:endParaRPr lang="ko-KR" altLang="en-US" sz="1200" b="1">
              <a:latin typeface="+mj-lt"/>
              <a:cs typeface="Times New Roman" panose="02020603050405020304" pitchFamily="18" charset="0"/>
            </a:endParaRPr>
          </a:p>
        </p:txBody>
      </p:sp>
      <p:cxnSp>
        <p:nvCxnSpPr>
          <p:cNvPr id="272" name="연결선: 꺾임 271">
            <a:extLst>
              <a:ext uri="{FF2B5EF4-FFF2-40B4-BE49-F238E27FC236}">
                <a16:creationId xmlns:a16="http://schemas.microsoft.com/office/drawing/2014/main" id="{FEF91D94-FBF8-0703-312C-4F7615C558DE}"/>
              </a:ext>
            </a:extLst>
          </p:cNvPr>
          <p:cNvCxnSpPr>
            <a:cxnSpLocks/>
          </p:cNvCxnSpPr>
          <p:nvPr/>
        </p:nvCxnSpPr>
        <p:spPr>
          <a:xfrm rot="5400000" flipH="1" flipV="1">
            <a:off x="3142432" y="5418669"/>
            <a:ext cx="684000" cy="972000"/>
          </a:xfrm>
          <a:prstGeom prst="bentConnector3">
            <a:avLst>
              <a:gd name="adj1" fmla="val 82991"/>
            </a:avLst>
          </a:prstGeom>
          <a:ln w="22225">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74" name="연결선: 꺾임 273">
            <a:extLst>
              <a:ext uri="{FF2B5EF4-FFF2-40B4-BE49-F238E27FC236}">
                <a16:creationId xmlns:a16="http://schemas.microsoft.com/office/drawing/2014/main" id="{C44A0F58-5237-6706-389A-0CFF5B5DDC6D}"/>
              </a:ext>
            </a:extLst>
          </p:cNvPr>
          <p:cNvCxnSpPr>
            <a:cxnSpLocks/>
          </p:cNvCxnSpPr>
          <p:nvPr/>
        </p:nvCxnSpPr>
        <p:spPr>
          <a:xfrm rot="5400000" flipH="1" flipV="1">
            <a:off x="3290904" y="5528772"/>
            <a:ext cx="754305" cy="687984"/>
          </a:xfrm>
          <a:prstGeom prst="bentConnector3">
            <a:avLst>
              <a:gd name="adj1" fmla="val 66837"/>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78" name="연결선: 꺾임 277">
            <a:extLst>
              <a:ext uri="{FF2B5EF4-FFF2-40B4-BE49-F238E27FC236}">
                <a16:creationId xmlns:a16="http://schemas.microsoft.com/office/drawing/2014/main" id="{AB9EADCA-C1F1-C9B0-BE39-DEFB9AFED4D1}"/>
              </a:ext>
            </a:extLst>
          </p:cNvPr>
          <p:cNvCxnSpPr>
            <a:cxnSpLocks/>
          </p:cNvCxnSpPr>
          <p:nvPr/>
        </p:nvCxnSpPr>
        <p:spPr>
          <a:xfrm rot="5400000" flipH="1" flipV="1">
            <a:off x="3502352" y="5730694"/>
            <a:ext cx="684000" cy="396000"/>
          </a:xfrm>
          <a:prstGeom prst="bentConnector3">
            <a:avLst>
              <a:gd name="adj1" fmla="val 69613"/>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83" name="연결선: 꺾임 282">
            <a:extLst>
              <a:ext uri="{FF2B5EF4-FFF2-40B4-BE49-F238E27FC236}">
                <a16:creationId xmlns:a16="http://schemas.microsoft.com/office/drawing/2014/main" id="{8889449A-6349-75A6-1690-946D9900F611}"/>
              </a:ext>
            </a:extLst>
          </p:cNvPr>
          <p:cNvCxnSpPr>
            <a:cxnSpLocks/>
          </p:cNvCxnSpPr>
          <p:nvPr/>
        </p:nvCxnSpPr>
        <p:spPr>
          <a:xfrm rot="5400000" flipH="1" flipV="1">
            <a:off x="3664863" y="5855050"/>
            <a:ext cx="672576" cy="158712"/>
          </a:xfrm>
          <a:prstGeom prst="bentConnector3">
            <a:avLst>
              <a:gd name="adj1" fmla="val 50000"/>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46CBC676-3F5E-6D2D-CB4D-9B4EE46BC394}"/>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2E0596BA-7341-BD3F-7B70-9BBE934EFA68}"/>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47</a:t>
            </a:fld>
            <a:endParaRPr lang="ko-KR" altLang="en-US"/>
          </a:p>
        </p:txBody>
      </p:sp>
    </p:spTree>
    <p:extLst>
      <p:ext uri="{BB962C8B-B14F-4D97-AF65-F5344CB8AC3E}">
        <p14:creationId xmlns:p14="http://schemas.microsoft.com/office/powerpoint/2010/main" val="3047736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C331EFB-B191-2276-A486-99B60F1EDCDF}"/>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5D75E45-A143-852D-DD01-A3F98C62C710}"/>
              </a:ext>
            </a:extLst>
          </p:cNvPr>
          <p:cNvSpPr>
            <a:spLocks noGrp="1"/>
          </p:cNvSpPr>
          <p:nvPr>
            <p:ph type="body" sz="quarter" idx="13"/>
          </p:nvPr>
        </p:nvSpPr>
        <p:spPr>
          <a:xfrm>
            <a:off x="266496" y="1235280"/>
            <a:ext cx="8537494" cy="2583067"/>
          </a:xfrm>
        </p:spPr>
        <p:txBody>
          <a:bodyPr>
            <a:noAutofit/>
          </a:bodyPr>
          <a:lstStyle/>
          <a:p>
            <a:r>
              <a:rPr lang="en-US" altLang="ko-KR" sz="1800" spc="0"/>
              <a:t>Reconfigures 128B cache lines to </a:t>
            </a:r>
            <a:r>
              <a:rPr lang="en-US" altLang="ko-KR" sz="1800" spc="0">
                <a:solidFill>
                  <a:srgbClr val="C00000"/>
                </a:solidFill>
              </a:rPr>
              <a:t>“30-30-30-30-8”</a:t>
            </a:r>
          </a:p>
          <a:p>
            <a:pPr lvl="1"/>
            <a:r>
              <a:rPr lang="en-US" altLang="ko-KR" sz="1500" b="1" spc="0">
                <a:solidFill>
                  <a:srgbClr val="C00000"/>
                </a:solidFill>
                <a:latin typeface="+mn-lt"/>
              </a:rPr>
              <a:t>30B sectors: </a:t>
            </a:r>
            <a:r>
              <a:rPr lang="en-US" altLang="ko-KR" sz="1500">
                <a:solidFill>
                  <a:srgbClr val="0D0D0D"/>
                </a:solidFill>
                <a:latin typeface="+mn-lt"/>
                <a:ea typeface="나눔스퀘어 네오 Regular" panose="00000500000000000000" pitchFamily="2" charset="-127"/>
              </a:rPr>
              <a:t>A 32B memory chunk contains 30B data and the corresponding 2B </a:t>
            </a:r>
            <a:r>
              <a:rPr lang="en-US" altLang="ko-KR" sz="1500" err="1">
                <a:solidFill>
                  <a:srgbClr val="0D0D0D"/>
                </a:solidFill>
                <a:latin typeface="+mn-lt"/>
                <a:ea typeface="나눔스퀘어 네오 Regular" panose="00000500000000000000" pitchFamily="2" charset="-127"/>
              </a:rPr>
              <a:t>redun</a:t>
            </a:r>
            <a:r>
              <a:rPr lang="en-US" altLang="ko-KR" sz="1500">
                <a:solidFill>
                  <a:srgbClr val="0D0D0D"/>
                </a:solidFill>
                <a:latin typeface="+mn-lt"/>
                <a:ea typeface="나눔스퀘어 네오 Regular" panose="00000500000000000000" pitchFamily="2" charset="-127"/>
              </a:rPr>
              <a:t>.</a:t>
            </a:r>
            <a:endParaRPr lang="en-US" altLang="ko-KR" sz="1500" spc="0">
              <a:solidFill>
                <a:srgbClr val="C00000"/>
              </a:solidFill>
              <a:latin typeface="+mn-lt"/>
            </a:endParaRPr>
          </a:p>
          <a:p>
            <a:pPr lvl="1"/>
            <a:r>
              <a:rPr lang="en-US" altLang="ko-KR" sz="1500" b="1" spc="0">
                <a:solidFill>
                  <a:schemeClr val="bg2">
                    <a:lumMod val="75000"/>
                  </a:schemeClr>
                </a:solidFill>
                <a:latin typeface="+mn-lt"/>
              </a:rPr>
              <a:t>8B sectors: </a:t>
            </a:r>
            <a:r>
              <a:rPr lang="en-US" altLang="ko-KR" sz="1600">
                <a:solidFill>
                  <a:schemeClr val="bg2">
                    <a:lumMod val="75000"/>
                  </a:schemeClr>
                </a:solidFill>
                <a:latin typeface="+mn-lt"/>
                <a:ea typeface="나눔스퀘어 네오 Regular" panose="00000500000000000000" pitchFamily="2" charset="-127"/>
              </a:rPr>
              <a:t>packed within a 32B memory chunk alongside other pairs</a:t>
            </a:r>
            <a:endParaRPr lang="en-US" altLang="ko-KR" sz="1500" spc="0">
              <a:solidFill>
                <a:schemeClr val="bg2">
                  <a:lumMod val="75000"/>
                </a:schemeClr>
              </a:solidFill>
              <a:latin typeface="+mn-lt"/>
            </a:endParaRPr>
          </a:p>
        </p:txBody>
      </p:sp>
      <p:sp>
        <p:nvSpPr>
          <p:cNvPr id="4" name="제목 3">
            <a:extLst>
              <a:ext uri="{FF2B5EF4-FFF2-40B4-BE49-F238E27FC236}">
                <a16:creationId xmlns:a16="http://schemas.microsoft.com/office/drawing/2014/main" id="{0717239A-B2A2-DE47-8D9F-82AD16F0D253}"/>
              </a:ext>
            </a:extLst>
          </p:cNvPr>
          <p:cNvSpPr>
            <a:spLocks noGrp="1"/>
          </p:cNvSpPr>
          <p:nvPr>
            <p:ph type="title"/>
          </p:nvPr>
        </p:nvSpPr>
        <p:spPr>
          <a:xfrm>
            <a:off x="854498" y="405096"/>
            <a:ext cx="7404642" cy="424732"/>
          </a:xfrm>
        </p:spPr>
        <p:txBody>
          <a:bodyPr/>
          <a:lstStyle/>
          <a:p>
            <a:r>
              <a:rPr lang="en-US" altLang="ko-KR" sz="2400" spc="0">
                <a:latin typeface="+mn-lt"/>
              </a:rPr>
              <a:t>CacheCraft - Overview</a:t>
            </a:r>
          </a:p>
        </p:txBody>
      </p:sp>
      <p:sp>
        <p:nvSpPr>
          <p:cNvPr id="5" name="텍스트 개체 틀 4">
            <a:extLst>
              <a:ext uri="{FF2B5EF4-FFF2-40B4-BE49-F238E27FC236}">
                <a16:creationId xmlns:a16="http://schemas.microsoft.com/office/drawing/2014/main" id="{126376E5-5879-973E-AB07-96122A1B8655}"/>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grpSp>
        <p:nvGrpSpPr>
          <p:cNvPr id="20" name="그룹 19">
            <a:extLst>
              <a:ext uri="{FF2B5EF4-FFF2-40B4-BE49-F238E27FC236}">
                <a16:creationId xmlns:a16="http://schemas.microsoft.com/office/drawing/2014/main" id="{E7C1899F-9288-56BD-0C47-15A2A03B69F2}"/>
              </a:ext>
            </a:extLst>
          </p:cNvPr>
          <p:cNvGrpSpPr/>
          <p:nvPr/>
        </p:nvGrpSpPr>
        <p:grpSpPr>
          <a:xfrm>
            <a:off x="1330035" y="2693029"/>
            <a:ext cx="5758734" cy="3935670"/>
            <a:chOff x="1344705" y="2567167"/>
            <a:chExt cx="5758734" cy="3935670"/>
          </a:xfrm>
        </p:grpSpPr>
        <p:sp>
          <p:nvSpPr>
            <p:cNvPr id="18" name="직사각형 17">
              <a:extLst>
                <a:ext uri="{FF2B5EF4-FFF2-40B4-BE49-F238E27FC236}">
                  <a16:creationId xmlns:a16="http://schemas.microsoft.com/office/drawing/2014/main" id="{F6545C71-DDC2-8EC5-10DE-50113296195C}"/>
                </a:ext>
              </a:extLst>
            </p:cNvPr>
            <p:cNvSpPr/>
            <p:nvPr/>
          </p:nvSpPr>
          <p:spPr>
            <a:xfrm>
              <a:off x="1344705" y="5480720"/>
              <a:ext cx="5758733" cy="1022117"/>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r>
                <a:rPr lang="en-US" altLang="ko-KR" sz="1400" b="1">
                  <a:latin typeface="Times New Roman" panose="02020603050405020304" pitchFamily="18" charset="0"/>
                  <a:cs typeface="Times New Roman" panose="02020603050405020304" pitchFamily="18" charset="0"/>
                </a:rPr>
                <a:t> </a:t>
              </a:r>
              <a:endParaRPr lang="ko-KR" altLang="en-US" sz="1400" b="1">
                <a:latin typeface="Times New Roman" panose="02020603050405020304" pitchFamily="18" charset="0"/>
                <a:cs typeface="Times New Roman" panose="02020603050405020304" pitchFamily="18" charset="0"/>
              </a:endParaRPr>
            </a:p>
          </p:txBody>
        </p:sp>
        <p:sp>
          <p:nvSpPr>
            <p:cNvPr id="66" name="직사각형 65">
              <a:extLst>
                <a:ext uri="{FF2B5EF4-FFF2-40B4-BE49-F238E27FC236}">
                  <a16:creationId xmlns:a16="http://schemas.microsoft.com/office/drawing/2014/main" id="{0476E335-828E-D4B0-B97D-EA14DFDA5050}"/>
                </a:ext>
              </a:extLst>
            </p:cNvPr>
            <p:cNvSpPr/>
            <p:nvPr/>
          </p:nvSpPr>
          <p:spPr>
            <a:xfrm>
              <a:off x="1344707" y="2567167"/>
              <a:ext cx="5758732" cy="2529896"/>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endParaRPr lang="ko-KR" altLang="en-US" sz="1400" b="1">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D60A0101-2F4A-6243-72E8-BB1BB5B2AC94}"/>
                </a:ext>
              </a:extLst>
            </p:cNvPr>
            <p:cNvSpPr/>
            <p:nvPr/>
          </p:nvSpPr>
          <p:spPr>
            <a:xfrm>
              <a:off x="1582287" y="4708484"/>
              <a:ext cx="5239583" cy="31831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10795B7F-D75C-7F37-62CF-E14DDD77E47C}"/>
                </a:ext>
              </a:extLst>
            </p:cNvPr>
            <p:cNvSpPr/>
            <p:nvPr/>
          </p:nvSpPr>
          <p:spPr>
            <a:xfrm>
              <a:off x="1593442" y="3787045"/>
              <a:ext cx="5228428"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75" name="직사각형 74">
              <a:extLst>
                <a:ext uri="{FF2B5EF4-FFF2-40B4-BE49-F238E27FC236}">
                  <a16:creationId xmlns:a16="http://schemas.microsoft.com/office/drawing/2014/main" id="{F6EA83CA-9C20-CAA5-9AB9-CE36595B86C6}"/>
                </a:ext>
              </a:extLst>
            </p:cNvPr>
            <p:cNvSpPr/>
            <p:nvPr/>
          </p:nvSpPr>
          <p:spPr>
            <a:xfrm>
              <a:off x="1593441" y="2937994"/>
              <a:ext cx="5228429"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109" name="화살표: 위쪽/아래쪽 108">
              <a:extLst>
                <a:ext uri="{FF2B5EF4-FFF2-40B4-BE49-F238E27FC236}">
                  <a16:creationId xmlns:a16="http://schemas.microsoft.com/office/drawing/2014/main" id="{88DF2D40-E353-E8E0-95F2-0B42351629DB}"/>
                </a:ext>
              </a:extLst>
            </p:cNvPr>
            <p:cNvSpPr/>
            <p:nvPr/>
          </p:nvSpPr>
          <p:spPr>
            <a:xfrm>
              <a:off x="3737470" y="5048434"/>
              <a:ext cx="638127" cy="580547"/>
            </a:xfrm>
            <a:prstGeom prst="upDownArrow">
              <a:avLst>
                <a:gd name="adj1" fmla="val 49172"/>
                <a:gd name="adj2" fmla="val 3016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1" name="TextBox 240">
              <a:extLst>
                <a:ext uri="{FF2B5EF4-FFF2-40B4-BE49-F238E27FC236}">
                  <a16:creationId xmlns:a16="http://schemas.microsoft.com/office/drawing/2014/main" id="{16A28A32-310C-13F0-9228-18BEEB382F1E}"/>
                </a:ext>
              </a:extLst>
            </p:cNvPr>
            <p:cNvSpPr txBox="1"/>
            <p:nvPr/>
          </p:nvSpPr>
          <p:spPr>
            <a:xfrm>
              <a:off x="1679454" y="3050675"/>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L1 Cache</a:t>
              </a:r>
            </a:p>
          </p:txBody>
        </p:sp>
        <p:sp>
          <p:nvSpPr>
            <p:cNvPr id="242" name="TextBox 241">
              <a:extLst>
                <a:ext uri="{FF2B5EF4-FFF2-40B4-BE49-F238E27FC236}">
                  <a16:creationId xmlns:a16="http://schemas.microsoft.com/office/drawing/2014/main" id="{30774457-E89F-8323-79C7-33AEBAB8F368}"/>
                </a:ext>
              </a:extLst>
            </p:cNvPr>
            <p:cNvSpPr txBox="1"/>
            <p:nvPr/>
          </p:nvSpPr>
          <p:spPr>
            <a:xfrm>
              <a:off x="1676618" y="3960814"/>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L2 Cache</a:t>
              </a:r>
            </a:p>
          </p:txBody>
        </p:sp>
        <p:sp>
          <p:nvSpPr>
            <p:cNvPr id="243" name="TextBox 242">
              <a:extLst>
                <a:ext uri="{FF2B5EF4-FFF2-40B4-BE49-F238E27FC236}">
                  <a16:creationId xmlns:a16="http://schemas.microsoft.com/office/drawing/2014/main" id="{49F095D1-A31F-F09A-B5E1-017F981F94C6}"/>
                </a:ext>
              </a:extLst>
            </p:cNvPr>
            <p:cNvSpPr txBox="1"/>
            <p:nvPr/>
          </p:nvSpPr>
          <p:spPr>
            <a:xfrm>
              <a:off x="1679454" y="4752582"/>
              <a:ext cx="1639867"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DRAM Controller</a:t>
              </a:r>
            </a:p>
          </p:txBody>
        </p:sp>
        <p:sp>
          <p:nvSpPr>
            <p:cNvPr id="62" name="TextBox 61">
              <a:extLst>
                <a:ext uri="{FF2B5EF4-FFF2-40B4-BE49-F238E27FC236}">
                  <a16:creationId xmlns:a16="http://schemas.microsoft.com/office/drawing/2014/main" id="{D0AB1A25-E2CD-F8DB-95F5-C95D51FA875E}"/>
                </a:ext>
              </a:extLst>
            </p:cNvPr>
            <p:cNvSpPr txBox="1"/>
            <p:nvPr/>
          </p:nvSpPr>
          <p:spPr>
            <a:xfrm>
              <a:off x="1415485" y="5493419"/>
              <a:ext cx="946914"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GDDR</a:t>
              </a:r>
              <a:endParaRPr lang="ko-KR" altLang="en-US" sz="1600" b="1">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FDB89CD7-448A-4819-33D8-C44F48EC7452}"/>
                </a:ext>
              </a:extLst>
            </p:cNvPr>
            <p:cNvSpPr txBox="1"/>
            <p:nvPr/>
          </p:nvSpPr>
          <p:spPr>
            <a:xfrm>
              <a:off x="1415485" y="2631972"/>
              <a:ext cx="726203"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GPU</a:t>
              </a:r>
              <a:endParaRPr lang="ko-KR" altLang="en-US" sz="1600" b="1">
                <a:latin typeface="Times New Roman" panose="02020603050405020304" pitchFamily="18" charset="0"/>
                <a:cs typeface="Times New Roman" panose="02020603050405020304" pitchFamily="18" charset="0"/>
              </a:endParaRPr>
            </a:p>
          </p:txBody>
        </p:sp>
        <p:sp>
          <p:nvSpPr>
            <p:cNvPr id="15" name="화살표: 위쪽/아래쪽 14">
              <a:extLst>
                <a:ext uri="{FF2B5EF4-FFF2-40B4-BE49-F238E27FC236}">
                  <a16:creationId xmlns:a16="http://schemas.microsoft.com/office/drawing/2014/main" id="{FF7C991A-CA01-37EF-4B5C-ED6CF7EC0258}"/>
                </a:ext>
              </a:extLst>
            </p:cNvPr>
            <p:cNvSpPr/>
            <p:nvPr/>
          </p:nvSpPr>
          <p:spPr>
            <a:xfrm>
              <a:off x="3812577" y="3353164"/>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화살표: 위쪽/아래쪽 18">
              <a:extLst>
                <a:ext uri="{FF2B5EF4-FFF2-40B4-BE49-F238E27FC236}">
                  <a16:creationId xmlns:a16="http://schemas.microsoft.com/office/drawing/2014/main" id="{E01F6A00-C9A9-0D87-0ABE-E8BB92341283}"/>
                </a:ext>
              </a:extLst>
            </p:cNvPr>
            <p:cNvSpPr/>
            <p:nvPr/>
          </p:nvSpPr>
          <p:spPr>
            <a:xfrm>
              <a:off x="3799069" y="4209009"/>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grpSp>
        <p:nvGrpSpPr>
          <p:cNvPr id="3" name="그룹 2">
            <a:extLst>
              <a:ext uri="{FF2B5EF4-FFF2-40B4-BE49-F238E27FC236}">
                <a16:creationId xmlns:a16="http://schemas.microsoft.com/office/drawing/2014/main" id="{BB942304-9349-E1B2-7472-B424B46AC441}"/>
              </a:ext>
            </a:extLst>
          </p:cNvPr>
          <p:cNvGrpSpPr/>
          <p:nvPr/>
        </p:nvGrpSpPr>
        <p:grpSpPr>
          <a:xfrm>
            <a:off x="3072392" y="3134992"/>
            <a:ext cx="3039626" cy="305769"/>
            <a:chOff x="3088134" y="2992225"/>
            <a:chExt cx="3039626" cy="305769"/>
          </a:xfrm>
        </p:grpSpPr>
        <p:sp>
          <p:nvSpPr>
            <p:cNvPr id="6" name="TextBox 5">
              <a:extLst>
                <a:ext uri="{FF2B5EF4-FFF2-40B4-BE49-F238E27FC236}">
                  <a16:creationId xmlns:a16="http://schemas.microsoft.com/office/drawing/2014/main" id="{2873B3ED-E595-C18E-AB53-873B1B362FAD}"/>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8" name="그룹 7">
              <a:extLst>
                <a:ext uri="{FF2B5EF4-FFF2-40B4-BE49-F238E27FC236}">
                  <a16:creationId xmlns:a16="http://schemas.microsoft.com/office/drawing/2014/main" id="{DB6DD4FA-2FDA-3C33-F860-9B1170F70AE2}"/>
                </a:ext>
              </a:extLst>
            </p:cNvPr>
            <p:cNvGrpSpPr/>
            <p:nvPr/>
          </p:nvGrpSpPr>
          <p:grpSpPr>
            <a:xfrm>
              <a:off x="3094966" y="2992225"/>
              <a:ext cx="1928845" cy="305769"/>
              <a:chOff x="5100382" y="1479834"/>
              <a:chExt cx="1383776" cy="239208"/>
            </a:xfrm>
          </p:grpSpPr>
          <p:sp>
            <p:nvSpPr>
              <p:cNvPr id="21" name="직사각형 20">
                <a:extLst>
                  <a:ext uri="{FF2B5EF4-FFF2-40B4-BE49-F238E27FC236}">
                    <a16:creationId xmlns:a16="http://schemas.microsoft.com/office/drawing/2014/main" id="{9A69B9BA-5EE0-B950-C63E-E9EC6793CF87}"/>
                  </a:ext>
                </a:extLst>
              </p:cNvPr>
              <p:cNvSpPr/>
              <p:nvPr/>
            </p:nvSpPr>
            <p:spPr>
              <a:xfrm>
                <a:off x="5100382" y="1480556"/>
                <a:ext cx="328292" cy="238486"/>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D87F63B7-4964-52D5-B72C-3D41F3F604ED}"/>
                  </a:ext>
                </a:extLst>
              </p:cNvPr>
              <p:cNvSpPr/>
              <p:nvPr/>
            </p:nvSpPr>
            <p:spPr>
              <a:xfrm>
                <a:off x="5347959" y="1652555"/>
                <a:ext cx="82073" cy="6496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AE57EABE-C58E-8D2C-040A-D961A6F02B5F}"/>
                  </a:ext>
                </a:extLst>
              </p:cNvPr>
              <p:cNvSpPr/>
              <p:nvPr/>
            </p:nvSpPr>
            <p:spPr>
              <a:xfrm>
                <a:off x="5430212" y="1479834"/>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4" name="직사각형 23">
                <a:extLst>
                  <a:ext uri="{FF2B5EF4-FFF2-40B4-BE49-F238E27FC236}">
                    <a16:creationId xmlns:a16="http://schemas.microsoft.com/office/drawing/2014/main" id="{4863BFE3-7BC9-84B3-7234-A0D9E13395C9}"/>
                  </a:ext>
                </a:extLst>
              </p:cNvPr>
              <p:cNvSpPr/>
              <p:nvPr/>
            </p:nvSpPr>
            <p:spPr>
              <a:xfrm>
                <a:off x="5676251" y="1604598"/>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5" name="직사각형 24">
                <a:extLst>
                  <a:ext uri="{FF2B5EF4-FFF2-40B4-BE49-F238E27FC236}">
                    <a16:creationId xmlns:a16="http://schemas.microsoft.com/office/drawing/2014/main" id="{796E7C70-79E7-F26F-3C47-8445A19A92C8}"/>
                  </a:ext>
                </a:extLst>
              </p:cNvPr>
              <p:cNvSpPr/>
              <p:nvPr/>
            </p:nvSpPr>
            <p:spPr>
              <a:xfrm>
                <a:off x="5756965"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6" name="직사각형 25">
                <a:extLst>
                  <a:ext uri="{FF2B5EF4-FFF2-40B4-BE49-F238E27FC236}">
                    <a16:creationId xmlns:a16="http://schemas.microsoft.com/office/drawing/2014/main" id="{558687BD-8D59-9E49-D75A-60ED0D2ED954}"/>
                  </a:ext>
                </a:extLst>
              </p:cNvPr>
              <p:cNvSpPr/>
              <p:nvPr/>
            </p:nvSpPr>
            <p:spPr>
              <a:xfrm>
                <a:off x="6000843" y="1542534"/>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CF02AB8E-EE83-7B16-0B40-CD5D8B27C87D}"/>
                  </a:ext>
                </a:extLst>
              </p:cNvPr>
              <p:cNvSpPr/>
              <p:nvPr/>
            </p:nvSpPr>
            <p:spPr>
              <a:xfrm>
                <a:off x="6085257" y="1480556"/>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8" name="직사각형 27">
                <a:extLst>
                  <a:ext uri="{FF2B5EF4-FFF2-40B4-BE49-F238E27FC236}">
                    <a16:creationId xmlns:a16="http://schemas.microsoft.com/office/drawing/2014/main" id="{93FE0A00-9B27-5BF2-50C3-E844FD4B672B}"/>
                  </a:ext>
                </a:extLst>
              </p:cNvPr>
              <p:cNvSpPr/>
              <p:nvPr/>
            </p:nvSpPr>
            <p:spPr>
              <a:xfrm>
                <a:off x="6331314" y="1481798"/>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9" name="직사각형 28">
                <a:extLst>
                  <a:ext uri="{FF2B5EF4-FFF2-40B4-BE49-F238E27FC236}">
                    <a16:creationId xmlns:a16="http://schemas.microsoft.com/office/drawing/2014/main" id="{3C1EA28B-313C-CBC7-4752-187208B7E0EF}"/>
                  </a:ext>
                </a:extLst>
              </p:cNvPr>
              <p:cNvSpPr/>
              <p:nvPr/>
            </p:nvSpPr>
            <p:spPr>
              <a:xfrm>
                <a:off x="5414396" y="1663778"/>
                <a:ext cx="45719" cy="42245"/>
              </a:xfrm>
              <a:prstGeom prst="rect">
                <a:avLst/>
              </a:prstGeom>
              <a:solidFill>
                <a:srgbClr val="F6980E"/>
              </a:solidFill>
              <a:ln>
                <a:solidFill>
                  <a:srgbClr val="F6980E"/>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0" name="직사각형 29">
                <a:extLst>
                  <a:ext uri="{FF2B5EF4-FFF2-40B4-BE49-F238E27FC236}">
                    <a16:creationId xmlns:a16="http://schemas.microsoft.com/office/drawing/2014/main" id="{272F7354-D97E-4F99-124D-F893A7B617EF}"/>
                  </a:ext>
                </a:extLst>
              </p:cNvPr>
              <p:cNvSpPr/>
              <p:nvPr/>
            </p:nvSpPr>
            <p:spPr>
              <a:xfrm>
                <a:off x="5742136" y="1611998"/>
                <a:ext cx="25827"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1" name="직사각형 30">
                <a:extLst>
                  <a:ext uri="{FF2B5EF4-FFF2-40B4-BE49-F238E27FC236}">
                    <a16:creationId xmlns:a16="http://schemas.microsoft.com/office/drawing/2014/main" id="{262863F9-63A0-2CDC-9006-370606E6B487}"/>
                  </a:ext>
                </a:extLst>
              </p:cNvPr>
              <p:cNvSpPr/>
              <p:nvPr/>
            </p:nvSpPr>
            <p:spPr>
              <a:xfrm>
                <a:off x="6061366" y="1549859"/>
                <a:ext cx="41692"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9" name="그룹 8">
              <a:extLst>
                <a:ext uri="{FF2B5EF4-FFF2-40B4-BE49-F238E27FC236}">
                  <a16:creationId xmlns:a16="http://schemas.microsoft.com/office/drawing/2014/main" id="{E7CF83C1-AB9A-4A09-679A-C2A78617224E}"/>
                </a:ext>
              </a:extLst>
            </p:cNvPr>
            <p:cNvGrpSpPr/>
            <p:nvPr/>
          </p:nvGrpSpPr>
          <p:grpSpPr>
            <a:xfrm>
              <a:off x="3088134" y="2994174"/>
              <a:ext cx="2034126" cy="282610"/>
              <a:chOff x="1727926" y="2265858"/>
              <a:chExt cx="1568385" cy="230378"/>
            </a:xfrm>
          </p:grpSpPr>
          <p:sp>
            <p:nvSpPr>
              <p:cNvPr id="13" name="TextBox 12">
                <a:extLst>
                  <a:ext uri="{FF2B5EF4-FFF2-40B4-BE49-F238E27FC236}">
                    <a16:creationId xmlns:a16="http://schemas.microsoft.com/office/drawing/2014/main" id="{214F65BF-59DE-B4CA-58FB-01FA6DEA1073}"/>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4" name="TextBox 13">
                <a:extLst>
                  <a:ext uri="{FF2B5EF4-FFF2-40B4-BE49-F238E27FC236}">
                    <a16:creationId xmlns:a16="http://schemas.microsoft.com/office/drawing/2014/main" id="{F3F1920C-13F5-5106-01A9-2748B1F06122}"/>
                  </a:ext>
                </a:extLst>
              </p:cNvPr>
              <p:cNvSpPr txBox="1"/>
              <p:nvPr/>
            </p:nvSpPr>
            <p:spPr>
              <a:xfrm>
                <a:off x="2033460" y="226585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6" name="TextBox 15">
                <a:extLst>
                  <a:ext uri="{FF2B5EF4-FFF2-40B4-BE49-F238E27FC236}">
                    <a16:creationId xmlns:a16="http://schemas.microsoft.com/office/drawing/2014/main" id="{F55F9E42-2EBC-A647-3D25-1C0E41158440}"/>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17" name="TextBox 16">
                <a:extLst>
                  <a:ext uri="{FF2B5EF4-FFF2-40B4-BE49-F238E27FC236}">
                    <a16:creationId xmlns:a16="http://schemas.microsoft.com/office/drawing/2014/main" id="{A78E2412-E02C-525E-6185-317244E8A4B1}"/>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11" name="TextBox 10">
              <a:extLst>
                <a:ext uri="{FF2B5EF4-FFF2-40B4-BE49-F238E27FC236}">
                  <a16:creationId xmlns:a16="http://schemas.microsoft.com/office/drawing/2014/main" id="{579DE233-95D0-79F9-784B-1DE959E7DFF7}"/>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2" name="TextBox 11">
              <a:extLst>
                <a:ext uri="{FF2B5EF4-FFF2-40B4-BE49-F238E27FC236}">
                  <a16:creationId xmlns:a16="http://schemas.microsoft.com/office/drawing/2014/main" id="{B3269C86-BF1C-894F-80BF-BB3F8EBE5DE1}"/>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grpSp>
        <p:nvGrpSpPr>
          <p:cNvPr id="32" name="그룹 31">
            <a:extLst>
              <a:ext uri="{FF2B5EF4-FFF2-40B4-BE49-F238E27FC236}">
                <a16:creationId xmlns:a16="http://schemas.microsoft.com/office/drawing/2014/main" id="{1FDD7DAE-60FE-8B60-D609-D85156C11FB7}"/>
              </a:ext>
            </a:extLst>
          </p:cNvPr>
          <p:cNvGrpSpPr/>
          <p:nvPr/>
        </p:nvGrpSpPr>
        <p:grpSpPr>
          <a:xfrm>
            <a:off x="3072392" y="3975456"/>
            <a:ext cx="3039626" cy="306761"/>
            <a:chOff x="3088134" y="2993140"/>
            <a:chExt cx="3039626" cy="306761"/>
          </a:xfrm>
        </p:grpSpPr>
        <p:sp>
          <p:nvSpPr>
            <p:cNvPr id="33" name="TextBox 32">
              <a:extLst>
                <a:ext uri="{FF2B5EF4-FFF2-40B4-BE49-F238E27FC236}">
                  <a16:creationId xmlns:a16="http://schemas.microsoft.com/office/drawing/2014/main" id="{F38E0BDF-5600-4BE9-D12B-65041D040150}"/>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34" name="그룹 33">
              <a:extLst>
                <a:ext uri="{FF2B5EF4-FFF2-40B4-BE49-F238E27FC236}">
                  <a16:creationId xmlns:a16="http://schemas.microsoft.com/office/drawing/2014/main" id="{1017FBB2-C890-EBD6-C25D-3CF831567530}"/>
                </a:ext>
              </a:extLst>
            </p:cNvPr>
            <p:cNvGrpSpPr/>
            <p:nvPr/>
          </p:nvGrpSpPr>
          <p:grpSpPr>
            <a:xfrm>
              <a:off x="3094966" y="2993140"/>
              <a:ext cx="1928845" cy="306761"/>
              <a:chOff x="5100382" y="1480556"/>
              <a:chExt cx="1383776" cy="239985"/>
            </a:xfrm>
          </p:grpSpPr>
          <p:sp>
            <p:nvSpPr>
              <p:cNvPr id="42" name="직사각형 41">
                <a:extLst>
                  <a:ext uri="{FF2B5EF4-FFF2-40B4-BE49-F238E27FC236}">
                    <a16:creationId xmlns:a16="http://schemas.microsoft.com/office/drawing/2014/main" id="{150FEB2C-1554-D11E-9935-16372B16DE5A}"/>
                  </a:ext>
                </a:extLst>
              </p:cNvPr>
              <p:cNvSpPr/>
              <p:nvPr/>
            </p:nvSpPr>
            <p:spPr>
              <a:xfrm>
                <a:off x="5100382" y="1480556"/>
                <a:ext cx="328292" cy="238486"/>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3" name="직사각형 42">
                <a:extLst>
                  <a:ext uri="{FF2B5EF4-FFF2-40B4-BE49-F238E27FC236}">
                    <a16:creationId xmlns:a16="http://schemas.microsoft.com/office/drawing/2014/main" id="{6386077B-497B-7490-453A-60A681CA26DA}"/>
                  </a:ext>
                </a:extLst>
              </p:cNvPr>
              <p:cNvSpPr/>
              <p:nvPr/>
            </p:nvSpPr>
            <p:spPr>
              <a:xfrm>
                <a:off x="5347959" y="1651055"/>
                <a:ext cx="82073" cy="6785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9CCBEB61-03C5-5006-0125-71AA664A7664}"/>
                  </a:ext>
                </a:extLst>
              </p:cNvPr>
              <p:cNvSpPr/>
              <p:nvPr/>
            </p:nvSpPr>
            <p:spPr>
              <a:xfrm>
                <a:off x="5428674" y="1482055"/>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1F9DDFFB-9C37-046F-31D4-0B2871D880B9}"/>
                  </a:ext>
                </a:extLst>
              </p:cNvPr>
              <p:cNvSpPr/>
              <p:nvPr/>
            </p:nvSpPr>
            <p:spPr>
              <a:xfrm>
                <a:off x="5676251" y="1606511"/>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6" name="직사각형 45">
                <a:extLst>
                  <a:ext uri="{FF2B5EF4-FFF2-40B4-BE49-F238E27FC236}">
                    <a16:creationId xmlns:a16="http://schemas.microsoft.com/office/drawing/2014/main" id="{159D083A-3628-3E67-05AA-B629DDFF9E9F}"/>
                  </a:ext>
                </a:extLst>
              </p:cNvPr>
              <p:cNvSpPr/>
              <p:nvPr/>
            </p:nvSpPr>
            <p:spPr>
              <a:xfrm>
                <a:off x="5756965" y="1482055"/>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1322A15F-4BEF-E79E-55B9-227FBB4BFF06}"/>
                  </a:ext>
                </a:extLst>
              </p:cNvPr>
              <p:cNvSpPr/>
              <p:nvPr/>
            </p:nvSpPr>
            <p:spPr>
              <a:xfrm>
                <a:off x="6000843" y="1545117"/>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96E066E1-1C3C-3FB7-C5D3-FBFF1C4A1D5A}"/>
                  </a:ext>
                </a:extLst>
              </p:cNvPr>
              <p:cNvSpPr/>
              <p:nvPr/>
            </p:nvSpPr>
            <p:spPr>
              <a:xfrm>
                <a:off x="6085257" y="1482055"/>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63F39672-A97A-B027-C323-8ED1009DD925}"/>
                  </a:ext>
                </a:extLst>
              </p:cNvPr>
              <p:cNvSpPr/>
              <p:nvPr/>
            </p:nvSpPr>
            <p:spPr>
              <a:xfrm>
                <a:off x="6331314" y="1483296"/>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08F0B53E-FFD6-5F81-930A-B2C794950FFB}"/>
                  </a:ext>
                </a:extLst>
              </p:cNvPr>
              <p:cNvSpPr/>
              <p:nvPr/>
            </p:nvSpPr>
            <p:spPr>
              <a:xfrm>
                <a:off x="5415535" y="1661964"/>
                <a:ext cx="25827" cy="50694"/>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1" name="직사각형 50">
                <a:extLst>
                  <a:ext uri="{FF2B5EF4-FFF2-40B4-BE49-F238E27FC236}">
                    <a16:creationId xmlns:a16="http://schemas.microsoft.com/office/drawing/2014/main" id="{53495023-84FE-5248-DFF0-B5B8C3ECB0B1}"/>
                  </a:ext>
                </a:extLst>
              </p:cNvPr>
              <p:cNvSpPr/>
              <p:nvPr/>
            </p:nvSpPr>
            <p:spPr>
              <a:xfrm>
                <a:off x="5739858" y="1613549"/>
                <a:ext cx="38740"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2" name="직사각형 51">
                <a:extLst>
                  <a:ext uri="{FF2B5EF4-FFF2-40B4-BE49-F238E27FC236}">
                    <a16:creationId xmlns:a16="http://schemas.microsoft.com/office/drawing/2014/main" id="{CEA81863-95FE-30EE-26B5-D24012AA7FE5}"/>
                  </a:ext>
                </a:extLst>
              </p:cNvPr>
              <p:cNvSpPr/>
              <p:nvPr/>
            </p:nvSpPr>
            <p:spPr>
              <a:xfrm>
                <a:off x="6067062" y="1552806"/>
                <a:ext cx="38740"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35" name="그룹 34">
              <a:extLst>
                <a:ext uri="{FF2B5EF4-FFF2-40B4-BE49-F238E27FC236}">
                  <a16:creationId xmlns:a16="http://schemas.microsoft.com/office/drawing/2014/main" id="{C4E24499-F9E1-401E-A489-70650186BD95}"/>
                </a:ext>
              </a:extLst>
            </p:cNvPr>
            <p:cNvGrpSpPr/>
            <p:nvPr/>
          </p:nvGrpSpPr>
          <p:grpSpPr>
            <a:xfrm>
              <a:off x="3088134" y="2996587"/>
              <a:ext cx="2034126" cy="281885"/>
              <a:chOff x="1727926" y="2267825"/>
              <a:chExt cx="1568385" cy="229787"/>
            </a:xfrm>
          </p:grpSpPr>
          <p:sp>
            <p:nvSpPr>
              <p:cNvPr id="38" name="TextBox 37">
                <a:extLst>
                  <a:ext uri="{FF2B5EF4-FFF2-40B4-BE49-F238E27FC236}">
                    <a16:creationId xmlns:a16="http://schemas.microsoft.com/office/drawing/2014/main" id="{1A66151B-4FF1-C607-F8BE-61AFB934C956}"/>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9" name="TextBox 38">
                <a:extLst>
                  <a:ext uri="{FF2B5EF4-FFF2-40B4-BE49-F238E27FC236}">
                    <a16:creationId xmlns:a16="http://schemas.microsoft.com/office/drawing/2014/main" id="{ADA6E8FD-6DE0-2CA1-FA06-17DD9F0831FA}"/>
                  </a:ext>
                </a:extLst>
              </p:cNvPr>
              <p:cNvSpPr txBox="1"/>
              <p:nvPr/>
            </p:nvSpPr>
            <p:spPr>
              <a:xfrm>
                <a:off x="2038994" y="227180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40" name="TextBox 39">
                <a:extLst>
                  <a:ext uri="{FF2B5EF4-FFF2-40B4-BE49-F238E27FC236}">
                    <a16:creationId xmlns:a16="http://schemas.microsoft.com/office/drawing/2014/main" id="{78847AC6-D205-8274-7F27-79FAFD55B7C8}"/>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41" name="TextBox 40">
                <a:extLst>
                  <a:ext uri="{FF2B5EF4-FFF2-40B4-BE49-F238E27FC236}">
                    <a16:creationId xmlns:a16="http://schemas.microsoft.com/office/drawing/2014/main" id="{35FDB673-B5FC-4A7B-2E85-A4D33DE7D996}"/>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36" name="TextBox 35">
              <a:extLst>
                <a:ext uri="{FF2B5EF4-FFF2-40B4-BE49-F238E27FC236}">
                  <a16:creationId xmlns:a16="http://schemas.microsoft.com/office/drawing/2014/main" id="{D42F24DC-104A-9559-EFB4-0E3AACB66AC0}"/>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7" name="TextBox 36">
              <a:extLst>
                <a:ext uri="{FF2B5EF4-FFF2-40B4-BE49-F238E27FC236}">
                  <a16:creationId xmlns:a16="http://schemas.microsoft.com/office/drawing/2014/main" id="{9C17A11C-D0A0-286A-C41F-E95871540785}"/>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sp>
        <p:nvSpPr>
          <p:cNvPr id="83" name="TextBox 82">
            <a:extLst>
              <a:ext uri="{FF2B5EF4-FFF2-40B4-BE49-F238E27FC236}">
                <a16:creationId xmlns:a16="http://schemas.microsoft.com/office/drawing/2014/main" id="{6531313D-95AE-7AC1-9DD9-5AA3A3BA90E4}"/>
              </a:ext>
            </a:extLst>
          </p:cNvPr>
          <p:cNvSpPr txBox="1"/>
          <p:nvPr/>
        </p:nvSpPr>
        <p:spPr>
          <a:xfrm>
            <a:off x="4424338" y="363208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30B transfer</a:t>
            </a:r>
            <a:endParaRPr lang="ko-KR" altLang="en-US" sz="1200" b="1">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BA323761-0906-A680-FD16-A0993AA6C943}"/>
              </a:ext>
            </a:extLst>
          </p:cNvPr>
          <p:cNvSpPr txBox="1"/>
          <p:nvPr/>
        </p:nvSpPr>
        <p:spPr>
          <a:xfrm>
            <a:off x="4423519" y="454505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30B transfer</a:t>
            </a:r>
            <a:endParaRPr lang="ko-KR" altLang="en-US" sz="1200" b="1">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0B93062C-9653-4E0D-1B6B-69B22D29E788}"/>
              </a:ext>
            </a:extLst>
          </p:cNvPr>
          <p:cNvSpPr txBox="1"/>
          <p:nvPr/>
        </p:nvSpPr>
        <p:spPr>
          <a:xfrm>
            <a:off x="4426679" y="5317485"/>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32B transfer</a:t>
            </a:r>
            <a:endParaRPr lang="ko-KR" altLang="en-US" sz="1200" b="1">
              <a:latin typeface="Times New Roman" panose="02020603050405020304" pitchFamily="18" charset="0"/>
              <a:cs typeface="Times New Roman" panose="02020603050405020304" pitchFamily="18" charset="0"/>
            </a:endParaRPr>
          </a:p>
        </p:txBody>
      </p:sp>
      <p:sp>
        <p:nvSpPr>
          <p:cNvPr id="10" name="직사각형 9">
            <a:extLst>
              <a:ext uri="{FF2B5EF4-FFF2-40B4-BE49-F238E27FC236}">
                <a16:creationId xmlns:a16="http://schemas.microsoft.com/office/drawing/2014/main" id="{B977369D-2CD7-378C-9C98-EC8D682888BB}"/>
              </a:ext>
            </a:extLst>
          </p:cNvPr>
          <p:cNvSpPr/>
          <p:nvPr/>
        </p:nvSpPr>
        <p:spPr>
          <a:xfrm>
            <a:off x="1591098" y="5885809"/>
            <a:ext cx="5216102" cy="66483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100">
              <a:latin typeface="+mj-lt"/>
              <a:cs typeface="Times New Roman" panose="02020603050405020304" pitchFamily="18" charset="0"/>
            </a:endParaRPr>
          </a:p>
        </p:txBody>
      </p:sp>
      <p:sp>
        <p:nvSpPr>
          <p:cNvPr id="53" name="TextBox 52">
            <a:extLst>
              <a:ext uri="{FF2B5EF4-FFF2-40B4-BE49-F238E27FC236}">
                <a16:creationId xmlns:a16="http://schemas.microsoft.com/office/drawing/2014/main" id="{91CABBB6-5931-B46C-226B-DF985D239A96}"/>
              </a:ext>
            </a:extLst>
          </p:cNvPr>
          <p:cNvSpPr txBox="1"/>
          <p:nvPr/>
        </p:nvSpPr>
        <p:spPr>
          <a:xfrm>
            <a:off x="3980450" y="6061017"/>
            <a:ext cx="1519268" cy="184666"/>
          </a:xfrm>
          <a:prstGeom prst="rect">
            <a:avLst/>
          </a:prstGeom>
          <a:noFill/>
        </p:spPr>
        <p:txBody>
          <a:bodyPr wrap="square" lIns="0" tIns="0" rIns="0" bIns="0" rtlCol="0">
            <a:spAutoFit/>
          </a:bodyPr>
          <a:lstStyle/>
          <a:p>
            <a:pPr algn="ctr"/>
            <a:r>
              <a:rPr lang="en-US" altLang="ko-KR" sz="1200" b="1">
                <a:latin typeface="+mj-lt"/>
                <a:cs typeface="Times New Roman" panose="02020603050405020304" pitchFamily="18" charset="0"/>
              </a:rPr>
              <a:t>2KiB row</a:t>
            </a:r>
            <a:endParaRPr lang="ko-KR" altLang="en-US" sz="1200" b="1">
              <a:latin typeface="+mj-lt"/>
              <a:cs typeface="Times New Roman" panose="02020603050405020304" pitchFamily="18" charset="0"/>
            </a:endParaRPr>
          </a:p>
        </p:txBody>
      </p:sp>
      <p:sp>
        <p:nvSpPr>
          <p:cNvPr id="87" name="직사각형 86">
            <a:extLst>
              <a:ext uri="{FF2B5EF4-FFF2-40B4-BE49-F238E27FC236}">
                <a16:creationId xmlns:a16="http://schemas.microsoft.com/office/drawing/2014/main" id="{974840A7-A440-1A7F-53CA-6D836BE03EC1}"/>
              </a:ext>
            </a:extLst>
          </p:cNvPr>
          <p:cNvSpPr/>
          <p:nvPr/>
        </p:nvSpPr>
        <p:spPr>
          <a:xfrm>
            <a:off x="5327991" y="6266135"/>
            <a:ext cx="1479209" cy="287119"/>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E9F36B39-F4E4-64B3-9CB6-9373474E7845}"/>
              </a:ext>
            </a:extLst>
          </p:cNvPr>
          <p:cNvSpPr txBox="1"/>
          <p:nvPr/>
        </p:nvSpPr>
        <p:spPr>
          <a:xfrm>
            <a:off x="5380231" y="6291632"/>
            <a:ext cx="311978" cy="230462"/>
          </a:xfrm>
          <a:prstGeom prst="rect">
            <a:avLst/>
          </a:prstGeom>
          <a:noFill/>
        </p:spPr>
        <p:txBody>
          <a:bodyPr wrap="square" lIns="0" tIns="0" rIns="0" bIns="0" rtlCol="0">
            <a:spAutoFit/>
          </a:bodyPr>
          <a:lstStyle/>
          <a:p>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grpSp>
        <p:nvGrpSpPr>
          <p:cNvPr id="180" name="그룹 179">
            <a:extLst>
              <a:ext uri="{FF2B5EF4-FFF2-40B4-BE49-F238E27FC236}">
                <a16:creationId xmlns:a16="http://schemas.microsoft.com/office/drawing/2014/main" id="{6CCAED57-D263-CA5A-FFC7-D066A1218562}"/>
              </a:ext>
            </a:extLst>
          </p:cNvPr>
          <p:cNvGrpSpPr/>
          <p:nvPr/>
        </p:nvGrpSpPr>
        <p:grpSpPr>
          <a:xfrm>
            <a:off x="1589661" y="6266135"/>
            <a:ext cx="3736426" cy="280800"/>
            <a:chOff x="1591097" y="6271151"/>
            <a:chExt cx="3736426" cy="280800"/>
          </a:xfrm>
        </p:grpSpPr>
        <p:grpSp>
          <p:nvGrpSpPr>
            <p:cNvPr id="144" name="그룹 143">
              <a:extLst>
                <a:ext uri="{FF2B5EF4-FFF2-40B4-BE49-F238E27FC236}">
                  <a16:creationId xmlns:a16="http://schemas.microsoft.com/office/drawing/2014/main" id="{8FFA04AA-0BD2-5A4A-22CE-35AB994BB3CD}"/>
                </a:ext>
              </a:extLst>
            </p:cNvPr>
            <p:cNvGrpSpPr/>
            <p:nvPr/>
          </p:nvGrpSpPr>
          <p:grpSpPr>
            <a:xfrm>
              <a:off x="1591097" y="6271151"/>
              <a:ext cx="311978" cy="280800"/>
              <a:chOff x="1584586" y="6270961"/>
              <a:chExt cx="311978" cy="280800"/>
            </a:xfrm>
          </p:grpSpPr>
          <p:sp>
            <p:nvSpPr>
              <p:cNvPr id="145" name="직사각형 144">
                <a:extLst>
                  <a:ext uri="{FF2B5EF4-FFF2-40B4-BE49-F238E27FC236}">
                    <a16:creationId xmlns:a16="http://schemas.microsoft.com/office/drawing/2014/main" id="{83404BEE-3EA5-8DD6-8AE8-16A27DA36D0B}"/>
                  </a:ext>
                </a:extLst>
              </p:cNvPr>
              <p:cNvSpPr/>
              <p:nvPr/>
            </p:nvSpPr>
            <p:spPr>
              <a:xfrm>
                <a:off x="1584586"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6" name="직사각형 145">
                <a:extLst>
                  <a:ext uri="{FF2B5EF4-FFF2-40B4-BE49-F238E27FC236}">
                    <a16:creationId xmlns:a16="http://schemas.microsoft.com/office/drawing/2014/main" id="{E5E90B12-0936-C296-1C21-23CCAB8158B4}"/>
                  </a:ext>
                </a:extLst>
              </p:cNvPr>
              <p:cNvSpPr/>
              <p:nvPr/>
            </p:nvSpPr>
            <p:spPr>
              <a:xfrm>
                <a:off x="1809688"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47" name="그룹 146">
              <a:extLst>
                <a:ext uri="{FF2B5EF4-FFF2-40B4-BE49-F238E27FC236}">
                  <a16:creationId xmlns:a16="http://schemas.microsoft.com/office/drawing/2014/main" id="{63D297E2-74F9-FC54-AEE8-139D83260465}"/>
                </a:ext>
              </a:extLst>
            </p:cNvPr>
            <p:cNvGrpSpPr/>
            <p:nvPr/>
          </p:nvGrpSpPr>
          <p:grpSpPr>
            <a:xfrm>
              <a:off x="1903074" y="6271151"/>
              <a:ext cx="311979" cy="280800"/>
              <a:chOff x="1896563" y="6270961"/>
              <a:chExt cx="311979" cy="280800"/>
            </a:xfrm>
          </p:grpSpPr>
          <p:sp>
            <p:nvSpPr>
              <p:cNvPr id="148" name="직사각형 147">
                <a:extLst>
                  <a:ext uri="{FF2B5EF4-FFF2-40B4-BE49-F238E27FC236}">
                    <a16:creationId xmlns:a16="http://schemas.microsoft.com/office/drawing/2014/main" id="{D4129A6F-DD00-9ADF-3CE9-0A60008216D6}"/>
                  </a:ext>
                </a:extLst>
              </p:cNvPr>
              <p:cNvSpPr/>
              <p:nvPr/>
            </p:nvSpPr>
            <p:spPr>
              <a:xfrm>
                <a:off x="1896563"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9" name="직사각형 148">
                <a:extLst>
                  <a:ext uri="{FF2B5EF4-FFF2-40B4-BE49-F238E27FC236}">
                    <a16:creationId xmlns:a16="http://schemas.microsoft.com/office/drawing/2014/main" id="{B18A446F-0742-B473-ED5C-930DB0831144}"/>
                  </a:ext>
                </a:extLst>
              </p:cNvPr>
              <p:cNvSpPr/>
              <p:nvPr/>
            </p:nvSpPr>
            <p:spPr>
              <a:xfrm>
                <a:off x="2121666"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0" name="그룹 149">
              <a:extLst>
                <a:ext uri="{FF2B5EF4-FFF2-40B4-BE49-F238E27FC236}">
                  <a16:creationId xmlns:a16="http://schemas.microsoft.com/office/drawing/2014/main" id="{018F04A6-763D-D4F6-AE8F-502DB07C93C7}"/>
                </a:ext>
              </a:extLst>
            </p:cNvPr>
            <p:cNvGrpSpPr/>
            <p:nvPr/>
          </p:nvGrpSpPr>
          <p:grpSpPr>
            <a:xfrm>
              <a:off x="2215052" y="6271151"/>
              <a:ext cx="311978" cy="280800"/>
              <a:chOff x="2208541" y="6270961"/>
              <a:chExt cx="311978" cy="280800"/>
            </a:xfrm>
          </p:grpSpPr>
          <p:sp>
            <p:nvSpPr>
              <p:cNvPr id="151" name="직사각형 150">
                <a:extLst>
                  <a:ext uri="{FF2B5EF4-FFF2-40B4-BE49-F238E27FC236}">
                    <a16:creationId xmlns:a16="http://schemas.microsoft.com/office/drawing/2014/main" id="{6482674E-398F-4F78-5A4F-459E10A335F9}"/>
                  </a:ext>
                </a:extLst>
              </p:cNvPr>
              <p:cNvSpPr/>
              <p:nvPr/>
            </p:nvSpPr>
            <p:spPr>
              <a:xfrm>
                <a:off x="2208541"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2" name="직사각형 151">
                <a:extLst>
                  <a:ext uri="{FF2B5EF4-FFF2-40B4-BE49-F238E27FC236}">
                    <a16:creationId xmlns:a16="http://schemas.microsoft.com/office/drawing/2014/main" id="{0F59274D-8874-C7EF-A0EE-99D826F51DFE}"/>
                  </a:ext>
                </a:extLst>
              </p:cNvPr>
              <p:cNvSpPr/>
              <p:nvPr/>
            </p:nvSpPr>
            <p:spPr>
              <a:xfrm>
                <a:off x="2433643"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3" name="그룹 152">
              <a:extLst>
                <a:ext uri="{FF2B5EF4-FFF2-40B4-BE49-F238E27FC236}">
                  <a16:creationId xmlns:a16="http://schemas.microsoft.com/office/drawing/2014/main" id="{C13D8148-AF49-FD79-34E1-D48EAD1FAB45}"/>
                </a:ext>
              </a:extLst>
            </p:cNvPr>
            <p:cNvGrpSpPr/>
            <p:nvPr/>
          </p:nvGrpSpPr>
          <p:grpSpPr>
            <a:xfrm>
              <a:off x="2527611" y="6271151"/>
              <a:ext cx="311978" cy="280800"/>
              <a:chOff x="2521100" y="6270961"/>
              <a:chExt cx="311978" cy="280800"/>
            </a:xfrm>
          </p:grpSpPr>
          <p:sp>
            <p:nvSpPr>
              <p:cNvPr id="154" name="직사각형 153">
                <a:extLst>
                  <a:ext uri="{FF2B5EF4-FFF2-40B4-BE49-F238E27FC236}">
                    <a16:creationId xmlns:a16="http://schemas.microsoft.com/office/drawing/2014/main" id="{C8F15395-263D-92A6-48D7-7D065D183DF2}"/>
                  </a:ext>
                </a:extLst>
              </p:cNvPr>
              <p:cNvSpPr/>
              <p:nvPr/>
            </p:nvSpPr>
            <p:spPr>
              <a:xfrm>
                <a:off x="2521100"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5" name="직사각형 154">
                <a:extLst>
                  <a:ext uri="{FF2B5EF4-FFF2-40B4-BE49-F238E27FC236}">
                    <a16:creationId xmlns:a16="http://schemas.microsoft.com/office/drawing/2014/main" id="{C37040D2-33C8-CCDD-D42F-ABC5A99126D7}"/>
                  </a:ext>
                </a:extLst>
              </p:cNvPr>
              <p:cNvSpPr/>
              <p:nvPr/>
            </p:nvSpPr>
            <p:spPr>
              <a:xfrm>
                <a:off x="2746202"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6" name="그룹 155">
              <a:extLst>
                <a:ext uri="{FF2B5EF4-FFF2-40B4-BE49-F238E27FC236}">
                  <a16:creationId xmlns:a16="http://schemas.microsoft.com/office/drawing/2014/main" id="{98254664-1AE5-C550-70C5-7C0633C17E01}"/>
                </a:ext>
              </a:extLst>
            </p:cNvPr>
            <p:cNvGrpSpPr/>
            <p:nvPr/>
          </p:nvGrpSpPr>
          <p:grpSpPr>
            <a:xfrm>
              <a:off x="2834555" y="6271151"/>
              <a:ext cx="311978" cy="280800"/>
              <a:chOff x="2828044" y="6270961"/>
              <a:chExt cx="311978" cy="280800"/>
            </a:xfrm>
          </p:grpSpPr>
          <p:sp>
            <p:nvSpPr>
              <p:cNvPr id="157" name="직사각형 156">
                <a:extLst>
                  <a:ext uri="{FF2B5EF4-FFF2-40B4-BE49-F238E27FC236}">
                    <a16:creationId xmlns:a16="http://schemas.microsoft.com/office/drawing/2014/main" id="{3D3B3DFB-76AB-0753-014B-65168D4DBC8B}"/>
                  </a:ext>
                </a:extLst>
              </p:cNvPr>
              <p:cNvSpPr/>
              <p:nvPr/>
            </p:nvSpPr>
            <p:spPr>
              <a:xfrm>
                <a:off x="2828044"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8" name="직사각형 157">
                <a:extLst>
                  <a:ext uri="{FF2B5EF4-FFF2-40B4-BE49-F238E27FC236}">
                    <a16:creationId xmlns:a16="http://schemas.microsoft.com/office/drawing/2014/main" id="{545864C4-C132-C0F2-C01C-AD54CE59F57C}"/>
                  </a:ext>
                </a:extLst>
              </p:cNvPr>
              <p:cNvSpPr/>
              <p:nvPr/>
            </p:nvSpPr>
            <p:spPr>
              <a:xfrm>
                <a:off x="3053146"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9" name="그룹 158">
              <a:extLst>
                <a:ext uri="{FF2B5EF4-FFF2-40B4-BE49-F238E27FC236}">
                  <a16:creationId xmlns:a16="http://schemas.microsoft.com/office/drawing/2014/main" id="{14E34643-816B-B85F-7F80-5838006971B4}"/>
                </a:ext>
              </a:extLst>
            </p:cNvPr>
            <p:cNvGrpSpPr/>
            <p:nvPr/>
          </p:nvGrpSpPr>
          <p:grpSpPr>
            <a:xfrm>
              <a:off x="3146533" y="6271151"/>
              <a:ext cx="311978" cy="280800"/>
              <a:chOff x="3140022" y="6270961"/>
              <a:chExt cx="311978" cy="280800"/>
            </a:xfrm>
          </p:grpSpPr>
          <p:sp>
            <p:nvSpPr>
              <p:cNvPr id="160" name="직사각형 159">
                <a:extLst>
                  <a:ext uri="{FF2B5EF4-FFF2-40B4-BE49-F238E27FC236}">
                    <a16:creationId xmlns:a16="http://schemas.microsoft.com/office/drawing/2014/main" id="{A5F35C19-2BAC-30A3-0C60-57CB7FBEB463}"/>
                  </a:ext>
                </a:extLst>
              </p:cNvPr>
              <p:cNvSpPr/>
              <p:nvPr/>
            </p:nvSpPr>
            <p:spPr>
              <a:xfrm>
                <a:off x="3140022"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1" name="직사각형 160">
                <a:extLst>
                  <a:ext uri="{FF2B5EF4-FFF2-40B4-BE49-F238E27FC236}">
                    <a16:creationId xmlns:a16="http://schemas.microsoft.com/office/drawing/2014/main" id="{9622B542-4567-E50C-B77E-8A8CD9A63936}"/>
                  </a:ext>
                </a:extLst>
              </p:cNvPr>
              <p:cNvSpPr/>
              <p:nvPr/>
            </p:nvSpPr>
            <p:spPr>
              <a:xfrm>
                <a:off x="3365124"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2" name="그룹 161">
              <a:extLst>
                <a:ext uri="{FF2B5EF4-FFF2-40B4-BE49-F238E27FC236}">
                  <a16:creationId xmlns:a16="http://schemas.microsoft.com/office/drawing/2014/main" id="{16C2C964-81D7-421A-A106-0756F167B4F8}"/>
                </a:ext>
              </a:extLst>
            </p:cNvPr>
            <p:cNvGrpSpPr/>
            <p:nvPr/>
          </p:nvGrpSpPr>
          <p:grpSpPr>
            <a:xfrm>
              <a:off x="3458510" y="6271151"/>
              <a:ext cx="311978" cy="280800"/>
              <a:chOff x="3451999" y="6270961"/>
              <a:chExt cx="311978" cy="280800"/>
            </a:xfrm>
          </p:grpSpPr>
          <p:sp>
            <p:nvSpPr>
              <p:cNvPr id="163" name="직사각형 162">
                <a:extLst>
                  <a:ext uri="{FF2B5EF4-FFF2-40B4-BE49-F238E27FC236}">
                    <a16:creationId xmlns:a16="http://schemas.microsoft.com/office/drawing/2014/main" id="{A5A384C6-0F60-9E77-D2C2-7E6DE6A28ADA}"/>
                  </a:ext>
                </a:extLst>
              </p:cNvPr>
              <p:cNvSpPr/>
              <p:nvPr/>
            </p:nvSpPr>
            <p:spPr>
              <a:xfrm>
                <a:off x="3451999"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4" name="직사각형 163">
                <a:extLst>
                  <a:ext uri="{FF2B5EF4-FFF2-40B4-BE49-F238E27FC236}">
                    <a16:creationId xmlns:a16="http://schemas.microsoft.com/office/drawing/2014/main" id="{08F22BDF-D03E-179C-E02A-1E9EA061B964}"/>
                  </a:ext>
                </a:extLst>
              </p:cNvPr>
              <p:cNvSpPr/>
              <p:nvPr/>
            </p:nvSpPr>
            <p:spPr>
              <a:xfrm>
                <a:off x="3677101"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5" name="그룹 164">
              <a:extLst>
                <a:ext uri="{FF2B5EF4-FFF2-40B4-BE49-F238E27FC236}">
                  <a16:creationId xmlns:a16="http://schemas.microsoft.com/office/drawing/2014/main" id="{08CFBF48-DEA7-A9E5-4F5F-C33F32CAFFBB}"/>
                </a:ext>
              </a:extLst>
            </p:cNvPr>
            <p:cNvGrpSpPr/>
            <p:nvPr/>
          </p:nvGrpSpPr>
          <p:grpSpPr>
            <a:xfrm>
              <a:off x="3771069" y="6271151"/>
              <a:ext cx="311978" cy="280800"/>
              <a:chOff x="3764558" y="6270961"/>
              <a:chExt cx="311978" cy="280800"/>
            </a:xfrm>
          </p:grpSpPr>
          <p:sp>
            <p:nvSpPr>
              <p:cNvPr id="166" name="직사각형 165">
                <a:extLst>
                  <a:ext uri="{FF2B5EF4-FFF2-40B4-BE49-F238E27FC236}">
                    <a16:creationId xmlns:a16="http://schemas.microsoft.com/office/drawing/2014/main" id="{89CDFF84-0BC0-F344-505A-F47524AA9440}"/>
                  </a:ext>
                </a:extLst>
              </p:cNvPr>
              <p:cNvSpPr/>
              <p:nvPr/>
            </p:nvSpPr>
            <p:spPr>
              <a:xfrm>
                <a:off x="3764558"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7" name="직사각형 166">
                <a:extLst>
                  <a:ext uri="{FF2B5EF4-FFF2-40B4-BE49-F238E27FC236}">
                    <a16:creationId xmlns:a16="http://schemas.microsoft.com/office/drawing/2014/main" id="{6925AF4F-BB38-48D1-2F47-9545FAB7A469}"/>
                  </a:ext>
                </a:extLst>
              </p:cNvPr>
              <p:cNvSpPr/>
              <p:nvPr/>
            </p:nvSpPr>
            <p:spPr>
              <a:xfrm>
                <a:off x="3989660"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8" name="그룹 167">
              <a:extLst>
                <a:ext uri="{FF2B5EF4-FFF2-40B4-BE49-F238E27FC236}">
                  <a16:creationId xmlns:a16="http://schemas.microsoft.com/office/drawing/2014/main" id="{67A87FDE-9EAC-71BC-2E11-C9E2B35BFF12}"/>
                </a:ext>
              </a:extLst>
            </p:cNvPr>
            <p:cNvGrpSpPr/>
            <p:nvPr/>
          </p:nvGrpSpPr>
          <p:grpSpPr>
            <a:xfrm>
              <a:off x="4079031" y="6271151"/>
              <a:ext cx="311978" cy="280800"/>
              <a:chOff x="4072520" y="6270961"/>
              <a:chExt cx="311978" cy="280800"/>
            </a:xfrm>
          </p:grpSpPr>
          <p:sp>
            <p:nvSpPr>
              <p:cNvPr id="169" name="직사각형 168">
                <a:extLst>
                  <a:ext uri="{FF2B5EF4-FFF2-40B4-BE49-F238E27FC236}">
                    <a16:creationId xmlns:a16="http://schemas.microsoft.com/office/drawing/2014/main" id="{8839DB28-C133-EC83-7AFE-3323CE9D5EE1}"/>
                  </a:ext>
                </a:extLst>
              </p:cNvPr>
              <p:cNvSpPr/>
              <p:nvPr/>
            </p:nvSpPr>
            <p:spPr>
              <a:xfrm>
                <a:off x="4072520"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0" name="직사각형 169">
                <a:extLst>
                  <a:ext uri="{FF2B5EF4-FFF2-40B4-BE49-F238E27FC236}">
                    <a16:creationId xmlns:a16="http://schemas.microsoft.com/office/drawing/2014/main" id="{D4476A39-DE41-089D-6C13-6B39CB71D12C}"/>
                  </a:ext>
                </a:extLst>
              </p:cNvPr>
              <p:cNvSpPr/>
              <p:nvPr/>
            </p:nvSpPr>
            <p:spPr>
              <a:xfrm>
                <a:off x="4297622"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1" name="그룹 170">
              <a:extLst>
                <a:ext uri="{FF2B5EF4-FFF2-40B4-BE49-F238E27FC236}">
                  <a16:creationId xmlns:a16="http://schemas.microsoft.com/office/drawing/2014/main" id="{D0D029AC-F734-FAC7-00F6-C9EE814AA518}"/>
                </a:ext>
              </a:extLst>
            </p:cNvPr>
            <p:cNvGrpSpPr/>
            <p:nvPr/>
          </p:nvGrpSpPr>
          <p:grpSpPr>
            <a:xfrm>
              <a:off x="4391008" y="6271151"/>
              <a:ext cx="311980" cy="280800"/>
              <a:chOff x="4384497" y="6270961"/>
              <a:chExt cx="311980" cy="280800"/>
            </a:xfrm>
          </p:grpSpPr>
          <p:sp>
            <p:nvSpPr>
              <p:cNvPr id="172" name="직사각형 171">
                <a:extLst>
                  <a:ext uri="{FF2B5EF4-FFF2-40B4-BE49-F238E27FC236}">
                    <a16:creationId xmlns:a16="http://schemas.microsoft.com/office/drawing/2014/main" id="{6EDA1C32-E7CD-4084-19EF-39E7379F2163}"/>
                  </a:ext>
                </a:extLst>
              </p:cNvPr>
              <p:cNvSpPr/>
              <p:nvPr/>
            </p:nvSpPr>
            <p:spPr>
              <a:xfrm>
                <a:off x="4384497"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3" name="직사각형 172">
                <a:extLst>
                  <a:ext uri="{FF2B5EF4-FFF2-40B4-BE49-F238E27FC236}">
                    <a16:creationId xmlns:a16="http://schemas.microsoft.com/office/drawing/2014/main" id="{5F2FF500-FD38-4873-928B-121734612ED8}"/>
                  </a:ext>
                </a:extLst>
              </p:cNvPr>
              <p:cNvSpPr/>
              <p:nvPr/>
            </p:nvSpPr>
            <p:spPr>
              <a:xfrm>
                <a:off x="4609601"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4" name="그룹 173">
              <a:extLst>
                <a:ext uri="{FF2B5EF4-FFF2-40B4-BE49-F238E27FC236}">
                  <a16:creationId xmlns:a16="http://schemas.microsoft.com/office/drawing/2014/main" id="{CF195453-FB11-9958-B248-F6076F49A1B2}"/>
                </a:ext>
              </a:extLst>
            </p:cNvPr>
            <p:cNvGrpSpPr/>
            <p:nvPr/>
          </p:nvGrpSpPr>
          <p:grpSpPr>
            <a:xfrm>
              <a:off x="4702987" y="6271151"/>
              <a:ext cx="311978" cy="280800"/>
              <a:chOff x="4696476" y="6270961"/>
              <a:chExt cx="311978" cy="280800"/>
            </a:xfrm>
          </p:grpSpPr>
          <p:sp>
            <p:nvSpPr>
              <p:cNvPr id="175" name="직사각형 174">
                <a:extLst>
                  <a:ext uri="{FF2B5EF4-FFF2-40B4-BE49-F238E27FC236}">
                    <a16:creationId xmlns:a16="http://schemas.microsoft.com/office/drawing/2014/main" id="{91DB2B99-BB09-F0E1-ADF2-8A88516B1550}"/>
                  </a:ext>
                </a:extLst>
              </p:cNvPr>
              <p:cNvSpPr/>
              <p:nvPr/>
            </p:nvSpPr>
            <p:spPr>
              <a:xfrm>
                <a:off x="4696476"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6" name="직사각형 175">
                <a:extLst>
                  <a:ext uri="{FF2B5EF4-FFF2-40B4-BE49-F238E27FC236}">
                    <a16:creationId xmlns:a16="http://schemas.microsoft.com/office/drawing/2014/main" id="{9904262C-CC3F-C099-A51E-F831420F3930}"/>
                  </a:ext>
                </a:extLst>
              </p:cNvPr>
              <p:cNvSpPr/>
              <p:nvPr/>
            </p:nvSpPr>
            <p:spPr>
              <a:xfrm>
                <a:off x="4921578"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7" name="그룹 176">
              <a:extLst>
                <a:ext uri="{FF2B5EF4-FFF2-40B4-BE49-F238E27FC236}">
                  <a16:creationId xmlns:a16="http://schemas.microsoft.com/office/drawing/2014/main" id="{A903318D-76E4-75E7-8C29-520F27EF7D75}"/>
                </a:ext>
              </a:extLst>
            </p:cNvPr>
            <p:cNvGrpSpPr/>
            <p:nvPr/>
          </p:nvGrpSpPr>
          <p:grpSpPr>
            <a:xfrm>
              <a:off x="5015545" y="6271151"/>
              <a:ext cx="311978" cy="280800"/>
              <a:chOff x="5009034" y="6270961"/>
              <a:chExt cx="311978" cy="280800"/>
            </a:xfrm>
          </p:grpSpPr>
          <p:sp>
            <p:nvSpPr>
              <p:cNvPr id="178" name="직사각형 177">
                <a:extLst>
                  <a:ext uri="{FF2B5EF4-FFF2-40B4-BE49-F238E27FC236}">
                    <a16:creationId xmlns:a16="http://schemas.microsoft.com/office/drawing/2014/main" id="{3517CF49-AF1F-74E8-0F37-2544B7948AEC}"/>
                  </a:ext>
                </a:extLst>
              </p:cNvPr>
              <p:cNvSpPr/>
              <p:nvPr/>
            </p:nvSpPr>
            <p:spPr>
              <a:xfrm>
                <a:off x="5009034"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9" name="직사각형 178">
                <a:extLst>
                  <a:ext uri="{FF2B5EF4-FFF2-40B4-BE49-F238E27FC236}">
                    <a16:creationId xmlns:a16="http://schemas.microsoft.com/office/drawing/2014/main" id="{18A88943-71D8-9453-0D88-1F7A7ECBE3D1}"/>
                  </a:ext>
                </a:extLst>
              </p:cNvPr>
              <p:cNvSpPr/>
              <p:nvPr/>
            </p:nvSpPr>
            <p:spPr>
              <a:xfrm>
                <a:off x="5234136"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225" name="그룹 224">
            <a:extLst>
              <a:ext uri="{FF2B5EF4-FFF2-40B4-BE49-F238E27FC236}">
                <a16:creationId xmlns:a16="http://schemas.microsoft.com/office/drawing/2014/main" id="{FF4A5624-8228-EF98-8C42-E6F8744E1083}"/>
              </a:ext>
            </a:extLst>
          </p:cNvPr>
          <p:cNvGrpSpPr/>
          <p:nvPr/>
        </p:nvGrpSpPr>
        <p:grpSpPr>
          <a:xfrm>
            <a:off x="5562789" y="6266135"/>
            <a:ext cx="1239287" cy="289208"/>
            <a:chOff x="3900131" y="4854132"/>
            <a:chExt cx="928845" cy="234452"/>
          </a:xfrm>
        </p:grpSpPr>
        <p:grpSp>
          <p:nvGrpSpPr>
            <p:cNvPr id="185" name="그룹 184">
              <a:extLst>
                <a:ext uri="{FF2B5EF4-FFF2-40B4-BE49-F238E27FC236}">
                  <a16:creationId xmlns:a16="http://schemas.microsoft.com/office/drawing/2014/main" id="{BD7707D5-6267-982A-7453-F285118AA135}"/>
                </a:ext>
              </a:extLst>
            </p:cNvPr>
            <p:cNvGrpSpPr/>
            <p:nvPr/>
          </p:nvGrpSpPr>
          <p:grpSpPr>
            <a:xfrm>
              <a:off x="3900131" y="4854132"/>
              <a:ext cx="232902" cy="234452"/>
              <a:chOff x="6582227" y="3079969"/>
              <a:chExt cx="216704" cy="225000"/>
            </a:xfrm>
          </p:grpSpPr>
          <p:sp>
            <p:nvSpPr>
              <p:cNvPr id="186" name="직사각형 185">
                <a:extLst>
                  <a:ext uri="{FF2B5EF4-FFF2-40B4-BE49-F238E27FC236}">
                    <a16:creationId xmlns:a16="http://schemas.microsoft.com/office/drawing/2014/main" id="{3878A297-C7DB-FFCE-7066-4D17495DFF9F}"/>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7" name="직사각형 186">
                <a:extLst>
                  <a:ext uri="{FF2B5EF4-FFF2-40B4-BE49-F238E27FC236}">
                    <a16:creationId xmlns:a16="http://schemas.microsoft.com/office/drawing/2014/main" id="{586128CF-6716-926E-768C-B95E0FFC2F88}"/>
                  </a:ext>
                </a:extLst>
              </p:cNvPr>
              <p:cNvSpPr/>
              <p:nvPr/>
            </p:nvSpPr>
            <p:spPr>
              <a:xfrm rot="16200000">
                <a:off x="6497171" y="3166687"/>
                <a:ext cx="222364" cy="52251"/>
              </a:xfrm>
              <a:prstGeom prst="rect">
                <a:avLst/>
              </a:prstGeom>
              <a:solidFill>
                <a:srgbClr val="0070C0"/>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8" name="직사각형 187">
                <a:extLst>
                  <a:ext uri="{FF2B5EF4-FFF2-40B4-BE49-F238E27FC236}">
                    <a16:creationId xmlns:a16="http://schemas.microsoft.com/office/drawing/2014/main" id="{CAB609B4-68F0-1BB0-9521-F1D51C7B46DD}"/>
                  </a:ext>
                </a:extLst>
              </p:cNvPr>
              <p:cNvSpPr/>
              <p:nvPr/>
            </p:nvSpPr>
            <p:spPr>
              <a:xfrm rot="16200000">
                <a:off x="6551233" y="3166687"/>
                <a:ext cx="222364" cy="52251"/>
              </a:xfrm>
              <a:prstGeom prst="rect">
                <a:avLst/>
              </a:prstGeom>
              <a:solidFill>
                <a:srgbClr val="F6980E"/>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9" name="직사각형 188">
                <a:extLst>
                  <a:ext uri="{FF2B5EF4-FFF2-40B4-BE49-F238E27FC236}">
                    <a16:creationId xmlns:a16="http://schemas.microsoft.com/office/drawing/2014/main" id="{58F2F43F-8D4D-CA09-E4C2-22BFD2AA5B5C}"/>
                  </a:ext>
                </a:extLst>
              </p:cNvPr>
              <p:cNvSpPr/>
              <p:nvPr/>
            </p:nvSpPr>
            <p:spPr>
              <a:xfrm rot="16200000">
                <a:off x="6659318" y="3219781"/>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0" name="직사각형 189">
                <a:extLst>
                  <a:ext uri="{FF2B5EF4-FFF2-40B4-BE49-F238E27FC236}">
                    <a16:creationId xmlns:a16="http://schemas.microsoft.com/office/drawing/2014/main" id="{70420A15-4424-FCEB-D9A6-F569E61673C3}"/>
                  </a:ext>
                </a:extLst>
              </p:cNvPr>
              <p:cNvSpPr/>
              <p:nvPr/>
            </p:nvSpPr>
            <p:spPr>
              <a:xfrm>
                <a:off x="6635476" y="3082230"/>
                <a:ext cx="54000" cy="54000"/>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1" name="직사각형 190">
                <a:extLst>
                  <a:ext uri="{FF2B5EF4-FFF2-40B4-BE49-F238E27FC236}">
                    <a16:creationId xmlns:a16="http://schemas.microsoft.com/office/drawing/2014/main" id="{A685880B-4057-AE7C-E8E1-13BD82A3E5F2}"/>
                  </a:ext>
                </a:extLst>
              </p:cNvPr>
              <p:cNvSpPr/>
              <p:nvPr/>
            </p:nvSpPr>
            <p:spPr>
              <a:xfrm>
                <a:off x="6691276" y="3135810"/>
                <a:ext cx="54000" cy="54000"/>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2" name="직사각형 191">
                <a:extLst>
                  <a:ext uri="{FF2B5EF4-FFF2-40B4-BE49-F238E27FC236}">
                    <a16:creationId xmlns:a16="http://schemas.microsoft.com/office/drawing/2014/main" id="{8425BA6E-0211-F22C-47D3-20BF4CDCB27B}"/>
                  </a:ext>
                </a:extLst>
              </p:cNvPr>
              <p:cNvSpPr/>
              <p:nvPr/>
            </p:nvSpPr>
            <p:spPr>
              <a:xfrm>
                <a:off x="6691276" y="3082470"/>
                <a:ext cx="54000" cy="54000"/>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3" name="직사각형 192">
                <a:extLst>
                  <a:ext uri="{FF2B5EF4-FFF2-40B4-BE49-F238E27FC236}">
                    <a16:creationId xmlns:a16="http://schemas.microsoft.com/office/drawing/2014/main" id="{8BBBA4A1-D293-1E54-7792-30D2EB022D26}"/>
                  </a:ext>
                </a:extLst>
              </p:cNvPr>
              <p:cNvSpPr/>
              <p:nvPr/>
            </p:nvSpPr>
            <p:spPr>
              <a:xfrm rot="16200000">
                <a:off x="6714718" y="3111869"/>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4" name="직사각형 193">
                <a:extLst>
                  <a:ext uri="{FF2B5EF4-FFF2-40B4-BE49-F238E27FC236}">
                    <a16:creationId xmlns:a16="http://schemas.microsoft.com/office/drawing/2014/main" id="{464BEF06-1E32-5574-B6EC-AD4A1E4D9471}"/>
                  </a:ext>
                </a:extLst>
              </p:cNvPr>
              <p:cNvSpPr/>
              <p:nvPr/>
            </p:nvSpPr>
            <p:spPr>
              <a:xfrm>
                <a:off x="6744406" y="3189309"/>
                <a:ext cx="54000" cy="54000"/>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95" name="그룹 194">
              <a:extLst>
                <a:ext uri="{FF2B5EF4-FFF2-40B4-BE49-F238E27FC236}">
                  <a16:creationId xmlns:a16="http://schemas.microsoft.com/office/drawing/2014/main" id="{7B890A9D-D05C-7E32-402D-77AAEE7CE3E9}"/>
                </a:ext>
              </a:extLst>
            </p:cNvPr>
            <p:cNvGrpSpPr/>
            <p:nvPr/>
          </p:nvGrpSpPr>
          <p:grpSpPr>
            <a:xfrm>
              <a:off x="4132646" y="4854132"/>
              <a:ext cx="232902" cy="234452"/>
              <a:chOff x="6582227" y="3079969"/>
              <a:chExt cx="216704" cy="225000"/>
            </a:xfrm>
          </p:grpSpPr>
          <p:sp>
            <p:nvSpPr>
              <p:cNvPr id="196" name="직사각형 195">
                <a:extLst>
                  <a:ext uri="{FF2B5EF4-FFF2-40B4-BE49-F238E27FC236}">
                    <a16:creationId xmlns:a16="http://schemas.microsoft.com/office/drawing/2014/main" id="{71BC9DF6-855A-FDB8-0A65-731981B6996E}"/>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7" name="직사각형 196">
                <a:extLst>
                  <a:ext uri="{FF2B5EF4-FFF2-40B4-BE49-F238E27FC236}">
                    <a16:creationId xmlns:a16="http://schemas.microsoft.com/office/drawing/2014/main" id="{00889E9D-63DB-B86E-8633-C5D45A515624}"/>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8" name="직사각형 197">
                <a:extLst>
                  <a:ext uri="{FF2B5EF4-FFF2-40B4-BE49-F238E27FC236}">
                    <a16:creationId xmlns:a16="http://schemas.microsoft.com/office/drawing/2014/main" id="{0AD85758-AD87-00C9-7069-70CBD1246684}"/>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9" name="직사각형 198">
                <a:extLst>
                  <a:ext uri="{FF2B5EF4-FFF2-40B4-BE49-F238E27FC236}">
                    <a16:creationId xmlns:a16="http://schemas.microsoft.com/office/drawing/2014/main" id="{64372C6C-E029-1BE4-5723-04F99D706A25}"/>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0" name="직사각형 199">
                <a:extLst>
                  <a:ext uri="{FF2B5EF4-FFF2-40B4-BE49-F238E27FC236}">
                    <a16:creationId xmlns:a16="http://schemas.microsoft.com/office/drawing/2014/main" id="{823D68F1-A3D7-F8EA-9F5A-C443B9866402}"/>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1" name="직사각형 200">
                <a:extLst>
                  <a:ext uri="{FF2B5EF4-FFF2-40B4-BE49-F238E27FC236}">
                    <a16:creationId xmlns:a16="http://schemas.microsoft.com/office/drawing/2014/main" id="{CC2E7B6C-9B2F-78F5-E04A-392EDA7A36C4}"/>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2" name="직사각형 201">
                <a:extLst>
                  <a:ext uri="{FF2B5EF4-FFF2-40B4-BE49-F238E27FC236}">
                    <a16:creationId xmlns:a16="http://schemas.microsoft.com/office/drawing/2014/main" id="{BE77C913-0180-32DB-2313-AD0BD38701F6}"/>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3" name="직사각형 202">
                <a:extLst>
                  <a:ext uri="{FF2B5EF4-FFF2-40B4-BE49-F238E27FC236}">
                    <a16:creationId xmlns:a16="http://schemas.microsoft.com/office/drawing/2014/main" id="{50BC2D3B-2B3B-C247-AFF0-27C961EF8ED3}"/>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4" name="직사각형 203">
                <a:extLst>
                  <a:ext uri="{FF2B5EF4-FFF2-40B4-BE49-F238E27FC236}">
                    <a16:creationId xmlns:a16="http://schemas.microsoft.com/office/drawing/2014/main" id="{E3F173FC-45E1-278F-EAF3-493E279A9FB1}"/>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05" name="그룹 204">
              <a:extLst>
                <a:ext uri="{FF2B5EF4-FFF2-40B4-BE49-F238E27FC236}">
                  <a16:creationId xmlns:a16="http://schemas.microsoft.com/office/drawing/2014/main" id="{544928D3-39A2-DBF7-B422-05084C1F06EB}"/>
                </a:ext>
              </a:extLst>
            </p:cNvPr>
            <p:cNvGrpSpPr/>
            <p:nvPr/>
          </p:nvGrpSpPr>
          <p:grpSpPr>
            <a:xfrm>
              <a:off x="4363671" y="4854132"/>
              <a:ext cx="232902" cy="234452"/>
              <a:chOff x="6582227" y="3079969"/>
              <a:chExt cx="216704" cy="225000"/>
            </a:xfrm>
          </p:grpSpPr>
          <p:sp>
            <p:nvSpPr>
              <p:cNvPr id="206" name="직사각형 205">
                <a:extLst>
                  <a:ext uri="{FF2B5EF4-FFF2-40B4-BE49-F238E27FC236}">
                    <a16:creationId xmlns:a16="http://schemas.microsoft.com/office/drawing/2014/main" id="{ED041A17-6D99-C285-7E42-A03E37E18297}"/>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7" name="직사각형 206">
                <a:extLst>
                  <a:ext uri="{FF2B5EF4-FFF2-40B4-BE49-F238E27FC236}">
                    <a16:creationId xmlns:a16="http://schemas.microsoft.com/office/drawing/2014/main" id="{86F4B766-A9F2-2538-46CE-B2570A5D940F}"/>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8" name="직사각형 207">
                <a:extLst>
                  <a:ext uri="{FF2B5EF4-FFF2-40B4-BE49-F238E27FC236}">
                    <a16:creationId xmlns:a16="http://schemas.microsoft.com/office/drawing/2014/main" id="{FEEE0F7C-7DCE-E01F-CF33-56091F873DB4}"/>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9" name="직사각형 208">
                <a:extLst>
                  <a:ext uri="{FF2B5EF4-FFF2-40B4-BE49-F238E27FC236}">
                    <a16:creationId xmlns:a16="http://schemas.microsoft.com/office/drawing/2014/main" id="{5067A98A-27BB-C121-7BA1-E20C343FA1DD}"/>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0" name="직사각형 209">
                <a:extLst>
                  <a:ext uri="{FF2B5EF4-FFF2-40B4-BE49-F238E27FC236}">
                    <a16:creationId xmlns:a16="http://schemas.microsoft.com/office/drawing/2014/main" id="{3CA74885-2B10-EF32-F1EC-E2993DD3F7F5}"/>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1" name="직사각형 210">
                <a:extLst>
                  <a:ext uri="{FF2B5EF4-FFF2-40B4-BE49-F238E27FC236}">
                    <a16:creationId xmlns:a16="http://schemas.microsoft.com/office/drawing/2014/main" id="{EFFF5D87-ECC8-47E0-48D9-E9F82350DBDC}"/>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2" name="직사각형 211">
                <a:extLst>
                  <a:ext uri="{FF2B5EF4-FFF2-40B4-BE49-F238E27FC236}">
                    <a16:creationId xmlns:a16="http://schemas.microsoft.com/office/drawing/2014/main" id="{B96143B7-01D9-8BFD-CACA-566A1F06AE5A}"/>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3" name="직사각형 212">
                <a:extLst>
                  <a:ext uri="{FF2B5EF4-FFF2-40B4-BE49-F238E27FC236}">
                    <a16:creationId xmlns:a16="http://schemas.microsoft.com/office/drawing/2014/main" id="{9B88A8BF-5B7B-1DCE-2D09-F56AFDBBD24F}"/>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4" name="직사각형 213">
                <a:extLst>
                  <a:ext uri="{FF2B5EF4-FFF2-40B4-BE49-F238E27FC236}">
                    <a16:creationId xmlns:a16="http://schemas.microsoft.com/office/drawing/2014/main" id="{F91BEEF6-D67B-4D2D-C695-83EC5DEFD38E}"/>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15" name="그룹 214">
              <a:extLst>
                <a:ext uri="{FF2B5EF4-FFF2-40B4-BE49-F238E27FC236}">
                  <a16:creationId xmlns:a16="http://schemas.microsoft.com/office/drawing/2014/main" id="{9D5C2710-AF69-3542-036C-C72B90168E01}"/>
                </a:ext>
              </a:extLst>
            </p:cNvPr>
            <p:cNvGrpSpPr/>
            <p:nvPr/>
          </p:nvGrpSpPr>
          <p:grpSpPr>
            <a:xfrm>
              <a:off x="4596074" y="4854132"/>
              <a:ext cx="232902" cy="234452"/>
              <a:chOff x="6582227" y="3079969"/>
              <a:chExt cx="216704" cy="225000"/>
            </a:xfrm>
          </p:grpSpPr>
          <p:sp>
            <p:nvSpPr>
              <p:cNvPr id="216" name="직사각형 215">
                <a:extLst>
                  <a:ext uri="{FF2B5EF4-FFF2-40B4-BE49-F238E27FC236}">
                    <a16:creationId xmlns:a16="http://schemas.microsoft.com/office/drawing/2014/main" id="{3209FBF4-905F-8AD7-FCD4-70FBA0BD9AD0}"/>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7" name="직사각형 216">
                <a:extLst>
                  <a:ext uri="{FF2B5EF4-FFF2-40B4-BE49-F238E27FC236}">
                    <a16:creationId xmlns:a16="http://schemas.microsoft.com/office/drawing/2014/main" id="{71CB49D9-4353-C9C0-EA79-318DFBD63E53}"/>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8" name="직사각형 217">
                <a:extLst>
                  <a:ext uri="{FF2B5EF4-FFF2-40B4-BE49-F238E27FC236}">
                    <a16:creationId xmlns:a16="http://schemas.microsoft.com/office/drawing/2014/main" id="{BECD94B1-BD98-B43E-5D8A-6F0D089306E7}"/>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9" name="직사각형 218">
                <a:extLst>
                  <a:ext uri="{FF2B5EF4-FFF2-40B4-BE49-F238E27FC236}">
                    <a16:creationId xmlns:a16="http://schemas.microsoft.com/office/drawing/2014/main" id="{BEC98886-B6DD-BC4F-7B9F-AFCCF3F008ED}"/>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0" name="직사각형 219">
                <a:extLst>
                  <a:ext uri="{FF2B5EF4-FFF2-40B4-BE49-F238E27FC236}">
                    <a16:creationId xmlns:a16="http://schemas.microsoft.com/office/drawing/2014/main" id="{BA4A5C3E-FE30-1F18-843A-346C924FA839}"/>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1" name="직사각형 220">
                <a:extLst>
                  <a:ext uri="{FF2B5EF4-FFF2-40B4-BE49-F238E27FC236}">
                    <a16:creationId xmlns:a16="http://schemas.microsoft.com/office/drawing/2014/main" id="{79E73C09-BF00-AB11-2FF7-02D40F399281}"/>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2" name="직사각형 221">
                <a:extLst>
                  <a:ext uri="{FF2B5EF4-FFF2-40B4-BE49-F238E27FC236}">
                    <a16:creationId xmlns:a16="http://schemas.microsoft.com/office/drawing/2014/main" id="{418167CF-AD81-4E6E-6173-8EE9F16956E6}"/>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3" name="직사각형 222">
                <a:extLst>
                  <a:ext uri="{FF2B5EF4-FFF2-40B4-BE49-F238E27FC236}">
                    <a16:creationId xmlns:a16="http://schemas.microsoft.com/office/drawing/2014/main" id="{3F1EFA0E-7E5C-0B1B-5B9C-AA8060881AAC}"/>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4" name="직사각형 223">
                <a:extLst>
                  <a:ext uri="{FF2B5EF4-FFF2-40B4-BE49-F238E27FC236}">
                    <a16:creationId xmlns:a16="http://schemas.microsoft.com/office/drawing/2014/main" id="{61E1F824-A806-DCEE-6C37-41DC6B0D933C}"/>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sp>
        <p:nvSpPr>
          <p:cNvPr id="226" name="TextBox 225">
            <a:extLst>
              <a:ext uri="{FF2B5EF4-FFF2-40B4-BE49-F238E27FC236}">
                <a16:creationId xmlns:a16="http://schemas.microsoft.com/office/drawing/2014/main" id="{ECC05739-5CDF-C5DE-E873-F0895E52C28E}"/>
              </a:ext>
            </a:extLst>
          </p:cNvPr>
          <p:cNvSpPr txBox="1"/>
          <p:nvPr/>
        </p:nvSpPr>
        <p:spPr>
          <a:xfrm>
            <a:off x="1661948" y="5923653"/>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Bank</a:t>
            </a:r>
          </a:p>
        </p:txBody>
      </p:sp>
      <p:cxnSp>
        <p:nvCxnSpPr>
          <p:cNvPr id="227" name="연결선: 꺾임 226">
            <a:extLst>
              <a:ext uri="{FF2B5EF4-FFF2-40B4-BE49-F238E27FC236}">
                <a16:creationId xmlns:a16="http://schemas.microsoft.com/office/drawing/2014/main" id="{A029E673-BC09-A5B4-C270-9D6748D08C1C}"/>
              </a:ext>
            </a:extLst>
          </p:cNvPr>
          <p:cNvCxnSpPr>
            <a:cxnSpLocks/>
          </p:cNvCxnSpPr>
          <p:nvPr/>
        </p:nvCxnSpPr>
        <p:spPr>
          <a:xfrm rot="16200000" flipV="1">
            <a:off x="2977240" y="4580921"/>
            <a:ext cx="1296000" cy="696060"/>
          </a:xfrm>
          <a:prstGeom prst="bentConnector3">
            <a:avLst>
              <a:gd name="adj1" fmla="val 79442"/>
            </a:avLst>
          </a:prstGeom>
          <a:ln w="1905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34" name="연결선: 꺾임 233">
            <a:extLst>
              <a:ext uri="{FF2B5EF4-FFF2-40B4-BE49-F238E27FC236}">
                <a16:creationId xmlns:a16="http://schemas.microsoft.com/office/drawing/2014/main" id="{02CEECB6-47C7-4C4E-C42C-A3196C899D29}"/>
              </a:ext>
            </a:extLst>
          </p:cNvPr>
          <p:cNvCxnSpPr>
            <a:cxnSpLocks/>
          </p:cNvCxnSpPr>
          <p:nvPr/>
        </p:nvCxnSpPr>
        <p:spPr>
          <a:xfrm rot="16200000" flipV="1">
            <a:off x="3189718" y="4728184"/>
            <a:ext cx="1260000" cy="378271"/>
          </a:xfrm>
          <a:prstGeom prst="bentConnector3">
            <a:avLst>
              <a:gd name="adj1" fmla="val 83695"/>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8" name="직사각형 237">
            <a:extLst>
              <a:ext uri="{FF2B5EF4-FFF2-40B4-BE49-F238E27FC236}">
                <a16:creationId xmlns:a16="http://schemas.microsoft.com/office/drawing/2014/main" id="{F2E0EF78-8C9B-69A1-72F1-A3AA565C0D8F}"/>
              </a:ext>
            </a:extLst>
          </p:cNvPr>
          <p:cNvSpPr/>
          <p:nvPr/>
        </p:nvSpPr>
        <p:spPr>
          <a:xfrm>
            <a:off x="2839320" y="6269041"/>
            <a:ext cx="299068" cy="2778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1" name="연결선: 꺾임 250">
            <a:extLst>
              <a:ext uri="{FF2B5EF4-FFF2-40B4-BE49-F238E27FC236}">
                <a16:creationId xmlns:a16="http://schemas.microsoft.com/office/drawing/2014/main" id="{5CB883B1-BC41-9524-9389-9F4687AEC166}"/>
              </a:ext>
            </a:extLst>
          </p:cNvPr>
          <p:cNvCxnSpPr>
            <a:cxnSpLocks/>
          </p:cNvCxnSpPr>
          <p:nvPr/>
        </p:nvCxnSpPr>
        <p:spPr>
          <a:xfrm rot="5400000" flipH="1" flipV="1">
            <a:off x="3676656" y="4676671"/>
            <a:ext cx="1296000" cy="504000"/>
          </a:xfrm>
          <a:prstGeom prst="bentConnector3">
            <a:avLst>
              <a:gd name="adj1" fmla="val 83423"/>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55" name="연결선: 꺾임 254">
            <a:extLst>
              <a:ext uri="{FF2B5EF4-FFF2-40B4-BE49-F238E27FC236}">
                <a16:creationId xmlns:a16="http://schemas.microsoft.com/office/drawing/2014/main" id="{4815C255-9DE0-212D-AF99-FD2EEEE23052}"/>
              </a:ext>
            </a:extLst>
          </p:cNvPr>
          <p:cNvCxnSpPr>
            <a:cxnSpLocks/>
          </p:cNvCxnSpPr>
          <p:nvPr/>
        </p:nvCxnSpPr>
        <p:spPr>
          <a:xfrm rot="5400000" flipH="1" flipV="1">
            <a:off x="3390483" y="4928486"/>
            <a:ext cx="1296000" cy="0"/>
          </a:xfrm>
          <a:prstGeom prst="bentConnector3">
            <a:avLst>
              <a:gd name="adj1" fmla="val 50000"/>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58" name="직사각형 257">
            <a:extLst>
              <a:ext uri="{FF2B5EF4-FFF2-40B4-BE49-F238E27FC236}">
                <a16:creationId xmlns:a16="http://schemas.microsoft.com/office/drawing/2014/main" id="{5E93B034-36BC-A418-E7D6-70ADFD3A607B}"/>
              </a:ext>
            </a:extLst>
          </p:cNvPr>
          <p:cNvSpPr/>
          <p:nvPr/>
        </p:nvSpPr>
        <p:spPr>
          <a:xfrm>
            <a:off x="3395381" y="4895278"/>
            <a:ext cx="1212300" cy="2049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200" b="1">
                <a:latin typeface="+mj-lt"/>
                <a:cs typeface="Times New Roman" panose="02020603050405020304" pitchFamily="18" charset="0"/>
              </a:rPr>
              <a:t>ECC</a:t>
            </a:r>
            <a:endParaRPr lang="ko-KR" altLang="en-US" sz="1200" b="1">
              <a:latin typeface="+mj-lt"/>
              <a:cs typeface="Times New Roman" panose="02020603050405020304" pitchFamily="18" charset="0"/>
            </a:endParaRPr>
          </a:p>
        </p:txBody>
      </p:sp>
      <p:cxnSp>
        <p:nvCxnSpPr>
          <p:cNvPr id="272" name="연결선: 꺾임 271">
            <a:extLst>
              <a:ext uri="{FF2B5EF4-FFF2-40B4-BE49-F238E27FC236}">
                <a16:creationId xmlns:a16="http://schemas.microsoft.com/office/drawing/2014/main" id="{8D82E7A7-E652-30B2-3DB1-F554D718E62B}"/>
              </a:ext>
            </a:extLst>
          </p:cNvPr>
          <p:cNvCxnSpPr>
            <a:cxnSpLocks/>
          </p:cNvCxnSpPr>
          <p:nvPr/>
        </p:nvCxnSpPr>
        <p:spPr>
          <a:xfrm rot="5400000" flipH="1" flipV="1">
            <a:off x="3142432" y="5418669"/>
            <a:ext cx="684000" cy="972000"/>
          </a:xfrm>
          <a:prstGeom prst="bentConnector3">
            <a:avLst>
              <a:gd name="adj1" fmla="val 82991"/>
            </a:avLst>
          </a:prstGeom>
          <a:ln w="22225">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74" name="연결선: 꺾임 273">
            <a:extLst>
              <a:ext uri="{FF2B5EF4-FFF2-40B4-BE49-F238E27FC236}">
                <a16:creationId xmlns:a16="http://schemas.microsoft.com/office/drawing/2014/main" id="{8E3F8D71-12A2-F6D4-1B5F-EA3B5C66490C}"/>
              </a:ext>
            </a:extLst>
          </p:cNvPr>
          <p:cNvCxnSpPr>
            <a:cxnSpLocks/>
          </p:cNvCxnSpPr>
          <p:nvPr/>
        </p:nvCxnSpPr>
        <p:spPr>
          <a:xfrm rot="5400000" flipH="1" flipV="1">
            <a:off x="3290904" y="5528772"/>
            <a:ext cx="754305" cy="687984"/>
          </a:xfrm>
          <a:prstGeom prst="bentConnector3">
            <a:avLst>
              <a:gd name="adj1" fmla="val 66837"/>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78" name="연결선: 꺾임 277">
            <a:extLst>
              <a:ext uri="{FF2B5EF4-FFF2-40B4-BE49-F238E27FC236}">
                <a16:creationId xmlns:a16="http://schemas.microsoft.com/office/drawing/2014/main" id="{687FCBD2-7508-C1C2-F826-5FACFA0C60E6}"/>
              </a:ext>
            </a:extLst>
          </p:cNvPr>
          <p:cNvCxnSpPr>
            <a:cxnSpLocks/>
          </p:cNvCxnSpPr>
          <p:nvPr/>
        </p:nvCxnSpPr>
        <p:spPr>
          <a:xfrm rot="5400000" flipH="1" flipV="1">
            <a:off x="3502352" y="5730694"/>
            <a:ext cx="684000" cy="396000"/>
          </a:xfrm>
          <a:prstGeom prst="bentConnector3">
            <a:avLst>
              <a:gd name="adj1" fmla="val 69613"/>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83" name="연결선: 꺾임 282">
            <a:extLst>
              <a:ext uri="{FF2B5EF4-FFF2-40B4-BE49-F238E27FC236}">
                <a16:creationId xmlns:a16="http://schemas.microsoft.com/office/drawing/2014/main" id="{8FFF89D0-ECF5-2FE9-F182-C1C6EA49A254}"/>
              </a:ext>
            </a:extLst>
          </p:cNvPr>
          <p:cNvCxnSpPr>
            <a:cxnSpLocks/>
          </p:cNvCxnSpPr>
          <p:nvPr/>
        </p:nvCxnSpPr>
        <p:spPr>
          <a:xfrm rot="5400000" flipH="1" flipV="1">
            <a:off x="3664863" y="5855050"/>
            <a:ext cx="672576" cy="158712"/>
          </a:xfrm>
          <a:prstGeom prst="bentConnector3">
            <a:avLst>
              <a:gd name="adj1" fmla="val 50000"/>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4" name="직사각형 53">
            <a:extLst>
              <a:ext uri="{FF2B5EF4-FFF2-40B4-BE49-F238E27FC236}">
                <a16:creationId xmlns:a16="http://schemas.microsoft.com/office/drawing/2014/main" id="{DE0119F8-937E-FEAB-8617-1E14277DAC68}"/>
              </a:ext>
            </a:extLst>
          </p:cNvPr>
          <p:cNvSpPr/>
          <p:nvPr/>
        </p:nvSpPr>
        <p:spPr>
          <a:xfrm>
            <a:off x="1578771" y="4840483"/>
            <a:ext cx="5222298" cy="309025"/>
          </a:xfrm>
          <a:prstGeom prst="rect">
            <a:avLst/>
          </a:prstGeom>
          <a:solidFill>
            <a:srgbClr val="C00000">
              <a:alpha val="4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4F15428B-0D0D-0DF3-DA57-1C5DA2B4050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578DF788-013A-F32D-FDC8-1BCB77DD8E89}"/>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48</a:t>
            </a:fld>
            <a:endParaRPr lang="ko-KR" altLang="en-US"/>
          </a:p>
        </p:txBody>
      </p:sp>
    </p:spTree>
    <p:extLst>
      <p:ext uri="{BB962C8B-B14F-4D97-AF65-F5344CB8AC3E}">
        <p14:creationId xmlns:p14="http://schemas.microsoft.com/office/powerpoint/2010/main" val="169096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66514E6-ED57-822E-85A2-900133ABC93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7F2DFF7-0C91-AD89-2963-1BB548DC5855}"/>
              </a:ext>
            </a:extLst>
          </p:cNvPr>
          <p:cNvSpPr>
            <a:spLocks noGrp="1"/>
          </p:cNvSpPr>
          <p:nvPr>
            <p:ph type="body" sz="quarter" idx="13"/>
          </p:nvPr>
        </p:nvSpPr>
        <p:spPr>
          <a:xfrm>
            <a:off x="266496" y="1235280"/>
            <a:ext cx="8537494" cy="2583067"/>
          </a:xfrm>
        </p:spPr>
        <p:txBody>
          <a:bodyPr>
            <a:noAutofit/>
          </a:bodyPr>
          <a:lstStyle/>
          <a:p>
            <a:r>
              <a:rPr lang="en-US" altLang="ko-KR" sz="1800" spc="0">
                <a:latin typeface="+mj-lt"/>
              </a:rPr>
              <a:t>Reconfigures 128B cache lines to </a:t>
            </a:r>
            <a:r>
              <a:rPr lang="en-US" altLang="ko-KR" sz="1800" spc="0">
                <a:solidFill>
                  <a:srgbClr val="C00000"/>
                </a:solidFill>
                <a:latin typeface="+mj-lt"/>
              </a:rPr>
              <a:t>“30-30-30-30-8”</a:t>
            </a:r>
          </a:p>
          <a:p>
            <a:pPr lvl="1"/>
            <a:r>
              <a:rPr lang="en-US" altLang="ko-KR" sz="1500" b="1" spc="0">
                <a:solidFill>
                  <a:srgbClr val="C00000"/>
                </a:solidFill>
                <a:latin typeface="+mn-lt"/>
              </a:rPr>
              <a:t>30B sectors: </a:t>
            </a:r>
            <a:r>
              <a:rPr lang="en-US" altLang="ko-KR" sz="1500">
                <a:solidFill>
                  <a:srgbClr val="0D0D0D"/>
                </a:solidFill>
                <a:latin typeface="+mn-lt"/>
                <a:ea typeface="나눔스퀘어 네오 Regular" panose="00000500000000000000" pitchFamily="2" charset="-127"/>
              </a:rPr>
              <a:t>A 32B memory chunk contains 30B data and the corresponding 2B </a:t>
            </a:r>
            <a:r>
              <a:rPr lang="en-US" altLang="ko-KR" sz="1500" err="1">
                <a:solidFill>
                  <a:srgbClr val="0D0D0D"/>
                </a:solidFill>
                <a:latin typeface="+mn-lt"/>
                <a:ea typeface="나눔스퀘어 네오 Regular" panose="00000500000000000000" pitchFamily="2" charset="-127"/>
              </a:rPr>
              <a:t>redun</a:t>
            </a:r>
            <a:r>
              <a:rPr lang="en-US" altLang="ko-KR" sz="1500">
                <a:solidFill>
                  <a:srgbClr val="0D0D0D"/>
                </a:solidFill>
                <a:latin typeface="+mn-lt"/>
                <a:ea typeface="나눔스퀘어 네오 Regular" panose="00000500000000000000" pitchFamily="2" charset="-127"/>
              </a:rPr>
              <a:t>.</a:t>
            </a:r>
            <a:endParaRPr lang="en-US" altLang="ko-KR" sz="1500" spc="0">
              <a:solidFill>
                <a:srgbClr val="C00000"/>
              </a:solidFill>
              <a:latin typeface="+mn-lt"/>
            </a:endParaRPr>
          </a:p>
          <a:p>
            <a:pPr lvl="1"/>
            <a:r>
              <a:rPr lang="en-US" altLang="ko-KR" sz="1500" b="1" spc="0">
                <a:solidFill>
                  <a:schemeClr val="bg2">
                    <a:lumMod val="75000"/>
                  </a:schemeClr>
                </a:solidFill>
                <a:latin typeface="+mn-lt"/>
              </a:rPr>
              <a:t>8B sectors: </a:t>
            </a:r>
            <a:r>
              <a:rPr lang="en-US" altLang="ko-KR" sz="1500">
                <a:solidFill>
                  <a:schemeClr val="bg2">
                    <a:lumMod val="75000"/>
                  </a:schemeClr>
                </a:solidFill>
                <a:latin typeface="+mn-lt"/>
                <a:ea typeface="나눔스퀘어 네오 Regular" panose="00000500000000000000" pitchFamily="2" charset="-127"/>
              </a:rPr>
              <a:t>packed within a 32B memory chunk alongside other pairs</a:t>
            </a:r>
            <a:endParaRPr lang="en-US" altLang="ko-KR" sz="1500" spc="0">
              <a:solidFill>
                <a:schemeClr val="bg2">
                  <a:lumMod val="75000"/>
                </a:schemeClr>
              </a:solidFill>
              <a:latin typeface="+mn-lt"/>
            </a:endParaRPr>
          </a:p>
        </p:txBody>
      </p:sp>
      <p:sp>
        <p:nvSpPr>
          <p:cNvPr id="4" name="제목 3">
            <a:extLst>
              <a:ext uri="{FF2B5EF4-FFF2-40B4-BE49-F238E27FC236}">
                <a16:creationId xmlns:a16="http://schemas.microsoft.com/office/drawing/2014/main" id="{EDB4DF6C-3E13-8F6D-334D-5FE3EAEEF9CC}"/>
              </a:ext>
            </a:extLst>
          </p:cNvPr>
          <p:cNvSpPr>
            <a:spLocks noGrp="1"/>
          </p:cNvSpPr>
          <p:nvPr>
            <p:ph type="title"/>
          </p:nvPr>
        </p:nvSpPr>
        <p:spPr>
          <a:xfrm>
            <a:off x="854498" y="405096"/>
            <a:ext cx="7404642" cy="424732"/>
          </a:xfrm>
        </p:spPr>
        <p:txBody>
          <a:bodyPr/>
          <a:lstStyle/>
          <a:p>
            <a:r>
              <a:rPr lang="en-US" altLang="ko-KR" sz="2400" spc="0" err="1">
                <a:latin typeface="+mn-lt"/>
              </a:rPr>
              <a:t>CacheCraft</a:t>
            </a:r>
            <a:r>
              <a:rPr lang="en-US" altLang="ko-KR" sz="2400" spc="0">
                <a:latin typeface="+mn-lt"/>
              </a:rPr>
              <a:t> - Overview</a:t>
            </a:r>
          </a:p>
        </p:txBody>
      </p:sp>
      <p:sp>
        <p:nvSpPr>
          <p:cNvPr id="5" name="텍스트 개체 틀 4">
            <a:extLst>
              <a:ext uri="{FF2B5EF4-FFF2-40B4-BE49-F238E27FC236}">
                <a16:creationId xmlns:a16="http://schemas.microsoft.com/office/drawing/2014/main" id="{458401A4-BEBF-6A53-74CF-BAF5227398F1}"/>
              </a:ext>
            </a:extLst>
          </p:cNvPr>
          <p:cNvSpPr>
            <a:spLocks noGrp="1"/>
          </p:cNvSpPr>
          <p:nvPr>
            <p:ph type="body" idx="1"/>
          </p:nvPr>
        </p:nvSpPr>
        <p:spPr/>
        <p:txBody>
          <a:bodyPr/>
          <a:lstStyle/>
          <a:p>
            <a:r>
              <a:rPr lang="en-US" altLang="ko-KR" sz="1000" spc="0" err="1">
                <a:latin typeface="+mn-lt"/>
              </a:rPr>
              <a:t>CacheCraft</a:t>
            </a:r>
            <a:endParaRPr lang="ko-KR" altLang="en-US" spc="0" err="1">
              <a:latin typeface="+mn-lt"/>
            </a:endParaRPr>
          </a:p>
        </p:txBody>
      </p:sp>
      <p:grpSp>
        <p:nvGrpSpPr>
          <p:cNvPr id="20" name="그룹 19">
            <a:extLst>
              <a:ext uri="{FF2B5EF4-FFF2-40B4-BE49-F238E27FC236}">
                <a16:creationId xmlns:a16="http://schemas.microsoft.com/office/drawing/2014/main" id="{BCF075E8-E597-D577-F701-C35F3853E4C6}"/>
              </a:ext>
            </a:extLst>
          </p:cNvPr>
          <p:cNvGrpSpPr/>
          <p:nvPr/>
        </p:nvGrpSpPr>
        <p:grpSpPr>
          <a:xfrm>
            <a:off x="1330035" y="2693029"/>
            <a:ext cx="5758734" cy="3935670"/>
            <a:chOff x="1344705" y="2567167"/>
            <a:chExt cx="5758734" cy="3935670"/>
          </a:xfrm>
        </p:grpSpPr>
        <p:sp>
          <p:nvSpPr>
            <p:cNvPr id="18" name="직사각형 17">
              <a:extLst>
                <a:ext uri="{FF2B5EF4-FFF2-40B4-BE49-F238E27FC236}">
                  <a16:creationId xmlns:a16="http://schemas.microsoft.com/office/drawing/2014/main" id="{97ADA0D4-20C1-CC0E-4A3C-BDD18FC13F18}"/>
                </a:ext>
              </a:extLst>
            </p:cNvPr>
            <p:cNvSpPr/>
            <p:nvPr/>
          </p:nvSpPr>
          <p:spPr>
            <a:xfrm>
              <a:off x="1344705" y="5480720"/>
              <a:ext cx="5758733" cy="1022117"/>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r>
                <a:rPr lang="en-US" altLang="ko-KR" sz="1400" b="1">
                  <a:latin typeface="Times New Roman" panose="02020603050405020304" pitchFamily="18" charset="0"/>
                  <a:cs typeface="Times New Roman" panose="02020603050405020304" pitchFamily="18" charset="0"/>
                </a:rPr>
                <a:t> </a:t>
              </a:r>
              <a:endParaRPr lang="ko-KR" altLang="en-US" sz="1400" b="1">
                <a:latin typeface="Times New Roman" panose="02020603050405020304" pitchFamily="18" charset="0"/>
                <a:cs typeface="Times New Roman" panose="02020603050405020304" pitchFamily="18" charset="0"/>
              </a:endParaRPr>
            </a:p>
          </p:txBody>
        </p:sp>
        <p:sp>
          <p:nvSpPr>
            <p:cNvPr id="66" name="직사각형 65">
              <a:extLst>
                <a:ext uri="{FF2B5EF4-FFF2-40B4-BE49-F238E27FC236}">
                  <a16:creationId xmlns:a16="http://schemas.microsoft.com/office/drawing/2014/main" id="{48462CC8-36C8-FC3E-8AC7-1AEE62E6A98D}"/>
                </a:ext>
              </a:extLst>
            </p:cNvPr>
            <p:cNvSpPr/>
            <p:nvPr/>
          </p:nvSpPr>
          <p:spPr>
            <a:xfrm>
              <a:off x="1344707" y="2567167"/>
              <a:ext cx="5758732" cy="2529896"/>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endParaRPr lang="ko-KR" altLang="en-US" sz="1400" b="1">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EF755EBB-D0E7-4CC5-3494-154DA6BD9510}"/>
                </a:ext>
              </a:extLst>
            </p:cNvPr>
            <p:cNvSpPr/>
            <p:nvPr/>
          </p:nvSpPr>
          <p:spPr>
            <a:xfrm>
              <a:off x="1582287" y="4708484"/>
              <a:ext cx="5239583" cy="31831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4CA3C631-11EF-7F6C-1759-E242B1C1E270}"/>
                </a:ext>
              </a:extLst>
            </p:cNvPr>
            <p:cNvSpPr/>
            <p:nvPr/>
          </p:nvSpPr>
          <p:spPr>
            <a:xfrm>
              <a:off x="1593442" y="3787045"/>
              <a:ext cx="5228428"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75" name="직사각형 74">
              <a:extLst>
                <a:ext uri="{FF2B5EF4-FFF2-40B4-BE49-F238E27FC236}">
                  <a16:creationId xmlns:a16="http://schemas.microsoft.com/office/drawing/2014/main" id="{C97CB1B1-5977-4629-A49A-E1BB33ED325C}"/>
                </a:ext>
              </a:extLst>
            </p:cNvPr>
            <p:cNvSpPr/>
            <p:nvPr/>
          </p:nvSpPr>
          <p:spPr>
            <a:xfrm>
              <a:off x="1593441" y="2937994"/>
              <a:ext cx="5228429"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109" name="화살표: 위쪽/아래쪽 108">
              <a:extLst>
                <a:ext uri="{FF2B5EF4-FFF2-40B4-BE49-F238E27FC236}">
                  <a16:creationId xmlns:a16="http://schemas.microsoft.com/office/drawing/2014/main" id="{51455FD1-0E4D-5A89-3A89-D1E3F2A4880D}"/>
                </a:ext>
              </a:extLst>
            </p:cNvPr>
            <p:cNvSpPr/>
            <p:nvPr/>
          </p:nvSpPr>
          <p:spPr>
            <a:xfrm>
              <a:off x="3737470" y="5048434"/>
              <a:ext cx="638127" cy="580547"/>
            </a:xfrm>
            <a:prstGeom prst="upDownArrow">
              <a:avLst>
                <a:gd name="adj1" fmla="val 49172"/>
                <a:gd name="adj2" fmla="val 3016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1" name="TextBox 240">
              <a:extLst>
                <a:ext uri="{FF2B5EF4-FFF2-40B4-BE49-F238E27FC236}">
                  <a16:creationId xmlns:a16="http://schemas.microsoft.com/office/drawing/2014/main" id="{F963672A-F791-EF82-0CBF-9114A0210F21}"/>
                </a:ext>
              </a:extLst>
            </p:cNvPr>
            <p:cNvSpPr txBox="1"/>
            <p:nvPr/>
          </p:nvSpPr>
          <p:spPr>
            <a:xfrm>
              <a:off x="1679454" y="3050675"/>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L1 Cache</a:t>
              </a:r>
            </a:p>
          </p:txBody>
        </p:sp>
        <p:sp>
          <p:nvSpPr>
            <p:cNvPr id="242" name="TextBox 241">
              <a:extLst>
                <a:ext uri="{FF2B5EF4-FFF2-40B4-BE49-F238E27FC236}">
                  <a16:creationId xmlns:a16="http://schemas.microsoft.com/office/drawing/2014/main" id="{A234671E-8CE7-BC07-AF47-317354030028}"/>
                </a:ext>
              </a:extLst>
            </p:cNvPr>
            <p:cNvSpPr txBox="1"/>
            <p:nvPr/>
          </p:nvSpPr>
          <p:spPr>
            <a:xfrm>
              <a:off x="1676618" y="3960814"/>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L2 Cache</a:t>
              </a:r>
            </a:p>
          </p:txBody>
        </p:sp>
        <p:sp>
          <p:nvSpPr>
            <p:cNvPr id="243" name="TextBox 242">
              <a:extLst>
                <a:ext uri="{FF2B5EF4-FFF2-40B4-BE49-F238E27FC236}">
                  <a16:creationId xmlns:a16="http://schemas.microsoft.com/office/drawing/2014/main" id="{3E9D8D95-1153-FEEE-F033-15E8807C6D84}"/>
                </a:ext>
              </a:extLst>
            </p:cNvPr>
            <p:cNvSpPr txBox="1"/>
            <p:nvPr/>
          </p:nvSpPr>
          <p:spPr>
            <a:xfrm>
              <a:off x="1679454" y="4752582"/>
              <a:ext cx="1639867"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DRAM Controller</a:t>
              </a:r>
            </a:p>
          </p:txBody>
        </p:sp>
        <p:sp>
          <p:nvSpPr>
            <p:cNvPr id="62" name="TextBox 61">
              <a:extLst>
                <a:ext uri="{FF2B5EF4-FFF2-40B4-BE49-F238E27FC236}">
                  <a16:creationId xmlns:a16="http://schemas.microsoft.com/office/drawing/2014/main" id="{D6448DCF-AD5A-C72F-BA48-2FF2F3BCA883}"/>
                </a:ext>
              </a:extLst>
            </p:cNvPr>
            <p:cNvSpPr txBox="1"/>
            <p:nvPr/>
          </p:nvSpPr>
          <p:spPr>
            <a:xfrm>
              <a:off x="1415485" y="5493419"/>
              <a:ext cx="946914"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GDDR</a:t>
              </a:r>
              <a:endParaRPr lang="ko-KR" altLang="en-US" sz="1600" b="1">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BDDDE29F-9A49-34FF-2C43-38618AC56C41}"/>
                </a:ext>
              </a:extLst>
            </p:cNvPr>
            <p:cNvSpPr txBox="1"/>
            <p:nvPr/>
          </p:nvSpPr>
          <p:spPr>
            <a:xfrm>
              <a:off x="1415485" y="2631972"/>
              <a:ext cx="726203"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GPU</a:t>
              </a:r>
              <a:endParaRPr lang="ko-KR" altLang="en-US" sz="1600" b="1">
                <a:latin typeface="Times New Roman" panose="02020603050405020304" pitchFamily="18" charset="0"/>
                <a:cs typeface="Times New Roman" panose="02020603050405020304" pitchFamily="18" charset="0"/>
              </a:endParaRPr>
            </a:p>
          </p:txBody>
        </p:sp>
        <p:sp>
          <p:nvSpPr>
            <p:cNvPr id="15" name="화살표: 위쪽/아래쪽 14">
              <a:extLst>
                <a:ext uri="{FF2B5EF4-FFF2-40B4-BE49-F238E27FC236}">
                  <a16:creationId xmlns:a16="http://schemas.microsoft.com/office/drawing/2014/main" id="{DF12252A-A666-DEB5-C34E-1DDE0FFFD8D6}"/>
                </a:ext>
              </a:extLst>
            </p:cNvPr>
            <p:cNvSpPr/>
            <p:nvPr/>
          </p:nvSpPr>
          <p:spPr>
            <a:xfrm>
              <a:off x="3812577" y="3353164"/>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화살표: 위쪽/아래쪽 18">
              <a:extLst>
                <a:ext uri="{FF2B5EF4-FFF2-40B4-BE49-F238E27FC236}">
                  <a16:creationId xmlns:a16="http://schemas.microsoft.com/office/drawing/2014/main" id="{DDAF71A0-FF02-4235-65A6-0197A4A2E2B9}"/>
                </a:ext>
              </a:extLst>
            </p:cNvPr>
            <p:cNvSpPr/>
            <p:nvPr/>
          </p:nvSpPr>
          <p:spPr>
            <a:xfrm>
              <a:off x="3799069" y="4209009"/>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grpSp>
        <p:nvGrpSpPr>
          <p:cNvPr id="3" name="그룹 2">
            <a:extLst>
              <a:ext uri="{FF2B5EF4-FFF2-40B4-BE49-F238E27FC236}">
                <a16:creationId xmlns:a16="http://schemas.microsoft.com/office/drawing/2014/main" id="{A7BDCC89-90E3-C53A-3CA0-C567B165FBB7}"/>
              </a:ext>
            </a:extLst>
          </p:cNvPr>
          <p:cNvGrpSpPr/>
          <p:nvPr/>
        </p:nvGrpSpPr>
        <p:grpSpPr>
          <a:xfrm>
            <a:off x="3072392" y="3134992"/>
            <a:ext cx="3039626" cy="305769"/>
            <a:chOff x="3088134" y="2992225"/>
            <a:chExt cx="3039626" cy="305769"/>
          </a:xfrm>
        </p:grpSpPr>
        <p:sp>
          <p:nvSpPr>
            <p:cNvPr id="6" name="TextBox 5">
              <a:extLst>
                <a:ext uri="{FF2B5EF4-FFF2-40B4-BE49-F238E27FC236}">
                  <a16:creationId xmlns:a16="http://schemas.microsoft.com/office/drawing/2014/main" id="{B9FCB155-0866-8837-77B1-E570D0FFD6DC}"/>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8" name="그룹 7">
              <a:extLst>
                <a:ext uri="{FF2B5EF4-FFF2-40B4-BE49-F238E27FC236}">
                  <a16:creationId xmlns:a16="http://schemas.microsoft.com/office/drawing/2014/main" id="{99429609-41AA-44C4-016A-EAF23AA87195}"/>
                </a:ext>
              </a:extLst>
            </p:cNvPr>
            <p:cNvGrpSpPr/>
            <p:nvPr/>
          </p:nvGrpSpPr>
          <p:grpSpPr>
            <a:xfrm>
              <a:off x="3094966" y="2992225"/>
              <a:ext cx="1928845" cy="305769"/>
              <a:chOff x="5100382" y="1479834"/>
              <a:chExt cx="1383776" cy="239208"/>
            </a:xfrm>
          </p:grpSpPr>
          <p:sp>
            <p:nvSpPr>
              <p:cNvPr id="21" name="직사각형 20">
                <a:extLst>
                  <a:ext uri="{FF2B5EF4-FFF2-40B4-BE49-F238E27FC236}">
                    <a16:creationId xmlns:a16="http://schemas.microsoft.com/office/drawing/2014/main" id="{B8EB3B1C-E44B-3448-0E3B-BACB66175142}"/>
                  </a:ext>
                </a:extLst>
              </p:cNvPr>
              <p:cNvSpPr/>
              <p:nvPr/>
            </p:nvSpPr>
            <p:spPr>
              <a:xfrm>
                <a:off x="5100382" y="1480556"/>
                <a:ext cx="328292" cy="238486"/>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0DD53DA7-64BE-94C7-B357-35EF39710659}"/>
                  </a:ext>
                </a:extLst>
              </p:cNvPr>
              <p:cNvSpPr/>
              <p:nvPr/>
            </p:nvSpPr>
            <p:spPr>
              <a:xfrm>
                <a:off x="5347959" y="1652555"/>
                <a:ext cx="82073" cy="6496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4D6B25D0-6D2C-78E2-9D92-A52C3A387625}"/>
                  </a:ext>
                </a:extLst>
              </p:cNvPr>
              <p:cNvSpPr/>
              <p:nvPr/>
            </p:nvSpPr>
            <p:spPr>
              <a:xfrm>
                <a:off x="5430212" y="1479834"/>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4" name="직사각형 23">
                <a:extLst>
                  <a:ext uri="{FF2B5EF4-FFF2-40B4-BE49-F238E27FC236}">
                    <a16:creationId xmlns:a16="http://schemas.microsoft.com/office/drawing/2014/main" id="{3BE6950E-2908-F36C-7806-6C27DDA860E6}"/>
                  </a:ext>
                </a:extLst>
              </p:cNvPr>
              <p:cNvSpPr/>
              <p:nvPr/>
            </p:nvSpPr>
            <p:spPr>
              <a:xfrm>
                <a:off x="5676251" y="1604598"/>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5" name="직사각형 24">
                <a:extLst>
                  <a:ext uri="{FF2B5EF4-FFF2-40B4-BE49-F238E27FC236}">
                    <a16:creationId xmlns:a16="http://schemas.microsoft.com/office/drawing/2014/main" id="{22D688E2-904B-4AAE-9C5A-5DF421A12B2A}"/>
                  </a:ext>
                </a:extLst>
              </p:cNvPr>
              <p:cNvSpPr/>
              <p:nvPr/>
            </p:nvSpPr>
            <p:spPr>
              <a:xfrm>
                <a:off x="5756965"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6" name="직사각형 25">
                <a:extLst>
                  <a:ext uri="{FF2B5EF4-FFF2-40B4-BE49-F238E27FC236}">
                    <a16:creationId xmlns:a16="http://schemas.microsoft.com/office/drawing/2014/main" id="{7DCC6A2A-8FCE-F34A-0662-5149D048B34D}"/>
                  </a:ext>
                </a:extLst>
              </p:cNvPr>
              <p:cNvSpPr/>
              <p:nvPr/>
            </p:nvSpPr>
            <p:spPr>
              <a:xfrm>
                <a:off x="6000843" y="1542534"/>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D7919C2E-0F2A-1B0B-F7B5-901DAF2733CB}"/>
                  </a:ext>
                </a:extLst>
              </p:cNvPr>
              <p:cNvSpPr/>
              <p:nvPr/>
            </p:nvSpPr>
            <p:spPr>
              <a:xfrm>
                <a:off x="6085257" y="1480556"/>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8" name="직사각형 27">
                <a:extLst>
                  <a:ext uri="{FF2B5EF4-FFF2-40B4-BE49-F238E27FC236}">
                    <a16:creationId xmlns:a16="http://schemas.microsoft.com/office/drawing/2014/main" id="{9B1B3B76-6D6F-9190-0644-9721591C823B}"/>
                  </a:ext>
                </a:extLst>
              </p:cNvPr>
              <p:cNvSpPr/>
              <p:nvPr/>
            </p:nvSpPr>
            <p:spPr>
              <a:xfrm>
                <a:off x="6331314" y="1481798"/>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9" name="직사각형 28">
                <a:extLst>
                  <a:ext uri="{FF2B5EF4-FFF2-40B4-BE49-F238E27FC236}">
                    <a16:creationId xmlns:a16="http://schemas.microsoft.com/office/drawing/2014/main" id="{AC2EBF17-F1DA-6ECA-FD0D-FA82A7F91F6D}"/>
                  </a:ext>
                </a:extLst>
              </p:cNvPr>
              <p:cNvSpPr/>
              <p:nvPr/>
            </p:nvSpPr>
            <p:spPr>
              <a:xfrm>
                <a:off x="5414396" y="1663778"/>
                <a:ext cx="45719" cy="42245"/>
              </a:xfrm>
              <a:prstGeom prst="rect">
                <a:avLst/>
              </a:prstGeom>
              <a:solidFill>
                <a:srgbClr val="F6980E"/>
              </a:solidFill>
              <a:ln>
                <a:solidFill>
                  <a:srgbClr val="F6980E"/>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0" name="직사각형 29">
                <a:extLst>
                  <a:ext uri="{FF2B5EF4-FFF2-40B4-BE49-F238E27FC236}">
                    <a16:creationId xmlns:a16="http://schemas.microsoft.com/office/drawing/2014/main" id="{8163EE9B-04C9-0962-C6C2-8558F828B0C6}"/>
                  </a:ext>
                </a:extLst>
              </p:cNvPr>
              <p:cNvSpPr/>
              <p:nvPr/>
            </p:nvSpPr>
            <p:spPr>
              <a:xfrm>
                <a:off x="5742136" y="1611998"/>
                <a:ext cx="25827"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1" name="직사각형 30">
                <a:extLst>
                  <a:ext uri="{FF2B5EF4-FFF2-40B4-BE49-F238E27FC236}">
                    <a16:creationId xmlns:a16="http://schemas.microsoft.com/office/drawing/2014/main" id="{E4125769-1667-BC92-9FCC-D26FF5AFFDB8}"/>
                  </a:ext>
                </a:extLst>
              </p:cNvPr>
              <p:cNvSpPr/>
              <p:nvPr/>
            </p:nvSpPr>
            <p:spPr>
              <a:xfrm>
                <a:off x="6061366" y="1549859"/>
                <a:ext cx="41692"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9" name="그룹 8">
              <a:extLst>
                <a:ext uri="{FF2B5EF4-FFF2-40B4-BE49-F238E27FC236}">
                  <a16:creationId xmlns:a16="http://schemas.microsoft.com/office/drawing/2014/main" id="{4F817616-B19B-C37A-03EC-A233680E4BC6}"/>
                </a:ext>
              </a:extLst>
            </p:cNvPr>
            <p:cNvGrpSpPr/>
            <p:nvPr/>
          </p:nvGrpSpPr>
          <p:grpSpPr>
            <a:xfrm>
              <a:off x="3088134" y="2994174"/>
              <a:ext cx="2034126" cy="282610"/>
              <a:chOff x="1727926" y="2265858"/>
              <a:chExt cx="1568385" cy="230378"/>
            </a:xfrm>
          </p:grpSpPr>
          <p:sp>
            <p:nvSpPr>
              <p:cNvPr id="13" name="TextBox 12">
                <a:extLst>
                  <a:ext uri="{FF2B5EF4-FFF2-40B4-BE49-F238E27FC236}">
                    <a16:creationId xmlns:a16="http://schemas.microsoft.com/office/drawing/2014/main" id="{5C16CF64-A51C-9B99-0965-3AE078AF30E3}"/>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4" name="TextBox 13">
                <a:extLst>
                  <a:ext uri="{FF2B5EF4-FFF2-40B4-BE49-F238E27FC236}">
                    <a16:creationId xmlns:a16="http://schemas.microsoft.com/office/drawing/2014/main" id="{97580EED-509B-586C-7172-1809D5DB4181}"/>
                  </a:ext>
                </a:extLst>
              </p:cNvPr>
              <p:cNvSpPr txBox="1"/>
              <p:nvPr/>
            </p:nvSpPr>
            <p:spPr>
              <a:xfrm>
                <a:off x="2033460" y="226585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6" name="TextBox 15">
                <a:extLst>
                  <a:ext uri="{FF2B5EF4-FFF2-40B4-BE49-F238E27FC236}">
                    <a16:creationId xmlns:a16="http://schemas.microsoft.com/office/drawing/2014/main" id="{C55C36DE-5FE2-0BEC-C7CC-365FF5739A99}"/>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17" name="TextBox 16">
                <a:extLst>
                  <a:ext uri="{FF2B5EF4-FFF2-40B4-BE49-F238E27FC236}">
                    <a16:creationId xmlns:a16="http://schemas.microsoft.com/office/drawing/2014/main" id="{01C1C75D-5E2A-7186-174D-96FBA5897030}"/>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11" name="TextBox 10">
              <a:extLst>
                <a:ext uri="{FF2B5EF4-FFF2-40B4-BE49-F238E27FC236}">
                  <a16:creationId xmlns:a16="http://schemas.microsoft.com/office/drawing/2014/main" id="{9361147C-8721-267A-EEB3-59DE96E3CCB0}"/>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2" name="TextBox 11">
              <a:extLst>
                <a:ext uri="{FF2B5EF4-FFF2-40B4-BE49-F238E27FC236}">
                  <a16:creationId xmlns:a16="http://schemas.microsoft.com/office/drawing/2014/main" id="{31CC5869-6203-9B0F-87F6-D5333AD29CCE}"/>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grpSp>
        <p:nvGrpSpPr>
          <p:cNvPr id="32" name="그룹 31">
            <a:extLst>
              <a:ext uri="{FF2B5EF4-FFF2-40B4-BE49-F238E27FC236}">
                <a16:creationId xmlns:a16="http://schemas.microsoft.com/office/drawing/2014/main" id="{5E5158DF-0A75-8F19-E012-BF241017D928}"/>
              </a:ext>
            </a:extLst>
          </p:cNvPr>
          <p:cNvGrpSpPr/>
          <p:nvPr/>
        </p:nvGrpSpPr>
        <p:grpSpPr>
          <a:xfrm>
            <a:off x="3072392" y="3975456"/>
            <a:ext cx="3039626" cy="306761"/>
            <a:chOff x="3088134" y="2993140"/>
            <a:chExt cx="3039626" cy="306761"/>
          </a:xfrm>
        </p:grpSpPr>
        <p:sp>
          <p:nvSpPr>
            <p:cNvPr id="33" name="TextBox 32">
              <a:extLst>
                <a:ext uri="{FF2B5EF4-FFF2-40B4-BE49-F238E27FC236}">
                  <a16:creationId xmlns:a16="http://schemas.microsoft.com/office/drawing/2014/main" id="{CC69DE14-9F45-A27B-A207-7DC3F3D3031B}"/>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34" name="그룹 33">
              <a:extLst>
                <a:ext uri="{FF2B5EF4-FFF2-40B4-BE49-F238E27FC236}">
                  <a16:creationId xmlns:a16="http://schemas.microsoft.com/office/drawing/2014/main" id="{9BA79930-0F1B-BC3E-E02A-E92A5AB1B30F}"/>
                </a:ext>
              </a:extLst>
            </p:cNvPr>
            <p:cNvGrpSpPr/>
            <p:nvPr/>
          </p:nvGrpSpPr>
          <p:grpSpPr>
            <a:xfrm>
              <a:off x="3094966" y="2993140"/>
              <a:ext cx="1928845" cy="306761"/>
              <a:chOff x="5100382" y="1480556"/>
              <a:chExt cx="1383776" cy="239985"/>
            </a:xfrm>
          </p:grpSpPr>
          <p:sp>
            <p:nvSpPr>
              <p:cNvPr id="42" name="직사각형 41">
                <a:extLst>
                  <a:ext uri="{FF2B5EF4-FFF2-40B4-BE49-F238E27FC236}">
                    <a16:creationId xmlns:a16="http://schemas.microsoft.com/office/drawing/2014/main" id="{FD13AAA4-37EE-2E23-5A7A-A5E0F9DC7DB1}"/>
                  </a:ext>
                </a:extLst>
              </p:cNvPr>
              <p:cNvSpPr/>
              <p:nvPr/>
            </p:nvSpPr>
            <p:spPr>
              <a:xfrm>
                <a:off x="5100382" y="1480556"/>
                <a:ext cx="328292" cy="238486"/>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3" name="직사각형 42">
                <a:extLst>
                  <a:ext uri="{FF2B5EF4-FFF2-40B4-BE49-F238E27FC236}">
                    <a16:creationId xmlns:a16="http://schemas.microsoft.com/office/drawing/2014/main" id="{E00576F9-B261-4D84-4796-56AB16871D8E}"/>
                  </a:ext>
                </a:extLst>
              </p:cNvPr>
              <p:cNvSpPr/>
              <p:nvPr/>
            </p:nvSpPr>
            <p:spPr>
              <a:xfrm>
                <a:off x="5347959" y="1651055"/>
                <a:ext cx="82073" cy="6785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4F776573-66AA-0965-32B0-9E879C77498A}"/>
                  </a:ext>
                </a:extLst>
              </p:cNvPr>
              <p:cNvSpPr/>
              <p:nvPr/>
            </p:nvSpPr>
            <p:spPr>
              <a:xfrm>
                <a:off x="5428674" y="1482055"/>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29BC1A30-D827-DEF7-0C7F-50D1422F7A84}"/>
                  </a:ext>
                </a:extLst>
              </p:cNvPr>
              <p:cNvSpPr/>
              <p:nvPr/>
            </p:nvSpPr>
            <p:spPr>
              <a:xfrm>
                <a:off x="5676251" y="1606511"/>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6" name="직사각형 45">
                <a:extLst>
                  <a:ext uri="{FF2B5EF4-FFF2-40B4-BE49-F238E27FC236}">
                    <a16:creationId xmlns:a16="http://schemas.microsoft.com/office/drawing/2014/main" id="{F417F77F-DE04-E44C-0E2A-01EAB7227333}"/>
                  </a:ext>
                </a:extLst>
              </p:cNvPr>
              <p:cNvSpPr/>
              <p:nvPr/>
            </p:nvSpPr>
            <p:spPr>
              <a:xfrm>
                <a:off x="5756965" y="1482055"/>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DA83E56C-4DEE-7328-5B7B-A1187A0A0BEE}"/>
                  </a:ext>
                </a:extLst>
              </p:cNvPr>
              <p:cNvSpPr/>
              <p:nvPr/>
            </p:nvSpPr>
            <p:spPr>
              <a:xfrm>
                <a:off x="6000843" y="1545117"/>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34125E09-A590-DD0C-F5AA-92F4A1EC3063}"/>
                  </a:ext>
                </a:extLst>
              </p:cNvPr>
              <p:cNvSpPr/>
              <p:nvPr/>
            </p:nvSpPr>
            <p:spPr>
              <a:xfrm>
                <a:off x="6085257" y="1482055"/>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37E891C3-5760-DA0A-97AF-2D003663E619}"/>
                  </a:ext>
                </a:extLst>
              </p:cNvPr>
              <p:cNvSpPr/>
              <p:nvPr/>
            </p:nvSpPr>
            <p:spPr>
              <a:xfrm>
                <a:off x="6331314" y="1483296"/>
                <a:ext cx="152844" cy="23692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2F086150-9D05-48A2-BD6E-ADF19995763E}"/>
                  </a:ext>
                </a:extLst>
              </p:cNvPr>
              <p:cNvSpPr/>
              <p:nvPr/>
            </p:nvSpPr>
            <p:spPr>
              <a:xfrm>
                <a:off x="5415535" y="1661964"/>
                <a:ext cx="25827" cy="50694"/>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1" name="직사각형 50">
                <a:extLst>
                  <a:ext uri="{FF2B5EF4-FFF2-40B4-BE49-F238E27FC236}">
                    <a16:creationId xmlns:a16="http://schemas.microsoft.com/office/drawing/2014/main" id="{C5FF690E-4EA6-58EC-2613-12CDE3272A2D}"/>
                  </a:ext>
                </a:extLst>
              </p:cNvPr>
              <p:cNvSpPr/>
              <p:nvPr/>
            </p:nvSpPr>
            <p:spPr>
              <a:xfrm>
                <a:off x="5739858" y="1613549"/>
                <a:ext cx="38740"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2" name="직사각형 51">
                <a:extLst>
                  <a:ext uri="{FF2B5EF4-FFF2-40B4-BE49-F238E27FC236}">
                    <a16:creationId xmlns:a16="http://schemas.microsoft.com/office/drawing/2014/main" id="{47D78ED4-0F65-FB3F-9BEB-8677CA240EB4}"/>
                  </a:ext>
                </a:extLst>
              </p:cNvPr>
              <p:cNvSpPr/>
              <p:nvPr/>
            </p:nvSpPr>
            <p:spPr>
              <a:xfrm>
                <a:off x="6067062" y="1552806"/>
                <a:ext cx="38740"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35" name="그룹 34">
              <a:extLst>
                <a:ext uri="{FF2B5EF4-FFF2-40B4-BE49-F238E27FC236}">
                  <a16:creationId xmlns:a16="http://schemas.microsoft.com/office/drawing/2014/main" id="{6A6F1773-8F0A-777A-A3C5-CBC90BB0CB90}"/>
                </a:ext>
              </a:extLst>
            </p:cNvPr>
            <p:cNvGrpSpPr/>
            <p:nvPr/>
          </p:nvGrpSpPr>
          <p:grpSpPr>
            <a:xfrm>
              <a:off x="3088134" y="2996587"/>
              <a:ext cx="2034126" cy="281885"/>
              <a:chOff x="1727926" y="2267825"/>
              <a:chExt cx="1568385" cy="229787"/>
            </a:xfrm>
          </p:grpSpPr>
          <p:sp>
            <p:nvSpPr>
              <p:cNvPr id="38" name="TextBox 37">
                <a:extLst>
                  <a:ext uri="{FF2B5EF4-FFF2-40B4-BE49-F238E27FC236}">
                    <a16:creationId xmlns:a16="http://schemas.microsoft.com/office/drawing/2014/main" id="{469AB39E-2690-7AB0-0FD6-02809AE7945F}"/>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9" name="TextBox 38">
                <a:extLst>
                  <a:ext uri="{FF2B5EF4-FFF2-40B4-BE49-F238E27FC236}">
                    <a16:creationId xmlns:a16="http://schemas.microsoft.com/office/drawing/2014/main" id="{F10BF902-D783-DBF8-9288-5DA40473638A}"/>
                  </a:ext>
                </a:extLst>
              </p:cNvPr>
              <p:cNvSpPr txBox="1"/>
              <p:nvPr/>
            </p:nvSpPr>
            <p:spPr>
              <a:xfrm>
                <a:off x="2038994" y="227180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40" name="TextBox 39">
                <a:extLst>
                  <a:ext uri="{FF2B5EF4-FFF2-40B4-BE49-F238E27FC236}">
                    <a16:creationId xmlns:a16="http://schemas.microsoft.com/office/drawing/2014/main" id="{6C894199-C51B-A747-CC87-B21A1166F553}"/>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41" name="TextBox 40">
                <a:extLst>
                  <a:ext uri="{FF2B5EF4-FFF2-40B4-BE49-F238E27FC236}">
                    <a16:creationId xmlns:a16="http://schemas.microsoft.com/office/drawing/2014/main" id="{3F5FF15B-DDF7-247A-8D30-E72AC88BD1AB}"/>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36" name="TextBox 35">
              <a:extLst>
                <a:ext uri="{FF2B5EF4-FFF2-40B4-BE49-F238E27FC236}">
                  <a16:creationId xmlns:a16="http://schemas.microsoft.com/office/drawing/2014/main" id="{05EC550E-FDD9-2D5E-952D-7037704F9900}"/>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7" name="TextBox 36">
              <a:extLst>
                <a:ext uri="{FF2B5EF4-FFF2-40B4-BE49-F238E27FC236}">
                  <a16:creationId xmlns:a16="http://schemas.microsoft.com/office/drawing/2014/main" id="{F14AC622-4A54-B9AD-0465-197288F255B6}"/>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sp>
        <p:nvSpPr>
          <p:cNvPr id="83" name="TextBox 82">
            <a:extLst>
              <a:ext uri="{FF2B5EF4-FFF2-40B4-BE49-F238E27FC236}">
                <a16:creationId xmlns:a16="http://schemas.microsoft.com/office/drawing/2014/main" id="{2AAF0D4E-16B3-D15D-C521-E1C45B82959D}"/>
              </a:ext>
            </a:extLst>
          </p:cNvPr>
          <p:cNvSpPr txBox="1"/>
          <p:nvPr/>
        </p:nvSpPr>
        <p:spPr>
          <a:xfrm>
            <a:off x="4424338" y="363208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30B transfer</a:t>
            </a:r>
            <a:endParaRPr lang="ko-KR" altLang="en-US" sz="1200" b="1">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260E85E5-CB0C-EEDD-07AB-20F569801C23}"/>
              </a:ext>
            </a:extLst>
          </p:cNvPr>
          <p:cNvSpPr txBox="1"/>
          <p:nvPr/>
        </p:nvSpPr>
        <p:spPr>
          <a:xfrm>
            <a:off x="4423519" y="454505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30B transfer</a:t>
            </a:r>
            <a:endParaRPr lang="ko-KR" altLang="en-US" sz="1200" b="1">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CDDBD0D9-F6D7-B536-33CC-A7D8CF28068E}"/>
              </a:ext>
            </a:extLst>
          </p:cNvPr>
          <p:cNvSpPr txBox="1"/>
          <p:nvPr/>
        </p:nvSpPr>
        <p:spPr>
          <a:xfrm>
            <a:off x="4426679" y="5317485"/>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32B transfer</a:t>
            </a:r>
            <a:endParaRPr lang="ko-KR" altLang="en-US" sz="1200" b="1">
              <a:latin typeface="Times New Roman" panose="02020603050405020304" pitchFamily="18" charset="0"/>
              <a:cs typeface="Times New Roman" panose="02020603050405020304" pitchFamily="18" charset="0"/>
            </a:endParaRPr>
          </a:p>
        </p:txBody>
      </p:sp>
      <p:sp>
        <p:nvSpPr>
          <p:cNvPr id="10" name="직사각형 9">
            <a:extLst>
              <a:ext uri="{FF2B5EF4-FFF2-40B4-BE49-F238E27FC236}">
                <a16:creationId xmlns:a16="http://schemas.microsoft.com/office/drawing/2014/main" id="{77D29EC1-F011-EDAD-6CCE-96D79AA3C372}"/>
              </a:ext>
            </a:extLst>
          </p:cNvPr>
          <p:cNvSpPr/>
          <p:nvPr/>
        </p:nvSpPr>
        <p:spPr>
          <a:xfrm>
            <a:off x="1591098" y="5885809"/>
            <a:ext cx="5216102" cy="66483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100">
              <a:latin typeface="+mj-lt"/>
              <a:cs typeface="Times New Roman" panose="02020603050405020304" pitchFamily="18" charset="0"/>
            </a:endParaRPr>
          </a:p>
        </p:txBody>
      </p:sp>
      <p:sp>
        <p:nvSpPr>
          <p:cNvPr id="53" name="TextBox 52">
            <a:extLst>
              <a:ext uri="{FF2B5EF4-FFF2-40B4-BE49-F238E27FC236}">
                <a16:creationId xmlns:a16="http://schemas.microsoft.com/office/drawing/2014/main" id="{C6257955-1EE8-F403-76BF-E9CC4B3B55EB}"/>
              </a:ext>
            </a:extLst>
          </p:cNvPr>
          <p:cNvSpPr txBox="1"/>
          <p:nvPr/>
        </p:nvSpPr>
        <p:spPr>
          <a:xfrm>
            <a:off x="3980450" y="6061017"/>
            <a:ext cx="1519268" cy="184666"/>
          </a:xfrm>
          <a:prstGeom prst="rect">
            <a:avLst/>
          </a:prstGeom>
          <a:noFill/>
        </p:spPr>
        <p:txBody>
          <a:bodyPr wrap="square" lIns="0" tIns="0" rIns="0" bIns="0" rtlCol="0">
            <a:spAutoFit/>
          </a:bodyPr>
          <a:lstStyle/>
          <a:p>
            <a:pPr algn="ctr"/>
            <a:r>
              <a:rPr lang="en-US" altLang="ko-KR" sz="1200" b="1">
                <a:latin typeface="+mj-lt"/>
                <a:cs typeface="Times New Roman" panose="02020603050405020304" pitchFamily="18" charset="0"/>
              </a:rPr>
              <a:t>2KiB row</a:t>
            </a:r>
            <a:endParaRPr lang="ko-KR" altLang="en-US" sz="1200" b="1">
              <a:latin typeface="+mj-lt"/>
              <a:cs typeface="Times New Roman" panose="02020603050405020304" pitchFamily="18" charset="0"/>
            </a:endParaRPr>
          </a:p>
        </p:txBody>
      </p:sp>
      <p:sp>
        <p:nvSpPr>
          <p:cNvPr id="87" name="직사각형 86">
            <a:extLst>
              <a:ext uri="{FF2B5EF4-FFF2-40B4-BE49-F238E27FC236}">
                <a16:creationId xmlns:a16="http://schemas.microsoft.com/office/drawing/2014/main" id="{907A959F-120B-0C4A-C804-49DC9A30419A}"/>
              </a:ext>
            </a:extLst>
          </p:cNvPr>
          <p:cNvSpPr/>
          <p:nvPr/>
        </p:nvSpPr>
        <p:spPr>
          <a:xfrm>
            <a:off x="5327991" y="6266135"/>
            <a:ext cx="1479209" cy="287119"/>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28888BF7-1AC0-2D81-C0AC-C42957BB2485}"/>
              </a:ext>
            </a:extLst>
          </p:cNvPr>
          <p:cNvSpPr txBox="1"/>
          <p:nvPr/>
        </p:nvSpPr>
        <p:spPr>
          <a:xfrm>
            <a:off x="5380231" y="6291632"/>
            <a:ext cx="311978" cy="230462"/>
          </a:xfrm>
          <a:prstGeom prst="rect">
            <a:avLst/>
          </a:prstGeom>
          <a:noFill/>
        </p:spPr>
        <p:txBody>
          <a:bodyPr wrap="square" lIns="0" tIns="0" rIns="0" bIns="0" rtlCol="0">
            <a:spAutoFit/>
          </a:bodyPr>
          <a:lstStyle/>
          <a:p>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grpSp>
        <p:nvGrpSpPr>
          <p:cNvPr id="180" name="그룹 179">
            <a:extLst>
              <a:ext uri="{FF2B5EF4-FFF2-40B4-BE49-F238E27FC236}">
                <a16:creationId xmlns:a16="http://schemas.microsoft.com/office/drawing/2014/main" id="{B44CBBD9-9DD7-9D72-55BA-60C49B10B1FB}"/>
              </a:ext>
            </a:extLst>
          </p:cNvPr>
          <p:cNvGrpSpPr/>
          <p:nvPr/>
        </p:nvGrpSpPr>
        <p:grpSpPr>
          <a:xfrm>
            <a:off x="1589661" y="6266135"/>
            <a:ext cx="3736426" cy="280800"/>
            <a:chOff x="1591097" y="6271151"/>
            <a:chExt cx="3736426" cy="280800"/>
          </a:xfrm>
        </p:grpSpPr>
        <p:grpSp>
          <p:nvGrpSpPr>
            <p:cNvPr id="144" name="그룹 143">
              <a:extLst>
                <a:ext uri="{FF2B5EF4-FFF2-40B4-BE49-F238E27FC236}">
                  <a16:creationId xmlns:a16="http://schemas.microsoft.com/office/drawing/2014/main" id="{4C3C501A-DFC1-35B4-60F0-C430BC99E838}"/>
                </a:ext>
              </a:extLst>
            </p:cNvPr>
            <p:cNvGrpSpPr/>
            <p:nvPr/>
          </p:nvGrpSpPr>
          <p:grpSpPr>
            <a:xfrm>
              <a:off x="1591097" y="6271151"/>
              <a:ext cx="311978" cy="280800"/>
              <a:chOff x="1584586" y="6270961"/>
              <a:chExt cx="311978" cy="280800"/>
            </a:xfrm>
          </p:grpSpPr>
          <p:sp>
            <p:nvSpPr>
              <p:cNvPr id="145" name="직사각형 144">
                <a:extLst>
                  <a:ext uri="{FF2B5EF4-FFF2-40B4-BE49-F238E27FC236}">
                    <a16:creationId xmlns:a16="http://schemas.microsoft.com/office/drawing/2014/main" id="{2CCDF3E7-565E-0176-262B-7CA75DAE31FE}"/>
                  </a:ext>
                </a:extLst>
              </p:cNvPr>
              <p:cNvSpPr/>
              <p:nvPr/>
            </p:nvSpPr>
            <p:spPr>
              <a:xfrm>
                <a:off x="1584586"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6" name="직사각형 145">
                <a:extLst>
                  <a:ext uri="{FF2B5EF4-FFF2-40B4-BE49-F238E27FC236}">
                    <a16:creationId xmlns:a16="http://schemas.microsoft.com/office/drawing/2014/main" id="{B5589AFE-EF09-C818-F629-813BF5DB05B0}"/>
                  </a:ext>
                </a:extLst>
              </p:cNvPr>
              <p:cNvSpPr/>
              <p:nvPr/>
            </p:nvSpPr>
            <p:spPr>
              <a:xfrm>
                <a:off x="1809688" y="6475383"/>
                <a:ext cx="86876" cy="76378"/>
              </a:xfrm>
              <a:prstGeom prst="rect">
                <a:avLst/>
              </a:prstGeom>
              <a:pattFill prst="wdUpDiag">
                <a:fgClr>
                  <a:schemeClr val="accent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47" name="그룹 146">
              <a:extLst>
                <a:ext uri="{FF2B5EF4-FFF2-40B4-BE49-F238E27FC236}">
                  <a16:creationId xmlns:a16="http://schemas.microsoft.com/office/drawing/2014/main" id="{CFB6FB25-ABDA-6F92-7AC8-993910689226}"/>
                </a:ext>
              </a:extLst>
            </p:cNvPr>
            <p:cNvGrpSpPr/>
            <p:nvPr/>
          </p:nvGrpSpPr>
          <p:grpSpPr>
            <a:xfrm>
              <a:off x="1903074" y="6271151"/>
              <a:ext cx="311979" cy="280800"/>
              <a:chOff x="1896563" y="6270961"/>
              <a:chExt cx="311979" cy="280800"/>
            </a:xfrm>
          </p:grpSpPr>
          <p:sp>
            <p:nvSpPr>
              <p:cNvPr id="148" name="직사각형 147">
                <a:extLst>
                  <a:ext uri="{FF2B5EF4-FFF2-40B4-BE49-F238E27FC236}">
                    <a16:creationId xmlns:a16="http://schemas.microsoft.com/office/drawing/2014/main" id="{B572B5E3-661E-D625-D4F0-5DBE509B9309}"/>
                  </a:ext>
                </a:extLst>
              </p:cNvPr>
              <p:cNvSpPr/>
              <p:nvPr/>
            </p:nvSpPr>
            <p:spPr>
              <a:xfrm>
                <a:off x="1896563"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9" name="직사각형 148">
                <a:extLst>
                  <a:ext uri="{FF2B5EF4-FFF2-40B4-BE49-F238E27FC236}">
                    <a16:creationId xmlns:a16="http://schemas.microsoft.com/office/drawing/2014/main" id="{CDA13190-83B6-15C4-843B-4BAE24B65FA1}"/>
                  </a:ext>
                </a:extLst>
              </p:cNvPr>
              <p:cNvSpPr/>
              <p:nvPr/>
            </p:nvSpPr>
            <p:spPr>
              <a:xfrm>
                <a:off x="2121666" y="6475383"/>
                <a:ext cx="86876" cy="76378"/>
              </a:xfrm>
              <a:prstGeom prst="rect">
                <a:avLst/>
              </a:prstGeom>
              <a:pattFill prst="wdUpDiag">
                <a:fgClr>
                  <a:schemeClr val="accent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0" name="그룹 149">
              <a:extLst>
                <a:ext uri="{FF2B5EF4-FFF2-40B4-BE49-F238E27FC236}">
                  <a16:creationId xmlns:a16="http://schemas.microsoft.com/office/drawing/2014/main" id="{622B87BD-C72F-1B63-3FE1-5FF326EF21D5}"/>
                </a:ext>
              </a:extLst>
            </p:cNvPr>
            <p:cNvGrpSpPr/>
            <p:nvPr/>
          </p:nvGrpSpPr>
          <p:grpSpPr>
            <a:xfrm>
              <a:off x="2215052" y="6271151"/>
              <a:ext cx="311978" cy="280800"/>
              <a:chOff x="2208541" y="6270961"/>
              <a:chExt cx="311978" cy="280800"/>
            </a:xfrm>
          </p:grpSpPr>
          <p:sp>
            <p:nvSpPr>
              <p:cNvPr id="151" name="직사각형 150">
                <a:extLst>
                  <a:ext uri="{FF2B5EF4-FFF2-40B4-BE49-F238E27FC236}">
                    <a16:creationId xmlns:a16="http://schemas.microsoft.com/office/drawing/2014/main" id="{5230E35D-ED55-3E4A-1362-8EF0B0EED787}"/>
                  </a:ext>
                </a:extLst>
              </p:cNvPr>
              <p:cNvSpPr/>
              <p:nvPr/>
            </p:nvSpPr>
            <p:spPr>
              <a:xfrm>
                <a:off x="2208541"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2" name="직사각형 151">
                <a:extLst>
                  <a:ext uri="{FF2B5EF4-FFF2-40B4-BE49-F238E27FC236}">
                    <a16:creationId xmlns:a16="http://schemas.microsoft.com/office/drawing/2014/main" id="{005004E2-D896-21AF-7D55-B0174656B477}"/>
                  </a:ext>
                </a:extLst>
              </p:cNvPr>
              <p:cNvSpPr/>
              <p:nvPr/>
            </p:nvSpPr>
            <p:spPr>
              <a:xfrm>
                <a:off x="2433643" y="6475383"/>
                <a:ext cx="86876" cy="76378"/>
              </a:xfrm>
              <a:prstGeom prst="rect">
                <a:avLst/>
              </a:prstGeom>
              <a:pattFill prst="wdUpDiag">
                <a:fgClr>
                  <a:schemeClr val="accent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3" name="그룹 152">
              <a:extLst>
                <a:ext uri="{FF2B5EF4-FFF2-40B4-BE49-F238E27FC236}">
                  <a16:creationId xmlns:a16="http://schemas.microsoft.com/office/drawing/2014/main" id="{A3229ED1-5185-3D45-B6C3-6E13ABF213B6}"/>
                </a:ext>
              </a:extLst>
            </p:cNvPr>
            <p:cNvGrpSpPr/>
            <p:nvPr/>
          </p:nvGrpSpPr>
          <p:grpSpPr>
            <a:xfrm>
              <a:off x="2527611" y="6271151"/>
              <a:ext cx="311978" cy="280800"/>
              <a:chOff x="2521100" y="6270961"/>
              <a:chExt cx="311978" cy="280800"/>
            </a:xfrm>
          </p:grpSpPr>
          <p:sp>
            <p:nvSpPr>
              <p:cNvPr id="154" name="직사각형 153">
                <a:extLst>
                  <a:ext uri="{FF2B5EF4-FFF2-40B4-BE49-F238E27FC236}">
                    <a16:creationId xmlns:a16="http://schemas.microsoft.com/office/drawing/2014/main" id="{7A57E25F-7F55-D0AC-B776-C07C27463511}"/>
                  </a:ext>
                </a:extLst>
              </p:cNvPr>
              <p:cNvSpPr/>
              <p:nvPr/>
            </p:nvSpPr>
            <p:spPr>
              <a:xfrm>
                <a:off x="2521100"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5" name="직사각형 154">
                <a:extLst>
                  <a:ext uri="{FF2B5EF4-FFF2-40B4-BE49-F238E27FC236}">
                    <a16:creationId xmlns:a16="http://schemas.microsoft.com/office/drawing/2014/main" id="{54AEB1A0-0CC4-C4CD-117D-1E9CFB237063}"/>
                  </a:ext>
                </a:extLst>
              </p:cNvPr>
              <p:cNvSpPr/>
              <p:nvPr/>
            </p:nvSpPr>
            <p:spPr>
              <a:xfrm>
                <a:off x="2746202" y="6475383"/>
                <a:ext cx="86876" cy="76378"/>
              </a:xfrm>
              <a:prstGeom prst="rect">
                <a:avLst/>
              </a:prstGeom>
              <a:pattFill prst="wdUpDiag">
                <a:fgClr>
                  <a:schemeClr val="accent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6" name="그룹 155">
              <a:extLst>
                <a:ext uri="{FF2B5EF4-FFF2-40B4-BE49-F238E27FC236}">
                  <a16:creationId xmlns:a16="http://schemas.microsoft.com/office/drawing/2014/main" id="{067D3DDE-8D14-9D18-9067-9C64E3636A0B}"/>
                </a:ext>
              </a:extLst>
            </p:cNvPr>
            <p:cNvGrpSpPr/>
            <p:nvPr/>
          </p:nvGrpSpPr>
          <p:grpSpPr>
            <a:xfrm>
              <a:off x="2834555" y="6271151"/>
              <a:ext cx="311978" cy="280800"/>
              <a:chOff x="2828044" y="6270961"/>
              <a:chExt cx="311978" cy="280800"/>
            </a:xfrm>
          </p:grpSpPr>
          <p:sp>
            <p:nvSpPr>
              <p:cNvPr id="157" name="직사각형 156">
                <a:extLst>
                  <a:ext uri="{FF2B5EF4-FFF2-40B4-BE49-F238E27FC236}">
                    <a16:creationId xmlns:a16="http://schemas.microsoft.com/office/drawing/2014/main" id="{6B99D43D-7D31-57DB-8E92-BDDCFB70FCD4}"/>
                  </a:ext>
                </a:extLst>
              </p:cNvPr>
              <p:cNvSpPr/>
              <p:nvPr/>
            </p:nvSpPr>
            <p:spPr>
              <a:xfrm>
                <a:off x="2828044"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8" name="직사각형 157">
                <a:extLst>
                  <a:ext uri="{FF2B5EF4-FFF2-40B4-BE49-F238E27FC236}">
                    <a16:creationId xmlns:a16="http://schemas.microsoft.com/office/drawing/2014/main" id="{A797E774-31E4-71D9-596E-1BA890206A90}"/>
                  </a:ext>
                </a:extLst>
              </p:cNvPr>
              <p:cNvSpPr/>
              <p:nvPr/>
            </p:nvSpPr>
            <p:spPr>
              <a:xfrm>
                <a:off x="3053146" y="6475383"/>
                <a:ext cx="86876" cy="76378"/>
              </a:xfrm>
              <a:prstGeom prst="rect">
                <a:avLst/>
              </a:prstGeom>
              <a:pattFill prst="wdUpDiag">
                <a:fgClr>
                  <a:schemeClr val="accent2"/>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9" name="그룹 158">
              <a:extLst>
                <a:ext uri="{FF2B5EF4-FFF2-40B4-BE49-F238E27FC236}">
                  <a16:creationId xmlns:a16="http://schemas.microsoft.com/office/drawing/2014/main" id="{513EFDDA-D9C5-FC21-9A5F-3DB4DCCB80D4}"/>
                </a:ext>
              </a:extLst>
            </p:cNvPr>
            <p:cNvGrpSpPr/>
            <p:nvPr/>
          </p:nvGrpSpPr>
          <p:grpSpPr>
            <a:xfrm>
              <a:off x="3146533" y="6271151"/>
              <a:ext cx="311978" cy="280800"/>
              <a:chOff x="3140022" y="6270961"/>
              <a:chExt cx="311978" cy="280800"/>
            </a:xfrm>
          </p:grpSpPr>
          <p:sp>
            <p:nvSpPr>
              <p:cNvPr id="160" name="직사각형 159">
                <a:extLst>
                  <a:ext uri="{FF2B5EF4-FFF2-40B4-BE49-F238E27FC236}">
                    <a16:creationId xmlns:a16="http://schemas.microsoft.com/office/drawing/2014/main" id="{8B59C025-AA0B-5031-38BF-2FFEBCF4A104}"/>
                  </a:ext>
                </a:extLst>
              </p:cNvPr>
              <p:cNvSpPr/>
              <p:nvPr/>
            </p:nvSpPr>
            <p:spPr>
              <a:xfrm>
                <a:off x="3140022"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1" name="직사각형 160">
                <a:extLst>
                  <a:ext uri="{FF2B5EF4-FFF2-40B4-BE49-F238E27FC236}">
                    <a16:creationId xmlns:a16="http://schemas.microsoft.com/office/drawing/2014/main" id="{F44F532A-B9B3-5966-3EC5-AD97B4526C5D}"/>
                  </a:ext>
                </a:extLst>
              </p:cNvPr>
              <p:cNvSpPr/>
              <p:nvPr/>
            </p:nvSpPr>
            <p:spPr>
              <a:xfrm>
                <a:off x="3365124" y="6475383"/>
                <a:ext cx="86876" cy="76378"/>
              </a:xfrm>
              <a:prstGeom prst="rect">
                <a:avLst/>
              </a:prstGeom>
              <a:pattFill prst="wdUpDiag">
                <a:fgClr>
                  <a:schemeClr val="accent2"/>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2" name="그룹 161">
              <a:extLst>
                <a:ext uri="{FF2B5EF4-FFF2-40B4-BE49-F238E27FC236}">
                  <a16:creationId xmlns:a16="http://schemas.microsoft.com/office/drawing/2014/main" id="{72B7DAAA-1FEA-0A58-CDAC-2FB33739D631}"/>
                </a:ext>
              </a:extLst>
            </p:cNvPr>
            <p:cNvGrpSpPr/>
            <p:nvPr/>
          </p:nvGrpSpPr>
          <p:grpSpPr>
            <a:xfrm>
              <a:off x="3458510" y="6271151"/>
              <a:ext cx="311978" cy="280800"/>
              <a:chOff x="3451999" y="6270961"/>
              <a:chExt cx="311978" cy="280800"/>
            </a:xfrm>
          </p:grpSpPr>
          <p:sp>
            <p:nvSpPr>
              <p:cNvPr id="163" name="직사각형 162">
                <a:extLst>
                  <a:ext uri="{FF2B5EF4-FFF2-40B4-BE49-F238E27FC236}">
                    <a16:creationId xmlns:a16="http://schemas.microsoft.com/office/drawing/2014/main" id="{9D9AA6B8-6F42-A19A-1178-4E6D80616B9D}"/>
                  </a:ext>
                </a:extLst>
              </p:cNvPr>
              <p:cNvSpPr/>
              <p:nvPr/>
            </p:nvSpPr>
            <p:spPr>
              <a:xfrm>
                <a:off x="3451999"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4" name="직사각형 163">
                <a:extLst>
                  <a:ext uri="{FF2B5EF4-FFF2-40B4-BE49-F238E27FC236}">
                    <a16:creationId xmlns:a16="http://schemas.microsoft.com/office/drawing/2014/main" id="{EC18D7D7-A229-E953-6D86-084D1235DACB}"/>
                  </a:ext>
                </a:extLst>
              </p:cNvPr>
              <p:cNvSpPr/>
              <p:nvPr/>
            </p:nvSpPr>
            <p:spPr>
              <a:xfrm>
                <a:off x="3677101" y="6475383"/>
                <a:ext cx="86876" cy="76378"/>
              </a:xfrm>
              <a:prstGeom prst="rect">
                <a:avLst/>
              </a:prstGeom>
              <a:pattFill prst="wdUpDiag">
                <a:fgClr>
                  <a:schemeClr val="accent2"/>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5" name="그룹 164">
              <a:extLst>
                <a:ext uri="{FF2B5EF4-FFF2-40B4-BE49-F238E27FC236}">
                  <a16:creationId xmlns:a16="http://schemas.microsoft.com/office/drawing/2014/main" id="{E02086E5-3007-8049-98BB-B1EBB017184F}"/>
                </a:ext>
              </a:extLst>
            </p:cNvPr>
            <p:cNvGrpSpPr/>
            <p:nvPr/>
          </p:nvGrpSpPr>
          <p:grpSpPr>
            <a:xfrm>
              <a:off x="3771069" y="6271151"/>
              <a:ext cx="311978" cy="280800"/>
              <a:chOff x="3764558" y="6270961"/>
              <a:chExt cx="311978" cy="280800"/>
            </a:xfrm>
          </p:grpSpPr>
          <p:sp>
            <p:nvSpPr>
              <p:cNvPr id="166" name="직사각형 165">
                <a:extLst>
                  <a:ext uri="{FF2B5EF4-FFF2-40B4-BE49-F238E27FC236}">
                    <a16:creationId xmlns:a16="http://schemas.microsoft.com/office/drawing/2014/main" id="{545EA4B2-B2CA-4562-B74A-FE2B26763D41}"/>
                  </a:ext>
                </a:extLst>
              </p:cNvPr>
              <p:cNvSpPr/>
              <p:nvPr/>
            </p:nvSpPr>
            <p:spPr>
              <a:xfrm>
                <a:off x="3764558"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7" name="직사각형 166">
                <a:extLst>
                  <a:ext uri="{FF2B5EF4-FFF2-40B4-BE49-F238E27FC236}">
                    <a16:creationId xmlns:a16="http://schemas.microsoft.com/office/drawing/2014/main" id="{7370A315-DF44-DB91-165D-A5B2CF4D5B10}"/>
                  </a:ext>
                </a:extLst>
              </p:cNvPr>
              <p:cNvSpPr/>
              <p:nvPr/>
            </p:nvSpPr>
            <p:spPr>
              <a:xfrm>
                <a:off x="3989660" y="6475383"/>
                <a:ext cx="86876" cy="76378"/>
              </a:xfrm>
              <a:prstGeom prst="rect">
                <a:avLst/>
              </a:prstGeom>
              <a:pattFill prst="wdUpDiag">
                <a:fgClr>
                  <a:schemeClr val="accent2"/>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8" name="그룹 167">
              <a:extLst>
                <a:ext uri="{FF2B5EF4-FFF2-40B4-BE49-F238E27FC236}">
                  <a16:creationId xmlns:a16="http://schemas.microsoft.com/office/drawing/2014/main" id="{D8C8C0B4-9300-78DE-640B-1E6FA722B38C}"/>
                </a:ext>
              </a:extLst>
            </p:cNvPr>
            <p:cNvGrpSpPr/>
            <p:nvPr/>
          </p:nvGrpSpPr>
          <p:grpSpPr>
            <a:xfrm>
              <a:off x="4079031" y="6271151"/>
              <a:ext cx="311978" cy="280800"/>
              <a:chOff x="4072520" y="6270961"/>
              <a:chExt cx="311978" cy="280800"/>
            </a:xfrm>
          </p:grpSpPr>
          <p:sp>
            <p:nvSpPr>
              <p:cNvPr id="169" name="직사각형 168">
                <a:extLst>
                  <a:ext uri="{FF2B5EF4-FFF2-40B4-BE49-F238E27FC236}">
                    <a16:creationId xmlns:a16="http://schemas.microsoft.com/office/drawing/2014/main" id="{93A618FF-6CC3-7D9A-22D8-0811B37A0388}"/>
                  </a:ext>
                </a:extLst>
              </p:cNvPr>
              <p:cNvSpPr/>
              <p:nvPr/>
            </p:nvSpPr>
            <p:spPr>
              <a:xfrm>
                <a:off x="4072520"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0" name="직사각형 169">
                <a:extLst>
                  <a:ext uri="{FF2B5EF4-FFF2-40B4-BE49-F238E27FC236}">
                    <a16:creationId xmlns:a16="http://schemas.microsoft.com/office/drawing/2014/main" id="{C95B8422-9E69-5F04-A449-0644BFFA5AD2}"/>
                  </a:ext>
                </a:extLst>
              </p:cNvPr>
              <p:cNvSpPr/>
              <p:nvPr/>
            </p:nvSpPr>
            <p:spPr>
              <a:xfrm>
                <a:off x="4297622" y="6475383"/>
                <a:ext cx="86876" cy="76378"/>
              </a:xfrm>
              <a:prstGeom prst="rect">
                <a:avLst/>
              </a:prstGeom>
              <a:pattFill prst="wdUpDiag">
                <a:fgClr>
                  <a:schemeClr val="accent3"/>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1" name="그룹 170">
              <a:extLst>
                <a:ext uri="{FF2B5EF4-FFF2-40B4-BE49-F238E27FC236}">
                  <a16:creationId xmlns:a16="http://schemas.microsoft.com/office/drawing/2014/main" id="{93B5B3D5-0EFB-F69C-914E-304F427490A5}"/>
                </a:ext>
              </a:extLst>
            </p:cNvPr>
            <p:cNvGrpSpPr/>
            <p:nvPr/>
          </p:nvGrpSpPr>
          <p:grpSpPr>
            <a:xfrm>
              <a:off x="4391008" y="6271151"/>
              <a:ext cx="311980" cy="280800"/>
              <a:chOff x="4384497" y="6270961"/>
              <a:chExt cx="311980" cy="280800"/>
            </a:xfrm>
          </p:grpSpPr>
          <p:sp>
            <p:nvSpPr>
              <p:cNvPr id="172" name="직사각형 171">
                <a:extLst>
                  <a:ext uri="{FF2B5EF4-FFF2-40B4-BE49-F238E27FC236}">
                    <a16:creationId xmlns:a16="http://schemas.microsoft.com/office/drawing/2014/main" id="{4A969ED5-35A0-27B0-D463-15261808327E}"/>
                  </a:ext>
                </a:extLst>
              </p:cNvPr>
              <p:cNvSpPr/>
              <p:nvPr/>
            </p:nvSpPr>
            <p:spPr>
              <a:xfrm>
                <a:off x="4384497"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3" name="직사각형 172">
                <a:extLst>
                  <a:ext uri="{FF2B5EF4-FFF2-40B4-BE49-F238E27FC236}">
                    <a16:creationId xmlns:a16="http://schemas.microsoft.com/office/drawing/2014/main" id="{6614A181-908B-4911-AEA9-2552FB3511B0}"/>
                  </a:ext>
                </a:extLst>
              </p:cNvPr>
              <p:cNvSpPr/>
              <p:nvPr/>
            </p:nvSpPr>
            <p:spPr>
              <a:xfrm>
                <a:off x="4609601" y="6475383"/>
                <a:ext cx="86876" cy="76378"/>
              </a:xfrm>
              <a:prstGeom prst="rect">
                <a:avLst/>
              </a:prstGeom>
              <a:pattFill prst="wdUpDiag">
                <a:fgClr>
                  <a:schemeClr val="accent3"/>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4" name="그룹 173">
              <a:extLst>
                <a:ext uri="{FF2B5EF4-FFF2-40B4-BE49-F238E27FC236}">
                  <a16:creationId xmlns:a16="http://schemas.microsoft.com/office/drawing/2014/main" id="{FA1D3E4D-16A7-F549-F8B8-5D3B951614A0}"/>
                </a:ext>
              </a:extLst>
            </p:cNvPr>
            <p:cNvGrpSpPr/>
            <p:nvPr/>
          </p:nvGrpSpPr>
          <p:grpSpPr>
            <a:xfrm>
              <a:off x="4702987" y="6271151"/>
              <a:ext cx="311978" cy="280800"/>
              <a:chOff x="4696476" y="6270961"/>
              <a:chExt cx="311978" cy="280800"/>
            </a:xfrm>
          </p:grpSpPr>
          <p:sp>
            <p:nvSpPr>
              <p:cNvPr id="175" name="직사각형 174">
                <a:extLst>
                  <a:ext uri="{FF2B5EF4-FFF2-40B4-BE49-F238E27FC236}">
                    <a16:creationId xmlns:a16="http://schemas.microsoft.com/office/drawing/2014/main" id="{1577019F-C88C-42D8-C69F-26A545359BAF}"/>
                  </a:ext>
                </a:extLst>
              </p:cNvPr>
              <p:cNvSpPr/>
              <p:nvPr/>
            </p:nvSpPr>
            <p:spPr>
              <a:xfrm>
                <a:off x="4696476"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6" name="직사각형 175">
                <a:extLst>
                  <a:ext uri="{FF2B5EF4-FFF2-40B4-BE49-F238E27FC236}">
                    <a16:creationId xmlns:a16="http://schemas.microsoft.com/office/drawing/2014/main" id="{ABCF0760-2823-B2E7-1B68-20D66C71597C}"/>
                  </a:ext>
                </a:extLst>
              </p:cNvPr>
              <p:cNvSpPr/>
              <p:nvPr/>
            </p:nvSpPr>
            <p:spPr>
              <a:xfrm>
                <a:off x="4921578" y="6475383"/>
                <a:ext cx="86876" cy="76378"/>
              </a:xfrm>
              <a:prstGeom prst="rect">
                <a:avLst/>
              </a:prstGeom>
              <a:pattFill prst="wdUpDiag">
                <a:fgClr>
                  <a:schemeClr val="accent3"/>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7" name="그룹 176">
              <a:extLst>
                <a:ext uri="{FF2B5EF4-FFF2-40B4-BE49-F238E27FC236}">
                  <a16:creationId xmlns:a16="http://schemas.microsoft.com/office/drawing/2014/main" id="{ED6CFD0F-FE2B-674A-6194-9B821D3634BA}"/>
                </a:ext>
              </a:extLst>
            </p:cNvPr>
            <p:cNvGrpSpPr/>
            <p:nvPr/>
          </p:nvGrpSpPr>
          <p:grpSpPr>
            <a:xfrm>
              <a:off x="5015545" y="6271151"/>
              <a:ext cx="311978" cy="280800"/>
              <a:chOff x="5009034" y="6270961"/>
              <a:chExt cx="311978" cy="280800"/>
            </a:xfrm>
          </p:grpSpPr>
          <p:sp>
            <p:nvSpPr>
              <p:cNvPr id="178" name="직사각형 177">
                <a:extLst>
                  <a:ext uri="{FF2B5EF4-FFF2-40B4-BE49-F238E27FC236}">
                    <a16:creationId xmlns:a16="http://schemas.microsoft.com/office/drawing/2014/main" id="{3D11E670-6461-4CB7-E634-C82897058F85}"/>
                  </a:ext>
                </a:extLst>
              </p:cNvPr>
              <p:cNvSpPr/>
              <p:nvPr/>
            </p:nvSpPr>
            <p:spPr>
              <a:xfrm>
                <a:off x="5009034"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9" name="직사각형 178">
                <a:extLst>
                  <a:ext uri="{FF2B5EF4-FFF2-40B4-BE49-F238E27FC236}">
                    <a16:creationId xmlns:a16="http://schemas.microsoft.com/office/drawing/2014/main" id="{DD52B27B-E804-9825-1951-CAAB979279E0}"/>
                  </a:ext>
                </a:extLst>
              </p:cNvPr>
              <p:cNvSpPr/>
              <p:nvPr/>
            </p:nvSpPr>
            <p:spPr>
              <a:xfrm>
                <a:off x="5234136" y="6475383"/>
                <a:ext cx="86876" cy="76378"/>
              </a:xfrm>
              <a:prstGeom prst="rect">
                <a:avLst/>
              </a:prstGeom>
              <a:pattFill prst="wdUpDiag">
                <a:fgClr>
                  <a:schemeClr val="accent3"/>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225" name="그룹 224">
            <a:extLst>
              <a:ext uri="{FF2B5EF4-FFF2-40B4-BE49-F238E27FC236}">
                <a16:creationId xmlns:a16="http://schemas.microsoft.com/office/drawing/2014/main" id="{880E5E32-A6C4-05EB-B79F-E09A36431C86}"/>
              </a:ext>
            </a:extLst>
          </p:cNvPr>
          <p:cNvGrpSpPr/>
          <p:nvPr/>
        </p:nvGrpSpPr>
        <p:grpSpPr>
          <a:xfrm>
            <a:off x="5562789" y="6266135"/>
            <a:ext cx="1239287" cy="289208"/>
            <a:chOff x="3900131" y="4854132"/>
            <a:chExt cx="928845" cy="234452"/>
          </a:xfrm>
        </p:grpSpPr>
        <p:grpSp>
          <p:nvGrpSpPr>
            <p:cNvPr id="185" name="그룹 184">
              <a:extLst>
                <a:ext uri="{FF2B5EF4-FFF2-40B4-BE49-F238E27FC236}">
                  <a16:creationId xmlns:a16="http://schemas.microsoft.com/office/drawing/2014/main" id="{7C54BF1A-E605-BF1C-DBAB-2E7B3367C85A}"/>
                </a:ext>
              </a:extLst>
            </p:cNvPr>
            <p:cNvGrpSpPr/>
            <p:nvPr/>
          </p:nvGrpSpPr>
          <p:grpSpPr>
            <a:xfrm>
              <a:off x="3900131" y="4854132"/>
              <a:ext cx="232902" cy="234452"/>
              <a:chOff x="6582227" y="3079969"/>
              <a:chExt cx="216704" cy="225000"/>
            </a:xfrm>
          </p:grpSpPr>
          <p:sp>
            <p:nvSpPr>
              <p:cNvPr id="186" name="직사각형 185">
                <a:extLst>
                  <a:ext uri="{FF2B5EF4-FFF2-40B4-BE49-F238E27FC236}">
                    <a16:creationId xmlns:a16="http://schemas.microsoft.com/office/drawing/2014/main" id="{6D9A0CD9-2915-2C26-20E7-06C579A79BCB}"/>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7" name="직사각형 186">
                <a:extLst>
                  <a:ext uri="{FF2B5EF4-FFF2-40B4-BE49-F238E27FC236}">
                    <a16:creationId xmlns:a16="http://schemas.microsoft.com/office/drawing/2014/main" id="{95C467F3-0893-BA58-2066-AE7B0CDDD134}"/>
                  </a:ext>
                </a:extLst>
              </p:cNvPr>
              <p:cNvSpPr/>
              <p:nvPr/>
            </p:nvSpPr>
            <p:spPr>
              <a:xfrm rot="16200000">
                <a:off x="6497171" y="3166687"/>
                <a:ext cx="222364" cy="52251"/>
              </a:xfrm>
              <a:prstGeom prst="rect">
                <a:avLst/>
              </a:prstGeom>
              <a:solidFill>
                <a:srgbClr val="0070C0"/>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8" name="직사각형 187">
                <a:extLst>
                  <a:ext uri="{FF2B5EF4-FFF2-40B4-BE49-F238E27FC236}">
                    <a16:creationId xmlns:a16="http://schemas.microsoft.com/office/drawing/2014/main" id="{39EFB75A-1C0D-C782-1E24-18669DF3F5C1}"/>
                  </a:ext>
                </a:extLst>
              </p:cNvPr>
              <p:cNvSpPr/>
              <p:nvPr/>
            </p:nvSpPr>
            <p:spPr>
              <a:xfrm rot="16200000">
                <a:off x="6551233" y="3166687"/>
                <a:ext cx="222364" cy="52251"/>
              </a:xfrm>
              <a:prstGeom prst="rect">
                <a:avLst/>
              </a:prstGeom>
              <a:solidFill>
                <a:srgbClr val="F6980E"/>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9" name="직사각형 188">
                <a:extLst>
                  <a:ext uri="{FF2B5EF4-FFF2-40B4-BE49-F238E27FC236}">
                    <a16:creationId xmlns:a16="http://schemas.microsoft.com/office/drawing/2014/main" id="{088F13EB-63B2-A357-F05E-A8162A9ABD5C}"/>
                  </a:ext>
                </a:extLst>
              </p:cNvPr>
              <p:cNvSpPr/>
              <p:nvPr/>
            </p:nvSpPr>
            <p:spPr>
              <a:xfrm rot="16200000">
                <a:off x="6659318" y="3219781"/>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0" name="직사각형 189">
                <a:extLst>
                  <a:ext uri="{FF2B5EF4-FFF2-40B4-BE49-F238E27FC236}">
                    <a16:creationId xmlns:a16="http://schemas.microsoft.com/office/drawing/2014/main" id="{56A3EE89-3E21-A045-666F-7B599D48DB0D}"/>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1" name="직사각형 190">
                <a:extLst>
                  <a:ext uri="{FF2B5EF4-FFF2-40B4-BE49-F238E27FC236}">
                    <a16:creationId xmlns:a16="http://schemas.microsoft.com/office/drawing/2014/main" id="{18B714AE-05CA-EE02-212C-810C6F1F70D9}"/>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2" name="직사각형 191">
                <a:extLst>
                  <a:ext uri="{FF2B5EF4-FFF2-40B4-BE49-F238E27FC236}">
                    <a16:creationId xmlns:a16="http://schemas.microsoft.com/office/drawing/2014/main" id="{61C5AB06-79CB-7E2F-10F5-7E9B9FFCED3A}"/>
                  </a:ext>
                </a:extLst>
              </p:cNvPr>
              <p:cNvSpPr/>
              <p:nvPr/>
            </p:nvSpPr>
            <p:spPr>
              <a:xfrm>
                <a:off x="6691276" y="3082470"/>
                <a:ext cx="54000" cy="54000"/>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3" name="직사각형 192">
                <a:extLst>
                  <a:ext uri="{FF2B5EF4-FFF2-40B4-BE49-F238E27FC236}">
                    <a16:creationId xmlns:a16="http://schemas.microsoft.com/office/drawing/2014/main" id="{0473B677-E79C-8454-7D81-1593AEE7AF04}"/>
                  </a:ext>
                </a:extLst>
              </p:cNvPr>
              <p:cNvSpPr/>
              <p:nvPr/>
            </p:nvSpPr>
            <p:spPr>
              <a:xfrm rot="16200000">
                <a:off x="6714718" y="3111869"/>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4" name="직사각형 193">
                <a:extLst>
                  <a:ext uri="{FF2B5EF4-FFF2-40B4-BE49-F238E27FC236}">
                    <a16:creationId xmlns:a16="http://schemas.microsoft.com/office/drawing/2014/main" id="{94D670F3-AAE6-409D-51FA-315441FCB454}"/>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95" name="그룹 194">
              <a:extLst>
                <a:ext uri="{FF2B5EF4-FFF2-40B4-BE49-F238E27FC236}">
                  <a16:creationId xmlns:a16="http://schemas.microsoft.com/office/drawing/2014/main" id="{C91E0A47-9059-8286-B403-A9401A5A8717}"/>
                </a:ext>
              </a:extLst>
            </p:cNvPr>
            <p:cNvGrpSpPr/>
            <p:nvPr/>
          </p:nvGrpSpPr>
          <p:grpSpPr>
            <a:xfrm>
              <a:off x="4132646" y="4854132"/>
              <a:ext cx="232902" cy="234452"/>
              <a:chOff x="6582227" y="3079969"/>
              <a:chExt cx="216704" cy="225000"/>
            </a:xfrm>
          </p:grpSpPr>
          <p:sp>
            <p:nvSpPr>
              <p:cNvPr id="196" name="직사각형 195">
                <a:extLst>
                  <a:ext uri="{FF2B5EF4-FFF2-40B4-BE49-F238E27FC236}">
                    <a16:creationId xmlns:a16="http://schemas.microsoft.com/office/drawing/2014/main" id="{177A045C-2C6E-125F-A953-1D637B985F6D}"/>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7" name="직사각형 196">
                <a:extLst>
                  <a:ext uri="{FF2B5EF4-FFF2-40B4-BE49-F238E27FC236}">
                    <a16:creationId xmlns:a16="http://schemas.microsoft.com/office/drawing/2014/main" id="{75440196-BAE8-EE11-F1D2-FE4B5602588E}"/>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8" name="직사각형 197">
                <a:extLst>
                  <a:ext uri="{FF2B5EF4-FFF2-40B4-BE49-F238E27FC236}">
                    <a16:creationId xmlns:a16="http://schemas.microsoft.com/office/drawing/2014/main" id="{81A7BDD2-01ED-3A66-6F16-62D3CA268B70}"/>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9" name="직사각형 198">
                <a:extLst>
                  <a:ext uri="{FF2B5EF4-FFF2-40B4-BE49-F238E27FC236}">
                    <a16:creationId xmlns:a16="http://schemas.microsoft.com/office/drawing/2014/main" id="{E1087F75-D55B-044D-8B43-EF8BE7D09BBB}"/>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0" name="직사각형 199">
                <a:extLst>
                  <a:ext uri="{FF2B5EF4-FFF2-40B4-BE49-F238E27FC236}">
                    <a16:creationId xmlns:a16="http://schemas.microsoft.com/office/drawing/2014/main" id="{1AF26796-DF46-F85F-1851-5E98AC67E336}"/>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1" name="직사각형 200">
                <a:extLst>
                  <a:ext uri="{FF2B5EF4-FFF2-40B4-BE49-F238E27FC236}">
                    <a16:creationId xmlns:a16="http://schemas.microsoft.com/office/drawing/2014/main" id="{5084A1D0-AB4A-94D1-AEC7-E3BACB5C6C7B}"/>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2" name="직사각형 201">
                <a:extLst>
                  <a:ext uri="{FF2B5EF4-FFF2-40B4-BE49-F238E27FC236}">
                    <a16:creationId xmlns:a16="http://schemas.microsoft.com/office/drawing/2014/main" id="{25556D9F-2FEF-B83B-1D6D-209CA64CF74C}"/>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3" name="직사각형 202">
                <a:extLst>
                  <a:ext uri="{FF2B5EF4-FFF2-40B4-BE49-F238E27FC236}">
                    <a16:creationId xmlns:a16="http://schemas.microsoft.com/office/drawing/2014/main" id="{1A488D23-8AF9-9A66-1297-956E760096AE}"/>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4" name="직사각형 203">
                <a:extLst>
                  <a:ext uri="{FF2B5EF4-FFF2-40B4-BE49-F238E27FC236}">
                    <a16:creationId xmlns:a16="http://schemas.microsoft.com/office/drawing/2014/main" id="{127EA4F4-1BF4-37C1-71C4-6AC2A0F61C3D}"/>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05" name="그룹 204">
              <a:extLst>
                <a:ext uri="{FF2B5EF4-FFF2-40B4-BE49-F238E27FC236}">
                  <a16:creationId xmlns:a16="http://schemas.microsoft.com/office/drawing/2014/main" id="{1710326D-3920-A5BD-A774-6DD5BCE0C269}"/>
                </a:ext>
              </a:extLst>
            </p:cNvPr>
            <p:cNvGrpSpPr/>
            <p:nvPr/>
          </p:nvGrpSpPr>
          <p:grpSpPr>
            <a:xfrm>
              <a:off x="4363671" y="4854132"/>
              <a:ext cx="232902" cy="234452"/>
              <a:chOff x="6582227" y="3079969"/>
              <a:chExt cx="216704" cy="225000"/>
            </a:xfrm>
          </p:grpSpPr>
          <p:sp>
            <p:nvSpPr>
              <p:cNvPr id="206" name="직사각형 205">
                <a:extLst>
                  <a:ext uri="{FF2B5EF4-FFF2-40B4-BE49-F238E27FC236}">
                    <a16:creationId xmlns:a16="http://schemas.microsoft.com/office/drawing/2014/main" id="{7644727A-4DDB-2C50-8E59-CB8F92458FA5}"/>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7" name="직사각형 206">
                <a:extLst>
                  <a:ext uri="{FF2B5EF4-FFF2-40B4-BE49-F238E27FC236}">
                    <a16:creationId xmlns:a16="http://schemas.microsoft.com/office/drawing/2014/main" id="{FF606B50-1235-CD51-32BD-FA0760761DED}"/>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8" name="직사각형 207">
                <a:extLst>
                  <a:ext uri="{FF2B5EF4-FFF2-40B4-BE49-F238E27FC236}">
                    <a16:creationId xmlns:a16="http://schemas.microsoft.com/office/drawing/2014/main" id="{3FF0B1C7-3EB5-C709-32A5-875209E61D4C}"/>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9" name="직사각형 208">
                <a:extLst>
                  <a:ext uri="{FF2B5EF4-FFF2-40B4-BE49-F238E27FC236}">
                    <a16:creationId xmlns:a16="http://schemas.microsoft.com/office/drawing/2014/main" id="{FFF4DB0D-7947-FB00-5020-5A21145C40A9}"/>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0" name="직사각형 209">
                <a:extLst>
                  <a:ext uri="{FF2B5EF4-FFF2-40B4-BE49-F238E27FC236}">
                    <a16:creationId xmlns:a16="http://schemas.microsoft.com/office/drawing/2014/main" id="{A6F40F74-D743-CD5F-EDD4-29D46042A56F}"/>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1" name="직사각형 210">
                <a:extLst>
                  <a:ext uri="{FF2B5EF4-FFF2-40B4-BE49-F238E27FC236}">
                    <a16:creationId xmlns:a16="http://schemas.microsoft.com/office/drawing/2014/main" id="{FCDC3C04-E2F4-A82B-2306-9740377ED487}"/>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2" name="직사각형 211">
                <a:extLst>
                  <a:ext uri="{FF2B5EF4-FFF2-40B4-BE49-F238E27FC236}">
                    <a16:creationId xmlns:a16="http://schemas.microsoft.com/office/drawing/2014/main" id="{11124BAA-362C-6251-AA2C-4814254632CB}"/>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3" name="직사각형 212">
                <a:extLst>
                  <a:ext uri="{FF2B5EF4-FFF2-40B4-BE49-F238E27FC236}">
                    <a16:creationId xmlns:a16="http://schemas.microsoft.com/office/drawing/2014/main" id="{D36DF15C-3B3A-BE2F-3A31-69240F6C9569}"/>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4" name="직사각형 213">
                <a:extLst>
                  <a:ext uri="{FF2B5EF4-FFF2-40B4-BE49-F238E27FC236}">
                    <a16:creationId xmlns:a16="http://schemas.microsoft.com/office/drawing/2014/main" id="{828F57EC-3D2F-23F6-D190-7E358691104C}"/>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15" name="그룹 214">
              <a:extLst>
                <a:ext uri="{FF2B5EF4-FFF2-40B4-BE49-F238E27FC236}">
                  <a16:creationId xmlns:a16="http://schemas.microsoft.com/office/drawing/2014/main" id="{A816258E-A4E6-0986-D7C1-5B9925A580BF}"/>
                </a:ext>
              </a:extLst>
            </p:cNvPr>
            <p:cNvGrpSpPr/>
            <p:nvPr/>
          </p:nvGrpSpPr>
          <p:grpSpPr>
            <a:xfrm>
              <a:off x="4596074" y="4854132"/>
              <a:ext cx="232902" cy="234452"/>
              <a:chOff x="6582227" y="3079969"/>
              <a:chExt cx="216704" cy="225000"/>
            </a:xfrm>
          </p:grpSpPr>
          <p:sp>
            <p:nvSpPr>
              <p:cNvPr id="216" name="직사각형 215">
                <a:extLst>
                  <a:ext uri="{FF2B5EF4-FFF2-40B4-BE49-F238E27FC236}">
                    <a16:creationId xmlns:a16="http://schemas.microsoft.com/office/drawing/2014/main" id="{6B7AF252-A4E1-E476-1148-4EF27B85828F}"/>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7" name="직사각형 216">
                <a:extLst>
                  <a:ext uri="{FF2B5EF4-FFF2-40B4-BE49-F238E27FC236}">
                    <a16:creationId xmlns:a16="http://schemas.microsoft.com/office/drawing/2014/main" id="{EAC74AAE-D3F0-1B41-1417-226004C415A3}"/>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8" name="직사각형 217">
                <a:extLst>
                  <a:ext uri="{FF2B5EF4-FFF2-40B4-BE49-F238E27FC236}">
                    <a16:creationId xmlns:a16="http://schemas.microsoft.com/office/drawing/2014/main" id="{F4273F38-E1CF-7222-275A-9A798B3EA971}"/>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9" name="직사각형 218">
                <a:extLst>
                  <a:ext uri="{FF2B5EF4-FFF2-40B4-BE49-F238E27FC236}">
                    <a16:creationId xmlns:a16="http://schemas.microsoft.com/office/drawing/2014/main" id="{F223ECFC-E35B-F5E6-849E-4C28507FDBF2}"/>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0" name="직사각형 219">
                <a:extLst>
                  <a:ext uri="{FF2B5EF4-FFF2-40B4-BE49-F238E27FC236}">
                    <a16:creationId xmlns:a16="http://schemas.microsoft.com/office/drawing/2014/main" id="{389269E9-62EA-F170-2408-26D5F808FEBE}"/>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1" name="직사각형 220">
                <a:extLst>
                  <a:ext uri="{FF2B5EF4-FFF2-40B4-BE49-F238E27FC236}">
                    <a16:creationId xmlns:a16="http://schemas.microsoft.com/office/drawing/2014/main" id="{6336E9D3-26C7-20DF-AFD0-9638F42295EB}"/>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2" name="직사각형 221">
                <a:extLst>
                  <a:ext uri="{FF2B5EF4-FFF2-40B4-BE49-F238E27FC236}">
                    <a16:creationId xmlns:a16="http://schemas.microsoft.com/office/drawing/2014/main" id="{EFE671F3-3D6D-BA8F-2C21-67ECA276B504}"/>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3" name="직사각형 222">
                <a:extLst>
                  <a:ext uri="{FF2B5EF4-FFF2-40B4-BE49-F238E27FC236}">
                    <a16:creationId xmlns:a16="http://schemas.microsoft.com/office/drawing/2014/main" id="{F0B8C3D1-E056-BDE5-B71A-B48302015AEE}"/>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4" name="직사각형 223">
                <a:extLst>
                  <a:ext uri="{FF2B5EF4-FFF2-40B4-BE49-F238E27FC236}">
                    <a16:creationId xmlns:a16="http://schemas.microsoft.com/office/drawing/2014/main" id="{E7182FE1-59C3-2EC4-C437-0185BE55C90C}"/>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sp>
        <p:nvSpPr>
          <p:cNvPr id="226" name="TextBox 225">
            <a:extLst>
              <a:ext uri="{FF2B5EF4-FFF2-40B4-BE49-F238E27FC236}">
                <a16:creationId xmlns:a16="http://schemas.microsoft.com/office/drawing/2014/main" id="{4A68C942-AF41-BABF-A7B7-1146A94BA96F}"/>
              </a:ext>
            </a:extLst>
          </p:cNvPr>
          <p:cNvSpPr txBox="1"/>
          <p:nvPr/>
        </p:nvSpPr>
        <p:spPr>
          <a:xfrm>
            <a:off x="1661948" y="5923653"/>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Bank</a:t>
            </a:r>
          </a:p>
        </p:txBody>
      </p:sp>
      <p:cxnSp>
        <p:nvCxnSpPr>
          <p:cNvPr id="227" name="연결선: 꺾임 226">
            <a:extLst>
              <a:ext uri="{FF2B5EF4-FFF2-40B4-BE49-F238E27FC236}">
                <a16:creationId xmlns:a16="http://schemas.microsoft.com/office/drawing/2014/main" id="{DBD63C02-36DB-4263-F279-DE32E4315752}"/>
              </a:ext>
            </a:extLst>
          </p:cNvPr>
          <p:cNvCxnSpPr>
            <a:cxnSpLocks/>
          </p:cNvCxnSpPr>
          <p:nvPr/>
        </p:nvCxnSpPr>
        <p:spPr>
          <a:xfrm rot="16200000" flipV="1">
            <a:off x="2977240" y="4580921"/>
            <a:ext cx="1296000" cy="696060"/>
          </a:xfrm>
          <a:prstGeom prst="bentConnector3">
            <a:avLst>
              <a:gd name="adj1" fmla="val 79442"/>
            </a:avLst>
          </a:prstGeom>
          <a:ln w="1905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34" name="연결선: 꺾임 233">
            <a:extLst>
              <a:ext uri="{FF2B5EF4-FFF2-40B4-BE49-F238E27FC236}">
                <a16:creationId xmlns:a16="http://schemas.microsoft.com/office/drawing/2014/main" id="{9FD7D167-DDC8-8E35-711C-E904CF6E9FFA}"/>
              </a:ext>
            </a:extLst>
          </p:cNvPr>
          <p:cNvCxnSpPr>
            <a:cxnSpLocks/>
          </p:cNvCxnSpPr>
          <p:nvPr/>
        </p:nvCxnSpPr>
        <p:spPr>
          <a:xfrm rot="16200000" flipV="1">
            <a:off x="3189718" y="4728184"/>
            <a:ext cx="1260000" cy="378271"/>
          </a:xfrm>
          <a:prstGeom prst="bentConnector3">
            <a:avLst>
              <a:gd name="adj1" fmla="val 83695"/>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8" name="직사각형 237">
            <a:extLst>
              <a:ext uri="{FF2B5EF4-FFF2-40B4-BE49-F238E27FC236}">
                <a16:creationId xmlns:a16="http://schemas.microsoft.com/office/drawing/2014/main" id="{0B854FD4-10BA-7A8E-A426-D13D648DE394}"/>
              </a:ext>
            </a:extLst>
          </p:cNvPr>
          <p:cNvSpPr/>
          <p:nvPr/>
        </p:nvSpPr>
        <p:spPr>
          <a:xfrm>
            <a:off x="2839320" y="6269041"/>
            <a:ext cx="299068" cy="2778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1" name="연결선: 꺾임 250">
            <a:extLst>
              <a:ext uri="{FF2B5EF4-FFF2-40B4-BE49-F238E27FC236}">
                <a16:creationId xmlns:a16="http://schemas.microsoft.com/office/drawing/2014/main" id="{49AAD409-9BED-3712-27F8-D5440AAC232D}"/>
              </a:ext>
            </a:extLst>
          </p:cNvPr>
          <p:cNvCxnSpPr>
            <a:cxnSpLocks/>
          </p:cNvCxnSpPr>
          <p:nvPr/>
        </p:nvCxnSpPr>
        <p:spPr>
          <a:xfrm rot="5400000" flipH="1" flipV="1">
            <a:off x="3676656" y="4676671"/>
            <a:ext cx="1296000" cy="504000"/>
          </a:xfrm>
          <a:prstGeom prst="bentConnector3">
            <a:avLst>
              <a:gd name="adj1" fmla="val 83423"/>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55" name="연결선: 꺾임 254">
            <a:extLst>
              <a:ext uri="{FF2B5EF4-FFF2-40B4-BE49-F238E27FC236}">
                <a16:creationId xmlns:a16="http://schemas.microsoft.com/office/drawing/2014/main" id="{96B8BC54-1128-88CB-AECB-C328E6939EDF}"/>
              </a:ext>
            </a:extLst>
          </p:cNvPr>
          <p:cNvCxnSpPr>
            <a:cxnSpLocks/>
          </p:cNvCxnSpPr>
          <p:nvPr/>
        </p:nvCxnSpPr>
        <p:spPr>
          <a:xfrm rot="5400000" flipH="1" flipV="1">
            <a:off x="3390483" y="4928486"/>
            <a:ext cx="1296000" cy="0"/>
          </a:xfrm>
          <a:prstGeom prst="bentConnector3">
            <a:avLst>
              <a:gd name="adj1" fmla="val 50000"/>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58" name="직사각형 257">
            <a:extLst>
              <a:ext uri="{FF2B5EF4-FFF2-40B4-BE49-F238E27FC236}">
                <a16:creationId xmlns:a16="http://schemas.microsoft.com/office/drawing/2014/main" id="{061251ED-B056-F25F-CA31-9887D637DEA6}"/>
              </a:ext>
            </a:extLst>
          </p:cNvPr>
          <p:cNvSpPr/>
          <p:nvPr/>
        </p:nvSpPr>
        <p:spPr>
          <a:xfrm>
            <a:off x="3395381" y="4895278"/>
            <a:ext cx="1212300" cy="2049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200" b="1">
                <a:latin typeface="+mj-lt"/>
                <a:cs typeface="Times New Roman" panose="02020603050405020304" pitchFamily="18" charset="0"/>
              </a:rPr>
              <a:t>ECC</a:t>
            </a:r>
            <a:endParaRPr lang="ko-KR" altLang="en-US" sz="1200" b="1">
              <a:latin typeface="+mj-lt"/>
              <a:cs typeface="Times New Roman" panose="02020603050405020304" pitchFamily="18" charset="0"/>
            </a:endParaRPr>
          </a:p>
        </p:txBody>
      </p:sp>
      <p:cxnSp>
        <p:nvCxnSpPr>
          <p:cNvPr id="272" name="연결선: 꺾임 271">
            <a:extLst>
              <a:ext uri="{FF2B5EF4-FFF2-40B4-BE49-F238E27FC236}">
                <a16:creationId xmlns:a16="http://schemas.microsoft.com/office/drawing/2014/main" id="{2AC9FB0A-5173-578A-927B-6D4AC7100B88}"/>
              </a:ext>
            </a:extLst>
          </p:cNvPr>
          <p:cNvCxnSpPr>
            <a:cxnSpLocks/>
          </p:cNvCxnSpPr>
          <p:nvPr/>
        </p:nvCxnSpPr>
        <p:spPr>
          <a:xfrm rot="5400000" flipH="1" flipV="1">
            <a:off x="3142432" y="5418669"/>
            <a:ext cx="684000" cy="972000"/>
          </a:xfrm>
          <a:prstGeom prst="bentConnector3">
            <a:avLst>
              <a:gd name="adj1" fmla="val 82991"/>
            </a:avLst>
          </a:prstGeom>
          <a:ln w="22225">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74" name="연결선: 꺾임 273">
            <a:extLst>
              <a:ext uri="{FF2B5EF4-FFF2-40B4-BE49-F238E27FC236}">
                <a16:creationId xmlns:a16="http://schemas.microsoft.com/office/drawing/2014/main" id="{0A429B94-6D1F-E57B-9E50-73F504448CE0}"/>
              </a:ext>
            </a:extLst>
          </p:cNvPr>
          <p:cNvCxnSpPr>
            <a:cxnSpLocks/>
          </p:cNvCxnSpPr>
          <p:nvPr/>
        </p:nvCxnSpPr>
        <p:spPr>
          <a:xfrm rot="5400000" flipH="1" flipV="1">
            <a:off x="3290904" y="5528772"/>
            <a:ext cx="754305" cy="687984"/>
          </a:xfrm>
          <a:prstGeom prst="bentConnector3">
            <a:avLst>
              <a:gd name="adj1" fmla="val 66837"/>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78" name="연결선: 꺾임 277">
            <a:extLst>
              <a:ext uri="{FF2B5EF4-FFF2-40B4-BE49-F238E27FC236}">
                <a16:creationId xmlns:a16="http://schemas.microsoft.com/office/drawing/2014/main" id="{98EF6571-7A2E-E6D4-961C-7A6021240F67}"/>
              </a:ext>
            </a:extLst>
          </p:cNvPr>
          <p:cNvCxnSpPr>
            <a:cxnSpLocks/>
          </p:cNvCxnSpPr>
          <p:nvPr/>
        </p:nvCxnSpPr>
        <p:spPr>
          <a:xfrm rot="5400000" flipH="1" flipV="1">
            <a:off x="3502352" y="5730694"/>
            <a:ext cx="684000" cy="396000"/>
          </a:xfrm>
          <a:prstGeom prst="bentConnector3">
            <a:avLst>
              <a:gd name="adj1" fmla="val 69613"/>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83" name="연결선: 꺾임 282">
            <a:extLst>
              <a:ext uri="{FF2B5EF4-FFF2-40B4-BE49-F238E27FC236}">
                <a16:creationId xmlns:a16="http://schemas.microsoft.com/office/drawing/2014/main" id="{FBAE24F2-DD05-6C56-1644-B4DC04A96AF8}"/>
              </a:ext>
            </a:extLst>
          </p:cNvPr>
          <p:cNvCxnSpPr>
            <a:cxnSpLocks/>
          </p:cNvCxnSpPr>
          <p:nvPr/>
        </p:nvCxnSpPr>
        <p:spPr>
          <a:xfrm rot="5400000" flipH="1" flipV="1">
            <a:off x="3664863" y="5855050"/>
            <a:ext cx="672576" cy="158712"/>
          </a:xfrm>
          <a:prstGeom prst="bentConnector3">
            <a:avLst>
              <a:gd name="adj1" fmla="val 50000"/>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nvGrpSpPr>
          <p:cNvPr id="100" name="그룹 99">
            <a:extLst>
              <a:ext uri="{FF2B5EF4-FFF2-40B4-BE49-F238E27FC236}">
                <a16:creationId xmlns:a16="http://schemas.microsoft.com/office/drawing/2014/main" id="{CE2F4716-69B5-0307-F4E2-6BA096D56399}"/>
              </a:ext>
            </a:extLst>
          </p:cNvPr>
          <p:cNvGrpSpPr/>
          <p:nvPr/>
        </p:nvGrpSpPr>
        <p:grpSpPr>
          <a:xfrm>
            <a:off x="6199993" y="3459289"/>
            <a:ext cx="2607260" cy="2583067"/>
            <a:chOff x="6199993" y="3459289"/>
            <a:chExt cx="2607260" cy="2583067"/>
          </a:xfrm>
        </p:grpSpPr>
        <p:grpSp>
          <p:nvGrpSpPr>
            <p:cNvPr id="297" name="그룹 296">
              <a:extLst>
                <a:ext uri="{FF2B5EF4-FFF2-40B4-BE49-F238E27FC236}">
                  <a16:creationId xmlns:a16="http://schemas.microsoft.com/office/drawing/2014/main" id="{70A61D37-5938-576A-CB32-F5CF381104B3}"/>
                </a:ext>
              </a:extLst>
            </p:cNvPr>
            <p:cNvGrpSpPr/>
            <p:nvPr/>
          </p:nvGrpSpPr>
          <p:grpSpPr>
            <a:xfrm>
              <a:off x="6199993" y="3459289"/>
              <a:ext cx="2607260" cy="2583067"/>
              <a:chOff x="6131368" y="3759100"/>
              <a:chExt cx="2299504" cy="2108012"/>
            </a:xfrm>
          </p:grpSpPr>
          <p:sp>
            <p:nvSpPr>
              <p:cNvPr id="286" name="말풍선: 타원형 285">
                <a:extLst>
                  <a:ext uri="{FF2B5EF4-FFF2-40B4-BE49-F238E27FC236}">
                    <a16:creationId xmlns:a16="http://schemas.microsoft.com/office/drawing/2014/main" id="{D6D6D205-EFCB-4148-6E1C-6EBE151C1B34}"/>
                  </a:ext>
                </a:extLst>
              </p:cNvPr>
              <p:cNvSpPr/>
              <p:nvPr/>
            </p:nvSpPr>
            <p:spPr>
              <a:xfrm>
                <a:off x="6131368" y="3759100"/>
                <a:ext cx="2299504" cy="2108012"/>
              </a:xfrm>
              <a:prstGeom prst="rect">
                <a:avLst/>
              </a:prstGeom>
              <a:solidFill>
                <a:srgbClr val="FED97E"/>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8" name="TextBox 287">
                <a:extLst>
                  <a:ext uri="{FF2B5EF4-FFF2-40B4-BE49-F238E27FC236}">
                    <a16:creationId xmlns:a16="http://schemas.microsoft.com/office/drawing/2014/main" id="{54FE6164-A17A-D734-2316-AFC28FBFD7B6}"/>
                  </a:ext>
                </a:extLst>
              </p:cNvPr>
              <p:cNvSpPr txBox="1"/>
              <p:nvPr/>
            </p:nvSpPr>
            <p:spPr>
              <a:xfrm>
                <a:off x="7560461" y="4548399"/>
                <a:ext cx="190211" cy="214542"/>
              </a:xfrm>
              <a:prstGeom prst="rect">
                <a:avLst/>
              </a:prstGeom>
              <a:noFill/>
            </p:spPr>
            <p:txBody>
              <a:bodyPr wrap="square" lIns="0" tIns="0" rIns="0" bIns="0" rtlCol="0">
                <a:spAutoFit/>
              </a:bodyPr>
              <a:lstStyle/>
              <a:p>
                <a:r>
                  <a:rPr lang="en-US" altLang="ko-KR" sz="1600">
                    <a:latin typeface="+mj-lt"/>
                    <a:cs typeface="Times New Roman" panose="02020603050405020304" pitchFamily="18" charset="0"/>
                  </a:rPr>
                  <a:t>=</a:t>
                </a:r>
                <a:endParaRPr lang="ko-KR" altLang="en-US" sz="1600">
                  <a:latin typeface="+mj-lt"/>
                  <a:cs typeface="Times New Roman" panose="02020603050405020304" pitchFamily="18" charset="0"/>
                </a:endParaRPr>
              </a:p>
            </p:txBody>
          </p:sp>
        </p:grpSp>
        <p:sp>
          <p:nvSpPr>
            <p:cNvPr id="58" name="TextBox 57">
              <a:extLst>
                <a:ext uri="{FF2B5EF4-FFF2-40B4-BE49-F238E27FC236}">
                  <a16:creationId xmlns:a16="http://schemas.microsoft.com/office/drawing/2014/main" id="{F2DAD3BA-C361-D150-855E-4EC43F70DA83}"/>
                </a:ext>
              </a:extLst>
            </p:cNvPr>
            <p:cNvSpPr txBox="1"/>
            <p:nvPr/>
          </p:nvSpPr>
          <p:spPr>
            <a:xfrm>
              <a:off x="6237714" y="3464309"/>
              <a:ext cx="788617" cy="307777"/>
            </a:xfrm>
            <a:prstGeom prst="rect">
              <a:avLst/>
            </a:prstGeom>
            <a:noFill/>
          </p:spPr>
          <p:txBody>
            <a:bodyPr wrap="square" rtlCol="0">
              <a:spAutoFit/>
            </a:bodyPr>
            <a:lstStyle/>
            <a:p>
              <a:r>
                <a:rPr lang="en-US" altLang="ko-KR" sz="1400" b="1"/>
                <a:t>Write</a:t>
              </a:r>
              <a:endParaRPr lang="ko-KR" altLang="en-US" sz="1400" b="1"/>
            </a:p>
          </p:txBody>
        </p:sp>
        <p:grpSp>
          <p:nvGrpSpPr>
            <p:cNvPr id="77" name="그룹 76">
              <a:extLst>
                <a:ext uri="{FF2B5EF4-FFF2-40B4-BE49-F238E27FC236}">
                  <a16:creationId xmlns:a16="http://schemas.microsoft.com/office/drawing/2014/main" id="{A937A6E0-863E-8162-7F37-18614E10F920}"/>
                </a:ext>
              </a:extLst>
            </p:cNvPr>
            <p:cNvGrpSpPr/>
            <p:nvPr/>
          </p:nvGrpSpPr>
          <p:grpSpPr>
            <a:xfrm>
              <a:off x="6336499" y="3769576"/>
              <a:ext cx="2309311" cy="970044"/>
              <a:chOff x="6336499" y="3702901"/>
              <a:chExt cx="2309311" cy="970044"/>
            </a:xfrm>
          </p:grpSpPr>
          <p:sp>
            <p:nvSpPr>
              <p:cNvPr id="56" name="직사각형 55">
                <a:extLst>
                  <a:ext uri="{FF2B5EF4-FFF2-40B4-BE49-F238E27FC236}">
                    <a16:creationId xmlns:a16="http://schemas.microsoft.com/office/drawing/2014/main" id="{FD34E2F4-01E7-0859-B5AA-1A659D8AABA8}"/>
                  </a:ext>
                </a:extLst>
              </p:cNvPr>
              <p:cNvSpPr/>
              <p:nvPr/>
            </p:nvSpPr>
            <p:spPr>
              <a:xfrm>
                <a:off x="6336499" y="3800559"/>
                <a:ext cx="2309311" cy="768547"/>
              </a:xfrm>
              <a:prstGeom prst="rect">
                <a:avLst/>
              </a:prstGeom>
              <a:solidFill>
                <a:srgbClr val="FEF1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A9341A2E-D121-8AB5-D8D9-4475F74CDAC5}"/>
                  </a:ext>
                </a:extLst>
              </p:cNvPr>
              <p:cNvSpPr/>
              <p:nvPr/>
            </p:nvSpPr>
            <p:spPr>
              <a:xfrm>
                <a:off x="8042007" y="3922186"/>
                <a:ext cx="551137" cy="543081"/>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tx1"/>
                    </a:solidFill>
                    <a:latin typeface="+mj-lt"/>
                    <a:cs typeface="Times New Roman" panose="02020603050405020304" pitchFamily="18" charset="0"/>
                  </a:rPr>
                  <a:t>32B</a:t>
                </a:r>
              </a:p>
              <a:p>
                <a:pPr algn="ctr"/>
                <a:r>
                  <a:rPr lang="en-US" altLang="ko-KR" sz="1200" b="1">
                    <a:solidFill>
                      <a:schemeClr val="tx1"/>
                    </a:solidFill>
                    <a:latin typeface="+mj-lt"/>
                    <a:cs typeface="Times New Roman" panose="02020603050405020304" pitchFamily="18" charset="0"/>
                  </a:rPr>
                  <a:t>block</a:t>
                </a:r>
                <a:endParaRPr lang="ko-KR" altLang="en-US" sz="1200" b="1">
                  <a:solidFill>
                    <a:schemeClr val="tx1"/>
                  </a:solidFill>
                  <a:latin typeface="+mj-lt"/>
                  <a:cs typeface="Times New Roman" panose="02020603050405020304" pitchFamily="18" charset="0"/>
                </a:endParaRPr>
              </a:p>
            </p:txBody>
          </p:sp>
          <p:sp>
            <p:nvSpPr>
              <p:cNvPr id="59" name="직사각형 58">
                <a:extLst>
                  <a:ext uri="{FF2B5EF4-FFF2-40B4-BE49-F238E27FC236}">
                    <a16:creationId xmlns:a16="http://schemas.microsoft.com/office/drawing/2014/main" id="{DF1F1D6C-5974-848D-C549-2246DE0660EC}"/>
                  </a:ext>
                </a:extLst>
              </p:cNvPr>
              <p:cNvSpPr/>
              <p:nvPr/>
            </p:nvSpPr>
            <p:spPr>
              <a:xfrm>
                <a:off x="7292491" y="4292889"/>
                <a:ext cx="153475" cy="147718"/>
              </a:xfrm>
              <a:prstGeom prst="rect">
                <a:avLst/>
              </a:prstGeom>
              <a:pattFill prst="wdUpDiag">
                <a:fgClr>
                  <a:schemeClr val="tx1"/>
                </a:fgClr>
                <a:bgClr>
                  <a:schemeClr val="bg1"/>
                </a:bgClr>
              </a:patt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50">
                  <a:solidFill>
                    <a:schemeClr val="tx1"/>
                  </a:solidFill>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8331C9FF-F775-A2FE-F3F8-92ADD1E4F60B}"/>
                  </a:ext>
                </a:extLst>
              </p:cNvPr>
              <p:cNvSpPr txBox="1"/>
              <p:nvPr/>
            </p:nvSpPr>
            <p:spPr>
              <a:xfrm>
                <a:off x="7286513" y="3869756"/>
                <a:ext cx="608286" cy="369332"/>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2B </a:t>
                </a:r>
              </a:p>
              <a:p>
                <a:r>
                  <a:rPr lang="en-US" altLang="ko-KR" sz="1200" b="1" err="1">
                    <a:latin typeface="+mj-lt"/>
                    <a:cs typeface="Times New Roman" panose="02020603050405020304" pitchFamily="18" charset="0"/>
                  </a:rPr>
                  <a:t>redun</a:t>
                </a: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B83E69EC-3243-3097-0F4F-8C6FB0F0F8F5}"/>
                  </a:ext>
                </a:extLst>
              </p:cNvPr>
              <p:cNvSpPr txBox="1"/>
              <p:nvPr/>
            </p:nvSpPr>
            <p:spPr>
              <a:xfrm>
                <a:off x="7053775" y="4025934"/>
                <a:ext cx="190018"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a:t>
                </a:r>
                <a:endParaRPr lang="ko-KR" altLang="en-US" sz="1600" b="1">
                  <a:latin typeface="+mj-lt"/>
                  <a:cs typeface="Times New Roman" panose="02020603050405020304" pitchFamily="18" charset="0"/>
                </a:endParaRPr>
              </a:p>
            </p:txBody>
          </p:sp>
          <p:sp>
            <p:nvSpPr>
              <p:cNvPr id="65" name="TextBox 64">
                <a:extLst>
                  <a:ext uri="{FF2B5EF4-FFF2-40B4-BE49-F238E27FC236}">
                    <a16:creationId xmlns:a16="http://schemas.microsoft.com/office/drawing/2014/main" id="{116BE3A9-F04D-0E32-D2B7-734564EDE099}"/>
                  </a:ext>
                </a:extLst>
              </p:cNvPr>
              <p:cNvSpPr txBox="1"/>
              <p:nvPr/>
            </p:nvSpPr>
            <p:spPr>
              <a:xfrm>
                <a:off x="7816014" y="4044308"/>
                <a:ext cx="190018" cy="246221"/>
              </a:xfrm>
              <a:prstGeom prst="rect">
                <a:avLst/>
              </a:prstGeom>
              <a:noFill/>
            </p:spPr>
            <p:txBody>
              <a:bodyPr wrap="square" lIns="0" tIns="0" rIns="0" bIns="0" rtlCol="0">
                <a:spAutoFit/>
              </a:bodyPr>
              <a:lstStyle/>
              <a:p>
                <a:r>
                  <a:rPr lang="en-US" altLang="ko-KR" sz="1600" b="1">
                    <a:latin typeface="맑은 고딕" panose="020B0503020000020004" pitchFamily="50" charset="-127"/>
                    <a:ea typeface="맑은 고딕" panose="020B0503020000020004" pitchFamily="50" charset="-127"/>
                    <a:cs typeface="Times New Roman" panose="02020603050405020304" pitchFamily="18" charset="0"/>
                  </a:rPr>
                  <a:t>⇒</a:t>
                </a:r>
                <a:endParaRPr lang="ko-KR" altLang="en-US" sz="1600" b="1">
                  <a:latin typeface="+mj-lt"/>
                  <a:cs typeface="Times New Roman" panose="02020603050405020304" pitchFamily="18" charset="0"/>
                </a:endParaRPr>
              </a:p>
            </p:txBody>
          </p:sp>
          <p:sp>
            <p:nvSpPr>
              <p:cNvPr id="69" name="화살표: 아래쪽 68">
                <a:extLst>
                  <a:ext uri="{FF2B5EF4-FFF2-40B4-BE49-F238E27FC236}">
                    <a16:creationId xmlns:a16="http://schemas.microsoft.com/office/drawing/2014/main" id="{9B666D1F-895A-22D4-D6F6-3869CE7E1D21}"/>
                  </a:ext>
                </a:extLst>
              </p:cNvPr>
              <p:cNvSpPr/>
              <p:nvPr/>
            </p:nvSpPr>
            <p:spPr>
              <a:xfrm>
                <a:off x="8221040" y="4465267"/>
                <a:ext cx="177910" cy="207678"/>
              </a:xfrm>
              <a:prstGeom prst="downArrow">
                <a:avLst/>
              </a:prstGeom>
              <a:solidFill>
                <a:srgbClr val="C0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2" name="그룹 71">
                <a:extLst>
                  <a:ext uri="{FF2B5EF4-FFF2-40B4-BE49-F238E27FC236}">
                    <a16:creationId xmlns:a16="http://schemas.microsoft.com/office/drawing/2014/main" id="{34646EF8-B514-332B-4260-300B12960315}"/>
                  </a:ext>
                </a:extLst>
              </p:cNvPr>
              <p:cNvGrpSpPr/>
              <p:nvPr/>
            </p:nvGrpSpPr>
            <p:grpSpPr>
              <a:xfrm>
                <a:off x="6380248" y="3915097"/>
                <a:ext cx="551138" cy="543081"/>
                <a:chOff x="7448293" y="5448906"/>
                <a:chExt cx="551138" cy="543081"/>
              </a:xfrm>
            </p:grpSpPr>
            <p:sp>
              <p:nvSpPr>
                <p:cNvPr id="70" name="직사각형 69">
                  <a:extLst>
                    <a:ext uri="{FF2B5EF4-FFF2-40B4-BE49-F238E27FC236}">
                      <a16:creationId xmlns:a16="http://schemas.microsoft.com/office/drawing/2014/main" id="{8A08DB45-F400-CDE2-BEF3-DEC72A89D0A5}"/>
                    </a:ext>
                  </a:extLst>
                </p:cNvPr>
                <p:cNvSpPr/>
                <p:nvPr/>
              </p:nvSpPr>
              <p:spPr>
                <a:xfrm>
                  <a:off x="7448293" y="5448906"/>
                  <a:ext cx="551137" cy="543081"/>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108000" bIns="0" rtlCol="0" anchor="ctr"/>
                <a:lstStyle/>
                <a:p>
                  <a:pPr algn="ctr"/>
                  <a:endParaRPr lang="ko-KR" altLang="en-US" sz="1200" b="1">
                    <a:solidFill>
                      <a:schemeClr val="tx1"/>
                    </a:solidFill>
                    <a:latin typeface="+mj-lt"/>
                    <a:cs typeface="Times New Roman" panose="02020603050405020304" pitchFamily="18" charset="0"/>
                  </a:endParaRPr>
                </a:p>
              </p:txBody>
            </p:sp>
            <p:sp>
              <p:nvSpPr>
                <p:cNvPr id="71" name="직사각형 70">
                  <a:extLst>
                    <a:ext uri="{FF2B5EF4-FFF2-40B4-BE49-F238E27FC236}">
                      <a16:creationId xmlns:a16="http://schemas.microsoft.com/office/drawing/2014/main" id="{0C9CA087-1F4D-C6DC-D8C8-275A38CF3801}"/>
                    </a:ext>
                  </a:extLst>
                </p:cNvPr>
                <p:cNvSpPr/>
                <p:nvPr/>
              </p:nvSpPr>
              <p:spPr>
                <a:xfrm>
                  <a:off x="7834774" y="5826988"/>
                  <a:ext cx="164657" cy="164282"/>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108000" bIns="0" rtlCol="0" anchor="ctr"/>
                <a:lstStyle/>
                <a:p>
                  <a:pPr algn="ctr"/>
                  <a:r>
                    <a:rPr lang="en-US" altLang="ko-KR" sz="1100">
                      <a:solidFill>
                        <a:schemeClr val="tx1"/>
                      </a:solidFill>
                      <a:latin typeface="Times New Roman" panose="02020603050405020304" pitchFamily="18" charset="0"/>
                      <a:cs typeface="Times New Roman" panose="02020603050405020304" pitchFamily="18" charset="0"/>
                    </a:rPr>
                    <a:t>   </a:t>
                  </a:r>
                  <a:endParaRPr lang="ko-KR" altLang="en-US" sz="1100">
                    <a:solidFill>
                      <a:schemeClr val="tx1"/>
                    </a:solidFill>
                    <a:latin typeface="Times New Roman" panose="02020603050405020304" pitchFamily="18" charset="0"/>
                    <a:cs typeface="Times New Roman" panose="02020603050405020304" pitchFamily="18" charset="0"/>
                  </a:endParaRPr>
                </a:p>
              </p:txBody>
            </p:sp>
          </p:grpSp>
          <p:sp>
            <p:nvSpPr>
              <p:cNvPr id="73" name="직사각형 72">
                <a:extLst>
                  <a:ext uri="{FF2B5EF4-FFF2-40B4-BE49-F238E27FC236}">
                    <a16:creationId xmlns:a16="http://schemas.microsoft.com/office/drawing/2014/main" id="{F1D219EB-B09C-BFC9-80DC-9EE117A5923A}"/>
                  </a:ext>
                </a:extLst>
              </p:cNvPr>
              <p:cNvSpPr/>
              <p:nvPr/>
            </p:nvSpPr>
            <p:spPr>
              <a:xfrm>
                <a:off x="6782588" y="4301562"/>
                <a:ext cx="213170" cy="197993"/>
              </a:xfrm>
              <a:prstGeom prst="rect">
                <a:avLst/>
              </a:prstGeom>
              <a:solidFill>
                <a:srgbClr val="FEF1DE"/>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34F0A8E5-8FE5-21EC-10F8-6402EBF9292C}"/>
                  </a:ext>
                </a:extLst>
              </p:cNvPr>
              <p:cNvSpPr txBox="1"/>
              <p:nvPr/>
            </p:nvSpPr>
            <p:spPr>
              <a:xfrm>
                <a:off x="6432806" y="3982752"/>
                <a:ext cx="608286" cy="369332"/>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30B</a:t>
                </a:r>
              </a:p>
              <a:p>
                <a:r>
                  <a:rPr lang="en-US" altLang="ko-KR" sz="1200" b="1">
                    <a:latin typeface="+mj-lt"/>
                    <a:cs typeface="Times New Roman" panose="02020603050405020304" pitchFamily="18" charset="0"/>
                  </a:rPr>
                  <a:t>data</a:t>
                </a:r>
                <a:endParaRPr lang="ko-KR" altLang="en-US" sz="1100" b="1">
                  <a:latin typeface="Times New Roman" panose="02020603050405020304" pitchFamily="18" charset="0"/>
                  <a:cs typeface="Times New Roman" panose="02020603050405020304" pitchFamily="18" charset="0"/>
                </a:endParaRPr>
              </a:p>
            </p:txBody>
          </p:sp>
          <p:sp>
            <p:nvSpPr>
              <p:cNvPr id="76" name="화살표: 아래쪽 75">
                <a:extLst>
                  <a:ext uri="{FF2B5EF4-FFF2-40B4-BE49-F238E27FC236}">
                    <a16:creationId xmlns:a16="http://schemas.microsoft.com/office/drawing/2014/main" id="{45DFBC19-AB1F-0031-6736-119AB5B6AF6F}"/>
                  </a:ext>
                </a:extLst>
              </p:cNvPr>
              <p:cNvSpPr/>
              <p:nvPr/>
            </p:nvSpPr>
            <p:spPr>
              <a:xfrm>
                <a:off x="6561668" y="3702901"/>
                <a:ext cx="177910" cy="207678"/>
              </a:xfrm>
              <a:prstGeom prst="downArrow">
                <a:avLst/>
              </a:prstGeom>
              <a:solidFill>
                <a:srgbClr val="C0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4" name="TextBox 53">
              <a:extLst>
                <a:ext uri="{FF2B5EF4-FFF2-40B4-BE49-F238E27FC236}">
                  <a16:creationId xmlns:a16="http://schemas.microsoft.com/office/drawing/2014/main" id="{4BBB2321-A93A-38AF-6916-3DE8AC584531}"/>
                </a:ext>
              </a:extLst>
            </p:cNvPr>
            <p:cNvSpPr txBox="1"/>
            <p:nvPr/>
          </p:nvSpPr>
          <p:spPr>
            <a:xfrm>
              <a:off x="6256314" y="4730308"/>
              <a:ext cx="788617" cy="307777"/>
            </a:xfrm>
            <a:prstGeom prst="rect">
              <a:avLst/>
            </a:prstGeom>
            <a:noFill/>
          </p:spPr>
          <p:txBody>
            <a:bodyPr wrap="square" rtlCol="0">
              <a:spAutoFit/>
            </a:bodyPr>
            <a:lstStyle/>
            <a:p>
              <a:r>
                <a:rPr lang="en-US" altLang="ko-KR" sz="1400" b="1"/>
                <a:t>Read</a:t>
              </a:r>
              <a:endParaRPr lang="ko-KR" altLang="en-US" sz="1400" b="1"/>
            </a:p>
          </p:txBody>
        </p:sp>
        <p:grpSp>
          <p:nvGrpSpPr>
            <p:cNvPr id="64" name="그룹 63">
              <a:extLst>
                <a:ext uri="{FF2B5EF4-FFF2-40B4-BE49-F238E27FC236}">
                  <a16:creationId xmlns:a16="http://schemas.microsoft.com/office/drawing/2014/main" id="{43790FC5-AB43-A99B-5A82-7048308F5A66}"/>
                </a:ext>
              </a:extLst>
            </p:cNvPr>
            <p:cNvGrpSpPr/>
            <p:nvPr/>
          </p:nvGrpSpPr>
          <p:grpSpPr>
            <a:xfrm>
              <a:off x="6348967" y="4997807"/>
              <a:ext cx="2309311" cy="970044"/>
              <a:chOff x="6348967" y="4969232"/>
              <a:chExt cx="2309311" cy="970044"/>
            </a:xfrm>
          </p:grpSpPr>
          <p:grpSp>
            <p:nvGrpSpPr>
              <p:cNvPr id="78" name="그룹 77">
                <a:extLst>
                  <a:ext uri="{FF2B5EF4-FFF2-40B4-BE49-F238E27FC236}">
                    <a16:creationId xmlns:a16="http://schemas.microsoft.com/office/drawing/2014/main" id="{CC6B4288-0469-5836-64F8-FF2A941EF66A}"/>
                  </a:ext>
                </a:extLst>
              </p:cNvPr>
              <p:cNvGrpSpPr/>
              <p:nvPr/>
            </p:nvGrpSpPr>
            <p:grpSpPr>
              <a:xfrm>
                <a:off x="6348967" y="4969232"/>
                <a:ext cx="2309311" cy="970044"/>
                <a:chOff x="6336499" y="3702901"/>
                <a:chExt cx="2309311" cy="970044"/>
              </a:xfrm>
            </p:grpSpPr>
            <p:sp>
              <p:nvSpPr>
                <p:cNvPr id="79" name="직사각형 78">
                  <a:extLst>
                    <a:ext uri="{FF2B5EF4-FFF2-40B4-BE49-F238E27FC236}">
                      <a16:creationId xmlns:a16="http://schemas.microsoft.com/office/drawing/2014/main" id="{C720B29E-3AFD-98BF-9549-0B14CB97DF78}"/>
                    </a:ext>
                  </a:extLst>
                </p:cNvPr>
                <p:cNvSpPr/>
                <p:nvPr/>
              </p:nvSpPr>
              <p:spPr>
                <a:xfrm>
                  <a:off x="6336499" y="3800559"/>
                  <a:ext cx="2309311" cy="768547"/>
                </a:xfrm>
                <a:prstGeom prst="rect">
                  <a:avLst/>
                </a:prstGeom>
                <a:solidFill>
                  <a:srgbClr val="FEF1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a:extLst>
                    <a:ext uri="{FF2B5EF4-FFF2-40B4-BE49-F238E27FC236}">
                      <a16:creationId xmlns:a16="http://schemas.microsoft.com/office/drawing/2014/main" id="{54CE3B2A-488A-2D81-E5C2-DCF235C6BA46}"/>
                    </a:ext>
                  </a:extLst>
                </p:cNvPr>
                <p:cNvSpPr/>
                <p:nvPr/>
              </p:nvSpPr>
              <p:spPr>
                <a:xfrm>
                  <a:off x="8042007" y="3922186"/>
                  <a:ext cx="551137" cy="543081"/>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tx1"/>
                      </a:solidFill>
                      <a:latin typeface="+mj-lt"/>
                      <a:cs typeface="Times New Roman" panose="02020603050405020304" pitchFamily="18" charset="0"/>
                    </a:rPr>
                    <a:t>32B</a:t>
                  </a:r>
                </a:p>
                <a:p>
                  <a:pPr algn="ctr"/>
                  <a:r>
                    <a:rPr lang="en-US" altLang="ko-KR" sz="1200" b="1">
                      <a:solidFill>
                        <a:schemeClr val="tx1"/>
                      </a:solidFill>
                      <a:latin typeface="+mj-lt"/>
                      <a:cs typeface="Times New Roman" panose="02020603050405020304" pitchFamily="18" charset="0"/>
                    </a:rPr>
                    <a:t>block</a:t>
                  </a:r>
                  <a:endParaRPr lang="ko-KR" altLang="en-US" sz="1200" b="1">
                    <a:solidFill>
                      <a:schemeClr val="tx1"/>
                    </a:solidFill>
                    <a:latin typeface="+mj-lt"/>
                    <a:cs typeface="Times New Roman" panose="02020603050405020304" pitchFamily="18" charset="0"/>
                  </a:endParaRPr>
                </a:p>
              </p:txBody>
            </p:sp>
            <p:sp>
              <p:nvSpPr>
                <p:cNvPr id="81" name="직사각형 80">
                  <a:extLst>
                    <a:ext uri="{FF2B5EF4-FFF2-40B4-BE49-F238E27FC236}">
                      <a16:creationId xmlns:a16="http://schemas.microsoft.com/office/drawing/2014/main" id="{5BC4B85D-6216-244F-7F2F-1AE5AA2F214F}"/>
                    </a:ext>
                  </a:extLst>
                </p:cNvPr>
                <p:cNvSpPr/>
                <p:nvPr/>
              </p:nvSpPr>
              <p:spPr>
                <a:xfrm>
                  <a:off x="7292491" y="4292889"/>
                  <a:ext cx="153475" cy="147718"/>
                </a:xfrm>
                <a:prstGeom prst="rect">
                  <a:avLst/>
                </a:prstGeom>
                <a:pattFill prst="wdUpDiag">
                  <a:fgClr>
                    <a:schemeClr val="tx1"/>
                  </a:fgClr>
                  <a:bgClr>
                    <a:schemeClr val="bg1"/>
                  </a:bgClr>
                </a:patt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50">
                    <a:solidFill>
                      <a:schemeClr val="tx1"/>
                    </a:solidFill>
                    <a:latin typeface="Times New Roman" panose="02020603050405020304" pitchFamily="18" charset="0"/>
                    <a:cs typeface="Times New Roman" panose="02020603050405020304" pitchFamily="18" charset="0"/>
                  </a:endParaRPr>
                </a:p>
              </p:txBody>
            </p:sp>
            <p:sp>
              <p:nvSpPr>
                <p:cNvPr id="82" name="TextBox 81">
                  <a:extLst>
                    <a:ext uri="{FF2B5EF4-FFF2-40B4-BE49-F238E27FC236}">
                      <a16:creationId xmlns:a16="http://schemas.microsoft.com/office/drawing/2014/main" id="{085383F4-22AA-3253-B1B1-DF676D8D8D0C}"/>
                    </a:ext>
                  </a:extLst>
                </p:cNvPr>
                <p:cNvSpPr txBox="1"/>
                <p:nvPr/>
              </p:nvSpPr>
              <p:spPr>
                <a:xfrm>
                  <a:off x="7286513" y="3869756"/>
                  <a:ext cx="608286" cy="369332"/>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2B </a:t>
                  </a:r>
                </a:p>
                <a:p>
                  <a:r>
                    <a:rPr lang="en-US" altLang="ko-KR" sz="1200" b="1" err="1">
                      <a:latin typeface="+mj-lt"/>
                      <a:cs typeface="Times New Roman" panose="02020603050405020304" pitchFamily="18" charset="0"/>
                    </a:rPr>
                    <a:t>redun</a:t>
                  </a: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98C170E6-9EB6-2B90-D10B-B4F7C93B8F61}"/>
                    </a:ext>
                  </a:extLst>
                </p:cNvPr>
                <p:cNvSpPr txBox="1"/>
                <p:nvPr/>
              </p:nvSpPr>
              <p:spPr>
                <a:xfrm>
                  <a:off x="7053775" y="4025934"/>
                  <a:ext cx="190018"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a:t>
                  </a:r>
                  <a:endParaRPr lang="ko-KR" altLang="en-US" sz="1600" b="1">
                    <a:latin typeface="+mj-lt"/>
                    <a:cs typeface="Times New Roman" panose="02020603050405020304" pitchFamily="18" charset="0"/>
                  </a:endParaRPr>
                </a:p>
              </p:txBody>
            </p:sp>
            <p:sp>
              <p:nvSpPr>
                <p:cNvPr id="90" name="화살표: 아래쪽 89">
                  <a:extLst>
                    <a:ext uri="{FF2B5EF4-FFF2-40B4-BE49-F238E27FC236}">
                      <a16:creationId xmlns:a16="http://schemas.microsoft.com/office/drawing/2014/main" id="{75D8C3E1-C7ED-5BCE-ECBA-C0265EE376CA}"/>
                    </a:ext>
                  </a:extLst>
                </p:cNvPr>
                <p:cNvSpPr/>
                <p:nvPr/>
              </p:nvSpPr>
              <p:spPr>
                <a:xfrm flipV="1">
                  <a:off x="8221040" y="4465267"/>
                  <a:ext cx="177910" cy="207678"/>
                </a:xfrm>
                <a:prstGeom prst="downArrow">
                  <a:avLst/>
                </a:prstGeom>
                <a:solidFill>
                  <a:srgbClr val="C0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1" name="그룹 90">
                  <a:extLst>
                    <a:ext uri="{FF2B5EF4-FFF2-40B4-BE49-F238E27FC236}">
                      <a16:creationId xmlns:a16="http://schemas.microsoft.com/office/drawing/2014/main" id="{C093D9EF-E5F6-20A4-F55C-432D8A42890D}"/>
                    </a:ext>
                  </a:extLst>
                </p:cNvPr>
                <p:cNvGrpSpPr/>
                <p:nvPr/>
              </p:nvGrpSpPr>
              <p:grpSpPr>
                <a:xfrm>
                  <a:off x="6380248" y="3915097"/>
                  <a:ext cx="551138" cy="543081"/>
                  <a:chOff x="7448293" y="5448906"/>
                  <a:chExt cx="551138" cy="543081"/>
                </a:xfrm>
              </p:grpSpPr>
              <p:sp>
                <p:nvSpPr>
                  <p:cNvPr id="95" name="직사각형 94">
                    <a:extLst>
                      <a:ext uri="{FF2B5EF4-FFF2-40B4-BE49-F238E27FC236}">
                        <a16:creationId xmlns:a16="http://schemas.microsoft.com/office/drawing/2014/main" id="{5C9461DC-2590-B054-08BB-E695386C3DEB}"/>
                      </a:ext>
                    </a:extLst>
                  </p:cNvPr>
                  <p:cNvSpPr/>
                  <p:nvPr/>
                </p:nvSpPr>
                <p:spPr>
                  <a:xfrm>
                    <a:off x="7448293" y="5448906"/>
                    <a:ext cx="551137" cy="543081"/>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108000" bIns="0" rtlCol="0" anchor="ctr"/>
                  <a:lstStyle/>
                  <a:p>
                    <a:pPr algn="ctr"/>
                    <a:endParaRPr lang="ko-KR" altLang="en-US" sz="1200" b="1">
                      <a:solidFill>
                        <a:schemeClr val="tx1"/>
                      </a:solidFill>
                      <a:latin typeface="+mj-lt"/>
                      <a:cs typeface="Times New Roman" panose="02020603050405020304" pitchFamily="18" charset="0"/>
                    </a:endParaRPr>
                  </a:p>
                </p:txBody>
              </p:sp>
              <p:sp>
                <p:nvSpPr>
                  <p:cNvPr id="96" name="직사각형 95">
                    <a:extLst>
                      <a:ext uri="{FF2B5EF4-FFF2-40B4-BE49-F238E27FC236}">
                        <a16:creationId xmlns:a16="http://schemas.microsoft.com/office/drawing/2014/main" id="{DCD1FF73-5AC7-FC1F-0FC9-6847DFBDBC46}"/>
                      </a:ext>
                    </a:extLst>
                  </p:cNvPr>
                  <p:cNvSpPr/>
                  <p:nvPr/>
                </p:nvSpPr>
                <p:spPr>
                  <a:xfrm>
                    <a:off x="7834774" y="5826988"/>
                    <a:ext cx="164657" cy="164282"/>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108000" bIns="0" rtlCol="0" anchor="ctr"/>
                  <a:lstStyle/>
                  <a:p>
                    <a:pPr algn="ctr"/>
                    <a:r>
                      <a:rPr lang="en-US" altLang="ko-KR" sz="1100">
                        <a:solidFill>
                          <a:schemeClr val="tx1"/>
                        </a:solidFill>
                        <a:latin typeface="Times New Roman" panose="02020603050405020304" pitchFamily="18" charset="0"/>
                        <a:cs typeface="Times New Roman" panose="02020603050405020304" pitchFamily="18" charset="0"/>
                      </a:rPr>
                      <a:t>   </a:t>
                    </a:r>
                    <a:endParaRPr lang="ko-KR" altLang="en-US" sz="1100">
                      <a:solidFill>
                        <a:schemeClr val="tx1"/>
                      </a:solidFill>
                      <a:latin typeface="Times New Roman" panose="02020603050405020304" pitchFamily="18" charset="0"/>
                      <a:cs typeface="Times New Roman" panose="02020603050405020304" pitchFamily="18" charset="0"/>
                    </a:endParaRPr>
                  </a:p>
                </p:txBody>
              </p:sp>
            </p:grpSp>
            <p:sp>
              <p:nvSpPr>
                <p:cNvPr id="92" name="직사각형 91">
                  <a:extLst>
                    <a:ext uri="{FF2B5EF4-FFF2-40B4-BE49-F238E27FC236}">
                      <a16:creationId xmlns:a16="http://schemas.microsoft.com/office/drawing/2014/main" id="{C55FD376-5EF6-2048-FD1C-CCB7E16D6091}"/>
                    </a:ext>
                  </a:extLst>
                </p:cNvPr>
                <p:cNvSpPr/>
                <p:nvPr/>
              </p:nvSpPr>
              <p:spPr>
                <a:xfrm>
                  <a:off x="6782588" y="4301562"/>
                  <a:ext cx="213170" cy="197993"/>
                </a:xfrm>
                <a:prstGeom prst="rect">
                  <a:avLst/>
                </a:prstGeom>
                <a:solidFill>
                  <a:srgbClr val="FEF1DE"/>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79F8DEB4-70B1-E7E3-B5C0-4EB246BC427C}"/>
                    </a:ext>
                  </a:extLst>
                </p:cNvPr>
                <p:cNvSpPr txBox="1"/>
                <p:nvPr/>
              </p:nvSpPr>
              <p:spPr>
                <a:xfrm>
                  <a:off x="6432806" y="3982752"/>
                  <a:ext cx="608286" cy="369332"/>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30B</a:t>
                  </a:r>
                </a:p>
                <a:p>
                  <a:r>
                    <a:rPr lang="en-US" altLang="ko-KR" sz="1200" b="1">
                      <a:latin typeface="+mj-lt"/>
                      <a:cs typeface="Times New Roman" panose="02020603050405020304" pitchFamily="18" charset="0"/>
                    </a:rPr>
                    <a:t>data</a:t>
                  </a:r>
                  <a:endParaRPr lang="ko-KR" altLang="en-US" sz="1100" b="1">
                    <a:latin typeface="Times New Roman" panose="02020603050405020304" pitchFamily="18" charset="0"/>
                    <a:cs typeface="Times New Roman" panose="02020603050405020304" pitchFamily="18" charset="0"/>
                  </a:endParaRPr>
                </a:p>
              </p:txBody>
            </p:sp>
            <p:sp>
              <p:nvSpPr>
                <p:cNvPr id="94" name="화살표: 아래쪽 93">
                  <a:extLst>
                    <a:ext uri="{FF2B5EF4-FFF2-40B4-BE49-F238E27FC236}">
                      <a16:creationId xmlns:a16="http://schemas.microsoft.com/office/drawing/2014/main" id="{D0D59FF8-1C8D-33F9-806D-87C5BAAA8696}"/>
                    </a:ext>
                  </a:extLst>
                </p:cNvPr>
                <p:cNvSpPr/>
                <p:nvPr/>
              </p:nvSpPr>
              <p:spPr>
                <a:xfrm flipV="1">
                  <a:off x="6561668" y="3702901"/>
                  <a:ext cx="177910" cy="207678"/>
                </a:xfrm>
                <a:prstGeom prst="downArrow">
                  <a:avLst/>
                </a:prstGeom>
                <a:solidFill>
                  <a:srgbClr val="C0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98" name="직선 화살표 연결선 97">
                <a:extLst>
                  <a:ext uri="{FF2B5EF4-FFF2-40B4-BE49-F238E27FC236}">
                    <a16:creationId xmlns:a16="http://schemas.microsoft.com/office/drawing/2014/main" id="{897C7879-1A8B-CF92-398B-ADF31CB0CF32}"/>
                  </a:ext>
                </a:extLst>
              </p:cNvPr>
              <p:cNvCxnSpPr>
                <a:cxnSpLocks/>
              </p:cNvCxnSpPr>
              <p:nvPr/>
            </p:nvCxnSpPr>
            <p:spPr>
              <a:xfrm flipV="1">
                <a:off x="7246736" y="5249083"/>
                <a:ext cx="524884" cy="5007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462CEA0-D62E-719E-BFAB-3E88C812BABA}"/>
                  </a:ext>
                </a:extLst>
              </p:cNvPr>
              <p:cNvSpPr txBox="1"/>
              <p:nvPr/>
            </p:nvSpPr>
            <p:spPr>
              <a:xfrm rot="10800000">
                <a:off x="7816955" y="5382209"/>
                <a:ext cx="190018" cy="246221"/>
              </a:xfrm>
              <a:prstGeom prst="rect">
                <a:avLst/>
              </a:prstGeom>
              <a:noFill/>
            </p:spPr>
            <p:txBody>
              <a:bodyPr wrap="square" lIns="0" tIns="0" rIns="0" bIns="0" rtlCol="0">
                <a:spAutoFit/>
              </a:bodyPr>
              <a:lstStyle/>
              <a:p>
                <a:r>
                  <a:rPr lang="en-US" altLang="ko-KR" sz="1600" b="1">
                    <a:latin typeface="맑은 고딕" panose="020B0503020000020004" pitchFamily="50" charset="-127"/>
                    <a:ea typeface="맑은 고딕" panose="020B0503020000020004" pitchFamily="50" charset="-127"/>
                    <a:cs typeface="Times New Roman" panose="02020603050405020304" pitchFamily="18" charset="0"/>
                  </a:rPr>
                  <a:t>⇒</a:t>
                </a:r>
                <a:endParaRPr lang="ko-KR" altLang="en-US" sz="1600" b="1">
                  <a:latin typeface="+mj-lt"/>
                  <a:cs typeface="Times New Roman" panose="02020603050405020304" pitchFamily="18" charset="0"/>
                </a:endParaRPr>
              </a:p>
            </p:txBody>
          </p:sp>
        </p:grpSp>
      </p:grpSp>
      <p:sp>
        <p:nvSpPr>
          <p:cNvPr id="89" name="TextBox 88">
            <a:extLst>
              <a:ext uri="{FF2B5EF4-FFF2-40B4-BE49-F238E27FC236}">
                <a16:creationId xmlns:a16="http://schemas.microsoft.com/office/drawing/2014/main" id="{6BC8F7E3-D0E7-2B68-8C51-51021DFBCEA8}"/>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46B3BAC5-474A-C917-7E7E-8C6070B0513E}"/>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49</a:t>
            </a:fld>
            <a:endParaRPr lang="ko-KR" altLang="en-US"/>
          </a:p>
        </p:txBody>
      </p:sp>
    </p:spTree>
    <p:extLst>
      <p:ext uri="{BB962C8B-B14F-4D97-AF65-F5344CB8AC3E}">
        <p14:creationId xmlns:p14="http://schemas.microsoft.com/office/powerpoint/2010/main" val="189788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07E5-E537-6FCF-2B44-43EC9142308E}"/>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F8424CC-2CD8-8CB4-C3D9-1F82F923A823}"/>
              </a:ext>
            </a:extLst>
          </p:cNvPr>
          <p:cNvSpPr>
            <a:spLocks noGrp="1"/>
          </p:cNvSpPr>
          <p:nvPr>
            <p:ph type="body" sz="quarter" idx="13"/>
          </p:nvPr>
        </p:nvSpPr>
        <p:spPr>
          <a:xfrm>
            <a:off x="261259" y="1237092"/>
            <a:ext cx="8630814" cy="1123553"/>
          </a:xfrm>
        </p:spPr>
        <p:txBody>
          <a:bodyPr vert="horz" lIns="91440" tIns="45720" rIns="91440" bIns="45720" rtlCol="0" anchor="t">
            <a:normAutofit/>
          </a:bodyPr>
          <a:lstStyle/>
          <a:p>
            <a:pPr marL="287655" indent="-287655"/>
            <a:r>
              <a:rPr lang="en-US" altLang="ko-KR" sz="1800" spc="0">
                <a:latin typeface="+mj-lt"/>
                <a:ea typeface="맑은 고딕"/>
              </a:rPr>
              <a:t>HBM and GDDR with different trade-offs</a:t>
            </a:r>
            <a:endParaRPr lang="en-US" altLang="ko-KR" sz="1800" spc="0">
              <a:ea typeface="맑은 고딕"/>
              <a:cs typeface="Arial"/>
            </a:endParaRPr>
          </a:p>
        </p:txBody>
      </p:sp>
      <p:sp>
        <p:nvSpPr>
          <p:cNvPr id="4" name="제목 3">
            <a:extLst>
              <a:ext uri="{FF2B5EF4-FFF2-40B4-BE49-F238E27FC236}">
                <a16:creationId xmlns:a16="http://schemas.microsoft.com/office/drawing/2014/main" id="{BFEA02F1-6CA4-D375-9078-CA2DFE7DF924}"/>
              </a:ext>
            </a:extLst>
          </p:cNvPr>
          <p:cNvSpPr>
            <a:spLocks noGrp="1"/>
          </p:cNvSpPr>
          <p:nvPr>
            <p:ph type="title"/>
          </p:nvPr>
        </p:nvSpPr>
        <p:spPr>
          <a:xfrm>
            <a:off x="854498" y="405096"/>
            <a:ext cx="7404642" cy="424732"/>
          </a:xfrm>
        </p:spPr>
        <p:txBody>
          <a:bodyPr/>
          <a:lstStyle/>
          <a:p>
            <a:r>
              <a:rPr lang="en-US" altLang="ko-KR" sz="2400" spc="0">
                <a:latin typeface="+mj-lt"/>
                <a:ea typeface="맑은 고딕" panose="020B0503020000020004" pitchFamily="50" charset="-127"/>
              </a:rPr>
              <a:t>GPU Memories</a:t>
            </a:r>
            <a:endParaRPr lang="ko-KR" altLang="en-US" sz="2400" spc="0">
              <a:latin typeface="+mn-lt"/>
            </a:endParaRPr>
          </a:p>
        </p:txBody>
      </p:sp>
      <p:sp>
        <p:nvSpPr>
          <p:cNvPr id="5" name="텍스트 개체 틀 4">
            <a:extLst>
              <a:ext uri="{FF2B5EF4-FFF2-40B4-BE49-F238E27FC236}">
                <a16:creationId xmlns:a16="http://schemas.microsoft.com/office/drawing/2014/main" id="{C2C45431-8C5D-AF21-7ED5-D9FDC67B257C}"/>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475EE33C-95BE-2906-B3DE-F26CD1C56818}"/>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grpSp>
        <p:nvGrpSpPr>
          <p:cNvPr id="6" name="그룹 5">
            <a:extLst>
              <a:ext uri="{FF2B5EF4-FFF2-40B4-BE49-F238E27FC236}">
                <a16:creationId xmlns:a16="http://schemas.microsoft.com/office/drawing/2014/main" id="{516E22A0-D76D-6772-3143-A3DE13FC81B0}"/>
              </a:ext>
            </a:extLst>
          </p:cNvPr>
          <p:cNvGrpSpPr/>
          <p:nvPr/>
        </p:nvGrpSpPr>
        <p:grpSpPr>
          <a:xfrm>
            <a:off x="1719663" y="1755225"/>
            <a:ext cx="2825243" cy="2533472"/>
            <a:chOff x="885175" y="1839110"/>
            <a:chExt cx="2825243" cy="2533472"/>
          </a:xfrm>
        </p:grpSpPr>
        <p:sp>
          <p:nvSpPr>
            <p:cNvPr id="9" name="사각형: 둥근 모서리 8">
              <a:extLst>
                <a:ext uri="{FF2B5EF4-FFF2-40B4-BE49-F238E27FC236}">
                  <a16:creationId xmlns:a16="http://schemas.microsoft.com/office/drawing/2014/main" id="{E7EAAEB2-927D-43AB-9A10-34EE7A9B4CB5}"/>
                </a:ext>
              </a:extLst>
            </p:cNvPr>
            <p:cNvSpPr/>
            <p:nvPr/>
          </p:nvSpPr>
          <p:spPr>
            <a:xfrm>
              <a:off x="885175" y="2177664"/>
              <a:ext cx="2745208" cy="1929097"/>
            </a:xfrm>
            <a:prstGeom prst="roundRect">
              <a:avLst/>
            </a:prstGeom>
            <a:solidFill>
              <a:schemeClr val="tx2">
                <a:lumMod val="7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defRPr/>
              </a:pPr>
              <a:endParaRPr lang="ko-KR" altLang="en-US" sz="1350">
                <a:solidFill>
                  <a:prstClr val="white"/>
                </a:solidFill>
                <a:latin typeface="Arial"/>
                <a:ea typeface="맑은 고딕"/>
              </a:endParaRPr>
            </a:p>
          </p:txBody>
        </p:sp>
        <p:pic>
          <p:nvPicPr>
            <p:cNvPr id="1026" name="Picture 2" descr="NVIDIA，GTC 2022でHopperベースの次世代GPU「H100」を発表。H100を組み合わせたスーパーコンピュータも登場">
              <a:extLst>
                <a:ext uri="{FF2B5EF4-FFF2-40B4-BE49-F238E27FC236}">
                  <a16:creationId xmlns:a16="http://schemas.microsoft.com/office/drawing/2014/main" id="{A52359F3-E33F-C946-78CE-0D1BDF7DC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21" y="2344228"/>
              <a:ext cx="2358679" cy="1595967"/>
            </a:xfrm>
            <a:prstGeom prst="rect">
              <a:avLst/>
            </a:prstGeom>
            <a:solidFill>
              <a:srgbClr val="FFC000"/>
            </a:solidFill>
            <a:ln>
              <a:noFill/>
            </a:ln>
          </p:spPr>
        </p:pic>
        <p:sp>
          <p:nvSpPr>
            <p:cNvPr id="24" name="TextBox 23">
              <a:extLst>
                <a:ext uri="{FF2B5EF4-FFF2-40B4-BE49-F238E27FC236}">
                  <a16:creationId xmlns:a16="http://schemas.microsoft.com/office/drawing/2014/main" id="{E90EC9A1-E465-1015-A97B-7D9240B1CD00}"/>
                </a:ext>
              </a:extLst>
            </p:cNvPr>
            <p:cNvSpPr txBox="1"/>
            <p:nvPr/>
          </p:nvSpPr>
          <p:spPr>
            <a:xfrm>
              <a:off x="2607231" y="4118666"/>
              <a:ext cx="1103187" cy="253916"/>
            </a:xfrm>
            <a:prstGeom prst="rect">
              <a:avLst/>
            </a:prstGeom>
            <a:noFill/>
          </p:spPr>
          <p:txBody>
            <a:bodyPr wrap="none" rtlCol="0">
              <a:spAutoFit/>
            </a:bodyPr>
            <a:lstStyle/>
            <a:p>
              <a:pPr algn="r" defTabSz="342900">
                <a:defRPr/>
              </a:pPr>
              <a:r>
                <a:rPr lang="en-US" altLang="ko-KR" sz="1050">
                  <a:solidFill>
                    <a:prstClr val="black"/>
                  </a:solidFill>
                  <a:latin typeface="Arial"/>
                  <a:ea typeface="맑은 고딕"/>
                </a:rPr>
                <a:t>[SRC : NVIDIA]</a:t>
              </a:r>
              <a:endParaRPr lang="ko-KR" altLang="en-US" sz="1050">
                <a:solidFill>
                  <a:prstClr val="black"/>
                </a:solidFill>
                <a:latin typeface="Arial"/>
                <a:ea typeface="맑은 고딕"/>
              </a:endParaRPr>
            </a:p>
          </p:txBody>
        </p:sp>
        <p:sp>
          <p:nvSpPr>
            <p:cNvPr id="22" name="TextBox 21">
              <a:extLst>
                <a:ext uri="{FF2B5EF4-FFF2-40B4-BE49-F238E27FC236}">
                  <a16:creationId xmlns:a16="http://schemas.microsoft.com/office/drawing/2014/main" id="{82444745-509E-41C9-57F4-10D3CEEACDE4}"/>
                </a:ext>
              </a:extLst>
            </p:cNvPr>
            <p:cNvSpPr txBox="1"/>
            <p:nvPr/>
          </p:nvSpPr>
          <p:spPr>
            <a:xfrm>
              <a:off x="1931170" y="1839110"/>
              <a:ext cx="651140" cy="338554"/>
            </a:xfrm>
            <a:prstGeom prst="rect">
              <a:avLst/>
            </a:prstGeom>
            <a:noFill/>
          </p:spPr>
          <p:txBody>
            <a:bodyPr wrap="none" rtlCol="0">
              <a:spAutoFit/>
            </a:bodyPr>
            <a:lstStyle/>
            <a:p>
              <a:pPr defTabSz="342900">
                <a:defRPr/>
              </a:pPr>
              <a:r>
                <a:rPr lang="en-US" altLang="ko-KR" sz="1600" b="1">
                  <a:solidFill>
                    <a:prstClr val="black">
                      <a:lumMod val="65000"/>
                      <a:lumOff val="35000"/>
                    </a:prstClr>
                  </a:solidFill>
                  <a:latin typeface="Arial"/>
                  <a:ea typeface="맑은 고딕"/>
                </a:rPr>
                <a:t>HBM</a:t>
              </a:r>
            </a:p>
          </p:txBody>
        </p:sp>
        <p:sp>
          <p:nvSpPr>
            <p:cNvPr id="30" name="사각형: 둥근 모서리 29">
              <a:extLst>
                <a:ext uri="{FF2B5EF4-FFF2-40B4-BE49-F238E27FC236}">
                  <a16:creationId xmlns:a16="http://schemas.microsoft.com/office/drawing/2014/main" id="{F309E084-F36E-FA39-8897-1910FA8A1917}"/>
                </a:ext>
              </a:extLst>
            </p:cNvPr>
            <p:cNvSpPr/>
            <p:nvPr/>
          </p:nvSpPr>
          <p:spPr>
            <a:xfrm>
              <a:off x="1624027" y="3392251"/>
              <a:ext cx="1309673" cy="261610"/>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사각형: 둥근 모서리 32">
              <a:extLst>
                <a:ext uri="{FF2B5EF4-FFF2-40B4-BE49-F238E27FC236}">
                  <a16:creationId xmlns:a16="http://schemas.microsoft.com/office/drawing/2014/main" id="{B31C4846-5702-BD8B-029C-E5AAC65D4128}"/>
                </a:ext>
              </a:extLst>
            </p:cNvPr>
            <p:cNvSpPr/>
            <p:nvPr/>
          </p:nvSpPr>
          <p:spPr>
            <a:xfrm>
              <a:off x="1624027" y="2545669"/>
              <a:ext cx="1309673" cy="261610"/>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a:extLst>
                <a:ext uri="{FF2B5EF4-FFF2-40B4-BE49-F238E27FC236}">
                  <a16:creationId xmlns:a16="http://schemas.microsoft.com/office/drawing/2014/main" id="{59909FEC-3C80-8968-70BC-E67AFA7F2E2B}"/>
                </a:ext>
              </a:extLst>
            </p:cNvPr>
            <p:cNvSpPr/>
            <p:nvPr/>
          </p:nvSpPr>
          <p:spPr>
            <a:xfrm>
              <a:off x="2262141" y="3491880"/>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a:extLst>
                <a:ext uri="{FF2B5EF4-FFF2-40B4-BE49-F238E27FC236}">
                  <a16:creationId xmlns:a16="http://schemas.microsoft.com/office/drawing/2014/main" id="{781F3E33-7B6F-F004-A25F-082275838B9D}"/>
                </a:ext>
              </a:extLst>
            </p:cNvPr>
            <p:cNvSpPr/>
            <p:nvPr/>
          </p:nvSpPr>
          <p:spPr>
            <a:xfrm>
              <a:off x="2256740" y="2643110"/>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a:extLst>
                <a:ext uri="{FF2B5EF4-FFF2-40B4-BE49-F238E27FC236}">
                  <a16:creationId xmlns:a16="http://schemas.microsoft.com/office/drawing/2014/main" id="{EA9C19D4-AF09-7186-3DF6-9A1CD2F853B2}"/>
                </a:ext>
              </a:extLst>
            </p:cNvPr>
            <p:cNvCxnSpPr>
              <a:cxnSpLocks/>
            </p:cNvCxnSpPr>
            <p:nvPr/>
          </p:nvCxnSpPr>
          <p:spPr>
            <a:xfrm>
              <a:off x="2292740" y="2676473"/>
              <a:ext cx="0" cy="82800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FFA59DB-B3CA-CC8A-7A13-56098E9F7BFA}"/>
                </a:ext>
              </a:extLst>
            </p:cNvPr>
            <p:cNvSpPr txBox="1"/>
            <p:nvPr/>
          </p:nvSpPr>
          <p:spPr>
            <a:xfrm>
              <a:off x="2159121" y="2964075"/>
              <a:ext cx="770125" cy="276999"/>
            </a:xfrm>
            <a:prstGeom prst="rect">
              <a:avLst/>
            </a:prstGeom>
            <a:noFill/>
          </p:spPr>
          <p:txBody>
            <a:bodyPr wrap="square" rtlCol="0">
              <a:spAutoFit/>
            </a:bodyPr>
            <a:lstStyle/>
            <a:p>
              <a:pPr algn="ctr" defTabSz="342900">
                <a:defRPr/>
              </a:pPr>
              <a:r>
                <a:rPr lang="en-US" altLang="ko-KR" sz="1200" b="1">
                  <a:solidFill>
                    <a:prstClr val="white"/>
                  </a:solidFill>
                  <a:latin typeface="Arial"/>
                  <a:ea typeface="맑은 고딕"/>
                </a:rPr>
                <a:t>HBM3</a:t>
              </a:r>
              <a:endParaRPr lang="ko-KR" altLang="en-US" sz="1200" b="1">
                <a:solidFill>
                  <a:prstClr val="white"/>
                </a:solidFill>
                <a:latin typeface="Arial"/>
                <a:ea typeface="맑은 고딕"/>
              </a:endParaRPr>
            </a:p>
          </p:txBody>
        </p:sp>
      </p:grpSp>
      <p:grpSp>
        <p:nvGrpSpPr>
          <p:cNvPr id="13" name="그룹 12">
            <a:extLst>
              <a:ext uri="{FF2B5EF4-FFF2-40B4-BE49-F238E27FC236}">
                <a16:creationId xmlns:a16="http://schemas.microsoft.com/office/drawing/2014/main" id="{7FDA3A2F-3021-6C93-3767-BD24DB8C845D}"/>
              </a:ext>
            </a:extLst>
          </p:cNvPr>
          <p:cNvGrpSpPr/>
          <p:nvPr/>
        </p:nvGrpSpPr>
        <p:grpSpPr>
          <a:xfrm>
            <a:off x="5381058" y="1755225"/>
            <a:ext cx="2857964" cy="2551536"/>
            <a:chOff x="5401176" y="1839110"/>
            <a:chExt cx="2857964" cy="2551536"/>
          </a:xfrm>
        </p:grpSpPr>
        <p:sp>
          <p:nvSpPr>
            <p:cNvPr id="8" name="TextBox 7">
              <a:extLst>
                <a:ext uri="{FF2B5EF4-FFF2-40B4-BE49-F238E27FC236}">
                  <a16:creationId xmlns:a16="http://schemas.microsoft.com/office/drawing/2014/main" id="{968D444B-99CC-93ED-6C99-27F7684E964E}"/>
                </a:ext>
              </a:extLst>
            </p:cNvPr>
            <p:cNvSpPr txBox="1"/>
            <p:nvPr/>
          </p:nvSpPr>
          <p:spPr>
            <a:xfrm>
              <a:off x="7155953" y="4136730"/>
              <a:ext cx="1103187" cy="253916"/>
            </a:xfrm>
            <a:prstGeom prst="rect">
              <a:avLst/>
            </a:prstGeom>
            <a:noFill/>
          </p:spPr>
          <p:txBody>
            <a:bodyPr wrap="none" rtlCol="0">
              <a:spAutoFit/>
            </a:bodyPr>
            <a:lstStyle/>
            <a:p>
              <a:pPr algn="r" defTabSz="342900">
                <a:defRPr/>
              </a:pPr>
              <a:r>
                <a:rPr lang="en-US" altLang="ko-KR" sz="1050">
                  <a:solidFill>
                    <a:prstClr val="black"/>
                  </a:solidFill>
                  <a:latin typeface="Arial"/>
                  <a:ea typeface="맑은 고딕"/>
                </a:rPr>
                <a:t>[SRC : NVIDIA]</a:t>
              </a:r>
              <a:endParaRPr lang="ko-KR" altLang="en-US" sz="1050">
                <a:solidFill>
                  <a:prstClr val="black"/>
                </a:solidFill>
                <a:latin typeface="Arial"/>
                <a:ea typeface="맑은 고딕"/>
              </a:endParaRPr>
            </a:p>
          </p:txBody>
        </p:sp>
        <p:sp>
          <p:nvSpPr>
            <p:cNvPr id="11" name="TextBox 10">
              <a:extLst>
                <a:ext uri="{FF2B5EF4-FFF2-40B4-BE49-F238E27FC236}">
                  <a16:creationId xmlns:a16="http://schemas.microsoft.com/office/drawing/2014/main" id="{8F833507-0B2D-09F6-ABE6-4F9212391E6D}"/>
                </a:ext>
              </a:extLst>
            </p:cNvPr>
            <p:cNvSpPr txBox="1"/>
            <p:nvPr/>
          </p:nvSpPr>
          <p:spPr>
            <a:xfrm>
              <a:off x="6430663" y="2682220"/>
              <a:ext cx="686233" cy="430887"/>
            </a:xfrm>
            <a:prstGeom prst="rect">
              <a:avLst/>
            </a:prstGeom>
            <a:noFill/>
          </p:spPr>
          <p:txBody>
            <a:bodyPr wrap="square" rtlCol="0">
              <a:spAutoFit/>
            </a:bodyPr>
            <a:lstStyle/>
            <a:p>
              <a:pPr algn="ctr" defTabSz="342900">
                <a:defRPr/>
              </a:pPr>
              <a:r>
                <a:rPr lang="en-US" altLang="ko-KR" sz="1100">
                  <a:solidFill>
                    <a:prstClr val="white"/>
                  </a:solidFill>
                  <a:latin typeface="Arial"/>
                  <a:ea typeface="맑은 고딕"/>
                </a:rPr>
                <a:t>64MB</a:t>
              </a:r>
            </a:p>
            <a:p>
              <a:pPr algn="ctr" defTabSz="342900">
                <a:defRPr/>
              </a:pPr>
              <a:r>
                <a:rPr lang="en-US" altLang="ko-KR" sz="1100">
                  <a:solidFill>
                    <a:prstClr val="white"/>
                  </a:solidFill>
                  <a:latin typeface="Arial"/>
                  <a:ea typeface="맑은 고딕"/>
                </a:rPr>
                <a:t>SRAM</a:t>
              </a:r>
              <a:endParaRPr lang="ko-KR" altLang="en-US" sz="1100">
                <a:solidFill>
                  <a:prstClr val="white"/>
                </a:solidFill>
                <a:latin typeface="Arial"/>
                <a:ea typeface="맑은 고딕"/>
              </a:endParaRPr>
            </a:p>
          </p:txBody>
        </p:sp>
        <p:sp>
          <p:nvSpPr>
            <p:cNvPr id="12" name="TextBox 11">
              <a:extLst>
                <a:ext uri="{FF2B5EF4-FFF2-40B4-BE49-F238E27FC236}">
                  <a16:creationId xmlns:a16="http://schemas.microsoft.com/office/drawing/2014/main" id="{B83AAC45-F967-5B9F-5763-7C204F85A9C4}"/>
                </a:ext>
              </a:extLst>
            </p:cNvPr>
            <p:cNvSpPr txBox="1"/>
            <p:nvPr/>
          </p:nvSpPr>
          <p:spPr>
            <a:xfrm>
              <a:off x="6459930" y="1839110"/>
              <a:ext cx="845103" cy="338554"/>
            </a:xfrm>
            <a:prstGeom prst="rect">
              <a:avLst/>
            </a:prstGeom>
            <a:noFill/>
          </p:spPr>
          <p:txBody>
            <a:bodyPr wrap="none" rtlCol="0">
              <a:spAutoFit/>
            </a:bodyPr>
            <a:lstStyle/>
            <a:p>
              <a:pPr defTabSz="342900">
                <a:defRPr/>
              </a:pPr>
              <a:r>
                <a:rPr lang="en-US" altLang="ko-KR" sz="1600" b="1">
                  <a:solidFill>
                    <a:prstClr val="black">
                      <a:lumMod val="65000"/>
                      <a:lumOff val="35000"/>
                    </a:prstClr>
                  </a:solidFill>
                  <a:latin typeface="Arial"/>
                  <a:ea typeface="맑은 고딕"/>
                </a:rPr>
                <a:t>GDDR </a:t>
              </a:r>
            </a:p>
          </p:txBody>
        </p:sp>
        <p:sp>
          <p:nvSpPr>
            <p:cNvPr id="10" name="사각형: 둥근 모서리 9">
              <a:extLst>
                <a:ext uri="{FF2B5EF4-FFF2-40B4-BE49-F238E27FC236}">
                  <a16:creationId xmlns:a16="http://schemas.microsoft.com/office/drawing/2014/main" id="{12A024C9-BE1E-9653-C88D-6431AD896E03}"/>
                </a:ext>
              </a:extLst>
            </p:cNvPr>
            <p:cNvSpPr/>
            <p:nvPr/>
          </p:nvSpPr>
          <p:spPr>
            <a:xfrm>
              <a:off x="5401176" y="2177664"/>
              <a:ext cx="2745208" cy="1929097"/>
            </a:xfrm>
            <a:prstGeom prst="roundRect">
              <a:avLst/>
            </a:prstGeom>
            <a:solidFill>
              <a:schemeClr val="tx2">
                <a:lumMod val="7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defRPr/>
              </a:pPr>
              <a:endParaRPr lang="ko-KR" altLang="en-US" sz="1350">
                <a:solidFill>
                  <a:prstClr val="white"/>
                </a:solidFill>
                <a:latin typeface="Arial"/>
                <a:ea typeface="맑은 고딕"/>
              </a:endParaRPr>
            </a:p>
          </p:txBody>
        </p:sp>
        <p:pic>
          <p:nvPicPr>
            <p:cNvPr id="28" name="그림 27">
              <a:extLst>
                <a:ext uri="{FF2B5EF4-FFF2-40B4-BE49-F238E27FC236}">
                  <a16:creationId xmlns:a16="http://schemas.microsoft.com/office/drawing/2014/main" id="{BA43150F-53DB-1401-90C9-BC7FB7F67EA8}"/>
                </a:ext>
              </a:extLst>
            </p:cNvPr>
            <p:cNvPicPr>
              <a:picLocks noChangeAspect="1"/>
            </p:cNvPicPr>
            <p:nvPr/>
          </p:nvPicPr>
          <p:blipFill>
            <a:blip r:embed="rId4"/>
            <a:stretch>
              <a:fillRect/>
            </a:stretch>
          </p:blipFill>
          <p:spPr>
            <a:xfrm>
              <a:off x="5594779" y="2344228"/>
              <a:ext cx="2358000" cy="1595967"/>
            </a:xfrm>
            <a:prstGeom prst="rect">
              <a:avLst/>
            </a:prstGeom>
          </p:spPr>
        </p:pic>
        <p:sp>
          <p:nvSpPr>
            <p:cNvPr id="39" name="사각형: 둥근 모서리 38">
              <a:extLst>
                <a:ext uri="{FF2B5EF4-FFF2-40B4-BE49-F238E27FC236}">
                  <a16:creationId xmlns:a16="http://schemas.microsoft.com/office/drawing/2014/main" id="{F772CD37-65E9-3EB2-6CEC-5EE8C0701016}"/>
                </a:ext>
              </a:extLst>
            </p:cNvPr>
            <p:cNvSpPr/>
            <p:nvPr/>
          </p:nvSpPr>
          <p:spPr>
            <a:xfrm rot="871738">
              <a:off x="6040441" y="3408300"/>
              <a:ext cx="1198565" cy="322345"/>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233451E0-CA10-5775-2F66-3BFC75DEC6A0}"/>
                </a:ext>
              </a:extLst>
            </p:cNvPr>
            <p:cNvSpPr/>
            <p:nvPr/>
          </p:nvSpPr>
          <p:spPr>
            <a:xfrm rot="5400000">
              <a:off x="6993974" y="3105339"/>
              <a:ext cx="1035066" cy="350471"/>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사각형: 둥근 모서리 40">
              <a:extLst>
                <a:ext uri="{FF2B5EF4-FFF2-40B4-BE49-F238E27FC236}">
                  <a16:creationId xmlns:a16="http://schemas.microsoft.com/office/drawing/2014/main" id="{C67833BC-1595-F070-82FE-01F3FE7276FB}"/>
                </a:ext>
              </a:extLst>
            </p:cNvPr>
            <p:cNvSpPr/>
            <p:nvPr/>
          </p:nvSpPr>
          <p:spPr>
            <a:xfrm rot="7027878">
              <a:off x="5657838" y="2776378"/>
              <a:ext cx="867011" cy="269307"/>
            </a:xfrm>
            <a:prstGeom prst="roundRect">
              <a:avLst/>
            </a:prstGeom>
            <a:noFill/>
            <a:ln w="28575">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a:extLst>
                <a:ext uri="{FF2B5EF4-FFF2-40B4-BE49-F238E27FC236}">
                  <a16:creationId xmlns:a16="http://schemas.microsoft.com/office/drawing/2014/main" id="{E850CC0B-5F4B-5190-A958-1E4D6C78C6A2}"/>
                </a:ext>
              </a:extLst>
            </p:cNvPr>
            <p:cNvSpPr/>
            <p:nvPr/>
          </p:nvSpPr>
          <p:spPr>
            <a:xfrm rot="449079">
              <a:off x="6729670" y="2905394"/>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a:extLst>
                <a:ext uri="{FF2B5EF4-FFF2-40B4-BE49-F238E27FC236}">
                  <a16:creationId xmlns:a16="http://schemas.microsoft.com/office/drawing/2014/main" id="{C638A38C-65B2-169D-BF2A-1A5C824335E6}"/>
                </a:ext>
              </a:extLst>
            </p:cNvPr>
            <p:cNvCxnSpPr>
              <a:cxnSpLocks/>
            </p:cNvCxnSpPr>
            <p:nvPr/>
          </p:nvCxnSpPr>
          <p:spPr>
            <a:xfrm rot="21233100" flipH="1">
              <a:off x="6576208" y="2923699"/>
              <a:ext cx="218039" cy="58050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0" name="타원 49">
              <a:extLst>
                <a:ext uri="{FF2B5EF4-FFF2-40B4-BE49-F238E27FC236}">
                  <a16:creationId xmlns:a16="http://schemas.microsoft.com/office/drawing/2014/main" id="{C25025C4-D910-614C-9682-137240172601}"/>
                </a:ext>
              </a:extLst>
            </p:cNvPr>
            <p:cNvSpPr/>
            <p:nvPr/>
          </p:nvSpPr>
          <p:spPr>
            <a:xfrm rot="815979">
              <a:off x="6560266" y="3507073"/>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a:extLst>
                <a:ext uri="{FF2B5EF4-FFF2-40B4-BE49-F238E27FC236}">
                  <a16:creationId xmlns:a16="http://schemas.microsoft.com/office/drawing/2014/main" id="{A97838B9-103D-CFE0-59B3-2B3B101B6BEF}"/>
                </a:ext>
              </a:extLst>
            </p:cNvPr>
            <p:cNvSpPr/>
            <p:nvPr/>
          </p:nvSpPr>
          <p:spPr>
            <a:xfrm rot="449079">
              <a:off x="7475507" y="3117489"/>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a:extLst>
                <a:ext uri="{FF2B5EF4-FFF2-40B4-BE49-F238E27FC236}">
                  <a16:creationId xmlns:a16="http://schemas.microsoft.com/office/drawing/2014/main" id="{BF74F800-4D5B-0520-CBF2-94178668C0D1}"/>
                </a:ext>
              </a:extLst>
            </p:cNvPr>
            <p:cNvSpPr/>
            <p:nvPr/>
          </p:nvSpPr>
          <p:spPr>
            <a:xfrm rot="449079">
              <a:off x="6058036" y="2875030"/>
              <a:ext cx="72000" cy="720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TextBox 52">
              <a:extLst>
                <a:ext uri="{FF2B5EF4-FFF2-40B4-BE49-F238E27FC236}">
                  <a16:creationId xmlns:a16="http://schemas.microsoft.com/office/drawing/2014/main" id="{C5990D89-EB10-950B-6296-43EABC44DE6C}"/>
                </a:ext>
              </a:extLst>
            </p:cNvPr>
            <p:cNvSpPr txBox="1"/>
            <p:nvPr/>
          </p:nvSpPr>
          <p:spPr>
            <a:xfrm>
              <a:off x="6396655" y="2680063"/>
              <a:ext cx="770125" cy="276999"/>
            </a:xfrm>
            <a:prstGeom prst="rect">
              <a:avLst/>
            </a:prstGeom>
            <a:noFill/>
          </p:spPr>
          <p:txBody>
            <a:bodyPr wrap="square" rtlCol="0">
              <a:spAutoFit/>
            </a:bodyPr>
            <a:lstStyle/>
            <a:p>
              <a:pPr algn="ctr" defTabSz="342900">
                <a:defRPr/>
              </a:pPr>
              <a:r>
                <a:rPr lang="en-US" altLang="ko-KR" sz="1200" b="1">
                  <a:solidFill>
                    <a:prstClr val="white"/>
                  </a:solidFill>
                  <a:latin typeface="Arial"/>
                  <a:ea typeface="맑은 고딕"/>
                </a:rPr>
                <a:t>GDDR6</a:t>
              </a:r>
              <a:endParaRPr lang="ko-KR" altLang="en-US" sz="1200" b="1">
                <a:solidFill>
                  <a:prstClr val="white"/>
                </a:solidFill>
                <a:latin typeface="Arial"/>
                <a:ea typeface="맑은 고딕"/>
              </a:endParaRPr>
            </a:p>
          </p:txBody>
        </p:sp>
        <p:cxnSp>
          <p:nvCxnSpPr>
            <p:cNvPr id="1033" name="직선 연결선 1032">
              <a:extLst>
                <a:ext uri="{FF2B5EF4-FFF2-40B4-BE49-F238E27FC236}">
                  <a16:creationId xmlns:a16="http://schemas.microsoft.com/office/drawing/2014/main" id="{EF346847-E728-F3BF-85FE-8F52F6927D87}"/>
                </a:ext>
              </a:extLst>
            </p:cNvPr>
            <p:cNvCxnSpPr>
              <a:cxnSpLocks/>
            </p:cNvCxnSpPr>
            <p:nvPr/>
          </p:nvCxnSpPr>
          <p:spPr>
            <a:xfrm flipH="1" flipV="1">
              <a:off x="6129729" y="2909582"/>
              <a:ext cx="651989" cy="41343"/>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36" name="직선 연결선 1035">
              <a:extLst>
                <a:ext uri="{FF2B5EF4-FFF2-40B4-BE49-F238E27FC236}">
                  <a16:creationId xmlns:a16="http://schemas.microsoft.com/office/drawing/2014/main" id="{9E6105D8-514B-6BB4-C5C3-291455AD44D0}"/>
                </a:ext>
              </a:extLst>
            </p:cNvPr>
            <p:cNvCxnSpPr>
              <a:cxnSpLocks/>
              <a:stCxn id="51" idx="2"/>
              <a:endCxn id="45" idx="6"/>
            </p:cNvCxnSpPr>
            <p:nvPr/>
          </p:nvCxnSpPr>
          <p:spPr>
            <a:xfrm flipH="1" flipV="1">
              <a:off x="6801363" y="2946083"/>
              <a:ext cx="674451" cy="20271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5">
            <a:extLst>
              <a:ext uri="{FF2B5EF4-FFF2-40B4-BE49-F238E27FC236}">
                <a16:creationId xmlns:a16="http://schemas.microsoft.com/office/drawing/2014/main" id="{EB2A7B92-EE4F-F204-5F6B-8966F0E5F919}"/>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5</a:t>
            </a:fld>
            <a:endParaRPr lang="ko-KR" altLang="en-US"/>
          </a:p>
        </p:txBody>
      </p:sp>
      <p:graphicFrame>
        <p:nvGraphicFramePr>
          <p:cNvPr id="15" name="표 14">
            <a:extLst>
              <a:ext uri="{FF2B5EF4-FFF2-40B4-BE49-F238E27FC236}">
                <a16:creationId xmlns:a16="http://schemas.microsoft.com/office/drawing/2014/main" id="{2D2E6019-11CC-C226-1FEF-4486E7249C24}"/>
              </a:ext>
            </a:extLst>
          </p:cNvPr>
          <p:cNvGraphicFramePr>
            <a:graphicFrameLocks noGrp="1"/>
          </p:cNvGraphicFramePr>
          <p:nvPr>
            <p:extLst>
              <p:ext uri="{D42A27DB-BD31-4B8C-83A1-F6EECF244321}">
                <p14:modId xmlns:p14="http://schemas.microsoft.com/office/powerpoint/2010/main" val="3254611129"/>
              </p:ext>
            </p:extLst>
          </p:nvPr>
        </p:nvGraphicFramePr>
        <p:xfrm>
          <a:off x="346216" y="4401716"/>
          <a:ext cx="8397380" cy="2072640"/>
        </p:xfrm>
        <a:graphic>
          <a:graphicData uri="http://schemas.openxmlformats.org/drawingml/2006/table">
            <a:tbl>
              <a:tblPr firstRow="1" bandRow="1">
                <a:tableStyleId>{0E3FDE45-AF77-4B5C-9715-49D594BDF05E}</a:tableStyleId>
              </a:tblPr>
              <a:tblGrid>
                <a:gridCol w="1270932">
                  <a:extLst>
                    <a:ext uri="{9D8B030D-6E8A-4147-A177-3AD203B41FA5}">
                      <a16:colId xmlns:a16="http://schemas.microsoft.com/office/drawing/2014/main" val="2961388772"/>
                    </a:ext>
                  </a:extLst>
                </a:gridCol>
                <a:gridCol w="3314281">
                  <a:extLst>
                    <a:ext uri="{9D8B030D-6E8A-4147-A177-3AD203B41FA5}">
                      <a16:colId xmlns:a16="http://schemas.microsoft.com/office/drawing/2014/main" val="81992184"/>
                    </a:ext>
                  </a:extLst>
                </a:gridCol>
                <a:gridCol w="3812167">
                  <a:extLst>
                    <a:ext uri="{9D8B030D-6E8A-4147-A177-3AD203B41FA5}">
                      <a16:colId xmlns:a16="http://schemas.microsoft.com/office/drawing/2014/main" val="3016168754"/>
                    </a:ext>
                  </a:extLst>
                </a:gridCol>
              </a:tblGrid>
              <a:tr h="370840">
                <a:tc>
                  <a:txBody>
                    <a:bodyPr/>
                    <a:lstStyle/>
                    <a:p>
                      <a:pPr algn="ctr" latinLnBrk="1"/>
                      <a:r>
                        <a:rPr lang="en-US" altLang="ko-KR" sz="1400" b="1">
                          <a:solidFill>
                            <a:schemeClr val="tx2">
                              <a:lumMod val="75000"/>
                            </a:schemeClr>
                          </a:solidFill>
                        </a:rPr>
                        <a:t>Target GPU</a:t>
                      </a:r>
                      <a:endParaRPr lang="ko-KR" altLang="en-US" sz="1400" b="1">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en-US" altLang="ko-KR" sz="1400" b="1">
                          <a:solidFill>
                            <a:schemeClr val="tx1"/>
                          </a:solidFill>
                        </a:rPr>
                        <a:t>Flagship data center GPUs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en-US" altLang="ko-KR" sz="1400" b="1">
                          <a:solidFill>
                            <a:schemeClr val="tx1"/>
                          </a:solidFill>
                        </a:rPr>
                        <a:t>Other data center GPUs </a:t>
                      </a:r>
                    </a:p>
                    <a:p>
                      <a:pPr algn="ctr" latinLnBrk="1"/>
                      <a:r>
                        <a:rPr lang="en-US" altLang="ko-KR" sz="1400" b="1">
                          <a:solidFill>
                            <a:schemeClr val="tx1"/>
                          </a:solidFill>
                        </a:rPr>
                        <a:t>Consumer GPUs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2774489"/>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a:solidFill>
                            <a:schemeClr val="tx2">
                              <a:lumMod val="75000"/>
                            </a:schemeClr>
                          </a:solidFill>
                        </a:rPr>
                        <a:t>Target application</a:t>
                      </a:r>
                      <a:endParaRPr lang="ko-KR" altLang="en-US" sz="1400" b="1">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accent2">
                        <a:lumMod val="40000"/>
                        <a:lumOff val="60000"/>
                        <a:alpha val="20000"/>
                      </a:schemeClr>
                    </a:solidFill>
                  </a:tcPr>
                </a:tc>
                <a:tc>
                  <a:txBody>
                    <a:bodyPr/>
                    <a:lstStyle/>
                    <a:p>
                      <a:pPr algn="ctr" latinLnBrk="1"/>
                      <a:r>
                        <a:rPr lang="en-US" altLang="ko-KR" sz="1400" b="1">
                          <a:solidFill>
                            <a:schemeClr val="tx1"/>
                          </a:solidFill>
                        </a:rPr>
                        <a:t>HPC and large-scale AI models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accent2">
                        <a:lumMod val="40000"/>
                        <a:lumOff val="60000"/>
                        <a:alpha val="20000"/>
                      </a:schemeClr>
                    </a:solidFill>
                  </a:tcPr>
                </a:tc>
                <a:tc>
                  <a:txBody>
                    <a:bodyPr/>
                    <a:lstStyle/>
                    <a:p>
                      <a:pPr algn="ctr" latinLnBrk="1"/>
                      <a:r>
                        <a:rPr lang="en-US" altLang="ko-KR" sz="1400" b="1">
                          <a:solidFill>
                            <a:schemeClr val="tx1"/>
                          </a:solidFill>
                        </a:rPr>
                        <a:t>Medium- and small-scale AI models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accent2">
                        <a:lumMod val="40000"/>
                        <a:lumOff val="60000"/>
                        <a:alpha val="20000"/>
                      </a:schemeClr>
                    </a:solidFill>
                  </a:tcPr>
                </a:tc>
                <a:extLst>
                  <a:ext uri="{0D108BD9-81ED-4DB2-BD59-A6C34878D82A}">
                    <a16:rowId xmlns:a16="http://schemas.microsoft.com/office/drawing/2014/main" val="475143351"/>
                  </a:ext>
                </a:extLst>
              </a:tr>
              <a:tr h="370840">
                <a:tc>
                  <a:txBody>
                    <a:bodyPr/>
                    <a:lstStyle/>
                    <a:p>
                      <a:pPr algn="ctr" latinLnBrk="1"/>
                      <a:r>
                        <a:rPr lang="en-US" altLang="ko-KR" sz="1400" b="1">
                          <a:solidFill>
                            <a:schemeClr val="tx2">
                              <a:lumMod val="75000"/>
                            </a:schemeClr>
                          </a:solidFill>
                        </a:rPr>
                        <a:t>Bandwidth</a:t>
                      </a:r>
                      <a:endParaRPr lang="ko-KR" altLang="en-US" sz="1400" b="1">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lang="en-US" altLang="ko-KR" sz="1400" b="1">
                          <a:solidFill>
                            <a:schemeClr val="tx1"/>
                          </a:solidFill>
                        </a:rPr>
                        <a:t>Provide state-of-the-art bandwidth </a:t>
                      </a:r>
                    </a:p>
                    <a:p>
                      <a:pPr algn="ctr" latinLnBrk="1"/>
                      <a:r>
                        <a:rPr lang="en-US" altLang="ko-KR" sz="1400" b="1">
                          <a:solidFill>
                            <a:schemeClr val="tx1"/>
                          </a:solidFill>
                        </a:rPr>
                        <a:t>(E.g. NVIDIA H100 with 3.3 TB/s)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lang="en-US" altLang="ko-KR" sz="1400" b="1">
                          <a:solidFill>
                            <a:schemeClr val="tx1"/>
                          </a:solidFill>
                        </a:rPr>
                        <a:t>Suitable</a:t>
                      </a:r>
                      <a:r>
                        <a:rPr lang="ko-KR" altLang="en-US" sz="1400" b="1">
                          <a:solidFill>
                            <a:schemeClr val="tx1"/>
                          </a:solidFill>
                        </a:rPr>
                        <a:t> </a:t>
                      </a:r>
                      <a:r>
                        <a:rPr lang="en-US" altLang="ko-KR" sz="1400" b="1">
                          <a:solidFill>
                            <a:schemeClr val="tx1"/>
                          </a:solidFill>
                        </a:rPr>
                        <a:t>for</a:t>
                      </a:r>
                      <a:r>
                        <a:rPr lang="ko-KR" altLang="en-US" sz="1400" b="1">
                          <a:solidFill>
                            <a:schemeClr val="tx1"/>
                          </a:solidFill>
                        </a:rPr>
                        <a:t> </a:t>
                      </a:r>
                      <a:r>
                        <a:rPr lang="en-US" altLang="ko-KR" sz="1400" b="1">
                          <a:solidFill>
                            <a:schemeClr val="tx1"/>
                          </a:solidFill>
                        </a:rPr>
                        <a:t>most mainstream apps</a:t>
                      </a:r>
                    </a:p>
                    <a:p>
                      <a:pPr algn="ctr" latinLnBrk="1"/>
                      <a:r>
                        <a:rPr lang="en-US" altLang="ko-KR" sz="1400" b="1">
                          <a:solidFill>
                            <a:schemeClr val="tx1"/>
                          </a:solidFill>
                        </a:rPr>
                        <a:t>(E.g. NVIDIA L40 with 0.86 TB/s)</a:t>
                      </a:r>
                      <a:endParaRPr lang="ko-KR" alt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24976951"/>
                  </a:ext>
                </a:extLst>
              </a:tr>
              <a:tr h="370840">
                <a:tc>
                  <a:txBody>
                    <a:bodyPr/>
                    <a:lstStyle/>
                    <a:p>
                      <a:pPr algn="ctr" latinLnBrk="1"/>
                      <a:r>
                        <a:rPr lang="en-US" altLang="ko-KR" sz="1400" b="1">
                          <a:solidFill>
                            <a:schemeClr val="tx2">
                              <a:lumMod val="75000"/>
                            </a:schemeClr>
                          </a:solidFill>
                        </a:rPr>
                        <a:t>Accessibility &amp; costs</a:t>
                      </a:r>
                      <a:endParaRPr lang="ko-KR" altLang="en-US" sz="1400" b="1">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alpha val="20000"/>
                      </a:schemeClr>
                    </a:solidFill>
                  </a:tcPr>
                </a:tc>
                <a:tc>
                  <a:txBody>
                    <a:bodyPr/>
                    <a:lstStyle/>
                    <a:p>
                      <a:pPr algn="ctr" latinLnBrk="1"/>
                      <a:r>
                        <a:rPr lang="en-US" altLang="ko-KR" sz="1400" b="1">
                          <a:solidFill>
                            <a:srgbClr val="C00000"/>
                          </a:solidFill>
                        </a:rPr>
                        <a:t>Limited supply due to high cost </a:t>
                      </a:r>
                    </a:p>
                    <a:p>
                      <a:pPr algn="ctr" latinLnBrk="1"/>
                      <a:r>
                        <a:rPr lang="en-US" altLang="ko-KR" sz="1400" b="1">
                          <a:solidFill>
                            <a:srgbClr val="C00000"/>
                          </a:solidFill>
                        </a:rPr>
                        <a:t>and packaging complexity</a:t>
                      </a:r>
                      <a:endParaRPr lang="ko-KR" altLang="en-US" sz="1400" b="1">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alpha val="20000"/>
                      </a:schemeClr>
                    </a:solidFill>
                  </a:tcPr>
                </a:tc>
                <a:tc>
                  <a:txBody>
                    <a:bodyPr/>
                    <a:lstStyle/>
                    <a:p>
                      <a:pPr algn="ctr" latinLnBrk="1"/>
                      <a:r>
                        <a:rPr lang="en-US" altLang="ko-KR" sz="1400" b="1">
                          <a:solidFill>
                            <a:srgbClr val="C00000"/>
                          </a:solidFill>
                        </a:rPr>
                        <a:t>More accessible and cost-effective</a:t>
                      </a:r>
                      <a:endParaRPr lang="ko-KR" altLang="en-US" sz="1400" b="1">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alpha val="20000"/>
                      </a:schemeClr>
                    </a:solidFill>
                  </a:tcPr>
                </a:tc>
                <a:extLst>
                  <a:ext uri="{0D108BD9-81ED-4DB2-BD59-A6C34878D82A}">
                    <a16:rowId xmlns:a16="http://schemas.microsoft.com/office/drawing/2014/main" val="2724622283"/>
                  </a:ext>
                </a:extLst>
              </a:tr>
            </a:tbl>
          </a:graphicData>
        </a:graphic>
      </p:graphicFrame>
    </p:spTree>
    <p:extLst>
      <p:ext uri="{BB962C8B-B14F-4D97-AF65-F5344CB8AC3E}">
        <p14:creationId xmlns:p14="http://schemas.microsoft.com/office/powerpoint/2010/main" val="1108016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08B9329-9B4E-4A59-2A4A-02BE6800BD92}"/>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C7C018A-6E63-86CE-237E-9F1F1075017A}"/>
              </a:ext>
            </a:extLst>
          </p:cNvPr>
          <p:cNvSpPr>
            <a:spLocks noGrp="1"/>
          </p:cNvSpPr>
          <p:nvPr>
            <p:ph type="body" sz="quarter" idx="13"/>
          </p:nvPr>
        </p:nvSpPr>
        <p:spPr>
          <a:xfrm>
            <a:off x="266496" y="1235280"/>
            <a:ext cx="8537494" cy="2583067"/>
          </a:xfrm>
          <a:ln>
            <a:solidFill>
              <a:schemeClr val="bg1"/>
            </a:solidFill>
          </a:ln>
        </p:spPr>
        <p:txBody>
          <a:bodyPr>
            <a:noAutofit/>
          </a:bodyPr>
          <a:lstStyle/>
          <a:p>
            <a:r>
              <a:rPr lang="en-US" altLang="ko-KR" sz="1800" spc="0">
                <a:latin typeface="+mj-lt"/>
              </a:rPr>
              <a:t>Reconfigures 128B cache lines to </a:t>
            </a:r>
            <a:r>
              <a:rPr lang="en-US" altLang="ko-KR" sz="1800" spc="0">
                <a:solidFill>
                  <a:srgbClr val="C00000"/>
                </a:solidFill>
                <a:latin typeface="+mj-lt"/>
              </a:rPr>
              <a:t>“30-30-30-30-8”</a:t>
            </a:r>
          </a:p>
          <a:p>
            <a:pPr lvl="1"/>
            <a:r>
              <a:rPr lang="en-US" altLang="ko-KR" sz="1500" b="1" spc="0">
                <a:solidFill>
                  <a:schemeClr val="bg2">
                    <a:lumMod val="75000"/>
                  </a:schemeClr>
                </a:solidFill>
                <a:latin typeface="+mn-lt"/>
              </a:rPr>
              <a:t>30B sectors: </a:t>
            </a:r>
            <a:r>
              <a:rPr lang="en-US" altLang="ko-KR" sz="1500">
                <a:solidFill>
                  <a:schemeClr val="bg2">
                    <a:lumMod val="75000"/>
                  </a:schemeClr>
                </a:solidFill>
                <a:latin typeface="+mn-lt"/>
                <a:ea typeface="나눔스퀘어 네오 Regular" panose="00000500000000000000" pitchFamily="2" charset="-127"/>
              </a:rPr>
              <a:t>A 32B memory chunk contains 30B data and the corresponding 2B </a:t>
            </a:r>
            <a:r>
              <a:rPr lang="en-US" altLang="ko-KR" sz="1500" err="1">
                <a:solidFill>
                  <a:schemeClr val="bg2">
                    <a:lumMod val="75000"/>
                  </a:schemeClr>
                </a:solidFill>
                <a:latin typeface="+mn-lt"/>
                <a:ea typeface="나눔스퀘어 네오 Regular" panose="00000500000000000000" pitchFamily="2" charset="-127"/>
              </a:rPr>
              <a:t>redun</a:t>
            </a:r>
            <a:r>
              <a:rPr lang="en-US" altLang="ko-KR" sz="1500">
                <a:solidFill>
                  <a:schemeClr val="bg2">
                    <a:lumMod val="75000"/>
                  </a:schemeClr>
                </a:solidFill>
                <a:latin typeface="+mn-lt"/>
                <a:ea typeface="나눔스퀘어 네오 Regular" panose="00000500000000000000" pitchFamily="2" charset="-127"/>
              </a:rPr>
              <a:t>.</a:t>
            </a:r>
            <a:endParaRPr lang="en-US" altLang="ko-KR" sz="1500" spc="0">
              <a:solidFill>
                <a:schemeClr val="bg2">
                  <a:lumMod val="75000"/>
                </a:schemeClr>
              </a:solidFill>
              <a:latin typeface="+mn-lt"/>
            </a:endParaRPr>
          </a:p>
          <a:p>
            <a:pPr lvl="1"/>
            <a:r>
              <a:rPr lang="en-US" altLang="ko-KR" sz="1500" b="1" spc="0">
                <a:solidFill>
                  <a:srgbClr val="C00000"/>
                </a:solidFill>
                <a:latin typeface="+mn-lt"/>
              </a:rPr>
              <a:t>8B sectors: </a:t>
            </a:r>
            <a:r>
              <a:rPr lang="en-US" altLang="ko-KR" sz="1500">
                <a:solidFill>
                  <a:schemeClr val="tx1"/>
                </a:solidFill>
                <a:latin typeface="+mn-lt"/>
                <a:ea typeface="나눔스퀘어 네오 Regular" panose="00000500000000000000" pitchFamily="2" charset="-127"/>
              </a:rPr>
              <a:t>packed within a 32B memory chunk alongside other pairs</a:t>
            </a:r>
            <a:endParaRPr lang="en-US" altLang="ko-KR" sz="1500" spc="0">
              <a:solidFill>
                <a:schemeClr val="tx1"/>
              </a:solidFill>
              <a:latin typeface="+mn-lt"/>
            </a:endParaRPr>
          </a:p>
        </p:txBody>
      </p:sp>
      <p:sp>
        <p:nvSpPr>
          <p:cNvPr id="4" name="제목 3">
            <a:extLst>
              <a:ext uri="{FF2B5EF4-FFF2-40B4-BE49-F238E27FC236}">
                <a16:creationId xmlns:a16="http://schemas.microsoft.com/office/drawing/2014/main" id="{89446F75-7D5B-5CBC-D741-4AFFAC4E4E9D}"/>
              </a:ext>
            </a:extLst>
          </p:cNvPr>
          <p:cNvSpPr>
            <a:spLocks noGrp="1"/>
          </p:cNvSpPr>
          <p:nvPr>
            <p:ph type="title"/>
          </p:nvPr>
        </p:nvSpPr>
        <p:spPr>
          <a:xfrm>
            <a:off x="854498" y="405096"/>
            <a:ext cx="7404642" cy="424732"/>
          </a:xfrm>
        </p:spPr>
        <p:txBody>
          <a:bodyPr/>
          <a:lstStyle/>
          <a:p>
            <a:r>
              <a:rPr lang="en-US" altLang="ko-KR" sz="2400" spc="0" err="1">
                <a:latin typeface="+mn-lt"/>
              </a:rPr>
              <a:t>CacheCraft</a:t>
            </a:r>
            <a:r>
              <a:rPr lang="en-US" altLang="ko-KR" sz="2400" spc="0">
                <a:latin typeface="+mn-lt"/>
              </a:rPr>
              <a:t> - Overview</a:t>
            </a:r>
          </a:p>
        </p:txBody>
      </p:sp>
      <p:sp>
        <p:nvSpPr>
          <p:cNvPr id="5" name="텍스트 개체 틀 4">
            <a:extLst>
              <a:ext uri="{FF2B5EF4-FFF2-40B4-BE49-F238E27FC236}">
                <a16:creationId xmlns:a16="http://schemas.microsoft.com/office/drawing/2014/main" id="{9325F554-584F-1DF7-6724-1DBFA1F63C0B}"/>
              </a:ext>
            </a:extLst>
          </p:cNvPr>
          <p:cNvSpPr>
            <a:spLocks noGrp="1"/>
          </p:cNvSpPr>
          <p:nvPr>
            <p:ph type="body" idx="1"/>
          </p:nvPr>
        </p:nvSpPr>
        <p:spPr/>
        <p:txBody>
          <a:bodyPr/>
          <a:lstStyle/>
          <a:p>
            <a:r>
              <a:rPr lang="en-US" altLang="ko-KR" sz="1000" spc="0" err="1">
                <a:latin typeface="+mn-lt"/>
              </a:rPr>
              <a:t>CacheCraft</a:t>
            </a:r>
            <a:endParaRPr lang="ko-KR" altLang="en-US" spc="0" err="1">
              <a:latin typeface="+mn-lt"/>
            </a:endParaRPr>
          </a:p>
        </p:txBody>
      </p:sp>
      <p:grpSp>
        <p:nvGrpSpPr>
          <p:cNvPr id="20" name="그룹 19">
            <a:extLst>
              <a:ext uri="{FF2B5EF4-FFF2-40B4-BE49-F238E27FC236}">
                <a16:creationId xmlns:a16="http://schemas.microsoft.com/office/drawing/2014/main" id="{25E43804-F232-438F-9014-533F0010823A}"/>
              </a:ext>
            </a:extLst>
          </p:cNvPr>
          <p:cNvGrpSpPr/>
          <p:nvPr/>
        </p:nvGrpSpPr>
        <p:grpSpPr>
          <a:xfrm>
            <a:off x="1330035" y="2693029"/>
            <a:ext cx="5758734" cy="3935670"/>
            <a:chOff x="1344705" y="2567167"/>
            <a:chExt cx="5758734" cy="3935670"/>
          </a:xfrm>
        </p:grpSpPr>
        <p:sp>
          <p:nvSpPr>
            <p:cNvPr id="18" name="직사각형 17">
              <a:extLst>
                <a:ext uri="{FF2B5EF4-FFF2-40B4-BE49-F238E27FC236}">
                  <a16:creationId xmlns:a16="http://schemas.microsoft.com/office/drawing/2014/main" id="{6C0A0D8F-13D1-8199-1422-A7A0756E0614}"/>
                </a:ext>
              </a:extLst>
            </p:cNvPr>
            <p:cNvSpPr/>
            <p:nvPr/>
          </p:nvSpPr>
          <p:spPr>
            <a:xfrm>
              <a:off x="1344705" y="5480720"/>
              <a:ext cx="5758733" cy="1022117"/>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r>
                <a:rPr lang="en-US" altLang="ko-KR" sz="1400" b="1">
                  <a:latin typeface="Times New Roman" panose="02020603050405020304" pitchFamily="18" charset="0"/>
                  <a:cs typeface="Times New Roman" panose="02020603050405020304" pitchFamily="18" charset="0"/>
                </a:rPr>
                <a:t> </a:t>
              </a:r>
              <a:endParaRPr lang="ko-KR" altLang="en-US" sz="1400" b="1">
                <a:latin typeface="Times New Roman" panose="02020603050405020304" pitchFamily="18" charset="0"/>
                <a:cs typeface="Times New Roman" panose="02020603050405020304" pitchFamily="18" charset="0"/>
              </a:endParaRPr>
            </a:p>
          </p:txBody>
        </p:sp>
        <p:sp>
          <p:nvSpPr>
            <p:cNvPr id="66" name="직사각형 65">
              <a:extLst>
                <a:ext uri="{FF2B5EF4-FFF2-40B4-BE49-F238E27FC236}">
                  <a16:creationId xmlns:a16="http://schemas.microsoft.com/office/drawing/2014/main" id="{60761951-75DA-40A3-19EC-4DF89A3457A5}"/>
                </a:ext>
              </a:extLst>
            </p:cNvPr>
            <p:cNvSpPr/>
            <p:nvPr/>
          </p:nvSpPr>
          <p:spPr>
            <a:xfrm>
              <a:off x="1344707" y="2567167"/>
              <a:ext cx="5758732" cy="2529896"/>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endParaRPr lang="ko-KR" altLang="en-US" sz="1400" b="1">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D8331702-1BC3-6F4E-6A9A-90C80D3CD118}"/>
                </a:ext>
              </a:extLst>
            </p:cNvPr>
            <p:cNvSpPr/>
            <p:nvPr/>
          </p:nvSpPr>
          <p:spPr>
            <a:xfrm>
              <a:off x="1582287" y="4708484"/>
              <a:ext cx="5239583" cy="31831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D6707A14-28EC-B467-5BF2-F95F4E6E64C7}"/>
                </a:ext>
              </a:extLst>
            </p:cNvPr>
            <p:cNvSpPr/>
            <p:nvPr/>
          </p:nvSpPr>
          <p:spPr>
            <a:xfrm>
              <a:off x="1593442" y="3787045"/>
              <a:ext cx="5228428"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75" name="직사각형 74">
              <a:extLst>
                <a:ext uri="{FF2B5EF4-FFF2-40B4-BE49-F238E27FC236}">
                  <a16:creationId xmlns:a16="http://schemas.microsoft.com/office/drawing/2014/main" id="{037D4BF5-4262-F24F-6E0F-D87E544A710C}"/>
                </a:ext>
              </a:extLst>
            </p:cNvPr>
            <p:cNvSpPr/>
            <p:nvPr/>
          </p:nvSpPr>
          <p:spPr>
            <a:xfrm>
              <a:off x="1593441" y="2937994"/>
              <a:ext cx="5228429"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109" name="화살표: 위쪽/아래쪽 108">
              <a:extLst>
                <a:ext uri="{FF2B5EF4-FFF2-40B4-BE49-F238E27FC236}">
                  <a16:creationId xmlns:a16="http://schemas.microsoft.com/office/drawing/2014/main" id="{BD495A39-8426-F9BC-E058-C7555D5145E1}"/>
                </a:ext>
              </a:extLst>
            </p:cNvPr>
            <p:cNvSpPr/>
            <p:nvPr/>
          </p:nvSpPr>
          <p:spPr>
            <a:xfrm>
              <a:off x="3737470" y="5048434"/>
              <a:ext cx="638127" cy="580547"/>
            </a:xfrm>
            <a:prstGeom prst="upDownArrow">
              <a:avLst>
                <a:gd name="adj1" fmla="val 49172"/>
                <a:gd name="adj2" fmla="val 3016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1" name="TextBox 240">
              <a:extLst>
                <a:ext uri="{FF2B5EF4-FFF2-40B4-BE49-F238E27FC236}">
                  <a16:creationId xmlns:a16="http://schemas.microsoft.com/office/drawing/2014/main" id="{35545D90-93C3-2264-CAFD-FF17FECBE385}"/>
                </a:ext>
              </a:extLst>
            </p:cNvPr>
            <p:cNvSpPr txBox="1"/>
            <p:nvPr/>
          </p:nvSpPr>
          <p:spPr>
            <a:xfrm>
              <a:off x="1679454" y="3050675"/>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L1 Cache</a:t>
              </a:r>
            </a:p>
          </p:txBody>
        </p:sp>
        <p:sp>
          <p:nvSpPr>
            <p:cNvPr id="242" name="TextBox 241">
              <a:extLst>
                <a:ext uri="{FF2B5EF4-FFF2-40B4-BE49-F238E27FC236}">
                  <a16:creationId xmlns:a16="http://schemas.microsoft.com/office/drawing/2014/main" id="{69A4BA88-C75E-CE32-0B75-823214E82895}"/>
                </a:ext>
              </a:extLst>
            </p:cNvPr>
            <p:cNvSpPr txBox="1"/>
            <p:nvPr/>
          </p:nvSpPr>
          <p:spPr>
            <a:xfrm>
              <a:off x="1676618" y="3960814"/>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L2 Cache</a:t>
              </a:r>
            </a:p>
          </p:txBody>
        </p:sp>
        <p:sp>
          <p:nvSpPr>
            <p:cNvPr id="243" name="TextBox 242">
              <a:extLst>
                <a:ext uri="{FF2B5EF4-FFF2-40B4-BE49-F238E27FC236}">
                  <a16:creationId xmlns:a16="http://schemas.microsoft.com/office/drawing/2014/main" id="{05366A47-6E13-3F6D-CA62-E4116630E104}"/>
                </a:ext>
              </a:extLst>
            </p:cNvPr>
            <p:cNvSpPr txBox="1"/>
            <p:nvPr/>
          </p:nvSpPr>
          <p:spPr>
            <a:xfrm>
              <a:off x="1679454" y="4752582"/>
              <a:ext cx="1639867"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DRAM Controller</a:t>
              </a:r>
            </a:p>
          </p:txBody>
        </p:sp>
        <p:sp>
          <p:nvSpPr>
            <p:cNvPr id="62" name="TextBox 61">
              <a:extLst>
                <a:ext uri="{FF2B5EF4-FFF2-40B4-BE49-F238E27FC236}">
                  <a16:creationId xmlns:a16="http://schemas.microsoft.com/office/drawing/2014/main" id="{AEE29264-C35E-A6A1-8034-25971A549F7E}"/>
                </a:ext>
              </a:extLst>
            </p:cNvPr>
            <p:cNvSpPr txBox="1"/>
            <p:nvPr/>
          </p:nvSpPr>
          <p:spPr>
            <a:xfrm>
              <a:off x="1415485" y="5493419"/>
              <a:ext cx="946914"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GDDR</a:t>
              </a:r>
              <a:endParaRPr lang="ko-KR" altLang="en-US" sz="1600" b="1">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9E2C0C86-1297-C947-9E24-F114D3518B10}"/>
                </a:ext>
              </a:extLst>
            </p:cNvPr>
            <p:cNvSpPr txBox="1"/>
            <p:nvPr/>
          </p:nvSpPr>
          <p:spPr>
            <a:xfrm>
              <a:off x="1415485" y="2631972"/>
              <a:ext cx="726203"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GPU</a:t>
              </a:r>
              <a:endParaRPr lang="ko-KR" altLang="en-US" sz="1600" b="1">
                <a:latin typeface="Times New Roman" panose="02020603050405020304" pitchFamily="18" charset="0"/>
                <a:cs typeface="Times New Roman" panose="02020603050405020304" pitchFamily="18" charset="0"/>
              </a:endParaRPr>
            </a:p>
          </p:txBody>
        </p:sp>
        <p:sp>
          <p:nvSpPr>
            <p:cNvPr id="15" name="화살표: 위쪽/아래쪽 14">
              <a:extLst>
                <a:ext uri="{FF2B5EF4-FFF2-40B4-BE49-F238E27FC236}">
                  <a16:creationId xmlns:a16="http://schemas.microsoft.com/office/drawing/2014/main" id="{273E9698-3C43-1043-8FF6-B8D9FDCF92B9}"/>
                </a:ext>
              </a:extLst>
            </p:cNvPr>
            <p:cNvSpPr/>
            <p:nvPr/>
          </p:nvSpPr>
          <p:spPr>
            <a:xfrm>
              <a:off x="3812577" y="3353164"/>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화살표: 위쪽/아래쪽 18">
              <a:extLst>
                <a:ext uri="{FF2B5EF4-FFF2-40B4-BE49-F238E27FC236}">
                  <a16:creationId xmlns:a16="http://schemas.microsoft.com/office/drawing/2014/main" id="{3B4D50B1-159A-2830-85AE-C6CEB5F19FD9}"/>
                </a:ext>
              </a:extLst>
            </p:cNvPr>
            <p:cNvSpPr/>
            <p:nvPr/>
          </p:nvSpPr>
          <p:spPr>
            <a:xfrm>
              <a:off x="3799069" y="4209009"/>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grpSp>
        <p:nvGrpSpPr>
          <p:cNvPr id="3" name="그룹 2">
            <a:extLst>
              <a:ext uri="{FF2B5EF4-FFF2-40B4-BE49-F238E27FC236}">
                <a16:creationId xmlns:a16="http://schemas.microsoft.com/office/drawing/2014/main" id="{2ED1BBE7-0987-4FA2-30C1-30D31DB2CBED}"/>
              </a:ext>
            </a:extLst>
          </p:cNvPr>
          <p:cNvGrpSpPr/>
          <p:nvPr/>
        </p:nvGrpSpPr>
        <p:grpSpPr>
          <a:xfrm>
            <a:off x="3072392" y="3134992"/>
            <a:ext cx="3039626" cy="305769"/>
            <a:chOff x="3088134" y="2992225"/>
            <a:chExt cx="3039626" cy="305769"/>
          </a:xfrm>
        </p:grpSpPr>
        <p:sp>
          <p:nvSpPr>
            <p:cNvPr id="6" name="TextBox 5">
              <a:extLst>
                <a:ext uri="{FF2B5EF4-FFF2-40B4-BE49-F238E27FC236}">
                  <a16:creationId xmlns:a16="http://schemas.microsoft.com/office/drawing/2014/main" id="{7EA06294-642B-F53D-B298-3ADBE226C8B2}"/>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8" name="그룹 7">
              <a:extLst>
                <a:ext uri="{FF2B5EF4-FFF2-40B4-BE49-F238E27FC236}">
                  <a16:creationId xmlns:a16="http://schemas.microsoft.com/office/drawing/2014/main" id="{6D7B98ED-D0FC-4459-2F2D-5FC8F7CB200E}"/>
                </a:ext>
              </a:extLst>
            </p:cNvPr>
            <p:cNvGrpSpPr/>
            <p:nvPr/>
          </p:nvGrpSpPr>
          <p:grpSpPr>
            <a:xfrm>
              <a:off x="3094966" y="2992225"/>
              <a:ext cx="1928845" cy="305769"/>
              <a:chOff x="5100382" y="1479834"/>
              <a:chExt cx="1383776" cy="239208"/>
            </a:xfrm>
          </p:grpSpPr>
          <p:sp>
            <p:nvSpPr>
              <p:cNvPr id="21" name="직사각형 20">
                <a:extLst>
                  <a:ext uri="{FF2B5EF4-FFF2-40B4-BE49-F238E27FC236}">
                    <a16:creationId xmlns:a16="http://schemas.microsoft.com/office/drawing/2014/main" id="{3758B770-3D1B-C1A7-E97D-BE9FF0C794C9}"/>
                  </a:ext>
                </a:extLst>
              </p:cNvPr>
              <p:cNvSpPr/>
              <p:nvPr/>
            </p:nvSpPr>
            <p:spPr>
              <a:xfrm>
                <a:off x="5100382"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60501269-C477-3FF9-6C2A-CB726749AF41}"/>
                  </a:ext>
                </a:extLst>
              </p:cNvPr>
              <p:cNvSpPr/>
              <p:nvPr/>
            </p:nvSpPr>
            <p:spPr>
              <a:xfrm>
                <a:off x="5347959" y="1652555"/>
                <a:ext cx="82073" cy="6496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F25AEA46-79A9-1F2B-EF21-C865EF5467B4}"/>
                  </a:ext>
                </a:extLst>
              </p:cNvPr>
              <p:cNvSpPr/>
              <p:nvPr/>
            </p:nvSpPr>
            <p:spPr>
              <a:xfrm>
                <a:off x="5430212" y="1479834"/>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4" name="직사각형 23">
                <a:extLst>
                  <a:ext uri="{FF2B5EF4-FFF2-40B4-BE49-F238E27FC236}">
                    <a16:creationId xmlns:a16="http://schemas.microsoft.com/office/drawing/2014/main" id="{5E02D802-AB22-362D-FD32-2C46DEA47C30}"/>
                  </a:ext>
                </a:extLst>
              </p:cNvPr>
              <p:cNvSpPr/>
              <p:nvPr/>
            </p:nvSpPr>
            <p:spPr>
              <a:xfrm>
                <a:off x="5676251" y="1604598"/>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5" name="직사각형 24">
                <a:extLst>
                  <a:ext uri="{FF2B5EF4-FFF2-40B4-BE49-F238E27FC236}">
                    <a16:creationId xmlns:a16="http://schemas.microsoft.com/office/drawing/2014/main" id="{8D652D70-B151-4D7D-506A-F2B5DA2BC976}"/>
                  </a:ext>
                </a:extLst>
              </p:cNvPr>
              <p:cNvSpPr/>
              <p:nvPr/>
            </p:nvSpPr>
            <p:spPr>
              <a:xfrm>
                <a:off x="5756965"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6" name="직사각형 25">
                <a:extLst>
                  <a:ext uri="{FF2B5EF4-FFF2-40B4-BE49-F238E27FC236}">
                    <a16:creationId xmlns:a16="http://schemas.microsoft.com/office/drawing/2014/main" id="{A7BFA1C3-1AA4-1946-866D-7A3780828C9C}"/>
                  </a:ext>
                </a:extLst>
              </p:cNvPr>
              <p:cNvSpPr/>
              <p:nvPr/>
            </p:nvSpPr>
            <p:spPr>
              <a:xfrm>
                <a:off x="6000843" y="1542534"/>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B75CD3B1-F20E-2D73-014A-8E3E16B5C252}"/>
                  </a:ext>
                </a:extLst>
              </p:cNvPr>
              <p:cNvSpPr/>
              <p:nvPr/>
            </p:nvSpPr>
            <p:spPr>
              <a:xfrm>
                <a:off x="6085257" y="1480556"/>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8" name="직사각형 27">
                <a:extLst>
                  <a:ext uri="{FF2B5EF4-FFF2-40B4-BE49-F238E27FC236}">
                    <a16:creationId xmlns:a16="http://schemas.microsoft.com/office/drawing/2014/main" id="{3D3DA5D5-0ECF-4795-0FA6-626653A532A9}"/>
                  </a:ext>
                </a:extLst>
              </p:cNvPr>
              <p:cNvSpPr/>
              <p:nvPr/>
            </p:nvSpPr>
            <p:spPr>
              <a:xfrm>
                <a:off x="6331314" y="1481798"/>
                <a:ext cx="152844" cy="236927"/>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9" name="직사각형 28">
                <a:extLst>
                  <a:ext uri="{FF2B5EF4-FFF2-40B4-BE49-F238E27FC236}">
                    <a16:creationId xmlns:a16="http://schemas.microsoft.com/office/drawing/2014/main" id="{51DB9BE0-79BF-6B0C-E5CC-929D7E29EB8D}"/>
                  </a:ext>
                </a:extLst>
              </p:cNvPr>
              <p:cNvSpPr/>
              <p:nvPr/>
            </p:nvSpPr>
            <p:spPr>
              <a:xfrm>
                <a:off x="5414396" y="1663778"/>
                <a:ext cx="45719" cy="42245"/>
              </a:xfrm>
              <a:prstGeom prst="rect">
                <a:avLst/>
              </a:prstGeom>
              <a:solidFill>
                <a:srgbClr val="F6980E"/>
              </a:solidFill>
              <a:ln>
                <a:solidFill>
                  <a:srgbClr val="F6980E"/>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0" name="직사각형 29">
                <a:extLst>
                  <a:ext uri="{FF2B5EF4-FFF2-40B4-BE49-F238E27FC236}">
                    <a16:creationId xmlns:a16="http://schemas.microsoft.com/office/drawing/2014/main" id="{0A7063BD-E8D0-8B12-6A51-6260E26CAFBF}"/>
                  </a:ext>
                </a:extLst>
              </p:cNvPr>
              <p:cNvSpPr/>
              <p:nvPr/>
            </p:nvSpPr>
            <p:spPr>
              <a:xfrm>
                <a:off x="5742136" y="1611998"/>
                <a:ext cx="25827"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1" name="직사각형 30">
                <a:extLst>
                  <a:ext uri="{FF2B5EF4-FFF2-40B4-BE49-F238E27FC236}">
                    <a16:creationId xmlns:a16="http://schemas.microsoft.com/office/drawing/2014/main" id="{4FCBDA9C-CB1A-A35C-5C80-154D572E7057}"/>
                  </a:ext>
                </a:extLst>
              </p:cNvPr>
              <p:cNvSpPr/>
              <p:nvPr/>
            </p:nvSpPr>
            <p:spPr>
              <a:xfrm>
                <a:off x="6061366" y="1549859"/>
                <a:ext cx="41692"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9" name="그룹 8">
              <a:extLst>
                <a:ext uri="{FF2B5EF4-FFF2-40B4-BE49-F238E27FC236}">
                  <a16:creationId xmlns:a16="http://schemas.microsoft.com/office/drawing/2014/main" id="{9A789444-C2E1-E01B-E479-C690518A6CE2}"/>
                </a:ext>
              </a:extLst>
            </p:cNvPr>
            <p:cNvGrpSpPr/>
            <p:nvPr/>
          </p:nvGrpSpPr>
          <p:grpSpPr>
            <a:xfrm>
              <a:off x="3088134" y="2994174"/>
              <a:ext cx="2034126" cy="282610"/>
              <a:chOff x="1727926" y="2265858"/>
              <a:chExt cx="1568385" cy="230378"/>
            </a:xfrm>
          </p:grpSpPr>
          <p:sp>
            <p:nvSpPr>
              <p:cNvPr id="13" name="TextBox 12">
                <a:extLst>
                  <a:ext uri="{FF2B5EF4-FFF2-40B4-BE49-F238E27FC236}">
                    <a16:creationId xmlns:a16="http://schemas.microsoft.com/office/drawing/2014/main" id="{2F206909-E103-9F79-AA7B-FD355B878E9F}"/>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4" name="TextBox 13">
                <a:extLst>
                  <a:ext uri="{FF2B5EF4-FFF2-40B4-BE49-F238E27FC236}">
                    <a16:creationId xmlns:a16="http://schemas.microsoft.com/office/drawing/2014/main" id="{8CE181DB-E74C-EF13-2328-ACDA3E4F76C2}"/>
                  </a:ext>
                </a:extLst>
              </p:cNvPr>
              <p:cNvSpPr txBox="1"/>
              <p:nvPr/>
            </p:nvSpPr>
            <p:spPr>
              <a:xfrm>
                <a:off x="2033460" y="226585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6" name="TextBox 15">
                <a:extLst>
                  <a:ext uri="{FF2B5EF4-FFF2-40B4-BE49-F238E27FC236}">
                    <a16:creationId xmlns:a16="http://schemas.microsoft.com/office/drawing/2014/main" id="{CC2A3D58-B166-66F9-45A7-A5412F3AE686}"/>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17" name="TextBox 16">
                <a:extLst>
                  <a:ext uri="{FF2B5EF4-FFF2-40B4-BE49-F238E27FC236}">
                    <a16:creationId xmlns:a16="http://schemas.microsoft.com/office/drawing/2014/main" id="{148378BD-501C-308D-659B-E7145B1E3338}"/>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11" name="TextBox 10">
              <a:extLst>
                <a:ext uri="{FF2B5EF4-FFF2-40B4-BE49-F238E27FC236}">
                  <a16:creationId xmlns:a16="http://schemas.microsoft.com/office/drawing/2014/main" id="{A6DA4895-F0D2-E212-942E-59E41547A214}"/>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2" name="TextBox 11">
              <a:extLst>
                <a:ext uri="{FF2B5EF4-FFF2-40B4-BE49-F238E27FC236}">
                  <a16:creationId xmlns:a16="http://schemas.microsoft.com/office/drawing/2014/main" id="{8A8B8B44-24C0-B606-FA3B-86B01F4892F0}"/>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grpSp>
        <p:nvGrpSpPr>
          <p:cNvPr id="32" name="그룹 31">
            <a:extLst>
              <a:ext uri="{FF2B5EF4-FFF2-40B4-BE49-F238E27FC236}">
                <a16:creationId xmlns:a16="http://schemas.microsoft.com/office/drawing/2014/main" id="{DDACAD17-1619-A3C5-838B-B30D6AF75510}"/>
              </a:ext>
            </a:extLst>
          </p:cNvPr>
          <p:cNvGrpSpPr/>
          <p:nvPr/>
        </p:nvGrpSpPr>
        <p:grpSpPr>
          <a:xfrm>
            <a:off x="3072392" y="3975456"/>
            <a:ext cx="3039626" cy="306761"/>
            <a:chOff x="3088134" y="2993140"/>
            <a:chExt cx="3039626" cy="306761"/>
          </a:xfrm>
        </p:grpSpPr>
        <p:sp>
          <p:nvSpPr>
            <p:cNvPr id="33" name="TextBox 32">
              <a:extLst>
                <a:ext uri="{FF2B5EF4-FFF2-40B4-BE49-F238E27FC236}">
                  <a16:creationId xmlns:a16="http://schemas.microsoft.com/office/drawing/2014/main" id="{A02D2D5A-4B82-833E-E123-398C21C04DEE}"/>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34" name="그룹 33">
              <a:extLst>
                <a:ext uri="{FF2B5EF4-FFF2-40B4-BE49-F238E27FC236}">
                  <a16:creationId xmlns:a16="http://schemas.microsoft.com/office/drawing/2014/main" id="{A03EC94B-8DDF-AA26-DC52-D6D836A89586}"/>
                </a:ext>
              </a:extLst>
            </p:cNvPr>
            <p:cNvGrpSpPr/>
            <p:nvPr/>
          </p:nvGrpSpPr>
          <p:grpSpPr>
            <a:xfrm>
              <a:off x="3094966" y="2993140"/>
              <a:ext cx="1928845" cy="306761"/>
              <a:chOff x="5100382" y="1480556"/>
              <a:chExt cx="1383776" cy="239985"/>
            </a:xfrm>
          </p:grpSpPr>
          <p:sp>
            <p:nvSpPr>
              <p:cNvPr id="42" name="직사각형 41">
                <a:extLst>
                  <a:ext uri="{FF2B5EF4-FFF2-40B4-BE49-F238E27FC236}">
                    <a16:creationId xmlns:a16="http://schemas.microsoft.com/office/drawing/2014/main" id="{9D30F930-DA88-61B6-2A15-E8E9A86145CF}"/>
                  </a:ext>
                </a:extLst>
              </p:cNvPr>
              <p:cNvSpPr/>
              <p:nvPr/>
            </p:nvSpPr>
            <p:spPr>
              <a:xfrm>
                <a:off x="5100382"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3" name="직사각형 42">
                <a:extLst>
                  <a:ext uri="{FF2B5EF4-FFF2-40B4-BE49-F238E27FC236}">
                    <a16:creationId xmlns:a16="http://schemas.microsoft.com/office/drawing/2014/main" id="{B708CD44-66D6-E752-6873-0A770AD7AAC7}"/>
                  </a:ext>
                </a:extLst>
              </p:cNvPr>
              <p:cNvSpPr/>
              <p:nvPr/>
            </p:nvSpPr>
            <p:spPr>
              <a:xfrm>
                <a:off x="5347959" y="1651055"/>
                <a:ext cx="82073" cy="6785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43CCD03F-6079-297F-CA7E-1AE3442EF925}"/>
                  </a:ext>
                </a:extLst>
              </p:cNvPr>
              <p:cNvSpPr/>
              <p:nvPr/>
            </p:nvSpPr>
            <p:spPr>
              <a:xfrm>
                <a:off x="5428674" y="1482055"/>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115BAFB2-9142-A3BC-9F7F-ED2FE5340EA4}"/>
                  </a:ext>
                </a:extLst>
              </p:cNvPr>
              <p:cNvSpPr/>
              <p:nvPr/>
            </p:nvSpPr>
            <p:spPr>
              <a:xfrm>
                <a:off x="5676251" y="1606511"/>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6" name="직사각형 45">
                <a:extLst>
                  <a:ext uri="{FF2B5EF4-FFF2-40B4-BE49-F238E27FC236}">
                    <a16:creationId xmlns:a16="http://schemas.microsoft.com/office/drawing/2014/main" id="{B0B02C79-5557-F3F5-3AE1-80797AD6827E}"/>
                  </a:ext>
                </a:extLst>
              </p:cNvPr>
              <p:cNvSpPr/>
              <p:nvPr/>
            </p:nvSpPr>
            <p:spPr>
              <a:xfrm>
                <a:off x="5756965" y="1482055"/>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BC43C52C-1A9B-EE7C-E0B4-ECB2A93FF9A7}"/>
                  </a:ext>
                </a:extLst>
              </p:cNvPr>
              <p:cNvSpPr/>
              <p:nvPr/>
            </p:nvSpPr>
            <p:spPr>
              <a:xfrm>
                <a:off x="6000843" y="1545117"/>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F8D766AC-1553-1574-6CE4-7F28632706C0}"/>
                  </a:ext>
                </a:extLst>
              </p:cNvPr>
              <p:cNvSpPr/>
              <p:nvPr/>
            </p:nvSpPr>
            <p:spPr>
              <a:xfrm>
                <a:off x="6085257" y="1482055"/>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FE078D4C-B665-FA6E-8FEC-223EE2CAC06D}"/>
                  </a:ext>
                </a:extLst>
              </p:cNvPr>
              <p:cNvSpPr/>
              <p:nvPr/>
            </p:nvSpPr>
            <p:spPr>
              <a:xfrm>
                <a:off x="6331314" y="1483296"/>
                <a:ext cx="152844" cy="236927"/>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F9B3C43F-BB3C-8505-F011-685D08188BE8}"/>
                  </a:ext>
                </a:extLst>
              </p:cNvPr>
              <p:cNvSpPr/>
              <p:nvPr/>
            </p:nvSpPr>
            <p:spPr>
              <a:xfrm>
                <a:off x="5415535" y="1661964"/>
                <a:ext cx="25827" cy="50694"/>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1" name="직사각형 50">
                <a:extLst>
                  <a:ext uri="{FF2B5EF4-FFF2-40B4-BE49-F238E27FC236}">
                    <a16:creationId xmlns:a16="http://schemas.microsoft.com/office/drawing/2014/main" id="{83AC2F2C-3999-CD51-2146-1B9E57AAC766}"/>
                  </a:ext>
                </a:extLst>
              </p:cNvPr>
              <p:cNvSpPr/>
              <p:nvPr/>
            </p:nvSpPr>
            <p:spPr>
              <a:xfrm>
                <a:off x="5739858" y="1613549"/>
                <a:ext cx="38740"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2" name="직사각형 51">
                <a:extLst>
                  <a:ext uri="{FF2B5EF4-FFF2-40B4-BE49-F238E27FC236}">
                    <a16:creationId xmlns:a16="http://schemas.microsoft.com/office/drawing/2014/main" id="{5CB215FB-7DA3-07BD-279A-AA6E8975008A}"/>
                  </a:ext>
                </a:extLst>
              </p:cNvPr>
              <p:cNvSpPr/>
              <p:nvPr/>
            </p:nvSpPr>
            <p:spPr>
              <a:xfrm>
                <a:off x="6067062" y="1552806"/>
                <a:ext cx="38740"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35" name="그룹 34">
              <a:extLst>
                <a:ext uri="{FF2B5EF4-FFF2-40B4-BE49-F238E27FC236}">
                  <a16:creationId xmlns:a16="http://schemas.microsoft.com/office/drawing/2014/main" id="{63C1DA54-93E9-85EE-05C8-6D53F9ECB3E8}"/>
                </a:ext>
              </a:extLst>
            </p:cNvPr>
            <p:cNvGrpSpPr/>
            <p:nvPr/>
          </p:nvGrpSpPr>
          <p:grpSpPr>
            <a:xfrm>
              <a:off x="3088134" y="2996587"/>
              <a:ext cx="2034126" cy="281885"/>
              <a:chOff x="1727926" y="2267825"/>
              <a:chExt cx="1568385" cy="229787"/>
            </a:xfrm>
          </p:grpSpPr>
          <p:sp>
            <p:nvSpPr>
              <p:cNvPr id="38" name="TextBox 37">
                <a:extLst>
                  <a:ext uri="{FF2B5EF4-FFF2-40B4-BE49-F238E27FC236}">
                    <a16:creationId xmlns:a16="http://schemas.microsoft.com/office/drawing/2014/main" id="{17BE0615-F715-E899-A3E1-306CAD1E71F0}"/>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9" name="TextBox 38">
                <a:extLst>
                  <a:ext uri="{FF2B5EF4-FFF2-40B4-BE49-F238E27FC236}">
                    <a16:creationId xmlns:a16="http://schemas.microsoft.com/office/drawing/2014/main" id="{44B11A44-C3F3-1367-7B6A-9BDEB28A72CF}"/>
                  </a:ext>
                </a:extLst>
              </p:cNvPr>
              <p:cNvSpPr txBox="1"/>
              <p:nvPr/>
            </p:nvSpPr>
            <p:spPr>
              <a:xfrm>
                <a:off x="2038994" y="227180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40" name="TextBox 39">
                <a:extLst>
                  <a:ext uri="{FF2B5EF4-FFF2-40B4-BE49-F238E27FC236}">
                    <a16:creationId xmlns:a16="http://schemas.microsoft.com/office/drawing/2014/main" id="{C90A9DDE-DB87-96F5-8F89-CF9E0906FACC}"/>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41" name="TextBox 40">
                <a:extLst>
                  <a:ext uri="{FF2B5EF4-FFF2-40B4-BE49-F238E27FC236}">
                    <a16:creationId xmlns:a16="http://schemas.microsoft.com/office/drawing/2014/main" id="{D6D58019-31C4-CC85-7630-3C1C8F3B21FA}"/>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36" name="TextBox 35">
              <a:extLst>
                <a:ext uri="{FF2B5EF4-FFF2-40B4-BE49-F238E27FC236}">
                  <a16:creationId xmlns:a16="http://schemas.microsoft.com/office/drawing/2014/main" id="{2F1A35F0-5789-F063-67BB-36AAF8EF523C}"/>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7" name="TextBox 36">
              <a:extLst>
                <a:ext uri="{FF2B5EF4-FFF2-40B4-BE49-F238E27FC236}">
                  <a16:creationId xmlns:a16="http://schemas.microsoft.com/office/drawing/2014/main" id="{305099D4-5952-05C0-FEA6-98B7D89604A5}"/>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sp>
        <p:nvSpPr>
          <p:cNvPr id="83" name="TextBox 82">
            <a:extLst>
              <a:ext uri="{FF2B5EF4-FFF2-40B4-BE49-F238E27FC236}">
                <a16:creationId xmlns:a16="http://schemas.microsoft.com/office/drawing/2014/main" id="{2C41D132-A61A-EC8D-3365-8C41870A6392}"/>
              </a:ext>
            </a:extLst>
          </p:cNvPr>
          <p:cNvSpPr txBox="1"/>
          <p:nvPr/>
        </p:nvSpPr>
        <p:spPr>
          <a:xfrm>
            <a:off x="4424338" y="363208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8B transfer</a:t>
            </a:r>
            <a:endParaRPr lang="ko-KR" altLang="en-US" sz="1200" b="1">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A315A5BA-1CBD-151A-7D45-90740F4AC331}"/>
              </a:ext>
            </a:extLst>
          </p:cNvPr>
          <p:cNvSpPr txBox="1"/>
          <p:nvPr/>
        </p:nvSpPr>
        <p:spPr>
          <a:xfrm>
            <a:off x="4423519" y="454505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8B transfer</a:t>
            </a:r>
            <a:endParaRPr lang="ko-KR" altLang="en-US" sz="1200" b="1">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0CC1E57E-996D-1648-B6C2-6FA6B4907396}"/>
              </a:ext>
            </a:extLst>
          </p:cNvPr>
          <p:cNvSpPr txBox="1"/>
          <p:nvPr/>
        </p:nvSpPr>
        <p:spPr>
          <a:xfrm>
            <a:off x="4426679" y="5317485"/>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32B transfer</a:t>
            </a:r>
            <a:endParaRPr lang="ko-KR" altLang="en-US" sz="1200" b="1">
              <a:latin typeface="Times New Roman" panose="02020603050405020304" pitchFamily="18" charset="0"/>
              <a:cs typeface="Times New Roman" panose="02020603050405020304" pitchFamily="18" charset="0"/>
            </a:endParaRPr>
          </a:p>
        </p:txBody>
      </p:sp>
      <p:sp>
        <p:nvSpPr>
          <p:cNvPr id="10" name="직사각형 9">
            <a:extLst>
              <a:ext uri="{FF2B5EF4-FFF2-40B4-BE49-F238E27FC236}">
                <a16:creationId xmlns:a16="http://schemas.microsoft.com/office/drawing/2014/main" id="{7D9C6843-70FF-C2A4-1FF6-C836052B9C1B}"/>
              </a:ext>
            </a:extLst>
          </p:cNvPr>
          <p:cNvSpPr/>
          <p:nvPr/>
        </p:nvSpPr>
        <p:spPr>
          <a:xfrm>
            <a:off x="1591098" y="5885809"/>
            <a:ext cx="5216102" cy="66483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100">
              <a:latin typeface="+mj-lt"/>
              <a:cs typeface="Times New Roman" panose="02020603050405020304" pitchFamily="18" charset="0"/>
            </a:endParaRPr>
          </a:p>
        </p:txBody>
      </p:sp>
      <p:sp>
        <p:nvSpPr>
          <p:cNvPr id="53" name="TextBox 52">
            <a:extLst>
              <a:ext uri="{FF2B5EF4-FFF2-40B4-BE49-F238E27FC236}">
                <a16:creationId xmlns:a16="http://schemas.microsoft.com/office/drawing/2014/main" id="{70466733-1536-DF04-A8EF-6A83FE99531E}"/>
              </a:ext>
            </a:extLst>
          </p:cNvPr>
          <p:cNvSpPr txBox="1"/>
          <p:nvPr/>
        </p:nvSpPr>
        <p:spPr>
          <a:xfrm>
            <a:off x="3980450" y="6061017"/>
            <a:ext cx="1519268" cy="184666"/>
          </a:xfrm>
          <a:prstGeom prst="rect">
            <a:avLst/>
          </a:prstGeom>
          <a:noFill/>
        </p:spPr>
        <p:txBody>
          <a:bodyPr wrap="square" lIns="0" tIns="0" rIns="0" bIns="0" rtlCol="0">
            <a:spAutoFit/>
          </a:bodyPr>
          <a:lstStyle/>
          <a:p>
            <a:pPr algn="ctr"/>
            <a:r>
              <a:rPr lang="en-US" altLang="ko-KR" sz="1200" b="1">
                <a:latin typeface="+mj-lt"/>
                <a:cs typeface="Times New Roman" panose="02020603050405020304" pitchFamily="18" charset="0"/>
              </a:rPr>
              <a:t>2KiB row</a:t>
            </a:r>
            <a:endParaRPr lang="ko-KR" altLang="en-US" sz="1200" b="1">
              <a:latin typeface="+mj-lt"/>
              <a:cs typeface="Times New Roman" panose="02020603050405020304" pitchFamily="18" charset="0"/>
            </a:endParaRPr>
          </a:p>
        </p:txBody>
      </p:sp>
      <p:sp>
        <p:nvSpPr>
          <p:cNvPr id="87" name="직사각형 86">
            <a:extLst>
              <a:ext uri="{FF2B5EF4-FFF2-40B4-BE49-F238E27FC236}">
                <a16:creationId xmlns:a16="http://schemas.microsoft.com/office/drawing/2014/main" id="{0342048C-D7E6-A9AF-4485-80F09D762191}"/>
              </a:ext>
            </a:extLst>
          </p:cNvPr>
          <p:cNvSpPr/>
          <p:nvPr/>
        </p:nvSpPr>
        <p:spPr>
          <a:xfrm>
            <a:off x="5327991" y="6266135"/>
            <a:ext cx="1479209" cy="287119"/>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155EFA2C-CCEE-AC3E-27EB-5F69C4A77362}"/>
              </a:ext>
            </a:extLst>
          </p:cNvPr>
          <p:cNvSpPr txBox="1"/>
          <p:nvPr/>
        </p:nvSpPr>
        <p:spPr>
          <a:xfrm>
            <a:off x="5380231" y="6291632"/>
            <a:ext cx="311978" cy="230462"/>
          </a:xfrm>
          <a:prstGeom prst="rect">
            <a:avLst/>
          </a:prstGeom>
          <a:noFill/>
        </p:spPr>
        <p:txBody>
          <a:bodyPr wrap="square" lIns="0" tIns="0" rIns="0" bIns="0" rtlCol="0">
            <a:spAutoFit/>
          </a:bodyPr>
          <a:lstStyle/>
          <a:p>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grpSp>
        <p:nvGrpSpPr>
          <p:cNvPr id="180" name="그룹 179">
            <a:extLst>
              <a:ext uri="{FF2B5EF4-FFF2-40B4-BE49-F238E27FC236}">
                <a16:creationId xmlns:a16="http://schemas.microsoft.com/office/drawing/2014/main" id="{D04DFC5D-4A19-16DA-1F45-45CDC7BA2648}"/>
              </a:ext>
            </a:extLst>
          </p:cNvPr>
          <p:cNvGrpSpPr/>
          <p:nvPr/>
        </p:nvGrpSpPr>
        <p:grpSpPr>
          <a:xfrm>
            <a:off x="1589661" y="6266135"/>
            <a:ext cx="3736426" cy="280800"/>
            <a:chOff x="1591097" y="6271151"/>
            <a:chExt cx="3736426" cy="280800"/>
          </a:xfrm>
        </p:grpSpPr>
        <p:grpSp>
          <p:nvGrpSpPr>
            <p:cNvPr id="144" name="그룹 143">
              <a:extLst>
                <a:ext uri="{FF2B5EF4-FFF2-40B4-BE49-F238E27FC236}">
                  <a16:creationId xmlns:a16="http://schemas.microsoft.com/office/drawing/2014/main" id="{5BAFAAFE-945B-7621-E94E-A8EE328FDED5}"/>
                </a:ext>
              </a:extLst>
            </p:cNvPr>
            <p:cNvGrpSpPr/>
            <p:nvPr/>
          </p:nvGrpSpPr>
          <p:grpSpPr>
            <a:xfrm>
              <a:off x="1591097" y="6271151"/>
              <a:ext cx="311978" cy="280800"/>
              <a:chOff x="1584586" y="6270961"/>
              <a:chExt cx="311978" cy="280800"/>
            </a:xfrm>
          </p:grpSpPr>
          <p:sp>
            <p:nvSpPr>
              <p:cNvPr id="145" name="직사각형 144">
                <a:extLst>
                  <a:ext uri="{FF2B5EF4-FFF2-40B4-BE49-F238E27FC236}">
                    <a16:creationId xmlns:a16="http://schemas.microsoft.com/office/drawing/2014/main" id="{FB9888DC-90EC-0BFE-90D6-E61E48FC0C87}"/>
                  </a:ext>
                </a:extLst>
              </p:cNvPr>
              <p:cNvSpPr/>
              <p:nvPr/>
            </p:nvSpPr>
            <p:spPr>
              <a:xfrm>
                <a:off x="1584586"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6" name="직사각형 145">
                <a:extLst>
                  <a:ext uri="{FF2B5EF4-FFF2-40B4-BE49-F238E27FC236}">
                    <a16:creationId xmlns:a16="http://schemas.microsoft.com/office/drawing/2014/main" id="{2B76FD28-02F3-C4CF-53E3-C2799AD4B5D3}"/>
                  </a:ext>
                </a:extLst>
              </p:cNvPr>
              <p:cNvSpPr/>
              <p:nvPr/>
            </p:nvSpPr>
            <p:spPr>
              <a:xfrm>
                <a:off x="1809688"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47" name="그룹 146">
              <a:extLst>
                <a:ext uri="{FF2B5EF4-FFF2-40B4-BE49-F238E27FC236}">
                  <a16:creationId xmlns:a16="http://schemas.microsoft.com/office/drawing/2014/main" id="{7C539A32-DF5B-F5D8-BE15-E5839BF1306D}"/>
                </a:ext>
              </a:extLst>
            </p:cNvPr>
            <p:cNvGrpSpPr/>
            <p:nvPr/>
          </p:nvGrpSpPr>
          <p:grpSpPr>
            <a:xfrm>
              <a:off x="1903074" y="6271151"/>
              <a:ext cx="311979" cy="280800"/>
              <a:chOff x="1896563" y="6270961"/>
              <a:chExt cx="311979" cy="280800"/>
            </a:xfrm>
          </p:grpSpPr>
          <p:sp>
            <p:nvSpPr>
              <p:cNvPr id="148" name="직사각형 147">
                <a:extLst>
                  <a:ext uri="{FF2B5EF4-FFF2-40B4-BE49-F238E27FC236}">
                    <a16:creationId xmlns:a16="http://schemas.microsoft.com/office/drawing/2014/main" id="{FA021890-883D-A064-A551-AA3511747C3F}"/>
                  </a:ext>
                </a:extLst>
              </p:cNvPr>
              <p:cNvSpPr/>
              <p:nvPr/>
            </p:nvSpPr>
            <p:spPr>
              <a:xfrm>
                <a:off x="1896563"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9" name="직사각형 148">
                <a:extLst>
                  <a:ext uri="{FF2B5EF4-FFF2-40B4-BE49-F238E27FC236}">
                    <a16:creationId xmlns:a16="http://schemas.microsoft.com/office/drawing/2014/main" id="{4392635C-1734-0AEC-F228-147446ACFDA9}"/>
                  </a:ext>
                </a:extLst>
              </p:cNvPr>
              <p:cNvSpPr/>
              <p:nvPr/>
            </p:nvSpPr>
            <p:spPr>
              <a:xfrm>
                <a:off x="2121666"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0" name="그룹 149">
              <a:extLst>
                <a:ext uri="{FF2B5EF4-FFF2-40B4-BE49-F238E27FC236}">
                  <a16:creationId xmlns:a16="http://schemas.microsoft.com/office/drawing/2014/main" id="{D9F37A8A-403A-715A-763E-30958C27170C}"/>
                </a:ext>
              </a:extLst>
            </p:cNvPr>
            <p:cNvGrpSpPr/>
            <p:nvPr/>
          </p:nvGrpSpPr>
          <p:grpSpPr>
            <a:xfrm>
              <a:off x="2215052" y="6271151"/>
              <a:ext cx="311978" cy="280800"/>
              <a:chOff x="2208541" y="6270961"/>
              <a:chExt cx="311978" cy="280800"/>
            </a:xfrm>
          </p:grpSpPr>
          <p:sp>
            <p:nvSpPr>
              <p:cNvPr id="151" name="직사각형 150">
                <a:extLst>
                  <a:ext uri="{FF2B5EF4-FFF2-40B4-BE49-F238E27FC236}">
                    <a16:creationId xmlns:a16="http://schemas.microsoft.com/office/drawing/2014/main" id="{EBFB6045-CE46-DD44-6D15-2E419FA32D66}"/>
                  </a:ext>
                </a:extLst>
              </p:cNvPr>
              <p:cNvSpPr/>
              <p:nvPr/>
            </p:nvSpPr>
            <p:spPr>
              <a:xfrm>
                <a:off x="2208541"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2" name="직사각형 151">
                <a:extLst>
                  <a:ext uri="{FF2B5EF4-FFF2-40B4-BE49-F238E27FC236}">
                    <a16:creationId xmlns:a16="http://schemas.microsoft.com/office/drawing/2014/main" id="{EC2D56B9-25A5-329C-574F-6D2F9CAFE1D8}"/>
                  </a:ext>
                </a:extLst>
              </p:cNvPr>
              <p:cNvSpPr/>
              <p:nvPr/>
            </p:nvSpPr>
            <p:spPr>
              <a:xfrm>
                <a:off x="2433643"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3" name="그룹 152">
              <a:extLst>
                <a:ext uri="{FF2B5EF4-FFF2-40B4-BE49-F238E27FC236}">
                  <a16:creationId xmlns:a16="http://schemas.microsoft.com/office/drawing/2014/main" id="{D6B5CDE3-F234-3564-DF77-64E300121F30}"/>
                </a:ext>
              </a:extLst>
            </p:cNvPr>
            <p:cNvGrpSpPr/>
            <p:nvPr/>
          </p:nvGrpSpPr>
          <p:grpSpPr>
            <a:xfrm>
              <a:off x="2527611" y="6271151"/>
              <a:ext cx="311978" cy="280800"/>
              <a:chOff x="2521100" y="6270961"/>
              <a:chExt cx="311978" cy="280800"/>
            </a:xfrm>
          </p:grpSpPr>
          <p:sp>
            <p:nvSpPr>
              <p:cNvPr id="154" name="직사각형 153">
                <a:extLst>
                  <a:ext uri="{FF2B5EF4-FFF2-40B4-BE49-F238E27FC236}">
                    <a16:creationId xmlns:a16="http://schemas.microsoft.com/office/drawing/2014/main" id="{18368931-C3DD-0F1E-6A84-31CDA12059EA}"/>
                  </a:ext>
                </a:extLst>
              </p:cNvPr>
              <p:cNvSpPr/>
              <p:nvPr/>
            </p:nvSpPr>
            <p:spPr>
              <a:xfrm>
                <a:off x="2521100"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5" name="직사각형 154">
                <a:extLst>
                  <a:ext uri="{FF2B5EF4-FFF2-40B4-BE49-F238E27FC236}">
                    <a16:creationId xmlns:a16="http://schemas.microsoft.com/office/drawing/2014/main" id="{2071E396-ED8B-D75E-D8FC-1D9D7846248A}"/>
                  </a:ext>
                </a:extLst>
              </p:cNvPr>
              <p:cNvSpPr/>
              <p:nvPr/>
            </p:nvSpPr>
            <p:spPr>
              <a:xfrm>
                <a:off x="2746202"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6" name="그룹 155">
              <a:extLst>
                <a:ext uri="{FF2B5EF4-FFF2-40B4-BE49-F238E27FC236}">
                  <a16:creationId xmlns:a16="http://schemas.microsoft.com/office/drawing/2014/main" id="{ECAD24CE-846D-ABBB-CF74-38BE8AE25C07}"/>
                </a:ext>
              </a:extLst>
            </p:cNvPr>
            <p:cNvGrpSpPr/>
            <p:nvPr/>
          </p:nvGrpSpPr>
          <p:grpSpPr>
            <a:xfrm>
              <a:off x="2834555" y="6271151"/>
              <a:ext cx="311978" cy="280800"/>
              <a:chOff x="2828044" y="6270961"/>
              <a:chExt cx="311978" cy="280800"/>
            </a:xfrm>
          </p:grpSpPr>
          <p:sp>
            <p:nvSpPr>
              <p:cNvPr id="157" name="직사각형 156">
                <a:extLst>
                  <a:ext uri="{FF2B5EF4-FFF2-40B4-BE49-F238E27FC236}">
                    <a16:creationId xmlns:a16="http://schemas.microsoft.com/office/drawing/2014/main" id="{EFB4E29D-C703-99FF-0E31-59A201485D4E}"/>
                  </a:ext>
                </a:extLst>
              </p:cNvPr>
              <p:cNvSpPr/>
              <p:nvPr/>
            </p:nvSpPr>
            <p:spPr>
              <a:xfrm>
                <a:off x="2828044"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8" name="직사각형 157">
                <a:extLst>
                  <a:ext uri="{FF2B5EF4-FFF2-40B4-BE49-F238E27FC236}">
                    <a16:creationId xmlns:a16="http://schemas.microsoft.com/office/drawing/2014/main" id="{23DFD24E-0645-3203-C938-0CA3A129EDFC}"/>
                  </a:ext>
                </a:extLst>
              </p:cNvPr>
              <p:cNvSpPr/>
              <p:nvPr/>
            </p:nvSpPr>
            <p:spPr>
              <a:xfrm>
                <a:off x="3053146"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9" name="그룹 158">
              <a:extLst>
                <a:ext uri="{FF2B5EF4-FFF2-40B4-BE49-F238E27FC236}">
                  <a16:creationId xmlns:a16="http://schemas.microsoft.com/office/drawing/2014/main" id="{39A2EEAE-AF2C-836E-43D4-4EE5D8799424}"/>
                </a:ext>
              </a:extLst>
            </p:cNvPr>
            <p:cNvGrpSpPr/>
            <p:nvPr/>
          </p:nvGrpSpPr>
          <p:grpSpPr>
            <a:xfrm>
              <a:off x="3146533" y="6271151"/>
              <a:ext cx="311978" cy="280800"/>
              <a:chOff x="3140022" y="6270961"/>
              <a:chExt cx="311978" cy="280800"/>
            </a:xfrm>
          </p:grpSpPr>
          <p:sp>
            <p:nvSpPr>
              <p:cNvPr id="160" name="직사각형 159">
                <a:extLst>
                  <a:ext uri="{FF2B5EF4-FFF2-40B4-BE49-F238E27FC236}">
                    <a16:creationId xmlns:a16="http://schemas.microsoft.com/office/drawing/2014/main" id="{255BED9A-FFE9-BC72-86AE-7DDFE0990B32}"/>
                  </a:ext>
                </a:extLst>
              </p:cNvPr>
              <p:cNvSpPr/>
              <p:nvPr/>
            </p:nvSpPr>
            <p:spPr>
              <a:xfrm>
                <a:off x="3140022"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1" name="직사각형 160">
                <a:extLst>
                  <a:ext uri="{FF2B5EF4-FFF2-40B4-BE49-F238E27FC236}">
                    <a16:creationId xmlns:a16="http://schemas.microsoft.com/office/drawing/2014/main" id="{58BAA207-36D2-77BA-A61A-8765D2FCCA99}"/>
                  </a:ext>
                </a:extLst>
              </p:cNvPr>
              <p:cNvSpPr/>
              <p:nvPr/>
            </p:nvSpPr>
            <p:spPr>
              <a:xfrm>
                <a:off x="3365124"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2" name="그룹 161">
              <a:extLst>
                <a:ext uri="{FF2B5EF4-FFF2-40B4-BE49-F238E27FC236}">
                  <a16:creationId xmlns:a16="http://schemas.microsoft.com/office/drawing/2014/main" id="{E70053D4-D0E5-95D9-83DD-E8C40DC50B59}"/>
                </a:ext>
              </a:extLst>
            </p:cNvPr>
            <p:cNvGrpSpPr/>
            <p:nvPr/>
          </p:nvGrpSpPr>
          <p:grpSpPr>
            <a:xfrm>
              <a:off x="3458510" y="6271151"/>
              <a:ext cx="311978" cy="280800"/>
              <a:chOff x="3451999" y="6270961"/>
              <a:chExt cx="311978" cy="280800"/>
            </a:xfrm>
          </p:grpSpPr>
          <p:sp>
            <p:nvSpPr>
              <p:cNvPr id="163" name="직사각형 162">
                <a:extLst>
                  <a:ext uri="{FF2B5EF4-FFF2-40B4-BE49-F238E27FC236}">
                    <a16:creationId xmlns:a16="http://schemas.microsoft.com/office/drawing/2014/main" id="{FE8D4A87-0D03-F383-49F8-4F424C872DB7}"/>
                  </a:ext>
                </a:extLst>
              </p:cNvPr>
              <p:cNvSpPr/>
              <p:nvPr/>
            </p:nvSpPr>
            <p:spPr>
              <a:xfrm>
                <a:off x="3451999"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4" name="직사각형 163">
                <a:extLst>
                  <a:ext uri="{FF2B5EF4-FFF2-40B4-BE49-F238E27FC236}">
                    <a16:creationId xmlns:a16="http://schemas.microsoft.com/office/drawing/2014/main" id="{81B39F9C-2022-AF0F-A0F0-187104B05291}"/>
                  </a:ext>
                </a:extLst>
              </p:cNvPr>
              <p:cNvSpPr/>
              <p:nvPr/>
            </p:nvSpPr>
            <p:spPr>
              <a:xfrm>
                <a:off x="3677101"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5" name="그룹 164">
              <a:extLst>
                <a:ext uri="{FF2B5EF4-FFF2-40B4-BE49-F238E27FC236}">
                  <a16:creationId xmlns:a16="http://schemas.microsoft.com/office/drawing/2014/main" id="{ABEF8155-7044-0B73-0B3A-23DFEFAFC4B8}"/>
                </a:ext>
              </a:extLst>
            </p:cNvPr>
            <p:cNvGrpSpPr/>
            <p:nvPr/>
          </p:nvGrpSpPr>
          <p:grpSpPr>
            <a:xfrm>
              <a:off x="3771069" y="6271151"/>
              <a:ext cx="311978" cy="280800"/>
              <a:chOff x="3764558" y="6270961"/>
              <a:chExt cx="311978" cy="280800"/>
            </a:xfrm>
          </p:grpSpPr>
          <p:sp>
            <p:nvSpPr>
              <p:cNvPr id="166" name="직사각형 165">
                <a:extLst>
                  <a:ext uri="{FF2B5EF4-FFF2-40B4-BE49-F238E27FC236}">
                    <a16:creationId xmlns:a16="http://schemas.microsoft.com/office/drawing/2014/main" id="{5CC49C2D-7F61-3E4F-39DE-4B6459A58801}"/>
                  </a:ext>
                </a:extLst>
              </p:cNvPr>
              <p:cNvSpPr/>
              <p:nvPr/>
            </p:nvSpPr>
            <p:spPr>
              <a:xfrm>
                <a:off x="3764558"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7" name="직사각형 166">
                <a:extLst>
                  <a:ext uri="{FF2B5EF4-FFF2-40B4-BE49-F238E27FC236}">
                    <a16:creationId xmlns:a16="http://schemas.microsoft.com/office/drawing/2014/main" id="{9DD7BDB1-D49E-1DD3-1177-6E0B1D4428E3}"/>
                  </a:ext>
                </a:extLst>
              </p:cNvPr>
              <p:cNvSpPr/>
              <p:nvPr/>
            </p:nvSpPr>
            <p:spPr>
              <a:xfrm>
                <a:off x="3989660"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8" name="그룹 167">
              <a:extLst>
                <a:ext uri="{FF2B5EF4-FFF2-40B4-BE49-F238E27FC236}">
                  <a16:creationId xmlns:a16="http://schemas.microsoft.com/office/drawing/2014/main" id="{B7E5F385-AE67-C321-E84E-7C459A859B04}"/>
                </a:ext>
              </a:extLst>
            </p:cNvPr>
            <p:cNvGrpSpPr/>
            <p:nvPr/>
          </p:nvGrpSpPr>
          <p:grpSpPr>
            <a:xfrm>
              <a:off x="4079031" y="6271151"/>
              <a:ext cx="311978" cy="280800"/>
              <a:chOff x="4072520" y="6270961"/>
              <a:chExt cx="311978" cy="280800"/>
            </a:xfrm>
          </p:grpSpPr>
          <p:sp>
            <p:nvSpPr>
              <p:cNvPr id="169" name="직사각형 168">
                <a:extLst>
                  <a:ext uri="{FF2B5EF4-FFF2-40B4-BE49-F238E27FC236}">
                    <a16:creationId xmlns:a16="http://schemas.microsoft.com/office/drawing/2014/main" id="{04222B22-2512-91D7-D153-5038FF17D0D0}"/>
                  </a:ext>
                </a:extLst>
              </p:cNvPr>
              <p:cNvSpPr/>
              <p:nvPr/>
            </p:nvSpPr>
            <p:spPr>
              <a:xfrm>
                <a:off x="4072520"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0" name="직사각형 169">
                <a:extLst>
                  <a:ext uri="{FF2B5EF4-FFF2-40B4-BE49-F238E27FC236}">
                    <a16:creationId xmlns:a16="http://schemas.microsoft.com/office/drawing/2014/main" id="{A6A84A0C-49D5-9DD7-6014-3262BB809494}"/>
                  </a:ext>
                </a:extLst>
              </p:cNvPr>
              <p:cNvSpPr/>
              <p:nvPr/>
            </p:nvSpPr>
            <p:spPr>
              <a:xfrm>
                <a:off x="4297622"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1" name="그룹 170">
              <a:extLst>
                <a:ext uri="{FF2B5EF4-FFF2-40B4-BE49-F238E27FC236}">
                  <a16:creationId xmlns:a16="http://schemas.microsoft.com/office/drawing/2014/main" id="{2CDCE1ED-2C97-DDA9-3230-29E865D6F8E0}"/>
                </a:ext>
              </a:extLst>
            </p:cNvPr>
            <p:cNvGrpSpPr/>
            <p:nvPr/>
          </p:nvGrpSpPr>
          <p:grpSpPr>
            <a:xfrm>
              <a:off x="4391008" y="6271151"/>
              <a:ext cx="311980" cy="280800"/>
              <a:chOff x="4384497" y="6270961"/>
              <a:chExt cx="311980" cy="280800"/>
            </a:xfrm>
          </p:grpSpPr>
          <p:sp>
            <p:nvSpPr>
              <p:cNvPr id="172" name="직사각형 171">
                <a:extLst>
                  <a:ext uri="{FF2B5EF4-FFF2-40B4-BE49-F238E27FC236}">
                    <a16:creationId xmlns:a16="http://schemas.microsoft.com/office/drawing/2014/main" id="{E1825655-F740-C714-1287-1BA60F110BC0}"/>
                  </a:ext>
                </a:extLst>
              </p:cNvPr>
              <p:cNvSpPr/>
              <p:nvPr/>
            </p:nvSpPr>
            <p:spPr>
              <a:xfrm>
                <a:off x="4384497"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3" name="직사각형 172">
                <a:extLst>
                  <a:ext uri="{FF2B5EF4-FFF2-40B4-BE49-F238E27FC236}">
                    <a16:creationId xmlns:a16="http://schemas.microsoft.com/office/drawing/2014/main" id="{8633818D-8AB5-BA47-61C7-1FDFD6184726}"/>
                  </a:ext>
                </a:extLst>
              </p:cNvPr>
              <p:cNvSpPr/>
              <p:nvPr/>
            </p:nvSpPr>
            <p:spPr>
              <a:xfrm>
                <a:off x="4609601"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4" name="그룹 173">
              <a:extLst>
                <a:ext uri="{FF2B5EF4-FFF2-40B4-BE49-F238E27FC236}">
                  <a16:creationId xmlns:a16="http://schemas.microsoft.com/office/drawing/2014/main" id="{25EE687C-6F99-C2EE-A3FA-05F2E7E2B1AF}"/>
                </a:ext>
              </a:extLst>
            </p:cNvPr>
            <p:cNvGrpSpPr/>
            <p:nvPr/>
          </p:nvGrpSpPr>
          <p:grpSpPr>
            <a:xfrm>
              <a:off x="4702987" y="6271151"/>
              <a:ext cx="311978" cy="280800"/>
              <a:chOff x="4696476" y="6270961"/>
              <a:chExt cx="311978" cy="280800"/>
            </a:xfrm>
          </p:grpSpPr>
          <p:sp>
            <p:nvSpPr>
              <p:cNvPr id="175" name="직사각형 174">
                <a:extLst>
                  <a:ext uri="{FF2B5EF4-FFF2-40B4-BE49-F238E27FC236}">
                    <a16:creationId xmlns:a16="http://schemas.microsoft.com/office/drawing/2014/main" id="{75EA96B1-4B24-49D2-C334-2DBE1343ECF6}"/>
                  </a:ext>
                </a:extLst>
              </p:cNvPr>
              <p:cNvSpPr/>
              <p:nvPr/>
            </p:nvSpPr>
            <p:spPr>
              <a:xfrm>
                <a:off x="4696476"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6" name="직사각형 175">
                <a:extLst>
                  <a:ext uri="{FF2B5EF4-FFF2-40B4-BE49-F238E27FC236}">
                    <a16:creationId xmlns:a16="http://schemas.microsoft.com/office/drawing/2014/main" id="{B6EF362C-E71A-F657-5153-7C61CD0DF4D4}"/>
                  </a:ext>
                </a:extLst>
              </p:cNvPr>
              <p:cNvSpPr/>
              <p:nvPr/>
            </p:nvSpPr>
            <p:spPr>
              <a:xfrm>
                <a:off x="4921578"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7" name="그룹 176">
              <a:extLst>
                <a:ext uri="{FF2B5EF4-FFF2-40B4-BE49-F238E27FC236}">
                  <a16:creationId xmlns:a16="http://schemas.microsoft.com/office/drawing/2014/main" id="{5FE543E8-47E3-641B-F4E8-3E349C063EBB}"/>
                </a:ext>
              </a:extLst>
            </p:cNvPr>
            <p:cNvGrpSpPr/>
            <p:nvPr/>
          </p:nvGrpSpPr>
          <p:grpSpPr>
            <a:xfrm>
              <a:off x="5015545" y="6271151"/>
              <a:ext cx="311978" cy="280800"/>
              <a:chOff x="5009034" y="6270961"/>
              <a:chExt cx="311978" cy="280800"/>
            </a:xfrm>
          </p:grpSpPr>
          <p:sp>
            <p:nvSpPr>
              <p:cNvPr id="178" name="직사각형 177">
                <a:extLst>
                  <a:ext uri="{FF2B5EF4-FFF2-40B4-BE49-F238E27FC236}">
                    <a16:creationId xmlns:a16="http://schemas.microsoft.com/office/drawing/2014/main" id="{1463DF81-26FF-7375-9A81-21DFD93016CA}"/>
                  </a:ext>
                </a:extLst>
              </p:cNvPr>
              <p:cNvSpPr/>
              <p:nvPr/>
            </p:nvSpPr>
            <p:spPr>
              <a:xfrm>
                <a:off x="5009034"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9" name="직사각형 178">
                <a:extLst>
                  <a:ext uri="{FF2B5EF4-FFF2-40B4-BE49-F238E27FC236}">
                    <a16:creationId xmlns:a16="http://schemas.microsoft.com/office/drawing/2014/main" id="{CD766154-686F-7BCA-D645-B9E9E332BDAC}"/>
                  </a:ext>
                </a:extLst>
              </p:cNvPr>
              <p:cNvSpPr/>
              <p:nvPr/>
            </p:nvSpPr>
            <p:spPr>
              <a:xfrm>
                <a:off x="5234136"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225" name="그룹 224">
            <a:extLst>
              <a:ext uri="{FF2B5EF4-FFF2-40B4-BE49-F238E27FC236}">
                <a16:creationId xmlns:a16="http://schemas.microsoft.com/office/drawing/2014/main" id="{02C62700-05AE-85E1-5E19-8B2082D88C6B}"/>
              </a:ext>
            </a:extLst>
          </p:cNvPr>
          <p:cNvGrpSpPr/>
          <p:nvPr/>
        </p:nvGrpSpPr>
        <p:grpSpPr>
          <a:xfrm>
            <a:off x="5562789" y="6266135"/>
            <a:ext cx="1239287" cy="289208"/>
            <a:chOff x="3900131" y="4854132"/>
            <a:chExt cx="928845" cy="234452"/>
          </a:xfrm>
        </p:grpSpPr>
        <p:grpSp>
          <p:nvGrpSpPr>
            <p:cNvPr id="185" name="그룹 184">
              <a:extLst>
                <a:ext uri="{FF2B5EF4-FFF2-40B4-BE49-F238E27FC236}">
                  <a16:creationId xmlns:a16="http://schemas.microsoft.com/office/drawing/2014/main" id="{99E43103-E18F-EB16-54E9-D8CD328DD622}"/>
                </a:ext>
              </a:extLst>
            </p:cNvPr>
            <p:cNvGrpSpPr/>
            <p:nvPr/>
          </p:nvGrpSpPr>
          <p:grpSpPr>
            <a:xfrm>
              <a:off x="3900131" y="4854132"/>
              <a:ext cx="232902" cy="234452"/>
              <a:chOff x="6582227" y="3079969"/>
              <a:chExt cx="216704" cy="225000"/>
            </a:xfrm>
          </p:grpSpPr>
          <p:sp>
            <p:nvSpPr>
              <p:cNvPr id="186" name="직사각형 185">
                <a:extLst>
                  <a:ext uri="{FF2B5EF4-FFF2-40B4-BE49-F238E27FC236}">
                    <a16:creationId xmlns:a16="http://schemas.microsoft.com/office/drawing/2014/main" id="{781868CA-C43B-BB7C-89A2-1F00C5483F39}"/>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7" name="직사각형 186">
                <a:extLst>
                  <a:ext uri="{FF2B5EF4-FFF2-40B4-BE49-F238E27FC236}">
                    <a16:creationId xmlns:a16="http://schemas.microsoft.com/office/drawing/2014/main" id="{DE6FA08F-0528-0658-5668-D421E7EE6282}"/>
                  </a:ext>
                </a:extLst>
              </p:cNvPr>
              <p:cNvSpPr/>
              <p:nvPr/>
            </p:nvSpPr>
            <p:spPr>
              <a:xfrm rot="16200000">
                <a:off x="6497171" y="3166687"/>
                <a:ext cx="222364" cy="52251"/>
              </a:xfrm>
              <a:prstGeom prst="rect">
                <a:avLst/>
              </a:prstGeom>
              <a:solidFill>
                <a:srgbClr val="0070C0"/>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8" name="직사각형 187">
                <a:extLst>
                  <a:ext uri="{FF2B5EF4-FFF2-40B4-BE49-F238E27FC236}">
                    <a16:creationId xmlns:a16="http://schemas.microsoft.com/office/drawing/2014/main" id="{BB9914BC-8E1F-971A-9AEC-9DBFAD49A825}"/>
                  </a:ext>
                </a:extLst>
              </p:cNvPr>
              <p:cNvSpPr/>
              <p:nvPr/>
            </p:nvSpPr>
            <p:spPr>
              <a:xfrm rot="16200000">
                <a:off x="6551233" y="3166687"/>
                <a:ext cx="222364" cy="52251"/>
              </a:xfrm>
              <a:prstGeom prst="rect">
                <a:avLst/>
              </a:prstGeom>
              <a:solidFill>
                <a:srgbClr val="F6980E"/>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9" name="직사각형 188">
                <a:extLst>
                  <a:ext uri="{FF2B5EF4-FFF2-40B4-BE49-F238E27FC236}">
                    <a16:creationId xmlns:a16="http://schemas.microsoft.com/office/drawing/2014/main" id="{AF7B8496-5673-DFCA-3216-1E9F29B8AF84}"/>
                  </a:ext>
                </a:extLst>
              </p:cNvPr>
              <p:cNvSpPr/>
              <p:nvPr/>
            </p:nvSpPr>
            <p:spPr>
              <a:xfrm rot="16200000">
                <a:off x="6659318" y="3219781"/>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0" name="직사각형 189">
                <a:extLst>
                  <a:ext uri="{FF2B5EF4-FFF2-40B4-BE49-F238E27FC236}">
                    <a16:creationId xmlns:a16="http://schemas.microsoft.com/office/drawing/2014/main" id="{366BAD87-1036-2FC5-25EB-1370D5E145CE}"/>
                  </a:ext>
                </a:extLst>
              </p:cNvPr>
              <p:cNvSpPr/>
              <p:nvPr/>
            </p:nvSpPr>
            <p:spPr>
              <a:xfrm>
                <a:off x="6635476" y="3082230"/>
                <a:ext cx="54000" cy="54000"/>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1" name="직사각형 190">
                <a:extLst>
                  <a:ext uri="{FF2B5EF4-FFF2-40B4-BE49-F238E27FC236}">
                    <a16:creationId xmlns:a16="http://schemas.microsoft.com/office/drawing/2014/main" id="{40A5FA60-ACC0-FB3D-A102-38F7D4EF6843}"/>
                  </a:ext>
                </a:extLst>
              </p:cNvPr>
              <p:cNvSpPr/>
              <p:nvPr/>
            </p:nvSpPr>
            <p:spPr>
              <a:xfrm>
                <a:off x="6691276" y="3135810"/>
                <a:ext cx="54000" cy="54000"/>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2" name="직사각형 191">
                <a:extLst>
                  <a:ext uri="{FF2B5EF4-FFF2-40B4-BE49-F238E27FC236}">
                    <a16:creationId xmlns:a16="http://schemas.microsoft.com/office/drawing/2014/main" id="{1F027623-90F7-A95C-CB13-8787DCEAF2DB}"/>
                  </a:ext>
                </a:extLst>
              </p:cNvPr>
              <p:cNvSpPr/>
              <p:nvPr/>
            </p:nvSpPr>
            <p:spPr>
              <a:xfrm>
                <a:off x="6691276" y="3082470"/>
                <a:ext cx="54000" cy="54000"/>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3" name="직사각형 192">
                <a:extLst>
                  <a:ext uri="{FF2B5EF4-FFF2-40B4-BE49-F238E27FC236}">
                    <a16:creationId xmlns:a16="http://schemas.microsoft.com/office/drawing/2014/main" id="{F81F8EE5-6CFA-F7BE-EB30-8943F8A1BF1C}"/>
                  </a:ext>
                </a:extLst>
              </p:cNvPr>
              <p:cNvSpPr/>
              <p:nvPr/>
            </p:nvSpPr>
            <p:spPr>
              <a:xfrm rot="16200000">
                <a:off x="6714718" y="3111869"/>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4" name="직사각형 193">
                <a:extLst>
                  <a:ext uri="{FF2B5EF4-FFF2-40B4-BE49-F238E27FC236}">
                    <a16:creationId xmlns:a16="http://schemas.microsoft.com/office/drawing/2014/main" id="{9116B013-749B-B75F-C24A-0EC44E405FDA}"/>
                  </a:ext>
                </a:extLst>
              </p:cNvPr>
              <p:cNvSpPr/>
              <p:nvPr/>
            </p:nvSpPr>
            <p:spPr>
              <a:xfrm>
                <a:off x="6744406" y="3189309"/>
                <a:ext cx="54000" cy="54000"/>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95" name="그룹 194">
              <a:extLst>
                <a:ext uri="{FF2B5EF4-FFF2-40B4-BE49-F238E27FC236}">
                  <a16:creationId xmlns:a16="http://schemas.microsoft.com/office/drawing/2014/main" id="{47CAE29E-ECB0-0804-EA67-57C76E129D09}"/>
                </a:ext>
              </a:extLst>
            </p:cNvPr>
            <p:cNvGrpSpPr/>
            <p:nvPr/>
          </p:nvGrpSpPr>
          <p:grpSpPr>
            <a:xfrm>
              <a:off x="4132646" y="4854132"/>
              <a:ext cx="232902" cy="234452"/>
              <a:chOff x="6582227" y="3079969"/>
              <a:chExt cx="216704" cy="225000"/>
            </a:xfrm>
          </p:grpSpPr>
          <p:sp>
            <p:nvSpPr>
              <p:cNvPr id="196" name="직사각형 195">
                <a:extLst>
                  <a:ext uri="{FF2B5EF4-FFF2-40B4-BE49-F238E27FC236}">
                    <a16:creationId xmlns:a16="http://schemas.microsoft.com/office/drawing/2014/main" id="{692AD3B7-B772-89B6-6F17-9513486C48F9}"/>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7" name="직사각형 196">
                <a:extLst>
                  <a:ext uri="{FF2B5EF4-FFF2-40B4-BE49-F238E27FC236}">
                    <a16:creationId xmlns:a16="http://schemas.microsoft.com/office/drawing/2014/main" id="{F5872753-5998-5744-D2C1-D50DC36F7352}"/>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8" name="직사각형 197">
                <a:extLst>
                  <a:ext uri="{FF2B5EF4-FFF2-40B4-BE49-F238E27FC236}">
                    <a16:creationId xmlns:a16="http://schemas.microsoft.com/office/drawing/2014/main" id="{CF7BAF09-C405-36D6-4C5C-459606ED572E}"/>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9" name="직사각형 198">
                <a:extLst>
                  <a:ext uri="{FF2B5EF4-FFF2-40B4-BE49-F238E27FC236}">
                    <a16:creationId xmlns:a16="http://schemas.microsoft.com/office/drawing/2014/main" id="{80C41726-45CE-E255-BB1F-C3A6D0F25A58}"/>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0" name="직사각형 199">
                <a:extLst>
                  <a:ext uri="{FF2B5EF4-FFF2-40B4-BE49-F238E27FC236}">
                    <a16:creationId xmlns:a16="http://schemas.microsoft.com/office/drawing/2014/main" id="{98D37CA6-68D7-6BF4-69B4-BFF3E90EBCEF}"/>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1" name="직사각형 200">
                <a:extLst>
                  <a:ext uri="{FF2B5EF4-FFF2-40B4-BE49-F238E27FC236}">
                    <a16:creationId xmlns:a16="http://schemas.microsoft.com/office/drawing/2014/main" id="{A71A86D8-3D6B-4B28-470E-E09EFB9EF604}"/>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2" name="직사각형 201">
                <a:extLst>
                  <a:ext uri="{FF2B5EF4-FFF2-40B4-BE49-F238E27FC236}">
                    <a16:creationId xmlns:a16="http://schemas.microsoft.com/office/drawing/2014/main" id="{1FE57D3D-7350-979F-D3E1-6AFE537FDE02}"/>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3" name="직사각형 202">
                <a:extLst>
                  <a:ext uri="{FF2B5EF4-FFF2-40B4-BE49-F238E27FC236}">
                    <a16:creationId xmlns:a16="http://schemas.microsoft.com/office/drawing/2014/main" id="{3F8956C6-47FF-33AD-718D-74035065FAD6}"/>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4" name="직사각형 203">
                <a:extLst>
                  <a:ext uri="{FF2B5EF4-FFF2-40B4-BE49-F238E27FC236}">
                    <a16:creationId xmlns:a16="http://schemas.microsoft.com/office/drawing/2014/main" id="{8A56B644-4EE5-0871-C9C6-E1E6B52EF7B5}"/>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05" name="그룹 204">
              <a:extLst>
                <a:ext uri="{FF2B5EF4-FFF2-40B4-BE49-F238E27FC236}">
                  <a16:creationId xmlns:a16="http://schemas.microsoft.com/office/drawing/2014/main" id="{9766F87D-4471-8DEB-DF60-E364F93B0EB6}"/>
                </a:ext>
              </a:extLst>
            </p:cNvPr>
            <p:cNvGrpSpPr/>
            <p:nvPr/>
          </p:nvGrpSpPr>
          <p:grpSpPr>
            <a:xfrm>
              <a:off x="4363671" y="4854132"/>
              <a:ext cx="232902" cy="234452"/>
              <a:chOff x="6582227" y="3079969"/>
              <a:chExt cx="216704" cy="225000"/>
            </a:xfrm>
          </p:grpSpPr>
          <p:sp>
            <p:nvSpPr>
              <p:cNvPr id="206" name="직사각형 205">
                <a:extLst>
                  <a:ext uri="{FF2B5EF4-FFF2-40B4-BE49-F238E27FC236}">
                    <a16:creationId xmlns:a16="http://schemas.microsoft.com/office/drawing/2014/main" id="{FF9045E5-B456-24AB-AFCF-33230AFD823D}"/>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7" name="직사각형 206">
                <a:extLst>
                  <a:ext uri="{FF2B5EF4-FFF2-40B4-BE49-F238E27FC236}">
                    <a16:creationId xmlns:a16="http://schemas.microsoft.com/office/drawing/2014/main" id="{97A2973F-6C23-9A53-E25A-A183A2130571}"/>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8" name="직사각형 207">
                <a:extLst>
                  <a:ext uri="{FF2B5EF4-FFF2-40B4-BE49-F238E27FC236}">
                    <a16:creationId xmlns:a16="http://schemas.microsoft.com/office/drawing/2014/main" id="{01E76167-FB4A-4545-FB60-787031CA9332}"/>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9" name="직사각형 208">
                <a:extLst>
                  <a:ext uri="{FF2B5EF4-FFF2-40B4-BE49-F238E27FC236}">
                    <a16:creationId xmlns:a16="http://schemas.microsoft.com/office/drawing/2014/main" id="{48C82434-AF69-6186-3809-C751540FA89D}"/>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0" name="직사각형 209">
                <a:extLst>
                  <a:ext uri="{FF2B5EF4-FFF2-40B4-BE49-F238E27FC236}">
                    <a16:creationId xmlns:a16="http://schemas.microsoft.com/office/drawing/2014/main" id="{2DB1E6A5-9C64-1799-73F1-E867C4C01B00}"/>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1" name="직사각형 210">
                <a:extLst>
                  <a:ext uri="{FF2B5EF4-FFF2-40B4-BE49-F238E27FC236}">
                    <a16:creationId xmlns:a16="http://schemas.microsoft.com/office/drawing/2014/main" id="{B5C6D937-198F-AEF6-8257-1841E511F604}"/>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2" name="직사각형 211">
                <a:extLst>
                  <a:ext uri="{FF2B5EF4-FFF2-40B4-BE49-F238E27FC236}">
                    <a16:creationId xmlns:a16="http://schemas.microsoft.com/office/drawing/2014/main" id="{96365965-DD04-4471-F70E-BB163988B0C4}"/>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3" name="직사각형 212">
                <a:extLst>
                  <a:ext uri="{FF2B5EF4-FFF2-40B4-BE49-F238E27FC236}">
                    <a16:creationId xmlns:a16="http://schemas.microsoft.com/office/drawing/2014/main" id="{49EB8A8C-9ECE-5CB6-3D60-2A2BAA895539}"/>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4" name="직사각형 213">
                <a:extLst>
                  <a:ext uri="{FF2B5EF4-FFF2-40B4-BE49-F238E27FC236}">
                    <a16:creationId xmlns:a16="http://schemas.microsoft.com/office/drawing/2014/main" id="{32D677E1-232B-45C1-B02F-1548ED7966CE}"/>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15" name="그룹 214">
              <a:extLst>
                <a:ext uri="{FF2B5EF4-FFF2-40B4-BE49-F238E27FC236}">
                  <a16:creationId xmlns:a16="http://schemas.microsoft.com/office/drawing/2014/main" id="{69C1E558-A86C-4915-CF6C-BFB68B795C88}"/>
                </a:ext>
              </a:extLst>
            </p:cNvPr>
            <p:cNvGrpSpPr/>
            <p:nvPr/>
          </p:nvGrpSpPr>
          <p:grpSpPr>
            <a:xfrm>
              <a:off x="4596074" y="4854132"/>
              <a:ext cx="232902" cy="234452"/>
              <a:chOff x="6582227" y="3079969"/>
              <a:chExt cx="216704" cy="225000"/>
            </a:xfrm>
          </p:grpSpPr>
          <p:sp>
            <p:nvSpPr>
              <p:cNvPr id="216" name="직사각형 215">
                <a:extLst>
                  <a:ext uri="{FF2B5EF4-FFF2-40B4-BE49-F238E27FC236}">
                    <a16:creationId xmlns:a16="http://schemas.microsoft.com/office/drawing/2014/main" id="{DAEEEC5C-A5BA-C5C5-B06D-774A4355F988}"/>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7" name="직사각형 216">
                <a:extLst>
                  <a:ext uri="{FF2B5EF4-FFF2-40B4-BE49-F238E27FC236}">
                    <a16:creationId xmlns:a16="http://schemas.microsoft.com/office/drawing/2014/main" id="{BB4BF15A-40FB-7B58-AF27-0C8B6C2566B3}"/>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8" name="직사각형 217">
                <a:extLst>
                  <a:ext uri="{FF2B5EF4-FFF2-40B4-BE49-F238E27FC236}">
                    <a16:creationId xmlns:a16="http://schemas.microsoft.com/office/drawing/2014/main" id="{5C03A82E-C2A6-28EC-9C29-13DD4AE30778}"/>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9" name="직사각형 218">
                <a:extLst>
                  <a:ext uri="{FF2B5EF4-FFF2-40B4-BE49-F238E27FC236}">
                    <a16:creationId xmlns:a16="http://schemas.microsoft.com/office/drawing/2014/main" id="{F7EC11F0-15C6-80A0-56EF-8693ED3DEB97}"/>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0" name="직사각형 219">
                <a:extLst>
                  <a:ext uri="{FF2B5EF4-FFF2-40B4-BE49-F238E27FC236}">
                    <a16:creationId xmlns:a16="http://schemas.microsoft.com/office/drawing/2014/main" id="{7AE3BB2B-5E6C-C4BD-8D2F-251BE46EEA2D}"/>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1" name="직사각형 220">
                <a:extLst>
                  <a:ext uri="{FF2B5EF4-FFF2-40B4-BE49-F238E27FC236}">
                    <a16:creationId xmlns:a16="http://schemas.microsoft.com/office/drawing/2014/main" id="{E2183363-6395-9D88-3162-F5FEB30B2BE6}"/>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2" name="직사각형 221">
                <a:extLst>
                  <a:ext uri="{FF2B5EF4-FFF2-40B4-BE49-F238E27FC236}">
                    <a16:creationId xmlns:a16="http://schemas.microsoft.com/office/drawing/2014/main" id="{9A447ACB-3751-F756-C5A8-A2D464F18207}"/>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3" name="직사각형 222">
                <a:extLst>
                  <a:ext uri="{FF2B5EF4-FFF2-40B4-BE49-F238E27FC236}">
                    <a16:creationId xmlns:a16="http://schemas.microsoft.com/office/drawing/2014/main" id="{88DCA9E4-D038-A9E6-D324-1668DF835D4B}"/>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4" name="직사각형 223">
                <a:extLst>
                  <a:ext uri="{FF2B5EF4-FFF2-40B4-BE49-F238E27FC236}">
                    <a16:creationId xmlns:a16="http://schemas.microsoft.com/office/drawing/2014/main" id="{1C48020A-D469-903A-004E-0F94C42241BC}"/>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sp>
        <p:nvSpPr>
          <p:cNvPr id="226" name="TextBox 225">
            <a:extLst>
              <a:ext uri="{FF2B5EF4-FFF2-40B4-BE49-F238E27FC236}">
                <a16:creationId xmlns:a16="http://schemas.microsoft.com/office/drawing/2014/main" id="{F3C2FF02-652F-4771-1C38-2A2EA95D1635}"/>
              </a:ext>
            </a:extLst>
          </p:cNvPr>
          <p:cNvSpPr txBox="1"/>
          <p:nvPr/>
        </p:nvSpPr>
        <p:spPr>
          <a:xfrm>
            <a:off x="1661948" y="5923653"/>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Bank</a:t>
            </a:r>
          </a:p>
        </p:txBody>
      </p:sp>
      <p:sp>
        <p:nvSpPr>
          <p:cNvPr id="238" name="직사각형 237">
            <a:extLst>
              <a:ext uri="{FF2B5EF4-FFF2-40B4-BE49-F238E27FC236}">
                <a16:creationId xmlns:a16="http://schemas.microsoft.com/office/drawing/2014/main" id="{07EAD6F3-6C80-F879-6045-558E5F329947}"/>
              </a:ext>
            </a:extLst>
          </p:cNvPr>
          <p:cNvSpPr/>
          <p:nvPr/>
        </p:nvSpPr>
        <p:spPr>
          <a:xfrm>
            <a:off x="5568968" y="6269398"/>
            <a:ext cx="299068" cy="27789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cxnSp>
        <p:nvCxnSpPr>
          <p:cNvPr id="252" name="연결선: 꺾임 251">
            <a:extLst>
              <a:ext uri="{FF2B5EF4-FFF2-40B4-BE49-F238E27FC236}">
                <a16:creationId xmlns:a16="http://schemas.microsoft.com/office/drawing/2014/main" id="{9EE230F5-0183-3942-7693-75719482F179}"/>
              </a:ext>
            </a:extLst>
          </p:cNvPr>
          <p:cNvCxnSpPr>
            <a:cxnSpLocks/>
          </p:cNvCxnSpPr>
          <p:nvPr/>
        </p:nvCxnSpPr>
        <p:spPr>
          <a:xfrm rot="5400000" flipH="1" flipV="1">
            <a:off x="3854944" y="4532671"/>
            <a:ext cx="1296000" cy="792000"/>
          </a:xfrm>
          <a:prstGeom prst="bentConnector3">
            <a:avLst>
              <a:gd name="adj1" fmla="val 79215"/>
            </a:avLst>
          </a:prstGeom>
          <a:ln w="1905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58" name="직사각형 257">
            <a:extLst>
              <a:ext uri="{FF2B5EF4-FFF2-40B4-BE49-F238E27FC236}">
                <a16:creationId xmlns:a16="http://schemas.microsoft.com/office/drawing/2014/main" id="{B4C5E088-5803-104F-7ECC-E8D6D720974C}"/>
              </a:ext>
            </a:extLst>
          </p:cNvPr>
          <p:cNvSpPr/>
          <p:nvPr/>
        </p:nvSpPr>
        <p:spPr>
          <a:xfrm>
            <a:off x="3395381" y="4895278"/>
            <a:ext cx="1212300" cy="2049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200" b="1">
                <a:latin typeface="+mj-lt"/>
                <a:cs typeface="Times New Roman" panose="02020603050405020304" pitchFamily="18" charset="0"/>
              </a:rPr>
              <a:t>ECC</a:t>
            </a:r>
            <a:endParaRPr lang="ko-KR" altLang="en-US" sz="1200" b="1">
              <a:latin typeface="+mj-lt"/>
              <a:cs typeface="Times New Roman" panose="02020603050405020304" pitchFamily="18" charset="0"/>
            </a:endParaRPr>
          </a:p>
        </p:txBody>
      </p:sp>
      <p:cxnSp>
        <p:nvCxnSpPr>
          <p:cNvPr id="273" name="연결선: 꺾임 272">
            <a:extLst>
              <a:ext uri="{FF2B5EF4-FFF2-40B4-BE49-F238E27FC236}">
                <a16:creationId xmlns:a16="http://schemas.microsoft.com/office/drawing/2014/main" id="{DE51BBD0-AD8C-3ABE-5F2C-09CB3CB30188}"/>
              </a:ext>
            </a:extLst>
          </p:cNvPr>
          <p:cNvCxnSpPr>
            <a:cxnSpLocks/>
          </p:cNvCxnSpPr>
          <p:nvPr/>
        </p:nvCxnSpPr>
        <p:spPr>
          <a:xfrm rot="16200000" flipV="1">
            <a:off x="4556942" y="5104924"/>
            <a:ext cx="684000" cy="1584000"/>
          </a:xfrm>
          <a:prstGeom prst="bentConnector3">
            <a:avLst>
              <a:gd name="adj1" fmla="val 82991"/>
            </a:avLst>
          </a:prstGeom>
          <a:ln w="19050">
            <a:solidFill>
              <a:srgbClr val="FF0000"/>
            </a:solidFill>
            <a:prstDash val="dash"/>
          </a:ln>
        </p:spPr>
        <p:style>
          <a:lnRef idx="2">
            <a:schemeClr val="accent1"/>
          </a:lnRef>
          <a:fillRef idx="0">
            <a:schemeClr val="accent1"/>
          </a:fillRef>
          <a:effectRef idx="1">
            <a:schemeClr val="accent1"/>
          </a:effectRef>
          <a:fontRef idx="minor">
            <a:schemeClr val="tx1"/>
          </a:fontRef>
        </p:style>
      </p:cxnSp>
      <p:grpSp>
        <p:nvGrpSpPr>
          <p:cNvPr id="97" name="그룹 96">
            <a:extLst>
              <a:ext uri="{FF2B5EF4-FFF2-40B4-BE49-F238E27FC236}">
                <a16:creationId xmlns:a16="http://schemas.microsoft.com/office/drawing/2014/main" id="{8E54E54C-9A70-57DF-3EDB-833ED4FA456B}"/>
              </a:ext>
            </a:extLst>
          </p:cNvPr>
          <p:cNvGrpSpPr/>
          <p:nvPr/>
        </p:nvGrpSpPr>
        <p:grpSpPr>
          <a:xfrm>
            <a:off x="6015402" y="4981303"/>
            <a:ext cx="2771804" cy="1127016"/>
            <a:chOff x="6004187" y="5089608"/>
            <a:chExt cx="2444625" cy="955655"/>
          </a:xfrm>
        </p:grpSpPr>
        <p:sp>
          <p:nvSpPr>
            <p:cNvPr id="98" name="말풍선: 타원형 97">
              <a:extLst>
                <a:ext uri="{FF2B5EF4-FFF2-40B4-BE49-F238E27FC236}">
                  <a16:creationId xmlns:a16="http://schemas.microsoft.com/office/drawing/2014/main" id="{61B253BD-0396-C922-DB26-031016881AF0}"/>
                </a:ext>
              </a:extLst>
            </p:cNvPr>
            <p:cNvSpPr/>
            <p:nvPr/>
          </p:nvSpPr>
          <p:spPr>
            <a:xfrm>
              <a:off x="6004187" y="5089608"/>
              <a:ext cx="2444625" cy="955655"/>
            </a:xfrm>
            <a:prstGeom prst="wedgeEllipseCallout">
              <a:avLst>
                <a:gd name="adj1" fmla="val -54758"/>
                <a:gd name="adj2" fmla="val 43300"/>
              </a:avLst>
            </a:prstGeom>
            <a:solidFill>
              <a:srgbClr val="FED97E"/>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TextBox 99">
              <a:extLst>
                <a:ext uri="{FF2B5EF4-FFF2-40B4-BE49-F238E27FC236}">
                  <a16:creationId xmlns:a16="http://schemas.microsoft.com/office/drawing/2014/main" id="{0BFB627B-1C67-AFDC-6119-DDFF4E18DBF7}"/>
                </a:ext>
              </a:extLst>
            </p:cNvPr>
            <p:cNvSpPr txBox="1"/>
            <p:nvPr/>
          </p:nvSpPr>
          <p:spPr>
            <a:xfrm>
              <a:off x="6919885" y="5502300"/>
              <a:ext cx="190211" cy="208783"/>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a:t>
              </a:r>
              <a:endParaRPr lang="ko-KR" altLang="en-US" sz="1600" b="1">
                <a:latin typeface="+mj-lt"/>
                <a:cs typeface="Times New Roman" panose="02020603050405020304" pitchFamily="18" charset="0"/>
              </a:endParaRPr>
            </a:p>
          </p:txBody>
        </p:sp>
      </p:grpSp>
      <p:grpSp>
        <p:nvGrpSpPr>
          <p:cNvPr id="123" name="그룹 122">
            <a:extLst>
              <a:ext uri="{FF2B5EF4-FFF2-40B4-BE49-F238E27FC236}">
                <a16:creationId xmlns:a16="http://schemas.microsoft.com/office/drawing/2014/main" id="{35959B0C-D2E3-59C4-62F6-5A2643A913C4}"/>
              </a:ext>
            </a:extLst>
          </p:cNvPr>
          <p:cNvGrpSpPr/>
          <p:nvPr/>
        </p:nvGrpSpPr>
        <p:grpSpPr>
          <a:xfrm>
            <a:off x="7316618" y="5290209"/>
            <a:ext cx="1420055" cy="509203"/>
            <a:chOff x="3015739" y="5413174"/>
            <a:chExt cx="1420055" cy="509203"/>
          </a:xfrm>
        </p:grpSpPr>
        <p:sp>
          <p:nvSpPr>
            <p:cNvPr id="124" name="직사각형 123">
              <a:extLst>
                <a:ext uri="{FF2B5EF4-FFF2-40B4-BE49-F238E27FC236}">
                  <a16:creationId xmlns:a16="http://schemas.microsoft.com/office/drawing/2014/main" id="{662E562D-44CD-88C9-A32E-BC267B881F59}"/>
                </a:ext>
              </a:extLst>
            </p:cNvPr>
            <p:cNvSpPr/>
            <p:nvPr/>
          </p:nvSpPr>
          <p:spPr>
            <a:xfrm>
              <a:off x="3121184" y="5449170"/>
              <a:ext cx="136743" cy="47320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tx1"/>
                  </a:solidFill>
                  <a:latin typeface="+mj-lt"/>
                  <a:cs typeface="Times New Roman" panose="02020603050405020304" pitchFamily="18" charset="0"/>
                </a:rPr>
                <a:t>8B</a:t>
              </a:r>
              <a:endParaRPr lang="ko-KR" altLang="en-US" sz="1200" b="1">
                <a:solidFill>
                  <a:schemeClr val="tx1"/>
                </a:solidFill>
                <a:latin typeface="+mj-lt"/>
                <a:cs typeface="Times New Roman" panose="02020603050405020304" pitchFamily="18" charset="0"/>
              </a:endParaRPr>
            </a:p>
          </p:txBody>
        </p:sp>
        <p:sp>
          <p:nvSpPr>
            <p:cNvPr id="125" name="직사각형 124">
              <a:extLst>
                <a:ext uri="{FF2B5EF4-FFF2-40B4-BE49-F238E27FC236}">
                  <a16:creationId xmlns:a16="http://schemas.microsoft.com/office/drawing/2014/main" id="{6CEAEDD2-C700-1578-B10C-86488AB8B1E2}"/>
                </a:ext>
              </a:extLst>
            </p:cNvPr>
            <p:cNvSpPr/>
            <p:nvPr/>
          </p:nvSpPr>
          <p:spPr>
            <a:xfrm>
              <a:off x="3520185" y="5781867"/>
              <a:ext cx="135359" cy="128712"/>
            </a:xfrm>
            <a:prstGeom prst="rect">
              <a:avLst/>
            </a:prstGeom>
            <a:pattFill prst="wdUpDiag">
              <a:fgClr>
                <a:schemeClr val="tx1"/>
              </a:fgClr>
              <a:bgClr>
                <a:schemeClr val="bg1"/>
              </a:bgClr>
            </a:patt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50">
                <a:solidFill>
                  <a:schemeClr val="tx1"/>
                </a:solidFill>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FDFE0E4A-5025-23FE-ABDA-BABE3A35A6BB}"/>
                </a:ext>
              </a:extLst>
            </p:cNvPr>
            <p:cNvSpPr txBox="1"/>
            <p:nvPr/>
          </p:nvSpPr>
          <p:spPr>
            <a:xfrm>
              <a:off x="3468346" y="5413174"/>
              <a:ext cx="536485" cy="369332"/>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2B </a:t>
              </a:r>
            </a:p>
            <a:p>
              <a:r>
                <a:rPr lang="en-US" altLang="ko-KR" sz="1200" b="1" err="1">
                  <a:latin typeface="+mj-lt"/>
                  <a:cs typeface="Times New Roman" panose="02020603050405020304" pitchFamily="18" charset="0"/>
                </a:rPr>
                <a:t>redun</a:t>
              </a:r>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B96AF999-86D2-D874-F7E4-D7877EF1578B}"/>
                </a:ext>
              </a:extLst>
            </p:cNvPr>
            <p:cNvSpPr txBox="1"/>
            <p:nvPr/>
          </p:nvSpPr>
          <p:spPr>
            <a:xfrm>
              <a:off x="4047741" y="5587934"/>
              <a:ext cx="388053"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x 3</a:t>
              </a:r>
              <a:endParaRPr lang="ko-KR" altLang="en-US" sz="1200" b="1">
                <a:latin typeface="+mj-lt"/>
                <a:cs typeface="Times New Roman" panose="02020603050405020304" pitchFamily="18" charset="0"/>
              </a:endParaRPr>
            </a:p>
          </p:txBody>
        </p:sp>
        <p:sp>
          <p:nvSpPr>
            <p:cNvPr id="128" name="TextBox 127">
              <a:extLst>
                <a:ext uri="{FF2B5EF4-FFF2-40B4-BE49-F238E27FC236}">
                  <a16:creationId xmlns:a16="http://schemas.microsoft.com/office/drawing/2014/main" id="{8FD7BBCA-8EED-FAB0-57ED-118ABEDCD0DB}"/>
                </a:ext>
              </a:extLst>
            </p:cNvPr>
            <p:cNvSpPr txBox="1"/>
            <p:nvPr/>
          </p:nvSpPr>
          <p:spPr>
            <a:xfrm>
              <a:off x="3310514" y="5573497"/>
              <a:ext cx="167589"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a:t>
              </a:r>
              <a:endParaRPr lang="ko-KR" altLang="en-US" sz="1600" b="1">
                <a:latin typeface="+mj-lt"/>
                <a:cs typeface="Times New Roman" panose="02020603050405020304" pitchFamily="18" charset="0"/>
              </a:endParaRPr>
            </a:p>
          </p:txBody>
        </p:sp>
        <p:sp>
          <p:nvSpPr>
            <p:cNvPr id="129" name="원호 128">
              <a:extLst>
                <a:ext uri="{FF2B5EF4-FFF2-40B4-BE49-F238E27FC236}">
                  <a16:creationId xmlns:a16="http://schemas.microsoft.com/office/drawing/2014/main" id="{29974908-0273-FA9F-6BE5-80B06B1F544D}"/>
                </a:ext>
              </a:extLst>
            </p:cNvPr>
            <p:cNvSpPr/>
            <p:nvPr/>
          </p:nvSpPr>
          <p:spPr>
            <a:xfrm>
              <a:off x="3858749" y="5510672"/>
              <a:ext cx="117545" cy="352776"/>
            </a:xfrm>
            <a:prstGeom prst="arc">
              <a:avLst>
                <a:gd name="adj1" fmla="val 16200000"/>
                <a:gd name="adj2" fmla="val 5400000"/>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ln>
                  <a:solidFill>
                    <a:sysClr val="windowText" lastClr="000000"/>
                  </a:solidFill>
                </a:ln>
              </a:endParaRPr>
            </a:p>
          </p:txBody>
        </p:sp>
        <p:sp>
          <p:nvSpPr>
            <p:cNvPr id="130" name="원호 129">
              <a:extLst>
                <a:ext uri="{FF2B5EF4-FFF2-40B4-BE49-F238E27FC236}">
                  <a16:creationId xmlns:a16="http://schemas.microsoft.com/office/drawing/2014/main" id="{DE2A4AB6-67F2-213E-6DDE-42F1C5345BFE}"/>
                </a:ext>
              </a:extLst>
            </p:cNvPr>
            <p:cNvSpPr/>
            <p:nvPr/>
          </p:nvSpPr>
          <p:spPr>
            <a:xfrm rot="10800000">
              <a:off x="3015739" y="5502523"/>
              <a:ext cx="117545" cy="352776"/>
            </a:xfrm>
            <a:prstGeom prst="arc">
              <a:avLst>
                <a:gd name="adj1" fmla="val 16200000"/>
                <a:gd name="adj2" fmla="val 5400000"/>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ln>
                  <a:solidFill>
                    <a:sysClr val="windowText" lastClr="000000"/>
                  </a:solidFill>
                </a:ln>
              </a:endParaRPr>
            </a:p>
          </p:txBody>
        </p:sp>
      </p:grpSp>
      <p:sp>
        <p:nvSpPr>
          <p:cNvPr id="72" name="TextBox 71">
            <a:extLst>
              <a:ext uri="{FF2B5EF4-FFF2-40B4-BE49-F238E27FC236}">
                <a16:creationId xmlns:a16="http://schemas.microsoft.com/office/drawing/2014/main" id="{CF5E434E-0D55-EE0C-A51E-D6ADC187C7F0}"/>
              </a:ext>
            </a:extLst>
          </p:cNvPr>
          <p:cNvSpPr txBox="1"/>
          <p:nvPr/>
        </p:nvSpPr>
        <p:spPr>
          <a:xfrm>
            <a:off x="6347247" y="5747309"/>
            <a:ext cx="774397" cy="276999"/>
          </a:xfrm>
          <a:prstGeom prst="rect">
            <a:avLst/>
          </a:prstGeom>
          <a:noFill/>
        </p:spPr>
        <p:txBody>
          <a:bodyPr wrap="square">
            <a:spAutoFit/>
          </a:bodyPr>
          <a:lstStyle/>
          <a:p>
            <a:pPr algn="ctr"/>
            <a:r>
              <a:rPr lang="en-US" altLang="ko-KR" sz="1200" b="1">
                <a:solidFill>
                  <a:schemeClr val="tx1"/>
                </a:solidFill>
                <a:latin typeface="+mj-lt"/>
                <a:cs typeface="Times New Roman" panose="02020603050405020304" pitchFamily="18" charset="0"/>
              </a:rPr>
              <a:t>32B</a:t>
            </a:r>
          </a:p>
        </p:txBody>
      </p:sp>
      <p:grpSp>
        <p:nvGrpSpPr>
          <p:cNvPr id="102" name="그룹 101">
            <a:extLst>
              <a:ext uri="{FF2B5EF4-FFF2-40B4-BE49-F238E27FC236}">
                <a16:creationId xmlns:a16="http://schemas.microsoft.com/office/drawing/2014/main" id="{6CE600DD-5A81-130B-F290-E5479F3AD407}"/>
              </a:ext>
            </a:extLst>
          </p:cNvPr>
          <p:cNvGrpSpPr/>
          <p:nvPr/>
        </p:nvGrpSpPr>
        <p:grpSpPr>
          <a:xfrm>
            <a:off x="6482964" y="5299832"/>
            <a:ext cx="489600" cy="470336"/>
            <a:chOff x="7405055" y="4175539"/>
            <a:chExt cx="489600" cy="470336"/>
          </a:xfrm>
        </p:grpSpPr>
        <p:sp>
          <p:nvSpPr>
            <p:cNvPr id="73" name="직사각형 72">
              <a:extLst>
                <a:ext uri="{FF2B5EF4-FFF2-40B4-BE49-F238E27FC236}">
                  <a16:creationId xmlns:a16="http://schemas.microsoft.com/office/drawing/2014/main" id="{ED4C1768-BFC2-DB78-CBA6-2A1BAAA7DAD7}"/>
                </a:ext>
              </a:extLst>
            </p:cNvPr>
            <p:cNvSpPr/>
            <p:nvPr/>
          </p:nvSpPr>
          <p:spPr>
            <a:xfrm>
              <a:off x="7405055" y="4175539"/>
              <a:ext cx="489600" cy="468902"/>
            </a:xfrm>
            <a:prstGeom prst="rect">
              <a:avLst/>
            </a:prstGeom>
            <a:solidFill>
              <a:srgbClr val="0070C0"/>
            </a:solidFill>
            <a:ln w="1270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0" name="직사각형 79">
              <a:extLst>
                <a:ext uri="{FF2B5EF4-FFF2-40B4-BE49-F238E27FC236}">
                  <a16:creationId xmlns:a16="http://schemas.microsoft.com/office/drawing/2014/main" id="{4935E2B6-0E12-3BCC-69CA-5C41267D3D8D}"/>
                </a:ext>
              </a:extLst>
            </p:cNvPr>
            <p:cNvSpPr/>
            <p:nvPr/>
          </p:nvSpPr>
          <p:spPr>
            <a:xfrm>
              <a:off x="7509456" y="4175539"/>
              <a:ext cx="385199" cy="468000"/>
            </a:xfrm>
            <a:prstGeom prst="rect">
              <a:avLst/>
            </a:prstGeom>
            <a:solidFill>
              <a:srgbClr val="F6980E"/>
            </a:solidFill>
            <a:ln w="1270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7" name="직사각형 76">
              <a:extLst>
                <a:ext uri="{FF2B5EF4-FFF2-40B4-BE49-F238E27FC236}">
                  <a16:creationId xmlns:a16="http://schemas.microsoft.com/office/drawing/2014/main" id="{19D4C9D2-AC1F-401D-CB2C-8D4A497BE7A5}"/>
                </a:ext>
              </a:extLst>
            </p:cNvPr>
            <p:cNvSpPr/>
            <p:nvPr/>
          </p:nvSpPr>
          <p:spPr>
            <a:xfrm rot="16200000">
              <a:off x="7651367" y="4406675"/>
              <a:ext cx="219828" cy="244800"/>
            </a:xfrm>
            <a:prstGeom prst="rect">
              <a:avLst/>
            </a:prstGeom>
            <a:solidFill>
              <a:srgbClr val="26A6A6"/>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6" name="직사각형 85">
              <a:extLst>
                <a:ext uri="{FF2B5EF4-FFF2-40B4-BE49-F238E27FC236}">
                  <a16:creationId xmlns:a16="http://schemas.microsoft.com/office/drawing/2014/main" id="{3372A06E-6DEA-50BB-BFD2-F2913B43B1A3}"/>
                </a:ext>
              </a:extLst>
            </p:cNvPr>
            <p:cNvSpPr/>
            <p:nvPr/>
          </p:nvSpPr>
          <p:spPr>
            <a:xfrm rot="16200000">
              <a:off x="7590451" y="4339340"/>
              <a:ext cx="468000" cy="140400"/>
            </a:xfrm>
            <a:prstGeom prst="rect">
              <a:avLst/>
            </a:prstGeom>
            <a:solidFill>
              <a:srgbClr val="26A6A6"/>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9" name="직사각형 88">
              <a:extLst>
                <a:ext uri="{FF2B5EF4-FFF2-40B4-BE49-F238E27FC236}">
                  <a16:creationId xmlns:a16="http://schemas.microsoft.com/office/drawing/2014/main" id="{B9C1B243-108F-FD75-1368-01D32ADE440C}"/>
                </a:ext>
              </a:extLst>
            </p:cNvPr>
            <p:cNvSpPr/>
            <p:nvPr/>
          </p:nvSpPr>
          <p:spPr>
            <a:xfrm>
              <a:off x="7518159" y="4186888"/>
              <a:ext cx="115200" cy="112537"/>
            </a:xfrm>
            <a:prstGeom prst="rect">
              <a:avLst/>
            </a:prstGeom>
            <a:pattFill prst="wdUpDiag">
              <a:fgClr>
                <a:srgbClr val="0070C0"/>
              </a:fgClr>
              <a:bgClr>
                <a:schemeClr val="bg1"/>
              </a:bgClr>
            </a:patt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9" name="직사각형 78">
              <a:extLst>
                <a:ext uri="{FF2B5EF4-FFF2-40B4-BE49-F238E27FC236}">
                  <a16:creationId xmlns:a16="http://schemas.microsoft.com/office/drawing/2014/main" id="{FB66BBB0-25D4-6105-1AB5-F23AB3639B13}"/>
                </a:ext>
              </a:extLst>
            </p:cNvPr>
            <p:cNvSpPr/>
            <p:nvPr/>
          </p:nvSpPr>
          <p:spPr>
            <a:xfrm>
              <a:off x="7638005" y="4302213"/>
              <a:ext cx="111600" cy="112537"/>
            </a:xfrm>
            <a:prstGeom prst="rect">
              <a:avLst/>
            </a:prstGeom>
            <a:pattFill prst="wdUpDiag">
              <a:fgClr>
                <a:srgbClr val="F6980E"/>
              </a:fgClr>
              <a:bgClr>
                <a:schemeClr val="bg1"/>
              </a:bgClr>
            </a:patt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90" name="직사각형 89">
              <a:extLst>
                <a:ext uri="{FF2B5EF4-FFF2-40B4-BE49-F238E27FC236}">
                  <a16:creationId xmlns:a16="http://schemas.microsoft.com/office/drawing/2014/main" id="{575F2CBC-ADCE-FBB9-7BB0-98E33104551C}"/>
                </a:ext>
              </a:extLst>
            </p:cNvPr>
            <p:cNvSpPr/>
            <p:nvPr/>
          </p:nvSpPr>
          <p:spPr>
            <a:xfrm>
              <a:off x="7766207" y="4538492"/>
              <a:ext cx="122400" cy="101519"/>
            </a:xfrm>
            <a:prstGeom prst="rect">
              <a:avLst/>
            </a:prstGeom>
            <a:solidFill>
              <a:schemeClr val="bg2">
                <a:lumMod val="50000"/>
              </a:schemeClr>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cxnSp>
          <p:nvCxnSpPr>
            <p:cNvPr id="92" name="직선 연결선 91">
              <a:extLst>
                <a:ext uri="{FF2B5EF4-FFF2-40B4-BE49-F238E27FC236}">
                  <a16:creationId xmlns:a16="http://schemas.microsoft.com/office/drawing/2014/main" id="{6682FF28-398D-A4C1-769B-539F92407276}"/>
                </a:ext>
              </a:extLst>
            </p:cNvPr>
            <p:cNvCxnSpPr>
              <a:cxnSpLocks/>
            </p:cNvCxnSpPr>
            <p:nvPr/>
          </p:nvCxnSpPr>
          <p:spPr>
            <a:xfrm flipH="1">
              <a:off x="7509455" y="4302549"/>
              <a:ext cx="2520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직선 연결선 95">
              <a:extLst>
                <a:ext uri="{FF2B5EF4-FFF2-40B4-BE49-F238E27FC236}">
                  <a16:creationId xmlns:a16="http://schemas.microsoft.com/office/drawing/2014/main" id="{307549AC-2CE9-1530-BA35-02A255904946}"/>
                </a:ext>
              </a:extLst>
            </p:cNvPr>
            <p:cNvCxnSpPr>
              <a:cxnSpLocks/>
            </p:cNvCxnSpPr>
            <p:nvPr/>
          </p:nvCxnSpPr>
          <p:spPr>
            <a:xfrm flipH="1">
              <a:off x="7629091" y="4423762"/>
              <a:ext cx="2592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F8C6584C-CDB2-36DE-A415-2EF34C13DFF7}"/>
                </a:ext>
              </a:extLst>
            </p:cNvPr>
            <p:cNvCxnSpPr>
              <a:cxnSpLocks/>
            </p:cNvCxnSpPr>
            <p:nvPr/>
          </p:nvCxnSpPr>
          <p:spPr>
            <a:xfrm flipH="1">
              <a:off x="7633359" y="4177875"/>
              <a:ext cx="0" cy="4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직사각형 81">
              <a:extLst>
                <a:ext uri="{FF2B5EF4-FFF2-40B4-BE49-F238E27FC236}">
                  <a16:creationId xmlns:a16="http://schemas.microsoft.com/office/drawing/2014/main" id="{519032F2-F1FE-C57A-F058-65E9BBC8CE64}"/>
                </a:ext>
              </a:extLst>
            </p:cNvPr>
            <p:cNvSpPr/>
            <p:nvPr/>
          </p:nvSpPr>
          <p:spPr>
            <a:xfrm>
              <a:off x="7769357" y="4432676"/>
              <a:ext cx="115200" cy="112537"/>
            </a:xfrm>
            <a:prstGeom prst="rect">
              <a:avLst/>
            </a:prstGeom>
            <a:pattFill prst="wdUpDiag">
              <a:fgClr>
                <a:srgbClr val="26A6A6"/>
              </a:fgClr>
              <a:bgClr>
                <a:schemeClr val="bg1"/>
              </a:bgClr>
            </a:patt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55" name="TextBox 54">
            <a:extLst>
              <a:ext uri="{FF2B5EF4-FFF2-40B4-BE49-F238E27FC236}">
                <a16:creationId xmlns:a16="http://schemas.microsoft.com/office/drawing/2014/main" id="{251EA93D-15FB-E8F7-3876-F709053067EB}"/>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1A31BAF7-D1E5-8AB8-7408-EEC419A080B9}"/>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50</a:t>
            </a:fld>
            <a:endParaRPr lang="ko-KR" altLang="en-US"/>
          </a:p>
        </p:txBody>
      </p:sp>
    </p:spTree>
    <p:extLst>
      <p:ext uri="{BB962C8B-B14F-4D97-AF65-F5344CB8AC3E}">
        <p14:creationId xmlns:p14="http://schemas.microsoft.com/office/powerpoint/2010/main" val="3025941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F1967D9-EEDF-0A28-C5ED-46D960CB36F2}"/>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B19A402-2D7D-E605-9617-6F9B8F34A805}"/>
              </a:ext>
            </a:extLst>
          </p:cNvPr>
          <p:cNvSpPr>
            <a:spLocks noGrp="1"/>
          </p:cNvSpPr>
          <p:nvPr>
            <p:ph type="body" sz="quarter" idx="13"/>
          </p:nvPr>
        </p:nvSpPr>
        <p:spPr>
          <a:xfrm>
            <a:off x="266496" y="1235280"/>
            <a:ext cx="8537494" cy="2583067"/>
          </a:xfrm>
          <a:ln>
            <a:solidFill>
              <a:schemeClr val="bg1"/>
            </a:solidFill>
          </a:ln>
        </p:spPr>
        <p:txBody>
          <a:bodyPr>
            <a:noAutofit/>
          </a:bodyPr>
          <a:lstStyle/>
          <a:p>
            <a:r>
              <a:rPr lang="en-US" altLang="ko-KR" sz="1800" spc="0">
                <a:latin typeface="+mj-lt"/>
              </a:rPr>
              <a:t>Reconfigures 128B cache lines to </a:t>
            </a:r>
            <a:r>
              <a:rPr lang="en-US" altLang="ko-KR" sz="1800" spc="0">
                <a:solidFill>
                  <a:srgbClr val="C00000"/>
                </a:solidFill>
                <a:latin typeface="+mj-lt"/>
              </a:rPr>
              <a:t>“30-30-30-30-8”</a:t>
            </a:r>
          </a:p>
          <a:p>
            <a:pPr lvl="1"/>
            <a:r>
              <a:rPr lang="en-US" altLang="ko-KR" sz="1500" b="1" spc="0">
                <a:solidFill>
                  <a:schemeClr val="bg2">
                    <a:lumMod val="75000"/>
                  </a:schemeClr>
                </a:solidFill>
                <a:latin typeface="+mn-lt"/>
              </a:rPr>
              <a:t>30B sectors: </a:t>
            </a:r>
            <a:r>
              <a:rPr lang="en-US" altLang="ko-KR" sz="1500">
                <a:solidFill>
                  <a:schemeClr val="bg2">
                    <a:lumMod val="75000"/>
                  </a:schemeClr>
                </a:solidFill>
                <a:latin typeface="+mn-lt"/>
                <a:ea typeface="나눔스퀘어 네오 Regular" panose="00000500000000000000" pitchFamily="2" charset="-127"/>
              </a:rPr>
              <a:t>A 32B memory chunk contains 30B data and the corresponding 2B </a:t>
            </a:r>
            <a:r>
              <a:rPr lang="en-US" altLang="ko-KR" sz="1500" err="1">
                <a:solidFill>
                  <a:schemeClr val="bg2">
                    <a:lumMod val="75000"/>
                  </a:schemeClr>
                </a:solidFill>
                <a:latin typeface="+mn-lt"/>
                <a:ea typeface="나눔스퀘어 네오 Regular" panose="00000500000000000000" pitchFamily="2" charset="-127"/>
              </a:rPr>
              <a:t>redun</a:t>
            </a:r>
            <a:r>
              <a:rPr lang="en-US" altLang="ko-KR" sz="1500">
                <a:solidFill>
                  <a:schemeClr val="bg2">
                    <a:lumMod val="75000"/>
                  </a:schemeClr>
                </a:solidFill>
                <a:latin typeface="+mn-lt"/>
                <a:ea typeface="나눔스퀘어 네오 Regular" panose="00000500000000000000" pitchFamily="2" charset="-127"/>
              </a:rPr>
              <a:t>.</a:t>
            </a:r>
            <a:endParaRPr lang="en-US" altLang="ko-KR" sz="1500" spc="0">
              <a:solidFill>
                <a:schemeClr val="bg2">
                  <a:lumMod val="75000"/>
                </a:schemeClr>
              </a:solidFill>
              <a:latin typeface="+mn-lt"/>
            </a:endParaRPr>
          </a:p>
          <a:p>
            <a:pPr lvl="1"/>
            <a:r>
              <a:rPr lang="en-US" altLang="ko-KR" sz="1500" b="1" spc="0">
                <a:solidFill>
                  <a:srgbClr val="C00000"/>
                </a:solidFill>
                <a:latin typeface="+mn-lt"/>
              </a:rPr>
              <a:t>8B sectors: </a:t>
            </a:r>
            <a:r>
              <a:rPr lang="en-US" altLang="ko-KR" sz="1500">
                <a:solidFill>
                  <a:schemeClr val="tx1"/>
                </a:solidFill>
                <a:latin typeface="+mn-lt"/>
                <a:ea typeface="나눔스퀘어 네오 Regular" panose="00000500000000000000" pitchFamily="2" charset="-127"/>
              </a:rPr>
              <a:t>packed within a 32B memory chunk alongside other pairs</a:t>
            </a:r>
            <a:endParaRPr lang="en-US" altLang="ko-KR" sz="1500" spc="0">
              <a:solidFill>
                <a:schemeClr val="tx1"/>
              </a:solidFill>
              <a:latin typeface="+mn-lt"/>
            </a:endParaRPr>
          </a:p>
        </p:txBody>
      </p:sp>
      <p:sp>
        <p:nvSpPr>
          <p:cNvPr id="4" name="제목 3">
            <a:extLst>
              <a:ext uri="{FF2B5EF4-FFF2-40B4-BE49-F238E27FC236}">
                <a16:creationId xmlns:a16="http://schemas.microsoft.com/office/drawing/2014/main" id="{753E4AB2-A4E9-1568-4B19-1D09098CBA61}"/>
              </a:ext>
            </a:extLst>
          </p:cNvPr>
          <p:cNvSpPr>
            <a:spLocks noGrp="1"/>
          </p:cNvSpPr>
          <p:nvPr>
            <p:ph type="title"/>
          </p:nvPr>
        </p:nvSpPr>
        <p:spPr>
          <a:xfrm>
            <a:off x="854498" y="405096"/>
            <a:ext cx="7404642" cy="424732"/>
          </a:xfrm>
        </p:spPr>
        <p:txBody>
          <a:bodyPr/>
          <a:lstStyle/>
          <a:p>
            <a:r>
              <a:rPr lang="en-US" altLang="ko-KR" sz="2400" spc="0" err="1">
                <a:latin typeface="+mn-lt"/>
              </a:rPr>
              <a:t>CacheCraft</a:t>
            </a:r>
            <a:r>
              <a:rPr lang="en-US" altLang="ko-KR" sz="2400" spc="0">
                <a:latin typeface="+mn-lt"/>
              </a:rPr>
              <a:t> - Overview</a:t>
            </a:r>
          </a:p>
        </p:txBody>
      </p:sp>
      <p:sp>
        <p:nvSpPr>
          <p:cNvPr id="5" name="텍스트 개체 틀 4">
            <a:extLst>
              <a:ext uri="{FF2B5EF4-FFF2-40B4-BE49-F238E27FC236}">
                <a16:creationId xmlns:a16="http://schemas.microsoft.com/office/drawing/2014/main" id="{BED55EAC-E929-B430-5F51-5C483E6A3CE9}"/>
              </a:ext>
            </a:extLst>
          </p:cNvPr>
          <p:cNvSpPr>
            <a:spLocks noGrp="1"/>
          </p:cNvSpPr>
          <p:nvPr>
            <p:ph type="body" idx="1"/>
          </p:nvPr>
        </p:nvSpPr>
        <p:spPr/>
        <p:txBody>
          <a:bodyPr/>
          <a:lstStyle/>
          <a:p>
            <a:r>
              <a:rPr lang="en-US" altLang="ko-KR" sz="1000" spc="0" err="1">
                <a:latin typeface="+mn-lt"/>
              </a:rPr>
              <a:t>CacheCraft</a:t>
            </a:r>
            <a:endParaRPr lang="ko-KR" altLang="en-US" spc="0" err="1">
              <a:latin typeface="+mn-lt"/>
            </a:endParaRPr>
          </a:p>
        </p:txBody>
      </p:sp>
      <p:grpSp>
        <p:nvGrpSpPr>
          <p:cNvPr id="20" name="그룹 19">
            <a:extLst>
              <a:ext uri="{FF2B5EF4-FFF2-40B4-BE49-F238E27FC236}">
                <a16:creationId xmlns:a16="http://schemas.microsoft.com/office/drawing/2014/main" id="{3CD94BBC-FF15-EBEB-F93B-5BA37ED6A6CE}"/>
              </a:ext>
            </a:extLst>
          </p:cNvPr>
          <p:cNvGrpSpPr/>
          <p:nvPr/>
        </p:nvGrpSpPr>
        <p:grpSpPr>
          <a:xfrm>
            <a:off x="1330035" y="2693029"/>
            <a:ext cx="5758734" cy="3935670"/>
            <a:chOff x="1344705" y="2567167"/>
            <a:chExt cx="5758734" cy="3935670"/>
          </a:xfrm>
        </p:grpSpPr>
        <p:sp>
          <p:nvSpPr>
            <p:cNvPr id="18" name="직사각형 17">
              <a:extLst>
                <a:ext uri="{FF2B5EF4-FFF2-40B4-BE49-F238E27FC236}">
                  <a16:creationId xmlns:a16="http://schemas.microsoft.com/office/drawing/2014/main" id="{38291D4B-9873-7C1B-AAC6-BF45AFF34600}"/>
                </a:ext>
              </a:extLst>
            </p:cNvPr>
            <p:cNvSpPr/>
            <p:nvPr/>
          </p:nvSpPr>
          <p:spPr>
            <a:xfrm>
              <a:off x="1344705" y="5480720"/>
              <a:ext cx="5758733" cy="1022117"/>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r>
                <a:rPr lang="en-US" altLang="ko-KR" sz="1400" b="1">
                  <a:latin typeface="Times New Roman" panose="02020603050405020304" pitchFamily="18" charset="0"/>
                  <a:cs typeface="Times New Roman" panose="02020603050405020304" pitchFamily="18" charset="0"/>
                </a:rPr>
                <a:t> </a:t>
              </a:r>
              <a:endParaRPr lang="ko-KR" altLang="en-US" sz="1400" b="1">
                <a:latin typeface="Times New Roman" panose="02020603050405020304" pitchFamily="18" charset="0"/>
                <a:cs typeface="Times New Roman" panose="02020603050405020304" pitchFamily="18" charset="0"/>
              </a:endParaRPr>
            </a:p>
          </p:txBody>
        </p:sp>
        <p:sp>
          <p:nvSpPr>
            <p:cNvPr id="66" name="직사각형 65">
              <a:extLst>
                <a:ext uri="{FF2B5EF4-FFF2-40B4-BE49-F238E27FC236}">
                  <a16:creationId xmlns:a16="http://schemas.microsoft.com/office/drawing/2014/main" id="{874630B6-A8FB-7A3B-DFBF-95964E1AA6E2}"/>
                </a:ext>
              </a:extLst>
            </p:cNvPr>
            <p:cNvSpPr/>
            <p:nvPr/>
          </p:nvSpPr>
          <p:spPr>
            <a:xfrm>
              <a:off x="1344707" y="2567167"/>
              <a:ext cx="5758732" cy="2529896"/>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lIns="0" tIns="0" rIns="0" bIns="0" rtlCol="0" anchor="t"/>
            <a:lstStyle/>
            <a:p>
              <a:endParaRPr lang="ko-KR" altLang="en-US" sz="1400" b="1">
                <a:latin typeface="+mj-lt"/>
                <a:cs typeface="Times New Roman" panose="02020603050405020304" pitchFamily="18" charset="0"/>
              </a:endParaRPr>
            </a:p>
          </p:txBody>
        </p:sp>
        <p:sp>
          <p:nvSpPr>
            <p:cNvPr id="67" name="직사각형 66">
              <a:extLst>
                <a:ext uri="{FF2B5EF4-FFF2-40B4-BE49-F238E27FC236}">
                  <a16:creationId xmlns:a16="http://schemas.microsoft.com/office/drawing/2014/main" id="{48ACE765-3A5F-66A7-2467-7E981677784C}"/>
                </a:ext>
              </a:extLst>
            </p:cNvPr>
            <p:cNvSpPr/>
            <p:nvPr/>
          </p:nvSpPr>
          <p:spPr>
            <a:xfrm>
              <a:off x="1582287" y="4708484"/>
              <a:ext cx="5239583" cy="31831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68" name="직사각형 67">
              <a:extLst>
                <a:ext uri="{FF2B5EF4-FFF2-40B4-BE49-F238E27FC236}">
                  <a16:creationId xmlns:a16="http://schemas.microsoft.com/office/drawing/2014/main" id="{AB63457B-CA69-7DC8-37C6-2D2DAB939B03}"/>
                </a:ext>
              </a:extLst>
            </p:cNvPr>
            <p:cNvSpPr/>
            <p:nvPr/>
          </p:nvSpPr>
          <p:spPr>
            <a:xfrm>
              <a:off x="1593442" y="3787045"/>
              <a:ext cx="5228428"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75" name="직사각형 74">
              <a:extLst>
                <a:ext uri="{FF2B5EF4-FFF2-40B4-BE49-F238E27FC236}">
                  <a16:creationId xmlns:a16="http://schemas.microsoft.com/office/drawing/2014/main" id="{E930C324-5121-6F7F-441F-512D1B1D28C4}"/>
                </a:ext>
              </a:extLst>
            </p:cNvPr>
            <p:cNvSpPr/>
            <p:nvPr/>
          </p:nvSpPr>
          <p:spPr>
            <a:xfrm>
              <a:off x="1593441" y="2937994"/>
              <a:ext cx="5228429" cy="529936"/>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200">
                <a:latin typeface="+mj-lt"/>
                <a:cs typeface="Times New Roman" panose="02020603050405020304" pitchFamily="18" charset="0"/>
              </a:endParaRPr>
            </a:p>
          </p:txBody>
        </p:sp>
        <p:sp>
          <p:nvSpPr>
            <p:cNvPr id="109" name="화살표: 위쪽/아래쪽 108">
              <a:extLst>
                <a:ext uri="{FF2B5EF4-FFF2-40B4-BE49-F238E27FC236}">
                  <a16:creationId xmlns:a16="http://schemas.microsoft.com/office/drawing/2014/main" id="{718D9CCC-5A53-3714-ADA0-48579B2BCBA6}"/>
                </a:ext>
              </a:extLst>
            </p:cNvPr>
            <p:cNvSpPr/>
            <p:nvPr/>
          </p:nvSpPr>
          <p:spPr>
            <a:xfrm>
              <a:off x="3737470" y="5048434"/>
              <a:ext cx="638127" cy="580547"/>
            </a:xfrm>
            <a:prstGeom prst="upDownArrow">
              <a:avLst>
                <a:gd name="adj1" fmla="val 49172"/>
                <a:gd name="adj2" fmla="val 3016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1" name="TextBox 240">
              <a:extLst>
                <a:ext uri="{FF2B5EF4-FFF2-40B4-BE49-F238E27FC236}">
                  <a16:creationId xmlns:a16="http://schemas.microsoft.com/office/drawing/2014/main" id="{9597E230-7690-A29A-21F2-EB4BB5511E24}"/>
                </a:ext>
              </a:extLst>
            </p:cNvPr>
            <p:cNvSpPr txBox="1"/>
            <p:nvPr/>
          </p:nvSpPr>
          <p:spPr>
            <a:xfrm>
              <a:off x="1679454" y="3050675"/>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L1 Cache</a:t>
              </a:r>
            </a:p>
          </p:txBody>
        </p:sp>
        <p:sp>
          <p:nvSpPr>
            <p:cNvPr id="242" name="TextBox 241">
              <a:extLst>
                <a:ext uri="{FF2B5EF4-FFF2-40B4-BE49-F238E27FC236}">
                  <a16:creationId xmlns:a16="http://schemas.microsoft.com/office/drawing/2014/main" id="{F07D728C-3A07-4B25-3666-42F3080B0F19}"/>
                </a:ext>
              </a:extLst>
            </p:cNvPr>
            <p:cNvSpPr txBox="1"/>
            <p:nvPr/>
          </p:nvSpPr>
          <p:spPr>
            <a:xfrm>
              <a:off x="1676618" y="3960814"/>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L2 Cache</a:t>
              </a:r>
            </a:p>
          </p:txBody>
        </p:sp>
        <p:sp>
          <p:nvSpPr>
            <p:cNvPr id="243" name="TextBox 242">
              <a:extLst>
                <a:ext uri="{FF2B5EF4-FFF2-40B4-BE49-F238E27FC236}">
                  <a16:creationId xmlns:a16="http://schemas.microsoft.com/office/drawing/2014/main" id="{A8D529F3-88FC-ED5B-15DA-B9E2B64E5A9B}"/>
                </a:ext>
              </a:extLst>
            </p:cNvPr>
            <p:cNvSpPr txBox="1"/>
            <p:nvPr/>
          </p:nvSpPr>
          <p:spPr>
            <a:xfrm>
              <a:off x="1679454" y="4752582"/>
              <a:ext cx="1639867"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DRAM Controller</a:t>
              </a:r>
            </a:p>
          </p:txBody>
        </p:sp>
        <p:sp>
          <p:nvSpPr>
            <p:cNvPr id="62" name="TextBox 61">
              <a:extLst>
                <a:ext uri="{FF2B5EF4-FFF2-40B4-BE49-F238E27FC236}">
                  <a16:creationId xmlns:a16="http://schemas.microsoft.com/office/drawing/2014/main" id="{F627C529-64F0-5586-B4A0-59417ABEAE21}"/>
                </a:ext>
              </a:extLst>
            </p:cNvPr>
            <p:cNvSpPr txBox="1"/>
            <p:nvPr/>
          </p:nvSpPr>
          <p:spPr>
            <a:xfrm>
              <a:off x="1415485" y="5493419"/>
              <a:ext cx="946914"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GDDR</a:t>
              </a:r>
              <a:endParaRPr lang="ko-KR" altLang="en-US" sz="1600" b="1">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19BB39A9-3465-A064-13A6-EB437137501D}"/>
                </a:ext>
              </a:extLst>
            </p:cNvPr>
            <p:cNvSpPr txBox="1"/>
            <p:nvPr/>
          </p:nvSpPr>
          <p:spPr>
            <a:xfrm>
              <a:off x="1415485" y="2631972"/>
              <a:ext cx="726203"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GPU</a:t>
              </a:r>
              <a:endParaRPr lang="ko-KR" altLang="en-US" sz="1600" b="1">
                <a:latin typeface="Times New Roman" panose="02020603050405020304" pitchFamily="18" charset="0"/>
                <a:cs typeface="Times New Roman" panose="02020603050405020304" pitchFamily="18" charset="0"/>
              </a:endParaRPr>
            </a:p>
          </p:txBody>
        </p:sp>
        <p:sp>
          <p:nvSpPr>
            <p:cNvPr id="15" name="화살표: 위쪽/아래쪽 14">
              <a:extLst>
                <a:ext uri="{FF2B5EF4-FFF2-40B4-BE49-F238E27FC236}">
                  <a16:creationId xmlns:a16="http://schemas.microsoft.com/office/drawing/2014/main" id="{95DA0D60-F9BB-126C-057E-FFCD83B7837A}"/>
                </a:ext>
              </a:extLst>
            </p:cNvPr>
            <p:cNvSpPr/>
            <p:nvPr/>
          </p:nvSpPr>
          <p:spPr>
            <a:xfrm>
              <a:off x="3812577" y="3353164"/>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화살표: 위쪽/아래쪽 18">
              <a:extLst>
                <a:ext uri="{FF2B5EF4-FFF2-40B4-BE49-F238E27FC236}">
                  <a16:creationId xmlns:a16="http://schemas.microsoft.com/office/drawing/2014/main" id="{DE6DB59E-6648-27DA-4FC7-8E6B8B017839}"/>
                </a:ext>
              </a:extLst>
            </p:cNvPr>
            <p:cNvSpPr/>
            <p:nvPr/>
          </p:nvSpPr>
          <p:spPr>
            <a:xfrm>
              <a:off x="3799069" y="4209009"/>
              <a:ext cx="514931" cy="475392"/>
            </a:xfrm>
            <a:prstGeom prst="upDownArrow">
              <a:avLst>
                <a:gd name="adj1" fmla="val 50000"/>
                <a:gd name="adj2" fmla="val 29249"/>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grpSp>
        <p:nvGrpSpPr>
          <p:cNvPr id="3" name="그룹 2">
            <a:extLst>
              <a:ext uri="{FF2B5EF4-FFF2-40B4-BE49-F238E27FC236}">
                <a16:creationId xmlns:a16="http://schemas.microsoft.com/office/drawing/2014/main" id="{D5FB7888-E323-A083-A8A5-1B4E357BE36F}"/>
              </a:ext>
            </a:extLst>
          </p:cNvPr>
          <p:cNvGrpSpPr/>
          <p:nvPr/>
        </p:nvGrpSpPr>
        <p:grpSpPr>
          <a:xfrm>
            <a:off x="3072392" y="3134992"/>
            <a:ext cx="3039626" cy="305769"/>
            <a:chOff x="3088134" y="2992225"/>
            <a:chExt cx="3039626" cy="305769"/>
          </a:xfrm>
        </p:grpSpPr>
        <p:sp>
          <p:nvSpPr>
            <p:cNvPr id="6" name="TextBox 5">
              <a:extLst>
                <a:ext uri="{FF2B5EF4-FFF2-40B4-BE49-F238E27FC236}">
                  <a16:creationId xmlns:a16="http://schemas.microsoft.com/office/drawing/2014/main" id="{A363EB95-A360-322D-147A-B591C8369B69}"/>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8" name="그룹 7">
              <a:extLst>
                <a:ext uri="{FF2B5EF4-FFF2-40B4-BE49-F238E27FC236}">
                  <a16:creationId xmlns:a16="http://schemas.microsoft.com/office/drawing/2014/main" id="{8680EF43-BE51-8661-5692-EAC239D8355C}"/>
                </a:ext>
              </a:extLst>
            </p:cNvPr>
            <p:cNvGrpSpPr/>
            <p:nvPr/>
          </p:nvGrpSpPr>
          <p:grpSpPr>
            <a:xfrm>
              <a:off x="3094966" y="2992225"/>
              <a:ext cx="1928845" cy="305769"/>
              <a:chOff x="5100382" y="1479834"/>
              <a:chExt cx="1383776" cy="239208"/>
            </a:xfrm>
          </p:grpSpPr>
          <p:sp>
            <p:nvSpPr>
              <p:cNvPr id="21" name="직사각형 20">
                <a:extLst>
                  <a:ext uri="{FF2B5EF4-FFF2-40B4-BE49-F238E27FC236}">
                    <a16:creationId xmlns:a16="http://schemas.microsoft.com/office/drawing/2014/main" id="{220A474A-16E2-E285-4E01-5A8A52EE50CC}"/>
                  </a:ext>
                </a:extLst>
              </p:cNvPr>
              <p:cNvSpPr/>
              <p:nvPr/>
            </p:nvSpPr>
            <p:spPr>
              <a:xfrm>
                <a:off x="5100382"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D83A7574-CD4B-4ADF-7C5F-2335373B5F96}"/>
                  </a:ext>
                </a:extLst>
              </p:cNvPr>
              <p:cNvSpPr/>
              <p:nvPr/>
            </p:nvSpPr>
            <p:spPr>
              <a:xfrm>
                <a:off x="5347959" y="1652555"/>
                <a:ext cx="82073" cy="64968"/>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426709AC-E21A-D88C-745D-34B38EC4F159}"/>
                  </a:ext>
                </a:extLst>
              </p:cNvPr>
              <p:cNvSpPr/>
              <p:nvPr/>
            </p:nvSpPr>
            <p:spPr>
              <a:xfrm>
                <a:off x="5430212" y="1479834"/>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4" name="직사각형 23">
                <a:extLst>
                  <a:ext uri="{FF2B5EF4-FFF2-40B4-BE49-F238E27FC236}">
                    <a16:creationId xmlns:a16="http://schemas.microsoft.com/office/drawing/2014/main" id="{D3203E52-9C79-15A8-0639-10AB3028C1DB}"/>
                  </a:ext>
                </a:extLst>
              </p:cNvPr>
              <p:cNvSpPr/>
              <p:nvPr/>
            </p:nvSpPr>
            <p:spPr>
              <a:xfrm>
                <a:off x="5676251" y="1604598"/>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5" name="직사각형 24">
                <a:extLst>
                  <a:ext uri="{FF2B5EF4-FFF2-40B4-BE49-F238E27FC236}">
                    <a16:creationId xmlns:a16="http://schemas.microsoft.com/office/drawing/2014/main" id="{F3BBD175-5D43-172D-A0A5-32AE1172EB10}"/>
                  </a:ext>
                </a:extLst>
              </p:cNvPr>
              <p:cNvSpPr/>
              <p:nvPr/>
            </p:nvSpPr>
            <p:spPr>
              <a:xfrm>
                <a:off x="5756965"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26" name="직사각형 25">
                <a:extLst>
                  <a:ext uri="{FF2B5EF4-FFF2-40B4-BE49-F238E27FC236}">
                    <a16:creationId xmlns:a16="http://schemas.microsoft.com/office/drawing/2014/main" id="{10A85E0F-E26B-2DEA-2E0F-FDED7EF0A617}"/>
                  </a:ext>
                </a:extLst>
              </p:cNvPr>
              <p:cNvSpPr/>
              <p:nvPr/>
            </p:nvSpPr>
            <p:spPr>
              <a:xfrm>
                <a:off x="6000843" y="1542534"/>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DE83E28C-2196-C294-C8CF-FF0599336774}"/>
                  </a:ext>
                </a:extLst>
              </p:cNvPr>
              <p:cNvSpPr/>
              <p:nvPr/>
            </p:nvSpPr>
            <p:spPr>
              <a:xfrm>
                <a:off x="6085257" y="1480556"/>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8" name="직사각형 27">
                <a:extLst>
                  <a:ext uri="{FF2B5EF4-FFF2-40B4-BE49-F238E27FC236}">
                    <a16:creationId xmlns:a16="http://schemas.microsoft.com/office/drawing/2014/main" id="{5C65300D-626F-6803-2549-25DAC990F088}"/>
                  </a:ext>
                </a:extLst>
              </p:cNvPr>
              <p:cNvSpPr/>
              <p:nvPr/>
            </p:nvSpPr>
            <p:spPr>
              <a:xfrm>
                <a:off x="6331314" y="1481798"/>
                <a:ext cx="152844" cy="236927"/>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29" name="직사각형 28">
                <a:extLst>
                  <a:ext uri="{FF2B5EF4-FFF2-40B4-BE49-F238E27FC236}">
                    <a16:creationId xmlns:a16="http://schemas.microsoft.com/office/drawing/2014/main" id="{05FB62D5-760B-2505-ADFA-0B8C97EB95FE}"/>
                  </a:ext>
                </a:extLst>
              </p:cNvPr>
              <p:cNvSpPr/>
              <p:nvPr/>
            </p:nvSpPr>
            <p:spPr>
              <a:xfrm>
                <a:off x="5414396" y="1663778"/>
                <a:ext cx="45719" cy="42245"/>
              </a:xfrm>
              <a:prstGeom prst="rect">
                <a:avLst/>
              </a:prstGeom>
              <a:solidFill>
                <a:srgbClr val="F6980E"/>
              </a:solidFill>
              <a:ln>
                <a:solidFill>
                  <a:srgbClr val="F6980E"/>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0" name="직사각형 29">
                <a:extLst>
                  <a:ext uri="{FF2B5EF4-FFF2-40B4-BE49-F238E27FC236}">
                    <a16:creationId xmlns:a16="http://schemas.microsoft.com/office/drawing/2014/main" id="{78260F5E-A1D5-4577-6039-A2F7218C8FBA}"/>
                  </a:ext>
                </a:extLst>
              </p:cNvPr>
              <p:cNvSpPr/>
              <p:nvPr/>
            </p:nvSpPr>
            <p:spPr>
              <a:xfrm>
                <a:off x="5742136" y="1611998"/>
                <a:ext cx="25827"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31" name="직사각형 30">
                <a:extLst>
                  <a:ext uri="{FF2B5EF4-FFF2-40B4-BE49-F238E27FC236}">
                    <a16:creationId xmlns:a16="http://schemas.microsoft.com/office/drawing/2014/main" id="{E8CA0153-4DD6-4947-5C5A-3C21DC7EDC76}"/>
                  </a:ext>
                </a:extLst>
              </p:cNvPr>
              <p:cNvSpPr/>
              <p:nvPr/>
            </p:nvSpPr>
            <p:spPr>
              <a:xfrm>
                <a:off x="6061366" y="1549859"/>
                <a:ext cx="41692"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9" name="그룹 8">
              <a:extLst>
                <a:ext uri="{FF2B5EF4-FFF2-40B4-BE49-F238E27FC236}">
                  <a16:creationId xmlns:a16="http://schemas.microsoft.com/office/drawing/2014/main" id="{0B6123C0-EC5C-C166-55A7-3A9443874ADA}"/>
                </a:ext>
              </a:extLst>
            </p:cNvPr>
            <p:cNvGrpSpPr/>
            <p:nvPr/>
          </p:nvGrpSpPr>
          <p:grpSpPr>
            <a:xfrm>
              <a:off x="3088134" y="2994174"/>
              <a:ext cx="2034126" cy="282610"/>
              <a:chOff x="1727926" y="2265858"/>
              <a:chExt cx="1568385" cy="230378"/>
            </a:xfrm>
          </p:grpSpPr>
          <p:sp>
            <p:nvSpPr>
              <p:cNvPr id="13" name="TextBox 12">
                <a:extLst>
                  <a:ext uri="{FF2B5EF4-FFF2-40B4-BE49-F238E27FC236}">
                    <a16:creationId xmlns:a16="http://schemas.microsoft.com/office/drawing/2014/main" id="{AEC90920-3A77-8F0F-C5ED-8F06B6611569}"/>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4" name="TextBox 13">
                <a:extLst>
                  <a:ext uri="{FF2B5EF4-FFF2-40B4-BE49-F238E27FC236}">
                    <a16:creationId xmlns:a16="http://schemas.microsoft.com/office/drawing/2014/main" id="{1117B3D7-801E-FCF5-0A59-6E3C129560F0}"/>
                  </a:ext>
                </a:extLst>
              </p:cNvPr>
              <p:cNvSpPr txBox="1"/>
              <p:nvPr/>
            </p:nvSpPr>
            <p:spPr>
              <a:xfrm>
                <a:off x="2033460" y="226585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6" name="TextBox 15">
                <a:extLst>
                  <a:ext uri="{FF2B5EF4-FFF2-40B4-BE49-F238E27FC236}">
                    <a16:creationId xmlns:a16="http://schemas.microsoft.com/office/drawing/2014/main" id="{705547FC-BB75-252F-07DD-9161ACDB1964}"/>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17" name="TextBox 16">
                <a:extLst>
                  <a:ext uri="{FF2B5EF4-FFF2-40B4-BE49-F238E27FC236}">
                    <a16:creationId xmlns:a16="http://schemas.microsoft.com/office/drawing/2014/main" id="{DAD811A0-62E4-D3FB-8543-9EFBDEA7F428}"/>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11" name="TextBox 10">
              <a:extLst>
                <a:ext uri="{FF2B5EF4-FFF2-40B4-BE49-F238E27FC236}">
                  <a16:creationId xmlns:a16="http://schemas.microsoft.com/office/drawing/2014/main" id="{FA7445EA-F675-9912-2814-364A0072AB49}"/>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12" name="TextBox 11">
              <a:extLst>
                <a:ext uri="{FF2B5EF4-FFF2-40B4-BE49-F238E27FC236}">
                  <a16:creationId xmlns:a16="http://schemas.microsoft.com/office/drawing/2014/main" id="{F9BB0210-307D-DFC4-9774-32AC1F36DFEA}"/>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grpSp>
        <p:nvGrpSpPr>
          <p:cNvPr id="32" name="그룹 31">
            <a:extLst>
              <a:ext uri="{FF2B5EF4-FFF2-40B4-BE49-F238E27FC236}">
                <a16:creationId xmlns:a16="http://schemas.microsoft.com/office/drawing/2014/main" id="{BAD30343-FAE4-03BE-C0A7-680BA3CB939F}"/>
              </a:ext>
            </a:extLst>
          </p:cNvPr>
          <p:cNvGrpSpPr/>
          <p:nvPr/>
        </p:nvGrpSpPr>
        <p:grpSpPr>
          <a:xfrm>
            <a:off x="3072392" y="3975456"/>
            <a:ext cx="3039626" cy="306761"/>
            <a:chOff x="3088134" y="2993140"/>
            <a:chExt cx="3039626" cy="306761"/>
          </a:xfrm>
        </p:grpSpPr>
        <p:sp>
          <p:nvSpPr>
            <p:cNvPr id="33" name="TextBox 32">
              <a:extLst>
                <a:ext uri="{FF2B5EF4-FFF2-40B4-BE49-F238E27FC236}">
                  <a16:creationId xmlns:a16="http://schemas.microsoft.com/office/drawing/2014/main" id="{19B21EF4-6760-A819-1F60-68D6DCA57E97}"/>
                </a:ext>
              </a:extLst>
            </p:cNvPr>
            <p:cNvSpPr txBox="1"/>
            <p:nvPr/>
          </p:nvSpPr>
          <p:spPr>
            <a:xfrm>
              <a:off x="5066738" y="3045750"/>
              <a:ext cx="1061022" cy="226534"/>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128B line</a:t>
              </a:r>
              <a:endParaRPr lang="ko-KR" altLang="en-US" sz="1200">
                <a:latin typeface="+mj-lt"/>
                <a:cs typeface="Times New Roman" panose="02020603050405020304" pitchFamily="18" charset="0"/>
              </a:endParaRPr>
            </a:p>
          </p:txBody>
        </p:sp>
        <p:grpSp>
          <p:nvGrpSpPr>
            <p:cNvPr id="34" name="그룹 33">
              <a:extLst>
                <a:ext uri="{FF2B5EF4-FFF2-40B4-BE49-F238E27FC236}">
                  <a16:creationId xmlns:a16="http://schemas.microsoft.com/office/drawing/2014/main" id="{2FE76A70-384A-9609-F881-E0985E031C5D}"/>
                </a:ext>
              </a:extLst>
            </p:cNvPr>
            <p:cNvGrpSpPr/>
            <p:nvPr/>
          </p:nvGrpSpPr>
          <p:grpSpPr>
            <a:xfrm>
              <a:off x="3094966" y="2993140"/>
              <a:ext cx="1928845" cy="306761"/>
              <a:chOff x="5100382" y="1480556"/>
              <a:chExt cx="1383776" cy="239985"/>
            </a:xfrm>
          </p:grpSpPr>
          <p:sp>
            <p:nvSpPr>
              <p:cNvPr id="42" name="직사각형 41">
                <a:extLst>
                  <a:ext uri="{FF2B5EF4-FFF2-40B4-BE49-F238E27FC236}">
                    <a16:creationId xmlns:a16="http://schemas.microsoft.com/office/drawing/2014/main" id="{7E013378-428A-B264-78E4-8E3684D40380}"/>
                  </a:ext>
                </a:extLst>
              </p:cNvPr>
              <p:cNvSpPr/>
              <p:nvPr/>
            </p:nvSpPr>
            <p:spPr>
              <a:xfrm>
                <a:off x="5100382" y="1480556"/>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3" name="직사각형 42">
                <a:extLst>
                  <a:ext uri="{FF2B5EF4-FFF2-40B4-BE49-F238E27FC236}">
                    <a16:creationId xmlns:a16="http://schemas.microsoft.com/office/drawing/2014/main" id="{BC7376C6-DFA4-BB5B-0135-0418B47A7F5A}"/>
                  </a:ext>
                </a:extLst>
              </p:cNvPr>
              <p:cNvSpPr/>
              <p:nvPr/>
            </p:nvSpPr>
            <p:spPr>
              <a:xfrm>
                <a:off x="5347959" y="1651055"/>
                <a:ext cx="82073" cy="6785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7C165F71-E470-746D-7098-0585071E210D}"/>
                  </a:ext>
                </a:extLst>
              </p:cNvPr>
              <p:cNvSpPr/>
              <p:nvPr/>
            </p:nvSpPr>
            <p:spPr>
              <a:xfrm>
                <a:off x="5428674" y="1482055"/>
                <a:ext cx="328292" cy="238485"/>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AE171790-5CCF-9F26-6D7A-A7867DFC831B}"/>
                  </a:ext>
                </a:extLst>
              </p:cNvPr>
              <p:cNvSpPr/>
              <p:nvPr/>
            </p:nvSpPr>
            <p:spPr>
              <a:xfrm>
                <a:off x="5676251" y="1606511"/>
                <a:ext cx="82073" cy="112654"/>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6" name="직사각형 45">
                <a:extLst>
                  <a:ext uri="{FF2B5EF4-FFF2-40B4-BE49-F238E27FC236}">
                    <a16:creationId xmlns:a16="http://schemas.microsoft.com/office/drawing/2014/main" id="{D4185257-5DC8-7DBC-D84E-627118F3BA24}"/>
                  </a:ext>
                </a:extLst>
              </p:cNvPr>
              <p:cNvSpPr/>
              <p:nvPr/>
            </p:nvSpPr>
            <p:spPr>
              <a:xfrm>
                <a:off x="5756965" y="1482055"/>
                <a:ext cx="328292"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r>
                  <a:rPr lang="en-US" altLang="ko-KR" sz="1000">
                    <a:latin typeface="Times New Roman" panose="02020603050405020304" pitchFamily="18" charset="0"/>
                    <a:cs typeface="Times New Roman" panose="02020603050405020304" pitchFamily="18" charset="0"/>
                  </a:rPr>
                  <a:t> </a:t>
                </a:r>
                <a:endParaRPr lang="ko-KR" altLang="en-US" sz="1000" b="1">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7F655F20-A188-94E9-445F-D9A233E577A8}"/>
                  </a:ext>
                </a:extLst>
              </p:cNvPr>
              <p:cNvSpPr/>
              <p:nvPr/>
            </p:nvSpPr>
            <p:spPr>
              <a:xfrm>
                <a:off x="6000843" y="1545117"/>
                <a:ext cx="82073" cy="174718"/>
              </a:xfrm>
              <a:prstGeom prst="rect">
                <a:avLst/>
              </a:prstGeom>
              <a:solidFill>
                <a:srgbClr val="F6980E"/>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0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0664D085-332B-8A00-BE13-FC5AC093E05F}"/>
                  </a:ext>
                </a:extLst>
              </p:cNvPr>
              <p:cNvSpPr/>
              <p:nvPr/>
            </p:nvSpPr>
            <p:spPr>
              <a:xfrm>
                <a:off x="6085257" y="1482055"/>
                <a:ext cx="246219" cy="238486"/>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76FD5281-AF7A-F2D6-E2ED-150CC958FAAB}"/>
                  </a:ext>
                </a:extLst>
              </p:cNvPr>
              <p:cNvSpPr/>
              <p:nvPr/>
            </p:nvSpPr>
            <p:spPr>
              <a:xfrm>
                <a:off x="6331314" y="1483296"/>
                <a:ext cx="152844" cy="236927"/>
              </a:xfrm>
              <a:prstGeom prst="rect">
                <a:avLst/>
              </a:prstGeom>
              <a:solidFill>
                <a:srgbClr val="C0000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000" b="1">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F62C787A-07E2-0B56-90C5-3254D265D37A}"/>
                  </a:ext>
                </a:extLst>
              </p:cNvPr>
              <p:cNvSpPr/>
              <p:nvPr/>
            </p:nvSpPr>
            <p:spPr>
              <a:xfrm>
                <a:off x="5415535" y="1661964"/>
                <a:ext cx="25827" cy="50694"/>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1" name="직사각형 50">
                <a:extLst>
                  <a:ext uri="{FF2B5EF4-FFF2-40B4-BE49-F238E27FC236}">
                    <a16:creationId xmlns:a16="http://schemas.microsoft.com/office/drawing/2014/main" id="{09D0C14C-3BD3-FB88-F1B9-A8A32F782F81}"/>
                  </a:ext>
                </a:extLst>
              </p:cNvPr>
              <p:cNvSpPr/>
              <p:nvPr/>
            </p:nvSpPr>
            <p:spPr>
              <a:xfrm>
                <a:off x="5739858" y="1613549"/>
                <a:ext cx="38740" cy="9857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sp>
            <p:nvSpPr>
              <p:cNvPr id="52" name="직사각형 51">
                <a:extLst>
                  <a:ext uri="{FF2B5EF4-FFF2-40B4-BE49-F238E27FC236}">
                    <a16:creationId xmlns:a16="http://schemas.microsoft.com/office/drawing/2014/main" id="{2D46ECB5-C190-7742-A162-527B0FF1E4D3}"/>
                  </a:ext>
                </a:extLst>
              </p:cNvPr>
              <p:cNvSpPr/>
              <p:nvPr/>
            </p:nvSpPr>
            <p:spPr>
              <a:xfrm>
                <a:off x="6067062" y="1552806"/>
                <a:ext cx="38740" cy="160532"/>
              </a:xfrm>
              <a:prstGeom prst="rect">
                <a:avLst/>
              </a:prstGeom>
              <a:solidFill>
                <a:srgbClr val="F6980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400"/>
              </a:p>
            </p:txBody>
          </p:sp>
        </p:grpSp>
        <p:grpSp>
          <p:nvGrpSpPr>
            <p:cNvPr id="35" name="그룹 34">
              <a:extLst>
                <a:ext uri="{FF2B5EF4-FFF2-40B4-BE49-F238E27FC236}">
                  <a16:creationId xmlns:a16="http://schemas.microsoft.com/office/drawing/2014/main" id="{AD080FA4-453F-DA22-26E5-4E4986C3867A}"/>
                </a:ext>
              </a:extLst>
            </p:cNvPr>
            <p:cNvGrpSpPr/>
            <p:nvPr/>
          </p:nvGrpSpPr>
          <p:grpSpPr>
            <a:xfrm>
              <a:off x="3088134" y="2996587"/>
              <a:ext cx="2034126" cy="281885"/>
              <a:chOff x="1727926" y="2267825"/>
              <a:chExt cx="1568385" cy="229787"/>
            </a:xfrm>
          </p:grpSpPr>
          <p:sp>
            <p:nvSpPr>
              <p:cNvPr id="38" name="TextBox 37">
                <a:extLst>
                  <a:ext uri="{FF2B5EF4-FFF2-40B4-BE49-F238E27FC236}">
                    <a16:creationId xmlns:a16="http://schemas.microsoft.com/office/drawing/2014/main" id="{29DFC50A-09A6-ED49-D2C2-DE14E0AF7C73}"/>
                  </a:ext>
                </a:extLst>
              </p:cNvPr>
              <p:cNvSpPr txBox="1"/>
              <p:nvPr/>
            </p:nvSpPr>
            <p:spPr>
              <a:xfrm>
                <a:off x="1727926" y="2270432"/>
                <a:ext cx="376817"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9" name="TextBox 38">
                <a:extLst>
                  <a:ext uri="{FF2B5EF4-FFF2-40B4-BE49-F238E27FC236}">
                    <a16:creationId xmlns:a16="http://schemas.microsoft.com/office/drawing/2014/main" id="{929FA58C-8554-E71E-8E27-05457BA9FF42}"/>
                  </a:ext>
                </a:extLst>
              </p:cNvPr>
              <p:cNvSpPr txBox="1"/>
              <p:nvPr/>
            </p:nvSpPr>
            <p:spPr>
              <a:xfrm>
                <a:off x="2038994" y="2271808"/>
                <a:ext cx="365582" cy="225804"/>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40" name="TextBox 39">
                <a:extLst>
                  <a:ext uri="{FF2B5EF4-FFF2-40B4-BE49-F238E27FC236}">
                    <a16:creationId xmlns:a16="http://schemas.microsoft.com/office/drawing/2014/main" id="{DEC005F7-F3B8-620C-B72C-232DAEA445C7}"/>
                  </a:ext>
                </a:extLst>
              </p:cNvPr>
              <p:cNvSpPr txBox="1"/>
              <p:nvPr/>
            </p:nvSpPr>
            <p:spPr>
              <a:xfrm>
                <a:off x="2693838" y="2267825"/>
                <a:ext cx="346501" cy="225804"/>
              </a:xfrm>
              <a:prstGeom prst="rect">
                <a:avLst/>
              </a:prstGeom>
              <a:noFill/>
            </p:spPr>
            <p:txBody>
              <a:bodyPr wrap="square" rtlCol="0">
                <a:spAutoFit/>
              </a:bodyPr>
              <a:lstStyle/>
              <a:p>
                <a:endParaRPr lang="ko-KR" altLang="en-US" sz="1200" b="1">
                  <a:solidFill>
                    <a:schemeClr val="bg1"/>
                  </a:solidFill>
                </a:endParaRPr>
              </a:p>
            </p:txBody>
          </p:sp>
          <p:sp>
            <p:nvSpPr>
              <p:cNvPr id="41" name="TextBox 40">
                <a:extLst>
                  <a:ext uri="{FF2B5EF4-FFF2-40B4-BE49-F238E27FC236}">
                    <a16:creationId xmlns:a16="http://schemas.microsoft.com/office/drawing/2014/main" id="{B2BFE5EC-ED04-8243-37F5-2037CE73B597}"/>
                  </a:ext>
                </a:extLst>
              </p:cNvPr>
              <p:cNvSpPr txBox="1"/>
              <p:nvPr/>
            </p:nvSpPr>
            <p:spPr>
              <a:xfrm>
                <a:off x="2994969" y="2294563"/>
                <a:ext cx="301342" cy="195697"/>
              </a:xfrm>
              <a:prstGeom prst="rect">
                <a:avLst/>
              </a:prstGeom>
              <a:noFill/>
            </p:spPr>
            <p:txBody>
              <a:bodyPr wrap="square" rtlCol="0">
                <a:spAutoFit/>
              </a:bodyPr>
              <a:lstStyle/>
              <a:p>
                <a:pPr>
                  <a:lnSpc>
                    <a:spcPct val="80000"/>
                  </a:lnSpc>
                </a:pPr>
                <a:r>
                  <a:rPr lang="en-US" altLang="ko-KR" sz="1200" b="1">
                    <a:solidFill>
                      <a:schemeClr val="bg1"/>
                    </a:solidFill>
                  </a:rPr>
                  <a:t>8B</a:t>
                </a:r>
                <a:endParaRPr lang="ko-KR" altLang="en-US" sz="1200" b="1">
                  <a:solidFill>
                    <a:schemeClr val="bg1"/>
                  </a:solidFill>
                </a:endParaRPr>
              </a:p>
            </p:txBody>
          </p:sp>
        </p:grpSp>
        <p:sp>
          <p:nvSpPr>
            <p:cNvPr id="36" name="TextBox 35">
              <a:extLst>
                <a:ext uri="{FF2B5EF4-FFF2-40B4-BE49-F238E27FC236}">
                  <a16:creationId xmlns:a16="http://schemas.microsoft.com/office/drawing/2014/main" id="{A8C45DEA-1EC4-2023-2E44-598E7EBFA6BB}"/>
                </a:ext>
              </a:extLst>
            </p:cNvPr>
            <p:cNvSpPr txBox="1"/>
            <p:nvPr/>
          </p:nvSpPr>
          <p:spPr>
            <a:xfrm>
              <a:off x="3942471" y="2997243"/>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sp>
          <p:nvSpPr>
            <p:cNvPr id="37" name="TextBox 36">
              <a:extLst>
                <a:ext uri="{FF2B5EF4-FFF2-40B4-BE49-F238E27FC236}">
                  <a16:creationId xmlns:a16="http://schemas.microsoft.com/office/drawing/2014/main" id="{06938595-C8F1-89AE-4F7D-791505AAC5DB}"/>
                </a:ext>
              </a:extLst>
            </p:cNvPr>
            <p:cNvSpPr txBox="1"/>
            <p:nvPr/>
          </p:nvSpPr>
          <p:spPr>
            <a:xfrm>
              <a:off x="4393311" y="2995967"/>
              <a:ext cx="474144" cy="276999"/>
            </a:xfrm>
            <a:prstGeom prst="rect">
              <a:avLst/>
            </a:prstGeom>
            <a:noFill/>
          </p:spPr>
          <p:txBody>
            <a:bodyPr wrap="square" rtlCol="0">
              <a:spAutoFit/>
            </a:bodyPr>
            <a:lstStyle/>
            <a:p>
              <a:r>
                <a:rPr lang="en-US" altLang="ko-KR" sz="1200" b="1">
                  <a:solidFill>
                    <a:schemeClr val="bg1"/>
                  </a:solidFill>
                </a:rPr>
                <a:t>30B</a:t>
              </a:r>
              <a:endParaRPr lang="ko-KR" altLang="en-US" sz="1200" b="1">
                <a:solidFill>
                  <a:schemeClr val="bg1"/>
                </a:solidFill>
              </a:endParaRPr>
            </a:p>
          </p:txBody>
        </p:sp>
      </p:grpSp>
      <p:sp>
        <p:nvSpPr>
          <p:cNvPr id="83" name="TextBox 82">
            <a:extLst>
              <a:ext uri="{FF2B5EF4-FFF2-40B4-BE49-F238E27FC236}">
                <a16:creationId xmlns:a16="http://schemas.microsoft.com/office/drawing/2014/main" id="{9808B486-0956-2CBC-4BA7-50A92D33DE13}"/>
              </a:ext>
            </a:extLst>
          </p:cNvPr>
          <p:cNvSpPr txBox="1"/>
          <p:nvPr/>
        </p:nvSpPr>
        <p:spPr>
          <a:xfrm>
            <a:off x="4424338" y="363208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8B transfer</a:t>
            </a:r>
            <a:endParaRPr lang="ko-KR" altLang="en-US" sz="1200" b="1">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6184EBBC-4D39-2272-CB03-B31423C4BA02}"/>
              </a:ext>
            </a:extLst>
          </p:cNvPr>
          <p:cNvSpPr txBox="1"/>
          <p:nvPr/>
        </p:nvSpPr>
        <p:spPr>
          <a:xfrm>
            <a:off x="4423519" y="4545050"/>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8B transfer</a:t>
            </a:r>
            <a:endParaRPr lang="ko-KR" altLang="en-US" sz="1200" b="1">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9A381772-5F99-539C-42CE-2107E8449E69}"/>
              </a:ext>
            </a:extLst>
          </p:cNvPr>
          <p:cNvSpPr txBox="1"/>
          <p:nvPr/>
        </p:nvSpPr>
        <p:spPr>
          <a:xfrm>
            <a:off x="4426679" y="5317485"/>
            <a:ext cx="2892390" cy="184667"/>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32B transfer</a:t>
            </a:r>
            <a:endParaRPr lang="ko-KR" altLang="en-US" sz="1200" b="1">
              <a:latin typeface="Times New Roman" panose="02020603050405020304" pitchFamily="18" charset="0"/>
              <a:cs typeface="Times New Roman" panose="02020603050405020304" pitchFamily="18" charset="0"/>
            </a:endParaRPr>
          </a:p>
        </p:txBody>
      </p:sp>
      <p:sp>
        <p:nvSpPr>
          <p:cNvPr id="10" name="직사각형 9">
            <a:extLst>
              <a:ext uri="{FF2B5EF4-FFF2-40B4-BE49-F238E27FC236}">
                <a16:creationId xmlns:a16="http://schemas.microsoft.com/office/drawing/2014/main" id="{504B95E2-8A4A-4971-B382-FFBA214F1BEF}"/>
              </a:ext>
            </a:extLst>
          </p:cNvPr>
          <p:cNvSpPr/>
          <p:nvPr/>
        </p:nvSpPr>
        <p:spPr>
          <a:xfrm>
            <a:off x="1591098" y="5885809"/>
            <a:ext cx="5216102" cy="664838"/>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0" rtlCol="0" anchor="t"/>
          <a:lstStyle/>
          <a:p>
            <a:endParaRPr lang="ko-KR" altLang="en-US" sz="1100">
              <a:latin typeface="+mj-lt"/>
              <a:cs typeface="Times New Roman" panose="02020603050405020304" pitchFamily="18" charset="0"/>
            </a:endParaRPr>
          </a:p>
        </p:txBody>
      </p:sp>
      <p:sp>
        <p:nvSpPr>
          <p:cNvPr id="53" name="TextBox 52">
            <a:extLst>
              <a:ext uri="{FF2B5EF4-FFF2-40B4-BE49-F238E27FC236}">
                <a16:creationId xmlns:a16="http://schemas.microsoft.com/office/drawing/2014/main" id="{85035A58-205E-85D2-B455-77983B6A75C6}"/>
              </a:ext>
            </a:extLst>
          </p:cNvPr>
          <p:cNvSpPr txBox="1"/>
          <p:nvPr/>
        </p:nvSpPr>
        <p:spPr>
          <a:xfrm>
            <a:off x="3980450" y="6061017"/>
            <a:ext cx="1519268" cy="184666"/>
          </a:xfrm>
          <a:prstGeom prst="rect">
            <a:avLst/>
          </a:prstGeom>
          <a:noFill/>
        </p:spPr>
        <p:txBody>
          <a:bodyPr wrap="square" lIns="0" tIns="0" rIns="0" bIns="0" rtlCol="0">
            <a:spAutoFit/>
          </a:bodyPr>
          <a:lstStyle/>
          <a:p>
            <a:pPr algn="ctr"/>
            <a:r>
              <a:rPr lang="en-US" altLang="ko-KR" sz="1200" b="1">
                <a:latin typeface="+mj-lt"/>
                <a:cs typeface="Times New Roman" panose="02020603050405020304" pitchFamily="18" charset="0"/>
              </a:rPr>
              <a:t>2KiB row</a:t>
            </a:r>
            <a:endParaRPr lang="ko-KR" altLang="en-US" sz="1200" b="1">
              <a:latin typeface="+mj-lt"/>
              <a:cs typeface="Times New Roman" panose="02020603050405020304" pitchFamily="18" charset="0"/>
            </a:endParaRPr>
          </a:p>
        </p:txBody>
      </p:sp>
      <p:sp>
        <p:nvSpPr>
          <p:cNvPr id="87" name="직사각형 86">
            <a:extLst>
              <a:ext uri="{FF2B5EF4-FFF2-40B4-BE49-F238E27FC236}">
                <a16:creationId xmlns:a16="http://schemas.microsoft.com/office/drawing/2014/main" id="{343BCCA6-ED4B-BD6F-B965-D98C6BFA5CE3}"/>
              </a:ext>
            </a:extLst>
          </p:cNvPr>
          <p:cNvSpPr/>
          <p:nvPr/>
        </p:nvSpPr>
        <p:spPr>
          <a:xfrm>
            <a:off x="5327991" y="6266135"/>
            <a:ext cx="1479209" cy="287119"/>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5646EA13-0417-7528-D677-1E480C604B81}"/>
              </a:ext>
            </a:extLst>
          </p:cNvPr>
          <p:cNvSpPr txBox="1"/>
          <p:nvPr/>
        </p:nvSpPr>
        <p:spPr>
          <a:xfrm>
            <a:off x="5380231" y="6291632"/>
            <a:ext cx="311978" cy="230462"/>
          </a:xfrm>
          <a:prstGeom prst="rect">
            <a:avLst/>
          </a:prstGeom>
          <a:noFill/>
        </p:spPr>
        <p:txBody>
          <a:bodyPr wrap="square" lIns="0" tIns="0" rIns="0" bIns="0" rtlCol="0">
            <a:spAutoFit/>
          </a:bodyPr>
          <a:lstStyle/>
          <a:p>
            <a:r>
              <a:rPr lang="en-US" altLang="ko-KR" sz="1200" b="1">
                <a:latin typeface="Times New Roman" panose="02020603050405020304" pitchFamily="18" charset="0"/>
                <a:cs typeface="Times New Roman" panose="02020603050405020304" pitchFamily="18" charset="0"/>
              </a:rPr>
              <a:t>…</a:t>
            </a:r>
            <a:endParaRPr lang="ko-KR" altLang="en-US" sz="1200" b="1">
              <a:latin typeface="Times New Roman" panose="02020603050405020304" pitchFamily="18" charset="0"/>
              <a:cs typeface="Times New Roman" panose="02020603050405020304" pitchFamily="18" charset="0"/>
            </a:endParaRPr>
          </a:p>
        </p:txBody>
      </p:sp>
      <p:grpSp>
        <p:nvGrpSpPr>
          <p:cNvPr id="180" name="그룹 179">
            <a:extLst>
              <a:ext uri="{FF2B5EF4-FFF2-40B4-BE49-F238E27FC236}">
                <a16:creationId xmlns:a16="http://schemas.microsoft.com/office/drawing/2014/main" id="{B2937F41-9BA7-37B8-3AB8-3A2E2F9A7810}"/>
              </a:ext>
            </a:extLst>
          </p:cNvPr>
          <p:cNvGrpSpPr/>
          <p:nvPr/>
        </p:nvGrpSpPr>
        <p:grpSpPr>
          <a:xfrm>
            <a:off x="1589661" y="6266135"/>
            <a:ext cx="3736426" cy="280800"/>
            <a:chOff x="1591097" y="6271151"/>
            <a:chExt cx="3736426" cy="280800"/>
          </a:xfrm>
        </p:grpSpPr>
        <p:grpSp>
          <p:nvGrpSpPr>
            <p:cNvPr id="144" name="그룹 143">
              <a:extLst>
                <a:ext uri="{FF2B5EF4-FFF2-40B4-BE49-F238E27FC236}">
                  <a16:creationId xmlns:a16="http://schemas.microsoft.com/office/drawing/2014/main" id="{502B5BB7-952F-6955-ACDF-18D71C15743C}"/>
                </a:ext>
              </a:extLst>
            </p:cNvPr>
            <p:cNvGrpSpPr/>
            <p:nvPr/>
          </p:nvGrpSpPr>
          <p:grpSpPr>
            <a:xfrm>
              <a:off x="1591097" y="6271151"/>
              <a:ext cx="311978" cy="280800"/>
              <a:chOff x="1584586" y="6270961"/>
              <a:chExt cx="311978" cy="280800"/>
            </a:xfrm>
          </p:grpSpPr>
          <p:sp>
            <p:nvSpPr>
              <p:cNvPr id="145" name="직사각형 144">
                <a:extLst>
                  <a:ext uri="{FF2B5EF4-FFF2-40B4-BE49-F238E27FC236}">
                    <a16:creationId xmlns:a16="http://schemas.microsoft.com/office/drawing/2014/main" id="{9858B4D5-460B-D18A-28AD-39DB4C65D572}"/>
                  </a:ext>
                </a:extLst>
              </p:cNvPr>
              <p:cNvSpPr/>
              <p:nvPr/>
            </p:nvSpPr>
            <p:spPr>
              <a:xfrm>
                <a:off x="1584586"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6" name="직사각형 145">
                <a:extLst>
                  <a:ext uri="{FF2B5EF4-FFF2-40B4-BE49-F238E27FC236}">
                    <a16:creationId xmlns:a16="http://schemas.microsoft.com/office/drawing/2014/main" id="{0AB34C71-EDEA-AD01-E682-7BCEA686A7D1}"/>
                  </a:ext>
                </a:extLst>
              </p:cNvPr>
              <p:cNvSpPr/>
              <p:nvPr/>
            </p:nvSpPr>
            <p:spPr>
              <a:xfrm>
                <a:off x="1809688"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47" name="그룹 146">
              <a:extLst>
                <a:ext uri="{FF2B5EF4-FFF2-40B4-BE49-F238E27FC236}">
                  <a16:creationId xmlns:a16="http://schemas.microsoft.com/office/drawing/2014/main" id="{7AABE60F-5199-C1C0-538C-1AC7C8477D15}"/>
                </a:ext>
              </a:extLst>
            </p:cNvPr>
            <p:cNvGrpSpPr/>
            <p:nvPr/>
          </p:nvGrpSpPr>
          <p:grpSpPr>
            <a:xfrm>
              <a:off x="1903074" y="6271151"/>
              <a:ext cx="311979" cy="280800"/>
              <a:chOff x="1896563" y="6270961"/>
              <a:chExt cx="311979" cy="280800"/>
            </a:xfrm>
          </p:grpSpPr>
          <p:sp>
            <p:nvSpPr>
              <p:cNvPr id="148" name="직사각형 147">
                <a:extLst>
                  <a:ext uri="{FF2B5EF4-FFF2-40B4-BE49-F238E27FC236}">
                    <a16:creationId xmlns:a16="http://schemas.microsoft.com/office/drawing/2014/main" id="{128B29F9-8F74-720D-F969-2DF870EFA31B}"/>
                  </a:ext>
                </a:extLst>
              </p:cNvPr>
              <p:cNvSpPr/>
              <p:nvPr/>
            </p:nvSpPr>
            <p:spPr>
              <a:xfrm>
                <a:off x="1896563"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49" name="직사각형 148">
                <a:extLst>
                  <a:ext uri="{FF2B5EF4-FFF2-40B4-BE49-F238E27FC236}">
                    <a16:creationId xmlns:a16="http://schemas.microsoft.com/office/drawing/2014/main" id="{C78C61A6-3900-58D4-21BB-3CBA33640BB6}"/>
                  </a:ext>
                </a:extLst>
              </p:cNvPr>
              <p:cNvSpPr/>
              <p:nvPr/>
            </p:nvSpPr>
            <p:spPr>
              <a:xfrm>
                <a:off x="2121666"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0" name="그룹 149">
              <a:extLst>
                <a:ext uri="{FF2B5EF4-FFF2-40B4-BE49-F238E27FC236}">
                  <a16:creationId xmlns:a16="http://schemas.microsoft.com/office/drawing/2014/main" id="{72F88631-F569-39C7-6FB9-8D3BC2DA6AE0}"/>
                </a:ext>
              </a:extLst>
            </p:cNvPr>
            <p:cNvGrpSpPr/>
            <p:nvPr/>
          </p:nvGrpSpPr>
          <p:grpSpPr>
            <a:xfrm>
              <a:off x="2215052" y="6271151"/>
              <a:ext cx="311978" cy="280800"/>
              <a:chOff x="2208541" y="6270961"/>
              <a:chExt cx="311978" cy="280800"/>
            </a:xfrm>
          </p:grpSpPr>
          <p:sp>
            <p:nvSpPr>
              <p:cNvPr id="151" name="직사각형 150">
                <a:extLst>
                  <a:ext uri="{FF2B5EF4-FFF2-40B4-BE49-F238E27FC236}">
                    <a16:creationId xmlns:a16="http://schemas.microsoft.com/office/drawing/2014/main" id="{51A8A3B8-AD45-1A33-F317-45957F9E3885}"/>
                  </a:ext>
                </a:extLst>
              </p:cNvPr>
              <p:cNvSpPr/>
              <p:nvPr/>
            </p:nvSpPr>
            <p:spPr>
              <a:xfrm>
                <a:off x="2208541"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2" name="직사각형 151">
                <a:extLst>
                  <a:ext uri="{FF2B5EF4-FFF2-40B4-BE49-F238E27FC236}">
                    <a16:creationId xmlns:a16="http://schemas.microsoft.com/office/drawing/2014/main" id="{D159E09A-EE58-C6CD-220F-0C3915ED4C1F}"/>
                  </a:ext>
                </a:extLst>
              </p:cNvPr>
              <p:cNvSpPr/>
              <p:nvPr/>
            </p:nvSpPr>
            <p:spPr>
              <a:xfrm>
                <a:off x="2433643"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3" name="그룹 152">
              <a:extLst>
                <a:ext uri="{FF2B5EF4-FFF2-40B4-BE49-F238E27FC236}">
                  <a16:creationId xmlns:a16="http://schemas.microsoft.com/office/drawing/2014/main" id="{53E7027C-496E-FB40-4A16-4FE8357B9B16}"/>
                </a:ext>
              </a:extLst>
            </p:cNvPr>
            <p:cNvGrpSpPr/>
            <p:nvPr/>
          </p:nvGrpSpPr>
          <p:grpSpPr>
            <a:xfrm>
              <a:off x="2527611" y="6271151"/>
              <a:ext cx="311978" cy="280800"/>
              <a:chOff x="2521100" y="6270961"/>
              <a:chExt cx="311978" cy="280800"/>
            </a:xfrm>
          </p:grpSpPr>
          <p:sp>
            <p:nvSpPr>
              <p:cNvPr id="154" name="직사각형 153">
                <a:extLst>
                  <a:ext uri="{FF2B5EF4-FFF2-40B4-BE49-F238E27FC236}">
                    <a16:creationId xmlns:a16="http://schemas.microsoft.com/office/drawing/2014/main" id="{16F76BB1-0813-85AD-266F-E5474BE6964D}"/>
                  </a:ext>
                </a:extLst>
              </p:cNvPr>
              <p:cNvSpPr/>
              <p:nvPr/>
            </p:nvSpPr>
            <p:spPr>
              <a:xfrm>
                <a:off x="2521100" y="6270961"/>
                <a:ext cx="311978" cy="280799"/>
              </a:xfrm>
              <a:prstGeom prst="rect">
                <a:avLst/>
              </a:prstGeom>
              <a:solidFill>
                <a:srgbClr val="0070C0"/>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5" name="직사각형 154">
                <a:extLst>
                  <a:ext uri="{FF2B5EF4-FFF2-40B4-BE49-F238E27FC236}">
                    <a16:creationId xmlns:a16="http://schemas.microsoft.com/office/drawing/2014/main" id="{59175026-772C-1EB4-F4C8-7BF361575267}"/>
                  </a:ext>
                </a:extLst>
              </p:cNvPr>
              <p:cNvSpPr/>
              <p:nvPr/>
            </p:nvSpPr>
            <p:spPr>
              <a:xfrm>
                <a:off x="2746202" y="6475383"/>
                <a:ext cx="86876" cy="76378"/>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6" name="그룹 155">
              <a:extLst>
                <a:ext uri="{FF2B5EF4-FFF2-40B4-BE49-F238E27FC236}">
                  <a16:creationId xmlns:a16="http://schemas.microsoft.com/office/drawing/2014/main" id="{A5AA6D7C-4398-7BDB-0458-12B3511D569F}"/>
                </a:ext>
              </a:extLst>
            </p:cNvPr>
            <p:cNvGrpSpPr/>
            <p:nvPr/>
          </p:nvGrpSpPr>
          <p:grpSpPr>
            <a:xfrm>
              <a:off x="2834555" y="6271151"/>
              <a:ext cx="311978" cy="280800"/>
              <a:chOff x="2828044" y="6270961"/>
              <a:chExt cx="311978" cy="280800"/>
            </a:xfrm>
          </p:grpSpPr>
          <p:sp>
            <p:nvSpPr>
              <p:cNvPr id="157" name="직사각형 156">
                <a:extLst>
                  <a:ext uri="{FF2B5EF4-FFF2-40B4-BE49-F238E27FC236}">
                    <a16:creationId xmlns:a16="http://schemas.microsoft.com/office/drawing/2014/main" id="{9EFBCFD0-FDCC-BC61-D4D6-E27160599213}"/>
                  </a:ext>
                </a:extLst>
              </p:cNvPr>
              <p:cNvSpPr/>
              <p:nvPr/>
            </p:nvSpPr>
            <p:spPr>
              <a:xfrm>
                <a:off x="2828044"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58" name="직사각형 157">
                <a:extLst>
                  <a:ext uri="{FF2B5EF4-FFF2-40B4-BE49-F238E27FC236}">
                    <a16:creationId xmlns:a16="http://schemas.microsoft.com/office/drawing/2014/main" id="{3C81987D-50A3-4AD4-D008-BA00D2043463}"/>
                  </a:ext>
                </a:extLst>
              </p:cNvPr>
              <p:cNvSpPr/>
              <p:nvPr/>
            </p:nvSpPr>
            <p:spPr>
              <a:xfrm>
                <a:off x="3053146"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59" name="그룹 158">
              <a:extLst>
                <a:ext uri="{FF2B5EF4-FFF2-40B4-BE49-F238E27FC236}">
                  <a16:creationId xmlns:a16="http://schemas.microsoft.com/office/drawing/2014/main" id="{76C621A3-A177-3326-406D-CBE69BCFC8E9}"/>
                </a:ext>
              </a:extLst>
            </p:cNvPr>
            <p:cNvGrpSpPr/>
            <p:nvPr/>
          </p:nvGrpSpPr>
          <p:grpSpPr>
            <a:xfrm>
              <a:off x="3146533" y="6271151"/>
              <a:ext cx="311978" cy="280800"/>
              <a:chOff x="3140022" y="6270961"/>
              <a:chExt cx="311978" cy="280800"/>
            </a:xfrm>
          </p:grpSpPr>
          <p:sp>
            <p:nvSpPr>
              <p:cNvPr id="160" name="직사각형 159">
                <a:extLst>
                  <a:ext uri="{FF2B5EF4-FFF2-40B4-BE49-F238E27FC236}">
                    <a16:creationId xmlns:a16="http://schemas.microsoft.com/office/drawing/2014/main" id="{0C6DEE8E-9CB4-2897-0876-C0EEB5704ED8}"/>
                  </a:ext>
                </a:extLst>
              </p:cNvPr>
              <p:cNvSpPr/>
              <p:nvPr/>
            </p:nvSpPr>
            <p:spPr>
              <a:xfrm>
                <a:off x="3140022"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1" name="직사각형 160">
                <a:extLst>
                  <a:ext uri="{FF2B5EF4-FFF2-40B4-BE49-F238E27FC236}">
                    <a16:creationId xmlns:a16="http://schemas.microsoft.com/office/drawing/2014/main" id="{5F8D8C5A-3372-504F-A809-F537AF14F110}"/>
                  </a:ext>
                </a:extLst>
              </p:cNvPr>
              <p:cNvSpPr/>
              <p:nvPr/>
            </p:nvSpPr>
            <p:spPr>
              <a:xfrm>
                <a:off x="3365124"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2" name="그룹 161">
              <a:extLst>
                <a:ext uri="{FF2B5EF4-FFF2-40B4-BE49-F238E27FC236}">
                  <a16:creationId xmlns:a16="http://schemas.microsoft.com/office/drawing/2014/main" id="{606E9852-0292-BC33-F143-1C4C092607C8}"/>
                </a:ext>
              </a:extLst>
            </p:cNvPr>
            <p:cNvGrpSpPr/>
            <p:nvPr/>
          </p:nvGrpSpPr>
          <p:grpSpPr>
            <a:xfrm>
              <a:off x="3458510" y="6271151"/>
              <a:ext cx="311978" cy="280800"/>
              <a:chOff x="3451999" y="6270961"/>
              <a:chExt cx="311978" cy="280800"/>
            </a:xfrm>
          </p:grpSpPr>
          <p:sp>
            <p:nvSpPr>
              <p:cNvPr id="163" name="직사각형 162">
                <a:extLst>
                  <a:ext uri="{FF2B5EF4-FFF2-40B4-BE49-F238E27FC236}">
                    <a16:creationId xmlns:a16="http://schemas.microsoft.com/office/drawing/2014/main" id="{7F53BFD3-8BFB-595B-BE49-2C62DA50ACCB}"/>
                  </a:ext>
                </a:extLst>
              </p:cNvPr>
              <p:cNvSpPr/>
              <p:nvPr/>
            </p:nvSpPr>
            <p:spPr>
              <a:xfrm>
                <a:off x="3451999"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4" name="직사각형 163">
                <a:extLst>
                  <a:ext uri="{FF2B5EF4-FFF2-40B4-BE49-F238E27FC236}">
                    <a16:creationId xmlns:a16="http://schemas.microsoft.com/office/drawing/2014/main" id="{E136BF86-59EE-C5C2-AD1A-67F2464E0DAB}"/>
                  </a:ext>
                </a:extLst>
              </p:cNvPr>
              <p:cNvSpPr/>
              <p:nvPr/>
            </p:nvSpPr>
            <p:spPr>
              <a:xfrm>
                <a:off x="3677101"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5" name="그룹 164">
              <a:extLst>
                <a:ext uri="{FF2B5EF4-FFF2-40B4-BE49-F238E27FC236}">
                  <a16:creationId xmlns:a16="http://schemas.microsoft.com/office/drawing/2014/main" id="{F0E99F02-4AC5-C480-491A-825F9E04FBBD}"/>
                </a:ext>
              </a:extLst>
            </p:cNvPr>
            <p:cNvGrpSpPr/>
            <p:nvPr/>
          </p:nvGrpSpPr>
          <p:grpSpPr>
            <a:xfrm>
              <a:off x="3771069" y="6271151"/>
              <a:ext cx="311978" cy="280800"/>
              <a:chOff x="3764558" y="6270961"/>
              <a:chExt cx="311978" cy="280800"/>
            </a:xfrm>
          </p:grpSpPr>
          <p:sp>
            <p:nvSpPr>
              <p:cNvPr id="166" name="직사각형 165">
                <a:extLst>
                  <a:ext uri="{FF2B5EF4-FFF2-40B4-BE49-F238E27FC236}">
                    <a16:creationId xmlns:a16="http://schemas.microsoft.com/office/drawing/2014/main" id="{C27988DC-6505-0746-7CC8-D7AD41698E29}"/>
                  </a:ext>
                </a:extLst>
              </p:cNvPr>
              <p:cNvSpPr/>
              <p:nvPr/>
            </p:nvSpPr>
            <p:spPr>
              <a:xfrm>
                <a:off x="3764558" y="6270961"/>
                <a:ext cx="311978" cy="280799"/>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67" name="직사각형 166">
                <a:extLst>
                  <a:ext uri="{FF2B5EF4-FFF2-40B4-BE49-F238E27FC236}">
                    <a16:creationId xmlns:a16="http://schemas.microsoft.com/office/drawing/2014/main" id="{9F89794E-D626-F064-226F-E1D3B8846C4B}"/>
                  </a:ext>
                </a:extLst>
              </p:cNvPr>
              <p:cNvSpPr/>
              <p:nvPr/>
            </p:nvSpPr>
            <p:spPr>
              <a:xfrm>
                <a:off x="3989660" y="6475383"/>
                <a:ext cx="86876" cy="76378"/>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68" name="그룹 167">
              <a:extLst>
                <a:ext uri="{FF2B5EF4-FFF2-40B4-BE49-F238E27FC236}">
                  <a16:creationId xmlns:a16="http://schemas.microsoft.com/office/drawing/2014/main" id="{379F91AD-ABC6-A936-A51D-C87BF9B4E312}"/>
                </a:ext>
              </a:extLst>
            </p:cNvPr>
            <p:cNvGrpSpPr/>
            <p:nvPr/>
          </p:nvGrpSpPr>
          <p:grpSpPr>
            <a:xfrm>
              <a:off x="4079031" y="6271151"/>
              <a:ext cx="311978" cy="280800"/>
              <a:chOff x="4072520" y="6270961"/>
              <a:chExt cx="311978" cy="280800"/>
            </a:xfrm>
          </p:grpSpPr>
          <p:sp>
            <p:nvSpPr>
              <p:cNvPr id="169" name="직사각형 168">
                <a:extLst>
                  <a:ext uri="{FF2B5EF4-FFF2-40B4-BE49-F238E27FC236}">
                    <a16:creationId xmlns:a16="http://schemas.microsoft.com/office/drawing/2014/main" id="{49342B39-7BB7-EEA6-0B98-0716E6D4CFB3}"/>
                  </a:ext>
                </a:extLst>
              </p:cNvPr>
              <p:cNvSpPr/>
              <p:nvPr/>
            </p:nvSpPr>
            <p:spPr>
              <a:xfrm>
                <a:off x="4072520"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0" name="직사각형 169">
                <a:extLst>
                  <a:ext uri="{FF2B5EF4-FFF2-40B4-BE49-F238E27FC236}">
                    <a16:creationId xmlns:a16="http://schemas.microsoft.com/office/drawing/2014/main" id="{8076152B-2B3D-204C-7C6D-4926DA35378B}"/>
                  </a:ext>
                </a:extLst>
              </p:cNvPr>
              <p:cNvSpPr/>
              <p:nvPr/>
            </p:nvSpPr>
            <p:spPr>
              <a:xfrm>
                <a:off x="4297622"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1" name="그룹 170">
              <a:extLst>
                <a:ext uri="{FF2B5EF4-FFF2-40B4-BE49-F238E27FC236}">
                  <a16:creationId xmlns:a16="http://schemas.microsoft.com/office/drawing/2014/main" id="{AFA4F6CD-61FD-478A-BEE0-4B66B88B246E}"/>
                </a:ext>
              </a:extLst>
            </p:cNvPr>
            <p:cNvGrpSpPr/>
            <p:nvPr/>
          </p:nvGrpSpPr>
          <p:grpSpPr>
            <a:xfrm>
              <a:off x="4391008" y="6271151"/>
              <a:ext cx="311980" cy="280800"/>
              <a:chOff x="4384497" y="6270961"/>
              <a:chExt cx="311980" cy="280800"/>
            </a:xfrm>
          </p:grpSpPr>
          <p:sp>
            <p:nvSpPr>
              <p:cNvPr id="172" name="직사각형 171">
                <a:extLst>
                  <a:ext uri="{FF2B5EF4-FFF2-40B4-BE49-F238E27FC236}">
                    <a16:creationId xmlns:a16="http://schemas.microsoft.com/office/drawing/2014/main" id="{95120BF4-39A5-99CD-0CD6-BFBD98E093C2}"/>
                  </a:ext>
                </a:extLst>
              </p:cNvPr>
              <p:cNvSpPr/>
              <p:nvPr/>
            </p:nvSpPr>
            <p:spPr>
              <a:xfrm>
                <a:off x="4384497"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3" name="직사각형 172">
                <a:extLst>
                  <a:ext uri="{FF2B5EF4-FFF2-40B4-BE49-F238E27FC236}">
                    <a16:creationId xmlns:a16="http://schemas.microsoft.com/office/drawing/2014/main" id="{27211C8D-03B9-6ABC-558C-2B5AE0E64175}"/>
                  </a:ext>
                </a:extLst>
              </p:cNvPr>
              <p:cNvSpPr/>
              <p:nvPr/>
            </p:nvSpPr>
            <p:spPr>
              <a:xfrm>
                <a:off x="4609601"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4" name="그룹 173">
              <a:extLst>
                <a:ext uri="{FF2B5EF4-FFF2-40B4-BE49-F238E27FC236}">
                  <a16:creationId xmlns:a16="http://schemas.microsoft.com/office/drawing/2014/main" id="{1E192122-6A7A-16CC-1652-DD92D8185DB3}"/>
                </a:ext>
              </a:extLst>
            </p:cNvPr>
            <p:cNvGrpSpPr/>
            <p:nvPr/>
          </p:nvGrpSpPr>
          <p:grpSpPr>
            <a:xfrm>
              <a:off x="4702987" y="6271151"/>
              <a:ext cx="311978" cy="280800"/>
              <a:chOff x="4696476" y="6270961"/>
              <a:chExt cx="311978" cy="280800"/>
            </a:xfrm>
          </p:grpSpPr>
          <p:sp>
            <p:nvSpPr>
              <p:cNvPr id="175" name="직사각형 174">
                <a:extLst>
                  <a:ext uri="{FF2B5EF4-FFF2-40B4-BE49-F238E27FC236}">
                    <a16:creationId xmlns:a16="http://schemas.microsoft.com/office/drawing/2014/main" id="{6437F7FD-14B5-5EE8-30B2-BDAC0485C45A}"/>
                  </a:ext>
                </a:extLst>
              </p:cNvPr>
              <p:cNvSpPr/>
              <p:nvPr/>
            </p:nvSpPr>
            <p:spPr>
              <a:xfrm>
                <a:off x="4696476"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6" name="직사각형 175">
                <a:extLst>
                  <a:ext uri="{FF2B5EF4-FFF2-40B4-BE49-F238E27FC236}">
                    <a16:creationId xmlns:a16="http://schemas.microsoft.com/office/drawing/2014/main" id="{F9E31363-72D8-DAC3-421E-A41F82B075BA}"/>
                  </a:ext>
                </a:extLst>
              </p:cNvPr>
              <p:cNvSpPr/>
              <p:nvPr/>
            </p:nvSpPr>
            <p:spPr>
              <a:xfrm>
                <a:off x="4921578"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77" name="그룹 176">
              <a:extLst>
                <a:ext uri="{FF2B5EF4-FFF2-40B4-BE49-F238E27FC236}">
                  <a16:creationId xmlns:a16="http://schemas.microsoft.com/office/drawing/2014/main" id="{D9B24A51-495D-159B-42DC-C91003EDD30C}"/>
                </a:ext>
              </a:extLst>
            </p:cNvPr>
            <p:cNvGrpSpPr/>
            <p:nvPr/>
          </p:nvGrpSpPr>
          <p:grpSpPr>
            <a:xfrm>
              <a:off x="5015545" y="6271151"/>
              <a:ext cx="311978" cy="280800"/>
              <a:chOff x="5009034" y="6270961"/>
              <a:chExt cx="311978" cy="280800"/>
            </a:xfrm>
          </p:grpSpPr>
          <p:sp>
            <p:nvSpPr>
              <p:cNvPr id="178" name="직사각형 177">
                <a:extLst>
                  <a:ext uri="{FF2B5EF4-FFF2-40B4-BE49-F238E27FC236}">
                    <a16:creationId xmlns:a16="http://schemas.microsoft.com/office/drawing/2014/main" id="{A8DE6F50-CB7D-896E-E93A-70DCD9792A8A}"/>
                  </a:ext>
                </a:extLst>
              </p:cNvPr>
              <p:cNvSpPr/>
              <p:nvPr/>
            </p:nvSpPr>
            <p:spPr>
              <a:xfrm>
                <a:off x="5009034" y="6270961"/>
                <a:ext cx="311978" cy="280799"/>
              </a:xfrm>
              <a:prstGeom prst="rect">
                <a:avLst/>
              </a:prstGeom>
              <a:solidFill>
                <a:srgbClr val="26A6A6"/>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79" name="직사각형 178">
                <a:extLst>
                  <a:ext uri="{FF2B5EF4-FFF2-40B4-BE49-F238E27FC236}">
                    <a16:creationId xmlns:a16="http://schemas.microsoft.com/office/drawing/2014/main" id="{27F85F4B-13C4-4C12-0EE8-C5D01030FE08}"/>
                  </a:ext>
                </a:extLst>
              </p:cNvPr>
              <p:cNvSpPr/>
              <p:nvPr/>
            </p:nvSpPr>
            <p:spPr>
              <a:xfrm>
                <a:off x="5234136" y="6475383"/>
                <a:ext cx="86876" cy="76378"/>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225" name="그룹 224">
            <a:extLst>
              <a:ext uri="{FF2B5EF4-FFF2-40B4-BE49-F238E27FC236}">
                <a16:creationId xmlns:a16="http://schemas.microsoft.com/office/drawing/2014/main" id="{7D486389-0DEF-1FAF-F081-8ACFEE2108D0}"/>
              </a:ext>
            </a:extLst>
          </p:cNvPr>
          <p:cNvGrpSpPr/>
          <p:nvPr/>
        </p:nvGrpSpPr>
        <p:grpSpPr>
          <a:xfrm>
            <a:off x="5562789" y="6266135"/>
            <a:ext cx="1239287" cy="289208"/>
            <a:chOff x="3900131" y="4854132"/>
            <a:chExt cx="928845" cy="234452"/>
          </a:xfrm>
        </p:grpSpPr>
        <p:grpSp>
          <p:nvGrpSpPr>
            <p:cNvPr id="185" name="그룹 184">
              <a:extLst>
                <a:ext uri="{FF2B5EF4-FFF2-40B4-BE49-F238E27FC236}">
                  <a16:creationId xmlns:a16="http://schemas.microsoft.com/office/drawing/2014/main" id="{3377BB12-42EB-B777-3FEA-DBC281E6C982}"/>
                </a:ext>
              </a:extLst>
            </p:cNvPr>
            <p:cNvGrpSpPr/>
            <p:nvPr/>
          </p:nvGrpSpPr>
          <p:grpSpPr>
            <a:xfrm>
              <a:off x="3900131" y="4854132"/>
              <a:ext cx="232902" cy="234452"/>
              <a:chOff x="6582227" y="3079969"/>
              <a:chExt cx="216704" cy="225000"/>
            </a:xfrm>
          </p:grpSpPr>
          <p:sp>
            <p:nvSpPr>
              <p:cNvPr id="186" name="직사각형 185">
                <a:extLst>
                  <a:ext uri="{FF2B5EF4-FFF2-40B4-BE49-F238E27FC236}">
                    <a16:creationId xmlns:a16="http://schemas.microsoft.com/office/drawing/2014/main" id="{E0B72887-3FA6-9E4D-C372-A30343CDB168}"/>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7" name="직사각형 186">
                <a:extLst>
                  <a:ext uri="{FF2B5EF4-FFF2-40B4-BE49-F238E27FC236}">
                    <a16:creationId xmlns:a16="http://schemas.microsoft.com/office/drawing/2014/main" id="{2888A204-820F-B9EC-2308-58F87571EDF9}"/>
                  </a:ext>
                </a:extLst>
              </p:cNvPr>
              <p:cNvSpPr/>
              <p:nvPr/>
            </p:nvSpPr>
            <p:spPr>
              <a:xfrm rot="16200000">
                <a:off x="6497171" y="3166687"/>
                <a:ext cx="222364" cy="52251"/>
              </a:xfrm>
              <a:prstGeom prst="rect">
                <a:avLst/>
              </a:prstGeom>
              <a:solidFill>
                <a:srgbClr val="0070C0"/>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8" name="직사각형 187">
                <a:extLst>
                  <a:ext uri="{FF2B5EF4-FFF2-40B4-BE49-F238E27FC236}">
                    <a16:creationId xmlns:a16="http://schemas.microsoft.com/office/drawing/2014/main" id="{A878CB66-68A9-B3B4-5B31-4FFD45CED079}"/>
                  </a:ext>
                </a:extLst>
              </p:cNvPr>
              <p:cNvSpPr/>
              <p:nvPr/>
            </p:nvSpPr>
            <p:spPr>
              <a:xfrm rot="16200000">
                <a:off x="6551233" y="3166687"/>
                <a:ext cx="222364" cy="52251"/>
              </a:xfrm>
              <a:prstGeom prst="rect">
                <a:avLst/>
              </a:prstGeom>
              <a:solidFill>
                <a:srgbClr val="F6980E"/>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89" name="직사각형 188">
                <a:extLst>
                  <a:ext uri="{FF2B5EF4-FFF2-40B4-BE49-F238E27FC236}">
                    <a16:creationId xmlns:a16="http://schemas.microsoft.com/office/drawing/2014/main" id="{442387B2-7777-0021-CD68-7D252430D037}"/>
                  </a:ext>
                </a:extLst>
              </p:cNvPr>
              <p:cNvSpPr/>
              <p:nvPr/>
            </p:nvSpPr>
            <p:spPr>
              <a:xfrm rot="16200000">
                <a:off x="6659318" y="3219781"/>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0" name="직사각형 189">
                <a:extLst>
                  <a:ext uri="{FF2B5EF4-FFF2-40B4-BE49-F238E27FC236}">
                    <a16:creationId xmlns:a16="http://schemas.microsoft.com/office/drawing/2014/main" id="{BC9231B1-CAFE-6736-9FDD-AF1400A9CE1C}"/>
                  </a:ext>
                </a:extLst>
              </p:cNvPr>
              <p:cNvSpPr/>
              <p:nvPr/>
            </p:nvSpPr>
            <p:spPr>
              <a:xfrm>
                <a:off x="6635476" y="3082230"/>
                <a:ext cx="54000" cy="54000"/>
              </a:xfrm>
              <a:prstGeom prst="rect">
                <a:avLst/>
              </a:prstGeom>
              <a:pattFill prst="wdUpDiag">
                <a:fgClr>
                  <a:srgbClr val="0070C0"/>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1" name="직사각형 190">
                <a:extLst>
                  <a:ext uri="{FF2B5EF4-FFF2-40B4-BE49-F238E27FC236}">
                    <a16:creationId xmlns:a16="http://schemas.microsoft.com/office/drawing/2014/main" id="{ACD81CBA-2C20-34F8-8602-6A377328DDE6}"/>
                  </a:ext>
                </a:extLst>
              </p:cNvPr>
              <p:cNvSpPr/>
              <p:nvPr/>
            </p:nvSpPr>
            <p:spPr>
              <a:xfrm>
                <a:off x="6691276" y="3135810"/>
                <a:ext cx="54000" cy="54000"/>
              </a:xfrm>
              <a:prstGeom prst="rect">
                <a:avLst/>
              </a:prstGeom>
              <a:pattFill prst="wdUpDiag">
                <a:fgClr>
                  <a:srgbClr val="F6980E"/>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2" name="직사각형 191">
                <a:extLst>
                  <a:ext uri="{FF2B5EF4-FFF2-40B4-BE49-F238E27FC236}">
                    <a16:creationId xmlns:a16="http://schemas.microsoft.com/office/drawing/2014/main" id="{70CF888C-BDA2-DFAD-067B-B287D0650A60}"/>
                  </a:ext>
                </a:extLst>
              </p:cNvPr>
              <p:cNvSpPr/>
              <p:nvPr/>
            </p:nvSpPr>
            <p:spPr>
              <a:xfrm>
                <a:off x="6691276" y="3082470"/>
                <a:ext cx="54000" cy="54000"/>
              </a:xfrm>
              <a:prstGeom prst="rect">
                <a:avLst/>
              </a:prstGeom>
              <a:solidFill>
                <a:srgbClr val="F6980E"/>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3" name="직사각형 192">
                <a:extLst>
                  <a:ext uri="{FF2B5EF4-FFF2-40B4-BE49-F238E27FC236}">
                    <a16:creationId xmlns:a16="http://schemas.microsoft.com/office/drawing/2014/main" id="{4FA76388-5FA5-160B-9FCB-058929600266}"/>
                  </a:ext>
                </a:extLst>
              </p:cNvPr>
              <p:cNvSpPr/>
              <p:nvPr/>
            </p:nvSpPr>
            <p:spPr>
              <a:xfrm rot="16200000">
                <a:off x="6714718" y="3111869"/>
                <a:ext cx="114425" cy="54000"/>
              </a:xfrm>
              <a:prstGeom prst="rect">
                <a:avLst/>
              </a:prstGeom>
              <a:solidFill>
                <a:srgbClr val="26A6A6"/>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4" name="직사각형 193">
                <a:extLst>
                  <a:ext uri="{FF2B5EF4-FFF2-40B4-BE49-F238E27FC236}">
                    <a16:creationId xmlns:a16="http://schemas.microsoft.com/office/drawing/2014/main" id="{DAEAA870-82B5-541E-3F15-957ABF8E7274}"/>
                  </a:ext>
                </a:extLst>
              </p:cNvPr>
              <p:cNvSpPr/>
              <p:nvPr/>
            </p:nvSpPr>
            <p:spPr>
              <a:xfrm>
                <a:off x="6744406" y="3189309"/>
                <a:ext cx="54000" cy="54000"/>
              </a:xfrm>
              <a:prstGeom prst="rect">
                <a:avLst/>
              </a:prstGeom>
              <a:pattFill prst="wdUpDiag">
                <a:fgClr>
                  <a:srgbClr val="26A6A6"/>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95" name="그룹 194">
              <a:extLst>
                <a:ext uri="{FF2B5EF4-FFF2-40B4-BE49-F238E27FC236}">
                  <a16:creationId xmlns:a16="http://schemas.microsoft.com/office/drawing/2014/main" id="{4C3FA31E-E291-176D-4DCF-BE416DDDA5CC}"/>
                </a:ext>
              </a:extLst>
            </p:cNvPr>
            <p:cNvGrpSpPr/>
            <p:nvPr/>
          </p:nvGrpSpPr>
          <p:grpSpPr>
            <a:xfrm>
              <a:off x="4132646" y="4854132"/>
              <a:ext cx="232902" cy="234452"/>
              <a:chOff x="6582227" y="3079969"/>
              <a:chExt cx="216704" cy="225000"/>
            </a:xfrm>
          </p:grpSpPr>
          <p:sp>
            <p:nvSpPr>
              <p:cNvPr id="196" name="직사각형 195">
                <a:extLst>
                  <a:ext uri="{FF2B5EF4-FFF2-40B4-BE49-F238E27FC236}">
                    <a16:creationId xmlns:a16="http://schemas.microsoft.com/office/drawing/2014/main" id="{9621422F-BECE-33B6-D053-9A56CD533BBE}"/>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7" name="직사각형 196">
                <a:extLst>
                  <a:ext uri="{FF2B5EF4-FFF2-40B4-BE49-F238E27FC236}">
                    <a16:creationId xmlns:a16="http://schemas.microsoft.com/office/drawing/2014/main" id="{7557B380-78DF-DEC2-5B3C-EA81161A0077}"/>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8" name="직사각형 197">
                <a:extLst>
                  <a:ext uri="{FF2B5EF4-FFF2-40B4-BE49-F238E27FC236}">
                    <a16:creationId xmlns:a16="http://schemas.microsoft.com/office/drawing/2014/main" id="{C4C891D3-CA8C-401F-5C6E-E400C0EC9A2E}"/>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99" name="직사각형 198">
                <a:extLst>
                  <a:ext uri="{FF2B5EF4-FFF2-40B4-BE49-F238E27FC236}">
                    <a16:creationId xmlns:a16="http://schemas.microsoft.com/office/drawing/2014/main" id="{F6C70DBC-6394-8870-B214-2D667B33894C}"/>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0" name="직사각형 199">
                <a:extLst>
                  <a:ext uri="{FF2B5EF4-FFF2-40B4-BE49-F238E27FC236}">
                    <a16:creationId xmlns:a16="http://schemas.microsoft.com/office/drawing/2014/main" id="{C730EEBE-4B4F-5142-5E66-261D95284ADD}"/>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1" name="직사각형 200">
                <a:extLst>
                  <a:ext uri="{FF2B5EF4-FFF2-40B4-BE49-F238E27FC236}">
                    <a16:creationId xmlns:a16="http://schemas.microsoft.com/office/drawing/2014/main" id="{79D9D978-073E-2E7A-101F-A972A7DC3A4F}"/>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2" name="직사각형 201">
                <a:extLst>
                  <a:ext uri="{FF2B5EF4-FFF2-40B4-BE49-F238E27FC236}">
                    <a16:creationId xmlns:a16="http://schemas.microsoft.com/office/drawing/2014/main" id="{83F0CC98-9C0E-4A77-355F-284D010BCE29}"/>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3" name="직사각형 202">
                <a:extLst>
                  <a:ext uri="{FF2B5EF4-FFF2-40B4-BE49-F238E27FC236}">
                    <a16:creationId xmlns:a16="http://schemas.microsoft.com/office/drawing/2014/main" id="{446ABD84-CC98-03AA-DFEB-FECCD616184B}"/>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4" name="직사각형 203">
                <a:extLst>
                  <a:ext uri="{FF2B5EF4-FFF2-40B4-BE49-F238E27FC236}">
                    <a16:creationId xmlns:a16="http://schemas.microsoft.com/office/drawing/2014/main" id="{45B8967E-98CA-79F7-23F3-828A68AB9EFF}"/>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05" name="그룹 204">
              <a:extLst>
                <a:ext uri="{FF2B5EF4-FFF2-40B4-BE49-F238E27FC236}">
                  <a16:creationId xmlns:a16="http://schemas.microsoft.com/office/drawing/2014/main" id="{5DAA3034-89E4-0BAC-BA9B-E666E943D445}"/>
                </a:ext>
              </a:extLst>
            </p:cNvPr>
            <p:cNvGrpSpPr/>
            <p:nvPr/>
          </p:nvGrpSpPr>
          <p:grpSpPr>
            <a:xfrm>
              <a:off x="4363671" y="4854132"/>
              <a:ext cx="232902" cy="234452"/>
              <a:chOff x="6582227" y="3079969"/>
              <a:chExt cx="216704" cy="225000"/>
            </a:xfrm>
          </p:grpSpPr>
          <p:sp>
            <p:nvSpPr>
              <p:cNvPr id="206" name="직사각형 205">
                <a:extLst>
                  <a:ext uri="{FF2B5EF4-FFF2-40B4-BE49-F238E27FC236}">
                    <a16:creationId xmlns:a16="http://schemas.microsoft.com/office/drawing/2014/main" id="{61E5D953-C718-A2A7-D6E7-957D598332F8}"/>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7" name="직사각형 206">
                <a:extLst>
                  <a:ext uri="{FF2B5EF4-FFF2-40B4-BE49-F238E27FC236}">
                    <a16:creationId xmlns:a16="http://schemas.microsoft.com/office/drawing/2014/main" id="{DDC3F666-FF27-2C7B-F3C4-87425C8AAFD3}"/>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8" name="직사각형 207">
                <a:extLst>
                  <a:ext uri="{FF2B5EF4-FFF2-40B4-BE49-F238E27FC236}">
                    <a16:creationId xmlns:a16="http://schemas.microsoft.com/office/drawing/2014/main" id="{C19C0470-B1ED-567F-B07B-5A7FCCCF1010}"/>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09" name="직사각형 208">
                <a:extLst>
                  <a:ext uri="{FF2B5EF4-FFF2-40B4-BE49-F238E27FC236}">
                    <a16:creationId xmlns:a16="http://schemas.microsoft.com/office/drawing/2014/main" id="{06D6FAA6-CE7D-2CD4-CFF2-DCB5AFDD87CC}"/>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0" name="직사각형 209">
                <a:extLst>
                  <a:ext uri="{FF2B5EF4-FFF2-40B4-BE49-F238E27FC236}">
                    <a16:creationId xmlns:a16="http://schemas.microsoft.com/office/drawing/2014/main" id="{E2EE70BF-F0B2-3F22-8A4B-E804FD9C2458}"/>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1" name="직사각형 210">
                <a:extLst>
                  <a:ext uri="{FF2B5EF4-FFF2-40B4-BE49-F238E27FC236}">
                    <a16:creationId xmlns:a16="http://schemas.microsoft.com/office/drawing/2014/main" id="{0E5F3A74-E867-C281-944D-15CFF75F29B4}"/>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2" name="직사각형 211">
                <a:extLst>
                  <a:ext uri="{FF2B5EF4-FFF2-40B4-BE49-F238E27FC236}">
                    <a16:creationId xmlns:a16="http://schemas.microsoft.com/office/drawing/2014/main" id="{CA65696C-CC2A-B17C-56C0-03387CE5A810}"/>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3" name="직사각형 212">
                <a:extLst>
                  <a:ext uri="{FF2B5EF4-FFF2-40B4-BE49-F238E27FC236}">
                    <a16:creationId xmlns:a16="http://schemas.microsoft.com/office/drawing/2014/main" id="{DBE771EE-C666-A0D0-8AA9-AD8BB0A4B537}"/>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4" name="직사각형 213">
                <a:extLst>
                  <a:ext uri="{FF2B5EF4-FFF2-40B4-BE49-F238E27FC236}">
                    <a16:creationId xmlns:a16="http://schemas.microsoft.com/office/drawing/2014/main" id="{DE0CDB4D-3698-3762-D080-30F84F403F6B}"/>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215" name="그룹 214">
              <a:extLst>
                <a:ext uri="{FF2B5EF4-FFF2-40B4-BE49-F238E27FC236}">
                  <a16:creationId xmlns:a16="http://schemas.microsoft.com/office/drawing/2014/main" id="{50CC45A3-76BA-6D98-7E7D-8AD6E5D02D83}"/>
                </a:ext>
              </a:extLst>
            </p:cNvPr>
            <p:cNvGrpSpPr/>
            <p:nvPr/>
          </p:nvGrpSpPr>
          <p:grpSpPr>
            <a:xfrm>
              <a:off x="4596074" y="4854132"/>
              <a:ext cx="232902" cy="234452"/>
              <a:chOff x="6582227" y="3079969"/>
              <a:chExt cx="216704" cy="225000"/>
            </a:xfrm>
          </p:grpSpPr>
          <p:sp>
            <p:nvSpPr>
              <p:cNvPr id="216" name="직사각형 215">
                <a:extLst>
                  <a:ext uri="{FF2B5EF4-FFF2-40B4-BE49-F238E27FC236}">
                    <a16:creationId xmlns:a16="http://schemas.microsoft.com/office/drawing/2014/main" id="{63489AD4-41A5-77A8-8222-8C4B24FDF60D}"/>
                  </a:ext>
                </a:extLst>
              </p:cNvPr>
              <p:cNvSpPr/>
              <p:nvPr/>
            </p:nvSpPr>
            <p:spPr>
              <a:xfrm>
                <a:off x="6582229" y="3079969"/>
                <a:ext cx="216000" cy="225000"/>
              </a:xfrm>
              <a:prstGeom prst="rect">
                <a:avLst/>
              </a:prstGeom>
              <a:solidFill>
                <a:schemeClr val="tx1">
                  <a:lumMod val="50000"/>
                  <a:lumOff val="50000"/>
                </a:schemeClr>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7" name="직사각형 216">
                <a:extLst>
                  <a:ext uri="{FF2B5EF4-FFF2-40B4-BE49-F238E27FC236}">
                    <a16:creationId xmlns:a16="http://schemas.microsoft.com/office/drawing/2014/main" id="{1F306347-5072-752F-72DD-C22C9B52B041}"/>
                  </a:ext>
                </a:extLst>
              </p:cNvPr>
              <p:cNvSpPr/>
              <p:nvPr/>
            </p:nvSpPr>
            <p:spPr>
              <a:xfrm rot="16200000">
                <a:off x="6497171"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8" name="직사각형 217">
                <a:extLst>
                  <a:ext uri="{FF2B5EF4-FFF2-40B4-BE49-F238E27FC236}">
                    <a16:creationId xmlns:a16="http://schemas.microsoft.com/office/drawing/2014/main" id="{757D5BF2-3DDC-3C17-C6A0-D9EEABE1AF13}"/>
                  </a:ext>
                </a:extLst>
              </p:cNvPr>
              <p:cNvSpPr/>
              <p:nvPr/>
            </p:nvSpPr>
            <p:spPr>
              <a:xfrm rot="16200000">
                <a:off x="6551233" y="3166687"/>
                <a:ext cx="222364" cy="5225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19" name="직사각형 218">
                <a:extLst>
                  <a:ext uri="{FF2B5EF4-FFF2-40B4-BE49-F238E27FC236}">
                    <a16:creationId xmlns:a16="http://schemas.microsoft.com/office/drawing/2014/main" id="{10858BDD-34E7-D049-28C9-E42F6586CBBD}"/>
                  </a:ext>
                </a:extLst>
              </p:cNvPr>
              <p:cNvSpPr/>
              <p:nvPr/>
            </p:nvSpPr>
            <p:spPr>
              <a:xfrm rot="16200000">
                <a:off x="6659318" y="3219781"/>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0" name="직사각형 219">
                <a:extLst>
                  <a:ext uri="{FF2B5EF4-FFF2-40B4-BE49-F238E27FC236}">
                    <a16:creationId xmlns:a16="http://schemas.microsoft.com/office/drawing/2014/main" id="{502FB801-81A6-FEA2-E651-43760EF5E7E5}"/>
                  </a:ext>
                </a:extLst>
              </p:cNvPr>
              <p:cNvSpPr/>
              <p:nvPr/>
            </p:nvSpPr>
            <p:spPr>
              <a:xfrm>
                <a:off x="6635476" y="308223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1" name="직사각형 220">
                <a:extLst>
                  <a:ext uri="{FF2B5EF4-FFF2-40B4-BE49-F238E27FC236}">
                    <a16:creationId xmlns:a16="http://schemas.microsoft.com/office/drawing/2014/main" id="{98DE2A8A-36A6-A739-549C-A6C7929672D2}"/>
                  </a:ext>
                </a:extLst>
              </p:cNvPr>
              <p:cNvSpPr/>
              <p:nvPr/>
            </p:nvSpPr>
            <p:spPr>
              <a:xfrm>
                <a:off x="6691276" y="3135810"/>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2" name="직사각형 221">
                <a:extLst>
                  <a:ext uri="{FF2B5EF4-FFF2-40B4-BE49-F238E27FC236}">
                    <a16:creationId xmlns:a16="http://schemas.microsoft.com/office/drawing/2014/main" id="{7E41B6C9-11FC-A5FA-C33C-9B57994C659C}"/>
                  </a:ext>
                </a:extLst>
              </p:cNvPr>
              <p:cNvSpPr/>
              <p:nvPr/>
            </p:nvSpPr>
            <p:spPr>
              <a:xfrm>
                <a:off x="6691276" y="3082470"/>
                <a:ext cx="54000" cy="54000"/>
              </a:xfrm>
              <a:prstGeom prst="rect">
                <a:avLst/>
              </a:prstGeom>
              <a:solidFill>
                <a:schemeClr val="bg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3" name="직사각형 222">
                <a:extLst>
                  <a:ext uri="{FF2B5EF4-FFF2-40B4-BE49-F238E27FC236}">
                    <a16:creationId xmlns:a16="http://schemas.microsoft.com/office/drawing/2014/main" id="{E5E20C69-056C-BC28-BEA3-859F5A2DDF8E}"/>
                  </a:ext>
                </a:extLst>
              </p:cNvPr>
              <p:cNvSpPr/>
              <p:nvPr/>
            </p:nvSpPr>
            <p:spPr>
              <a:xfrm rot="16200000">
                <a:off x="6714718" y="3111869"/>
                <a:ext cx="114425" cy="54000"/>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24" name="직사각형 223">
                <a:extLst>
                  <a:ext uri="{FF2B5EF4-FFF2-40B4-BE49-F238E27FC236}">
                    <a16:creationId xmlns:a16="http://schemas.microsoft.com/office/drawing/2014/main" id="{B1D83E22-7E46-4558-24EE-9CEC1192BABE}"/>
                  </a:ext>
                </a:extLst>
              </p:cNvPr>
              <p:cNvSpPr/>
              <p:nvPr/>
            </p:nvSpPr>
            <p:spPr>
              <a:xfrm>
                <a:off x="6744406" y="3189309"/>
                <a:ext cx="54000" cy="54000"/>
              </a:xfrm>
              <a:prstGeom prst="rect">
                <a:avLst/>
              </a:prstGeom>
              <a:pattFill prst="wdUpDiag">
                <a:fgClr>
                  <a:schemeClr val="tx1"/>
                </a:fgClr>
                <a:bgClr>
                  <a:schemeClr val="bg1"/>
                </a:bgClr>
              </a:patt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sp>
        <p:nvSpPr>
          <p:cNvPr id="226" name="TextBox 225">
            <a:extLst>
              <a:ext uri="{FF2B5EF4-FFF2-40B4-BE49-F238E27FC236}">
                <a16:creationId xmlns:a16="http://schemas.microsoft.com/office/drawing/2014/main" id="{44F374EE-0F5C-9CD5-72D6-E4DDE280CECE}"/>
              </a:ext>
            </a:extLst>
          </p:cNvPr>
          <p:cNvSpPr txBox="1"/>
          <p:nvPr/>
        </p:nvSpPr>
        <p:spPr>
          <a:xfrm>
            <a:off x="1661948" y="5923653"/>
            <a:ext cx="1061022" cy="184666"/>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Bank</a:t>
            </a:r>
          </a:p>
        </p:txBody>
      </p:sp>
      <p:sp>
        <p:nvSpPr>
          <p:cNvPr id="238" name="직사각형 237">
            <a:extLst>
              <a:ext uri="{FF2B5EF4-FFF2-40B4-BE49-F238E27FC236}">
                <a16:creationId xmlns:a16="http://schemas.microsoft.com/office/drawing/2014/main" id="{CF2090B2-204E-8945-F5A1-AEEF09A71AE7}"/>
              </a:ext>
            </a:extLst>
          </p:cNvPr>
          <p:cNvSpPr/>
          <p:nvPr/>
        </p:nvSpPr>
        <p:spPr>
          <a:xfrm>
            <a:off x="5568968" y="6269398"/>
            <a:ext cx="299068" cy="27789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cxnSp>
        <p:nvCxnSpPr>
          <p:cNvPr id="252" name="연결선: 꺾임 251">
            <a:extLst>
              <a:ext uri="{FF2B5EF4-FFF2-40B4-BE49-F238E27FC236}">
                <a16:creationId xmlns:a16="http://schemas.microsoft.com/office/drawing/2014/main" id="{17426D78-C1F7-2058-2A66-B1F3E72AF1F5}"/>
              </a:ext>
            </a:extLst>
          </p:cNvPr>
          <p:cNvCxnSpPr>
            <a:cxnSpLocks/>
          </p:cNvCxnSpPr>
          <p:nvPr/>
        </p:nvCxnSpPr>
        <p:spPr>
          <a:xfrm rot="5400000" flipH="1" flipV="1">
            <a:off x="3854944" y="4532671"/>
            <a:ext cx="1296000" cy="792000"/>
          </a:xfrm>
          <a:prstGeom prst="bentConnector3">
            <a:avLst>
              <a:gd name="adj1" fmla="val 79215"/>
            </a:avLst>
          </a:prstGeom>
          <a:ln w="1905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58" name="직사각형 257">
            <a:extLst>
              <a:ext uri="{FF2B5EF4-FFF2-40B4-BE49-F238E27FC236}">
                <a16:creationId xmlns:a16="http://schemas.microsoft.com/office/drawing/2014/main" id="{C709C448-902C-5A72-837A-ADC3054DE19C}"/>
              </a:ext>
            </a:extLst>
          </p:cNvPr>
          <p:cNvSpPr/>
          <p:nvPr/>
        </p:nvSpPr>
        <p:spPr>
          <a:xfrm>
            <a:off x="3395381" y="4895278"/>
            <a:ext cx="1212300" cy="2049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36000" tIns="0" rIns="0" bIns="0" rtlCol="0" anchor="t"/>
          <a:lstStyle/>
          <a:p>
            <a:pPr algn="ctr"/>
            <a:r>
              <a:rPr lang="en-US" altLang="ko-KR" sz="1200" b="1">
                <a:latin typeface="+mj-lt"/>
                <a:cs typeface="Times New Roman" panose="02020603050405020304" pitchFamily="18" charset="0"/>
              </a:rPr>
              <a:t>ECC</a:t>
            </a:r>
            <a:endParaRPr lang="ko-KR" altLang="en-US" sz="1200" b="1">
              <a:latin typeface="+mj-lt"/>
              <a:cs typeface="Times New Roman" panose="02020603050405020304" pitchFamily="18" charset="0"/>
            </a:endParaRPr>
          </a:p>
        </p:txBody>
      </p:sp>
      <p:cxnSp>
        <p:nvCxnSpPr>
          <p:cNvPr id="273" name="연결선: 꺾임 272">
            <a:extLst>
              <a:ext uri="{FF2B5EF4-FFF2-40B4-BE49-F238E27FC236}">
                <a16:creationId xmlns:a16="http://schemas.microsoft.com/office/drawing/2014/main" id="{C9415CE0-8C33-332C-FE43-A729E4A42625}"/>
              </a:ext>
            </a:extLst>
          </p:cNvPr>
          <p:cNvCxnSpPr>
            <a:cxnSpLocks/>
          </p:cNvCxnSpPr>
          <p:nvPr/>
        </p:nvCxnSpPr>
        <p:spPr>
          <a:xfrm rot="16200000" flipV="1">
            <a:off x="4556942" y="5104924"/>
            <a:ext cx="684000" cy="1584000"/>
          </a:xfrm>
          <a:prstGeom prst="bentConnector3">
            <a:avLst>
              <a:gd name="adj1" fmla="val 82991"/>
            </a:avLst>
          </a:prstGeom>
          <a:ln w="19050">
            <a:solidFill>
              <a:srgbClr val="FF0000"/>
            </a:solidFill>
            <a:prstDash val="dash"/>
          </a:ln>
        </p:spPr>
        <p:style>
          <a:lnRef idx="2">
            <a:schemeClr val="accent1"/>
          </a:lnRef>
          <a:fillRef idx="0">
            <a:schemeClr val="accent1"/>
          </a:fillRef>
          <a:effectRef idx="1">
            <a:schemeClr val="accent1"/>
          </a:effectRef>
          <a:fontRef idx="minor">
            <a:schemeClr val="tx1"/>
          </a:fontRef>
        </p:style>
      </p:cxnSp>
      <p:grpSp>
        <p:nvGrpSpPr>
          <p:cNvPr id="54" name="그룹 53">
            <a:extLst>
              <a:ext uri="{FF2B5EF4-FFF2-40B4-BE49-F238E27FC236}">
                <a16:creationId xmlns:a16="http://schemas.microsoft.com/office/drawing/2014/main" id="{B09DF750-B36D-3550-7D0D-1093EA1C3DE3}"/>
              </a:ext>
            </a:extLst>
          </p:cNvPr>
          <p:cNvGrpSpPr/>
          <p:nvPr/>
        </p:nvGrpSpPr>
        <p:grpSpPr>
          <a:xfrm>
            <a:off x="6199993" y="3459288"/>
            <a:ext cx="2607260" cy="2583067"/>
            <a:chOff x="6199993" y="3459288"/>
            <a:chExt cx="2607260" cy="2583067"/>
          </a:xfrm>
        </p:grpSpPr>
        <p:grpSp>
          <p:nvGrpSpPr>
            <p:cNvPr id="56" name="그룹 55">
              <a:extLst>
                <a:ext uri="{FF2B5EF4-FFF2-40B4-BE49-F238E27FC236}">
                  <a16:creationId xmlns:a16="http://schemas.microsoft.com/office/drawing/2014/main" id="{6554F7E7-E180-58DC-9A9F-284895FDFABD}"/>
                </a:ext>
              </a:extLst>
            </p:cNvPr>
            <p:cNvGrpSpPr/>
            <p:nvPr/>
          </p:nvGrpSpPr>
          <p:grpSpPr>
            <a:xfrm>
              <a:off x="6199993" y="3459288"/>
              <a:ext cx="2607260" cy="2583067"/>
              <a:chOff x="6131368" y="3759099"/>
              <a:chExt cx="2299504" cy="2108012"/>
            </a:xfrm>
          </p:grpSpPr>
          <p:sp>
            <p:nvSpPr>
              <p:cNvPr id="103" name="말풍선: 타원형 285">
                <a:extLst>
                  <a:ext uri="{FF2B5EF4-FFF2-40B4-BE49-F238E27FC236}">
                    <a16:creationId xmlns:a16="http://schemas.microsoft.com/office/drawing/2014/main" id="{CAD086AC-3EF9-FACD-6C7F-BFD3D23643FF}"/>
                  </a:ext>
                </a:extLst>
              </p:cNvPr>
              <p:cNvSpPr/>
              <p:nvPr/>
            </p:nvSpPr>
            <p:spPr>
              <a:xfrm>
                <a:off x="6131368" y="3759099"/>
                <a:ext cx="2299504" cy="2108012"/>
              </a:xfrm>
              <a:prstGeom prst="rect">
                <a:avLst/>
              </a:prstGeom>
              <a:solidFill>
                <a:srgbClr val="FED97E"/>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TextBox 103">
                <a:extLst>
                  <a:ext uri="{FF2B5EF4-FFF2-40B4-BE49-F238E27FC236}">
                    <a16:creationId xmlns:a16="http://schemas.microsoft.com/office/drawing/2014/main" id="{45A23051-5D9B-2422-1813-ECD6333CD328}"/>
                  </a:ext>
                </a:extLst>
              </p:cNvPr>
              <p:cNvSpPr txBox="1"/>
              <p:nvPr/>
            </p:nvSpPr>
            <p:spPr>
              <a:xfrm>
                <a:off x="7560461" y="4548399"/>
                <a:ext cx="190211" cy="214542"/>
              </a:xfrm>
              <a:prstGeom prst="rect">
                <a:avLst/>
              </a:prstGeom>
              <a:noFill/>
            </p:spPr>
            <p:txBody>
              <a:bodyPr wrap="square" lIns="0" tIns="0" rIns="0" bIns="0" rtlCol="0">
                <a:spAutoFit/>
              </a:bodyPr>
              <a:lstStyle/>
              <a:p>
                <a:r>
                  <a:rPr lang="en-US" altLang="ko-KR" sz="1600">
                    <a:latin typeface="+mj-lt"/>
                    <a:cs typeface="Times New Roman" panose="02020603050405020304" pitchFamily="18" charset="0"/>
                  </a:rPr>
                  <a:t>=</a:t>
                </a:r>
                <a:endParaRPr lang="ko-KR" altLang="en-US" sz="1600">
                  <a:latin typeface="+mj-lt"/>
                  <a:cs typeface="Times New Roman" panose="02020603050405020304" pitchFamily="18" charset="0"/>
                </a:endParaRPr>
              </a:p>
            </p:txBody>
          </p:sp>
        </p:grpSp>
        <p:sp>
          <p:nvSpPr>
            <p:cNvPr id="57" name="TextBox 56">
              <a:extLst>
                <a:ext uri="{FF2B5EF4-FFF2-40B4-BE49-F238E27FC236}">
                  <a16:creationId xmlns:a16="http://schemas.microsoft.com/office/drawing/2014/main" id="{856C7F49-34F9-5531-1896-A87BCDD85113}"/>
                </a:ext>
              </a:extLst>
            </p:cNvPr>
            <p:cNvSpPr txBox="1"/>
            <p:nvPr/>
          </p:nvSpPr>
          <p:spPr>
            <a:xfrm>
              <a:off x="6237714" y="3464309"/>
              <a:ext cx="788617" cy="307777"/>
            </a:xfrm>
            <a:prstGeom prst="rect">
              <a:avLst/>
            </a:prstGeom>
            <a:noFill/>
          </p:spPr>
          <p:txBody>
            <a:bodyPr wrap="square" rtlCol="0">
              <a:spAutoFit/>
            </a:bodyPr>
            <a:lstStyle/>
            <a:p>
              <a:r>
                <a:rPr lang="en-US" altLang="ko-KR" sz="1400" b="1"/>
                <a:t>Write</a:t>
              </a:r>
              <a:endParaRPr lang="ko-KR" altLang="en-US" sz="1400" b="1"/>
            </a:p>
          </p:txBody>
        </p:sp>
        <p:grpSp>
          <p:nvGrpSpPr>
            <p:cNvPr id="58" name="그룹 57">
              <a:extLst>
                <a:ext uri="{FF2B5EF4-FFF2-40B4-BE49-F238E27FC236}">
                  <a16:creationId xmlns:a16="http://schemas.microsoft.com/office/drawing/2014/main" id="{9C7EB3F7-63E8-EA3C-1DC0-AB06280D18BF}"/>
                </a:ext>
              </a:extLst>
            </p:cNvPr>
            <p:cNvGrpSpPr/>
            <p:nvPr/>
          </p:nvGrpSpPr>
          <p:grpSpPr>
            <a:xfrm>
              <a:off x="6365640" y="3769576"/>
              <a:ext cx="2309311" cy="963220"/>
              <a:chOff x="6365640" y="3702901"/>
              <a:chExt cx="2309311" cy="963220"/>
            </a:xfrm>
          </p:grpSpPr>
          <p:sp>
            <p:nvSpPr>
              <p:cNvPr id="82" name="직사각형 81">
                <a:extLst>
                  <a:ext uri="{FF2B5EF4-FFF2-40B4-BE49-F238E27FC236}">
                    <a16:creationId xmlns:a16="http://schemas.microsoft.com/office/drawing/2014/main" id="{FF596B9C-6BE5-9D7A-34C4-CAF5E909CF7F}"/>
                  </a:ext>
                </a:extLst>
              </p:cNvPr>
              <p:cNvSpPr/>
              <p:nvPr/>
            </p:nvSpPr>
            <p:spPr>
              <a:xfrm>
                <a:off x="6365640" y="3808151"/>
                <a:ext cx="2309311" cy="768547"/>
              </a:xfrm>
              <a:prstGeom prst="rect">
                <a:avLst/>
              </a:prstGeom>
              <a:solidFill>
                <a:srgbClr val="FEF1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직사각형 88">
                <a:extLst>
                  <a:ext uri="{FF2B5EF4-FFF2-40B4-BE49-F238E27FC236}">
                    <a16:creationId xmlns:a16="http://schemas.microsoft.com/office/drawing/2014/main" id="{2284BB13-2002-9B9A-1DC5-F8BBB587B664}"/>
                  </a:ext>
                </a:extLst>
              </p:cNvPr>
              <p:cNvSpPr/>
              <p:nvPr/>
            </p:nvSpPr>
            <p:spPr>
              <a:xfrm>
                <a:off x="7264339" y="4321248"/>
                <a:ext cx="153475" cy="147718"/>
              </a:xfrm>
              <a:prstGeom prst="rect">
                <a:avLst/>
              </a:prstGeom>
              <a:pattFill prst="wdUpDiag">
                <a:fgClr>
                  <a:srgbClr val="F6980E"/>
                </a:fgClr>
                <a:bgClr>
                  <a:schemeClr val="bg1"/>
                </a:bgClr>
              </a:patt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50">
                  <a:solidFill>
                    <a:schemeClr val="tx1"/>
                  </a:solidFill>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0944BB8E-09C2-BF97-D9B4-005F7A0F9085}"/>
                  </a:ext>
                </a:extLst>
              </p:cNvPr>
              <p:cNvSpPr txBox="1"/>
              <p:nvPr/>
            </p:nvSpPr>
            <p:spPr>
              <a:xfrm>
                <a:off x="7200714" y="3916703"/>
                <a:ext cx="608286" cy="369332"/>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2B </a:t>
                </a:r>
              </a:p>
              <a:p>
                <a:r>
                  <a:rPr lang="en-US" altLang="ko-KR" sz="1200" b="1" err="1">
                    <a:latin typeface="+mj-lt"/>
                    <a:cs typeface="Times New Roman" panose="02020603050405020304" pitchFamily="18" charset="0"/>
                  </a:rPr>
                  <a:t>redun</a:t>
                </a: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AE7F5C8A-A6DF-C06E-E72B-22921268E651}"/>
                  </a:ext>
                </a:extLst>
              </p:cNvPr>
              <p:cNvSpPr txBox="1"/>
              <p:nvPr/>
            </p:nvSpPr>
            <p:spPr>
              <a:xfrm>
                <a:off x="6923907" y="4073036"/>
                <a:ext cx="190018"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a:t>
                </a:r>
                <a:endParaRPr lang="ko-KR" altLang="en-US" sz="1600" b="1">
                  <a:latin typeface="+mj-lt"/>
                  <a:cs typeface="Times New Roman" panose="02020603050405020304" pitchFamily="18" charset="0"/>
                </a:endParaRPr>
              </a:p>
            </p:txBody>
          </p:sp>
          <p:sp>
            <p:nvSpPr>
              <p:cNvPr id="92" name="TextBox 91">
                <a:extLst>
                  <a:ext uri="{FF2B5EF4-FFF2-40B4-BE49-F238E27FC236}">
                    <a16:creationId xmlns:a16="http://schemas.microsoft.com/office/drawing/2014/main" id="{379E9C55-E544-09DB-F2B9-544900AB811E}"/>
                  </a:ext>
                </a:extLst>
              </p:cNvPr>
              <p:cNvSpPr txBox="1"/>
              <p:nvPr/>
            </p:nvSpPr>
            <p:spPr>
              <a:xfrm>
                <a:off x="7722018" y="4071823"/>
                <a:ext cx="190018" cy="246221"/>
              </a:xfrm>
              <a:prstGeom prst="rect">
                <a:avLst/>
              </a:prstGeom>
              <a:noFill/>
            </p:spPr>
            <p:txBody>
              <a:bodyPr wrap="square" lIns="0" tIns="0" rIns="0" bIns="0" rtlCol="0">
                <a:spAutoFit/>
              </a:bodyPr>
              <a:lstStyle/>
              <a:p>
                <a:r>
                  <a:rPr lang="en-US" altLang="ko-KR" sz="1600" b="1">
                    <a:latin typeface="맑은 고딕" panose="020B0503020000020004" pitchFamily="50" charset="-127"/>
                    <a:ea typeface="맑은 고딕" panose="020B0503020000020004" pitchFamily="50" charset="-127"/>
                    <a:cs typeface="Times New Roman" panose="02020603050405020304" pitchFamily="18" charset="0"/>
                  </a:rPr>
                  <a:t>⇒</a:t>
                </a:r>
                <a:endParaRPr lang="ko-KR" altLang="en-US" sz="1600" b="1">
                  <a:latin typeface="+mj-lt"/>
                  <a:cs typeface="Times New Roman" panose="02020603050405020304" pitchFamily="18" charset="0"/>
                </a:endParaRPr>
              </a:p>
            </p:txBody>
          </p:sp>
          <p:sp>
            <p:nvSpPr>
              <p:cNvPr id="93" name="화살표: 아래쪽 92">
                <a:extLst>
                  <a:ext uri="{FF2B5EF4-FFF2-40B4-BE49-F238E27FC236}">
                    <a16:creationId xmlns:a16="http://schemas.microsoft.com/office/drawing/2014/main" id="{6D9B3915-83E8-059A-4581-3B4AF3749749}"/>
                  </a:ext>
                </a:extLst>
              </p:cNvPr>
              <p:cNvSpPr/>
              <p:nvPr/>
            </p:nvSpPr>
            <p:spPr>
              <a:xfrm>
                <a:off x="8221040" y="4458443"/>
                <a:ext cx="177910" cy="207678"/>
              </a:xfrm>
              <a:prstGeom prst="downArrow">
                <a:avLst/>
              </a:prstGeom>
              <a:solidFill>
                <a:srgbClr val="C0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직사각형 100">
                <a:extLst>
                  <a:ext uri="{FF2B5EF4-FFF2-40B4-BE49-F238E27FC236}">
                    <a16:creationId xmlns:a16="http://schemas.microsoft.com/office/drawing/2014/main" id="{3B2BE930-AF36-3278-7A8D-117A1636FFA0}"/>
                  </a:ext>
                </a:extLst>
              </p:cNvPr>
              <p:cNvSpPr/>
              <p:nvPr/>
            </p:nvSpPr>
            <p:spPr>
              <a:xfrm>
                <a:off x="6528902" y="3915583"/>
                <a:ext cx="240821" cy="543081"/>
              </a:xfrm>
              <a:prstGeom prst="rect">
                <a:avLst/>
              </a:prstGeom>
              <a:solidFill>
                <a:srgbClr val="F6980E"/>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108000" bIns="0" rtlCol="0" anchor="ctr"/>
              <a:lstStyle/>
              <a:p>
                <a:pPr algn="ctr"/>
                <a:endParaRPr lang="ko-KR" altLang="en-US" sz="1200" b="1">
                  <a:solidFill>
                    <a:schemeClr val="tx1"/>
                  </a:solidFill>
                  <a:latin typeface="+mj-lt"/>
                  <a:cs typeface="Times New Roman" panose="02020603050405020304" pitchFamily="18" charset="0"/>
                </a:endParaRPr>
              </a:p>
            </p:txBody>
          </p:sp>
          <p:sp>
            <p:nvSpPr>
              <p:cNvPr id="96" name="TextBox 95">
                <a:extLst>
                  <a:ext uri="{FF2B5EF4-FFF2-40B4-BE49-F238E27FC236}">
                    <a16:creationId xmlns:a16="http://schemas.microsoft.com/office/drawing/2014/main" id="{991A9718-ADA5-617A-043F-79E0B97A2AE7}"/>
                  </a:ext>
                </a:extLst>
              </p:cNvPr>
              <p:cNvSpPr txBox="1"/>
              <p:nvPr/>
            </p:nvSpPr>
            <p:spPr>
              <a:xfrm>
                <a:off x="6536456" y="4013603"/>
                <a:ext cx="242104" cy="369332"/>
              </a:xfrm>
              <a:prstGeom prst="rect">
                <a:avLst/>
              </a:prstGeom>
              <a:noFill/>
            </p:spPr>
            <p:txBody>
              <a:bodyPr wrap="square" lIns="0" tIns="0" rIns="0" bIns="0" rtlCol="0">
                <a:spAutoFit/>
              </a:bodyPr>
              <a:lstStyle/>
              <a:p>
                <a:pPr algn="ctr"/>
                <a:r>
                  <a:rPr lang="en-US" altLang="ko-KR" sz="1200" b="1">
                    <a:latin typeface="+mj-lt"/>
                    <a:cs typeface="Times New Roman" panose="02020603050405020304" pitchFamily="18" charset="0"/>
                  </a:rPr>
                  <a:t>8</a:t>
                </a:r>
              </a:p>
              <a:p>
                <a:pPr algn="ctr"/>
                <a:r>
                  <a:rPr lang="en-US" altLang="ko-KR" sz="1200" b="1">
                    <a:latin typeface="+mj-lt"/>
                    <a:cs typeface="Times New Roman" panose="02020603050405020304" pitchFamily="18" charset="0"/>
                  </a:rPr>
                  <a:t>B</a:t>
                </a:r>
              </a:p>
            </p:txBody>
          </p:sp>
          <p:sp>
            <p:nvSpPr>
              <p:cNvPr id="99" name="화살표: 아래쪽 98">
                <a:extLst>
                  <a:ext uri="{FF2B5EF4-FFF2-40B4-BE49-F238E27FC236}">
                    <a16:creationId xmlns:a16="http://schemas.microsoft.com/office/drawing/2014/main" id="{D6BE68AB-B5F5-97A7-746F-3434B5734905}"/>
                  </a:ext>
                </a:extLst>
              </p:cNvPr>
              <p:cNvSpPr/>
              <p:nvPr/>
            </p:nvSpPr>
            <p:spPr>
              <a:xfrm>
                <a:off x="6561668" y="3702901"/>
                <a:ext cx="177910" cy="207678"/>
              </a:xfrm>
              <a:prstGeom prst="downArrow">
                <a:avLst/>
              </a:prstGeom>
              <a:solidFill>
                <a:srgbClr val="C0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9" name="TextBox 58">
              <a:extLst>
                <a:ext uri="{FF2B5EF4-FFF2-40B4-BE49-F238E27FC236}">
                  <a16:creationId xmlns:a16="http://schemas.microsoft.com/office/drawing/2014/main" id="{0C3490CB-6FE1-5BF1-507B-B0AB3F3FE3E4}"/>
                </a:ext>
              </a:extLst>
            </p:cNvPr>
            <p:cNvSpPr txBox="1"/>
            <p:nvPr/>
          </p:nvSpPr>
          <p:spPr>
            <a:xfrm>
              <a:off x="6256314" y="4730308"/>
              <a:ext cx="788617" cy="307777"/>
            </a:xfrm>
            <a:prstGeom prst="rect">
              <a:avLst/>
            </a:prstGeom>
            <a:noFill/>
          </p:spPr>
          <p:txBody>
            <a:bodyPr wrap="square" rtlCol="0">
              <a:spAutoFit/>
            </a:bodyPr>
            <a:lstStyle/>
            <a:p>
              <a:r>
                <a:rPr lang="en-US" altLang="ko-KR" sz="1400" b="1"/>
                <a:t>Read</a:t>
              </a:r>
              <a:endParaRPr lang="ko-KR" altLang="en-US" sz="1400" b="1"/>
            </a:p>
          </p:txBody>
        </p:sp>
        <p:grpSp>
          <p:nvGrpSpPr>
            <p:cNvPr id="60" name="그룹 59">
              <a:extLst>
                <a:ext uri="{FF2B5EF4-FFF2-40B4-BE49-F238E27FC236}">
                  <a16:creationId xmlns:a16="http://schemas.microsoft.com/office/drawing/2014/main" id="{71F0A97E-36F5-0108-EB9A-32983146790E}"/>
                </a:ext>
              </a:extLst>
            </p:cNvPr>
            <p:cNvGrpSpPr/>
            <p:nvPr/>
          </p:nvGrpSpPr>
          <p:grpSpPr>
            <a:xfrm>
              <a:off x="6348967" y="4997807"/>
              <a:ext cx="2309311" cy="960519"/>
              <a:chOff x="6348967" y="4969232"/>
              <a:chExt cx="2309311" cy="960519"/>
            </a:xfrm>
          </p:grpSpPr>
          <p:grpSp>
            <p:nvGrpSpPr>
              <p:cNvPr id="61" name="그룹 60">
                <a:extLst>
                  <a:ext uri="{FF2B5EF4-FFF2-40B4-BE49-F238E27FC236}">
                    <a16:creationId xmlns:a16="http://schemas.microsoft.com/office/drawing/2014/main" id="{06392E0C-86CE-6EB3-98F2-8B8A9D65031E}"/>
                  </a:ext>
                </a:extLst>
              </p:cNvPr>
              <p:cNvGrpSpPr/>
              <p:nvPr/>
            </p:nvGrpSpPr>
            <p:grpSpPr>
              <a:xfrm>
                <a:off x="6348967" y="4969232"/>
                <a:ext cx="2309311" cy="960519"/>
                <a:chOff x="6336499" y="3702901"/>
                <a:chExt cx="2309311" cy="960519"/>
              </a:xfrm>
            </p:grpSpPr>
            <p:sp>
              <p:nvSpPr>
                <p:cNvPr id="69" name="직사각형 68">
                  <a:extLst>
                    <a:ext uri="{FF2B5EF4-FFF2-40B4-BE49-F238E27FC236}">
                      <a16:creationId xmlns:a16="http://schemas.microsoft.com/office/drawing/2014/main" id="{91C3CB4B-531F-F450-3D21-D7B617687DA9}"/>
                    </a:ext>
                  </a:extLst>
                </p:cNvPr>
                <p:cNvSpPr/>
                <p:nvPr/>
              </p:nvSpPr>
              <p:spPr>
                <a:xfrm>
                  <a:off x="6336499" y="3800559"/>
                  <a:ext cx="2309311" cy="768547"/>
                </a:xfrm>
                <a:prstGeom prst="rect">
                  <a:avLst/>
                </a:prstGeom>
                <a:solidFill>
                  <a:srgbClr val="FEF1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8E2FAA50-4401-8175-2828-F662D5BFB0F5}"/>
                    </a:ext>
                  </a:extLst>
                </p:cNvPr>
                <p:cNvSpPr/>
                <p:nvPr/>
              </p:nvSpPr>
              <p:spPr>
                <a:xfrm>
                  <a:off x="7292491" y="4292889"/>
                  <a:ext cx="153475" cy="147718"/>
                </a:xfrm>
                <a:prstGeom prst="rect">
                  <a:avLst/>
                </a:prstGeom>
                <a:pattFill prst="wdUpDiag">
                  <a:fgClr>
                    <a:srgbClr val="F6980E"/>
                  </a:fgClr>
                  <a:bgClr>
                    <a:schemeClr val="bg1"/>
                  </a:bgClr>
                </a:patt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050">
                    <a:solidFill>
                      <a:schemeClr val="tx1"/>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AF3B6B61-F2F8-7B71-DCE3-7AD999BC3F28}"/>
                    </a:ext>
                  </a:extLst>
                </p:cNvPr>
                <p:cNvSpPr txBox="1"/>
                <p:nvPr/>
              </p:nvSpPr>
              <p:spPr>
                <a:xfrm>
                  <a:off x="7286513" y="3869756"/>
                  <a:ext cx="608286" cy="369332"/>
                </a:xfrm>
                <a:prstGeom prst="rect">
                  <a:avLst/>
                </a:prstGeom>
                <a:noFill/>
              </p:spPr>
              <p:txBody>
                <a:bodyPr wrap="square" lIns="0" tIns="0" rIns="0" bIns="0" rtlCol="0">
                  <a:spAutoFit/>
                </a:bodyPr>
                <a:lstStyle/>
                <a:p>
                  <a:r>
                    <a:rPr lang="en-US" altLang="ko-KR" sz="1200" b="1">
                      <a:latin typeface="+mj-lt"/>
                      <a:cs typeface="Times New Roman" panose="02020603050405020304" pitchFamily="18" charset="0"/>
                    </a:rPr>
                    <a:t>2B </a:t>
                  </a:r>
                </a:p>
                <a:p>
                  <a:r>
                    <a:rPr lang="en-US" altLang="ko-KR" sz="1200" b="1" err="1">
                      <a:latin typeface="+mj-lt"/>
                      <a:cs typeface="Times New Roman" panose="02020603050405020304" pitchFamily="18" charset="0"/>
                    </a:rPr>
                    <a:t>redun</a:t>
                  </a:r>
                  <a:r>
                    <a:rPr lang="en-US" altLang="ko-KR" sz="1100" b="1">
                      <a:latin typeface="Times New Roman" panose="02020603050405020304" pitchFamily="18" charset="0"/>
                      <a:cs typeface="Times New Roman" panose="02020603050405020304" pitchFamily="18" charset="0"/>
                    </a:rPr>
                    <a:t>.</a:t>
                  </a:r>
                  <a:endParaRPr lang="ko-KR" altLang="en-US" sz="1100" b="1">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7BEE7F5-B5F1-8A0C-8D86-6CD45FF49569}"/>
                    </a:ext>
                  </a:extLst>
                </p:cNvPr>
                <p:cNvSpPr txBox="1"/>
                <p:nvPr/>
              </p:nvSpPr>
              <p:spPr>
                <a:xfrm>
                  <a:off x="7053775" y="4025934"/>
                  <a:ext cx="190018" cy="246221"/>
                </a:xfrm>
                <a:prstGeom prst="rect">
                  <a:avLst/>
                </a:prstGeom>
                <a:noFill/>
              </p:spPr>
              <p:txBody>
                <a:bodyPr wrap="square" lIns="0" tIns="0" rIns="0" bIns="0" rtlCol="0">
                  <a:spAutoFit/>
                </a:bodyPr>
                <a:lstStyle/>
                <a:p>
                  <a:r>
                    <a:rPr lang="en-US" altLang="ko-KR" sz="1600" b="1">
                      <a:latin typeface="+mj-lt"/>
                      <a:cs typeface="Times New Roman" panose="02020603050405020304" pitchFamily="18" charset="0"/>
                    </a:rPr>
                    <a:t>+</a:t>
                  </a:r>
                  <a:endParaRPr lang="ko-KR" altLang="en-US" sz="1600" b="1">
                    <a:latin typeface="+mj-lt"/>
                    <a:cs typeface="Times New Roman" panose="02020603050405020304" pitchFamily="18" charset="0"/>
                  </a:endParaRPr>
                </a:p>
              </p:txBody>
            </p:sp>
            <p:sp>
              <p:nvSpPr>
                <p:cNvPr id="74" name="화살표: 아래쪽 73">
                  <a:extLst>
                    <a:ext uri="{FF2B5EF4-FFF2-40B4-BE49-F238E27FC236}">
                      <a16:creationId xmlns:a16="http://schemas.microsoft.com/office/drawing/2014/main" id="{0C1DE70A-5645-7DB7-AF51-8837300D1F93}"/>
                    </a:ext>
                  </a:extLst>
                </p:cNvPr>
                <p:cNvSpPr/>
                <p:nvPr/>
              </p:nvSpPr>
              <p:spPr>
                <a:xfrm flipV="1">
                  <a:off x="8221040" y="4455742"/>
                  <a:ext cx="177910" cy="207678"/>
                </a:xfrm>
                <a:prstGeom prst="downArrow">
                  <a:avLst/>
                </a:prstGeom>
                <a:solidFill>
                  <a:srgbClr val="C0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화살표: 아래쪽 78">
                  <a:extLst>
                    <a:ext uri="{FF2B5EF4-FFF2-40B4-BE49-F238E27FC236}">
                      <a16:creationId xmlns:a16="http://schemas.microsoft.com/office/drawing/2014/main" id="{1834C9D2-F37C-7195-2345-37305225DB25}"/>
                    </a:ext>
                  </a:extLst>
                </p:cNvPr>
                <p:cNvSpPr/>
                <p:nvPr/>
              </p:nvSpPr>
              <p:spPr>
                <a:xfrm flipV="1">
                  <a:off x="6568492" y="3702901"/>
                  <a:ext cx="177910" cy="207678"/>
                </a:xfrm>
                <a:prstGeom prst="downArrow">
                  <a:avLst/>
                </a:prstGeom>
                <a:solidFill>
                  <a:srgbClr val="C0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64" name="직선 화살표 연결선 63">
                <a:extLst>
                  <a:ext uri="{FF2B5EF4-FFF2-40B4-BE49-F238E27FC236}">
                    <a16:creationId xmlns:a16="http://schemas.microsoft.com/office/drawing/2014/main" id="{B63B2C0A-78D7-E687-2DB0-27A187C3FA86}"/>
                  </a:ext>
                </a:extLst>
              </p:cNvPr>
              <p:cNvCxnSpPr>
                <a:cxnSpLocks/>
              </p:cNvCxnSpPr>
              <p:nvPr/>
            </p:nvCxnSpPr>
            <p:spPr>
              <a:xfrm flipV="1">
                <a:off x="7297731" y="5223217"/>
                <a:ext cx="524884" cy="5007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3FB053C-B1F1-AAA3-24C4-3A50E3E42F8C}"/>
                  </a:ext>
                </a:extLst>
              </p:cNvPr>
              <p:cNvSpPr txBox="1"/>
              <p:nvPr/>
            </p:nvSpPr>
            <p:spPr>
              <a:xfrm rot="10800000">
                <a:off x="7816955" y="5382209"/>
                <a:ext cx="190018" cy="246221"/>
              </a:xfrm>
              <a:prstGeom prst="rect">
                <a:avLst/>
              </a:prstGeom>
              <a:noFill/>
            </p:spPr>
            <p:txBody>
              <a:bodyPr wrap="square" lIns="0" tIns="0" rIns="0" bIns="0" rtlCol="0">
                <a:spAutoFit/>
              </a:bodyPr>
              <a:lstStyle/>
              <a:p>
                <a:r>
                  <a:rPr lang="en-US" altLang="ko-KR" sz="1600" b="1">
                    <a:latin typeface="맑은 고딕" panose="020B0503020000020004" pitchFamily="50" charset="-127"/>
                    <a:ea typeface="맑은 고딕" panose="020B0503020000020004" pitchFamily="50" charset="-127"/>
                    <a:cs typeface="Times New Roman" panose="02020603050405020304" pitchFamily="18" charset="0"/>
                  </a:rPr>
                  <a:t>⇒</a:t>
                </a:r>
                <a:endParaRPr lang="ko-KR" altLang="en-US" sz="1600" b="1">
                  <a:latin typeface="+mj-lt"/>
                  <a:cs typeface="Times New Roman" panose="02020603050405020304" pitchFamily="18" charset="0"/>
                </a:endParaRPr>
              </a:p>
            </p:txBody>
          </p:sp>
        </p:grpSp>
      </p:grpSp>
      <p:sp>
        <p:nvSpPr>
          <p:cNvPr id="110" name="TextBox 109">
            <a:extLst>
              <a:ext uri="{FF2B5EF4-FFF2-40B4-BE49-F238E27FC236}">
                <a16:creationId xmlns:a16="http://schemas.microsoft.com/office/drawing/2014/main" id="{71BE8D19-83C8-7D28-D1EF-A65220F29806}"/>
              </a:ext>
            </a:extLst>
          </p:cNvPr>
          <p:cNvSpPr txBox="1"/>
          <p:nvPr/>
        </p:nvSpPr>
        <p:spPr>
          <a:xfrm>
            <a:off x="7844930" y="3450694"/>
            <a:ext cx="925443" cy="523220"/>
          </a:xfrm>
          <a:prstGeom prst="rect">
            <a:avLst/>
          </a:prstGeom>
          <a:noFill/>
        </p:spPr>
        <p:txBody>
          <a:bodyPr wrap="square" rtlCol="0">
            <a:spAutoFit/>
          </a:bodyPr>
          <a:lstStyle/>
          <a:p>
            <a:pPr algn="ctr"/>
            <a:r>
              <a:rPr lang="en-US" altLang="ko-KR" sz="1400"/>
              <a:t>Mask bit </a:t>
            </a:r>
          </a:p>
          <a:p>
            <a:pPr algn="ctr"/>
            <a:r>
              <a:rPr lang="en-US" altLang="ko-KR" sz="1400"/>
              <a:t>(10-19)</a:t>
            </a:r>
            <a:endParaRPr lang="ko-KR" altLang="en-US" sz="1400"/>
          </a:p>
        </p:txBody>
      </p:sp>
      <p:grpSp>
        <p:nvGrpSpPr>
          <p:cNvPr id="122" name="그룹 121">
            <a:extLst>
              <a:ext uri="{FF2B5EF4-FFF2-40B4-BE49-F238E27FC236}">
                <a16:creationId xmlns:a16="http://schemas.microsoft.com/office/drawing/2014/main" id="{015EAA2E-2E2D-C569-7934-837C5BB08F0F}"/>
              </a:ext>
            </a:extLst>
          </p:cNvPr>
          <p:cNvGrpSpPr/>
          <p:nvPr/>
        </p:nvGrpSpPr>
        <p:grpSpPr>
          <a:xfrm>
            <a:off x="8030802" y="5169673"/>
            <a:ext cx="562560" cy="565840"/>
            <a:chOff x="6581857" y="3081654"/>
            <a:chExt cx="217901" cy="226094"/>
          </a:xfrm>
          <a:solidFill>
            <a:schemeClr val="bg1"/>
          </a:solidFill>
        </p:grpSpPr>
        <p:sp>
          <p:nvSpPr>
            <p:cNvPr id="123" name="직사각형 122">
              <a:extLst>
                <a:ext uri="{FF2B5EF4-FFF2-40B4-BE49-F238E27FC236}">
                  <a16:creationId xmlns:a16="http://schemas.microsoft.com/office/drawing/2014/main" id="{21D19A36-DE9C-4CED-2428-659E7D9ADC84}"/>
                </a:ext>
              </a:extLst>
            </p:cNvPr>
            <p:cNvSpPr/>
            <p:nvPr/>
          </p:nvSpPr>
          <p:spPr>
            <a:xfrm>
              <a:off x="6582229" y="3082722"/>
              <a:ext cx="217529" cy="225000"/>
            </a:xfrm>
            <a:prstGeom prst="rect">
              <a:avLst/>
            </a:prstGeom>
            <a:solidFill>
              <a:schemeClr val="tx1">
                <a:lumMod val="50000"/>
                <a:lumOff val="50000"/>
              </a:schemeClr>
            </a:solidFill>
            <a:ln w="1270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24" name="직사각형 123">
              <a:extLst>
                <a:ext uri="{FF2B5EF4-FFF2-40B4-BE49-F238E27FC236}">
                  <a16:creationId xmlns:a16="http://schemas.microsoft.com/office/drawing/2014/main" id="{ADF1E9A1-0C7A-12A4-8088-A41F98EBEC26}"/>
                </a:ext>
              </a:extLst>
            </p:cNvPr>
            <p:cNvSpPr/>
            <p:nvPr/>
          </p:nvSpPr>
          <p:spPr>
            <a:xfrm rot="16200000">
              <a:off x="6496848" y="3166663"/>
              <a:ext cx="224400" cy="54382"/>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25" name="직사각형 124">
              <a:extLst>
                <a:ext uri="{FF2B5EF4-FFF2-40B4-BE49-F238E27FC236}">
                  <a16:creationId xmlns:a16="http://schemas.microsoft.com/office/drawing/2014/main" id="{AB35762A-7450-106A-6E87-AFCDAE779649}"/>
                </a:ext>
              </a:extLst>
            </p:cNvPr>
            <p:cNvSpPr/>
            <p:nvPr/>
          </p:nvSpPr>
          <p:spPr>
            <a:xfrm rot="16200000">
              <a:off x="6551333" y="3168357"/>
              <a:ext cx="224400" cy="54382"/>
            </a:xfrm>
            <a:prstGeom prst="rect">
              <a:avLst/>
            </a:prstGeom>
            <a:solidFill>
              <a:srgbClr val="F6980E"/>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26" name="직사각형 125">
              <a:extLst>
                <a:ext uri="{FF2B5EF4-FFF2-40B4-BE49-F238E27FC236}">
                  <a16:creationId xmlns:a16="http://schemas.microsoft.com/office/drawing/2014/main" id="{627AD14B-3A50-2BDA-D7DA-A463A2E25F43}"/>
                </a:ext>
              </a:extLst>
            </p:cNvPr>
            <p:cNvSpPr/>
            <p:nvPr/>
          </p:nvSpPr>
          <p:spPr>
            <a:xfrm rot="16200000">
              <a:off x="6605627" y="3168548"/>
              <a:ext cx="224400" cy="54000"/>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27" name="직사각형 126">
              <a:extLst>
                <a:ext uri="{FF2B5EF4-FFF2-40B4-BE49-F238E27FC236}">
                  <a16:creationId xmlns:a16="http://schemas.microsoft.com/office/drawing/2014/main" id="{E595E004-79FB-CFB3-5406-B904C29B93F3}"/>
                </a:ext>
              </a:extLst>
            </p:cNvPr>
            <p:cNvSpPr/>
            <p:nvPr/>
          </p:nvSpPr>
          <p:spPr>
            <a:xfrm>
              <a:off x="6635893" y="3081655"/>
              <a:ext cx="54382" cy="54662"/>
            </a:xfrm>
            <a:prstGeom prst="rect">
              <a:avLst/>
            </a:prstGeom>
            <a:pattFill prst="wdUpDiag">
              <a:fgClr>
                <a:schemeClr val="tx1"/>
              </a:fgClr>
              <a:bgClr>
                <a:schemeClr val="bg1"/>
              </a:bgClr>
            </a:pattFill>
            <a:ln w="1270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28" name="직사각형 127">
              <a:extLst>
                <a:ext uri="{FF2B5EF4-FFF2-40B4-BE49-F238E27FC236}">
                  <a16:creationId xmlns:a16="http://schemas.microsoft.com/office/drawing/2014/main" id="{AE4C4FBF-422F-FD20-A370-C336FA66BB43}"/>
                </a:ext>
              </a:extLst>
            </p:cNvPr>
            <p:cNvSpPr/>
            <p:nvPr/>
          </p:nvSpPr>
          <p:spPr>
            <a:xfrm>
              <a:off x="6691276" y="3081655"/>
              <a:ext cx="52988" cy="107885"/>
            </a:xfrm>
            <a:prstGeom prst="rect">
              <a:avLst/>
            </a:prstGeom>
            <a:solidFill>
              <a:srgbClr val="F6980E"/>
            </a:solidFill>
            <a:ln w="1270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29" name="직사각형 128">
              <a:extLst>
                <a:ext uri="{FF2B5EF4-FFF2-40B4-BE49-F238E27FC236}">
                  <a16:creationId xmlns:a16="http://schemas.microsoft.com/office/drawing/2014/main" id="{7C1DDA8C-23FF-5E08-072E-5DE19C4AD743}"/>
                </a:ext>
              </a:extLst>
            </p:cNvPr>
            <p:cNvSpPr/>
            <p:nvPr/>
          </p:nvSpPr>
          <p:spPr>
            <a:xfrm rot="16200000">
              <a:off x="6714718" y="3111868"/>
              <a:ext cx="114425" cy="54000"/>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30" name="직사각형 129">
              <a:extLst>
                <a:ext uri="{FF2B5EF4-FFF2-40B4-BE49-F238E27FC236}">
                  <a16:creationId xmlns:a16="http://schemas.microsoft.com/office/drawing/2014/main" id="{3B74831F-85DF-5318-6035-78B711C30F24}"/>
                </a:ext>
              </a:extLst>
            </p:cNvPr>
            <p:cNvSpPr/>
            <p:nvPr/>
          </p:nvSpPr>
          <p:spPr>
            <a:xfrm>
              <a:off x="6744406" y="3193037"/>
              <a:ext cx="54382" cy="54000"/>
            </a:xfrm>
            <a:prstGeom prst="rect">
              <a:avLst/>
            </a:prstGeom>
            <a:pattFill prst="wdUpDiag">
              <a:fgClr>
                <a:schemeClr val="tx1"/>
              </a:fgClr>
              <a:bgClr>
                <a:schemeClr val="bg1"/>
              </a:bgClr>
            </a:pattFill>
            <a:ln w="1270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31" name="직사각형 130">
              <a:extLst>
                <a:ext uri="{FF2B5EF4-FFF2-40B4-BE49-F238E27FC236}">
                  <a16:creationId xmlns:a16="http://schemas.microsoft.com/office/drawing/2014/main" id="{227585C8-82B0-8DEE-6DFB-23946E61F826}"/>
                </a:ext>
              </a:extLst>
            </p:cNvPr>
            <p:cNvSpPr/>
            <p:nvPr/>
          </p:nvSpPr>
          <p:spPr>
            <a:xfrm>
              <a:off x="6690149" y="3138868"/>
              <a:ext cx="54382" cy="54662"/>
            </a:xfrm>
            <a:prstGeom prst="rect">
              <a:avLst/>
            </a:prstGeom>
            <a:pattFill prst="wdUpDiag">
              <a:fgClr>
                <a:srgbClr val="F6980E"/>
              </a:fgClr>
              <a:bgClr>
                <a:schemeClr val="bg1"/>
              </a:bgClr>
            </a:pattFill>
            <a:ln w="1270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134" name="그룹 133">
            <a:extLst>
              <a:ext uri="{FF2B5EF4-FFF2-40B4-BE49-F238E27FC236}">
                <a16:creationId xmlns:a16="http://schemas.microsoft.com/office/drawing/2014/main" id="{594ADDDF-B793-BD0A-E810-F25EE6FBE121}"/>
              </a:ext>
            </a:extLst>
          </p:cNvPr>
          <p:cNvGrpSpPr/>
          <p:nvPr/>
        </p:nvGrpSpPr>
        <p:grpSpPr>
          <a:xfrm>
            <a:off x="6547952" y="5210983"/>
            <a:ext cx="249658" cy="543081"/>
            <a:chOff x="6681302" y="4134658"/>
            <a:chExt cx="249658" cy="543081"/>
          </a:xfrm>
        </p:grpSpPr>
        <p:sp>
          <p:nvSpPr>
            <p:cNvPr id="132" name="직사각형 131">
              <a:extLst>
                <a:ext uri="{FF2B5EF4-FFF2-40B4-BE49-F238E27FC236}">
                  <a16:creationId xmlns:a16="http://schemas.microsoft.com/office/drawing/2014/main" id="{5CCE42F5-D17D-908B-0B96-F13990D25A92}"/>
                </a:ext>
              </a:extLst>
            </p:cNvPr>
            <p:cNvSpPr/>
            <p:nvPr/>
          </p:nvSpPr>
          <p:spPr>
            <a:xfrm>
              <a:off x="6681302" y="4134658"/>
              <a:ext cx="240821" cy="543081"/>
            </a:xfrm>
            <a:prstGeom prst="rect">
              <a:avLst/>
            </a:prstGeom>
            <a:solidFill>
              <a:srgbClr val="F6980E"/>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108000" bIns="0" rtlCol="0" anchor="ctr"/>
            <a:lstStyle/>
            <a:p>
              <a:pPr algn="ctr"/>
              <a:endParaRPr lang="ko-KR" altLang="en-US" sz="1200" b="1">
                <a:solidFill>
                  <a:schemeClr val="tx1"/>
                </a:solidFill>
                <a:latin typeface="+mj-lt"/>
                <a:cs typeface="Times New Roman" panose="02020603050405020304" pitchFamily="18" charset="0"/>
              </a:endParaRPr>
            </a:p>
          </p:txBody>
        </p:sp>
        <p:sp>
          <p:nvSpPr>
            <p:cNvPr id="133" name="TextBox 132">
              <a:extLst>
                <a:ext uri="{FF2B5EF4-FFF2-40B4-BE49-F238E27FC236}">
                  <a16:creationId xmlns:a16="http://schemas.microsoft.com/office/drawing/2014/main" id="{BCA369B6-9701-28B7-9010-F35DA74051F3}"/>
                </a:ext>
              </a:extLst>
            </p:cNvPr>
            <p:cNvSpPr txBox="1"/>
            <p:nvPr/>
          </p:nvSpPr>
          <p:spPr>
            <a:xfrm>
              <a:off x="6688856" y="4232678"/>
              <a:ext cx="242104" cy="369332"/>
            </a:xfrm>
            <a:prstGeom prst="rect">
              <a:avLst/>
            </a:prstGeom>
            <a:noFill/>
          </p:spPr>
          <p:txBody>
            <a:bodyPr wrap="square" lIns="0" tIns="0" rIns="0" bIns="0" rtlCol="0">
              <a:spAutoFit/>
            </a:bodyPr>
            <a:lstStyle/>
            <a:p>
              <a:pPr algn="ctr"/>
              <a:r>
                <a:rPr lang="en-US" altLang="ko-KR" sz="1200" b="1">
                  <a:latin typeface="+mj-lt"/>
                  <a:cs typeface="Times New Roman" panose="02020603050405020304" pitchFamily="18" charset="0"/>
                </a:rPr>
                <a:t>8</a:t>
              </a:r>
            </a:p>
            <a:p>
              <a:pPr algn="ctr"/>
              <a:r>
                <a:rPr lang="en-US" altLang="ko-KR" sz="1200" b="1">
                  <a:latin typeface="+mj-lt"/>
                  <a:cs typeface="Times New Roman" panose="02020603050405020304" pitchFamily="18" charset="0"/>
                </a:rPr>
                <a:t>B</a:t>
              </a:r>
            </a:p>
          </p:txBody>
        </p:sp>
      </p:grpSp>
      <p:grpSp>
        <p:nvGrpSpPr>
          <p:cNvPr id="113" name="그룹 112">
            <a:extLst>
              <a:ext uri="{FF2B5EF4-FFF2-40B4-BE49-F238E27FC236}">
                <a16:creationId xmlns:a16="http://schemas.microsoft.com/office/drawing/2014/main" id="{48B13DA8-8AAE-0E4A-9787-D15FA29E5ECA}"/>
              </a:ext>
            </a:extLst>
          </p:cNvPr>
          <p:cNvGrpSpPr/>
          <p:nvPr/>
        </p:nvGrpSpPr>
        <p:grpSpPr>
          <a:xfrm>
            <a:off x="8009566" y="3944776"/>
            <a:ext cx="568258" cy="563236"/>
            <a:chOff x="8009566" y="3944776"/>
            <a:chExt cx="568258" cy="563236"/>
          </a:xfrm>
        </p:grpSpPr>
        <p:grpSp>
          <p:nvGrpSpPr>
            <p:cNvPr id="55" name="그룹 54">
              <a:extLst>
                <a:ext uri="{FF2B5EF4-FFF2-40B4-BE49-F238E27FC236}">
                  <a16:creationId xmlns:a16="http://schemas.microsoft.com/office/drawing/2014/main" id="{78F3A5BF-907C-A037-8127-14EACA86D686}"/>
                </a:ext>
              </a:extLst>
            </p:cNvPr>
            <p:cNvGrpSpPr/>
            <p:nvPr/>
          </p:nvGrpSpPr>
          <p:grpSpPr>
            <a:xfrm>
              <a:off x="8009566" y="3944845"/>
              <a:ext cx="561599" cy="563167"/>
              <a:chOff x="6582229" y="3082722"/>
              <a:chExt cx="217529" cy="225026"/>
            </a:xfrm>
            <a:solidFill>
              <a:schemeClr val="bg1"/>
            </a:solidFill>
          </p:grpSpPr>
          <p:sp>
            <p:nvSpPr>
              <p:cNvPr id="94" name="직사각형 93">
                <a:extLst>
                  <a:ext uri="{FF2B5EF4-FFF2-40B4-BE49-F238E27FC236}">
                    <a16:creationId xmlns:a16="http://schemas.microsoft.com/office/drawing/2014/main" id="{B0BF5D75-F9A6-C7B8-30FA-311D1F051A99}"/>
                  </a:ext>
                </a:extLst>
              </p:cNvPr>
              <p:cNvSpPr/>
              <p:nvPr/>
            </p:nvSpPr>
            <p:spPr>
              <a:xfrm>
                <a:off x="6582229" y="3082722"/>
                <a:ext cx="217529" cy="225000"/>
              </a:xfrm>
              <a:prstGeom prst="rect">
                <a:avLst/>
              </a:prstGeom>
              <a:solidFill>
                <a:schemeClr val="bg1"/>
              </a:solidFill>
              <a:ln w="1270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97" name="직사각형 96">
                <a:extLst>
                  <a:ext uri="{FF2B5EF4-FFF2-40B4-BE49-F238E27FC236}">
                    <a16:creationId xmlns:a16="http://schemas.microsoft.com/office/drawing/2014/main" id="{7EBE9A0C-C1B3-850D-EE32-6EC04148D1F7}"/>
                  </a:ext>
                </a:extLst>
              </p:cNvPr>
              <p:cNvSpPr/>
              <p:nvPr/>
            </p:nvSpPr>
            <p:spPr>
              <a:xfrm rot="16200000">
                <a:off x="6570368" y="3187054"/>
                <a:ext cx="187000" cy="54382"/>
              </a:xfrm>
              <a:prstGeom prst="rect">
                <a:avLst/>
              </a:prstGeom>
              <a:solidFill>
                <a:srgbClr val="F6980E"/>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98" name="직사각형 97">
                <a:extLst>
                  <a:ext uri="{FF2B5EF4-FFF2-40B4-BE49-F238E27FC236}">
                    <a16:creationId xmlns:a16="http://schemas.microsoft.com/office/drawing/2014/main" id="{E886B486-10AF-A557-1A67-6059D79C35ED}"/>
                  </a:ext>
                </a:extLst>
              </p:cNvPr>
              <p:cNvSpPr/>
              <p:nvPr/>
            </p:nvSpPr>
            <p:spPr>
              <a:xfrm rot="16200000">
                <a:off x="6605627" y="3168548"/>
                <a:ext cx="224400" cy="54000"/>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00" name="직사각형 99">
                <a:extLst>
                  <a:ext uri="{FF2B5EF4-FFF2-40B4-BE49-F238E27FC236}">
                    <a16:creationId xmlns:a16="http://schemas.microsoft.com/office/drawing/2014/main" id="{DC7BE364-A039-8AC9-8B1F-735DCC81D6DA}"/>
                  </a:ext>
                </a:extLst>
              </p:cNvPr>
              <p:cNvSpPr/>
              <p:nvPr/>
            </p:nvSpPr>
            <p:spPr>
              <a:xfrm>
                <a:off x="6748811" y="3195338"/>
                <a:ext cx="47410" cy="57538"/>
              </a:xfrm>
              <a:prstGeom prst="rect">
                <a:avLst/>
              </a:prstGeom>
              <a:pattFill prst="wdUpDiag">
                <a:fgClr>
                  <a:schemeClr val="tx1"/>
                </a:fgClr>
                <a:bgClr>
                  <a:schemeClr val="bg1"/>
                </a:bgClr>
              </a:patt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05" name="직사각형 104">
                <a:extLst>
                  <a:ext uri="{FF2B5EF4-FFF2-40B4-BE49-F238E27FC236}">
                    <a16:creationId xmlns:a16="http://schemas.microsoft.com/office/drawing/2014/main" id="{5CB9A958-1A19-2567-C3EB-9FA68D54EB32}"/>
                  </a:ext>
                </a:extLst>
              </p:cNvPr>
              <p:cNvSpPr/>
              <p:nvPr/>
            </p:nvSpPr>
            <p:spPr>
              <a:xfrm>
                <a:off x="6691502" y="3083345"/>
                <a:ext cx="52988" cy="86308"/>
              </a:xfrm>
              <a:prstGeom prst="rect">
                <a:avLst/>
              </a:prstGeom>
              <a:solidFill>
                <a:srgbClr val="F6980E"/>
              </a:solidFill>
              <a:ln w="1270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102" name="직사각형 101">
                <a:extLst>
                  <a:ext uri="{FF2B5EF4-FFF2-40B4-BE49-F238E27FC236}">
                    <a16:creationId xmlns:a16="http://schemas.microsoft.com/office/drawing/2014/main" id="{DBE1CF76-F479-11B9-733D-08FE9041D809}"/>
                  </a:ext>
                </a:extLst>
              </p:cNvPr>
              <p:cNvSpPr/>
              <p:nvPr/>
            </p:nvSpPr>
            <p:spPr>
              <a:xfrm>
                <a:off x="6693477" y="3142269"/>
                <a:ext cx="47410" cy="54662"/>
              </a:xfrm>
              <a:prstGeom prst="rect">
                <a:avLst/>
              </a:prstGeom>
              <a:pattFill prst="wdUpDiag">
                <a:fgClr>
                  <a:srgbClr val="F6980E"/>
                </a:fgClr>
                <a:bgClr>
                  <a:schemeClr val="bg1"/>
                </a:bgClr>
              </a:patt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cxnSp>
          <p:nvCxnSpPr>
            <p:cNvPr id="76" name="직선 연결선 75">
              <a:extLst>
                <a:ext uri="{FF2B5EF4-FFF2-40B4-BE49-F238E27FC236}">
                  <a16:creationId xmlns:a16="http://schemas.microsoft.com/office/drawing/2014/main" id="{61B43FA8-0468-2790-328A-ABD91E2FF2A8}"/>
                </a:ext>
              </a:extLst>
            </p:cNvPr>
            <p:cNvCxnSpPr>
              <a:cxnSpLocks/>
            </p:cNvCxnSpPr>
            <p:nvPr/>
          </p:nvCxnSpPr>
          <p:spPr>
            <a:xfrm>
              <a:off x="8141888" y="4071598"/>
              <a:ext cx="147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직사각형 76">
              <a:extLst>
                <a:ext uri="{FF2B5EF4-FFF2-40B4-BE49-F238E27FC236}">
                  <a16:creationId xmlns:a16="http://schemas.microsoft.com/office/drawing/2014/main" id="{9E8BEFE3-7EA0-7EDF-C129-2CA0C06D460E}"/>
                </a:ext>
              </a:extLst>
            </p:cNvPr>
            <p:cNvSpPr/>
            <p:nvPr/>
          </p:nvSpPr>
          <p:spPr>
            <a:xfrm>
              <a:off x="8141746" y="3954177"/>
              <a:ext cx="144746" cy="135144"/>
            </a:xfrm>
            <a:prstGeom prst="rect">
              <a:avLst/>
            </a:prstGeom>
            <a:pattFill prst="wdUpDiag">
              <a:fgClr>
                <a:schemeClr val="tx1"/>
              </a:fgClr>
              <a:bgClr>
                <a:schemeClr val="bg1"/>
              </a:bgClr>
            </a:patt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cxnSp>
          <p:nvCxnSpPr>
            <p:cNvPr id="80" name="직선 연결선 79">
              <a:extLst>
                <a:ext uri="{FF2B5EF4-FFF2-40B4-BE49-F238E27FC236}">
                  <a16:creationId xmlns:a16="http://schemas.microsoft.com/office/drawing/2014/main" id="{3C08586D-5320-A8FB-2BA4-ADE4CAA0A4E2}"/>
                </a:ext>
              </a:extLst>
            </p:cNvPr>
            <p:cNvCxnSpPr>
              <a:cxnSpLocks/>
            </p:cNvCxnSpPr>
            <p:nvPr/>
          </p:nvCxnSpPr>
          <p:spPr>
            <a:xfrm>
              <a:off x="8141746" y="4089989"/>
              <a:ext cx="28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6295B3E3-BE82-FA72-E817-5CA0C4FC547F}"/>
                </a:ext>
              </a:extLst>
            </p:cNvPr>
            <p:cNvCxnSpPr>
              <a:cxnSpLocks/>
            </p:cNvCxnSpPr>
            <p:nvPr/>
          </p:nvCxnSpPr>
          <p:spPr>
            <a:xfrm flipH="1" flipV="1">
              <a:off x="8147244" y="3944776"/>
              <a:ext cx="2472" cy="1609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4D3F6B35-1240-39FC-0500-2900B1604DBD}"/>
                </a:ext>
              </a:extLst>
            </p:cNvPr>
            <p:cNvCxnSpPr>
              <a:cxnSpLocks/>
            </p:cNvCxnSpPr>
            <p:nvPr/>
          </p:nvCxnSpPr>
          <p:spPr>
            <a:xfrm>
              <a:off x="8289824" y="4229845"/>
              <a:ext cx="28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직사각형 110">
              <a:extLst>
                <a:ext uri="{FF2B5EF4-FFF2-40B4-BE49-F238E27FC236}">
                  <a16:creationId xmlns:a16="http://schemas.microsoft.com/office/drawing/2014/main" id="{A58DD983-1BE4-9908-4837-BB7508407011}"/>
                </a:ext>
              </a:extLst>
            </p:cNvPr>
            <p:cNvSpPr/>
            <p:nvPr/>
          </p:nvSpPr>
          <p:spPr>
            <a:xfrm>
              <a:off x="8437050" y="4374853"/>
              <a:ext cx="133200" cy="129601"/>
            </a:xfrm>
            <a:prstGeom prst="rect">
              <a:avLst/>
            </a:prstGeom>
            <a:solidFill>
              <a:schemeClr val="bg2">
                <a:lumMod val="50000"/>
              </a:schemeClr>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cxnSp>
          <p:nvCxnSpPr>
            <p:cNvPr id="112" name="직선 연결선 111">
              <a:extLst>
                <a:ext uri="{FF2B5EF4-FFF2-40B4-BE49-F238E27FC236}">
                  <a16:creationId xmlns:a16="http://schemas.microsoft.com/office/drawing/2014/main" id="{88D4AA92-A8BD-27F4-B98C-A7FC716AA6A4}"/>
                </a:ext>
              </a:extLst>
            </p:cNvPr>
            <p:cNvCxnSpPr>
              <a:cxnSpLocks/>
            </p:cNvCxnSpPr>
            <p:nvPr/>
          </p:nvCxnSpPr>
          <p:spPr>
            <a:xfrm>
              <a:off x="8428478" y="4374853"/>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4CEB46F7-F4D2-0CF7-7704-98BB0E5CD42B}"/>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40223336-E2FD-D296-6983-82E972B16C97}"/>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51</a:t>
            </a:fld>
            <a:endParaRPr lang="ko-KR" altLang="en-US"/>
          </a:p>
        </p:txBody>
      </p:sp>
    </p:spTree>
    <p:extLst>
      <p:ext uri="{BB962C8B-B14F-4D97-AF65-F5344CB8AC3E}">
        <p14:creationId xmlns:p14="http://schemas.microsoft.com/office/powerpoint/2010/main" val="1665271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2382C92-D7E2-9FC8-2C3D-215A2533FDCC}"/>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D782547-ACFF-8CB8-2E7D-57501EED8D6A}"/>
              </a:ext>
            </a:extLst>
          </p:cNvPr>
          <p:cNvSpPr>
            <a:spLocks noGrp="1"/>
          </p:cNvSpPr>
          <p:nvPr>
            <p:ph type="body" sz="quarter" idx="13"/>
          </p:nvPr>
        </p:nvSpPr>
        <p:spPr>
          <a:xfrm>
            <a:off x="272551" y="1225079"/>
            <a:ext cx="8537494" cy="2583067"/>
          </a:xfrm>
        </p:spPr>
        <p:txBody>
          <a:bodyPr>
            <a:noAutofit/>
          </a:bodyPr>
          <a:lstStyle/>
          <a:p>
            <a:r>
              <a:rPr lang="en-US" altLang="ko-KR" sz="1800" spc="0">
                <a:latin typeface="+mj-lt"/>
              </a:rPr>
              <a:t>A request is coalesced into a 30B sector</a:t>
            </a:r>
          </a:p>
          <a:p>
            <a:pPr marL="0" indent="0">
              <a:buNone/>
            </a:pPr>
            <a:endParaRPr lang="en-US" altLang="ko-KR" sz="1800" spc="0"/>
          </a:p>
          <a:p>
            <a:pPr marL="0" indent="0">
              <a:buNone/>
            </a:pPr>
            <a:endParaRPr lang="en-US" altLang="ko-KR" sz="300" spc="0"/>
          </a:p>
          <a:p>
            <a:pPr marL="0" indent="0">
              <a:buNone/>
            </a:pPr>
            <a:endParaRPr lang="en-US" altLang="ko-KR" sz="1000" spc="0"/>
          </a:p>
          <a:p>
            <a:r>
              <a:rPr lang="en-US" altLang="ko-KR" sz="1800" spc="0">
                <a:latin typeface="+mj-lt"/>
              </a:rPr>
              <a:t>A request is coalesced into two 30B sectors</a:t>
            </a:r>
          </a:p>
          <a:p>
            <a:pPr marL="0" indent="0">
              <a:buNone/>
            </a:pPr>
            <a:endParaRPr lang="en-US" altLang="ko-KR" sz="300" spc="0">
              <a:latin typeface="+mj-lt"/>
            </a:endParaRPr>
          </a:p>
          <a:p>
            <a:pPr marL="0" indent="0">
              <a:buNone/>
            </a:pPr>
            <a:endParaRPr lang="en-US" altLang="ko-KR" sz="1000" spc="0">
              <a:latin typeface="+mj-lt"/>
            </a:endParaRPr>
          </a:p>
          <a:p>
            <a:pPr marL="0" indent="0">
              <a:buNone/>
            </a:pPr>
            <a:endParaRPr lang="en-US" altLang="ko-KR" sz="1800" spc="0"/>
          </a:p>
          <a:p>
            <a:r>
              <a:rPr lang="en-US" altLang="ko-KR" sz="1800" spc="0">
                <a:latin typeface="+mj-lt"/>
              </a:rPr>
              <a:t>A cache line access</a:t>
            </a:r>
          </a:p>
        </p:txBody>
      </p:sp>
      <p:sp>
        <p:nvSpPr>
          <p:cNvPr id="4" name="제목 3">
            <a:extLst>
              <a:ext uri="{FF2B5EF4-FFF2-40B4-BE49-F238E27FC236}">
                <a16:creationId xmlns:a16="http://schemas.microsoft.com/office/drawing/2014/main" id="{9A598B0F-1245-7F31-8FD2-25FCC0582BD5}"/>
              </a:ext>
            </a:extLst>
          </p:cNvPr>
          <p:cNvSpPr>
            <a:spLocks noGrp="1"/>
          </p:cNvSpPr>
          <p:nvPr>
            <p:ph type="title"/>
          </p:nvPr>
        </p:nvSpPr>
        <p:spPr>
          <a:xfrm>
            <a:off x="854498" y="405096"/>
            <a:ext cx="7404642" cy="424732"/>
          </a:xfrm>
        </p:spPr>
        <p:txBody>
          <a:bodyPr/>
          <a:lstStyle/>
          <a:p>
            <a:r>
              <a:rPr lang="en-US" altLang="ko-KR" sz="2400" spc="0">
                <a:latin typeface="+mn-lt"/>
              </a:rPr>
              <a:t>CacheCraft - Timing Diagram</a:t>
            </a:r>
          </a:p>
        </p:txBody>
      </p:sp>
      <p:sp>
        <p:nvSpPr>
          <p:cNvPr id="5" name="텍스트 개체 틀 4">
            <a:extLst>
              <a:ext uri="{FF2B5EF4-FFF2-40B4-BE49-F238E27FC236}">
                <a16:creationId xmlns:a16="http://schemas.microsoft.com/office/drawing/2014/main" id="{B8C1665C-F5B9-92DF-CC55-03643E09DDB0}"/>
              </a:ext>
            </a:extLst>
          </p:cNvPr>
          <p:cNvSpPr>
            <a:spLocks noGrp="1"/>
          </p:cNvSpPr>
          <p:nvPr>
            <p:ph type="body" idx="1"/>
          </p:nvPr>
        </p:nvSpPr>
        <p:spPr/>
        <p:txBody>
          <a:bodyPr/>
          <a:lstStyle/>
          <a:p>
            <a:r>
              <a:rPr lang="en-US" altLang="ko-KR" sz="1000" spc="0">
                <a:latin typeface="+mn-lt"/>
              </a:rPr>
              <a:t>CacheCraft</a:t>
            </a:r>
            <a:endParaRPr lang="ko-KR" altLang="en-US" spc="0">
              <a:latin typeface="+mn-lt"/>
            </a:endParaRPr>
          </a:p>
        </p:txBody>
      </p:sp>
      <p:grpSp>
        <p:nvGrpSpPr>
          <p:cNvPr id="260" name="그룹 259">
            <a:extLst>
              <a:ext uri="{FF2B5EF4-FFF2-40B4-BE49-F238E27FC236}">
                <a16:creationId xmlns:a16="http://schemas.microsoft.com/office/drawing/2014/main" id="{F94A8666-B63F-F429-A6F1-9EE400F96EDC}"/>
              </a:ext>
            </a:extLst>
          </p:cNvPr>
          <p:cNvGrpSpPr/>
          <p:nvPr/>
        </p:nvGrpSpPr>
        <p:grpSpPr>
          <a:xfrm>
            <a:off x="562336" y="1681147"/>
            <a:ext cx="6262836" cy="1248893"/>
            <a:chOff x="566516" y="1689402"/>
            <a:chExt cx="6262836" cy="1248893"/>
          </a:xfrm>
        </p:grpSpPr>
        <p:cxnSp>
          <p:nvCxnSpPr>
            <p:cNvPr id="6" name="직선 연결선 5">
              <a:extLst>
                <a:ext uri="{FF2B5EF4-FFF2-40B4-BE49-F238E27FC236}">
                  <a16:creationId xmlns:a16="http://schemas.microsoft.com/office/drawing/2014/main" id="{DA8F5F2A-8CBD-96B5-6199-FB591D65FF18}"/>
                </a:ext>
              </a:extLst>
            </p:cNvPr>
            <p:cNvCxnSpPr/>
            <p:nvPr/>
          </p:nvCxnSpPr>
          <p:spPr>
            <a:xfrm flipV="1">
              <a:off x="2463040" y="2333277"/>
              <a:ext cx="0" cy="21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그룹 28">
              <a:extLst>
                <a:ext uri="{FF2B5EF4-FFF2-40B4-BE49-F238E27FC236}">
                  <a16:creationId xmlns:a16="http://schemas.microsoft.com/office/drawing/2014/main" id="{AF8BE842-FB28-5AAA-A4BB-922F94C5EDDE}"/>
                </a:ext>
              </a:extLst>
            </p:cNvPr>
            <p:cNvGrpSpPr/>
            <p:nvPr/>
          </p:nvGrpSpPr>
          <p:grpSpPr>
            <a:xfrm>
              <a:off x="566516" y="1689402"/>
              <a:ext cx="6262836" cy="1248893"/>
              <a:chOff x="566516" y="1689401"/>
              <a:chExt cx="6262836" cy="1281847"/>
            </a:xfrm>
          </p:grpSpPr>
          <p:grpSp>
            <p:nvGrpSpPr>
              <p:cNvPr id="28" name="그룹 27">
                <a:extLst>
                  <a:ext uri="{FF2B5EF4-FFF2-40B4-BE49-F238E27FC236}">
                    <a16:creationId xmlns:a16="http://schemas.microsoft.com/office/drawing/2014/main" id="{5A396B5A-648C-B21B-003D-526227AEACAB}"/>
                  </a:ext>
                </a:extLst>
              </p:cNvPr>
              <p:cNvGrpSpPr/>
              <p:nvPr/>
            </p:nvGrpSpPr>
            <p:grpSpPr>
              <a:xfrm>
                <a:off x="566516" y="1689401"/>
                <a:ext cx="6262836" cy="1281847"/>
                <a:chOff x="566516" y="1689401"/>
                <a:chExt cx="6262836" cy="1281847"/>
              </a:xfrm>
            </p:grpSpPr>
            <p:grpSp>
              <p:nvGrpSpPr>
                <p:cNvPr id="296" name="그룹 295">
                  <a:extLst>
                    <a:ext uri="{FF2B5EF4-FFF2-40B4-BE49-F238E27FC236}">
                      <a16:creationId xmlns:a16="http://schemas.microsoft.com/office/drawing/2014/main" id="{2E03C9ED-DD3A-D9AA-84B9-40C790BE2E9B}"/>
                    </a:ext>
                  </a:extLst>
                </p:cNvPr>
                <p:cNvGrpSpPr/>
                <p:nvPr/>
              </p:nvGrpSpPr>
              <p:grpSpPr>
                <a:xfrm>
                  <a:off x="566516" y="1689401"/>
                  <a:ext cx="6262836" cy="1281847"/>
                  <a:chOff x="2541140" y="1089001"/>
                  <a:chExt cx="5602983" cy="1049857"/>
                </a:xfrm>
              </p:grpSpPr>
              <p:sp>
                <p:nvSpPr>
                  <p:cNvPr id="282" name="TextBox 281">
                    <a:extLst>
                      <a:ext uri="{FF2B5EF4-FFF2-40B4-BE49-F238E27FC236}">
                        <a16:creationId xmlns:a16="http://schemas.microsoft.com/office/drawing/2014/main" id="{4ED96144-4088-11F2-2D6B-D379F945E0F3}"/>
                      </a:ext>
                    </a:extLst>
                  </p:cNvPr>
                  <p:cNvSpPr txBox="1"/>
                  <p:nvPr/>
                </p:nvSpPr>
                <p:spPr>
                  <a:xfrm>
                    <a:off x="3004418" y="1089001"/>
                    <a:ext cx="1328056" cy="138641"/>
                  </a:xfrm>
                  <a:prstGeom prst="rect">
                    <a:avLst/>
                  </a:prstGeom>
                  <a:noFill/>
                </p:spPr>
                <p:txBody>
                  <a:bodyPr wrap="square" lIns="0" tIns="0" rIns="0" bIns="0" rtlCol="0">
                    <a:spAutoFit/>
                  </a:bodyPr>
                  <a:lstStyle/>
                  <a:p>
                    <a:r>
                      <a:rPr lang="en-US" altLang="ko-KR" sz="1100">
                        <a:latin typeface="+mj-lt"/>
                        <a:cs typeface="Times New Roman" panose="02020603050405020304" pitchFamily="18" charset="0"/>
                      </a:rPr>
                      <a:t>Time</a:t>
                    </a:r>
                    <a:endParaRPr lang="ko-KR" altLang="en-US" sz="1100">
                      <a:latin typeface="+mj-lt"/>
                      <a:cs typeface="Times New Roman" panose="02020603050405020304" pitchFamily="18" charset="0"/>
                    </a:endParaRPr>
                  </a:p>
                </p:txBody>
              </p:sp>
              <p:sp>
                <p:nvSpPr>
                  <p:cNvPr id="283" name="TextBox 282">
                    <a:extLst>
                      <a:ext uri="{FF2B5EF4-FFF2-40B4-BE49-F238E27FC236}">
                        <a16:creationId xmlns:a16="http://schemas.microsoft.com/office/drawing/2014/main" id="{4C3923FA-6425-ABAA-5060-0B641C49F7E7}"/>
                      </a:ext>
                    </a:extLst>
                  </p:cNvPr>
                  <p:cNvSpPr txBox="1"/>
                  <p:nvPr/>
                </p:nvSpPr>
                <p:spPr>
                  <a:xfrm>
                    <a:off x="2541141" y="1350809"/>
                    <a:ext cx="448051" cy="151245"/>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CMD</a:t>
                    </a:r>
                    <a:endParaRPr lang="ko-KR" altLang="en-US" sz="1200">
                      <a:latin typeface="+mj-lt"/>
                      <a:cs typeface="Times New Roman" panose="02020603050405020304" pitchFamily="18" charset="0"/>
                    </a:endParaRPr>
                  </a:p>
                </p:txBody>
              </p:sp>
              <p:sp>
                <p:nvSpPr>
                  <p:cNvPr id="284" name="TextBox 283">
                    <a:extLst>
                      <a:ext uri="{FF2B5EF4-FFF2-40B4-BE49-F238E27FC236}">
                        <a16:creationId xmlns:a16="http://schemas.microsoft.com/office/drawing/2014/main" id="{89924679-7923-8E66-DA6E-2BD6EA11DB93}"/>
                      </a:ext>
                    </a:extLst>
                  </p:cNvPr>
                  <p:cNvSpPr txBox="1"/>
                  <p:nvPr/>
                </p:nvSpPr>
                <p:spPr>
                  <a:xfrm>
                    <a:off x="2542442" y="1584000"/>
                    <a:ext cx="448051" cy="151245"/>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Data</a:t>
                    </a:r>
                    <a:endParaRPr lang="ko-KR" altLang="en-US" sz="1200">
                      <a:latin typeface="+mj-lt"/>
                      <a:cs typeface="Times New Roman" panose="02020603050405020304" pitchFamily="18" charset="0"/>
                    </a:endParaRPr>
                  </a:p>
                </p:txBody>
              </p:sp>
              <p:sp>
                <p:nvSpPr>
                  <p:cNvPr id="285" name="육각형 284">
                    <a:extLst>
                      <a:ext uri="{FF2B5EF4-FFF2-40B4-BE49-F238E27FC236}">
                        <a16:creationId xmlns:a16="http://schemas.microsoft.com/office/drawing/2014/main" id="{7E9BFE4B-1720-86EE-4CE0-DB543EC912AA}"/>
                      </a:ext>
                    </a:extLst>
                  </p:cNvPr>
                  <p:cNvSpPr/>
                  <p:nvPr/>
                </p:nvSpPr>
                <p:spPr>
                  <a:xfrm>
                    <a:off x="3009755" y="1350006"/>
                    <a:ext cx="328100" cy="184666"/>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286" name="연결선: 꺾임 285">
                    <a:extLst>
                      <a:ext uri="{FF2B5EF4-FFF2-40B4-BE49-F238E27FC236}">
                        <a16:creationId xmlns:a16="http://schemas.microsoft.com/office/drawing/2014/main" id="{650A70E2-E629-71E0-62C3-A159892B5D41}"/>
                      </a:ext>
                    </a:extLst>
                  </p:cNvPr>
                  <p:cNvCxnSpPr>
                    <a:cxnSpLocks/>
                    <a:stCxn id="285" idx="0"/>
                  </p:cNvCxnSpPr>
                  <p:nvPr/>
                </p:nvCxnSpPr>
                <p:spPr>
                  <a:xfrm>
                    <a:off x="3337855" y="1442339"/>
                    <a:ext cx="531956" cy="2640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7" name="직선 화살표 연결선 286">
                    <a:extLst>
                      <a:ext uri="{FF2B5EF4-FFF2-40B4-BE49-F238E27FC236}">
                        <a16:creationId xmlns:a16="http://schemas.microsoft.com/office/drawing/2014/main" id="{0216A3DA-1D34-0AEA-4B63-DD70EDA4787A}"/>
                      </a:ext>
                    </a:extLst>
                  </p:cNvPr>
                  <p:cNvCxnSpPr>
                    <a:cxnSpLocks/>
                  </p:cNvCxnSpPr>
                  <p:nvPr/>
                </p:nvCxnSpPr>
                <p:spPr>
                  <a:xfrm>
                    <a:off x="2991000" y="1264858"/>
                    <a:ext cx="515312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88" name="그룹 287">
                    <a:extLst>
                      <a:ext uri="{FF2B5EF4-FFF2-40B4-BE49-F238E27FC236}">
                        <a16:creationId xmlns:a16="http://schemas.microsoft.com/office/drawing/2014/main" id="{7D5C059D-7202-125A-7600-0AB7078DEC33}"/>
                      </a:ext>
                    </a:extLst>
                  </p:cNvPr>
                  <p:cNvGrpSpPr/>
                  <p:nvPr/>
                </p:nvGrpSpPr>
                <p:grpSpPr>
                  <a:xfrm>
                    <a:off x="3852174" y="1611540"/>
                    <a:ext cx="490392" cy="210817"/>
                    <a:chOff x="5397765" y="1995149"/>
                    <a:chExt cx="490392" cy="210817"/>
                  </a:xfrm>
                </p:grpSpPr>
                <p:sp>
                  <p:nvSpPr>
                    <p:cNvPr id="289" name="육각형 288">
                      <a:extLst>
                        <a:ext uri="{FF2B5EF4-FFF2-40B4-BE49-F238E27FC236}">
                          <a16:creationId xmlns:a16="http://schemas.microsoft.com/office/drawing/2014/main" id="{DFB1A673-4700-F2B1-A7CC-F4F5AA78E972}"/>
                        </a:ext>
                      </a:extLst>
                    </p:cNvPr>
                    <p:cNvSpPr/>
                    <p:nvPr/>
                  </p:nvSpPr>
                  <p:spPr>
                    <a:xfrm>
                      <a:off x="5397765" y="1999669"/>
                      <a:ext cx="490391" cy="184666"/>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pic>
                  <p:nvPicPr>
                    <p:cNvPr id="290" name="그림 289">
                      <a:extLst>
                        <a:ext uri="{FF2B5EF4-FFF2-40B4-BE49-F238E27FC236}">
                          <a16:creationId xmlns:a16="http://schemas.microsoft.com/office/drawing/2014/main" id="{C3919BF9-E661-0DFC-364C-D00117E07E8F}"/>
                        </a:ext>
                      </a:extLst>
                    </p:cNvPr>
                    <p:cNvPicPr>
                      <a:picLocks noChangeAspect="1"/>
                    </p:cNvPicPr>
                    <p:nvPr/>
                  </p:nvPicPr>
                  <p:blipFill>
                    <a:blip r:embed="rId3"/>
                    <a:stretch>
                      <a:fillRect/>
                    </a:stretch>
                  </p:blipFill>
                  <p:spPr>
                    <a:xfrm>
                      <a:off x="5791783" y="1995149"/>
                      <a:ext cx="96374" cy="210817"/>
                    </a:xfrm>
                    <a:prstGeom prst="rect">
                      <a:avLst/>
                    </a:prstGeom>
                  </p:spPr>
                </p:pic>
              </p:grpSp>
              <p:grpSp>
                <p:nvGrpSpPr>
                  <p:cNvPr id="291" name="그룹 290">
                    <a:extLst>
                      <a:ext uri="{FF2B5EF4-FFF2-40B4-BE49-F238E27FC236}">
                        <a16:creationId xmlns:a16="http://schemas.microsoft.com/office/drawing/2014/main" id="{2C10A90E-9326-290D-EE2D-F52373C85870}"/>
                      </a:ext>
                    </a:extLst>
                  </p:cNvPr>
                  <p:cNvGrpSpPr/>
                  <p:nvPr/>
                </p:nvGrpSpPr>
                <p:grpSpPr>
                  <a:xfrm>
                    <a:off x="4350583" y="1842992"/>
                    <a:ext cx="329420" cy="295866"/>
                    <a:chOff x="4501951" y="1898433"/>
                    <a:chExt cx="237690" cy="265348"/>
                  </a:xfrm>
                </p:grpSpPr>
                <p:sp>
                  <p:nvSpPr>
                    <p:cNvPr id="292" name="직사각형 291">
                      <a:extLst>
                        <a:ext uri="{FF2B5EF4-FFF2-40B4-BE49-F238E27FC236}">
                          <a16:creationId xmlns:a16="http://schemas.microsoft.com/office/drawing/2014/main" id="{4DEFCDBD-D622-5F8A-AE58-FCCD59CE1FA1}"/>
                        </a:ext>
                      </a:extLst>
                    </p:cNvPr>
                    <p:cNvSpPr/>
                    <p:nvPr/>
                  </p:nvSpPr>
                  <p:spPr>
                    <a:xfrm>
                      <a:off x="4501951" y="1898433"/>
                      <a:ext cx="224081" cy="25385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293" name="직사각형 292">
                      <a:extLst>
                        <a:ext uri="{FF2B5EF4-FFF2-40B4-BE49-F238E27FC236}">
                          <a16:creationId xmlns:a16="http://schemas.microsoft.com/office/drawing/2014/main" id="{8B24F057-94D7-BBC0-CCD8-E57C4E9008ED}"/>
                        </a:ext>
                      </a:extLst>
                    </p:cNvPr>
                    <p:cNvSpPr/>
                    <p:nvPr/>
                  </p:nvSpPr>
                  <p:spPr>
                    <a:xfrm>
                      <a:off x="4647021" y="2065850"/>
                      <a:ext cx="74364" cy="85018"/>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94" name="직사각형 293">
                      <a:extLst>
                        <a:ext uri="{FF2B5EF4-FFF2-40B4-BE49-F238E27FC236}">
                          <a16:creationId xmlns:a16="http://schemas.microsoft.com/office/drawing/2014/main" id="{358610E8-AE2C-36F5-A835-EC6C3625101B}"/>
                        </a:ext>
                      </a:extLst>
                    </p:cNvPr>
                    <p:cNvSpPr/>
                    <p:nvPr/>
                  </p:nvSpPr>
                  <p:spPr>
                    <a:xfrm>
                      <a:off x="4660630" y="2078763"/>
                      <a:ext cx="79011" cy="85018"/>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295" name="TextBox 294">
                    <a:extLst>
                      <a:ext uri="{FF2B5EF4-FFF2-40B4-BE49-F238E27FC236}">
                        <a16:creationId xmlns:a16="http://schemas.microsoft.com/office/drawing/2014/main" id="{F9794447-80D6-DD87-68EF-EA7DF07D0518}"/>
                      </a:ext>
                    </a:extLst>
                  </p:cNvPr>
                  <p:cNvSpPr txBox="1"/>
                  <p:nvPr/>
                </p:nvSpPr>
                <p:spPr>
                  <a:xfrm>
                    <a:off x="2541140" y="1869626"/>
                    <a:ext cx="448051" cy="151245"/>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ECC</a:t>
                    </a:r>
                    <a:endParaRPr lang="ko-KR" altLang="en-US" sz="1200">
                      <a:latin typeface="+mj-lt"/>
                      <a:cs typeface="Times New Roman" panose="02020603050405020304" pitchFamily="18" charset="0"/>
                    </a:endParaRPr>
                  </a:p>
                </p:txBody>
              </p:sp>
            </p:grpSp>
            <p:sp>
              <p:nvSpPr>
                <p:cNvPr id="9" name="TextBox 8">
                  <a:extLst>
                    <a:ext uri="{FF2B5EF4-FFF2-40B4-BE49-F238E27FC236}">
                      <a16:creationId xmlns:a16="http://schemas.microsoft.com/office/drawing/2014/main" id="{3DD7B673-2CC1-905E-6B07-FCE6CED0DE11}"/>
                    </a:ext>
                  </a:extLst>
                </p:cNvPr>
                <p:cNvSpPr txBox="1"/>
                <p:nvPr/>
              </p:nvSpPr>
              <p:spPr>
                <a:xfrm>
                  <a:off x="2024820" y="2300823"/>
                  <a:ext cx="494426" cy="48825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grpSp>
          <p:sp>
            <p:nvSpPr>
              <p:cNvPr id="10" name="TextBox 9">
                <a:extLst>
                  <a:ext uri="{FF2B5EF4-FFF2-40B4-BE49-F238E27FC236}">
                    <a16:creationId xmlns:a16="http://schemas.microsoft.com/office/drawing/2014/main" id="{9B33B252-C422-B96B-7540-1DA22D041621}"/>
                  </a:ext>
                </a:extLst>
              </p:cNvPr>
              <p:cNvSpPr txBox="1"/>
              <p:nvPr/>
            </p:nvSpPr>
            <p:spPr>
              <a:xfrm>
                <a:off x="2545788" y="2596119"/>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grpSp>
        <p:cxnSp>
          <p:nvCxnSpPr>
            <p:cNvPr id="50" name="직선 연결선 49">
              <a:extLst>
                <a:ext uri="{FF2B5EF4-FFF2-40B4-BE49-F238E27FC236}">
                  <a16:creationId xmlns:a16="http://schemas.microsoft.com/office/drawing/2014/main" id="{1F0146CE-3682-C63B-AB85-1CC56638E80D}"/>
                </a:ext>
              </a:extLst>
            </p:cNvPr>
            <p:cNvCxnSpPr>
              <a:endCxn id="9" idx="3"/>
            </p:cNvCxnSpPr>
            <p:nvPr/>
          </p:nvCxnSpPr>
          <p:spPr>
            <a:xfrm>
              <a:off x="2472371" y="2322994"/>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그룹 260">
            <a:extLst>
              <a:ext uri="{FF2B5EF4-FFF2-40B4-BE49-F238E27FC236}">
                <a16:creationId xmlns:a16="http://schemas.microsoft.com/office/drawing/2014/main" id="{12FDADD7-9A69-1C42-ED01-24BB8A344081}"/>
              </a:ext>
            </a:extLst>
          </p:cNvPr>
          <p:cNvGrpSpPr/>
          <p:nvPr/>
        </p:nvGrpSpPr>
        <p:grpSpPr>
          <a:xfrm>
            <a:off x="566517" y="3517288"/>
            <a:ext cx="6262839" cy="1304851"/>
            <a:chOff x="566517" y="3334454"/>
            <a:chExt cx="6262839" cy="1304851"/>
          </a:xfrm>
        </p:grpSpPr>
        <p:sp>
          <p:nvSpPr>
            <p:cNvPr id="57" name="육각형 56">
              <a:extLst>
                <a:ext uri="{FF2B5EF4-FFF2-40B4-BE49-F238E27FC236}">
                  <a16:creationId xmlns:a16="http://schemas.microsoft.com/office/drawing/2014/main" id="{603D3B24-57DF-48C6-1857-8368F94F0719}"/>
                </a:ext>
              </a:extLst>
            </p:cNvPr>
            <p:cNvSpPr/>
            <p:nvPr/>
          </p:nvSpPr>
          <p:spPr>
            <a:xfrm>
              <a:off x="3000276" y="3975366"/>
              <a:ext cx="548144" cy="225471"/>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grpSp>
          <p:nvGrpSpPr>
            <p:cNvPr id="30" name="그룹 29">
              <a:extLst>
                <a:ext uri="{FF2B5EF4-FFF2-40B4-BE49-F238E27FC236}">
                  <a16:creationId xmlns:a16="http://schemas.microsoft.com/office/drawing/2014/main" id="{7F2EFFF3-E633-AAE3-5A33-544A8E559324}"/>
                </a:ext>
              </a:extLst>
            </p:cNvPr>
            <p:cNvGrpSpPr/>
            <p:nvPr/>
          </p:nvGrpSpPr>
          <p:grpSpPr>
            <a:xfrm>
              <a:off x="566517" y="3334454"/>
              <a:ext cx="6262839" cy="1302726"/>
              <a:chOff x="566517" y="1689396"/>
              <a:chExt cx="6262839" cy="1302726"/>
            </a:xfrm>
          </p:grpSpPr>
          <p:grpSp>
            <p:nvGrpSpPr>
              <p:cNvPr id="31" name="그룹 30">
                <a:extLst>
                  <a:ext uri="{FF2B5EF4-FFF2-40B4-BE49-F238E27FC236}">
                    <a16:creationId xmlns:a16="http://schemas.microsoft.com/office/drawing/2014/main" id="{608ED077-0D0E-A4D7-C352-8161F534A193}"/>
                  </a:ext>
                </a:extLst>
              </p:cNvPr>
              <p:cNvGrpSpPr/>
              <p:nvPr/>
            </p:nvGrpSpPr>
            <p:grpSpPr>
              <a:xfrm>
                <a:off x="566517" y="1689396"/>
                <a:ext cx="6262839" cy="1302726"/>
                <a:chOff x="566517" y="1689396"/>
                <a:chExt cx="6262839" cy="1302726"/>
              </a:xfrm>
            </p:grpSpPr>
            <p:grpSp>
              <p:nvGrpSpPr>
                <p:cNvPr id="33" name="그룹 32">
                  <a:extLst>
                    <a:ext uri="{FF2B5EF4-FFF2-40B4-BE49-F238E27FC236}">
                      <a16:creationId xmlns:a16="http://schemas.microsoft.com/office/drawing/2014/main" id="{C675A8EC-E2C5-F5DA-43ED-98ABACAF52DF}"/>
                    </a:ext>
                  </a:extLst>
                </p:cNvPr>
                <p:cNvGrpSpPr/>
                <p:nvPr/>
              </p:nvGrpSpPr>
              <p:grpSpPr>
                <a:xfrm>
                  <a:off x="566517" y="1689396"/>
                  <a:ext cx="6262839" cy="1302726"/>
                  <a:chOff x="2541140" y="1089000"/>
                  <a:chExt cx="5602983" cy="1066960"/>
                </a:xfrm>
              </p:grpSpPr>
              <p:sp>
                <p:nvSpPr>
                  <p:cNvPr id="35" name="TextBox 34">
                    <a:extLst>
                      <a:ext uri="{FF2B5EF4-FFF2-40B4-BE49-F238E27FC236}">
                        <a16:creationId xmlns:a16="http://schemas.microsoft.com/office/drawing/2014/main" id="{2C1B8A74-34E5-77B8-69EB-5DDB324CE2D2}"/>
                      </a:ext>
                    </a:extLst>
                  </p:cNvPr>
                  <p:cNvSpPr txBox="1"/>
                  <p:nvPr/>
                </p:nvSpPr>
                <p:spPr>
                  <a:xfrm>
                    <a:off x="3004418" y="1089000"/>
                    <a:ext cx="1328056" cy="138641"/>
                  </a:xfrm>
                  <a:prstGeom prst="rect">
                    <a:avLst/>
                  </a:prstGeom>
                  <a:noFill/>
                </p:spPr>
                <p:txBody>
                  <a:bodyPr wrap="square" lIns="0" tIns="0" rIns="0" bIns="0" rtlCol="0">
                    <a:spAutoFit/>
                  </a:bodyPr>
                  <a:lstStyle/>
                  <a:p>
                    <a:r>
                      <a:rPr lang="en-US" altLang="ko-KR" sz="1100">
                        <a:latin typeface="+mj-lt"/>
                        <a:cs typeface="Times New Roman" panose="02020603050405020304" pitchFamily="18" charset="0"/>
                      </a:rPr>
                      <a:t>Time</a:t>
                    </a:r>
                    <a:endParaRPr lang="ko-KR" altLang="en-US" sz="1100">
                      <a:latin typeface="+mj-lt"/>
                      <a:cs typeface="Times New Roman" panose="02020603050405020304" pitchFamily="18" charset="0"/>
                    </a:endParaRPr>
                  </a:p>
                </p:txBody>
              </p:sp>
              <p:sp>
                <p:nvSpPr>
                  <p:cNvPr id="36" name="TextBox 35">
                    <a:extLst>
                      <a:ext uri="{FF2B5EF4-FFF2-40B4-BE49-F238E27FC236}">
                        <a16:creationId xmlns:a16="http://schemas.microsoft.com/office/drawing/2014/main" id="{3EAA4CC9-3AC2-1057-382C-6E719480A68C}"/>
                      </a:ext>
                    </a:extLst>
                  </p:cNvPr>
                  <p:cNvSpPr txBox="1"/>
                  <p:nvPr/>
                </p:nvSpPr>
                <p:spPr>
                  <a:xfrm>
                    <a:off x="2541141" y="1350809"/>
                    <a:ext cx="448051" cy="151245"/>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CMD</a:t>
                    </a:r>
                    <a:endParaRPr lang="ko-KR" altLang="en-US" sz="120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3F4FE81B-FB32-39D2-1F69-4507240D0DDF}"/>
                      </a:ext>
                    </a:extLst>
                  </p:cNvPr>
                  <p:cNvSpPr txBox="1"/>
                  <p:nvPr/>
                </p:nvSpPr>
                <p:spPr>
                  <a:xfrm>
                    <a:off x="2542442" y="1584000"/>
                    <a:ext cx="448051" cy="151245"/>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Data</a:t>
                    </a:r>
                    <a:endParaRPr lang="ko-KR" altLang="en-US" sz="1200">
                      <a:latin typeface="+mj-lt"/>
                      <a:cs typeface="Times New Roman" panose="02020603050405020304" pitchFamily="18" charset="0"/>
                    </a:endParaRPr>
                  </a:p>
                </p:txBody>
              </p:sp>
              <p:sp>
                <p:nvSpPr>
                  <p:cNvPr id="38" name="육각형 37">
                    <a:extLst>
                      <a:ext uri="{FF2B5EF4-FFF2-40B4-BE49-F238E27FC236}">
                        <a16:creationId xmlns:a16="http://schemas.microsoft.com/office/drawing/2014/main" id="{C8B3D47A-CE7C-8696-6D0F-B8806538F652}"/>
                      </a:ext>
                    </a:extLst>
                  </p:cNvPr>
                  <p:cNvSpPr/>
                  <p:nvPr/>
                </p:nvSpPr>
                <p:spPr>
                  <a:xfrm>
                    <a:off x="3009755" y="1350006"/>
                    <a:ext cx="328100" cy="184666"/>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39" name="연결선: 꺾임 38">
                    <a:extLst>
                      <a:ext uri="{FF2B5EF4-FFF2-40B4-BE49-F238E27FC236}">
                        <a16:creationId xmlns:a16="http://schemas.microsoft.com/office/drawing/2014/main" id="{F51D379D-AE89-7AE1-865E-6D20F09BA49A}"/>
                      </a:ext>
                    </a:extLst>
                  </p:cNvPr>
                  <p:cNvCxnSpPr>
                    <a:cxnSpLocks/>
                    <a:stCxn id="38" idx="0"/>
                  </p:cNvCxnSpPr>
                  <p:nvPr/>
                </p:nvCxnSpPr>
                <p:spPr>
                  <a:xfrm>
                    <a:off x="3337855" y="1442339"/>
                    <a:ext cx="531956" cy="2640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직선 화살표 연결선 39">
                    <a:extLst>
                      <a:ext uri="{FF2B5EF4-FFF2-40B4-BE49-F238E27FC236}">
                        <a16:creationId xmlns:a16="http://schemas.microsoft.com/office/drawing/2014/main" id="{800739CF-1FBA-E72F-DDBD-17048DDF8602}"/>
                      </a:ext>
                    </a:extLst>
                  </p:cNvPr>
                  <p:cNvCxnSpPr>
                    <a:cxnSpLocks/>
                  </p:cNvCxnSpPr>
                  <p:nvPr/>
                </p:nvCxnSpPr>
                <p:spPr>
                  <a:xfrm>
                    <a:off x="2991000" y="1264858"/>
                    <a:ext cx="515312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1" name="그룹 40">
                    <a:extLst>
                      <a:ext uri="{FF2B5EF4-FFF2-40B4-BE49-F238E27FC236}">
                        <a16:creationId xmlns:a16="http://schemas.microsoft.com/office/drawing/2014/main" id="{8FA848A5-9BC8-2697-C4F1-E33594BD4857}"/>
                      </a:ext>
                    </a:extLst>
                  </p:cNvPr>
                  <p:cNvGrpSpPr/>
                  <p:nvPr/>
                </p:nvGrpSpPr>
                <p:grpSpPr>
                  <a:xfrm>
                    <a:off x="3852174" y="1607982"/>
                    <a:ext cx="490392" cy="210817"/>
                    <a:chOff x="5397765" y="1991591"/>
                    <a:chExt cx="490392" cy="210817"/>
                  </a:xfrm>
                </p:grpSpPr>
                <p:sp>
                  <p:nvSpPr>
                    <p:cNvPr id="47" name="육각형 46">
                      <a:extLst>
                        <a:ext uri="{FF2B5EF4-FFF2-40B4-BE49-F238E27FC236}">
                          <a16:creationId xmlns:a16="http://schemas.microsoft.com/office/drawing/2014/main" id="{AA7B6128-B3AB-82D9-E4A5-95BB7AF2C039}"/>
                        </a:ext>
                      </a:extLst>
                    </p:cNvPr>
                    <p:cNvSpPr/>
                    <p:nvPr/>
                  </p:nvSpPr>
                  <p:spPr>
                    <a:xfrm>
                      <a:off x="5397765" y="1999669"/>
                      <a:ext cx="490391" cy="184666"/>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pic>
                  <p:nvPicPr>
                    <p:cNvPr id="48" name="그림 47">
                      <a:extLst>
                        <a:ext uri="{FF2B5EF4-FFF2-40B4-BE49-F238E27FC236}">
                          <a16:creationId xmlns:a16="http://schemas.microsoft.com/office/drawing/2014/main" id="{AD3C94BB-3827-B3F4-53B1-38549C8BB715}"/>
                        </a:ext>
                      </a:extLst>
                    </p:cNvPr>
                    <p:cNvPicPr>
                      <a:picLocks noChangeAspect="1"/>
                    </p:cNvPicPr>
                    <p:nvPr/>
                  </p:nvPicPr>
                  <p:blipFill>
                    <a:blip r:embed="rId3"/>
                    <a:stretch>
                      <a:fillRect/>
                    </a:stretch>
                  </p:blipFill>
                  <p:spPr>
                    <a:xfrm>
                      <a:off x="5791783" y="1991591"/>
                      <a:ext cx="96374" cy="210817"/>
                    </a:xfrm>
                    <a:prstGeom prst="rect">
                      <a:avLst/>
                    </a:prstGeom>
                  </p:spPr>
                </p:pic>
              </p:grpSp>
              <p:grpSp>
                <p:nvGrpSpPr>
                  <p:cNvPr id="42" name="그룹 41">
                    <a:extLst>
                      <a:ext uri="{FF2B5EF4-FFF2-40B4-BE49-F238E27FC236}">
                        <a16:creationId xmlns:a16="http://schemas.microsoft.com/office/drawing/2014/main" id="{0EC922B1-081D-D2FA-30A0-F6E748D3B4AB}"/>
                      </a:ext>
                    </a:extLst>
                  </p:cNvPr>
                  <p:cNvGrpSpPr/>
                  <p:nvPr/>
                </p:nvGrpSpPr>
                <p:grpSpPr>
                  <a:xfrm>
                    <a:off x="4350583" y="1842992"/>
                    <a:ext cx="322823" cy="312968"/>
                    <a:chOff x="4501951" y="1898433"/>
                    <a:chExt cx="232930" cy="280686"/>
                  </a:xfrm>
                </p:grpSpPr>
                <p:sp>
                  <p:nvSpPr>
                    <p:cNvPr id="44" name="직사각형 43">
                      <a:extLst>
                        <a:ext uri="{FF2B5EF4-FFF2-40B4-BE49-F238E27FC236}">
                          <a16:creationId xmlns:a16="http://schemas.microsoft.com/office/drawing/2014/main" id="{0E26FA9C-7D2E-7B1F-AC0D-74D9359C262A}"/>
                        </a:ext>
                      </a:extLst>
                    </p:cNvPr>
                    <p:cNvSpPr/>
                    <p:nvPr/>
                  </p:nvSpPr>
                  <p:spPr>
                    <a:xfrm>
                      <a:off x="4501951" y="1898433"/>
                      <a:ext cx="224081" cy="25385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45" name="직사각형 44">
                      <a:extLst>
                        <a:ext uri="{FF2B5EF4-FFF2-40B4-BE49-F238E27FC236}">
                          <a16:creationId xmlns:a16="http://schemas.microsoft.com/office/drawing/2014/main" id="{BEE3C5F4-DBB6-BB6C-26E3-4D44A6154E87}"/>
                        </a:ext>
                      </a:extLst>
                    </p:cNvPr>
                    <p:cNvSpPr/>
                    <p:nvPr/>
                  </p:nvSpPr>
                  <p:spPr>
                    <a:xfrm>
                      <a:off x="4647021" y="2065850"/>
                      <a:ext cx="74364" cy="85018"/>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46" name="직사각형 45">
                      <a:extLst>
                        <a:ext uri="{FF2B5EF4-FFF2-40B4-BE49-F238E27FC236}">
                          <a16:creationId xmlns:a16="http://schemas.microsoft.com/office/drawing/2014/main" id="{F1A28A65-6FC8-24AB-8753-ADAAEBE1FED7}"/>
                        </a:ext>
                      </a:extLst>
                    </p:cNvPr>
                    <p:cNvSpPr/>
                    <p:nvPr/>
                  </p:nvSpPr>
                  <p:spPr>
                    <a:xfrm>
                      <a:off x="4655870" y="2073345"/>
                      <a:ext cx="79011" cy="105774"/>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43" name="TextBox 42">
                    <a:extLst>
                      <a:ext uri="{FF2B5EF4-FFF2-40B4-BE49-F238E27FC236}">
                        <a16:creationId xmlns:a16="http://schemas.microsoft.com/office/drawing/2014/main" id="{BEE31E22-91BB-6B97-6B7B-3EED0A1557EA}"/>
                      </a:ext>
                    </a:extLst>
                  </p:cNvPr>
                  <p:cNvSpPr txBox="1"/>
                  <p:nvPr/>
                </p:nvSpPr>
                <p:spPr>
                  <a:xfrm>
                    <a:off x="2541140" y="1869626"/>
                    <a:ext cx="448051" cy="151245"/>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ECC</a:t>
                    </a:r>
                    <a:endParaRPr lang="ko-KR" altLang="en-US" sz="1200">
                      <a:latin typeface="+mj-lt"/>
                      <a:cs typeface="Times New Roman" panose="02020603050405020304" pitchFamily="18" charset="0"/>
                    </a:endParaRPr>
                  </a:p>
                </p:txBody>
              </p:sp>
            </p:grpSp>
            <p:sp>
              <p:nvSpPr>
                <p:cNvPr id="34" name="TextBox 33">
                  <a:extLst>
                    <a:ext uri="{FF2B5EF4-FFF2-40B4-BE49-F238E27FC236}">
                      <a16:creationId xmlns:a16="http://schemas.microsoft.com/office/drawing/2014/main" id="{177DE3BE-88B1-5DA0-56C7-C6FF4631C9B5}"/>
                    </a:ext>
                  </a:extLst>
                </p:cNvPr>
                <p:cNvSpPr txBox="1"/>
                <p:nvPr/>
              </p:nvSpPr>
              <p:spPr>
                <a:xfrm>
                  <a:off x="2016779" y="2300630"/>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grpSp>
          <p:sp>
            <p:nvSpPr>
              <p:cNvPr id="32" name="TextBox 31">
                <a:extLst>
                  <a:ext uri="{FF2B5EF4-FFF2-40B4-BE49-F238E27FC236}">
                    <a16:creationId xmlns:a16="http://schemas.microsoft.com/office/drawing/2014/main" id="{0E256E81-EFBD-AB7E-70FC-D1AE844225CD}"/>
                  </a:ext>
                </a:extLst>
              </p:cNvPr>
              <p:cNvSpPr txBox="1"/>
              <p:nvPr/>
            </p:nvSpPr>
            <p:spPr>
              <a:xfrm>
                <a:off x="2542404" y="2589804"/>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grpSp>
        <p:cxnSp>
          <p:nvCxnSpPr>
            <p:cNvPr id="51" name="직선 연결선 50">
              <a:extLst>
                <a:ext uri="{FF2B5EF4-FFF2-40B4-BE49-F238E27FC236}">
                  <a16:creationId xmlns:a16="http://schemas.microsoft.com/office/drawing/2014/main" id="{F674E829-3154-DEE1-A90A-D15BEA42B963}"/>
                </a:ext>
              </a:extLst>
            </p:cNvPr>
            <p:cNvCxnSpPr/>
            <p:nvPr/>
          </p:nvCxnSpPr>
          <p:spPr>
            <a:xfrm>
              <a:off x="2464995" y="3992726"/>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육각형 51">
              <a:extLst>
                <a:ext uri="{FF2B5EF4-FFF2-40B4-BE49-F238E27FC236}">
                  <a16:creationId xmlns:a16="http://schemas.microsoft.com/office/drawing/2014/main" id="{952B580B-9A22-DFFD-41A9-408F5CCD7B07}"/>
                </a:ext>
              </a:extLst>
            </p:cNvPr>
            <p:cNvSpPr/>
            <p:nvPr/>
          </p:nvSpPr>
          <p:spPr>
            <a:xfrm>
              <a:off x="2038457" y="3657995"/>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53" name="연결선: 꺾임 52">
              <a:extLst>
                <a:ext uri="{FF2B5EF4-FFF2-40B4-BE49-F238E27FC236}">
                  <a16:creationId xmlns:a16="http://schemas.microsoft.com/office/drawing/2014/main" id="{CC0DD850-B50F-F209-D153-071BB995E1E7}"/>
                </a:ext>
              </a:extLst>
            </p:cNvPr>
            <p:cNvCxnSpPr>
              <a:cxnSpLocks/>
              <a:stCxn id="52" idx="0"/>
            </p:cNvCxnSpPr>
            <p:nvPr/>
          </p:nvCxnSpPr>
          <p:spPr>
            <a:xfrm>
              <a:off x="2405197" y="3770731"/>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직사각형 53">
              <a:extLst>
                <a:ext uri="{FF2B5EF4-FFF2-40B4-BE49-F238E27FC236}">
                  <a16:creationId xmlns:a16="http://schemas.microsoft.com/office/drawing/2014/main" id="{08C50355-7C71-3866-1AD7-25566B896B47}"/>
                </a:ext>
              </a:extLst>
            </p:cNvPr>
            <p:cNvSpPr/>
            <p:nvPr/>
          </p:nvSpPr>
          <p:spPr>
            <a:xfrm>
              <a:off x="3537193" y="4259917"/>
              <a:ext cx="347133" cy="34559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51E52C50-34D2-DBCC-78A0-90958AA6164E}"/>
                </a:ext>
              </a:extLst>
            </p:cNvPr>
            <p:cNvSpPr txBox="1"/>
            <p:nvPr/>
          </p:nvSpPr>
          <p:spPr>
            <a:xfrm>
              <a:off x="3001970" y="3942968"/>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5B10A162-181C-7B54-B75E-8BA8944D4F29}"/>
                </a:ext>
              </a:extLst>
            </p:cNvPr>
            <p:cNvSpPr txBox="1"/>
            <p:nvPr/>
          </p:nvSpPr>
          <p:spPr>
            <a:xfrm>
              <a:off x="3493925" y="4246038"/>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pic>
          <p:nvPicPr>
            <p:cNvPr id="60" name="그림 59">
              <a:extLst>
                <a:ext uri="{FF2B5EF4-FFF2-40B4-BE49-F238E27FC236}">
                  <a16:creationId xmlns:a16="http://schemas.microsoft.com/office/drawing/2014/main" id="{627D1EAD-0B31-1532-526E-F3C70ACA5566}"/>
                </a:ext>
              </a:extLst>
            </p:cNvPr>
            <p:cNvPicPr>
              <a:picLocks noChangeAspect="1"/>
            </p:cNvPicPr>
            <p:nvPr/>
          </p:nvPicPr>
          <p:blipFill>
            <a:blip r:embed="rId3"/>
            <a:stretch>
              <a:fillRect/>
            </a:stretch>
          </p:blipFill>
          <p:spPr>
            <a:xfrm>
              <a:off x="3450836" y="3971254"/>
              <a:ext cx="107724" cy="257401"/>
            </a:xfrm>
            <a:prstGeom prst="rect">
              <a:avLst/>
            </a:prstGeom>
          </p:spPr>
        </p:pic>
        <p:cxnSp>
          <p:nvCxnSpPr>
            <p:cNvPr id="61" name="직선 연결선 60">
              <a:extLst>
                <a:ext uri="{FF2B5EF4-FFF2-40B4-BE49-F238E27FC236}">
                  <a16:creationId xmlns:a16="http://schemas.microsoft.com/office/drawing/2014/main" id="{5032CE9B-2BDF-CC72-43AE-2E950FCC0052}"/>
                </a:ext>
              </a:extLst>
            </p:cNvPr>
            <p:cNvCxnSpPr/>
            <p:nvPr/>
          </p:nvCxnSpPr>
          <p:spPr>
            <a:xfrm>
              <a:off x="3435931" y="3990269"/>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9" name="그룹 258">
              <a:extLst>
                <a:ext uri="{FF2B5EF4-FFF2-40B4-BE49-F238E27FC236}">
                  <a16:creationId xmlns:a16="http://schemas.microsoft.com/office/drawing/2014/main" id="{36BD1090-74BD-0527-3656-B5E212048362}"/>
                </a:ext>
              </a:extLst>
            </p:cNvPr>
            <p:cNvGrpSpPr/>
            <p:nvPr/>
          </p:nvGrpSpPr>
          <p:grpSpPr>
            <a:xfrm>
              <a:off x="3764202" y="4485101"/>
              <a:ext cx="136107" cy="154204"/>
              <a:chOff x="2966190" y="4635376"/>
              <a:chExt cx="136107" cy="154204"/>
            </a:xfrm>
          </p:grpSpPr>
          <p:sp>
            <p:nvSpPr>
              <p:cNvPr id="257" name="직사각형 256">
                <a:extLst>
                  <a:ext uri="{FF2B5EF4-FFF2-40B4-BE49-F238E27FC236}">
                    <a16:creationId xmlns:a16="http://schemas.microsoft.com/office/drawing/2014/main" id="{AEDFA622-2A22-FF8B-12A7-B2582D2FCE90}"/>
                  </a:ext>
                </a:extLst>
              </p:cNvPr>
              <p:cNvSpPr/>
              <p:nvPr/>
            </p:nvSpPr>
            <p:spPr>
              <a:xfrm>
                <a:off x="2966190" y="4635376"/>
                <a:ext cx="115200" cy="115743"/>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58" name="직사각형 257">
                <a:extLst>
                  <a:ext uri="{FF2B5EF4-FFF2-40B4-BE49-F238E27FC236}">
                    <a16:creationId xmlns:a16="http://schemas.microsoft.com/office/drawing/2014/main" id="{B43F5A27-B845-A6EF-C3B5-E6DC78652F9F}"/>
                  </a:ext>
                </a:extLst>
              </p:cNvPr>
              <p:cNvSpPr/>
              <p:nvPr/>
            </p:nvSpPr>
            <p:spPr>
              <a:xfrm>
                <a:off x="2979898" y="4645580"/>
                <a:ext cx="122399" cy="144000"/>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431" name="그룹 430">
            <a:extLst>
              <a:ext uri="{FF2B5EF4-FFF2-40B4-BE49-F238E27FC236}">
                <a16:creationId xmlns:a16="http://schemas.microsoft.com/office/drawing/2014/main" id="{09A13663-4408-BA6A-5295-5554778FDFE7}"/>
              </a:ext>
            </a:extLst>
          </p:cNvPr>
          <p:cNvGrpSpPr/>
          <p:nvPr/>
        </p:nvGrpSpPr>
        <p:grpSpPr>
          <a:xfrm>
            <a:off x="566517" y="5266127"/>
            <a:ext cx="6262840" cy="1317445"/>
            <a:chOff x="566517" y="5266127"/>
            <a:chExt cx="6262840" cy="1317445"/>
          </a:xfrm>
        </p:grpSpPr>
        <p:sp>
          <p:nvSpPr>
            <p:cNvPr id="280" name="TextBox 279">
              <a:extLst>
                <a:ext uri="{FF2B5EF4-FFF2-40B4-BE49-F238E27FC236}">
                  <a16:creationId xmlns:a16="http://schemas.microsoft.com/office/drawing/2014/main" id="{B6AA6D86-CB75-96E9-4A66-328D24E587FC}"/>
                </a:ext>
              </a:extLst>
            </p:cNvPr>
            <p:cNvSpPr txBox="1"/>
            <p:nvPr/>
          </p:nvSpPr>
          <p:spPr>
            <a:xfrm>
              <a:off x="1084355" y="5266127"/>
              <a:ext cx="1484460" cy="169276"/>
            </a:xfrm>
            <a:prstGeom prst="rect">
              <a:avLst/>
            </a:prstGeom>
            <a:noFill/>
          </p:spPr>
          <p:txBody>
            <a:bodyPr wrap="square" lIns="0" tIns="0" rIns="0" bIns="0" rtlCol="0">
              <a:spAutoFit/>
            </a:bodyPr>
            <a:lstStyle/>
            <a:p>
              <a:r>
                <a:rPr lang="en-US" altLang="ko-KR" sz="1100">
                  <a:latin typeface="+mj-lt"/>
                  <a:cs typeface="Times New Roman" panose="02020603050405020304" pitchFamily="18" charset="0"/>
                </a:rPr>
                <a:t>Time</a:t>
              </a:r>
              <a:endParaRPr lang="ko-KR" altLang="en-US" sz="1100">
                <a:latin typeface="+mj-lt"/>
                <a:cs typeface="Times New Roman" panose="02020603050405020304" pitchFamily="18" charset="0"/>
              </a:endParaRPr>
            </a:p>
          </p:txBody>
        </p:sp>
        <p:grpSp>
          <p:nvGrpSpPr>
            <p:cNvPr id="430" name="그룹 429">
              <a:extLst>
                <a:ext uri="{FF2B5EF4-FFF2-40B4-BE49-F238E27FC236}">
                  <a16:creationId xmlns:a16="http://schemas.microsoft.com/office/drawing/2014/main" id="{EC30EB78-861D-AC33-0434-9CA81898D110}"/>
                </a:ext>
              </a:extLst>
            </p:cNvPr>
            <p:cNvGrpSpPr/>
            <p:nvPr/>
          </p:nvGrpSpPr>
          <p:grpSpPr>
            <a:xfrm>
              <a:off x="566517" y="5480844"/>
              <a:ext cx="6262840" cy="1102728"/>
              <a:chOff x="566517" y="5480844"/>
              <a:chExt cx="6262840" cy="1102728"/>
            </a:xfrm>
          </p:grpSpPr>
          <p:sp>
            <p:nvSpPr>
              <p:cNvPr id="263" name="육각형 262">
                <a:extLst>
                  <a:ext uri="{FF2B5EF4-FFF2-40B4-BE49-F238E27FC236}">
                    <a16:creationId xmlns:a16="http://schemas.microsoft.com/office/drawing/2014/main" id="{1E4930D7-DC7E-F17C-125B-60AFD73563F5}"/>
                  </a:ext>
                </a:extLst>
              </p:cNvPr>
              <p:cNvSpPr/>
              <p:nvPr/>
            </p:nvSpPr>
            <p:spPr>
              <a:xfrm>
                <a:off x="3000276" y="5907039"/>
                <a:ext cx="548144" cy="225471"/>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sp>
            <p:nvSpPr>
              <p:cNvPr id="281" name="TextBox 280">
                <a:extLst>
                  <a:ext uri="{FF2B5EF4-FFF2-40B4-BE49-F238E27FC236}">
                    <a16:creationId xmlns:a16="http://schemas.microsoft.com/office/drawing/2014/main" id="{31200587-CD2D-7D5D-7719-0E0AB4CF3144}"/>
                  </a:ext>
                </a:extLst>
              </p:cNvPr>
              <p:cNvSpPr txBox="1"/>
              <p:nvPr/>
            </p:nvSpPr>
            <p:spPr>
              <a:xfrm>
                <a:off x="566518" y="5585788"/>
                <a:ext cx="500817"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CMD</a:t>
                </a:r>
                <a:endParaRPr lang="ko-KR" altLang="en-US" sz="1200">
                  <a:latin typeface="+mj-lt"/>
                  <a:cs typeface="Times New Roman" panose="02020603050405020304" pitchFamily="18" charset="0"/>
                </a:endParaRPr>
              </a:p>
            </p:txBody>
          </p:sp>
          <p:sp>
            <p:nvSpPr>
              <p:cNvPr id="376" name="TextBox 375">
                <a:extLst>
                  <a:ext uri="{FF2B5EF4-FFF2-40B4-BE49-F238E27FC236}">
                    <a16:creationId xmlns:a16="http://schemas.microsoft.com/office/drawing/2014/main" id="{CB4CE0B4-E89B-C16A-FDD3-8FC3B22A70FB}"/>
                  </a:ext>
                </a:extLst>
              </p:cNvPr>
              <p:cNvSpPr txBox="1"/>
              <p:nvPr/>
            </p:nvSpPr>
            <p:spPr>
              <a:xfrm>
                <a:off x="567972" y="5870507"/>
                <a:ext cx="500817"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Data</a:t>
                </a:r>
                <a:endParaRPr lang="ko-KR" altLang="en-US" sz="1200">
                  <a:latin typeface="+mj-lt"/>
                  <a:cs typeface="Times New Roman" panose="02020603050405020304" pitchFamily="18" charset="0"/>
                </a:endParaRPr>
              </a:p>
            </p:txBody>
          </p:sp>
          <p:sp>
            <p:nvSpPr>
              <p:cNvPr id="377" name="육각형 376">
                <a:extLst>
                  <a:ext uri="{FF2B5EF4-FFF2-40B4-BE49-F238E27FC236}">
                    <a16:creationId xmlns:a16="http://schemas.microsoft.com/office/drawing/2014/main" id="{3575BD2D-7944-F7E0-8771-00F9960362AA}"/>
                  </a:ext>
                </a:extLst>
              </p:cNvPr>
              <p:cNvSpPr/>
              <p:nvPr/>
            </p:nvSpPr>
            <p:spPr>
              <a:xfrm>
                <a:off x="1090320" y="5584807"/>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378" name="연결선: 꺾임 377">
                <a:extLst>
                  <a:ext uri="{FF2B5EF4-FFF2-40B4-BE49-F238E27FC236}">
                    <a16:creationId xmlns:a16="http://schemas.microsoft.com/office/drawing/2014/main" id="{BDE40687-4B41-DDE5-086F-6AD33C10A9A8}"/>
                  </a:ext>
                </a:extLst>
              </p:cNvPr>
              <p:cNvCxnSpPr>
                <a:cxnSpLocks/>
                <a:stCxn id="377" idx="0"/>
              </p:cNvCxnSpPr>
              <p:nvPr/>
            </p:nvCxnSpPr>
            <p:spPr>
              <a:xfrm>
                <a:off x="1457060" y="5697543"/>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9" name="직선 화살표 연결선 378">
                <a:extLst>
                  <a:ext uri="{FF2B5EF4-FFF2-40B4-BE49-F238E27FC236}">
                    <a16:creationId xmlns:a16="http://schemas.microsoft.com/office/drawing/2014/main" id="{B054F926-F00D-B70C-DF9E-659AAF70FE61}"/>
                  </a:ext>
                </a:extLst>
              </p:cNvPr>
              <p:cNvCxnSpPr>
                <a:cxnSpLocks/>
              </p:cNvCxnSpPr>
              <p:nvPr/>
            </p:nvCxnSpPr>
            <p:spPr>
              <a:xfrm>
                <a:off x="1069357" y="5480844"/>
                <a:ext cx="57600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80" name="그룹 379">
                <a:extLst>
                  <a:ext uri="{FF2B5EF4-FFF2-40B4-BE49-F238E27FC236}">
                    <a16:creationId xmlns:a16="http://schemas.microsoft.com/office/drawing/2014/main" id="{45DB1C0F-5F3A-FC9D-B263-47277A7E1D45}"/>
                  </a:ext>
                </a:extLst>
              </p:cNvPr>
              <p:cNvGrpSpPr/>
              <p:nvPr/>
            </p:nvGrpSpPr>
            <p:grpSpPr>
              <a:xfrm>
                <a:off x="2031950" y="5899788"/>
                <a:ext cx="548145" cy="257401"/>
                <a:chOff x="5397765" y="1991591"/>
                <a:chExt cx="490392" cy="210817"/>
              </a:xfrm>
            </p:grpSpPr>
            <p:sp>
              <p:nvSpPr>
                <p:cNvPr id="386" name="육각형 385">
                  <a:extLst>
                    <a:ext uri="{FF2B5EF4-FFF2-40B4-BE49-F238E27FC236}">
                      <a16:creationId xmlns:a16="http://schemas.microsoft.com/office/drawing/2014/main" id="{A7699C37-4DF2-CD2A-EDBD-7BB519514F1F}"/>
                    </a:ext>
                  </a:extLst>
                </p:cNvPr>
                <p:cNvSpPr/>
                <p:nvPr/>
              </p:nvSpPr>
              <p:spPr>
                <a:xfrm>
                  <a:off x="5397765" y="1999669"/>
                  <a:ext cx="490391" cy="184666"/>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pic>
              <p:nvPicPr>
                <p:cNvPr id="387" name="그림 386">
                  <a:extLst>
                    <a:ext uri="{FF2B5EF4-FFF2-40B4-BE49-F238E27FC236}">
                      <a16:creationId xmlns:a16="http://schemas.microsoft.com/office/drawing/2014/main" id="{452CC408-ECE2-A526-FDD3-1156BA4A1EEE}"/>
                    </a:ext>
                  </a:extLst>
                </p:cNvPr>
                <p:cNvPicPr>
                  <a:picLocks noChangeAspect="1"/>
                </p:cNvPicPr>
                <p:nvPr/>
              </p:nvPicPr>
              <p:blipFill>
                <a:blip r:embed="rId3"/>
                <a:stretch>
                  <a:fillRect/>
                </a:stretch>
              </p:blipFill>
              <p:spPr>
                <a:xfrm>
                  <a:off x="5791783" y="1991591"/>
                  <a:ext cx="96374" cy="210817"/>
                </a:xfrm>
                <a:prstGeom prst="rect">
                  <a:avLst/>
                </a:prstGeom>
              </p:spPr>
            </p:pic>
          </p:grpSp>
          <p:grpSp>
            <p:nvGrpSpPr>
              <p:cNvPr id="381" name="그룹 380">
                <a:extLst>
                  <a:ext uri="{FF2B5EF4-FFF2-40B4-BE49-F238E27FC236}">
                    <a16:creationId xmlns:a16="http://schemas.microsoft.com/office/drawing/2014/main" id="{1F9FFD9D-E2C4-B75F-D3E8-ABEF883D1126}"/>
                  </a:ext>
                </a:extLst>
              </p:cNvPr>
              <p:cNvGrpSpPr/>
              <p:nvPr/>
            </p:nvGrpSpPr>
            <p:grpSpPr>
              <a:xfrm>
                <a:off x="2589056" y="6186729"/>
                <a:ext cx="360841" cy="382124"/>
                <a:chOff x="4501951" y="1898433"/>
                <a:chExt cx="232930" cy="280686"/>
              </a:xfrm>
            </p:grpSpPr>
            <p:sp>
              <p:nvSpPr>
                <p:cNvPr id="383" name="직사각형 382">
                  <a:extLst>
                    <a:ext uri="{FF2B5EF4-FFF2-40B4-BE49-F238E27FC236}">
                      <a16:creationId xmlns:a16="http://schemas.microsoft.com/office/drawing/2014/main" id="{8EE4588C-94DF-9840-FE3D-5A0985562BD3}"/>
                    </a:ext>
                  </a:extLst>
                </p:cNvPr>
                <p:cNvSpPr/>
                <p:nvPr/>
              </p:nvSpPr>
              <p:spPr>
                <a:xfrm>
                  <a:off x="4501951" y="1898433"/>
                  <a:ext cx="224081" cy="25385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384" name="직사각형 383">
                  <a:extLst>
                    <a:ext uri="{FF2B5EF4-FFF2-40B4-BE49-F238E27FC236}">
                      <a16:creationId xmlns:a16="http://schemas.microsoft.com/office/drawing/2014/main" id="{D14BE1C8-F955-6C31-7EC4-1C404A31C1A6}"/>
                    </a:ext>
                  </a:extLst>
                </p:cNvPr>
                <p:cNvSpPr/>
                <p:nvPr/>
              </p:nvSpPr>
              <p:spPr>
                <a:xfrm>
                  <a:off x="4647021" y="2065850"/>
                  <a:ext cx="74364" cy="85018"/>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385" name="직사각형 384">
                  <a:extLst>
                    <a:ext uri="{FF2B5EF4-FFF2-40B4-BE49-F238E27FC236}">
                      <a16:creationId xmlns:a16="http://schemas.microsoft.com/office/drawing/2014/main" id="{8B98771D-45D7-8D14-557E-0ED41589BED6}"/>
                    </a:ext>
                  </a:extLst>
                </p:cNvPr>
                <p:cNvSpPr/>
                <p:nvPr/>
              </p:nvSpPr>
              <p:spPr>
                <a:xfrm>
                  <a:off x="4655870" y="2073345"/>
                  <a:ext cx="79011" cy="105774"/>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382" name="TextBox 381">
                <a:extLst>
                  <a:ext uri="{FF2B5EF4-FFF2-40B4-BE49-F238E27FC236}">
                    <a16:creationId xmlns:a16="http://schemas.microsoft.com/office/drawing/2014/main" id="{58417B55-CFB9-DB75-233F-41B6318F2EF1}"/>
                  </a:ext>
                </a:extLst>
              </p:cNvPr>
              <p:cNvSpPr txBox="1"/>
              <p:nvPr/>
            </p:nvSpPr>
            <p:spPr>
              <a:xfrm>
                <a:off x="566517" y="6219248"/>
                <a:ext cx="500817"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ECC</a:t>
                </a:r>
                <a:endParaRPr lang="ko-KR" altLang="en-US" sz="1200">
                  <a:latin typeface="+mj-lt"/>
                  <a:cs typeface="Times New Roman" panose="02020603050405020304" pitchFamily="18" charset="0"/>
                </a:endParaRPr>
              </a:p>
            </p:txBody>
          </p:sp>
          <p:sp>
            <p:nvSpPr>
              <p:cNvPr id="279" name="TextBox 278">
                <a:extLst>
                  <a:ext uri="{FF2B5EF4-FFF2-40B4-BE49-F238E27FC236}">
                    <a16:creationId xmlns:a16="http://schemas.microsoft.com/office/drawing/2014/main" id="{3BA1DCB5-C48E-71DD-751A-9E60DB5BC65C}"/>
                  </a:ext>
                </a:extLst>
              </p:cNvPr>
              <p:cNvSpPr txBox="1"/>
              <p:nvPr/>
            </p:nvSpPr>
            <p:spPr>
              <a:xfrm>
                <a:off x="2016779" y="587736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0EDFED0A-65EB-65E9-08E3-E215A6F8FA6C}"/>
                  </a:ext>
                </a:extLst>
              </p:cNvPr>
              <p:cNvSpPr txBox="1"/>
              <p:nvPr/>
            </p:nvSpPr>
            <p:spPr>
              <a:xfrm>
                <a:off x="2542404" y="6166535"/>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cxnSp>
            <p:nvCxnSpPr>
              <p:cNvPr id="265" name="직선 연결선 264">
                <a:extLst>
                  <a:ext uri="{FF2B5EF4-FFF2-40B4-BE49-F238E27FC236}">
                    <a16:creationId xmlns:a16="http://schemas.microsoft.com/office/drawing/2014/main" id="{81AC1169-66E8-37B6-B9EA-8369538A7BCF}"/>
                  </a:ext>
                </a:extLst>
              </p:cNvPr>
              <p:cNvCxnSpPr/>
              <p:nvPr/>
            </p:nvCxnSpPr>
            <p:spPr>
              <a:xfrm>
                <a:off x="2464995" y="5924399"/>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육각형 265">
                <a:extLst>
                  <a:ext uri="{FF2B5EF4-FFF2-40B4-BE49-F238E27FC236}">
                    <a16:creationId xmlns:a16="http://schemas.microsoft.com/office/drawing/2014/main" id="{A5F13EA2-CFC5-74A5-030A-7CADDB8512AE}"/>
                  </a:ext>
                </a:extLst>
              </p:cNvPr>
              <p:cNvSpPr/>
              <p:nvPr/>
            </p:nvSpPr>
            <p:spPr>
              <a:xfrm>
                <a:off x="2038457" y="5589668"/>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267" name="연결선: 꺾임 266">
                <a:extLst>
                  <a:ext uri="{FF2B5EF4-FFF2-40B4-BE49-F238E27FC236}">
                    <a16:creationId xmlns:a16="http://schemas.microsoft.com/office/drawing/2014/main" id="{5C208898-1146-F936-12EF-21E270345DF3}"/>
                  </a:ext>
                </a:extLst>
              </p:cNvPr>
              <p:cNvCxnSpPr>
                <a:cxnSpLocks/>
                <a:stCxn id="266" idx="0"/>
              </p:cNvCxnSpPr>
              <p:nvPr/>
            </p:nvCxnSpPr>
            <p:spPr>
              <a:xfrm>
                <a:off x="2405197" y="5702404"/>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68" name="직사각형 267">
                <a:extLst>
                  <a:ext uri="{FF2B5EF4-FFF2-40B4-BE49-F238E27FC236}">
                    <a16:creationId xmlns:a16="http://schemas.microsoft.com/office/drawing/2014/main" id="{318B559D-567E-2E79-E44C-561DD7C7BA6D}"/>
                  </a:ext>
                </a:extLst>
              </p:cNvPr>
              <p:cNvSpPr/>
              <p:nvPr/>
            </p:nvSpPr>
            <p:spPr>
              <a:xfrm>
                <a:off x="3537193" y="6191590"/>
                <a:ext cx="347133" cy="34559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269" name="TextBox 268">
                <a:extLst>
                  <a:ext uri="{FF2B5EF4-FFF2-40B4-BE49-F238E27FC236}">
                    <a16:creationId xmlns:a16="http://schemas.microsoft.com/office/drawing/2014/main" id="{7534678D-08CC-65A7-808A-215718094D25}"/>
                  </a:ext>
                </a:extLst>
              </p:cNvPr>
              <p:cNvSpPr txBox="1"/>
              <p:nvPr/>
            </p:nvSpPr>
            <p:spPr>
              <a:xfrm>
                <a:off x="3001970" y="587464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sp>
            <p:nvSpPr>
              <p:cNvPr id="270" name="TextBox 269">
                <a:extLst>
                  <a:ext uri="{FF2B5EF4-FFF2-40B4-BE49-F238E27FC236}">
                    <a16:creationId xmlns:a16="http://schemas.microsoft.com/office/drawing/2014/main" id="{477F042C-DF62-E689-985C-77D145B0A9F7}"/>
                  </a:ext>
                </a:extLst>
              </p:cNvPr>
              <p:cNvSpPr txBox="1"/>
              <p:nvPr/>
            </p:nvSpPr>
            <p:spPr>
              <a:xfrm>
                <a:off x="3493925" y="617771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pic>
            <p:nvPicPr>
              <p:cNvPr id="271" name="그림 270">
                <a:extLst>
                  <a:ext uri="{FF2B5EF4-FFF2-40B4-BE49-F238E27FC236}">
                    <a16:creationId xmlns:a16="http://schemas.microsoft.com/office/drawing/2014/main" id="{BF2C902B-6A1F-C98B-316E-5E8341CA78C6}"/>
                  </a:ext>
                </a:extLst>
              </p:cNvPr>
              <p:cNvPicPr>
                <a:picLocks noChangeAspect="1"/>
              </p:cNvPicPr>
              <p:nvPr/>
            </p:nvPicPr>
            <p:blipFill>
              <a:blip r:embed="rId3"/>
              <a:stretch>
                <a:fillRect/>
              </a:stretch>
            </p:blipFill>
            <p:spPr>
              <a:xfrm>
                <a:off x="3450836" y="5902927"/>
                <a:ext cx="107724" cy="257401"/>
              </a:xfrm>
              <a:prstGeom prst="rect">
                <a:avLst/>
              </a:prstGeom>
            </p:spPr>
          </p:pic>
          <p:cxnSp>
            <p:nvCxnSpPr>
              <p:cNvPr id="272" name="직선 연결선 271">
                <a:extLst>
                  <a:ext uri="{FF2B5EF4-FFF2-40B4-BE49-F238E27FC236}">
                    <a16:creationId xmlns:a16="http://schemas.microsoft.com/office/drawing/2014/main" id="{5390133D-AF16-45E8-62D7-77D70AF75C3E}"/>
                  </a:ext>
                </a:extLst>
              </p:cNvPr>
              <p:cNvCxnSpPr/>
              <p:nvPr/>
            </p:nvCxnSpPr>
            <p:spPr>
              <a:xfrm>
                <a:off x="3435931" y="5921942"/>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3" name="그룹 272">
                <a:extLst>
                  <a:ext uri="{FF2B5EF4-FFF2-40B4-BE49-F238E27FC236}">
                    <a16:creationId xmlns:a16="http://schemas.microsoft.com/office/drawing/2014/main" id="{DD4984DA-1BC9-D7FC-F118-78A84FA8989B}"/>
                  </a:ext>
                </a:extLst>
              </p:cNvPr>
              <p:cNvGrpSpPr/>
              <p:nvPr/>
            </p:nvGrpSpPr>
            <p:grpSpPr>
              <a:xfrm>
                <a:off x="3764202" y="6416774"/>
                <a:ext cx="136107" cy="154204"/>
                <a:chOff x="2966190" y="4635376"/>
                <a:chExt cx="136107" cy="154204"/>
              </a:xfrm>
            </p:grpSpPr>
            <p:sp>
              <p:nvSpPr>
                <p:cNvPr id="274" name="직사각형 273">
                  <a:extLst>
                    <a:ext uri="{FF2B5EF4-FFF2-40B4-BE49-F238E27FC236}">
                      <a16:creationId xmlns:a16="http://schemas.microsoft.com/office/drawing/2014/main" id="{872CADB6-C145-AC64-2FF7-888D866DD70F}"/>
                    </a:ext>
                  </a:extLst>
                </p:cNvPr>
                <p:cNvSpPr/>
                <p:nvPr/>
              </p:nvSpPr>
              <p:spPr>
                <a:xfrm>
                  <a:off x="2966190" y="4635376"/>
                  <a:ext cx="115200" cy="115743"/>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275" name="직사각형 274">
                  <a:extLst>
                    <a:ext uri="{FF2B5EF4-FFF2-40B4-BE49-F238E27FC236}">
                      <a16:creationId xmlns:a16="http://schemas.microsoft.com/office/drawing/2014/main" id="{5DD0F3C8-7E4F-8A12-B1ED-4E1884F210CB}"/>
                    </a:ext>
                  </a:extLst>
                </p:cNvPr>
                <p:cNvSpPr/>
                <p:nvPr/>
              </p:nvSpPr>
              <p:spPr>
                <a:xfrm>
                  <a:off x="2979898" y="4645580"/>
                  <a:ext cx="122399" cy="144000"/>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nvGrpSpPr>
              <p:cNvPr id="411" name="그룹 410">
                <a:extLst>
                  <a:ext uri="{FF2B5EF4-FFF2-40B4-BE49-F238E27FC236}">
                    <a16:creationId xmlns:a16="http://schemas.microsoft.com/office/drawing/2014/main" id="{69D47C8E-1352-1D88-0762-04A3418EE601}"/>
                  </a:ext>
                </a:extLst>
              </p:cNvPr>
              <p:cNvGrpSpPr/>
              <p:nvPr/>
            </p:nvGrpSpPr>
            <p:grpSpPr>
              <a:xfrm>
                <a:off x="2982841" y="5589473"/>
                <a:ext cx="2898031" cy="986171"/>
                <a:chOff x="1242720" y="5737207"/>
                <a:chExt cx="2898031" cy="986171"/>
              </a:xfrm>
            </p:grpSpPr>
            <p:sp>
              <p:nvSpPr>
                <p:cNvPr id="388" name="육각형 387">
                  <a:extLst>
                    <a:ext uri="{FF2B5EF4-FFF2-40B4-BE49-F238E27FC236}">
                      <a16:creationId xmlns:a16="http://schemas.microsoft.com/office/drawing/2014/main" id="{84CB425C-7181-6067-503E-35FE89E66542}"/>
                    </a:ext>
                  </a:extLst>
                </p:cNvPr>
                <p:cNvSpPr/>
                <p:nvPr/>
              </p:nvSpPr>
              <p:spPr>
                <a:xfrm>
                  <a:off x="3152676" y="6059439"/>
                  <a:ext cx="548144" cy="225471"/>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sp>
              <p:nvSpPr>
                <p:cNvPr id="389" name="육각형 388">
                  <a:extLst>
                    <a:ext uri="{FF2B5EF4-FFF2-40B4-BE49-F238E27FC236}">
                      <a16:creationId xmlns:a16="http://schemas.microsoft.com/office/drawing/2014/main" id="{A6E74296-7D49-A391-493C-40466AB9693C}"/>
                    </a:ext>
                  </a:extLst>
                </p:cNvPr>
                <p:cNvSpPr/>
                <p:nvPr/>
              </p:nvSpPr>
              <p:spPr>
                <a:xfrm>
                  <a:off x="1242720" y="5737207"/>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390" name="연결선: 꺾임 389">
                  <a:extLst>
                    <a:ext uri="{FF2B5EF4-FFF2-40B4-BE49-F238E27FC236}">
                      <a16:creationId xmlns:a16="http://schemas.microsoft.com/office/drawing/2014/main" id="{D66FA96F-E578-431E-910D-451F9E3C49C1}"/>
                    </a:ext>
                  </a:extLst>
                </p:cNvPr>
                <p:cNvCxnSpPr>
                  <a:cxnSpLocks/>
                  <a:stCxn id="389" idx="0"/>
                </p:cNvCxnSpPr>
                <p:nvPr/>
              </p:nvCxnSpPr>
              <p:spPr>
                <a:xfrm>
                  <a:off x="1609460" y="5849943"/>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91" name="그룹 390">
                  <a:extLst>
                    <a:ext uri="{FF2B5EF4-FFF2-40B4-BE49-F238E27FC236}">
                      <a16:creationId xmlns:a16="http://schemas.microsoft.com/office/drawing/2014/main" id="{89C9A058-2AF9-29BB-5AC2-90EC45DACB23}"/>
                    </a:ext>
                  </a:extLst>
                </p:cNvPr>
                <p:cNvGrpSpPr/>
                <p:nvPr/>
              </p:nvGrpSpPr>
              <p:grpSpPr>
                <a:xfrm>
                  <a:off x="2184350" y="6052188"/>
                  <a:ext cx="548145" cy="257401"/>
                  <a:chOff x="5397765" y="1991591"/>
                  <a:chExt cx="490392" cy="210817"/>
                </a:xfrm>
              </p:grpSpPr>
              <p:sp>
                <p:nvSpPr>
                  <p:cNvPr id="392" name="육각형 391">
                    <a:extLst>
                      <a:ext uri="{FF2B5EF4-FFF2-40B4-BE49-F238E27FC236}">
                        <a16:creationId xmlns:a16="http://schemas.microsoft.com/office/drawing/2014/main" id="{170F6C85-2C73-8316-C7E1-ACE088E7D679}"/>
                      </a:ext>
                    </a:extLst>
                  </p:cNvPr>
                  <p:cNvSpPr/>
                  <p:nvPr/>
                </p:nvSpPr>
                <p:spPr>
                  <a:xfrm>
                    <a:off x="5397765" y="1999669"/>
                    <a:ext cx="490391" cy="184666"/>
                  </a:xfrm>
                  <a:prstGeom prst="hexagon">
                    <a:avLst/>
                  </a:prstGeom>
                  <a:solidFill>
                    <a:srgbClr val="F6980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tx1"/>
                      </a:solidFill>
                      <a:latin typeface="Times New Roman" panose="02020603050405020304" pitchFamily="18" charset="0"/>
                      <a:cs typeface="Times New Roman" panose="02020603050405020304" pitchFamily="18" charset="0"/>
                    </a:endParaRPr>
                  </a:p>
                </p:txBody>
              </p:sp>
              <p:pic>
                <p:nvPicPr>
                  <p:cNvPr id="393" name="그림 392">
                    <a:extLst>
                      <a:ext uri="{FF2B5EF4-FFF2-40B4-BE49-F238E27FC236}">
                        <a16:creationId xmlns:a16="http://schemas.microsoft.com/office/drawing/2014/main" id="{32CFF14B-55BB-1AF7-87D7-BC0EF08D0E30}"/>
                      </a:ext>
                    </a:extLst>
                  </p:cNvPr>
                  <p:cNvPicPr>
                    <a:picLocks noChangeAspect="1"/>
                  </p:cNvPicPr>
                  <p:nvPr/>
                </p:nvPicPr>
                <p:blipFill>
                  <a:blip r:embed="rId3"/>
                  <a:stretch>
                    <a:fillRect/>
                  </a:stretch>
                </p:blipFill>
                <p:spPr>
                  <a:xfrm>
                    <a:off x="5791783" y="1991591"/>
                    <a:ext cx="96374" cy="210817"/>
                  </a:xfrm>
                  <a:prstGeom prst="rect">
                    <a:avLst/>
                  </a:prstGeom>
                </p:spPr>
              </p:pic>
            </p:grpSp>
            <p:grpSp>
              <p:nvGrpSpPr>
                <p:cNvPr id="394" name="그룹 393">
                  <a:extLst>
                    <a:ext uri="{FF2B5EF4-FFF2-40B4-BE49-F238E27FC236}">
                      <a16:creationId xmlns:a16="http://schemas.microsoft.com/office/drawing/2014/main" id="{ADBE2024-BD5F-0B0D-E3E9-D1DAD0807D45}"/>
                    </a:ext>
                  </a:extLst>
                </p:cNvPr>
                <p:cNvGrpSpPr/>
                <p:nvPr/>
              </p:nvGrpSpPr>
              <p:grpSpPr>
                <a:xfrm>
                  <a:off x="2741456" y="6339129"/>
                  <a:ext cx="360841" cy="382124"/>
                  <a:chOff x="4501951" y="1898433"/>
                  <a:chExt cx="232930" cy="280686"/>
                </a:xfrm>
              </p:grpSpPr>
              <p:sp>
                <p:nvSpPr>
                  <p:cNvPr id="395" name="직사각형 394">
                    <a:extLst>
                      <a:ext uri="{FF2B5EF4-FFF2-40B4-BE49-F238E27FC236}">
                        <a16:creationId xmlns:a16="http://schemas.microsoft.com/office/drawing/2014/main" id="{FA36E998-23D9-391C-5EE5-7AF7574CE12A}"/>
                      </a:ext>
                    </a:extLst>
                  </p:cNvPr>
                  <p:cNvSpPr/>
                  <p:nvPr/>
                </p:nvSpPr>
                <p:spPr>
                  <a:xfrm>
                    <a:off x="4501951" y="1898433"/>
                    <a:ext cx="224081" cy="253857"/>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396" name="직사각형 395">
                    <a:extLst>
                      <a:ext uri="{FF2B5EF4-FFF2-40B4-BE49-F238E27FC236}">
                        <a16:creationId xmlns:a16="http://schemas.microsoft.com/office/drawing/2014/main" id="{6326E39A-88CD-D389-C429-BD884BBD4D2F}"/>
                      </a:ext>
                    </a:extLst>
                  </p:cNvPr>
                  <p:cNvSpPr/>
                  <p:nvPr/>
                </p:nvSpPr>
                <p:spPr>
                  <a:xfrm>
                    <a:off x="4647021" y="2065850"/>
                    <a:ext cx="74364" cy="85018"/>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397" name="직사각형 396">
                    <a:extLst>
                      <a:ext uri="{FF2B5EF4-FFF2-40B4-BE49-F238E27FC236}">
                        <a16:creationId xmlns:a16="http://schemas.microsoft.com/office/drawing/2014/main" id="{0E0F6F3A-9C89-0444-6358-76CAD683DDCE}"/>
                      </a:ext>
                    </a:extLst>
                  </p:cNvPr>
                  <p:cNvSpPr/>
                  <p:nvPr/>
                </p:nvSpPr>
                <p:spPr>
                  <a:xfrm>
                    <a:off x="4655870" y="2073345"/>
                    <a:ext cx="79011" cy="105774"/>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398" name="TextBox 397">
                  <a:extLst>
                    <a:ext uri="{FF2B5EF4-FFF2-40B4-BE49-F238E27FC236}">
                      <a16:creationId xmlns:a16="http://schemas.microsoft.com/office/drawing/2014/main" id="{14FA78CC-C261-B722-3622-CB69C0FB6F87}"/>
                    </a:ext>
                  </a:extLst>
                </p:cNvPr>
                <p:cNvSpPr txBox="1"/>
                <p:nvPr/>
              </p:nvSpPr>
              <p:spPr>
                <a:xfrm>
                  <a:off x="2169179" y="602976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sp>
              <p:nvSpPr>
                <p:cNvPr id="399" name="TextBox 398">
                  <a:extLst>
                    <a:ext uri="{FF2B5EF4-FFF2-40B4-BE49-F238E27FC236}">
                      <a16:creationId xmlns:a16="http://schemas.microsoft.com/office/drawing/2014/main" id="{14EC566C-92A5-BDF5-AB7C-C16FA7636AF2}"/>
                    </a:ext>
                  </a:extLst>
                </p:cNvPr>
                <p:cNvSpPr txBox="1"/>
                <p:nvPr/>
              </p:nvSpPr>
              <p:spPr>
                <a:xfrm>
                  <a:off x="2694804" y="6318935"/>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cxnSp>
              <p:nvCxnSpPr>
                <p:cNvPr id="400" name="직선 연결선 399">
                  <a:extLst>
                    <a:ext uri="{FF2B5EF4-FFF2-40B4-BE49-F238E27FC236}">
                      <a16:creationId xmlns:a16="http://schemas.microsoft.com/office/drawing/2014/main" id="{74E75187-5C68-5643-036D-3E08E8113DD8}"/>
                    </a:ext>
                  </a:extLst>
                </p:cNvPr>
                <p:cNvCxnSpPr/>
                <p:nvPr/>
              </p:nvCxnSpPr>
              <p:spPr>
                <a:xfrm>
                  <a:off x="2617395" y="6076799"/>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1" name="육각형 400">
                  <a:extLst>
                    <a:ext uri="{FF2B5EF4-FFF2-40B4-BE49-F238E27FC236}">
                      <a16:creationId xmlns:a16="http://schemas.microsoft.com/office/drawing/2014/main" id="{498331BF-3307-17A5-1D8A-F48E5875B254}"/>
                    </a:ext>
                  </a:extLst>
                </p:cNvPr>
                <p:cNvSpPr/>
                <p:nvPr/>
              </p:nvSpPr>
              <p:spPr>
                <a:xfrm>
                  <a:off x="2190857" y="5742068"/>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402" name="연결선: 꺾임 401">
                  <a:extLst>
                    <a:ext uri="{FF2B5EF4-FFF2-40B4-BE49-F238E27FC236}">
                      <a16:creationId xmlns:a16="http://schemas.microsoft.com/office/drawing/2014/main" id="{177747A3-0D20-4794-FC25-FE0515C01531}"/>
                    </a:ext>
                  </a:extLst>
                </p:cNvPr>
                <p:cNvCxnSpPr>
                  <a:cxnSpLocks/>
                  <a:stCxn id="401" idx="0"/>
                </p:cNvCxnSpPr>
                <p:nvPr/>
              </p:nvCxnSpPr>
              <p:spPr>
                <a:xfrm>
                  <a:off x="2557597" y="5854804"/>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03" name="직사각형 402">
                  <a:extLst>
                    <a:ext uri="{FF2B5EF4-FFF2-40B4-BE49-F238E27FC236}">
                      <a16:creationId xmlns:a16="http://schemas.microsoft.com/office/drawing/2014/main" id="{D069EEAC-09E5-76E0-9D1D-CA3381756E46}"/>
                    </a:ext>
                  </a:extLst>
                </p:cNvPr>
                <p:cNvSpPr/>
                <p:nvPr/>
              </p:nvSpPr>
              <p:spPr>
                <a:xfrm>
                  <a:off x="3689593" y="6343990"/>
                  <a:ext cx="347133" cy="34559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404" name="TextBox 403">
                  <a:extLst>
                    <a:ext uri="{FF2B5EF4-FFF2-40B4-BE49-F238E27FC236}">
                      <a16:creationId xmlns:a16="http://schemas.microsoft.com/office/drawing/2014/main" id="{A3F1ABE7-565E-21DE-E844-3374B21E5730}"/>
                    </a:ext>
                  </a:extLst>
                </p:cNvPr>
                <p:cNvSpPr txBox="1"/>
                <p:nvPr/>
              </p:nvSpPr>
              <p:spPr>
                <a:xfrm>
                  <a:off x="3154370" y="602704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sp>
              <p:nvSpPr>
                <p:cNvPr id="405" name="TextBox 404">
                  <a:extLst>
                    <a:ext uri="{FF2B5EF4-FFF2-40B4-BE49-F238E27FC236}">
                      <a16:creationId xmlns:a16="http://schemas.microsoft.com/office/drawing/2014/main" id="{35905A6F-6BC0-51C9-DD14-E8C2E2FA749D}"/>
                    </a:ext>
                  </a:extLst>
                </p:cNvPr>
                <p:cNvSpPr txBox="1"/>
                <p:nvPr/>
              </p:nvSpPr>
              <p:spPr>
                <a:xfrm>
                  <a:off x="3646325" y="6330111"/>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30B</a:t>
                  </a:r>
                  <a:endParaRPr lang="ko-KR" altLang="en-US" sz="1200" b="1">
                    <a:latin typeface="Times New Roman" panose="02020603050405020304" pitchFamily="18" charset="0"/>
                    <a:cs typeface="Times New Roman" panose="02020603050405020304" pitchFamily="18" charset="0"/>
                  </a:endParaRPr>
                </a:p>
              </p:txBody>
            </p:sp>
            <p:pic>
              <p:nvPicPr>
                <p:cNvPr id="406" name="그림 405">
                  <a:extLst>
                    <a:ext uri="{FF2B5EF4-FFF2-40B4-BE49-F238E27FC236}">
                      <a16:creationId xmlns:a16="http://schemas.microsoft.com/office/drawing/2014/main" id="{91C33DFB-5DC3-414D-886D-F83F5967C9C9}"/>
                    </a:ext>
                  </a:extLst>
                </p:cNvPr>
                <p:cNvPicPr>
                  <a:picLocks noChangeAspect="1"/>
                </p:cNvPicPr>
                <p:nvPr/>
              </p:nvPicPr>
              <p:blipFill>
                <a:blip r:embed="rId3"/>
                <a:stretch>
                  <a:fillRect/>
                </a:stretch>
              </p:blipFill>
              <p:spPr>
                <a:xfrm>
                  <a:off x="3603236" y="6055327"/>
                  <a:ext cx="107724" cy="257401"/>
                </a:xfrm>
                <a:prstGeom prst="rect">
                  <a:avLst/>
                </a:prstGeom>
              </p:spPr>
            </p:pic>
            <p:cxnSp>
              <p:nvCxnSpPr>
                <p:cNvPr id="407" name="직선 연결선 406">
                  <a:extLst>
                    <a:ext uri="{FF2B5EF4-FFF2-40B4-BE49-F238E27FC236}">
                      <a16:creationId xmlns:a16="http://schemas.microsoft.com/office/drawing/2014/main" id="{F12DB69B-2B1C-15CB-1874-C941B5D08819}"/>
                    </a:ext>
                  </a:extLst>
                </p:cNvPr>
                <p:cNvCxnSpPr/>
                <p:nvPr/>
              </p:nvCxnSpPr>
              <p:spPr>
                <a:xfrm>
                  <a:off x="3588331" y="6074342"/>
                  <a:ext cx="0" cy="1999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8" name="그룹 407">
                  <a:extLst>
                    <a:ext uri="{FF2B5EF4-FFF2-40B4-BE49-F238E27FC236}">
                      <a16:creationId xmlns:a16="http://schemas.microsoft.com/office/drawing/2014/main" id="{E3C5F966-A0AC-6DD1-8306-D5CEC4470780}"/>
                    </a:ext>
                  </a:extLst>
                </p:cNvPr>
                <p:cNvGrpSpPr/>
                <p:nvPr/>
              </p:nvGrpSpPr>
              <p:grpSpPr>
                <a:xfrm>
                  <a:off x="3916602" y="6569174"/>
                  <a:ext cx="136107" cy="154204"/>
                  <a:chOff x="2966190" y="4635376"/>
                  <a:chExt cx="136107" cy="154204"/>
                </a:xfrm>
              </p:grpSpPr>
              <p:sp>
                <p:nvSpPr>
                  <p:cNvPr id="409" name="직사각형 408">
                    <a:extLst>
                      <a:ext uri="{FF2B5EF4-FFF2-40B4-BE49-F238E27FC236}">
                        <a16:creationId xmlns:a16="http://schemas.microsoft.com/office/drawing/2014/main" id="{EBFE8BDF-784A-4834-BF00-A34F52673028}"/>
                      </a:ext>
                    </a:extLst>
                  </p:cNvPr>
                  <p:cNvSpPr/>
                  <p:nvPr/>
                </p:nvSpPr>
                <p:spPr>
                  <a:xfrm>
                    <a:off x="2966190" y="4635376"/>
                    <a:ext cx="115200" cy="115743"/>
                  </a:xfrm>
                  <a:prstGeom prst="rect">
                    <a:avLst/>
                  </a:prstGeom>
                  <a:solidFill>
                    <a:schemeClr val="bg1"/>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410" name="직사각형 409">
                    <a:extLst>
                      <a:ext uri="{FF2B5EF4-FFF2-40B4-BE49-F238E27FC236}">
                        <a16:creationId xmlns:a16="http://schemas.microsoft.com/office/drawing/2014/main" id="{4AE15785-067C-BEB5-E976-651C09A33E1A}"/>
                      </a:ext>
                    </a:extLst>
                  </p:cNvPr>
                  <p:cNvSpPr/>
                  <p:nvPr/>
                </p:nvSpPr>
                <p:spPr>
                  <a:xfrm>
                    <a:off x="2979898" y="4645580"/>
                    <a:ext cx="122399" cy="144000"/>
                  </a:xfrm>
                  <a:prstGeom prst="rect">
                    <a:avLst/>
                  </a:prstGeom>
                  <a:solidFill>
                    <a:schemeClr val="bg1"/>
                  </a:solidFill>
                  <a:ln w="12700">
                    <a:noFill/>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a:latin typeface="Times New Roman" panose="02020603050405020304" pitchFamily="18" charset="0"/>
                      <a:cs typeface="Times New Roman" panose="02020603050405020304" pitchFamily="18" charset="0"/>
                    </a:endParaRPr>
                  </a:p>
                </p:txBody>
              </p:sp>
            </p:grpSp>
          </p:grpSp>
          <p:grpSp>
            <p:nvGrpSpPr>
              <p:cNvPr id="414" name="그룹 413">
                <a:extLst>
                  <a:ext uri="{FF2B5EF4-FFF2-40B4-BE49-F238E27FC236}">
                    <a16:creationId xmlns:a16="http://schemas.microsoft.com/office/drawing/2014/main" id="{E3DD4A7B-7572-C231-4F7C-9095954B11C3}"/>
                  </a:ext>
                </a:extLst>
              </p:cNvPr>
              <p:cNvGrpSpPr/>
              <p:nvPr/>
            </p:nvGrpSpPr>
            <p:grpSpPr>
              <a:xfrm>
                <a:off x="4881023" y="5589473"/>
                <a:ext cx="961344" cy="435085"/>
                <a:chOff x="1242720" y="5737207"/>
                <a:chExt cx="961344" cy="435085"/>
              </a:xfrm>
            </p:grpSpPr>
            <p:sp>
              <p:nvSpPr>
                <p:cNvPr id="412" name="육각형 411">
                  <a:extLst>
                    <a:ext uri="{FF2B5EF4-FFF2-40B4-BE49-F238E27FC236}">
                      <a16:creationId xmlns:a16="http://schemas.microsoft.com/office/drawing/2014/main" id="{B44CA73D-7AA1-C3C8-0B5F-C8DABF96B9D3}"/>
                    </a:ext>
                  </a:extLst>
                </p:cNvPr>
                <p:cNvSpPr/>
                <p:nvPr/>
              </p:nvSpPr>
              <p:spPr>
                <a:xfrm>
                  <a:off x="1242720" y="5737207"/>
                  <a:ext cx="366740" cy="225472"/>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413" name="연결선: 꺾임 412">
                  <a:extLst>
                    <a:ext uri="{FF2B5EF4-FFF2-40B4-BE49-F238E27FC236}">
                      <a16:creationId xmlns:a16="http://schemas.microsoft.com/office/drawing/2014/main" id="{E9B4E096-E01E-CE4A-F6F1-A77CAB4148A2}"/>
                    </a:ext>
                  </a:extLst>
                </p:cNvPr>
                <p:cNvCxnSpPr>
                  <a:cxnSpLocks/>
                  <a:stCxn id="412" idx="0"/>
                </p:cNvCxnSpPr>
                <p:nvPr/>
              </p:nvCxnSpPr>
              <p:spPr>
                <a:xfrm>
                  <a:off x="1609460" y="5849943"/>
                  <a:ext cx="594604" cy="322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29" name="그룹 428">
                <a:extLst>
                  <a:ext uri="{FF2B5EF4-FFF2-40B4-BE49-F238E27FC236}">
                    <a16:creationId xmlns:a16="http://schemas.microsoft.com/office/drawing/2014/main" id="{A702C09E-B722-99AB-2566-3907D71DB18C}"/>
                  </a:ext>
                </a:extLst>
              </p:cNvPr>
              <p:cNvGrpSpPr/>
              <p:nvPr/>
            </p:nvGrpSpPr>
            <p:grpSpPr>
              <a:xfrm>
                <a:off x="6425610" y="6121907"/>
                <a:ext cx="224581" cy="461665"/>
                <a:chOff x="6294283" y="6151652"/>
                <a:chExt cx="224581" cy="461665"/>
              </a:xfrm>
            </p:grpSpPr>
            <p:sp>
              <p:nvSpPr>
                <p:cNvPr id="416" name="직사각형 415">
                  <a:extLst>
                    <a:ext uri="{FF2B5EF4-FFF2-40B4-BE49-F238E27FC236}">
                      <a16:creationId xmlns:a16="http://schemas.microsoft.com/office/drawing/2014/main" id="{D6242ACB-3BCF-1852-B41F-2CEAEAD92F66}"/>
                    </a:ext>
                  </a:extLst>
                </p:cNvPr>
                <p:cNvSpPr/>
                <p:nvPr/>
              </p:nvSpPr>
              <p:spPr>
                <a:xfrm>
                  <a:off x="6337967" y="6201883"/>
                  <a:ext cx="144027" cy="345599"/>
                </a:xfrm>
                <a:prstGeom prst="rect">
                  <a:avLst/>
                </a:prstGeom>
                <a:solidFill>
                  <a:srgbClr val="F6980E"/>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tx1"/>
                    </a:solidFill>
                    <a:latin typeface="Times New Roman" panose="02020603050405020304" pitchFamily="18" charset="0"/>
                    <a:cs typeface="Times New Roman" panose="02020603050405020304" pitchFamily="18" charset="0"/>
                  </a:endParaRPr>
                </a:p>
              </p:txBody>
            </p:sp>
            <p:sp>
              <p:nvSpPr>
                <p:cNvPr id="419" name="TextBox 418">
                  <a:extLst>
                    <a:ext uri="{FF2B5EF4-FFF2-40B4-BE49-F238E27FC236}">
                      <a16:creationId xmlns:a16="http://schemas.microsoft.com/office/drawing/2014/main" id="{577783AB-33FD-645C-5830-7B5DA500E13B}"/>
                    </a:ext>
                  </a:extLst>
                </p:cNvPr>
                <p:cNvSpPr txBox="1"/>
                <p:nvPr/>
              </p:nvSpPr>
              <p:spPr>
                <a:xfrm>
                  <a:off x="6294283" y="6151652"/>
                  <a:ext cx="224581" cy="461665"/>
                </a:xfrm>
                <a:prstGeom prst="rect">
                  <a:avLst/>
                </a:prstGeom>
                <a:noFill/>
              </p:spPr>
              <p:txBody>
                <a:bodyPr wrap="square" rtlCol="0">
                  <a:spAutoFit/>
                </a:bodyPr>
                <a:lstStyle/>
                <a:p>
                  <a:pPr algn="ctr"/>
                  <a:r>
                    <a:rPr lang="en-US" altLang="ko-KR" sz="1200" b="1">
                      <a:latin typeface="Times New Roman" panose="02020603050405020304" pitchFamily="18" charset="0"/>
                      <a:cs typeface="Times New Roman" panose="02020603050405020304" pitchFamily="18" charset="0"/>
                    </a:rPr>
                    <a:t>8</a:t>
                  </a:r>
                </a:p>
                <a:p>
                  <a:pPr algn="ctr"/>
                  <a:r>
                    <a:rPr lang="en-US" altLang="ko-KR" sz="1200" b="1">
                      <a:latin typeface="Times New Roman" panose="02020603050405020304" pitchFamily="18" charset="0"/>
                      <a:cs typeface="Times New Roman" panose="02020603050405020304" pitchFamily="18" charset="0"/>
                    </a:rPr>
                    <a:t>B</a:t>
                  </a:r>
                  <a:endParaRPr lang="ko-KR" altLang="en-US" sz="1200" b="1">
                    <a:latin typeface="Times New Roman" panose="02020603050405020304" pitchFamily="18" charset="0"/>
                    <a:cs typeface="Times New Roman" panose="02020603050405020304" pitchFamily="18" charset="0"/>
                  </a:endParaRPr>
                </a:p>
              </p:txBody>
            </p:sp>
          </p:grpSp>
          <p:grpSp>
            <p:nvGrpSpPr>
              <p:cNvPr id="421" name="그룹 420">
                <a:extLst>
                  <a:ext uri="{FF2B5EF4-FFF2-40B4-BE49-F238E27FC236}">
                    <a16:creationId xmlns:a16="http://schemas.microsoft.com/office/drawing/2014/main" id="{C682CA3F-EF5B-550E-D197-8686682BE3A7}"/>
                  </a:ext>
                </a:extLst>
              </p:cNvPr>
              <p:cNvGrpSpPr/>
              <p:nvPr/>
            </p:nvGrpSpPr>
            <p:grpSpPr>
              <a:xfrm>
                <a:off x="5844399" y="5908066"/>
                <a:ext cx="572706" cy="217471"/>
                <a:chOff x="3834339" y="5500808"/>
                <a:chExt cx="504548" cy="185755"/>
              </a:xfrm>
            </p:grpSpPr>
            <p:sp>
              <p:nvSpPr>
                <p:cNvPr id="422" name="육각형 421">
                  <a:extLst>
                    <a:ext uri="{FF2B5EF4-FFF2-40B4-BE49-F238E27FC236}">
                      <a16:creationId xmlns:a16="http://schemas.microsoft.com/office/drawing/2014/main" id="{39B3578B-53C4-4C1F-EEF3-622E364F2C17}"/>
                    </a:ext>
                  </a:extLst>
                </p:cNvPr>
                <p:cNvSpPr/>
                <p:nvPr/>
              </p:nvSpPr>
              <p:spPr>
                <a:xfrm>
                  <a:off x="3834339" y="5500809"/>
                  <a:ext cx="490391" cy="184666"/>
                </a:xfrm>
                <a:prstGeom prst="hexagon">
                  <a:avLst/>
                </a:prstGeom>
                <a:gradFill>
                  <a:gsLst>
                    <a:gs pos="0">
                      <a:srgbClr val="0070C0"/>
                    </a:gs>
                    <a:gs pos="34000">
                      <a:srgbClr val="0070C0"/>
                    </a:gs>
                    <a:gs pos="61000">
                      <a:srgbClr val="F6980E"/>
                    </a:gs>
                    <a:gs pos="37000">
                      <a:srgbClr val="F6980E"/>
                    </a:gs>
                    <a:gs pos="61000">
                      <a:srgbClr val="26A6A6"/>
                    </a:gs>
                    <a:gs pos="100000">
                      <a:srgbClr val="26A6A6"/>
                    </a:gs>
                  </a:gsLst>
                  <a:lin ang="0" scaled="1"/>
                </a:gra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bg1"/>
                    </a:solidFill>
                    <a:latin typeface="Times New Roman" panose="02020603050405020304" pitchFamily="18" charset="0"/>
                    <a:cs typeface="Times New Roman" panose="02020603050405020304" pitchFamily="18" charset="0"/>
                  </a:endParaRPr>
                </a:p>
              </p:txBody>
            </p:sp>
            <p:sp>
              <p:nvSpPr>
                <p:cNvPr id="423" name="직사각형 422">
                  <a:extLst>
                    <a:ext uri="{FF2B5EF4-FFF2-40B4-BE49-F238E27FC236}">
                      <a16:creationId xmlns:a16="http://schemas.microsoft.com/office/drawing/2014/main" id="{76B674C4-819F-DE90-1C30-4ACF31A099DC}"/>
                    </a:ext>
                  </a:extLst>
                </p:cNvPr>
                <p:cNvSpPr/>
                <p:nvPr/>
              </p:nvSpPr>
              <p:spPr>
                <a:xfrm>
                  <a:off x="3962391" y="5511165"/>
                  <a:ext cx="45719" cy="166690"/>
                </a:xfrm>
                <a:prstGeom prst="rect">
                  <a:avLst/>
                </a:prstGeom>
                <a:pattFill prst="wdUpDiag">
                  <a:fgClr>
                    <a:srgbClr val="0070C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4" name="직사각형 423">
                  <a:extLst>
                    <a:ext uri="{FF2B5EF4-FFF2-40B4-BE49-F238E27FC236}">
                      <a16:creationId xmlns:a16="http://schemas.microsoft.com/office/drawing/2014/main" id="{CF63D019-CF86-FA96-9C34-03E52C36AAD2}"/>
                    </a:ext>
                  </a:extLst>
                </p:cNvPr>
                <p:cNvSpPr/>
                <p:nvPr/>
              </p:nvSpPr>
              <p:spPr>
                <a:xfrm>
                  <a:off x="4106970" y="5511165"/>
                  <a:ext cx="45719" cy="166690"/>
                </a:xfrm>
                <a:prstGeom prst="rect">
                  <a:avLst/>
                </a:prstGeom>
                <a:pattFill prst="wdUpDiag">
                  <a:fgClr>
                    <a:srgbClr val="F6980E"/>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25" name="그림 424">
                  <a:extLst>
                    <a:ext uri="{FF2B5EF4-FFF2-40B4-BE49-F238E27FC236}">
                      <a16:creationId xmlns:a16="http://schemas.microsoft.com/office/drawing/2014/main" id="{73258F68-6AE9-5729-DBA0-EA6B30A81058}"/>
                    </a:ext>
                  </a:extLst>
                </p:cNvPr>
                <p:cNvPicPr>
                  <a:picLocks noChangeAspect="1"/>
                </p:cNvPicPr>
                <p:nvPr/>
              </p:nvPicPr>
              <p:blipFill>
                <a:blip r:embed="rId4"/>
                <a:stretch>
                  <a:fillRect/>
                </a:stretch>
              </p:blipFill>
              <p:spPr>
                <a:xfrm>
                  <a:off x="4265711" y="5500808"/>
                  <a:ext cx="73176" cy="185755"/>
                </a:xfrm>
                <a:prstGeom prst="rect">
                  <a:avLst/>
                </a:prstGeom>
              </p:spPr>
            </p:pic>
          </p:grpSp>
          <p:sp>
            <p:nvSpPr>
              <p:cNvPr id="428" name="TextBox 427">
                <a:extLst>
                  <a:ext uri="{FF2B5EF4-FFF2-40B4-BE49-F238E27FC236}">
                    <a16:creationId xmlns:a16="http://schemas.microsoft.com/office/drawing/2014/main" id="{606225FC-18C4-9DBB-10C3-6FFD5D07F61D}"/>
                  </a:ext>
                </a:extLst>
              </p:cNvPr>
              <p:cNvSpPr txBox="1"/>
              <p:nvPr/>
            </p:nvSpPr>
            <p:spPr>
              <a:xfrm>
                <a:off x="5874820" y="5868244"/>
                <a:ext cx="494426" cy="276999"/>
              </a:xfrm>
              <a:prstGeom prst="rect">
                <a:avLst/>
              </a:prstGeom>
              <a:noFill/>
            </p:spPr>
            <p:txBody>
              <a:bodyPr wrap="square" rtlCol="0">
                <a:spAutoFit/>
              </a:bodyPr>
              <a:lstStyle/>
              <a:p>
                <a:r>
                  <a:rPr lang="en-US" altLang="ko-KR" sz="1200" b="1">
                    <a:latin typeface="Times New Roman" panose="02020603050405020304" pitchFamily="18" charset="0"/>
                    <a:cs typeface="Times New Roman" panose="02020603050405020304" pitchFamily="18" charset="0"/>
                  </a:rPr>
                  <a:t>D+R</a:t>
                </a:r>
                <a:endParaRPr lang="ko-KR" altLang="en-US" sz="1200" b="1">
                  <a:latin typeface="Times New Roman" panose="02020603050405020304" pitchFamily="18" charset="0"/>
                  <a:cs typeface="Times New Roman" panose="02020603050405020304" pitchFamily="18" charset="0"/>
                </a:endParaRPr>
              </a:p>
            </p:txBody>
          </p:sp>
        </p:grpSp>
      </p:grpSp>
      <p:sp>
        <p:nvSpPr>
          <p:cNvPr id="432" name="TextBox 431">
            <a:extLst>
              <a:ext uri="{FF2B5EF4-FFF2-40B4-BE49-F238E27FC236}">
                <a16:creationId xmlns:a16="http://schemas.microsoft.com/office/drawing/2014/main" id="{2F8D5CDF-5A06-06E6-284C-D18ABF1C13DB}"/>
              </a:ext>
            </a:extLst>
          </p:cNvPr>
          <p:cNvSpPr txBox="1"/>
          <p:nvPr/>
        </p:nvSpPr>
        <p:spPr>
          <a:xfrm rot="21042985">
            <a:off x="5064108" y="1372461"/>
            <a:ext cx="3834094" cy="307777"/>
          </a:xfrm>
          <a:prstGeom prst="rect">
            <a:avLst/>
          </a:prstGeom>
          <a:solidFill>
            <a:srgbClr val="FDD599"/>
          </a:solidFill>
          <a:ln>
            <a:solidFill>
              <a:schemeClr val="tx1"/>
            </a:solidFill>
          </a:ln>
        </p:spPr>
        <p:txBody>
          <a:bodyPr wrap="square" rtlCol="0">
            <a:spAutoFit/>
          </a:bodyPr>
          <a:lstStyle/>
          <a:p>
            <a:pPr algn="ctr"/>
            <a:r>
              <a:rPr lang="en-US" altLang="ko-KR" sz="1400" b="1">
                <a:solidFill>
                  <a:srgbClr val="C00000"/>
                </a:solidFill>
              </a:rPr>
              <a:t>Reduce bandwidth consumption by 50%</a:t>
            </a:r>
            <a:endParaRPr lang="ko-KR" altLang="en-US" sz="1400" b="1">
              <a:solidFill>
                <a:srgbClr val="C00000"/>
              </a:solidFill>
            </a:endParaRPr>
          </a:p>
        </p:txBody>
      </p:sp>
      <p:sp>
        <p:nvSpPr>
          <p:cNvPr id="433" name="TextBox 432">
            <a:extLst>
              <a:ext uri="{FF2B5EF4-FFF2-40B4-BE49-F238E27FC236}">
                <a16:creationId xmlns:a16="http://schemas.microsoft.com/office/drawing/2014/main" id="{ADACCAF1-FBEC-7D96-959C-767289539E09}"/>
              </a:ext>
            </a:extLst>
          </p:cNvPr>
          <p:cNvSpPr txBox="1"/>
          <p:nvPr/>
        </p:nvSpPr>
        <p:spPr>
          <a:xfrm rot="21042985">
            <a:off x="5064109" y="4913518"/>
            <a:ext cx="3834094" cy="307777"/>
          </a:xfrm>
          <a:prstGeom prst="rect">
            <a:avLst/>
          </a:prstGeom>
          <a:solidFill>
            <a:srgbClr val="FDD599"/>
          </a:solidFill>
          <a:ln>
            <a:solidFill>
              <a:schemeClr val="tx1"/>
            </a:solidFill>
          </a:ln>
        </p:spPr>
        <p:txBody>
          <a:bodyPr wrap="square" rtlCol="0">
            <a:spAutoFit/>
          </a:bodyPr>
          <a:lstStyle/>
          <a:p>
            <a:pPr algn="ctr"/>
            <a:r>
              <a:rPr lang="en-US" altLang="ko-KR" sz="1400" b="1">
                <a:solidFill>
                  <a:srgbClr val="C00000"/>
                </a:solidFill>
              </a:rPr>
              <a:t>The same bandwidth overhead as baseline</a:t>
            </a:r>
            <a:endParaRPr lang="ko-KR" altLang="en-US" sz="1400" b="1">
              <a:solidFill>
                <a:srgbClr val="C00000"/>
              </a:solidFill>
            </a:endParaRPr>
          </a:p>
        </p:txBody>
      </p:sp>
      <p:sp>
        <p:nvSpPr>
          <p:cNvPr id="435" name="TextBox 434">
            <a:extLst>
              <a:ext uri="{FF2B5EF4-FFF2-40B4-BE49-F238E27FC236}">
                <a16:creationId xmlns:a16="http://schemas.microsoft.com/office/drawing/2014/main" id="{0D5C7CAC-B865-6168-04F6-30B8A31D4C7C}"/>
              </a:ext>
            </a:extLst>
          </p:cNvPr>
          <p:cNvSpPr txBox="1"/>
          <p:nvPr/>
        </p:nvSpPr>
        <p:spPr>
          <a:xfrm rot="21042985">
            <a:off x="5064107" y="3230258"/>
            <a:ext cx="3834094" cy="307777"/>
          </a:xfrm>
          <a:prstGeom prst="rect">
            <a:avLst/>
          </a:prstGeom>
          <a:solidFill>
            <a:srgbClr val="FDD599"/>
          </a:solidFill>
          <a:ln>
            <a:solidFill>
              <a:schemeClr val="tx1"/>
            </a:solidFill>
          </a:ln>
        </p:spPr>
        <p:txBody>
          <a:bodyPr wrap="square" rtlCol="0">
            <a:spAutoFit/>
          </a:bodyPr>
          <a:lstStyle/>
          <a:p>
            <a:pPr algn="ctr"/>
            <a:r>
              <a:rPr lang="en-US" altLang="ko-KR" sz="1400" b="1">
                <a:solidFill>
                  <a:srgbClr val="C00000"/>
                </a:solidFill>
              </a:rPr>
              <a:t>CacheCraft can fetch more data (60B)</a:t>
            </a:r>
            <a:endParaRPr lang="ko-KR" altLang="en-US" sz="1400" b="1">
              <a:solidFill>
                <a:srgbClr val="C00000"/>
              </a:solidFill>
            </a:endParaRPr>
          </a:p>
        </p:txBody>
      </p:sp>
      <p:sp>
        <p:nvSpPr>
          <p:cNvPr id="3" name="TextBox 2">
            <a:extLst>
              <a:ext uri="{FF2B5EF4-FFF2-40B4-BE49-F238E27FC236}">
                <a16:creationId xmlns:a16="http://schemas.microsoft.com/office/drawing/2014/main" id="{9FCCFC79-711D-9DC5-5005-A89BD5CB147D}"/>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7" name="Slide Number Placeholder 5">
            <a:extLst>
              <a:ext uri="{FF2B5EF4-FFF2-40B4-BE49-F238E27FC236}">
                <a16:creationId xmlns:a16="http://schemas.microsoft.com/office/drawing/2014/main" id="{E629BAC9-B65A-DD5F-04C9-4FFF9F431993}"/>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52</a:t>
            </a:fld>
            <a:endParaRPr lang="ko-KR" altLang="en-US"/>
          </a:p>
        </p:txBody>
      </p:sp>
    </p:spTree>
    <p:extLst>
      <p:ext uri="{BB962C8B-B14F-4D97-AF65-F5344CB8AC3E}">
        <p14:creationId xmlns:p14="http://schemas.microsoft.com/office/powerpoint/2010/main" val="387685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 grpId="0" animBg="1"/>
      <p:bldP spid="433" grpId="0" animBg="1"/>
      <p:bldP spid="4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1123553"/>
          </a:xfrm>
        </p:spPr>
        <p:txBody>
          <a:bodyPr vert="horz" lIns="91440" tIns="45720" rIns="91440" bIns="45720" rtlCol="0" anchor="t">
            <a:normAutofit/>
          </a:bodyPr>
          <a:lstStyle/>
          <a:p>
            <a:pPr marL="287655" indent="-287655"/>
            <a:r>
              <a:rPr lang="en-US" altLang="ko-KR" sz="1800" spc="0">
                <a:latin typeface="+mj-lt"/>
                <a:ea typeface="맑은 고딕"/>
              </a:rPr>
              <a:t>Two types: </a:t>
            </a:r>
            <a:r>
              <a:rPr lang="en-US" altLang="ko-KR" sz="1800" spc="0">
                <a:solidFill>
                  <a:srgbClr val="C00000"/>
                </a:solidFill>
                <a:latin typeface="+mj-lt"/>
                <a:ea typeface="맑은 고딕"/>
              </a:rPr>
              <a:t>Side-band</a:t>
            </a:r>
            <a:r>
              <a:rPr lang="en-US" altLang="ko-KR" sz="1800" spc="0">
                <a:latin typeface="+mj-lt"/>
                <a:ea typeface="맑은 고딕"/>
              </a:rPr>
              <a:t> ECC and </a:t>
            </a:r>
            <a:r>
              <a:rPr lang="en-US" altLang="ko-KR" sz="1800" spc="0">
                <a:solidFill>
                  <a:srgbClr val="C00000"/>
                </a:solidFill>
                <a:latin typeface="+mj-lt"/>
                <a:ea typeface="맑은 고딕"/>
              </a:rPr>
              <a:t>in-band</a:t>
            </a:r>
            <a:r>
              <a:rPr lang="en-US" altLang="ko-KR" sz="1800" spc="0">
                <a:latin typeface="+mj-lt"/>
                <a:ea typeface="맑은 고딕"/>
              </a:rPr>
              <a:t> ECC </a:t>
            </a:r>
            <a:endParaRPr lang="en-US" altLang="ko-KR" sz="1800" spc="0">
              <a:ea typeface="맑은 고딕"/>
              <a:cs typeface="Arial"/>
            </a:endParaRP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latin typeface="+mj-lt"/>
              </a:rPr>
              <a:t>GPU ECC</a:t>
            </a:r>
            <a:endParaRPr lang="en-US" altLang="ko-KR" sz="2400" spc="0">
              <a:ln w="3175">
                <a:solidFill>
                  <a:srgbClr val="203C73"/>
                </a:solidFill>
              </a:ln>
              <a:latin typeface="+mn-lt"/>
              <a:cs typeface="Arial"/>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sp>
        <p:nvSpPr>
          <p:cNvPr id="26" name="사각형: 둥근 모서리 25">
            <a:extLst>
              <a:ext uri="{FF2B5EF4-FFF2-40B4-BE49-F238E27FC236}">
                <a16:creationId xmlns:a16="http://schemas.microsoft.com/office/drawing/2014/main" id="{69A6C17E-850C-EE1A-EBD7-BC8DB564B941}"/>
              </a:ext>
            </a:extLst>
          </p:cNvPr>
          <p:cNvSpPr/>
          <p:nvPr/>
        </p:nvSpPr>
        <p:spPr>
          <a:xfrm>
            <a:off x="903586" y="2099188"/>
            <a:ext cx="2745208" cy="1929097"/>
          </a:xfrm>
          <a:prstGeom prst="roundRect">
            <a:avLst/>
          </a:prstGeom>
          <a:solidFill>
            <a:schemeClr val="tx2">
              <a:lumMod val="7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defRPr/>
            </a:pPr>
            <a:endParaRPr lang="ko-KR" altLang="en-US" sz="1350">
              <a:solidFill>
                <a:prstClr val="white"/>
              </a:solidFill>
              <a:latin typeface="Arial"/>
              <a:ea typeface="맑은 고딕"/>
            </a:endParaRPr>
          </a:p>
        </p:txBody>
      </p:sp>
      <p:sp>
        <p:nvSpPr>
          <p:cNvPr id="22" name="TextBox 21">
            <a:extLst>
              <a:ext uri="{FF2B5EF4-FFF2-40B4-BE49-F238E27FC236}">
                <a16:creationId xmlns:a16="http://schemas.microsoft.com/office/drawing/2014/main" id="{B600BB2E-7AFA-884E-57D6-DC0DE5684179}"/>
              </a:ext>
            </a:extLst>
          </p:cNvPr>
          <p:cNvSpPr txBox="1"/>
          <p:nvPr/>
        </p:nvSpPr>
        <p:spPr>
          <a:xfrm>
            <a:off x="909172" y="1750903"/>
            <a:ext cx="2771913" cy="338554"/>
          </a:xfrm>
          <a:prstGeom prst="rect">
            <a:avLst/>
          </a:prstGeom>
          <a:noFill/>
        </p:spPr>
        <p:txBody>
          <a:bodyPr wrap="none" lIns="91440" tIns="45720" rIns="91440" bIns="45720" rtlCol="0" anchor="t">
            <a:spAutoFit/>
          </a:bodyPr>
          <a:lstStyle/>
          <a:p>
            <a:pPr defTabSz="342900">
              <a:defRPr/>
            </a:pPr>
            <a:r>
              <a:rPr lang="en-US" altLang="ko-KR" sz="1600" b="1">
                <a:solidFill>
                  <a:prstClr val="black">
                    <a:lumMod val="65000"/>
                    <a:lumOff val="35000"/>
                  </a:prstClr>
                </a:solidFill>
                <a:latin typeface="+mj-lt"/>
                <a:ea typeface="맑은 고딕"/>
              </a:rPr>
              <a:t>Side-band ECC (for </a:t>
            </a:r>
            <a:r>
              <a:rPr lang="en-US" altLang="ko-KR" sz="1600" b="1">
                <a:solidFill>
                  <a:srgbClr val="C00000"/>
                </a:solidFill>
                <a:latin typeface="+mj-lt"/>
                <a:ea typeface="맑은 고딕"/>
              </a:rPr>
              <a:t>HBM</a:t>
            </a:r>
            <a:r>
              <a:rPr lang="en-US" altLang="ko-KR" sz="1600" b="1">
                <a:solidFill>
                  <a:prstClr val="black">
                    <a:lumMod val="65000"/>
                    <a:lumOff val="35000"/>
                  </a:prstClr>
                </a:solidFill>
                <a:latin typeface="+mj-lt"/>
                <a:ea typeface="맑은 고딕"/>
              </a:rPr>
              <a:t>s)</a:t>
            </a:r>
          </a:p>
        </p:txBody>
      </p:sp>
      <p:sp>
        <p:nvSpPr>
          <p:cNvPr id="9" name="사각형: 둥근 모서리 8">
            <a:extLst>
              <a:ext uri="{FF2B5EF4-FFF2-40B4-BE49-F238E27FC236}">
                <a16:creationId xmlns:a16="http://schemas.microsoft.com/office/drawing/2014/main" id="{783164D1-FA15-1B18-E9F1-32816FE3F279}"/>
              </a:ext>
            </a:extLst>
          </p:cNvPr>
          <p:cNvSpPr/>
          <p:nvPr/>
        </p:nvSpPr>
        <p:spPr>
          <a:xfrm>
            <a:off x="5401176" y="2099188"/>
            <a:ext cx="2745208" cy="1929097"/>
          </a:xfrm>
          <a:prstGeom prst="roundRect">
            <a:avLst/>
          </a:prstGeom>
          <a:solidFill>
            <a:schemeClr val="tx2">
              <a:lumMod val="7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defRPr/>
            </a:pPr>
            <a:endParaRPr lang="ko-KR" altLang="en-US" sz="1350">
              <a:solidFill>
                <a:prstClr val="white"/>
              </a:solidFill>
              <a:latin typeface="Arial"/>
              <a:ea typeface="맑은 고딕"/>
            </a:endParaRPr>
          </a:p>
        </p:txBody>
      </p:sp>
      <p:sp>
        <p:nvSpPr>
          <p:cNvPr id="12" name="TextBox 11">
            <a:extLst>
              <a:ext uri="{FF2B5EF4-FFF2-40B4-BE49-F238E27FC236}">
                <a16:creationId xmlns:a16="http://schemas.microsoft.com/office/drawing/2014/main" id="{12B3556D-A7C5-6B27-10B4-9173F3A8C209}"/>
              </a:ext>
            </a:extLst>
          </p:cNvPr>
          <p:cNvSpPr txBox="1"/>
          <p:nvPr/>
        </p:nvSpPr>
        <p:spPr>
          <a:xfrm>
            <a:off x="5454208" y="1755355"/>
            <a:ext cx="2658100" cy="338554"/>
          </a:xfrm>
          <a:prstGeom prst="rect">
            <a:avLst/>
          </a:prstGeom>
          <a:noFill/>
        </p:spPr>
        <p:txBody>
          <a:bodyPr wrap="none" lIns="91440" tIns="45720" rIns="91440" bIns="45720" rtlCol="0" anchor="t">
            <a:spAutoFit/>
          </a:bodyPr>
          <a:lstStyle/>
          <a:p>
            <a:pPr defTabSz="342900">
              <a:defRPr/>
            </a:pPr>
            <a:r>
              <a:rPr lang="en-US" altLang="ko-KR" sz="1600" b="1">
                <a:solidFill>
                  <a:prstClr val="black">
                    <a:lumMod val="65000"/>
                    <a:lumOff val="35000"/>
                  </a:prstClr>
                </a:solidFill>
                <a:latin typeface="+mj-lt"/>
                <a:ea typeface="맑은 고딕"/>
              </a:rPr>
              <a:t>In-band ECC (for </a:t>
            </a:r>
            <a:r>
              <a:rPr lang="en-US" altLang="ko-KR" sz="1600" b="1">
                <a:solidFill>
                  <a:srgbClr val="C00000"/>
                </a:solidFill>
                <a:latin typeface="+mj-lt"/>
                <a:ea typeface="맑은 고딕"/>
              </a:rPr>
              <a:t>GDDR</a:t>
            </a:r>
            <a:r>
              <a:rPr lang="en-US" altLang="ko-KR" sz="1600" b="1">
                <a:solidFill>
                  <a:prstClr val="black">
                    <a:lumMod val="65000"/>
                    <a:lumOff val="35000"/>
                  </a:prstClr>
                </a:solidFill>
                <a:latin typeface="+mj-lt"/>
                <a:ea typeface="맑은 고딕"/>
              </a:rPr>
              <a:t>s)</a:t>
            </a:r>
          </a:p>
        </p:txBody>
      </p:sp>
      <p:sp>
        <p:nvSpPr>
          <p:cNvPr id="13" name="TextBox 12">
            <a:extLst>
              <a:ext uri="{FF2B5EF4-FFF2-40B4-BE49-F238E27FC236}">
                <a16:creationId xmlns:a16="http://schemas.microsoft.com/office/drawing/2014/main" id="{89FAD2EA-B75F-DE7A-CB02-C5D40A8E308A}"/>
              </a:ext>
            </a:extLst>
          </p:cNvPr>
          <p:cNvSpPr txBox="1"/>
          <p:nvPr/>
        </p:nvSpPr>
        <p:spPr>
          <a:xfrm>
            <a:off x="967871" y="4147062"/>
            <a:ext cx="2681953" cy="338554"/>
          </a:xfrm>
          <a:prstGeom prst="rect">
            <a:avLst/>
          </a:prstGeom>
          <a:noFill/>
        </p:spPr>
        <p:txBody>
          <a:bodyPr wrap="none" rtlCol="0">
            <a:spAutoFit/>
          </a:bodyPr>
          <a:lstStyle/>
          <a:p>
            <a:pPr defTabSz="342900">
              <a:defRPr/>
            </a:pPr>
            <a:r>
              <a:rPr lang="en-US" altLang="ko-KR" sz="1600" b="1">
                <a:solidFill>
                  <a:prstClr val="black">
                    <a:lumMod val="65000"/>
                    <a:lumOff val="35000"/>
                  </a:prstClr>
                </a:solidFill>
                <a:ea typeface="맑은 고딕"/>
              </a:rPr>
              <a:t>With built-in ECC support</a:t>
            </a:r>
          </a:p>
        </p:txBody>
      </p:sp>
      <p:sp>
        <p:nvSpPr>
          <p:cNvPr id="14" name="TextBox 13">
            <a:extLst>
              <a:ext uri="{FF2B5EF4-FFF2-40B4-BE49-F238E27FC236}">
                <a16:creationId xmlns:a16="http://schemas.microsoft.com/office/drawing/2014/main" id="{2A51806A-0AA3-8E55-732B-995DF7F4E9F5}"/>
              </a:ext>
            </a:extLst>
          </p:cNvPr>
          <p:cNvSpPr txBox="1"/>
          <p:nvPr/>
        </p:nvSpPr>
        <p:spPr>
          <a:xfrm>
            <a:off x="5316995" y="4150724"/>
            <a:ext cx="3000950" cy="338554"/>
          </a:xfrm>
          <a:prstGeom prst="rect">
            <a:avLst/>
          </a:prstGeom>
          <a:noFill/>
        </p:spPr>
        <p:txBody>
          <a:bodyPr wrap="none" rtlCol="0">
            <a:spAutoFit/>
          </a:bodyPr>
          <a:lstStyle/>
          <a:p>
            <a:pPr defTabSz="342900">
              <a:defRPr/>
            </a:pPr>
            <a:r>
              <a:rPr lang="en-US" altLang="ko-KR" sz="1600" b="1">
                <a:solidFill>
                  <a:prstClr val="black">
                    <a:lumMod val="65000"/>
                    <a:lumOff val="35000"/>
                  </a:prstClr>
                </a:solidFill>
                <a:ea typeface="맑은 고딕"/>
              </a:rPr>
              <a:t>Without built-in ECC support</a:t>
            </a:r>
          </a:p>
        </p:txBody>
      </p:sp>
      <p:grpSp>
        <p:nvGrpSpPr>
          <p:cNvPr id="81" name="그룹 80">
            <a:extLst>
              <a:ext uri="{FF2B5EF4-FFF2-40B4-BE49-F238E27FC236}">
                <a16:creationId xmlns:a16="http://schemas.microsoft.com/office/drawing/2014/main" id="{2F3E7FA6-D378-09A2-3D65-7B361016393C}"/>
              </a:ext>
            </a:extLst>
          </p:cNvPr>
          <p:cNvGrpSpPr/>
          <p:nvPr/>
        </p:nvGrpSpPr>
        <p:grpSpPr>
          <a:xfrm>
            <a:off x="1036749" y="4553809"/>
            <a:ext cx="2333152" cy="1556145"/>
            <a:chOff x="1052927" y="4603989"/>
            <a:chExt cx="2333152" cy="1556145"/>
          </a:xfrm>
        </p:grpSpPr>
        <p:cxnSp>
          <p:nvCxnSpPr>
            <p:cNvPr id="15" name="직선 화살표 연결선 14">
              <a:extLst>
                <a:ext uri="{FF2B5EF4-FFF2-40B4-BE49-F238E27FC236}">
                  <a16:creationId xmlns:a16="http://schemas.microsoft.com/office/drawing/2014/main" id="{5E8BF0E2-B324-8284-A0FF-511E0FD9EB59}"/>
                </a:ext>
              </a:extLst>
            </p:cNvPr>
            <p:cNvCxnSpPr>
              <a:cxnSpLocks/>
            </p:cNvCxnSpPr>
            <p:nvPr/>
          </p:nvCxnSpPr>
          <p:spPr>
            <a:xfrm>
              <a:off x="1448011" y="4823190"/>
              <a:ext cx="193806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육각형 16">
              <a:extLst>
                <a:ext uri="{FF2B5EF4-FFF2-40B4-BE49-F238E27FC236}">
                  <a16:creationId xmlns:a16="http://schemas.microsoft.com/office/drawing/2014/main" id="{EC69E9E2-8F6B-9CE4-BDA1-895CBAB65D9B}"/>
                </a:ext>
              </a:extLst>
            </p:cNvPr>
            <p:cNvSpPr/>
            <p:nvPr/>
          </p:nvSpPr>
          <p:spPr>
            <a:xfrm>
              <a:off x="1546811" y="5096005"/>
              <a:ext cx="396000" cy="230400"/>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7B0F1AC-CC64-6270-5C52-E6DE12AB416C}"/>
                </a:ext>
              </a:extLst>
            </p:cNvPr>
            <p:cNvSpPr txBox="1"/>
            <p:nvPr/>
          </p:nvSpPr>
          <p:spPr>
            <a:xfrm>
              <a:off x="1052928" y="5076476"/>
              <a:ext cx="425476" cy="216338"/>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CMD</a:t>
              </a:r>
              <a:endParaRPr lang="ko-KR" altLang="en-US" sz="1200">
                <a:latin typeface="+mj-lt"/>
                <a:cs typeface="Times New Roman" panose="02020603050405020304" pitchFamily="18" charset="0"/>
              </a:endParaRPr>
            </a:p>
          </p:txBody>
        </p:sp>
        <p:sp>
          <p:nvSpPr>
            <p:cNvPr id="20" name="TextBox 19">
              <a:extLst>
                <a:ext uri="{FF2B5EF4-FFF2-40B4-BE49-F238E27FC236}">
                  <a16:creationId xmlns:a16="http://schemas.microsoft.com/office/drawing/2014/main" id="{5142D932-74A3-D57B-E117-8F3009D7D03E}"/>
                </a:ext>
              </a:extLst>
            </p:cNvPr>
            <p:cNvSpPr txBox="1"/>
            <p:nvPr/>
          </p:nvSpPr>
          <p:spPr>
            <a:xfrm>
              <a:off x="1448011" y="4603989"/>
              <a:ext cx="425476"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time</a:t>
              </a:r>
              <a:endParaRPr lang="ko-KR" altLang="en-US" sz="1200">
                <a:latin typeface="+mj-lt"/>
                <a:cs typeface="Times New Roman" panose="02020603050405020304" pitchFamily="18" charset="0"/>
              </a:endParaRPr>
            </a:p>
          </p:txBody>
        </p:sp>
        <p:sp>
          <p:nvSpPr>
            <p:cNvPr id="21" name="TextBox 20">
              <a:extLst>
                <a:ext uri="{FF2B5EF4-FFF2-40B4-BE49-F238E27FC236}">
                  <a16:creationId xmlns:a16="http://schemas.microsoft.com/office/drawing/2014/main" id="{21E51665-FED5-59BB-22D9-CF775B9594CE}"/>
                </a:ext>
              </a:extLst>
            </p:cNvPr>
            <p:cNvSpPr txBox="1"/>
            <p:nvPr/>
          </p:nvSpPr>
          <p:spPr>
            <a:xfrm>
              <a:off x="1052927" y="5484949"/>
              <a:ext cx="425476"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Data</a:t>
              </a:r>
              <a:endParaRPr lang="ko-KR" altLang="en-US" sz="1200">
                <a:latin typeface="+mj-lt"/>
                <a:cs typeface="Times New Roman" panose="02020603050405020304" pitchFamily="18" charset="0"/>
              </a:endParaRPr>
            </a:p>
          </p:txBody>
        </p:sp>
        <p:sp>
          <p:nvSpPr>
            <p:cNvPr id="23" name="TextBox 22">
              <a:extLst>
                <a:ext uri="{FF2B5EF4-FFF2-40B4-BE49-F238E27FC236}">
                  <a16:creationId xmlns:a16="http://schemas.microsoft.com/office/drawing/2014/main" id="{F82699DB-B6F1-8CAE-B7DF-B17F19081A17}"/>
                </a:ext>
              </a:extLst>
            </p:cNvPr>
            <p:cNvSpPr txBox="1"/>
            <p:nvPr/>
          </p:nvSpPr>
          <p:spPr>
            <a:xfrm>
              <a:off x="1052927" y="5857596"/>
              <a:ext cx="425476"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ECC</a:t>
              </a:r>
              <a:endParaRPr lang="ko-KR" altLang="en-US" sz="1200">
                <a:latin typeface="+mj-lt"/>
                <a:cs typeface="Times New Roman" panose="02020603050405020304" pitchFamily="18" charset="0"/>
              </a:endParaRPr>
            </a:p>
          </p:txBody>
        </p:sp>
        <p:cxnSp>
          <p:nvCxnSpPr>
            <p:cNvPr id="25" name="연결선: 꺾임 24">
              <a:extLst>
                <a:ext uri="{FF2B5EF4-FFF2-40B4-BE49-F238E27FC236}">
                  <a16:creationId xmlns:a16="http://schemas.microsoft.com/office/drawing/2014/main" id="{6CCBB6EA-C98E-B01E-8580-ED4E1E8F3FE6}"/>
                </a:ext>
              </a:extLst>
            </p:cNvPr>
            <p:cNvCxnSpPr>
              <a:cxnSpLocks/>
              <a:stCxn id="17" idx="0"/>
            </p:cNvCxnSpPr>
            <p:nvPr/>
          </p:nvCxnSpPr>
          <p:spPr>
            <a:xfrm>
              <a:off x="1942811" y="5211205"/>
              <a:ext cx="291600" cy="392400"/>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3" name="직사각형 32">
              <a:extLst>
                <a:ext uri="{FF2B5EF4-FFF2-40B4-BE49-F238E27FC236}">
                  <a16:creationId xmlns:a16="http://schemas.microsoft.com/office/drawing/2014/main" id="{70E02506-FEB4-ACA8-9FC0-0D89C8252A72}"/>
                </a:ext>
              </a:extLst>
            </p:cNvPr>
            <p:cNvSpPr/>
            <p:nvPr/>
          </p:nvSpPr>
          <p:spPr>
            <a:xfrm>
              <a:off x="2774489" y="5917971"/>
              <a:ext cx="533378" cy="242163"/>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Decode</a:t>
              </a:r>
              <a:endParaRPr lang="ko-KR" altLang="en-US" sz="1200" b="1">
                <a:latin typeface="Times New Roman" panose="02020603050405020304" pitchFamily="18" charset="0"/>
                <a:cs typeface="Times New Roman" panose="02020603050405020304" pitchFamily="18" charset="0"/>
              </a:endParaRPr>
            </a:p>
          </p:txBody>
        </p:sp>
        <p:grpSp>
          <p:nvGrpSpPr>
            <p:cNvPr id="79" name="그룹 78">
              <a:extLst>
                <a:ext uri="{FF2B5EF4-FFF2-40B4-BE49-F238E27FC236}">
                  <a16:creationId xmlns:a16="http://schemas.microsoft.com/office/drawing/2014/main" id="{C31F36A6-1C36-BA14-3D1B-9146509837AB}"/>
                </a:ext>
              </a:extLst>
            </p:cNvPr>
            <p:cNvGrpSpPr/>
            <p:nvPr/>
          </p:nvGrpSpPr>
          <p:grpSpPr>
            <a:xfrm>
              <a:off x="2240811" y="5402912"/>
              <a:ext cx="637737" cy="419868"/>
              <a:chOff x="2303023" y="5356843"/>
              <a:chExt cx="637737" cy="419868"/>
            </a:xfrm>
          </p:grpSpPr>
          <p:grpSp>
            <p:nvGrpSpPr>
              <p:cNvPr id="71" name="그룹 70">
                <a:extLst>
                  <a:ext uri="{FF2B5EF4-FFF2-40B4-BE49-F238E27FC236}">
                    <a16:creationId xmlns:a16="http://schemas.microsoft.com/office/drawing/2014/main" id="{8694823D-05B8-6599-C10E-CDC5D3F11577}"/>
                  </a:ext>
                </a:extLst>
              </p:cNvPr>
              <p:cNvGrpSpPr/>
              <p:nvPr/>
            </p:nvGrpSpPr>
            <p:grpSpPr>
              <a:xfrm>
                <a:off x="2303023" y="5356843"/>
                <a:ext cx="627635" cy="407547"/>
                <a:chOff x="2252401" y="5665567"/>
                <a:chExt cx="563259" cy="371984"/>
              </a:xfrm>
            </p:grpSpPr>
            <p:sp>
              <p:nvSpPr>
                <p:cNvPr id="72" name="육각형 71">
                  <a:extLst>
                    <a:ext uri="{FF2B5EF4-FFF2-40B4-BE49-F238E27FC236}">
                      <a16:creationId xmlns:a16="http://schemas.microsoft.com/office/drawing/2014/main" id="{F93A1C84-89DF-6F15-ABFE-B84D1BC6D97C}"/>
                    </a:ext>
                  </a:extLst>
                </p:cNvPr>
                <p:cNvSpPr/>
                <p:nvPr/>
              </p:nvSpPr>
              <p:spPr>
                <a:xfrm>
                  <a:off x="2252401" y="5665567"/>
                  <a:ext cx="563259" cy="365953"/>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bg1"/>
                    </a:solidFill>
                    <a:latin typeface="Times New Roman" panose="02020603050405020304" pitchFamily="18" charset="0"/>
                    <a:cs typeface="Times New Roman" panose="02020603050405020304" pitchFamily="18" charset="0"/>
                  </a:endParaRPr>
                </a:p>
              </p:txBody>
            </p:sp>
            <p:sp>
              <p:nvSpPr>
                <p:cNvPr id="73" name="자유형: 도형 72">
                  <a:extLst>
                    <a:ext uri="{FF2B5EF4-FFF2-40B4-BE49-F238E27FC236}">
                      <a16:creationId xmlns:a16="http://schemas.microsoft.com/office/drawing/2014/main" id="{83170FD2-3FE7-01C5-917C-6B08DEB32C87}"/>
                    </a:ext>
                  </a:extLst>
                </p:cNvPr>
                <p:cNvSpPr/>
                <p:nvPr/>
              </p:nvSpPr>
              <p:spPr>
                <a:xfrm>
                  <a:off x="2276501" y="5902776"/>
                  <a:ext cx="515058" cy="134775"/>
                </a:xfrm>
                <a:custGeom>
                  <a:avLst/>
                  <a:gdLst>
                    <a:gd name="connsiteX0" fmla="*/ 0 w 515058"/>
                    <a:gd name="connsiteY0" fmla="*/ 0 h 134775"/>
                    <a:gd name="connsiteX1" fmla="*/ 515058 w 515058"/>
                    <a:gd name="connsiteY1" fmla="*/ 0 h 134775"/>
                    <a:gd name="connsiteX2" fmla="*/ 447670 w 515058"/>
                    <a:gd name="connsiteY2" fmla="*/ 134775 h 134775"/>
                    <a:gd name="connsiteX3" fmla="*/ 67387 w 515058"/>
                    <a:gd name="connsiteY3" fmla="*/ 134775 h 134775"/>
                  </a:gdLst>
                  <a:ahLst/>
                  <a:cxnLst>
                    <a:cxn ang="0">
                      <a:pos x="connsiteX0" y="connsiteY0"/>
                    </a:cxn>
                    <a:cxn ang="0">
                      <a:pos x="connsiteX1" y="connsiteY1"/>
                    </a:cxn>
                    <a:cxn ang="0">
                      <a:pos x="connsiteX2" y="connsiteY2"/>
                    </a:cxn>
                    <a:cxn ang="0">
                      <a:pos x="connsiteX3" y="connsiteY3"/>
                    </a:cxn>
                  </a:cxnLst>
                  <a:rect l="l" t="t" r="r" b="b"/>
                  <a:pathLst>
                    <a:path w="515058" h="134775">
                      <a:moveTo>
                        <a:pt x="0" y="0"/>
                      </a:moveTo>
                      <a:lnTo>
                        <a:pt x="515058" y="0"/>
                      </a:lnTo>
                      <a:lnTo>
                        <a:pt x="447670" y="134775"/>
                      </a:lnTo>
                      <a:lnTo>
                        <a:pt x="67387" y="134775"/>
                      </a:lnTo>
                      <a:close/>
                    </a:path>
                  </a:pathLst>
                </a:custGeom>
                <a:solidFill>
                  <a:srgbClr val="F7980D"/>
                </a:solidFill>
                <a:ln w="19050"/>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ko-KR" altLang="en-US" sz="1200">
                    <a:solidFill>
                      <a:schemeClr val="bg1"/>
                    </a:solidFill>
                    <a:latin typeface="Times New Roman" panose="02020603050405020304" pitchFamily="18" charset="0"/>
                    <a:cs typeface="Times New Roman" panose="02020603050405020304" pitchFamily="18" charset="0"/>
                  </a:endParaRPr>
                </a:p>
              </p:txBody>
            </p:sp>
          </p:grpSp>
          <p:sp>
            <p:nvSpPr>
              <p:cNvPr id="74" name="TextBox 73">
                <a:extLst>
                  <a:ext uri="{FF2B5EF4-FFF2-40B4-BE49-F238E27FC236}">
                    <a16:creationId xmlns:a16="http://schemas.microsoft.com/office/drawing/2014/main" id="{600C575C-C312-A24F-F2C3-36CE5D3FAF94}"/>
                  </a:ext>
                </a:extLst>
              </p:cNvPr>
              <p:cNvSpPr txBox="1"/>
              <p:nvPr/>
            </p:nvSpPr>
            <p:spPr>
              <a:xfrm>
                <a:off x="2325649" y="5592045"/>
                <a:ext cx="615111" cy="184666"/>
              </a:xfrm>
              <a:prstGeom prst="rect">
                <a:avLst/>
              </a:prstGeom>
              <a:noFill/>
            </p:spPr>
            <p:txBody>
              <a:bodyPr wrap="square" lIns="0" tIns="0" rIns="0" bIns="0" rtlCol="0">
                <a:spAutoFit/>
              </a:bodyPr>
              <a:lstStyle/>
              <a:p>
                <a:pPr algn="ctr"/>
                <a:r>
                  <a:rPr lang="en-US" altLang="ko-KR" sz="1200" b="1">
                    <a:latin typeface="Times New Roman" panose="02020603050405020304" pitchFamily="18" charset="0"/>
                    <a:cs typeface="Times New Roman" panose="02020603050405020304" pitchFamily="18" charset="0"/>
                  </a:rPr>
                  <a:t>Redun.</a:t>
                </a:r>
                <a:endParaRPr lang="ko-KR" altLang="en-US" sz="1200" b="1">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98420448-C195-D931-A1AE-CD143663FFCE}"/>
                  </a:ext>
                </a:extLst>
              </p:cNvPr>
              <p:cNvSpPr txBox="1"/>
              <p:nvPr/>
            </p:nvSpPr>
            <p:spPr>
              <a:xfrm>
                <a:off x="2411225" y="5388687"/>
                <a:ext cx="425476" cy="184666"/>
              </a:xfrm>
              <a:prstGeom prst="rect">
                <a:avLst/>
              </a:prstGeom>
              <a:noFill/>
            </p:spPr>
            <p:txBody>
              <a:bodyPr wrap="square" lIns="0" tIns="0" rIns="0" bIns="0" rtlCol="0">
                <a:spAutoFit/>
              </a:bodyPr>
              <a:lstStyle/>
              <a:p>
                <a:pPr algn="ctr"/>
                <a:r>
                  <a:rPr lang="en-US" altLang="ko-KR" sz="1200" b="1">
                    <a:solidFill>
                      <a:schemeClr val="bg1"/>
                    </a:solidFill>
                    <a:latin typeface="Times New Roman" panose="02020603050405020304" pitchFamily="18" charset="0"/>
                    <a:cs typeface="Times New Roman" panose="02020603050405020304" pitchFamily="18" charset="0"/>
                  </a:rPr>
                  <a:t>Data</a:t>
                </a:r>
                <a:endParaRPr lang="ko-KR" altLang="en-US" sz="1200" b="1">
                  <a:solidFill>
                    <a:schemeClr val="bg1"/>
                  </a:solidFill>
                  <a:latin typeface="Times New Roman" panose="02020603050405020304" pitchFamily="18" charset="0"/>
                  <a:cs typeface="Times New Roman" panose="02020603050405020304" pitchFamily="18" charset="0"/>
                </a:endParaRPr>
              </a:p>
            </p:txBody>
          </p:sp>
        </p:grpSp>
      </p:grpSp>
      <p:sp>
        <p:nvSpPr>
          <p:cNvPr id="76" name="TextBox 75">
            <a:extLst>
              <a:ext uri="{FF2B5EF4-FFF2-40B4-BE49-F238E27FC236}">
                <a16:creationId xmlns:a16="http://schemas.microsoft.com/office/drawing/2014/main" id="{A093E926-7D82-B9DB-459F-0CCF52A3D2E2}"/>
              </a:ext>
            </a:extLst>
          </p:cNvPr>
          <p:cNvSpPr txBox="1"/>
          <p:nvPr/>
        </p:nvSpPr>
        <p:spPr>
          <a:xfrm>
            <a:off x="1335944" y="6307411"/>
            <a:ext cx="1737976" cy="338554"/>
          </a:xfrm>
          <a:prstGeom prst="rect">
            <a:avLst/>
          </a:prstGeom>
          <a:solidFill>
            <a:schemeClr val="bg1"/>
          </a:solidFill>
        </p:spPr>
        <p:txBody>
          <a:bodyPr wrap="none" rtlCol="0">
            <a:spAutoFit/>
          </a:bodyPr>
          <a:lstStyle/>
          <a:p>
            <a:pPr defTabSz="342900">
              <a:defRPr/>
            </a:pPr>
            <a:r>
              <a:rPr lang="en-US" altLang="ko-KR" sz="1600" b="1">
                <a:highlight>
                  <a:srgbClr val="FFFFCC"/>
                </a:highlight>
                <a:ea typeface="맑은 고딕"/>
              </a:rPr>
              <a:t>Parallel transfer</a:t>
            </a:r>
          </a:p>
        </p:txBody>
      </p:sp>
      <p:sp>
        <p:nvSpPr>
          <p:cNvPr id="78" name="TextBox 77">
            <a:extLst>
              <a:ext uri="{FF2B5EF4-FFF2-40B4-BE49-F238E27FC236}">
                <a16:creationId xmlns:a16="http://schemas.microsoft.com/office/drawing/2014/main" id="{E68E1A19-EA95-69F4-70C3-05EE8705A1C9}"/>
              </a:ext>
            </a:extLst>
          </p:cNvPr>
          <p:cNvSpPr txBox="1"/>
          <p:nvPr/>
        </p:nvSpPr>
        <p:spPr>
          <a:xfrm>
            <a:off x="5653680" y="6302289"/>
            <a:ext cx="2350800" cy="338554"/>
          </a:xfrm>
          <a:prstGeom prst="rect">
            <a:avLst/>
          </a:prstGeom>
          <a:noFill/>
        </p:spPr>
        <p:txBody>
          <a:bodyPr wrap="square" rtlCol="0">
            <a:spAutoFit/>
          </a:bodyPr>
          <a:lstStyle/>
          <a:p>
            <a:pPr algn="ctr" defTabSz="342900">
              <a:defRPr/>
            </a:pPr>
            <a:r>
              <a:rPr lang="en-US" altLang="ko-KR" sz="1600" b="1">
                <a:solidFill>
                  <a:srgbClr val="C00000"/>
                </a:solidFill>
                <a:highlight>
                  <a:srgbClr val="FFFFCC"/>
                </a:highlight>
                <a:ea typeface="맑은 고딕"/>
              </a:rPr>
              <a:t>Serial transfer</a:t>
            </a:r>
          </a:p>
        </p:txBody>
      </p:sp>
      <p:grpSp>
        <p:nvGrpSpPr>
          <p:cNvPr id="101" name="그룹 100">
            <a:extLst>
              <a:ext uri="{FF2B5EF4-FFF2-40B4-BE49-F238E27FC236}">
                <a16:creationId xmlns:a16="http://schemas.microsoft.com/office/drawing/2014/main" id="{6DF776CE-E91D-1DAA-FD60-42593E601637}"/>
              </a:ext>
            </a:extLst>
          </p:cNvPr>
          <p:cNvGrpSpPr/>
          <p:nvPr/>
        </p:nvGrpSpPr>
        <p:grpSpPr>
          <a:xfrm>
            <a:off x="1211862" y="2228179"/>
            <a:ext cx="2314246" cy="1527259"/>
            <a:chOff x="1182231" y="2410717"/>
            <a:chExt cx="2314246" cy="1527259"/>
          </a:xfrm>
        </p:grpSpPr>
        <p:sp>
          <p:nvSpPr>
            <p:cNvPr id="87" name="오른쪽 중괄호 86">
              <a:extLst>
                <a:ext uri="{FF2B5EF4-FFF2-40B4-BE49-F238E27FC236}">
                  <a16:creationId xmlns:a16="http://schemas.microsoft.com/office/drawing/2014/main" id="{19ED070C-6DAB-FE4B-06DF-548B817C2759}"/>
                </a:ext>
              </a:extLst>
            </p:cNvPr>
            <p:cNvSpPr/>
            <p:nvPr/>
          </p:nvSpPr>
          <p:spPr>
            <a:xfrm rot="16200000">
              <a:off x="2149110" y="1654390"/>
              <a:ext cx="151046" cy="2082640"/>
            </a:xfrm>
            <a:prstGeom prst="rightBrace">
              <a:avLst/>
            </a:prstGeom>
            <a:ln w="1905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solidFill>
                  <a:schemeClr val="bg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845191B9-D0DB-F0EF-8F0F-C02AED005FF8}"/>
                </a:ext>
              </a:extLst>
            </p:cNvPr>
            <p:cNvSpPr txBox="1"/>
            <p:nvPr/>
          </p:nvSpPr>
          <p:spPr>
            <a:xfrm>
              <a:off x="1498814" y="2410717"/>
              <a:ext cx="1636013" cy="184666"/>
            </a:xfrm>
            <a:prstGeom prst="rect">
              <a:avLst/>
            </a:prstGeom>
            <a:noFill/>
          </p:spPr>
          <p:txBody>
            <a:bodyPr wrap="square" lIns="0" tIns="0" rIns="0" bIns="0" rtlCol="0">
              <a:spAutoFit/>
            </a:bodyPr>
            <a:lstStyle/>
            <a:p>
              <a:pPr algn="ctr"/>
              <a:r>
                <a:rPr lang="en-US" altLang="ko-KR" sz="1200" b="1">
                  <a:solidFill>
                    <a:schemeClr val="bg1"/>
                  </a:solidFill>
                  <a:latin typeface="+mj-lt"/>
                  <a:cs typeface="Times New Roman" panose="02020603050405020304" pitchFamily="18" charset="0"/>
                </a:rPr>
                <a:t>Channel (a HBM die)</a:t>
              </a:r>
              <a:endParaRPr lang="ko-KR" altLang="en-US" sz="1200" b="1">
                <a:solidFill>
                  <a:schemeClr val="bg1"/>
                </a:solidFill>
                <a:latin typeface="+mj-lt"/>
                <a:cs typeface="Times New Roman" panose="02020603050405020304" pitchFamily="18" charset="0"/>
              </a:endParaRPr>
            </a:p>
          </p:txBody>
        </p:sp>
        <p:grpSp>
          <p:nvGrpSpPr>
            <p:cNvPr id="96" name="그룹 95">
              <a:extLst>
                <a:ext uri="{FF2B5EF4-FFF2-40B4-BE49-F238E27FC236}">
                  <a16:creationId xmlns:a16="http://schemas.microsoft.com/office/drawing/2014/main" id="{3249950B-382E-9566-D4BB-59DB9633E155}"/>
                </a:ext>
              </a:extLst>
            </p:cNvPr>
            <p:cNvGrpSpPr/>
            <p:nvPr/>
          </p:nvGrpSpPr>
          <p:grpSpPr>
            <a:xfrm>
              <a:off x="1183312" y="2747348"/>
              <a:ext cx="2082641" cy="825354"/>
              <a:chOff x="1183312" y="2747348"/>
              <a:chExt cx="2082641" cy="825354"/>
            </a:xfrm>
          </p:grpSpPr>
          <p:sp>
            <p:nvSpPr>
              <p:cNvPr id="83" name="직사각형 82">
                <a:extLst>
                  <a:ext uri="{FF2B5EF4-FFF2-40B4-BE49-F238E27FC236}">
                    <a16:creationId xmlns:a16="http://schemas.microsoft.com/office/drawing/2014/main" id="{5FF83E6F-3452-E3C8-B8E8-2CAE7A0A046B}"/>
                  </a:ext>
                </a:extLst>
              </p:cNvPr>
              <p:cNvSpPr/>
              <p:nvPr/>
            </p:nvSpPr>
            <p:spPr>
              <a:xfrm>
                <a:off x="1183312" y="2824115"/>
                <a:ext cx="2082641" cy="590550"/>
              </a:xfrm>
              <a:prstGeom prst="rect">
                <a:avLst/>
              </a:prstGeom>
              <a:solidFill>
                <a:schemeClr val="accent6"/>
              </a:solidFill>
              <a:ln w="19050">
                <a:solidFill>
                  <a:schemeClr val="tx2">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BB3C0F8F-ECA8-9CFC-6EB6-A04D6969F1C3}"/>
                  </a:ext>
                </a:extLst>
              </p:cNvPr>
              <p:cNvSpPr txBox="1"/>
              <p:nvPr/>
            </p:nvSpPr>
            <p:spPr>
              <a:xfrm>
                <a:off x="1631782" y="2747348"/>
                <a:ext cx="543507" cy="492443"/>
              </a:xfrm>
              <a:prstGeom prst="rect">
                <a:avLst/>
              </a:prstGeom>
              <a:noFill/>
            </p:spPr>
            <p:txBody>
              <a:bodyPr wrap="square" lIns="0" tIns="0" rIns="0" bIns="0" rtlCol="0">
                <a:spAutoFit/>
              </a:bodyPr>
              <a:lstStyle/>
              <a:p>
                <a:r>
                  <a:rPr lang="en-US" altLang="ko-KR" sz="3200">
                    <a:latin typeface="Times New Roman" panose="02020603050405020304" pitchFamily="18" charset="0"/>
                    <a:cs typeface="Times New Roman" panose="02020603050405020304" pitchFamily="18" charset="0"/>
                  </a:rPr>
                  <a:t>...</a:t>
                </a:r>
                <a:endParaRPr lang="ko-KR" altLang="en-US" sz="3200">
                  <a:latin typeface="Times New Roman" panose="02020603050405020304" pitchFamily="18" charset="0"/>
                  <a:cs typeface="Times New Roman" panose="02020603050405020304" pitchFamily="18" charset="0"/>
                </a:endParaRPr>
              </a:p>
            </p:txBody>
          </p:sp>
          <p:sp>
            <p:nvSpPr>
              <p:cNvPr id="85" name="직사각형 84">
                <a:extLst>
                  <a:ext uri="{FF2B5EF4-FFF2-40B4-BE49-F238E27FC236}">
                    <a16:creationId xmlns:a16="http://schemas.microsoft.com/office/drawing/2014/main" id="{A3BE000E-E450-3566-2745-EC7069666453}"/>
                  </a:ext>
                </a:extLst>
              </p:cNvPr>
              <p:cNvSpPr/>
              <p:nvPr/>
            </p:nvSpPr>
            <p:spPr>
              <a:xfrm rot="16200000">
                <a:off x="2378656" y="2946690"/>
                <a:ext cx="494521" cy="326573"/>
              </a:xfrm>
              <a:prstGeom prst="rect">
                <a:avLst/>
              </a:prstGeom>
              <a:solidFill>
                <a:srgbClr val="F7980D"/>
              </a:solidFill>
              <a:ln w="1905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1100" b="1">
                    <a:solidFill>
                      <a:schemeClr val="tx1"/>
                    </a:solidFill>
                    <a:latin typeface="+mj-lt"/>
                    <a:cs typeface="Times New Roman" panose="02020603050405020304" pitchFamily="18" charset="0"/>
                  </a:rPr>
                  <a:t>Redun.</a:t>
                </a:r>
                <a:endParaRPr lang="ko-KR" altLang="en-US" sz="1100" b="1">
                  <a:solidFill>
                    <a:schemeClr val="tx1"/>
                  </a:solidFill>
                  <a:latin typeface="+mj-lt"/>
                  <a:cs typeface="Times New Roman" panose="02020603050405020304" pitchFamily="18" charset="0"/>
                </a:endParaRPr>
              </a:p>
            </p:txBody>
          </p:sp>
          <p:sp>
            <p:nvSpPr>
              <p:cNvPr id="89" name="화살표: 위쪽/아래쪽 88">
                <a:extLst>
                  <a:ext uri="{FF2B5EF4-FFF2-40B4-BE49-F238E27FC236}">
                    <a16:creationId xmlns:a16="http://schemas.microsoft.com/office/drawing/2014/main" id="{5F5E8924-C568-78F0-4683-E75B7E2EC995}"/>
                  </a:ext>
                </a:extLst>
              </p:cNvPr>
              <p:cNvSpPr/>
              <p:nvPr/>
            </p:nvSpPr>
            <p:spPr>
              <a:xfrm>
                <a:off x="1337712" y="3354821"/>
                <a:ext cx="144000" cy="217881"/>
              </a:xfrm>
              <a:prstGeom prst="up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90" name="화살표: 위쪽/아래쪽 89">
                <a:extLst>
                  <a:ext uri="{FF2B5EF4-FFF2-40B4-BE49-F238E27FC236}">
                    <a16:creationId xmlns:a16="http://schemas.microsoft.com/office/drawing/2014/main" id="{2B0233F2-E419-3CEB-7947-B1409E821F41}"/>
                  </a:ext>
                </a:extLst>
              </p:cNvPr>
              <p:cNvSpPr/>
              <p:nvPr/>
            </p:nvSpPr>
            <p:spPr>
              <a:xfrm>
                <a:off x="2151539" y="3354821"/>
                <a:ext cx="144000" cy="217881"/>
              </a:xfrm>
              <a:prstGeom prst="up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91" name="화살표: 위쪽/아래쪽 90">
                <a:extLst>
                  <a:ext uri="{FF2B5EF4-FFF2-40B4-BE49-F238E27FC236}">
                    <a16:creationId xmlns:a16="http://schemas.microsoft.com/office/drawing/2014/main" id="{9C9E7C4F-97B5-E39B-6E1C-D48F838A4053}"/>
                  </a:ext>
                </a:extLst>
              </p:cNvPr>
              <p:cNvSpPr/>
              <p:nvPr/>
            </p:nvSpPr>
            <p:spPr>
              <a:xfrm>
                <a:off x="2566804" y="3347072"/>
                <a:ext cx="144000" cy="217881"/>
              </a:xfrm>
              <a:prstGeom prst="upDownArrow">
                <a:avLst/>
              </a:prstGeom>
              <a:solidFill>
                <a:srgbClr val="F7980D"/>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92" name="화살표: 위쪽/아래쪽 91">
                <a:extLst>
                  <a:ext uri="{FF2B5EF4-FFF2-40B4-BE49-F238E27FC236}">
                    <a16:creationId xmlns:a16="http://schemas.microsoft.com/office/drawing/2014/main" id="{A36BC06B-AC3A-9445-0123-8284E1A2B193}"/>
                  </a:ext>
                </a:extLst>
              </p:cNvPr>
              <p:cNvSpPr/>
              <p:nvPr/>
            </p:nvSpPr>
            <p:spPr>
              <a:xfrm>
                <a:off x="2993743" y="3347072"/>
                <a:ext cx="144000" cy="217881"/>
              </a:xfrm>
              <a:prstGeom prst="upDownArrow">
                <a:avLst/>
              </a:prstGeom>
              <a:solidFill>
                <a:srgbClr val="F7980D"/>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93" name="직사각형 92">
                <a:extLst>
                  <a:ext uri="{FF2B5EF4-FFF2-40B4-BE49-F238E27FC236}">
                    <a16:creationId xmlns:a16="http://schemas.microsoft.com/office/drawing/2014/main" id="{6562F356-5765-4D4D-C76D-E005C7EBC8E0}"/>
                  </a:ext>
                </a:extLst>
              </p:cNvPr>
              <p:cNvSpPr/>
              <p:nvPr/>
            </p:nvSpPr>
            <p:spPr>
              <a:xfrm rot="16200000">
                <a:off x="1150436" y="2947729"/>
                <a:ext cx="492443" cy="326572"/>
              </a:xfrm>
              <a:prstGeom prst="rect">
                <a:avLst/>
              </a:prstGeom>
              <a:solidFill>
                <a:srgbClr val="0070C0"/>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b="1">
                    <a:latin typeface="+mj-lt"/>
                    <a:cs typeface="Times New Roman" panose="02020603050405020304" pitchFamily="18" charset="0"/>
                  </a:rPr>
                  <a:t>Data</a:t>
                </a:r>
              </a:p>
            </p:txBody>
          </p:sp>
          <p:sp>
            <p:nvSpPr>
              <p:cNvPr id="94" name="직사각형 93">
                <a:extLst>
                  <a:ext uri="{FF2B5EF4-FFF2-40B4-BE49-F238E27FC236}">
                    <a16:creationId xmlns:a16="http://schemas.microsoft.com/office/drawing/2014/main" id="{15923379-C28E-43F0-DE45-D75BE95E1448}"/>
                  </a:ext>
                </a:extLst>
              </p:cNvPr>
              <p:cNvSpPr/>
              <p:nvPr/>
            </p:nvSpPr>
            <p:spPr>
              <a:xfrm rot="16200000">
                <a:off x="1960723" y="2947729"/>
                <a:ext cx="492443" cy="326572"/>
              </a:xfrm>
              <a:prstGeom prst="rect">
                <a:avLst/>
              </a:prstGeom>
              <a:solidFill>
                <a:srgbClr val="0070C0"/>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b="1">
                    <a:latin typeface="+mj-lt"/>
                    <a:cs typeface="Times New Roman" panose="02020603050405020304" pitchFamily="18" charset="0"/>
                  </a:rPr>
                  <a:t>Data</a:t>
                </a:r>
              </a:p>
            </p:txBody>
          </p:sp>
          <p:sp>
            <p:nvSpPr>
              <p:cNvPr id="95" name="직사각형 94">
                <a:extLst>
                  <a:ext uri="{FF2B5EF4-FFF2-40B4-BE49-F238E27FC236}">
                    <a16:creationId xmlns:a16="http://schemas.microsoft.com/office/drawing/2014/main" id="{DC5D20C6-BA5C-17B0-08F3-69C782C4B91C}"/>
                  </a:ext>
                </a:extLst>
              </p:cNvPr>
              <p:cNvSpPr/>
              <p:nvPr/>
            </p:nvSpPr>
            <p:spPr>
              <a:xfrm rot="16200000">
                <a:off x="2789843" y="2946690"/>
                <a:ext cx="494521" cy="326573"/>
              </a:xfrm>
              <a:prstGeom prst="rect">
                <a:avLst/>
              </a:prstGeom>
              <a:solidFill>
                <a:srgbClr val="F7980D"/>
              </a:solidFill>
              <a:ln w="1905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1100" b="1">
                    <a:solidFill>
                      <a:schemeClr val="tx1"/>
                    </a:solidFill>
                    <a:latin typeface="+mj-lt"/>
                    <a:cs typeface="Times New Roman" panose="02020603050405020304" pitchFamily="18" charset="0"/>
                  </a:rPr>
                  <a:t>Redun.</a:t>
                </a:r>
                <a:endParaRPr lang="ko-KR" altLang="en-US" sz="1100" b="1">
                  <a:solidFill>
                    <a:schemeClr val="tx1"/>
                  </a:solidFill>
                  <a:latin typeface="+mj-lt"/>
                  <a:cs typeface="Times New Roman" panose="02020603050405020304" pitchFamily="18" charset="0"/>
                </a:endParaRPr>
              </a:p>
            </p:txBody>
          </p:sp>
        </p:grpSp>
        <p:sp>
          <p:nvSpPr>
            <p:cNvPr id="97" name="오른쪽 중괄호 96">
              <a:extLst>
                <a:ext uri="{FF2B5EF4-FFF2-40B4-BE49-F238E27FC236}">
                  <a16:creationId xmlns:a16="http://schemas.microsoft.com/office/drawing/2014/main" id="{8AD4770A-E3A7-B19A-F741-443203A5ACEC}"/>
                </a:ext>
              </a:extLst>
            </p:cNvPr>
            <p:cNvSpPr/>
            <p:nvPr/>
          </p:nvSpPr>
          <p:spPr>
            <a:xfrm rot="5400000" flipV="1">
              <a:off x="1700708" y="3033738"/>
              <a:ext cx="151046" cy="1188000"/>
            </a:xfrm>
            <a:prstGeom prst="rightBrace">
              <a:avLst/>
            </a:prstGeom>
            <a:ln w="1905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solidFill>
                  <a:schemeClr val="bg1"/>
                </a:solidFill>
                <a:latin typeface="Times New Roman" panose="02020603050405020304" pitchFamily="18" charset="0"/>
                <a:cs typeface="Times New Roman" panose="02020603050405020304" pitchFamily="18" charset="0"/>
              </a:endParaRPr>
            </a:p>
          </p:txBody>
        </p:sp>
        <p:sp>
          <p:nvSpPr>
            <p:cNvPr id="98" name="오른쪽 중괄호 97">
              <a:extLst>
                <a:ext uri="{FF2B5EF4-FFF2-40B4-BE49-F238E27FC236}">
                  <a16:creationId xmlns:a16="http://schemas.microsoft.com/office/drawing/2014/main" id="{A95BB71E-3AB4-F39D-98AD-E92C1CD496A9}"/>
                </a:ext>
              </a:extLst>
            </p:cNvPr>
            <p:cNvSpPr/>
            <p:nvPr/>
          </p:nvSpPr>
          <p:spPr>
            <a:xfrm rot="5400000" flipV="1">
              <a:off x="2775618" y="3231738"/>
              <a:ext cx="151046" cy="792000"/>
            </a:xfrm>
            <a:prstGeom prst="rightBrace">
              <a:avLst/>
            </a:prstGeom>
            <a:ln w="1905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solidFill>
                  <a:schemeClr val="bg1"/>
                </a:solidFill>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F2681162-CDE2-E402-BA4E-AE1C2616F399}"/>
                </a:ext>
              </a:extLst>
            </p:cNvPr>
            <p:cNvSpPr txBox="1"/>
            <p:nvPr/>
          </p:nvSpPr>
          <p:spPr>
            <a:xfrm>
              <a:off x="1182231" y="3749696"/>
              <a:ext cx="1188000" cy="184666"/>
            </a:xfrm>
            <a:prstGeom prst="rect">
              <a:avLst/>
            </a:prstGeom>
            <a:noFill/>
          </p:spPr>
          <p:txBody>
            <a:bodyPr wrap="square" lIns="0" tIns="0" rIns="0" bIns="0" rtlCol="0">
              <a:spAutoFit/>
            </a:bodyPr>
            <a:lstStyle/>
            <a:p>
              <a:pPr algn="ctr"/>
              <a:r>
                <a:rPr lang="en-US" altLang="ko-KR" sz="1200" b="1">
                  <a:solidFill>
                    <a:schemeClr val="bg1"/>
                  </a:solidFill>
                  <a:latin typeface="+mj-lt"/>
                  <a:cs typeface="Times New Roman" panose="02020603050405020304" pitchFamily="18" charset="0"/>
                </a:rPr>
                <a:t>Data pins</a:t>
              </a:r>
              <a:endParaRPr lang="ko-KR" altLang="en-US" sz="1200" b="1">
                <a:solidFill>
                  <a:schemeClr val="bg1"/>
                </a:solidFill>
                <a:latin typeface="+mj-lt"/>
                <a:cs typeface="Times New Roman" panose="02020603050405020304" pitchFamily="18" charset="0"/>
              </a:endParaRPr>
            </a:p>
          </p:txBody>
        </p:sp>
        <p:sp>
          <p:nvSpPr>
            <p:cNvPr id="100" name="TextBox 99">
              <a:extLst>
                <a:ext uri="{FF2B5EF4-FFF2-40B4-BE49-F238E27FC236}">
                  <a16:creationId xmlns:a16="http://schemas.microsoft.com/office/drawing/2014/main" id="{21B744C6-367E-E377-5F74-F7C20B30125A}"/>
                </a:ext>
              </a:extLst>
            </p:cNvPr>
            <p:cNvSpPr txBox="1"/>
            <p:nvPr/>
          </p:nvSpPr>
          <p:spPr>
            <a:xfrm>
              <a:off x="2222465" y="3753310"/>
              <a:ext cx="1274012" cy="184666"/>
            </a:xfrm>
            <a:prstGeom prst="rect">
              <a:avLst/>
            </a:prstGeom>
            <a:noFill/>
          </p:spPr>
          <p:txBody>
            <a:bodyPr wrap="square" lIns="0" tIns="0" rIns="0" bIns="0" rtlCol="0">
              <a:spAutoFit/>
            </a:bodyPr>
            <a:lstStyle/>
            <a:p>
              <a:pPr algn="ctr"/>
              <a:r>
                <a:rPr lang="en-US" altLang="ko-KR" sz="1200" b="1">
                  <a:solidFill>
                    <a:schemeClr val="bg1"/>
                  </a:solidFill>
                  <a:latin typeface="+mj-lt"/>
                  <a:cs typeface="Times New Roman" panose="02020603050405020304" pitchFamily="18" charset="0"/>
                </a:rPr>
                <a:t>Redun. pins</a:t>
              </a:r>
              <a:endParaRPr lang="ko-KR" altLang="en-US" sz="1200" b="1">
                <a:solidFill>
                  <a:schemeClr val="bg1"/>
                </a:solidFill>
                <a:latin typeface="+mj-lt"/>
                <a:cs typeface="Times New Roman" panose="02020603050405020304" pitchFamily="18" charset="0"/>
              </a:endParaRPr>
            </a:p>
          </p:txBody>
        </p:sp>
      </p:grpSp>
      <p:grpSp>
        <p:nvGrpSpPr>
          <p:cNvPr id="134" name="그룹 133">
            <a:extLst>
              <a:ext uri="{FF2B5EF4-FFF2-40B4-BE49-F238E27FC236}">
                <a16:creationId xmlns:a16="http://schemas.microsoft.com/office/drawing/2014/main" id="{8D6BA5EA-0CD4-95A7-FA06-3B69EA52CC79}"/>
              </a:ext>
            </a:extLst>
          </p:cNvPr>
          <p:cNvGrpSpPr/>
          <p:nvPr/>
        </p:nvGrpSpPr>
        <p:grpSpPr>
          <a:xfrm>
            <a:off x="5732939" y="2226604"/>
            <a:ext cx="2094266" cy="1713500"/>
            <a:chOff x="5732939" y="2371045"/>
            <a:chExt cx="2094266" cy="1713500"/>
          </a:xfrm>
        </p:grpSpPr>
        <p:sp>
          <p:nvSpPr>
            <p:cNvPr id="102" name="직사각형 101">
              <a:extLst>
                <a:ext uri="{FF2B5EF4-FFF2-40B4-BE49-F238E27FC236}">
                  <a16:creationId xmlns:a16="http://schemas.microsoft.com/office/drawing/2014/main" id="{1D2A11D0-422F-7F31-4A30-1C9D9352D346}"/>
                </a:ext>
              </a:extLst>
            </p:cNvPr>
            <p:cNvSpPr/>
            <p:nvPr/>
          </p:nvSpPr>
          <p:spPr>
            <a:xfrm>
              <a:off x="5739205" y="2784573"/>
              <a:ext cx="2088000" cy="590550"/>
            </a:xfrm>
            <a:prstGeom prst="rect">
              <a:avLst/>
            </a:prstGeom>
            <a:solidFill>
              <a:schemeClr val="accent6"/>
            </a:solidFill>
            <a:ln w="19050">
              <a:solidFill>
                <a:schemeClr val="tx2">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03" name="TextBox 102">
              <a:extLst>
                <a:ext uri="{FF2B5EF4-FFF2-40B4-BE49-F238E27FC236}">
                  <a16:creationId xmlns:a16="http://schemas.microsoft.com/office/drawing/2014/main" id="{B207FD47-DF00-E516-5EF6-3BD9600D1E01}"/>
                </a:ext>
              </a:extLst>
            </p:cNvPr>
            <p:cNvSpPr txBox="1"/>
            <p:nvPr/>
          </p:nvSpPr>
          <p:spPr>
            <a:xfrm>
              <a:off x="6901872" y="2699794"/>
              <a:ext cx="543507" cy="492443"/>
            </a:xfrm>
            <a:prstGeom prst="rect">
              <a:avLst/>
            </a:prstGeom>
            <a:noFill/>
          </p:spPr>
          <p:txBody>
            <a:bodyPr wrap="square" lIns="0" tIns="0" rIns="0" bIns="0" rtlCol="0">
              <a:spAutoFit/>
            </a:bodyPr>
            <a:lstStyle/>
            <a:p>
              <a:r>
                <a:rPr lang="en-US" altLang="ko-KR" sz="3200">
                  <a:latin typeface="Times New Roman" panose="02020603050405020304" pitchFamily="18" charset="0"/>
                  <a:cs typeface="Times New Roman" panose="02020603050405020304" pitchFamily="18" charset="0"/>
                </a:rPr>
                <a:t>...</a:t>
              </a:r>
              <a:endParaRPr lang="ko-KR" altLang="en-US" sz="3200">
                <a:latin typeface="Times New Roman" panose="02020603050405020304" pitchFamily="18" charset="0"/>
                <a:cs typeface="Times New Roman" panose="02020603050405020304" pitchFamily="18" charset="0"/>
              </a:endParaRPr>
            </a:p>
          </p:txBody>
        </p:sp>
        <p:sp>
          <p:nvSpPr>
            <p:cNvPr id="104" name="오른쪽 중괄호 103">
              <a:extLst>
                <a:ext uri="{FF2B5EF4-FFF2-40B4-BE49-F238E27FC236}">
                  <a16:creationId xmlns:a16="http://schemas.microsoft.com/office/drawing/2014/main" id="{70018155-5E45-6E46-2E20-AD8489EF230E}"/>
                </a:ext>
              </a:extLst>
            </p:cNvPr>
            <p:cNvSpPr/>
            <p:nvPr/>
          </p:nvSpPr>
          <p:spPr>
            <a:xfrm rot="16200000">
              <a:off x="6699616" y="1620390"/>
              <a:ext cx="151046" cy="2084400"/>
            </a:xfrm>
            <a:prstGeom prst="rightBrace">
              <a:avLst/>
            </a:prstGeom>
            <a:ln w="1905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05" name="TextBox 104">
              <a:extLst>
                <a:ext uri="{FF2B5EF4-FFF2-40B4-BE49-F238E27FC236}">
                  <a16:creationId xmlns:a16="http://schemas.microsoft.com/office/drawing/2014/main" id="{A8D2639B-B145-2FF7-6D45-173622ABC45E}"/>
                </a:ext>
              </a:extLst>
            </p:cNvPr>
            <p:cNvSpPr txBox="1"/>
            <p:nvPr/>
          </p:nvSpPr>
          <p:spPr>
            <a:xfrm>
              <a:off x="5889875" y="2371045"/>
              <a:ext cx="1740131" cy="184666"/>
            </a:xfrm>
            <a:prstGeom prst="rect">
              <a:avLst/>
            </a:prstGeom>
            <a:noFill/>
          </p:spPr>
          <p:txBody>
            <a:bodyPr wrap="square" lIns="0" tIns="0" rIns="0" bIns="0" rtlCol="0">
              <a:spAutoFit/>
            </a:bodyPr>
            <a:lstStyle/>
            <a:p>
              <a:pPr algn="ctr"/>
              <a:r>
                <a:rPr lang="en-US" altLang="ko-KR" sz="1200" b="1">
                  <a:solidFill>
                    <a:schemeClr val="bg1"/>
                  </a:solidFill>
                  <a:latin typeface="+mj-lt"/>
                  <a:cs typeface="Times New Roman" panose="02020603050405020304" pitchFamily="18" charset="0"/>
                </a:rPr>
                <a:t>Channel (½ GDDR chip)</a:t>
              </a:r>
              <a:endParaRPr lang="ko-KR" altLang="en-US" sz="1200" b="1">
                <a:solidFill>
                  <a:schemeClr val="bg1"/>
                </a:solidFill>
                <a:latin typeface="+mj-lt"/>
                <a:cs typeface="Times New Roman" panose="02020603050405020304" pitchFamily="18" charset="0"/>
              </a:endParaRPr>
            </a:p>
          </p:txBody>
        </p:sp>
        <p:grpSp>
          <p:nvGrpSpPr>
            <p:cNvPr id="120" name="그룹 119">
              <a:extLst>
                <a:ext uri="{FF2B5EF4-FFF2-40B4-BE49-F238E27FC236}">
                  <a16:creationId xmlns:a16="http://schemas.microsoft.com/office/drawing/2014/main" id="{B2F5D3A8-9579-5BC8-2653-D0D23FAFFBDD}"/>
                </a:ext>
              </a:extLst>
            </p:cNvPr>
            <p:cNvGrpSpPr/>
            <p:nvPr/>
          </p:nvGrpSpPr>
          <p:grpSpPr>
            <a:xfrm>
              <a:off x="5812370" y="2828434"/>
              <a:ext cx="435991" cy="715634"/>
              <a:chOff x="5812370" y="2828434"/>
              <a:chExt cx="435991" cy="715634"/>
            </a:xfrm>
          </p:grpSpPr>
          <p:sp>
            <p:nvSpPr>
              <p:cNvPr id="107" name="화살표: 위쪽/아래쪽 106">
                <a:extLst>
                  <a:ext uri="{FF2B5EF4-FFF2-40B4-BE49-F238E27FC236}">
                    <a16:creationId xmlns:a16="http://schemas.microsoft.com/office/drawing/2014/main" id="{DC000E4C-E2C1-FF77-0DCC-24ABA6F10258}"/>
                  </a:ext>
                </a:extLst>
              </p:cNvPr>
              <p:cNvSpPr/>
              <p:nvPr/>
            </p:nvSpPr>
            <p:spPr>
              <a:xfrm>
                <a:off x="5985133" y="3326187"/>
                <a:ext cx="144000" cy="217881"/>
              </a:xfrm>
              <a:prstGeom prst="upDownArrow">
                <a:avLst/>
              </a:prstGeom>
              <a:solidFill>
                <a:srgbClr val="C86FF9"/>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nvGrpSpPr>
              <p:cNvPr id="116" name="그룹 115">
                <a:extLst>
                  <a:ext uri="{FF2B5EF4-FFF2-40B4-BE49-F238E27FC236}">
                    <a16:creationId xmlns:a16="http://schemas.microsoft.com/office/drawing/2014/main" id="{BDFE37E6-6F8B-9E8C-BB2F-BB1CB2B4044A}"/>
                  </a:ext>
                </a:extLst>
              </p:cNvPr>
              <p:cNvGrpSpPr/>
              <p:nvPr/>
            </p:nvGrpSpPr>
            <p:grpSpPr>
              <a:xfrm>
                <a:off x="5812370" y="2828434"/>
                <a:ext cx="435991" cy="493592"/>
                <a:chOff x="5833535" y="2828434"/>
                <a:chExt cx="435991" cy="493592"/>
              </a:xfrm>
            </p:grpSpPr>
            <p:sp>
              <p:nvSpPr>
                <p:cNvPr id="106" name="직사각형 105">
                  <a:extLst>
                    <a:ext uri="{FF2B5EF4-FFF2-40B4-BE49-F238E27FC236}">
                      <a16:creationId xmlns:a16="http://schemas.microsoft.com/office/drawing/2014/main" id="{09A18469-36A0-6444-7D0D-C5B2E33EC07E}"/>
                    </a:ext>
                  </a:extLst>
                </p:cNvPr>
                <p:cNvSpPr/>
                <p:nvPr/>
              </p:nvSpPr>
              <p:spPr>
                <a:xfrm rot="16200000">
                  <a:off x="5948669" y="3001169"/>
                  <a:ext cx="493591" cy="148123"/>
                </a:xfrm>
                <a:prstGeom prst="rect">
                  <a:avLst/>
                </a:prstGeom>
                <a:solidFill>
                  <a:srgbClr val="F7980D"/>
                </a:solidFill>
                <a:ln w="1905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1100" b="1">
                      <a:solidFill>
                        <a:schemeClr val="tx1"/>
                      </a:solidFill>
                      <a:latin typeface="+mj-lt"/>
                      <a:cs typeface="Times New Roman" panose="02020603050405020304" pitchFamily="18" charset="0"/>
                    </a:rPr>
                    <a:t>Redun.</a:t>
                  </a:r>
                  <a:endParaRPr lang="ko-KR" altLang="en-US" sz="1100" b="1">
                    <a:solidFill>
                      <a:schemeClr val="tx1"/>
                    </a:solidFill>
                    <a:latin typeface="+mj-lt"/>
                    <a:cs typeface="Times New Roman" panose="02020603050405020304" pitchFamily="18" charset="0"/>
                  </a:endParaRPr>
                </a:p>
              </p:txBody>
            </p:sp>
            <p:sp>
              <p:nvSpPr>
                <p:cNvPr id="115" name="직사각형 114">
                  <a:extLst>
                    <a:ext uri="{FF2B5EF4-FFF2-40B4-BE49-F238E27FC236}">
                      <a16:creationId xmlns:a16="http://schemas.microsoft.com/office/drawing/2014/main" id="{464EEDCD-9ACF-CE2B-1A55-4943730E0DFF}"/>
                    </a:ext>
                  </a:extLst>
                </p:cNvPr>
                <p:cNvSpPr/>
                <p:nvPr/>
              </p:nvSpPr>
              <p:spPr>
                <a:xfrm rot="16200000">
                  <a:off x="5730430" y="2931539"/>
                  <a:ext cx="492443" cy="286233"/>
                </a:xfrm>
                <a:prstGeom prst="rect">
                  <a:avLst/>
                </a:prstGeom>
                <a:solidFill>
                  <a:srgbClr val="0070C0"/>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b="1">
                      <a:latin typeface="+mj-lt"/>
                      <a:cs typeface="Times New Roman" panose="02020603050405020304" pitchFamily="18" charset="0"/>
                    </a:rPr>
                    <a:t>Data</a:t>
                  </a:r>
                </a:p>
              </p:txBody>
            </p:sp>
          </p:grpSp>
        </p:grpSp>
        <p:grpSp>
          <p:nvGrpSpPr>
            <p:cNvPr id="121" name="그룹 120">
              <a:extLst>
                <a:ext uri="{FF2B5EF4-FFF2-40B4-BE49-F238E27FC236}">
                  <a16:creationId xmlns:a16="http://schemas.microsoft.com/office/drawing/2014/main" id="{16C82E3C-814A-81BB-6328-3AA0CA4570A0}"/>
                </a:ext>
              </a:extLst>
            </p:cNvPr>
            <p:cNvGrpSpPr/>
            <p:nvPr/>
          </p:nvGrpSpPr>
          <p:grpSpPr>
            <a:xfrm>
              <a:off x="6322851" y="2832168"/>
              <a:ext cx="435991" cy="715634"/>
              <a:chOff x="5812370" y="2828434"/>
              <a:chExt cx="435991" cy="715634"/>
            </a:xfrm>
          </p:grpSpPr>
          <p:sp>
            <p:nvSpPr>
              <p:cNvPr id="122" name="화살표: 위쪽/아래쪽 121">
                <a:extLst>
                  <a:ext uri="{FF2B5EF4-FFF2-40B4-BE49-F238E27FC236}">
                    <a16:creationId xmlns:a16="http://schemas.microsoft.com/office/drawing/2014/main" id="{82728989-DA5A-262F-D7DF-89171C7D9E84}"/>
                  </a:ext>
                </a:extLst>
              </p:cNvPr>
              <p:cNvSpPr/>
              <p:nvPr/>
            </p:nvSpPr>
            <p:spPr>
              <a:xfrm>
                <a:off x="5985133" y="3326187"/>
                <a:ext cx="144000" cy="217881"/>
              </a:xfrm>
              <a:prstGeom prst="upDownArrow">
                <a:avLst/>
              </a:prstGeom>
              <a:solidFill>
                <a:srgbClr val="C86FF9"/>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nvGrpSpPr>
              <p:cNvPr id="123" name="그룹 122">
                <a:extLst>
                  <a:ext uri="{FF2B5EF4-FFF2-40B4-BE49-F238E27FC236}">
                    <a16:creationId xmlns:a16="http://schemas.microsoft.com/office/drawing/2014/main" id="{DD1F8DA1-CA8A-D4B9-79C7-F0B079A2ABF2}"/>
                  </a:ext>
                </a:extLst>
              </p:cNvPr>
              <p:cNvGrpSpPr/>
              <p:nvPr/>
            </p:nvGrpSpPr>
            <p:grpSpPr>
              <a:xfrm>
                <a:off x="5812370" y="2828434"/>
                <a:ext cx="435991" cy="493592"/>
                <a:chOff x="5833535" y="2828434"/>
                <a:chExt cx="435991" cy="493592"/>
              </a:xfrm>
            </p:grpSpPr>
            <p:sp>
              <p:nvSpPr>
                <p:cNvPr id="124" name="직사각형 123">
                  <a:extLst>
                    <a:ext uri="{FF2B5EF4-FFF2-40B4-BE49-F238E27FC236}">
                      <a16:creationId xmlns:a16="http://schemas.microsoft.com/office/drawing/2014/main" id="{89EB7E5D-A0AF-1433-031B-94276B707730}"/>
                    </a:ext>
                  </a:extLst>
                </p:cNvPr>
                <p:cNvSpPr/>
                <p:nvPr/>
              </p:nvSpPr>
              <p:spPr>
                <a:xfrm rot="16200000">
                  <a:off x="5948669" y="3001169"/>
                  <a:ext cx="493591" cy="148123"/>
                </a:xfrm>
                <a:prstGeom prst="rect">
                  <a:avLst/>
                </a:prstGeom>
                <a:solidFill>
                  <a:srgbClr val="F7980D"/>
                </a:solidFill>
                <a:ln w="1905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1100" b="1">
                      <a:solidFill>
                        <a:schemeClr val="tx1"/>
                      </a:solidFill>
                      <a:latin typeface="+mj-lt"/>
                      <a:cs typeface="Times New Roman" panose="02020603050405020304" pitchFamily="18" charset="0"/>
                    </a:rPr>
                    <a:t>Redun.</a:t>
                  </a:r>
                  <a:endParaRPr lang="ko-KR" altLang="en-US" sz="1100" b="1">
                    <a:solidFill>
                      <a:schemeClr val="tx1"/>
                    </a:solidFill>
                    <a:latin typeface="+mj-lt"/>
                    <a:cs typeface="Times New Roman" panose="02020603050405020304" pitchFamily="18" charset="0"/>
                  </a:endParaRPr>
                </a:p>
              </p:txBody>
            </p:sp>
            <p:sp>
              <p:nvSpPr>
                <p:cNvPr id="125" name="직사각형 124">
                  <a:extLst>
                    <a:ext uri="{FF2B5EF4-FFF2-40B4-BE49-F238E27FC236}">
                      <a16:creationId xmlns:a16="http://schemas.microsoft.com/office/drawing/2014/main" id="{3B4914B9-FF60-23F7-377D-92B22F35ACA0}"/>
                    </a:ext>
                  </a:extLst>
                </p:cNvPr>
                <p:cNvSpPr/>
                <p:nvPr/>
              </p:nvSpPr>
              <p:spPr>
                <a:xfrm rot="16200000">
                  <a:off x="5730430" y="2931539"/>
                  <a:ext cx="492443" cy="286233"/>
                </a:xfrm>
                <a:prstGeom prst="rect">
                  <a:avLst/>
                </a:prstGeom>
                <a:solidFill>
                  <a:srgbClr val="0070C0"/>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b="1">
                      <a:latin typeface="+mj-lt"/>
                      <a:cs typeface="Times New Roman" panose="02020603050405020304" pitchFamily="18" charset="0"/>
                    </a:rPr>
                    <a:t>Data</a:t>
                  </a:r>
                </a:p>
              </p:txBody>
            </p:sp>
          </p:grpSp>
        </p:grpSp>
        <p:grpSp>
          <p:nvGrpSpPr>
            <p:cNvPr id="126" name="그룹 125">
              <a:extLst>
                <a:ext uri="{FF2B5EF4-FFF2-40B4-BE49-F238E27FC236}">
                  <a16:creationId xmlns:a16="http://schemas.microsoft.com/office/drawing/2014/main" id="{964658D1-DF15-AEBF-600E-5D4D5F436885}"/>
                </a:ext>
              </a:extLst>
            </p:cNvPr>
            <p:cNvGrpSpPr/>
            <p:nvPr/>
          </p:nvGrpSpPr>
          <p:grpSpPr>
            <a:xfrm>
              <a:off x="7349129" y="2834819"/>
              <a:ext cx="435991" cy="715634"/>
              <a:chOff x="5812370" y="2828434"/>
              <a:chExt cx="435991" cy="715634"/>
            </a:xfrm>
          </p:grpSpPr>
          <p:sp>
            <p:nvSpPr>
              <p:cNvPr id="127" name="화살표: 위쪽/아래쪽 126">
                <a:extLst>
                  <a:ext uri="{FF2B5EF4-FFF2-40B4-BE49-F238E27FC236}">
                    <a16:creationId xmlns:a16="http://schemas.microsoft.com/office/drawing/2014/main" id="{1ACB2D67-EA51-8039-278C-E02D66895BE1}"/>
                  </a:ext>
                </a:extLst>
              </p:cNvPr>
              <p:cNvSpPr/>
              <p:nvPr/>
            </p:nvSpPr>
            <p:spPr>
              <a:xfrm>
                <a:off x="5985133" y="3326187"/>
                <a:ext cx="144000" cy="217881"/>
              </a:xfrm>
              <a:prstGeom prst="upDownArrow">
                <a:avLst/>
              </a:prstGeom>
              <a:solidFill>
                <a:srgbClr val="C86FF9"/>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grpSp>
            <p:nvGrpSpPr>
              <p:cNvPr id="128" name="그룹 127">
                <a:extLst>
                  <a:ext uri="{FF2B5EF4-FFF2-40B4-BE49-F238E27FC236}">
                    <a16:creationId xmlns:a16="http://schemas.microsoft.com/office/drawing/2014/main" id="{7C50E822-0040-D8B9-85DA-086DF77D8141}"/>
                  </a:ext>
                </a:extLst>
              </p:cNvPr>
              <p:cNvGrpSpPr/>
              <p:nvPr/>
            </p:nvGrpSpPr>
            <p:grpSpPr>
              <a:xfrm>
                <a:off x="5812370" y="2828434"/>
                <a:ext cx="435991" cy="493592"/>
                <a:chOff x="5833535" y="2828434"/>
                <a:chExt cx="435991" cy="493592"/>
              </a:xfrm>
            </p:grpSpPr>
            <p:sp>
              <p:nvSpPr>
                <p:cNvPr id="129" name="직사각형 128">
                  <a:extLst>
                    <a:ext uri="{FF2B5EF4-FFF2-40B4-BE49-F238E27FC236}">
                      <a16:creationId xmlns:a16="http://schemas.microsoft.com/office/drawing/2014/main" id="{9DE5DF54-86B1-BD81-4D4E-8AEB6FBF8C11}"/>
                    </a:ext>
                  </a:extLst>
                </p:cNvPr>
                <p:cNvSpPr/>
                <p:nvPr/>
              </p:nvSpPr>
              <p:spPr>
                <a:xfrm rot="16200000">
                  <a:off x="5948669" y="3001169"/>
                  <a:ext cx="493591" cy="148123"/>
                </a:xfrm>
                <a:prstGeom prst="rect">
                  <a:avLst/>
                </a:prstGeom>
                <a:solidFill>
                  <a:srgbClr val="F7980D"/>
                </a:solidFill>
                <a:ln w="1905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1100" b="1">
                      <a:solidFill>
                        <a:schemeClr val="tx1"/>
                      </a:solidFill>
                      <a:latin typeface="+mj-lt"/>
                      <a:cs typeface="Times New Roman" panose="02020603050405020304" pitchFamily="18" charset="0"/>
                    </a:rPr>
                    <a:t>Redun.</a:t>
                  </a:r>
                  <a:endParaRPr lang="ko-KR" altLang="en-US" sz="1100" b="1">
                    <a:solidFill>
                      <a:schemeClr val="tx1"/>
                    </a:solidFill>
                    <a:latin typeface="+mj-lt"/>
                    <a:cs typeface="Times New Roman" panose="02020603050405020304" pitchFamily="18" charset="0"/>
                  </a:endParaRPr>
                </a:p>
              </p:txBody>
            </p:sp>
            <p:sp>
              <p:nvSpPr>
                <p:cNvPr id="130" name="직사각형 129">
                  <a:extLst>
                    <a:ext uri="{FF2B5EF4-FFF2-40B4-BE49-F238E27FC236}">
                      <a16:creationId xmlns:a16="http://schemas.microsoft.com/office/drawing/2014/main" id="{ED659749-3928-0CD1-A69B-CE12F7F05FAB}"/>
                    </a:ext>
                  </a:extLst>
                </p:cNvPr>
                <p:cNvSpPr/>
                <p:nvPr/>
              </p:nvSpPr>
              <p:spPr>
                <a:xfrm rot="16200000">
                  <a:off x="5730430" y="2931539"/>
                  <a:ext cx="492443" cy="286233"/>
                </a:xfrm>
                <a:prstGeom prst="rect">
                  <a:avLst/>
                </a:prstGeom>
                <a:solidFill>
                  <a:srgbClr val="0070C0"/>
                </a:solidFill>
                <a:ln w="190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b="1">
                      <a:latin typeface="+mj-lt"/>
                      <a:cs typeface="Times New Roman" panose="02020603050405020304" pitchFamily="18" charset="0"/>
                    </a:rPr>
                    <a:t>Data</a:t>
                  </a:r>
                </a:p>
              </p:txBody>
            </p:sp>
          </p:grpSp>
        </p:grpSp>
        <p:sp>
          <p:nvSpPr>
            <p:cNvPr id="132" name="오른쪽 중괄호 131">
              <a:extLst>
                <a:ext uri="{FF2B5EF4-FFF2-40B4-BE49-F238E27FC236}">
                  <a16:creationId xmlns:a16="http://schemas.microsoft.com/office/drawing/2014/main" id="{E92E9FBC-DB32-3AE1-E5CB-0F1EF9C9DA53}"/>
                </a:ext>
              </a:extLst>
            </p:cNvPr>
            <p:cNvSpPr/>
            <p:nvPr/>
          </p:nvSpPr>
          <p:spPr>
            <a:xfrm rot="5400000" flipV="1">
              <a:off x="6698257" y="2632101"/>
              <a:ext cx="151046" cy="1980000"/>
            </a:xfrm>
            <a:prstGeom prst="rightBrace">
              <a:avLst/>
            </a:prstGeom>
            <a:ln w="1905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33" name="TextBox 132">
              <a:extLst>
                <a:ext uri="{FF2B5EF4-FFF2-40B4-BE49-F238E27FC236}">
                  <a16:creationId xmlns:a16="http://schemas.microsoft.com/office/drawing/2014/main" id="{7C8951A2-4BAA-4060-0F2D-1D52F951405A}"/>
                </a:ext>
              </a:extLst>
            </p:cNvPr>
            <p:cNvSpPr txBox="1"/>
            <p:nvPr/>
          </p:nvSpPr>
          <p:spPr>
            <a:xfrm>
              <a:off x="6134654" y="3715213"/>
              <a:ext cx="1274012" cy="369332"/>
            </a:xfrm>
            <a:prstGeom prst="rect">
              <a:avLst/>
            </a:prstGeom>
            <a:noFill/>
          </p:spPr>
          <p:txBody>
            <a:bodyPr wrap="square" lIns="0" tIns="0" rIns="0" bIns="0" rtlCol="0">
              <a:spAutoFit/>
            </a:bodyPr>
            <a:lstStyle/>
            <a:p>
              <a:pPr algn="ctr"/>
              <a:r>
                <a:rPr lang="en-US" altLang="ko-KR" sz="1200" b="1">
                  <a:solidFill>
                    <a:schemeClr val="bg1"/>
                  </a:solidFill>
                  <a:latin typeface="+mj-lt"/>
                  <a:cs typeface="Times New Roman" panose="02020603050405020304" pitchFamily="18" charset="0"/>
                </a:rPr>
                <a:t>Data pins</a:t>
              </a:r>
            </a:p>
            <a:p>
              <a:pPr algn="ctr"/>
              <a:r>
                <a:rPr lang="en-US" altLang="ko-KR" sz="1200" b="1">
                  <a:solidFill>
                    <a:schemeClr val="bg1"/>
                  </a:solidFill>
                  <a:latin typeface="+mj-lt"/>
                  <a:cs typeface="Times New Roman" panose="02020603050405020304" pitchFamily="18" charset="0"/>
                </a:rPr>
                <a:t>(Channel Sharing)</a:t>
              </a:r>
              <a:endParaRPr lang="ko-KR" altLang="en-US" sz="1200" b="1">
                <a:solidFill>
                  <a:schemeClr val="bg1"/>
                </a:solidFill>
                <a:latin typeface="+mj-lt"/>
                <a:cs typeface="Times New Roman" panose="02020603050405020304" pitchFamily="18" charset="0"/>
              </a:endParaRPr>
            </a:p>
          </p:txBody>
        </p:sp>
      </p:grpSp>
      <p:grpSp>
        <p:nvGrpSpPr>
          <p:cNvPr id="50" name="그룹 49">
            <a:extLst>
              <a:ext uri="{FF2B5EF4-FFF2-40B4-BE49-F238E27FC236}">
                <a16:creationId xmlns:a16="http://schemas.microsoft.com/office/drawing/2014/main" id="{E37CC45C-AC2F-BC49-9E3C-3BB183FBD6B0}"/>
              </a:ext>
            </a:extLst>
          </p:cNvPr>
          <p:cNvGrpSpPr/>
          <p:nvPr/>
        </p:nvGrpSpPr>
        <p:grpSpPr>
          <a:xfrm>
            <a:off x="5185534" y="4549733"/>
            <a:ext cx="2998491" cy="1561964"/>
            <a:chOff x="4349058" y="3441650"/>
            <a:chExt cx="2998491" cy="1561964"/>
          </a:xfrm>
        </p:grpSpPr>
        <p:grpSp>
          <p:nvGrpSpPr>
            <p:cNvPr id="51" name="그룹 50">
              <a:extLst>
                <a:ext uri="{FF2B5EF4-FFF2-40B4-BE49-F238E27FC236}">
                  <a16:creationId xmlns:a16="http://schemas.microsoft.com/office/drawing/2014/main" id="{3FC65B7F-C112-CD32-4AE5-5B713EA9B043}"/>
                </a:ext>
              </a:extLst>
            </p:cNvPr>
            <p:cNvGrpSpPr/>
            <p:nvPr/>
          </p:nvGrpSpPr>
          <p:grpSpPr>
            <a:xfrm>
              <a:off x="4811081" y="3441650"/>
              <a:ext cx="2536468" cy="1561964"/>
              <a:chOff x="5514971" y="4598172"/>
              <a:chExt cx="2536468" cy="1561964"/>
            </a:xfrm>
          </p:grpSpPr>
          <p:grpSp>
            <p:nvGrpSpPr>
              <p:cNvPr id="64" name="그룹 63">
                <a:extLst>
                  <a:ext uri="{FF2B5EF4-FFF2-40B4-BE49-F238E27FC236}">
                    <a16:creationId xmlns:a16="http://schemas.microsoft.com/office/drawing/2014/main" id="{09889296-2F3C-9DC4-27DC-22F4AFB9C853}"/>
                  </a:ext>
                </a:extLst>
              </p:cNvPr>
              <p:cNvGrpSpPr/>
              <p:nvPr/>
            </p:nvGrpSpPr>
            <p:grpSpPr>
              <a:xfrm>
                <a:off x="5514971" y="4598172"/>
                <a:ext cx="2536468" cy="1561964"/>
                <a:chOff x="5865275" y="1798879"/>
                <a:chExt cx="2376851" cy="1136483"/>
              </a:xfrm>
            </p:grpSpPr>
            <p:cxnSp>
              <p:nvCxnSpPr>
                <p:cNvPr id="67" name="직선 화살표 연결선 66">
                  <a:extLst>
                    <a:ext uri="{FF2B5EF4-FFF2-40B4-BE49-F238E27FC236}">
                      <a16:creationId xmlns:a16="http://schemas.microsoft.com/office/drawing/2014/main" id="{22F98FC9-AC76-6368-C3F4-4166410BD073}"/>
                    </a:ext>
                  </a:extLst>
                </p:cNvPr>
                <p:cNvCxnSpPr>
                  <a:cxnSpLocks/>
                </p:cNvCxnSpPr>
                <p:nvPr/>
              </p:nvCxnSpPr>
              <p:spPr>
                <a:xfrm>
                  <a:off x="5865275" y="1962602"/>
                  <a:ext cx="237685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육각형 67">
                  <a:extLst>
                    <a:ext uri="{FF2B5EF4-FFF2-40B4-BE49-F238E27FC236}">
                      <a16:creationId xmlns:a16="http://schemas.microsoft.com/office/drawing/2014/main" id="{E0ED93C0-55E3-0C55-8D1F-AB93516BD485}"/>
                    </a:ext>
                  </a:extLst>
                </p:cNvPr>
                <p:cNvSpPr/>
                <p:nvPr/>
              </p:nvSpPr>
              <p:spPr>
                <a:xfrm>
                  <a:off x="5888112" y="2174540"/>
                  <a:ext cx="370432" cy="166688"/>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346D6C42-0193-25C7-A346-FC403BC7DF6C}"/>
                    </a:ext>
                  </a:extLst>
                </p:cNvPr>
                <p:cNvSpPr txBox="1"/>
                <p:nvPr/>
              </p:nvSpPr>
              <p:spPr>
                <a:xfrm>
                  <a:off x="5865275" y="1798879"/>
                  <a:ext cx="370433" cy="134363"/>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time</a:t>
                  </a:r>
                  <a:endParaRPr lang="ko-KR" altLang="en-US" sz="1200">
                    <a:latin typeface="+mj-lt"/>
                    <a:cs typeface="Times New Roman" panose="02020603050405020304" pitchFamily="18" charset="0"/>
                  </a:endParaRPr>
                </a:p>
              </p:txBody>
            </p:sp>
            <p:cxnSp>
              <p:nvCxnSpPr>
                <p:cNvPr id="70" name="연결선: 꺾임 69">
                  <a:extLst>
                    <a:ext uri="{FF2B5EF4-FFF2-40B4-BE49-F238E27FC236}">
                      <a16:creationId xmlns:a16="http://schemas.microsoft.com/office/drawing/2014/main" id="{68A56F99-46EE-6124-B237-B51AA6261BA2}"/>
                    </a:ext>
                  </a:extLst>
                </p:cNvPr>
                <p:cNvCxnSpPr>
                  <a:cxnSpLocks/>
                  <a:stCxn id="68" idx="0"/>
                </p:cNvCxnSpPr>
                <p:nvPr/>
              </p:nvCxnSpPr>
              <p:spPr>
                <a:xfrm>
                  <a:off x="6258544" y="2257884"/>
                  <a:ext cx="273067" cy="284805"/>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육각형 76">
                  <a:extLst>
                    <a:ext uri="{FF2B5EF4-FFF2-40B4-BE49-F238E27FC236}">
                      <a16:creationId xmlns:a16="http://schemas.microsoft.com/office/drawing/2014/main" id="{33918B4D-08C1-0A8F-E70A-E5662BB5B442}"/>
                    </a:ext>
                  </a:extLst>
                </p:cNvPr>
                <p:cNvSpPr/>
                <p:nvPr/>
              </p:nvSpPr>
              <p:spPr>
                <a:xfrm>
                  <a:off x="6661469" y="2166859"/>
                  <a:ext cx="370432" cy="166688"/>
                </a:xfrm>
                <a:prstGeom prst="hexagon">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RD</a:t>
                  </a:r>
                  <a:endParaRPr lang="ko-KR" altLang="en-US" sz="1200" b="1">
                    <a:latin typeface="Times New Roman" panose="02020603050405020304" pitchFamily="18" charset="0"/>
                    <a:cs typeface="Times New Roman" panose="02020603050405020304" pitchFamily="18" charset="0"/>
                  </a:endParaRPr>
                </a:p>
              </p:txBody>
            </p:sp>
            <p:cxnSp>
              <p:nvCxnSpPr>
                <p:cNvPr id="86" name="연결선: 꺾임 85">
                  <a:extLst>
                    <a:ext uri="{FF2B5EF4-FFF2-40B4-BE49-F238E27FC236}">
                      <a16:creationId xmlns:a16="http://schemas.microsoft.com/office/drawing/2014/main" id="{8E8EBF14-ACC3-CB0D-2A8A-2EBEE35D9D9A}"/>
                    </a:ext>
                  </a:extLst>
                </p:cNvPr>
                <p:cNvCxnSpPr>
                  <a:cxnSpLocks/>
                  <a:stCxn id="77" idx="0"/>
                </p:cNvCxnSpPr>
                <p:nvPr/>
              </p:nvCxnSpPr>
              <p:spPr>
                <a:xfrm>
                  <a:off x="7031901" y="2250203"/>
                  <a:ext cx="265997" cy="286953"/>
                </a:xfrm>
                <a:prstGeom prst="bentConnector3">
                  <a:avLst>
                    <a:gd name="adj1" fmla="val 50000"/>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8" name="직사각형 107">
                  <a:extLst>
                    <a:ext uri="{FF2B5EF4-FFF2-40B4-BE49-F238E27FC236}">
                      <a16:creationId xmlns:a16="http://schemas.microsoft.com/office/drawing/2014/main" id="{330379AA-5DE8-B981-5D12-BC5B46F80EE2}"/>
                    </a:ext>
                  </a:extLst>
                </p:cNvPr>
                <p:cNvSpPr/>
                <p:nvPr/>
              </p:nvSpPr>
              <p:spPr>
                <a:xfrm>
                  <a:off x="7742313" y="2759865"/>
                  <a:ext cx="499813" cy="175497"/>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200" b="1">
                      <a:latin typeface="Times New Roman" panose="02020603050405020304" pitchFamily="18" charset="0"/>
                      <a:cs typeface="Times New Roman" panose="02020603050405020304" pitchFamily="18" charset="0"/>
                    </a:rPr>
                    <a:t>Decode</a:t>
                  </a:r>
                  <a:endParaRPr lang="ko-KR" altLang="en-US" sz="1200" b="1">
                    <a:latin typeface="Times New Roman" panose="02020603050405020304" pitchFamily="18" charset="0"/>
                    <a:cs typeface="Times New Roman" panose="02020603050405020304" pitchFamily="18" charset="0"/>
                  </a:endParaRPr>
                </a:p>
              </p:txBody>
            </p:sp>
            <p:cxnSp>
              <p:nvCxnSpPr>
                <p:cNvPr id="109" name="직선 연결선 108">
                  <a:extLst>
                    <a:ext uri="{FF2B5EF4-FFF2-40B4-BE49-F238E27FC236}">
                      <a16:creationId xmlns:a16="http://schemas.microsoft.com/office/drawing/2014/main" id="{33CED71C-27FE-9597-B7FB-106D3D3F540C}"/>
                    </a:ext>
                  </a:extLst>
                </p:cNvPr>
                <p:cNvCxnSpPr/>
                <p:nvPr/>
              </p:nvCxnSpPr>
              <p:spPr>
                <a:xfrm>
                  <a:off x="6073328" y="2118477"/>
                  <a:ext cx="773357" cy="0"/>
                </a:xfrm>
                <a:prstGeom prst="line">
                  <a:avLst/>
                </a:prstGeom>
                <a:ln w="12700">
                  <a:solidFill>
                    <a:schemeClr val="tx1"/>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110" name="그룹 109">
                  <a:extLst>
                    <a:ext uri="{FF2B5EF4-FFF2-40B4-BE49-F238E27FC236}">
                      <a16:creationId xmlns:a16="http://schemas.microsoft.com/office/drawing/2014/main" id="{DFEB7C49-C8C4-8F44-2C14-97FB8A1464C4}"/>
                    </a:ext>
                  </a:extLst>
                </p:cNvPr>
                <p:cNvGrpSpPr/>
                <p:nvPr/>
              </p:nvGrpSpPr>
              <p:grpSpPr>
                <a:xfrm>
                  <a:off x="6073328" y="2045945"/>
                  <a:ext cx="773357" cy="120913"/>
                  <a:chOff x="6073328" y="2021201"/>
                  <a:chExt cx="773357" cy="145658"/>
                </a:xfrm>
              </p:grpSpPr>
              <p:cxnSp>
                <p:nvCxnSpPr>
                  <p:cNvPr id="114" name="직선 연결선 113">
                    <a:extLst>
                      <a:ext uri="{FF2B5EF4-FFF2-40B4-BE49-F238E27FC236}">
                        <a16:creationId xmlns:a16="http://schemas.microsoft.com/office/drawing/2014/main" id="{78F1AE5F-E760-AFB3-BA4B-18447106BF83}"/>
                      </a:ext>
                    </a:extLst>
                  </p:cNvPr>
                  <p:cNvCxnSpPr>
                    <a:cxnSpLocks/>
                  </p:cNvCxnSpPr>
                  <p:nvPr/>
                </p:nvCxnSpPr>
                <p:spPr>
                  <a:xfrm flipV="1">
                    <a:off x="6073328" y="2030190"/>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직선 연결선 116">
                    <a:extLst>
                      <a:ext uri="{FF2B5EF4-FFF2-40B4-BE49-F238E27FC236}">
                        <a16:creationId xmlns:a16="http://schemas.microsoft.com/office/drawing/2014/main" id="{93506913-BB97-B1FB-6B22-F2A5B31385C2}"/>
                      </a:ext>
                    </a:extLst>
                  </p:cNvPr>
                  <p:cNvCxnSpPr>
                    <a:cxnSpLocks/>
                  </p:cNvCxnSpPr>
                  <p:nvPr/>
                </p:nvCxnSpPr>
                <p:spPr>
                  <a:xfrm flipV="1">
                    <a:off x="6846685" y="2021201"/>
                    <a:ext cx="0" cy="1366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1" name="TextBox 110">
                  <a:extLst>
                    <a:ext uri="{FF2B5EF4-FFF2-40B4-BE49-F238E27FC236}">
                      <a16:creationId xmlns:a16="http://schemas.microsoft.com/office/drawing/2014/main" id="{43EABFED-A745-B3EF-F22C-C4BF631F8974}"/>
                    </a:ext>
                  </a:extLst>
                </p:cNvPr>
                <p:cNvSpPr txBox="1"/>
                <p:nvPr/>
              </p:nvSpPr>
              <p:spPr>
                <a:xfrm>
                  <a:off x="6311139" y="1984940"/>
                  <a:ext cx="471200" cy="111969"/>
                </a:xfrm>
                <a:prstGeom prst="rect">
                  <a:avLst/>
                </a:prstGeom>
                <a:noFill/>
              </p:spPr>
              <p:txBody>
                <a:bodyPr wrap="square" lIns="0" tIns="0" rIns="0" bIns="0" rtlCol="0">
                  <a:spAutoFit/>
                </a:bodyPr>
                <a:lstStyle/>
                <a:p>
                  <a:r>
                    <a:rPr lang="en-US" altLang="ko-KR" sz="1000" b="1">
                      <a:solidFill>
                        <a:srgbClr val="C00000"/>
                      </a:solidFill>
                      <a:latin typeface="+mj-lt"/>
                      <a:cs typeface="Times New Roman" panose="02020603050405020304" pitchFamily="18" charset="0"/>
                    </a:rPr>
                    <a:t>Delay</a:t>
                  </a:r>
                  <a:endParaRPr lang="ko-KR" altLang="en-US" sz="1000" b="1">
                    <a:solidFill>
                      <a:srgbClr val="C00000"/>
                    </a:solidFill>
                    <a:latin typeface="+mj-lt"/>
                    <a:cs typeface="Times New Roman" panose="02020603050405020304" pitchFamily="18" charset="0"/>
                  </a:endParaRPr>
                </a:p>
              </p:txBody>
            </p:sp>
            <p:sp>
              <p:nvSpPr>
                <p:cNvPr id="112" name="육각형 111">
                  <a:extLst>
                    <a:ext uri="{FF2B5EF4-FFF2-40B4-BE49-F238E27FC236}">
                      <a16:creationId xmlns:a16="http://schemas.microsoft.com/office/drawing/2014/main" id="{1B16971F-3888-036D-2203-0EB55F57774D}"/>
                    </a:ext>
                  </a:extLst>
                </p:cNvPr>
                <p:cNvSpPr/>
                <p:nvPr/>
              </p:nvSpPr>
              <p:spPr>
                <a:xfrm>
                  <a:off x="6528027" y="2458297"/>
                  <a:ext cx="490391" cy="184666"/>
                </a:xfrm>
                <a:prstGeom prst="hexagon">
                  <a:avLst/>
                </a:prstGeom>
                <a:solidFill>
                  <a:srgbClr val="F79D19"/>
                </a:solidFill>
                <a:ln w="1905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endParaRPr lang="ko-KR" altLang="en-US" sz="1200" b="1">
                    <a:solidFill>
                      <a:schemeClr val="bg1"/>
                    </a:solidFill>
                    <a:latin typeface="+mj-lt"/>
                    <a:cs typeface="Times New Roman" panose="02020603050405020304" pitchFamily="18" charset="0"/>
                  </a:endParaRPr>
                </a:p>
              </p:txBody>
            </p:sp>
            <p:sp>
              <p:nvSpPr>
                <p:cNvPr id="113" name="육각형 112">
                  <a:extLst>
                    <a:ext uri="{FF2B5EF4-FFF2-40B4-BE49-F238E27FC236}">
                      <a16:creationId xmlns:a16="http://schemas.microsoft.com/office/drawing/2014/main" id="{83B3E11D-C202-0DBF-959E-585BD29DE789}"/>
                    </a:ext>
                  </a:extLst>
                </p:cNvPr>
                <p:cNvSpPr/>
                <p:nvPr/>
              </p:nvSpPr>
              <p:spPr>
                <a:xfrm>
                  <a:off x="7297898" y="2448187"/>
                  <a:ext cx="490391" cy="184666"/>
                </a:xfrm>
                <a:prstGeom prst="hexagon">
                  <a:avLst/>
                </a:prstGeom>
                <a:solidFill>
                  <a:srgbClr val="0070C0"/>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ko-KR" altLang="en-US" sz="1200">
                    <a:solidFill>
                      <a:schemeClr val="bg1"/>
                    </a:solidFill>
                    <a:latin typeface="Times New Roman" panose="02020603050405020304" pitchFamily="18" charset="0"/>
                    <a:cs typeface="Times New Roman" panose="02020603050405020304" pitchFamily="18" charset="0"/>
                  </a:endParaRPr>
                </a:p>
              </p:txBody>
            </p:sp>
          </p:grpSp>
          <p:sp>
            <p:nvSpPr>
              <p:cNvPr id="65" name="TextBox 64">
                <a:extLst>
                  <a:ext uri="{FF2B5EF4-FFF2-40B4-BE49-F238E27FC236}">
                    <a16:creationId xmlns:a16="http://schemas.microsoft.com/office/drawing/2014/main" id="{8EBEA21C-6B7C-03DA-ABD0-57361BBFC5C8}"/>
                  </a:ext>
                </a:extLst>
              </p:cNvPr>
              <p:cNvSpPr txBox="1"/>
              <p:nvPr/>
            </p:nvSpPr>
            <p:spPr>
              <a:xfrm>
                <a:off x="7096958" y="5509955"/>
                <a:ext cx="425476" cy="184666"/>
              </a:xfrm>
              <a:prstGeom prst="rect">
                <a:avLst/>
              </a:prstGeom>
              <a:noFill/>
            </p:spPr>
            <p:txBody>
              <a:bodyPr wrap="square" lIns="0" tIns="0" rIns="0" bIns="0" rtlCol="0">
                <a:spAutoFit/>
              </a:bodyPr>
              <a:lstStyle/>
              <a:p>
                <a:pPr algn="ctr"/>
                <a:r>
                  <a:rPr lang="en-US" altLang="ko-KR" sz="1200" b="1">
                    <a:solidFill>
                      <a:schemeClr val="bg1"/>
                    </a:solidFill>
                    <a:latin typeface="Times New Roman" panose="02020603050405020304" pitchFamily="18" charset="0"/>
                    <a:cs typeface="Times New Roman" panose="02020603050405020304" pitchFamily="18" charset="0"/>
                  </a:rPr>
                  <a:t>Data</a:t>
                </a:r>
                <a:endParaRPr lang="ko-KR" altLang="en-US" sz="1200" b="1">
                  <a:solidFill>
                    <a:schemeClr val="bg1"/>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39CF0FE9-8163-C6A9-60C8-9F732BC9B59A}"/>
                  </a:ext>
                </a:extLst>
              </p:cNvPr>
              <p:cNvSpPr txBox="1"/>
              <p:nvPr/>
            </p:nvSpPr>
            <p:spPr>
              <a:xfrm>
                <a:off x="6202359" y="5536995"/>
                <a:ext cx="615111" cy="184666"/>
              </a:xfrm>
              <a:prstGeom prst="rect">
                <a:avLst/>
              </a:prstGeom>
              <a:noFill/>
            </p:spPr>
            <p:txBody>
              <a:bodyPr wrap="square" lIns="0" tIns="0" rIns="0" bIns="0" rtlCol="0">
                <a:spAutoFit/>
              </a:bodyPr>
              <a:lstStyle/>
              <a:p>
                <a:pPr algn="ctr"/>
                <a:r>
                  <a:rPr lang="en-US" altLang="ko-KR" sz="1200" b="1">
                    <a:latin typeface="Times New Roman" panose="02020603050405020304" pitchFamily="18" charset="0"/>
                    <a:cs typeface="Times New Roman" panose="02020603050405020304" pitchFamily="18" charset="0"/>
                  </a:rPr>
                  <a:t>Redun.</a:t>
                </a:r>
                <a:endParaRPr lang="ko-KR" altLang="en-US" sz="1200" b="1">
                  <a:latin typeface="Times New Roman" panose="02020603050405020304" pitchFamily="18" charset="0"/>
                  <a:cs typeface="Times New Roman" panose="02020603050405020304" pitchFamily="18" charset="0"/>
                </a:endParaRPr>
              </a:p>
            </p:txBody>
          </p:sp>
        </p:grpSp>
        <p:grpSp>
          <p:nvGrpSpPr>
            <p:cNvPr id="52" name="그룹 51">
              <a:extLst>
                <a:ext uri="{FF2B5EF4-FFF2-40B4-BE49-F238E27FC236}">
                  <a16:creationId xmlns:a16="http://schemas.microsoft.com/office/drawing/2014/main" id="{906A15E9-3A47-B831-5648-837A6D4FC850}"/>
                </a:ext>
              </a:extLst>
            </p:cNvPr>
            <p:cNvGrpSpPr/>
            <p:nvPr/>
          </p:nvGrpSpPr>
          <p:grpSpPr>
            <a:xfrm>
              <a:off x="4349058" y="4019333"/>
              <a:ext cx="425477" cy="965786"/>
              <a:chOff x="1036749" y="5093404"/>
              <a:chExt cx="425477" cy="965786"/>
            </a:xfrm>
          </p:grpSpPr>
          <p:sp>
            <p:nvSpPr>
              <p:cNvPr id="53" name="TextBox 52">
                <a:extLst>
                  <a:ext uri="{FF2B5EF4-FFF2-40B4-BE49-F238E27FC236}">
                    <a16:creationId xmlns:a16="http://schemas.microsoft.com/office/drawing/2014/main" id="{CD1D7ADD-8D1B-4431-FC61-5FA30CDFF37A}"/>
                  </a:ext>
                </a:extLst>
              </p:cNvPr>
              <p:cNvSpPr txBox="1"/>
              <p:nvPr/>
            </p:nvSpPr>
            <p:spPr>
              <a:xfrm>
                <a:off x="1036750" y="5093404"/>
                <a:ext cx="425476" cy="216338"/>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CMD</a:t>
                </a:r>
                <a:endParaRPr lang="ko-KR" altLang="en-US" sz="1200">
                  <a:latin typeface="+mj-lt"/>
                  <a:cs typeface="Times New Roman" panose="02020603050405020304" pitchFamily="18" charset="0"/>
                </a:endParaRPr>
              </a:p>
            </p:txBody>
          </p:sp>
          <p:sp>
            <p:nvSpPr>
              <p:cNvPr id="54" name="TextBox 53">
                <a:extLst>
                  <a:ext uri="{FF2B5EF4-FFF2-40B4-BE49-F238E27FC236}">
                    <a16:creationId xmlns:a16="http://schemas.microsoft.com/office/drawing/2014/main" id="{14154236-98C1-8952-E3CA-9E0F5F67053A}"/>
                  </a:ext>
                </a:extLst>
              </p:cNvPr>
              <p:cNvSpPr txBox="1"/>
              <p:nvPr/>
            </p:nvSpPr>
            <p:spPr>
              <a:xfrm>
                <a:off x="1036749" y="5501877"/>
                <a:ext cx="425476"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Data</a:t>
                </a:r>
                <a:endParaRPr lang="ko-KR" altLang="en-US" sz="1200">
                  <a:latin typeface="+mj-lt"/>
                  <a:cs typeface="Times New Roman" panose="02020603050405020304" pitchFamily="18" charset="0"/>
                </a:endParaRPr>
              </a:p>
            </p:txBody>
          </p:sp>
          <p:sp>
            <p:nvSpPr>
              <p:cNvPr id="62" name="TextBox 61">
                <a:extLst>
                  <a:ext uri="{FF2B5EF4-FFF2-40B4-BE49-F238E27FC236}">
                    <a16:creationId xmlns:a16="http://schemas.microsoft.com/office/drawing/2014/main" id="{A0B23DF8-658F-F5D7-D033-6F6B95872F19}"/>
                  </a:ext>
                </a:extLst>
              </p:cNvPr>
              <p:cNvSpPr txBox="1"/>
              <p:nvPr/>
            </p:nvSpPr>
            <p:spPr>
              <a:xfrm>
                <a:off x="1036749" y="5874524"/>
                <a:ext cx="425476" cy="184666"/>
              </a:xfrm>
              <a:prstGeom prst="rect">
                <a:avLst/>
              </a:prstGeom>
              <a:noFill/>
            </p:spPr>
            <p:txBody>
              <a:bodyPr wrap="square" lIns="0" tIns="0" rIns="0" bIns="0" rtlCol="0">
                <a:spAutoFit/>
              </a:bodyPr>
              <a:lstStyle/>
              <a:p>
                <a:r>
                  <a:rPr lang="en-US" altLang="ko-KR" sz="1200">
                    <a:latin typeface="+mj-lt"/>
                    <a:cs typeface="Times New Roman" panose="02020603050405020304" pitchFamily="18" charset="0"/>
                  </a:rPr>
                  <a:t>ECC</a:t>
                </a:r>
                <a:endParaRPr lang="ko-KR" altLang="en-US" sz="1200">
                  <a:latin typeface="+mj-lt"/>
                  <a:cs typeface="Times New Roman" panose="02020603050405020304" pitchFamily="18" charset="0"/>
                </a:endParaRPr>
              </a:p>
            </p:txBody>
          </p:sp>
        </p:grpSp>
      </p:grpSp>
      <p:sp>
        <p:nvSpPr>
          <p:cNvPr id="3" name="Slide Number Placeholder 5">
            <a:extLst>
              <a:ext uri="{FF2B5EF4-FFF2-40B4-BE49-F238E27FC236}">
                <a16:creationId xmlns:a16="http://schemas.microsoft.com/office/drawing/2014/main" id="{B9C1BE3A-46AB-7906-AABB-4397BA9F8445}"/>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6</a:t>
            </a:fld>
            <a:endParaRPr lang="ko-KR" altLang="en-US"/>
          </a:p>
        </p:txBody>
      </p:sp>
    </p:spTree>
    <p:extLst>
      <p:ext uri="{BB962C8B-B14F-4D97-AF65-F5344CB8AC3E}">
        <p14:creationId xmlns:p14="http://schemas.microsoft.com/office/powerpoint/2010/main" val="99377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텍스트 개체 틀 1">
            <a:extLst>
              <a:ext uri="{FF2B5EF4-FFF2-40B4-BE49-F238E27FC236}">
                <a16:creationId xmlns:a16="http://schemas.microsoft.com/office/drawing/2014/main" id="{4298346C-BA32-AB2C-15A0-5974438F0455}"/>
              </a:ext>
            </a:extLst>
          </p:cNvPr>
          <p:cNvSpPr>
            <a:spLocks noGrp="1"/>
          </p:cNvSpPr>
          <p:nvPr>
            <p:ph type="body" sz="quarter" idx="13"/>
          </p:nvPr>
        </p:nvSpPr>
        <p:spPr/>
        <p:txBody>
          <a:bodyPr vert="horz" lIns="91440" tIns="45720" rIns="91440" bIns="45720" rtlCol="0" anchor="t">
            <a:noAutofit/>
          </a:bodyPr>
          <a:lstStyle/>
          <a:p>
            <a:pPr marL="287655" indent="-287655"/>
            <a:r>
              <a:rPr lang="en-US" altLang="ko-KR" sz="1800" spc="0" dirty="0">
                <a:latin typeface="+mj-lt"/>
                <a:ea typeface="맑은 고딕"/>
              </a:rPr>
              <a:t>The serial transfer of data and redundancy</a:t>
            </a:r>
          </a:p>
          <a:p>
            <a:pPr marL="287655" lvl="1" indent="-287655"/>
            <a:r>
              <a:rPr lang="en-US" altLang="ko-KR" sz="1600" spc="0" dirty="0">
                <a:latin typeface="+mj-lt"/>
                <a:ea typeface="맑은 고딕"/>
                <a:cs typeface="Arial"/>
              </a:rPr>
              <a:t>Consumes data throughput</a:t>
            </a:r>
          </a:p>
          <a:p>
            <a:pPr marL="503555" lvl="2" indent="-179705"/>
            <a:r>
              <a:rPr lang="en-US" altLang="ko-KR" sz="1600" spc="0" dirty="0">
                <a:solidFill>
                  <a:schemeClr val="tx1"/>
                </a:solidFill>
                <a:ea typeface="맑은 고딕"/>
              </a:rPr>
              <a:t>Approximately</a:t>
            </a:r>
            <a:r>
              <a:rPr lang="en-US" altLang="ko-KR" sz="1600" b="1" spc="0" dirty="0">
                <a:solidFill>
                  <a:srgbClr val="C00000"/>
                </a:solidFill>
                <a:ea typeface="맑은 고딕"/>
              </a:rPr>
              <a:t> </a:t>
            </a:r>
            <a:r>
              <a:rPr lang="en-US" altLang="ko-KR" sz="1600" b="1" spc="0" dirty="0">
                <a:solidFill>
                  <a:srgbClr val="C00000"/>
                </a:solidFill>
                <a:latin typeface="+mn-lt"/>
                <a:ea typeface="맑은 고딕"/>
              </a:rPr>
              <a:t>20% bandwidth reduction </a:t>
            </a:r>
            <a:r>
              <a:rPr lang="en-US" altLang="ko-KR" sz="1600" spc="0" dirty="0">
                <a:solidFill>
                  <a:schemeClr val="tx1"/>
                </a:solidFill>
                <a:ea typeface="맑은 고딕"/>
              </a:rPr>
              <a:t>(</a:t>
            </a:r>
            <a:r>
              <a:rPr lang="en-US" altLang="ko-KR" sz="1600" spc="0" dirty="0">
                <a:solidFill>
                  <a:schemeClr val="tx1"/>
                </a:solidFill>
                <a:latin typeface="+mn-lt"/>
                <a:ea typeface="맑은 고딕"/>
              </a:rPr>
              <a:t>NVIDIA Documentation</a:t>
            </a:r>
            <a:r>
              <a:rPr lang="en-US" altLang="ko-KR" sz="1600" spc="0" baseline="30000" dirty="0">
                <a:solidFill>
                  <a:schemeClr val="tx1"/>
                </a:solidFill>
                <a:ea typeface="맑은 고딕"/>
              </a:rPr>
              <a:t>[1]</a:t>
            </a:r>
            <a:r>
              <a:rPr lang="en-US" altLang="ko-KR" sz="1600" spc="0" dirty="0">
                <a:solidFill>
                  <a:schemeClr val="tx1"/>
                </a:solidFill>
                <a:ea typeface="맑은 고딕"/>
              </a:rPr>
              <a:t>)</a:t>
            </a:r>
            <a:endParaRPr lang="en-US" altLang="ko-KR" sz="1600" spc="0" dirty="0">
              <a:solidFill>
                <a:schemeClr val="tx1"/>
              </a:solidFill>
              <a:latin typeface="+mn-lt"/>
              <a:ea typeface="맑은 고딕" panose="020B0503020000020004" pitchFamily="50" charset="-127"/>
              <a:cs typeface="Arial"/>
            </a:endParaRPr>
          </a:p>
          <a:p>
            <a:pPr marL="503555" lvl="2" indent="-179705"/>
            <a:r>
              <a:rPr lang="en-US" altLang="ko-KR" sz="1600" spc="0" dirty="0">
                <a:solidFill>
                  <a:schemeClr val="tx1"/>
                </a:solidFill>
                <a:ea typeface="맑은 고딕"/>
                <a:cs typeface="Arial"/>
              </a:rPr>
              <a:t>Up to </a:t>
            </a:r>
            <a:r>
              <a:rPr lang="en-US" altLang="ko-KR" sz="1600" b="1" spc="0" dirty="0">
                <a:solidFill>
                  <a:srgbClr val="C00000"/>
                </a:solidFill>
                <a:ea typeface="맑은 고딕"/>
                <a:cs typeface="Arial"/>
              </a:rPr>
              <a:t>59.5% bandwidth reduction</a:t>
            </a:r>
            <a:r>
              <a:rPr lang="en-US" altLang="ko-KR" sz="1600" spc="0" dirty="0">
                <a:solidFill>
                  <a:schemeClr val="tx1"/>
                </a:solidFill>
                <a:ea typeface="맑은 고딕"/>
                <a:cs typeface="Arial"/>
              </a:rPr>
              <a:t> (our field measurement)</a:t>
            </a:r>
          </a:p>
          <a:p>
            <a:pPr marL="287655" lvl="1" indent="-215900"/>
            <a:r>
              <a:rPr lang="en-US" altLang="ko-KR" sz="1700" spc="0" dirty="0">
                <a:latin typeface="+mn-lt"/>
                <a:ea typeface="맑은 고딕"/>
              </a:rPr>
              <a:t>Degrades system performance</a:t>
            </a:r>
            <a:endParaRPr lang="en-US" altLang="ko-KR" sz="1700" spc="0" dirty="0">
              <a:ln w="6350">
                <a:solidFill>
                  <a:prstClr val="black">
                    <a:lumMod val="85000"/>
                    <a:lumOff val="15000"/>
                    <a:alpha val="30000"/>
                  </a:prstClr>
                </a:solidFill>
              </a:ln>
              <a:latin typeface="+mn-lt"/>
              <a:ea typeface="맑은 고딕"/>
              <a:cs typeface="Arial"/>
            </a:endParaRPr>
          </a:p>
          <a:p>
            <a:pPr marL="503555" lvl="2" indent="-179705"/>
            <a:r>
              <a:rPr lang="en-US" altLang="ko-KR" sz="1600" spc="0" dirty="0">
                <a:solidFill>
                  <a:schemeClr val="tx1"/>
                </a:solidFill>
                <a:ea typeface="맑은 고딕"/>
              </a:rPr>
              <a:t>U</a:t>
            </a:r>
            <a:r>
              <a:rPr lang="en-US" altLang="ko-KR" sz="1600" spc="0" dirty="0">
                <a:solidFill>
                  <a:schemeClr val="tx1"/>
                </a:solidFill>
                <a:latin typeface="+mn-lt"/>
                <a:ea typeface="맑은 고딕"/>
              </a:rPr>
              <a:t>p to </a:t>
            </a:r>
            <a:r>
              <a:rPr lang="en-US" altLang="ko-KR" sz="1600" b="1" spc="0" dirty="0">
                <a:solidFill>
                  <a:srgbClr val="C00000"/>
                </a:solidFill>
                <a:ea typeface="맑은 고딕"/>
              </a:rPr>
              <a:t>54.5</a:t>
            </a:r>
            <a:r>
              <a:rPr lang="en-US" altLang="ko-KR" sz="1600" b="1" spc="0" dirty="0">
                <a:solidFill>
                  <a:srgbClr val="C00000"/>
                </a:solidFill>
                <a:latin typeface="+mn-lt"/>
                <a:ea typeface="맑은 고딕"/>
              </a:rPr>
              <a:t>% slowdown </a:t>
            </a:r>
            <a:r>
              <a:rPr lang="en-US" altLang="ko-KR" sz="1600" spc="0" dirty="0">
                <a:solidFill>
                  <a:schemeClr val="tx1"/>
                </a:solidFill>
                <a:latin typeface="+mn-lt"/>
                <a:ea typeface="맑은 고딕"/>
              </a:rPr>
              <a:t>on NVIDIA Tesla K40C</a:t>
            </a:r>
            <a:r>
              <a:rPr lang="en-US" altLang="ko-KR" sz="1600" spc="0" baseline="30000" dirty="0">
                <a:solidFill>
                  <a:schemeClr val="tx1"/>
                </a:solidFill>
                <a:ea typeface="맑은 고딕"/>
              </a:rPr>
              <a:t>[2]</a:t>
            </a:r>
            <a:endParaRPr lang="en-US" altLang="ko-KR" sz="1600" spc="0" dirty="0">
              <a:solidFill>
                <a:schemeClr val="tx1"/>
              </a:solidFill>
              <a:latin typeface="+mj-lt"/>
              <a:ea typeface="맑은 고딕"/>
            </a:endParaRPr>
          </a:p>
          <a:p>
            <a:pPr marL="539750" lvl="3" indent="0">
              <a:buNone/>
            </a:pPr>
            <a:endParaRPr lang="en-US" altLang="ko-KR" sz="1200" spc="0" dirty="0">
              <a:latin typeface="+mj-lt"/>
              <a:ea typeface="맑은 고딕" panose="020B0503020000020004" pitchFamily="50" charset="-127"/>
            </a:endParaRPr>
          </a:p>
          <a:p>
            <a:pPr marL="539750" lvl="3" indent="0">
              <a:buNone/>
            </a:pPr>
            <a:endParaRPr lang="en-US" altLang="ko-KR" sz="1200" spc="0" dirty="0">
              <a:latin typeface="+mj-lt"/>
              <a:ea typeface="맑은 고딕" panose="020B0503020000020004" pitchFamily="50" charset="-127"/>
            </a:endParaRP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latin typeface="+mn-lt"/>
              </a:rPr>
              <a:t>Costs of In-band ECC</a:t>
            </a:r>
            <a:endParaRPr lang="ko-KR" altLang="en-US" sz="2400" spc="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sp>
        <p:nvSpPr>
          <p:cNvPr id="3" name="Slide Number Placeholder 5">
            <a:extLst>
              <a:ext uri="{FF2B5EF4-FFF2-40B4-BE49-F238E27FC236}">
                <a16:creationId xmlns:a16="http://schemas.microsoft.com/office/drawing/2014/main" id="{8352BC8D-4127-85E5-7E34-06845E786F6B}"/>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7</a:t>
            </a:fld>
            <a:endParaRPr lang="ko-KR" altLang="en-US"/>
          </a:p>
        </p:txBody>
      </p:sp>
      <p:grpSp>
        <p:nvGrpSpPr>
          <p:cNvPr id="9" name="그룹 8">
            <a:extLst>
              <a:ext uri="{FF2B5EF4-FFF2-40B4-BE49-F238E27FC236}">
                <a16:creationId xmlns:a16="http://schemas.microsoft.com/office/drawing/2014/main" id="{4F17FBD7-D10F-F2C1-7D04-588F565254E1}"/>
              </a:ext>
            </a:extLst>
          </p:cNvPr>
          <p:cNvGrpSpPr/>
          <p:nvPr/>
        </p:nvGrpSpPr>
        <p:grpSpPr>
          <a:xfrm>
            <a:off x="640715" y="4452677"/>
            <a:ext cx="7662530" cy="677109"/>
            <a:chOff x="386999" y="5203661"/>
            <a:chExt cx="8565160" cy="711970"/>
          </a:xfrm>
        </p:grpSpPr>
        <p:sp>
          <p:nvSpPr>
            <p:cNvPr id="2" name="사각형: 둥근 모서리 1">
              <a:extLst>
                <a:ext uri="{FF2B5EF4-FFF2-40B4-BE49-F238E27FC236}">
                  <a16:creationId xmlns:a16="http://schemas.microsoft.com/office/drawing/2014/main" id="{9304123D-52B9-05D2-097A-F2323437CFAB}"/>
                </a:ext>
              </a:extLst>
            </p:cNvPr>
            <p:cNvSpPr/>
            <p:nvPr/>
          </p:nvSpPr>
          <p:spPr>
            <a:xfrm>
              <a:off x="386999" y="5203661"/>
              <a:ext cx="8565160" cy="711970"/>
            </a:xfrm>
            <a:prstGeom prst="roundRect">
              <a:avLst/>
            </a:prstGeom>
            <a:solidFill>
              <a:schemeClr val="accent6">
                <a:lumMod val="90000"/>
              </a:schemeClr>
            </a:solidFill>
            <a:ln>
              <a:solidFill>
                <a:schemeClr val="accent6">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DBE44D75-24C7-DE67-0376-2851A6F86F72}"/>
                </a:ext>
              </a:extLst>
            </p:cNvPr>
            <p:cNvSpPr txBox="1"/>
            <p:nvPr/>
          </p:nvSpPr>
          <p:spPr>
            <a:xfrm>
              <a:off x="1001617" y="5368649"/>
              <a:ext cx="7634989" cy="420710"/>
            </a:xfrm>
            <a:prstGeom prst="rect">
              <a:avLst/>
            </a:prstGeom>
            <a:noFill/>
          </p:spPr>
          <p:txBody>
            <a:bodyPr wrap="square" lIns="91440" tIns="45720" rIns="91440" bIns="45720" rtlCol="0" anchor="t">
              <a:spAutoFit/>
            </a:bodyPr>
            <a:lstStyle/>
            <a:p>
              <a:r>
                <a:rPr lang="en-US" altLang="ko-KR" sz="2000" b="1" spc="0">
                  <a:latin typeface="+mj-lt"/>
                  <a:ea typeface="맑은 고딕"/>
                </a:rPr>
                <a:t>We need </a:t>
              </a:r>
              <a:r>
                <a:rPr lang="en-US" altLang="ko-KR" sz="2000" b="1">
                  <a:latin typeface="+mj-lt"/>
                  <a:ea typeface="맑은 고딕"/>
                </a:rPr>
                <a:t>a more</a:t>
              </a:r>
              <a:r>
                <a:rPr lang="en-US" altLang="ko-KR" sz="2000" b="1" spc="0">
                  <a:latin typeface="+mj-lt"/>
                  <a:ea typeface="맑은 고딕"/>
                </a:rPr>
                <a:t> efficient in-band ECC implementation </a:t>
              </a:r>
              <a:endParaRPr lang="en-US" altLang="ko-KR" sz="2000" b="1" spc="0">
                <a:latin typeface="+mj-lt"/>
                <a:ea typeface="맑은 고딕"/>
                <a:cs typeface="Arial"/>
              </a:endParaRPr>
            </a:p>
          </p:txBody>
        </p:sp>
      </p:grpSp>
      <p:sp>
        <p:nvSpPr>
          <p:cNvPr id="10" name="TextBox 9">
            <a:extLst>
              <a:ext uri="{FF2B5EF4-FFF2-40B4-BE49-F238E27FC236}">
                <a16:creationId xmlns:a16="http://schemas.microsoft.com/office/drawing/2014/main" id="{E136284A-A607-7A0E-8C3D-611B3E627755}"/>
              </a:ext>
            </a:extLst>
          </p:cNvPr>
          <p:cNvSpPr txBox="1"/>
          <p:nvPr/>
        </p:nvSpPr>
        <p:spPr>
          <a:xfrm>
            <a:off x="65046" y="5774254"/>
            <a:ext cx="9081415" cy="461665"/>
          </a:xfrm>
          <a:prstGeom prst="rect">
            <a:avLst/>
          </a:prstGeom>
          <a:noFill/>
        </p:spPr>
        <p:txBody>
          <a:bodyPr wrap="square" rtlCol="0">
            <a:spAutoFit/>
          </a:bodyPr>
          <a:lstStyle/>
          <a:p>
            <a:pPr algn="l"/>
            <a:r>
              <a:rPr lang="en-US" altLang="ko-KR" sz="1200" b="1" dirty="0">
                <a:latin typeface="+mj-lt"/>
                <a:ea typeface="맑은 고딕"/>
              </a:rPr>
              <a:t>[1] </a:t>
            </a:r>
            <a:r>
              <a:rPr lang="en-US" altLang="ko-KR" sz="1200" b="0" i="0" u="none" strike="noStrike" baseline="0" dirty="0">
                <a:latin typeface="+mj-lt"/>
              </a:rPr>
              <a:t>NVIDIA Corp, </a:t>
            </a:r>
            <a:r>
              <a:rPr lang="en-US" altLang="ko-KR" sz="1200" dirty="0"/>
              <a:t>“Tuning CUDA Applications for Pascal," [Online]. Available: </a:t>
            </a:r>
            <a:r>
              <a:rPr lang="en-US" altLang="ko-KR" sz="1200" dirty="0">
                <a:hlinkClick r:id="rId3"/>
              </a:rPr>
              <a:t>https://docs.nvidia.com/cuda/pascal-tuning-guide/index.html</a:t>
            </a:r>
            <a:r>
              <a:rPr lang="en-US" altLang="ko-KR" sz="1200" dirty="0"/>
              <a:t>. </a:t>
            </a:r>
            <a:endParaRPr lang="en-US" altLang="ko-KR" sz="1200" b="1" dirty="0">
              <a:latin typeface="+mj-lt"/>
              <a:ea typeface="맑은 고딕"/>
            </a:endParaRPr>
          </a:p>
        </p:txBody>
      </p:sp>
      <p:sp>
        <p:nvSpPr>
          <p:cNvPr id="11" name="TextBox 10">
            <a:extLst>
              <a:ext uri="{FF2B5EF4-FFF2-40B4-BE49-F238E27FC236}">
                <a16:creationId xmlns:a16="http://schemas.microsoft.com/office/drawing/2014/main" id="{BA992C78-A3AA-2BE5-2106-1AA8E7104C9B}"/>
              </a:ext>
            </a:extLst>
          </p:cNvPr>
          <p:cNvSpPr txBox="1"/>
          <p:nvPr/>
        </p:nvSpPr>
        <p:spPr>
          <a:xfrm>
            <a:off x="62585" y="6201786"/>
            <a:ext cx="9179605" cy="276999"/>
          </a:xfrm>
          <a:prstGeom prst="rect">
            <a:avLst/>
          </a:prstGeom>
          <a:noFill/>
        </p:spPr>
        <p:txBody>
          <a:bodyPr wrap="square" rtlCol="0">
            <a:spAutoFit/>
          </a:bodyPr>
          <a:lstStyle/>
          <a:p>
            <a:pPr algn="l"/>
            <a:r>
              <a:rPr lang="en-US" altLang="ko-KR" sz="1200" b="1" dirty="0">
                <a:latin typeface="+mj-lt"/>
                <a:ea typeface="맑은 고딕"/>
              </a:rPr>
              <a:t>[2] </a:t>
            </a:r>
            <a:r>
              <a:rPr lang="en-US" altLang="ko-KR" sz="1200" dirty="0"/>
              <a:t>G. </a:t>
            </a:r>
            <a:r>
              <a:rPr lang="en-US" altLang="ko-KR" sz="1200" dirty="0" err="1"/>
              <a:t>Juckeland</a:t>
            </a:r>
            <a:r>
              <a:rPr lang="en-US" altLang="ko-KR" sz="1200" dirty="0"/>
              <a:t> et al., "Spec accel: A standard application suite for measuring hardware accelerator performance," in </a:t>
            </a:r>
            <a:r>
              <a:rPr lang="en-US" altLang="ko-KR" sz="1200" i="1" dirty="0"/>
              <a:t>HPCA.</a:t>
            </a:r>
            <a:endParaRPr lang="en-US" altLang="ko-KR" sz="1200" b="1" dirty="0">
              <a:latin typeface="+mj-lt"/>
              <a:ea typeface="맑은 고딕"/>
            </a:endParaRPr>
          </a:p>
        </p:txBody>
      </p:sp>
    </p:spTree>
    <p:extLst>
      <p:ext uri="{BB962C8B-B14F-4D97-AF65-F5344CB8AC3E}">
        <p14:creationId xmlns:p14="http://schemas.microsoft.com/office/powerpoint/2010/main" val="165363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A9EB9-438A-8F70-180B-B285F5DE7B30}"/>
            </a:ext>
          </a:extLst>
        </p:cNvPr>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C971A69A-3AD0-1FDE-B955-5BB2E7E4C304}"/>
              </a:ext>
            </a:extLst>
          </p:cNvPr>
          <p:cNvSpPr>
            <a:spLocks noGrp="1"/>
          </p:cNvSpPr>
          <p:nvPr>
            <p:ph type="body" sz="quarter" idx="13"/>
          </p:nvPr>
        </p:nvSpPr>
        <p:spPr>
          <a:xfrm>
            <a:off x="1741452" y="1504168"/>
            <a:ext cx="5408648" cy="3446521"/>
          </a:xfrm>
        </p:spPr>
        <p:txBody>
          <a:bodyPr/>
          <a:lstStyle/>
          <a:p>
            <a:pPr marL="400050" indent="-400050">
              <a:lnSpc>
                <a:spcPct val="150000"/>
              </a:lnSpc>
              <a:buFont typeface="+mj-lt"/>
              <a:buAutoNum type="romanUcPeriod"/>
            </a:pPr>
            <a:r>
              <a:rPr lang="en-US" altLang="ko-KR" sz="2000" spc="0">
                <a:solidFill>
                  <a:schemeClr val="accent2">
                    <a:lumMod val="60000"/>
                    <a:lumOff val="40000"/>
                  </a:schemeClr>
                </a:solidFill>
              </a:rPr>
              <a:t>Introduction</a:t>
            </a:r>
          </a:p>
          <a:p>
            <a:pPr marL="400050" indent="-400050">
              <a:lnSpc>
                <a:spcPct val="150000"/>
              </a:lnSpc>
              <a:buFont typeface="+mj-lt"/>
              <a:buAutoNum type="romanUcPeriod"/>
            </a:pPr>
            <a:r>
              <a:rPr lang="en-US" altLang="ko-KR" sz="2000" spc="0"/>
              <a:t>Background</a:t>
            </a:r>
          </a:p>
          <a:p>
            <a:pPr marL="400050" indent="-400050">
              <a:lnSpc>
                <a:spcPct val="150000"/>
              </a:lnSpc>
              <a:buFont typeface="+mj-lt"/>
              <a:buAutoNum type="romanUcPeriod"/>
            </a:pPr>
            <a:r>
              <a:rPr lang="en-US" altLang="ko-KR" sz="2000" spc="0">
                <a:solidFill>
                  <a:schemeClr val="accent2">
                    <a:lumMod val="60000"/>
                    <a:lumOff val="40000"/>
                  </a:schemeClr>
                </a:solidFill>
              </a:rPr>
              <a:t>Prior Work</a:t>
            </a:r>
          </a:p>
          <a:p>
            <a:pPr marL="400050" indent="-400050">
              <a:lnSpc>
                <a:spcPct val="150000"/>
              </a:lnSpc>
              <a:buFont typeface="+mj-lt"/>
              <a:buAutoNum type="romanUcPeriod"/>
            </a:pPr>
            <a:r>
              <a:rPr lang="en-US" altLang="ko-KR" sz="2000" spc="0">
                <a:solidFill>
                  <a:schemeClr val="accent2">
                    <a:lumMod val="60000"/>
                    <a:lumOff val="40000"/>
                  </a:schemeClr>
                </a:solidFill>
              </a:rPr>
              <a:t>CacheCraft</a:t>
            </a:r>
          </a:p>
          <a:p>
            <a:pPr marL="400050" indent="-400050">
              <a:lnSpc>
                <a:spcPct val="150000"/>
              </a:lnSpc>
              <a:buFont typeface="+mj-lt"/>
              <a:buAutoNum type="romanUcPeriod"/>
            </a:pPr>
            <a:r>
              <a:rPr lang="en-US" altLang="ko-KR" sz="2000" spc="0">
                <a:solidFill>
                  <a:schemeClr val="accent2">
                    <a:lumMod val="60000"/>
                    <a:lumOff val="40000"/>
                  </a:schemeClr>
                </a:solidFill>
              </a:rPr>
              <a:t>Evaluation</a:t>
            </a:r>
          </a:p>
          <a:p>
            <a:pPr marL="400050" indent="-400050">
              <a:lnSpc>
                <a:spcPct val="150000"/>
              </a:lnSpc>
              <a:buFont typeface="+mj-lt"/>
              <a:buAutoNum type="romanUcPeriod"/>
            </a:pPr>
            <a:r>
              <a:rPr lang="en-US" altLang="ko-KR" sz="2000" spc="0">
                <a:solidFill>
                  <a:schemeClr val="accent2">
                    <a:lumMod val="60000"/>
                    <a:lumOff val="40000"/>
                  </a:schemeClr>
                </a:solidFill>
              </a:rPr>
              <a:t>Conclusion</a:t>
            </a:r>
            <a:endParaRPr lang="ko-KR" altLang="en-US" sz="2000" b="1" spc="0">
              <a:solidFill>
                <a:schemeClr val="accent2">
                  <a:lumMod val="60000"/>
                  <a:lumOff val="40000"/>
                </a:schemeClr>
              </a:solidFill>
            </a:endParaRPr>
          </a:p>
        </p:txBody>
      </p:sp>
      <p:sp>
        <p:nvSpPr>
          <p:cNvPr id="11" name="TextBox 10">
            <a:extLst>
              <a:ext uri="{FF2B5EF4-FFF2-40B4-BE49-F238E27FC236}">
                <a16:creationId xmlns:a16="http://schemas.microsoft.com/office/drawing/2014/main" id="{0ABD22BA-06B8-BA63-6C63-50B1E61E184D}"/>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186155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1DD47-44A6-6891-5098-90FDC7E162C9}"/>
            </a:ext>
          </a:extLst>
        </p:cNvPr>
        <p:cNvGrpSpPr/>
        <p:nvPr/>
      </p:nvGrpSpPr>
      <p:grpSpPr>
        <a:xfrm>
          <a:off x="0" y="0"/>
          <a:ext cx="0" cy="0"/>
          <a:chOff x="0" y="0"/>
          <a:chExt cx="0" cy="0"/>
        </a:xfrm>
      </p:grpSpPr>
      <p:sp>
        <p:nvSpPr>
          <p:cNvPr id="4" name="제목 3">
            <a:extLst>
              <a:ext uri="{FF2B5EF4-FFF2-40B4-BE49-F238E27FC236}">
                <a16:creationId xmlns:a16="http://schemas.microsoft.com/office/drawing/2014/main" id="{93622C5B-0BBB-3E8E-283A-8358EDA4767B}"/>
              </a:ext>
            </a:extLst>
          </p:cNvPr>
          <p:cNvSpPr>
            <a:spLocks noGrp="1"/>
          </p:cNvSpPr>
          <p:nvPr>
            <p:ph type="title"/>
          </p:nvPr>
        </p:nvSpPr>
        <p:spPr>
          <a:xfrm>
            <a:off x="854498" y="405096"/>
            <a:ext cx="7404642" cy="424732"/>
          </a:xfrm>
        </p:spPr>
        <p:txBody>
          <a:bodyPr/>
          <a:lstStyle/>
          <a:p>
            <a:r>
              <a:rPr lang="en-US" altLang="ko-KR" sz="2400" spc="0">
                <a:latin typeface="+mn-lt"/>
              </a:rPr>
              <a:t>GPU Sector Cache</a:t>
            </a:r>
            <a:endParaRPr lang="ko-KR" altLang="en-US" sz="2400" spc="0">
              <a:latin typeface="+mn-lt"/>
            </a:endParaRPr>
          </a:p>
        </p:txBody>
      </p:sp>
      <p:sp>
        <p:nvSpPr>
          <p:cNvPr id="5" name="텍스트 개체 틀 4">
            <a:extLst>
              <a:ext uri="{FF2B5EF4-FFF2-40B4-BE49-F238E27FC236}">
                <a16:creationId xmlns:a16="http://schemas.microsoft.com/office/drawing/2014/main" id="{B905FC26-34A5-F1A6-3D86-2D75FBE3422F}"/>
              </a:ext>
            </a:extLst>
          </p:cNvPr>
          <p:cNvSpPr>
            <a:spLocks noGrp="1"/>
          </p:cNvSpPr>
          <p:nvPr>
            <p:ph type="body" idx="1"/>
          </p:nvPr>
        </p:nvSpPr>
        <p:spPr/>
        <p:txBody>
          <a:bodyPr/>
          <a:lstStyle/>
          <a:p>
            <a:r>
              <a:rPr lang="en-US" altLang="ko-KR" spc="0">
                <a:latin typeface="+mn-lt"/>
              </a:rPr>
              <a:t>Background</a:t>
            </a:r>
            <a:endParaRPr lang="ko-KR" altLang="en-US" spc="0">
              <a:latin typeface="+mn-lt"/>
            </a:endParaRPr>
          </a:p>
        </p:txBody>
      </p:sp>
      <p:sp>
        <p:nvSpPr>
          <p:cNvPr id="8" name="텍스트 개체 틀 1">
            <a:extLst>
              <a:ext uri="{FF2B5EF4-FFF2-40B4-BE49-F238E27FC236}">
                <a16:creationId xmlns:a16="http://schemas.microsoft.com/office/drawing/2014/main" id="{1E1C7527-40DF-FAD3-7398-EF7EE87231AF}"/>
              </a:ext>
            </a:extLst>
          </p:cNvPr>
          <p:cNvSpPr>
            <a:spLocks noGrp="1"/>
          </p:cNvSpPr>
          <p:nvPr>
            <p:ph type="body" sz="quarter" idx="13"/>
          </p:nvPr>
        </p:nvSpPr>
        <p:spPr>
          <a:xfrm>
            <a:off x="261259" y="1237091"/>
            <a:ext cx="8630814" cy="5391607"/>
          </a:xfrm>
        </p:spPr>
        <p:txBody>
          <a:bodyPr vert="horz" lIns="91440" tIns="45720" rIns="91440" bIns="45720" rtlCol="0" anchor="t">
            <a:noAutofit/>
          </a:bodyPr>
          <a:lstStyle/>
          <a:p>
            <a:pPr marL="287655" indent="-287655"/>
            <a:r>
              <a:rPr lang="en-US" altLang="ko-KR" sz="1800" spc="0">
                <a:latin typeface="+mj-lt"/>
                <a:ea typeface="맑은 고딕"/>
              </a:rPr>
              <a:t>GPUs utilize </a:t>
            </a:r>
          </a:p>
          <a:p>
            <a:pPr marL="287655" lvl="1" indent="-287655"/>
            <a:r>
              <a:rPr lang="en-US" altLang="ko-KR" sz="1600" spc="0">
                <a:latin typeface="+mn-lt"/>
                <a:ea typeface="맑은 고딕"/>
                <a:cs typeface="맑은 고딕 Semilight"/>
              </a:rPr>
              <a:t>128B cache lines</a:t>
            </a:r>
            <a:endParaRPr lang="en-US" altLang="ko-KR" sz="1600" spc="0">
              <a:ln w="6350">
                <a:solidFill>
                  <a:prstClr val="black">
                    <a:lumMod val="85000"/>
                    <a:lumOff val="15000"/>
                    <a:alpha val="30000"/>
                  </a:prstClr>
                </a:solidFill>
              </a:ln>
              <a:latin typeface="+mn-lt"/>
              <a:ea typeface="맑은 고딕"/>
              <a:cs typeface="맑은 고딕 Semilight"/>
            </a:endParaRPr>
          </a:p>
          <a:p>
            <a:pPr marL="503555" lvl="2" indent="-215900"/>
            <a:r>
              <a:rPr lang="en-US" altLang="ko-KR" sz="1500" spc="0">
                <a:latin typeface="+mn-lt"/>
                <a:ea typeface="맑은 고딕"/>
                <a:cs typeface="맑은 고딕 Semilight"/>
              </a:rPr>
              <a:t>Can serve</a:t>
            </a:r>
            <a:r>
              <a:rPr lang="ko-KR" altLang="en-US" sz="1500" spc="0">
                <a:latin typeface="+mn-lt"/>
                <a:ea typeface="맑은 고딕"/>
                <a:cs typeface="맑은 고딕 Semilight"/>
              </a:rPr>
              <a:t> </a:t>
            </a:r>
            <a:r>
              <a:rPr lang="en-US" altLang="ko-KR" sz="1500" spc="0">
                <a:latin typeface="+mn-lt"/>
                <a:ea typeface="맑은 고딕"/>
                <a:cs typeface="맑은 고딕 Semilight"/>
              </a:rPr>
              <a:t>a 128B coalesced request from 32 threads within a warp</a:t>
            </a:r>
            <a:endParaRPr lang="en-US" altLang="ko-KR" sz="1500" spc="0">
              <a:ln w="6350">
                <a:solidFill>
                  <a:prstClr val="black">
                    <a:lumMod val="85000"/>
                    <a:lumOff val="15000"/>
                    <a:alpha val="30000"/>
                  </a:prstClr>
                </a:solidFill>
              </a:ln>
              <a:latin typeface="+mn-lt"/>
              <a:ea typeface="맑은 고딕"/>
              <a:cs typeface="맑은 고딕 Semilight"/>
            </a:endParaRPr>
          </a:p>
          <a:p>
            <a:pPr marL="503555" lvl="2" indent="-215900"/>
            <a:r>
              <a:rPr lang="en-US" altLang="ko-KR" sz="1500" spc="0">
                <a:latin typeface="+mn-lt"/>
                <a:ea typeface="맑은 고딕"/>
              </a:rPr>
              <a:t>Sometimes lead to memory over-fetching and bandwidth wastage   </a:t>
            </a:r>
            <a:endParaRPr lang="en-US" altLang="ko-KR" sz="1500" spc="0">
              <a:ln w="6350">
                <a:solidFill>
                  <a:prstClr val="black">
                    <a:lumMod val="85000"/>
                    <a:lumOff val="15000"/>
                    <a:alpha val="30000"/>
                  </a:prstClr>
                </a:solidFill>
              </a:ln>
              <a:ea typeface="맑은 고딕"/>
              <a:cs typeface="Arial"/>
            </a:endParaRPr>
          </a:p>
          <a:p>
            <a:pPr marL="215900" lvl="2" indent="0">
              <a:buNone/>
            </a:pPr>
            <a:endParaRPr lang="en-US" altLang="ko-KR" sz="1400" spc="0">
              <a:latin typeface="+mj-lt"/>
              <a:ea typeface="맑은 고딕" panose="020B0503020000020004" pitchFamily="50" charset="-127"/>
              <a:cs typeface="Arial"/>
            </a:endParaRPr>
          </a:p>
          <a:p>
            <a:pPr marL="287655" lvl="1" indent="-287655"/>
            <a:r>
              <a:rPr lang="en-US" sz="1600" spc="0">
                <a:latin typeface="+mj-lt"/>
                <a:ea typeface="맑은 고딕"/>
                <a:cs typeface="맑은 고딕 Semilight"/>
              </a:rPr>
              <a:t>Sector cache</a:t>
            </a:r>
            <a:endParaRPr lang="en-US" sz="1600">
              <a:ea typeface="맑은 고딕"/>
              <a:cs typeface="맑은 고딕 Semilight"/>
            </a:endParaRPr>
          </a:p>
          <a:p>
            <a:pPr marL="503555" lvl="2" indent="-215900"/>
            <a:r>
              <a:rPr lang="en-US" altLang="ko-KR" sz="1500" spc="0">
                <a:latin typeface="+mn-lt"/>
                <a:ea typeface="맑은 고딕"/>
              </a:rPr>
              <a:t>Divides a cache line into smaller segments (sectors)</a:t>
            </a:r>
            <a:endParaRPr lang="en-US" altLang="ko-KR" sz="1500" spc="0">
              <a:ln w="6350">
                <a:solidFill>
                  <a:prstClr val="black">
                    <a:lumMod val="85000"/>
                    <a:lumOff val="15000"/>
                    <a:alpha val="30000"/>
                  </a:prstClr>
                </a:solidFill>
              </a:ln>
              <a:ea typeface="맑은 고딕"/>
              <a:cs typeface="Arial"/>
            </a:endParaRPr>
          </a:p>
          <a:p>
            <a:pPr marL="503555" lvl="2" indent="-215900"/>
            <a:r>
              <a:rPr lang="en-US" altLang="ko-KR" sz="1500" spc="0">
                <a:latin typeface="+mn-lt"/>
                <a:ea typeface="맑은 고딕"/>
                <a:cs typeface="맑은 고딕 Semilight"/>
              </a:rPr>
              <a:t>Reduces over-fetching while maintaining low tag overhead   </a:t>
            </a:r>
            <a:endParaRPr lang="en-US" altLang="ko-KR" sz="1500" spc="0">
              <a:ln w="6350">
                <a:solidFill>
                  <a:prstClr val="black">
                    <a:lumMod val="85000"/>
                    <a:lumOff val="15000"/>
                    <a:alpha val="30000"/>
                  </a:prstClr>
                </a:solidFill>
              </a:ln>
              <a:latin typeface="+mn-lt"/>
              <a:ea typeface="맑은 고딕"/>
              <a:cs typeface="맑은 고딕 Semilight"/>
            </a:endParaRPr>
          </a:p>
          <a:p>
            <a:pPr marL="287655" lvl="1" indent="-215900"/>
            <a:endParaRPr lang="en-US" altLang="ko-KR" sz="500" spc="0">
              <a:ln w="6350">
                <a:solidFill>
                  <a:prstClr val="black">
                    <a:lumMod val="85000"/>
                    <a:lumOff val="15000"/>
                    <a:alpha val="30000"/>
                  </a:prstClr>
                </a:solidFill>
              </a:ln>
              <a:latin typeface="+mn-lt"/>
              <a:ea typeface="맑은 고딕" panose="020B0503020000020004" pitchFamily="50" charset="-127"/>
            </a:endParaRPr>
          </a:p>
          <a:p>
            <a:pPr marL="0" indent="0">
              <a:buNone/>
            </a:pPr>
            <a:endParaRPr lang="en-US" altLang="ko-KR" sz="1800" spc="0">
              <a:latin typeface="+mj-lt"/>
              <a:ea typeface="맑은 고딕" panose="020B0503020000020004" pitchFamily="50" charset="-127"/>
            </a:endParaRPr>
          </a:p>
        </p:txBody>
      </p:sp>
      <p:sp>
        <p:nvSpPr>
          <p:cNvPr id="10" name="TextBox 9">
            <a:extLst>
              <a:ext uri="{FF2B5EF4-FFF2-40B4-BE49-F238E27FC236}">
                <a16:creationId xmlns:a16="http://schemas.microsoft.com/office/drawing/2014/main" id="{1847F69D-F28A-7553-D0A3-351D61C2F5D4}"/>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Ⅱ</a:t>
            </a:r>
            <a:endParaRPr lang="ko-KR" altLang="en-US" sz="2400" b="1">
              <a:solidFill>
                <a:schemeClr val="accent1"/>
              </a:solidFill>
              <a:latin typeface="+mj-lt"/>
            </a:endParaRPr>
          </a:p>
        </p:txBody>
      </p:sp>
      <p:sp>
        <p:nvSpPr>
          <p:cNvPr id="2" name="Slide Number Placeholder 5">
            <a:extLst>
              <a:ext uri="{FF2B5EF4-FFF2-40B4-BE49-F238E27FC236}">
                <a16:creationId xmlns:a16="http://schemas.microsoft.com/office/drawing/2014/main" id="{9661212B-489F-517F-B8FC-C04C53C5CEE4}"/>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9</a:t>
            </a:fld>
            <a:endParaRPr lang="ko-KR" altLang="en-US"/>
          </a:p>
        </p:txBody>
      </p:sp>
      <p:graphicFrame>
        <p:nvGraphicFramePr>
          <p:cNvPr id="9" name="표 8">
            <a:extLst>
              <a:ext uri="{FF2B5EF4-FFF2-40B4-BE49-F238E27FC236}">
                <a16:creationId xmlns:a16="http://schemas.microsoft.com/office/drawing/2014/main" id="{00FE6469-6A0E-57F4-C390-6EB2AFCA574E}"/>
              </a:ext>
            </a:extLst>
          </p:cNvPr>
          <p:cNvGraphicFramePr>
            <a:graphicFrameLocks noGrp="1"/>
          </p:cNvGraphicFramePr>
          <p:nvPr>
            <p:extLst>
              <p:ext uri="{D42A27DB-BD31-4B8C-83A1-F6EECF244321}">
                <p14:modId xmlns:p14="http://schemas.microsoft.com/office/powerpoint/2010/main" val="2528138275"/>
              </p:ext>
            </p:extLst>
          </p:nvPr>
        </p:nvGraphicFramePr>
        <p:xfrm>
          <a:off x="1984862" y="4454412"/>
          <a:ext cx="3950560" cy="675150"/>
        </p:xfrm>
        <a:graphic>
          <a:graphicData uri="http://schemas.openxmlformats.org/drawingml/2006/table">
            <a:tbl>
              <a:tblPr firstRow="1" bandRow="1">
                <a:tableStyleId>{5C22544A-7EE6-4342-B048-85BDC9FD1C3A}</a:tableStyleId>
              </a:tblPr>
              <a:tblGrid>
                <a:gridCol w="615296">
                  <a:extLst>
                    <a:ext uri="{9D8B030D-6E8A-4147-A177-3AD203B41FA5}">
                      <a16:colId xmlns:a16="http://schemas.microsoft.com/office/drawing/2014/main" val="1097619327"/>
                    </a:ext>
                  </a:extLst>
                </a:gridCol>
                <a:gridCol w="833816">
                  <a:extLst>
                    <a:ext uri="{9D8B030D-6E8A-4147-A177-3AD203B41FA5}">
                      <a16:colId xmlns:a16="http://schemas.microsoft.com/office/drawing/2014/main" val="3009868851"/>
                    </a:ext>
                  </a:extLst>
                </a:gridCol>
                <a:gridCol w="833816">
                  <a:extLst>
                    <a:ext uri="{9D8B030D-6E8A-4147-A177-3AD203B41FA5}">
                      <a16:colId xmlns:a16="http://schemas.microsoft.com/office/drawing/2014/main" val="3644085524"/>
                    </a:ext>
                  </a:extLst>
                </a:gridCol>
                <a:gridCol w="833816">
                  <a:extLst>
                    <a:ext uri="{9D8B030D-6E8A-4147-A177-3AD203B41FA5}">
                      <a16:colId xmlns:a16="http://schemas.microsoft.com/office/drawing/2014/main" val="1692632496"/>
                    </a:ext>
                  </a:extLst>
                </a:gridCol>
                <a:gridCol w="833816">
                  <a:extLst>
                    <a:ext uri="{9D8B030D-6E8A-4147-A177-3AD203B41FA5}">
                      <a16:colId xmlns:a16="http://schemas.microsoft.com/office/drawing/2014/main" val="2021404127"/>
                    </a:ext>
                  </a:extLst>
                </a:gridCol>
              </a:tblGrid>
              <a:tr h="325346">
                <a:tc>
                  <a:txBody>
                    <a:bodyPr/>
                    <a:lstStyle/>
                    <a:p>
                      <a:pPr algn="ctr" latinLnBrk="1"/>
                      <a:r>
                        <a:rPr lang="en-US" altLang="ko-KR" sz="1400" b="1">
                          <a:solidFill>
                            <a:schemeClr val="bg1"/>
                          </a:solidFill>
                        </a:rPr>
                        <a:t>Tag</a:t>
                      </a:r>
                      <a:endParaRPr lang="ko-KR" altLang="en-US" sz="1400" b="1">
                        <a:solidFill>
                          <a:schemeClr val="bg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latinLnBrk="1"/>
                      <a:r>
                        <a:rPr lang="en-US" altLang="ko-KR" sz="1400" b="1">
                          <a:solidFill>
                            <a:schemeClr val="bg1"/>
                          </a:solidFill>
                        </a:rPr>
                        <a:t>Sector0</a:t>
                      </a:r>
                      <a:endParaRPr lang="ko-KR" altLang="en-US" sz="1400" b="1">
                        <a:solidFill>
                          <a:schemeClr val="bg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latinLnBrk="1"/>
                      <a:r>
                        <a:rPr lang="en-US" altLang="ko-KR" sz="1400" b="1">
                          <a:solidFill>
                            <a:schemeClr val="bg1"/>
                          </a:solidFill>
                        </a:rPr>
                        <a:t>Sector1</a:t>
                      </a:r>
                      <a:endParaRPr lang="ko-KR" altLang="en-US" sz="1400" b="1">
                        <a:solidFill>
                          <a:schemeClr val="bg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latinLnBrk="1"/>
                      <a:r>
                        <a:rPr lang="en-US" altLang="ko-KR" sz="1400" b="1">
                          <a:solidFill>
                            <a:schemeClr val="bg1"/>
                          </a:solidFill>
                        </a:rPr>
                        <a:t>Sector2</a:t>
                      </a:r>
                      <a:endParaRPr lang="ko-KR" altLang="en-US" sz="1400" b="1">
                        <a:solidFill>
                          <a:schemeClr val="bg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latinLnBrk="1"/>
                      <a:r>
                        <a:rPr lang="en-US" altLang="ko-KR" sz="1400" b="1">
                          <a:solidFill>
                            <a:schemeClr val="bg1"/>
                          </a:solidFill>
                        </a:rPr>
                        <a:t>Sector3</a:t>
                      </a:r>
                      <a:endParaRPr lang="ko-KR" altLang="en-US" sz="1400" b="1">
                        <a:solidFill>
                          <a:schemeClr val="bg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69147132"/>
                  </a:ext>
                </a:extLst>
              </a:tr>
              <a:tr h="349804">
                <a:tc>
                  <a:txBody>
                    <a:bodyPr/>
                    <a:lstStyle/>
                    <a:p>
                      <a:pPr algn="ctr" latinLnBrk="1"/>
                      <a:r>
                        <a:rPr lang="en-US" altLang="ko-KR" sz="1400"/>
                        <a:t>A</a:t>
                      </a:r>
                      <a:endParaRPr lang="ko-KR" altLang="en-US" sz="140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a:t>32B</a:t>
                      </a:r>
                      <a:endParaRPr lang="ko-KR" altLang="en-US" sz="140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a:t>32B</a:t>
                      </a:r>
                      <a:endParaRPr lang="ko-KR" altLang="en-US" sz="140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a:t>32B</a:t>
                      </a:r>
                      <a:endParaRPr lang="ko-KR" altLang="en-US" sz="140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a:t>32B</a:t>
                      </a:r>
                      <a:endParaRPr lang="ko-KR" altLang="en-US" sz="140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8724893"/>
                  </a:ext>
                </a:extLst>
              </a:tr>
            </a:tbl>
          </a:graphicData>
        </a:graphic>
      </p:graphicFrame>
      <p:sp>
        <p:nvSpPr>
          <p:cNvPr id="23" name="TextBox 22">
            <a:extLst>
              <a:ext uri="{FF2B5EF4-FFF2-40B4-BE49-F238E27FC236}">
                <a16:creationId xmlns:a16="http://schemas.microsoft.com/office/drawing/2014/main" id="{0B502F18-3CED-DB44-C383-5D0B335C2756}"/>
              </a:ext>
            </a:extLst>
          </p:cNvPr>
          <p:cNvSpPr txBox="1"/>
          <p:nvPr/>
        </p:nvSpPr>
        <p:spPr>
          <a:xfrm>
            <a:off x="678790" y="4499600"/>
            <a:ext cx="1233519" cy="584775"/>
          </a:xfrm>
          <a:prstGeom prst="rect">
            <a:avLst/>
          </a:prstGeom>
          <a:noFill/>
        </p:spPr>
        <p:txBody>
          <a:bodyPr wrap="square" rtlCol="0">
            <a:spAutoFit/>
          </a:bodyPr>
          <a:lstStyle/>
          <a:p>
            <a:pPr algn="ctr"/>
            <a:r>
              <a:rPr lang="en-US" altLang="ko-KR" sz="1600"/>
              <a:t>A 128B cache line</a:t>
            </a:r>
            <a:endParaRPr lang="ko-KR" altLang="en-US" sz="1600"/>
          </a:p>
        </p:txBody>
      </p:sp>
    </p:spTree>
    <p:extLst>
      <p:ext uri="{BB962C8B-B14F-4D97-AF65-F5344CB8AC3E}">
        <p14:creationId xmlns:p14="http://schemas.microsoft.com/office/powerpoint/2010/main" val="1801499550"/>
      </p:ext>
    </p:extLst>
  </p:cSld>
  <p:clrMapOvr>
    <a:masterClrMapping/>
  </p:clrMapOvr>
</p:sld>
</file>

<file path=ppt/theme/theme1.xml><?xml version="1.0" encoding="utf-8"?>
<a:theme xmlns:a="http://schemas.openxmlformats.org/drawingml/2006/main" name="Office 테마">
  <a:themeElements>
    <a:clrScheme name="SKKU2">
      <a:dk1>
        <a:sysClr val="windowText" lastClr="000000"/>
      </a:dk1>
      <a:lt1>
        <a:sysClr val="window" lastClr="FFFFFF"/>
      </a:lt1>
      <a:dk2>
        <a:srgbClr val="44546A"/>
      </a:dk2>
      <a:lt2>
        <a:srgbClr val="E7E6E6"/>
      </a:lt2>
      <a:accent1>
        <a:srgbClr val="292D73"/>
      </a:accent1>
      <a:accent2>
        <a:srgbClr val="203C73"/>
      </a:accent2>
      <a:accent3>
        <a:srgbClr val="18608C"/>
      </a:accent3>
      <a:accent4>
        <a:srgbClr val="077F8C"/>
      </a:accent4>
      <a:accent5>
        <a:srgbClr val="26A6A6"/>
      </a:accent5>
      <a:accent6>
        <a:srgbClr val="D1ECF1"/>
      </a:accent6>
      <a:hlink>
        <a:srgbClr val="0563C1"/>
      </a:hlink>
      <a:folHlink>
        <a:srgbClr val="954F72"/>
      </a:folHlink>
    </a:clrScheme>
    <a:fontScheme name="사용자 지정 15">
      <a:majorFont>
        <a:latin typeface="Arial"/>
        <a:ea typeface="맑은 고딕"/>
        <a:cs typeface=""/>
      </a:majorFont>
      <a:minorFont>
        <a:latin typeface="Arial"/>
        <a:ea typeface="맑은 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e97724d-0c7d-4a41-81e8-fd0dd036dba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1C35B20AB71EDD41AD882C8088CE1591" ma:contentTypeVersion="14" ma:contentTypeDescription="새 문서를 만듭니다." ma:contentTypeScope="" ma:versionID="1a86c6997fdb664ccc9c00485b5da7dc">
  <xsd:schema xmlns:xsd="http://www.w3.org/2001/XMLSchema" xmlns:xs="http://www.w3.org/2001/XMLSchema" xmlns:p="http://schemas.microsoft.com/office/2006/metadata/properties" xmlns:ns3="11a504ae-d763-44f7-9e4c-428da2f9edca" xmlns:ns4="9e97724d-0c7d-4a41-81e8-fd0dd036dba7" targetNamespace="http://schemas.microsoft.com/office/2006/metadata/properties" ma:root="true" ma:fieldsID="2c5eebe50b0c9421d81852f3c99af509" ns3:_="" ns4:_="">
    <xsd:import namespace="11a504ae-d763-44f7-9e4c-428da2f9edca"/>
    <xsd:import namespace="9e97724d-0c7d-4a41-81e8-fd0dd036dba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SearchProperties" minOccurs="0"/>
                <xsd:element ref="ns4:_activity" minOccurs="0"/>
                <xsd:element ref="ns4:MediaServiceObjectDetectorVersion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a504ae-d763-44f7-9e4c-428da2f9edca" elementFormDefault="qualified">
    <xsd:import namespace="http://schemas.microsoft.com/office/2006/documentManagement/types"/>
    <xsd:import namespace="http://schemas.microsoft.com/office/infopath/2007/PartnerControls"/>
    <xsd:element name="SharedWithUsers" ma:index="8"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세부 정보 공유" ma:internalName="SharedWithDetails" ma:readOnly="true">
      <xsd:simpleType>
        <xsd:restriction base="dms:Note">
          <xsd:maxLength value="255"/>
        </xsd:restriction>
      </xsd:simpleType>
    </xsd:element>
    <xsd:element name="SharingHintHash" ma:index="10" nillable="true" ma:displayName="힌트 해시 공유"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7724d-0c7d-4a41-81e8-fd0dd036dba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EB5161-C5AA-4C0C-BCEC-DAF73A32E88B}">
  <ds:schemaRefs>
    <ds:schemaRef ds:uri="http://schemas.microsoft.com/sharepoint/v3/contenttype/forms"/>
  </ds:schemaRefs>
</ds:datastoreItem>
</file>

<file path=customXml/itemProps2.xml><?xml version="1.0" encoding="utf-8"?>
<ds:datastoreItem xmlns:ds="http://schemas.openxmlformats.org/officeDocument/2006/customXml" ds:itemID="{764C7D3F-E617-41BA-8765-D35A8A4BB058}">
  <ds:schemaRefs>
    <ds:schemaRef ds:uri="11a504ae-d763-44f7-9e4c-428da2f9edca"/>
    <ds:schemaRef ds:uri="9e97724d-0c7d-4a41-81e8-fd0dd036db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8266127-627B-4AB0-B61A-F3D2E75AD587}">
  <ds:schemaRefs>
    <ds:schemaRef ds:uri="11a504ae-d763-44f7-9e4c-428da2f9edca"/>
    <ds:schemaRef ds:uri="9e97724d-0c7d-4a41-81e8-fd0dd036db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664</TotalTime>
  <Words>7630</Words>
  <Application>Microsoft Office PowerPoint</Application>
  <PresentationFormat>화면 슬라이드 쇼(4:3)</PresentationFormat>
  <Paragraphs>1806</Paragraphs>
  <Slides>52</Slides>
  <Notes>52</Notes>
  <HiddenSlides>19</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52</vt:i4>
      </vt:variant>
    </vt:vector>
  </HeadingPairs>
  <TitlesOfParts>
    <vt:vector size="60" baseType="lpstr">
      <vt:lpstr>NimbusRomNo9L-Regu</vt:lpstr>
      <vt:lpstr>맑은 고딕</vt:lpstr>
      <vt:lpstr>맑은 고딕 Semilight</vt:lpstr>
      <vt:lpstr>Arial</vt:lpstr>
      <vt:lpstr>Cambria Math</vt:lpstr>
      <vt:lpstr>Times New Roman</vt:lpstr>
      <vt:lpstr>Wingdings</vt:lpstr>
      <vt:lpstr>Office 테마</vt:lpstr>
      <vt:lpstr>CacheCraft Enhancing GPU Performance under Memory Protection through Reconstructed Caching</vt:lpstr>
      <vt:lpstr>PowerPoint 프레젠테이션</vt:lpstr>
      <vt:lpstr>Demands for GPU Reliability</vt:lpstr>
      <vt:lpstr>Error Correcting Codes (ECC)</vt:lpstr>
      <vt:lpstr>GPU Memories</vt:lpstr>
      <vt:lpstr>GPU ECC</vt:lpstr>
      <vt:lpstr>Costs of In-band ECC</vt:lpstr>
      <vt:lpstr>PowerPoint 프레젠테이션</vt:lpstr>
      <vt:lpstr>GPU Sector Cache</vt:lpstr>
      <vt:lpstr>GPU Memory Interleaving</vt:lpstr>
      <vt:lpstr>PowerPoint 프레젠테이션</vt:lpstr>
      <vt:lpstr>GPU Error Correcting Codes</vt:lpstr>
      <vt:lpstr>Single Sector Access with In-band ECC</vt:lpstr>
      <vt:lpstr>Single Line Access with In-band ECC</vt:lpstr>
      <vt:lpstr>Single Line Access with In-band ECC</vt:lpstr>
      <vt:lpstr>Multiple Line Access with In-band ECC</vt:lpstr>
      <vt:lpstr>Evaluation of In-band ECC Costs </vt:lpstr>
      <vt:lpstr>Evaluation of In-band ECC Costs </vt:lpstr>
      <vt:lpstr>PowerPoint 프레젠테이션</vt:lpstr>
      <vt:lpstr>CacheCraft - Overview</vt:lpstr>
      <vt:lpstr>CacheCraft - Overview</vt:lpstr>
      <vt:lpstr>CacheCraft - Overview</vt:lpstr>
      <vt:lpstr>CacheCraft – Single 30B Sector Access</vt:lpstr>
      <vt:lpstr>CacheCraft – Single Line Access</vt:lpstr>
      <vt:lpstr>CacheCraft – Modifications</vt:lpstr>
      <vt:lpstr>CacheCraft – Modifications</vt:lpstr>
      <vt:lpstr>CacheCraft – Modifications</vt:lpstr>
      <vt:lpstr>PowerPoint 프레젠테이션</vt:lpstr>
      <vt:lpstr>Evaluation Environment</vt:lpstr>
      <vt:lpstr>Memory Access</vt:lpstr>
      <vt:lpstr>Performance</vt:lpstr>
      <vt:lpstr>Conclusion</vt:lpstr>
      <vt:lpstr>PowerPoint 프레젠테이션</vt:lpstr>
      <vt:lpstr>Graphics DDR DRAM (GDDR)</vt:lpstr>
      <vt:lpstr>CacheCraft – Memory Layouts</vt:lpstr>
      <vt:lpstr>Demands for GPU Reliability</vt:lpstr>
      <vt:lpstr>GPU Memories</vt:lpstr>
      <vt:lpstr>GPU Memory Layout (w/o In-band ECC)</vt:lpstr>
      <vt:lpstr>GPU Memory Layout (with In-band ECC)</vt:lpstr>
      <vt:lpstr>RCaches (Redundancy Caches)</vt:lpstr>
      <vt:lpstr>RCaches (Redundancy Caches)</vt:lpstr>
      <vt:lpstr>Rcaches (Redundancy Caches)</vt:lpstr>
      <vt:lpstr>RCaches (Redundancy Caches)</vt:lpstr>
      <vt:lpstr>RCaches (Redundancy Caches)</vt:lpstr>
      <vt:lpstr>Overhead of In-band ECC</vt:lpstr>
      <vt:lpstr>CacheCraft - Overview</vt:lpstr>
      <vt:lpstr>CacheCraft - Overview</vt:lpstr>
      <vt:lpstr>CacheCraft - Overview</vt:lpstr>
      <vt:lpstr>CacheCraft - Overview</vt:lpstr>
      <vt:lpstr>CacheCraft - Overview</vt:lpstr>
      <vt:lpstr>CacheCraft - Overview</vt:lpstr>
      <vt:lpstr>CacheCraft - Timing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fivefour</dc:creator>
  <cp:lastModifiedBy>소영 박</cp:lastModifiedBy>
  <cp:revision>7</cp:revision>
  <dcterms:created xsi:type="dcterms:W3CDTF">2023-05-04T02:56:56Z</dcterms:created>
  <dcterms:modified xsi:type="dcterms:W3CDTF">2024-11-04T17:33:49Z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0x0101001C35B20AB71EDD41AD882C8088CE1591</vt:lpwstr>
  </property>
</Properties>
</file>