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60" r:id="rId3"/>
    <p:sldId id="284" r:id="rId4"/>
    <p:sldId id="428" r:id="rId5"/>
    <p:sldId id="429" r:id="rId6"/>
    <p:sldId id="430" r:id="rId7"/>
    <p:sldId id="300" r:id="rId8"/>
    <p:sldId id="432" r:id="rId9"/>
    <p:sldId id="431" r:id="rId10"/>
    <p:sldId id="433" r:id="rId11"/>
    <p:sldId id="434" r:id="rId12"/>
    <p:sldId id="435" r:id="rId13"/>
    <p:sldId id="397" r:id="rId14"/>
    <p:sldId id="409" r:id="rId15"/>
    <p:sldId id="410" r:id="rId16"/>
    <p:sldId id="415" r:id="rId17"/>
    <p:sldId id="422" r:id="rId18"/>
    <p:sldId id="436" r:id="rId19"/>
    <p:sldId id="356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Varela Round" panose="00000500000000000000" charset="-79"/>
      <p:regular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16C5B7-6DF7-4EAC-B830-4C3994D4386D}">
  <a:tblStyle styleId="{4516C5B7-6DF7-4EAC-B830-4C3994D4386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04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669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275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210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201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124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020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166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521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359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100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180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751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518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935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062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33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936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068850" y="1991825"/>
            <a:ext cx="50064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613862" y="4623011"/>
            <a:ext cx="559200" cy="559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2700000">
            <a:off x="24133" y="2719061"/>
            <a:ext cx="542633" cy="54263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2700000">
            <a:off x="8500119" y="1033336"/>
            <a:ext cx="805677" cy="805677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44450" y="1432590"/>
            <a:ext cx="625800" cy="6258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-1799860">
            <a:off x="8472674" y="3105703"/>
            <a:ext cx="607242" cy="607242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-1527899">
            <a:off x="453202" y="3864920"/>
            <a:ext cx="901480" cy="90148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1775778" y="3374077"/>
            <a:ext cx="450000" cy="4500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7505616" y="831025"/>
            <a:ext cx="436800" cy="4368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-722907">
            <a:off x="1483695" y="647226"/>
            <a:ext cx="648178" cy="64817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rot="1498435">
            <a:off x="553712" y="273509"/>
            <a:ext cx="386541" cy="386541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040267" y="3312272"/>
            <a:ext cx="573600" cy="5736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893300" y="209974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4029014" y="425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7701275" y="2148499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3415225" y="4449549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1479239" y="22205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5371264" y="4390603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-2700000">
            <a:off x="6337337" y="4348472"/>
            <a:ext cx="260073" cy="26007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25" y="0"/>
            <a:ext cx="9144000" cy="78912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0" y="789128"/>
            <a:ext cx="9144000" cy="43543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75401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800"/>
            </a:lvl1pPr>
            <a:lvl2pPr lvl="1">
              <a:spcBef>
                <a:spcPts val="0"/>
              </a:spcBef>
              <a:buSzPct val="100000"/>
              <a:defRPr sz="2800"/>
            </a:lvl2pPr>
            <a:lvl3pPr lvl="2">
              <a:spcBef>
                <a:spcPts val="0"/>
              </a:spcBef>
              <a:buSzPct val="100000"/>
              <a:defRPr sz="2800"/>
            </a:lvl3pPr>
            <a:lvl4pPr lvl="3">
              <a:spcBef>
                <a:spcPts val="0"/>
              </a:spcBef>
              <a:buSzPct val="100000"/>
              <a:defRPr sz="2800"/>
            </a:lvl4pPr>
            <a:lvl5pPr lvl="4">
              <a:spcBef>
                <a:spcPts val="0"/>
              </a:spcBef>
              <a:buSzPct val="100000"/>
              <a:defRPr sz="2800"/>
            </a:lvl5pPr>
            <a:lvl6pPr lvl="5">
              <a:spcBef>
                <a:spcPts val="0"/>
              </a:spcBef>
              <a:buSzPct val="100000"/>
              <a:defRPr sz="2800"/>
            </a:lvl6pPr>
            <a:lvl7pPr lvl="6">
              <a:spcBef>
                <a:spcPts val="0"/>
              </a:spcBef>
              <a:buSzPct val="100000"/>
              <a:defRPr sz="2800"/>
            </a:lvl7pPr>
            <a:lvl8pPr lvl="7">
              <a:spcBef>
                <a:spcPts val="0"/>
              </a:spcBef>
              <a:buSzPct val="100000"/>
              <a:defRPr sz="2800"/>
            </a:lvl8pPr>
            <a:lvl9pPr lvl="8">
              <a:spcBef>
                <a:spcPts val="0"/>
              </a:spcBef>
              <a:buSzPct val="100000"/>
              <a:defRPr sz="2800"/>
            </a:lvl9pPr>
          </a:lstStyle>
          <a:p>
            <a:endParaRPr/>
          </a:p>
        </p:txBody>
      </p:sp>
      <p:sp>
        <p:nvSpPr>
          <p:cNvPr id="87" name="Shape 87"/>
          <p:cNvSpPr/>
          <p:nvPr/>
        </p:nvSpPr>
        <p:spPr>
          <a:xfrm>
            <a:off x="600350" y="319174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1771439" y="586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498139">
            <a:off x="8048546" y="796761"/>
            <a:ext cx="260110" cy="26011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72750" y="914513"/>
            <a:ext cx="185100" cy="185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222482">
            <a:off x="108247" y="115142"/>
            <a:ext cx="266258" cy="26625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 rot="2700000">
            <a:off x="1130105" y="721483"/>
            <a:ext cx="179463" cy="17946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8797925" y="686963"/>
            <a:ext cx="185100" cy="185099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8434356" y="190568"/>
            <a:ext cx="266400" cy="2664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7656287" y="319170"/>
            <a:ext cx="179400" cy="1794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2032674" y="2161800"/>
            <a:ext cx="5078700" cy="819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2400"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buSzPct val="100000"/>
              <a:defRPr sz="2400" i="1"/>
            </a:lvl4pPr>
            <a:lvl5pPr lvl="4" algn="ctr" rtl="0">
              <a:spcBef>
                <a:spcPts val="0"/>
              </a:spcBef>
              <a:buSzPct val="100000"/>
              <a:defRPr sz="2400" i="1"/>
            </a:lvl5pPr>
            <a:lvl6pPr lvl="5" algn="ctr" rtl="0">
              <a:spcBef>
                <a:spcPts val="0"/>
              </a:spcBef>
              <a:buSzPct val="100000"/>
              <a:defRPr sz="2400" i="1"/>
            </a:lvl6pPr>
            <a:lvl7pPr lvl="6" algn="ctr" rtl="0">
              <a:spcBef>
                <a:spcPts val="0"/>
              </a:spcBef>
              <a:buSzPct val="100000"/>
              <a:defRPr sz="2400" i="1"/>
            </a:lvl7pPr>
            <a:lvl8pPr lvl="7" algn="ctr" rtl="0">
              <a:spcBef>
                <a:spcPts val="0"/>
              </a:spcBef>
              <a:buSzPct val="100000"/>
              <a:defRPr sz="2400" i="1"/>
            </a:lvl8pPr>
            <a:lvl9pPr lvl="8" algn="ctr">
              <a:spcBef>
                <a:spcPts val="0"/>
              </a:spcBef>
              <a:buSzPct val="100000"/>
              <a:defRPr sz="2400" i="1"/>
            </a:lvl9pPr>
          </a:lstStyle>
          <a:p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3593400" y="705168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</a:p>
        </p:txBody>
      </p:sp>
      <p:sp>
        <p:nvSpPr>
          <p:cNvPr id="61" name="Shape 61"/>
          <p:cNvSpPr/>
          <p:nvPr/>
        </p:nvSpPr>
        <p:spPr>
          <a:xfrm>
            <a:off x="7613862" y="4623011"/>
            <a:ext cx="559200" cy="5592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 rot="2700000">
            <a:off x="24133" y="2719061"/>
            <a:ext cx="542633" cy="542633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rot="2700000">
            <a:off x="8500119" y="1033336"/>
            <a:ext cx="805677" cy="805677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544450" y="1432590"/>
            <a:ext cx="625800" cy="6258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 rot="-1799860">
            <a:off x="8472674" y="3105703"/>
            <a:ext cx="607242" cy="607242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 rot="-1527899">
            <a:off x="453202" y="3864920"/>
            <a:ext cx="901480" cy="90148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1775778" y="3374077"/>
            <a:ext cx="450000" cy="4500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7505616" y="831025"/>
            <a:ext cx="436800" cy="436800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 rot="-722907">
            <a:off x="1483695" y="647226"/>
            <a:ext cx="648178" cy="648178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1498435">
            <a:off x="553712" y="273509"/>
            <a:ext cx="386541" cy="386541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7040267" y="3312272"/>
            <a:ext cx="573600" cy="57360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893300" y="209974"/>
            <a:ext cx="268200" cy="2682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029014" y="425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7701275" y="2148499"/>
            <a:ext cx="268200" cy="2682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3415225" y="4449549"/>
            <a:ext cx="268200" cy="2682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479239" y="22205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5371264" y="4390603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 rot="-2700000">
            <a:off x="6337337" y="4348472"/>
            <a:ext cx="260073" cy="260073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93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1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7BD100"/>
              </a:buClr>
              <a:buSzPct val="100000"/>
              <a:buFont typeface="Varela Round"/>
              <a:buChar char="×"/>
              <a:defRPr sz="3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480"/>
              </a:spcBef>
              <a:buClr>
                <a:srgbClr val="7BD100"/>
              </a:buClr>
              <a:buSzPct val="1000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480"/>
              </a:spcBef>
              <a:buClr>
                <a:srgbClr val="7BD100"/>
              </a:buClr>
              <a:buSzPct val="1000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orderservice/Order?ordered=123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orderservice/Order/12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138223" y="1991825"/>
            <a:ext cx="9005777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MY" dirty="0"/>
              <a:t>Web Services Basics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5A5B93EB-FE86-4272-BE39-492175B628E7}"/>
              </a:ext>
            </a:extLst>
          </p:cNvPr>
          <p:cNvSpPr txBox="1">
            <a:spLocks/>
          </p:cNvSpPr>
          <p:nvPr/>
        </p:nvSpPr>
        <p:spPr>
          <a:xfrm>
            <a:off x="457200" y="2571750"/>
            <a:ext cx="8229600" cy="4924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RESTFUL web services</a:t>
            </a:r>
          </a:p>
        </p:txBody>
      </p:sp>
    </p:spTree>
    <p:extLst>
      <p:ext uri="{BB962C8B-B14F-4D97-AF65-F5344CB8AC3E}">
        <p14:creationId xmlns:p14="http://schemas.microsoft.com/office/powerpoint/2010/main" val="3014629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REST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23390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REST is an architectural style that describes best practices to expose web services over HTTP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- </a:t>
            </a:r>
            <a:r>
              <a:rPr lang="en-US" sz="2000" dirty="0" err="1"/>
              <a:t>REpresentational</a:t>
            </a:r>
            <a:r>
              <a:rPr lang="en-US" sz="2000" dirty="0"/>
              <a:t> State Transfer, term by Roy Fielding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- HTTP as application protocol, not just transport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- Emphasizes scalability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- Not a framework or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885137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REST principles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35701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Expose resources through URIs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Model nouns, not verbs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http://springbank.io/banking/accounts/123456789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Resources support limited set of operations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 GET, PUT, POST, DELETE in case of HTTP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All have well-defined semantics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Example: update an order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PUT to /orders/123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don't POST to /order/</a:t>
            </a:r>
            <a:r>
              <a:rPr lang="en-US" sz="2000" dirty="0" err="1"/>
              <a:t>edit?id</a:t>
            </a:r>
            <a:r>
              <a:rPr lang="en-US" sz="2000" dirty="0"/>
              <a:t>=123</a:t>
            </a:r>
          </a:p>
        </p:txBody>
      </p:sp>
    </p:spTree>
    <p:extLst>
      <p:ext uri="{BB962C8B-B14F-4D97-AF65-F5344CB8AC3E}">
        <p14:creationId xmlns:p14="http://schemas.microsoft.com/office/powerpoint/2010/main" val="1238727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REST principles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3185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Stateless architecture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No </a:t>
            </a:r>
            <a:r>
              <a:rPr lang="en-US" sz="2000" dirty="0" err="1"/>
              <a:t>HttpSession</a:t>
            </a:r>
            <a:r>
              <a:rPr lang="en-US" sz="2000" dirty="0"/>
              <a:t> usage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GETs can be cached on URL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Requires clients to keep track of state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Part of what makes it scalable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Looser coupling between client and server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HTTP headers and status codes communicate result to clients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All well-defined in HTTP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609767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Why REST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38779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Benefits of REST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Every platform/language supports HTTP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Unlike for example SOAP + WS-* specs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Easy to support many different clients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Scripts, Browsers, Applications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Scalability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Support for redirect, caching, different representations, resource identification, …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Support for XML, but also other formats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JSON and Atom are popular choices</a:t>
            </a:r>
          </a:p>
        </p:txBody>
      </p:sp>
    </p:spTree>
    <p:extLst>
      <p:ext uri="{BB962C8B-B14F-4D97-AF65-F5344CB8AC3E}">
        <p14:creationId xmlns:p14="http://schemas.microsoft.com/office/powerpoint/2010/main" val="2940220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REST and JAX-RS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3493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JAX-RS is a Java EE 6 standard for building</a:t>
            </a:r>
            <a:br>
              <a:rPr lang="en-US" sz="2000" dirty="0"/>
            </a:br>
            <a:r>
              <a:rPr lang="en-US" sz="2000" dirty="0"/>
              <a:t>RESTful applications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Focuses on programmatic clients, not browsers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Various implementations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Jersey (RI), </a:t>
            </a:r>
            <a:r>
              <a:rPr lang="en-US" sz="2000" dirty="0" err="1"/>
              <a:t>RESTEasy</a:t>
            </a:r>
            <a:r>
              <a:rPr lang="en-US" sz="2000" dirty="0"/>
              <a:t>, </a:t>
            </a:r>
            <a:r>
              <a:rPr lang="en-US" sz="2000" dirty="0" err="1"/>
              <a:t>Restlet</a:t>
            </a:r>
            <a:r>
              <a:rPr lang="en-US" sz="2000" dirty="0"/>
              <a:t>, CXF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All implementations provide Spring support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Good option for full REST support using a standard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No support for building clients in standard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Although some implementations do offer it</a:t>
            </a:r>
          </a:p>
        </p:txBody>
      </p:sp>
    </p:spTree>
    <p:extLst>
      <p:ext uri="{BB962C8B-B14F-4D97-AF65-F5344CB8AC3E}">
        <p14:creationId xmlns:p14="http://schemas.microsoft.com/office/powerpoint/2010/main" val="2374103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HTTP status code support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5774635" cy="3954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b="1" dirty="0"/>
              <a:t>Some of the HTTP status code include: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Success: 200 OK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Redirect: 30x 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Client error: 404 (not found)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Server error: 500 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b="1" dirty="0"/>
              <a:t>Restful application uses additional code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Created successfully: 201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HTTP method not supported: 405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Cannot generate response body: 406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Request body not supported: 415	</a:t>
            </a:r>
          </a:p>
        </p:txBody>
      </p:sp>
    </p:spTree>
    <p:extLst>
      <p:ext uri="{BB962C8B-B14F-4D97-AF65-F5344CB8AC3E}">
        <p14:creationId xmlns:p14="http://schemas.microsoft.com/office/powerpoint/2010/main" val="3041363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HTTP method convention and purpose</a:t>
            </a:r>
            <a:endParaRPr lang="e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E4A883-523F-4357-BA03-A6607471B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660666"/>
              </p:ext>
            </p:extLst>
          </p:nvPr>
        </p:nvGraphicFramePr>
        <p:xfrm>
          <a:off x="255240" y="1150529"/>
          <a:ext cx="6932369" cy="3703200"/>
        </p:xfrm>
        <a:graphic>
          <a:graphicData uri="http://schemas.openxmlformats.org/drawingml/2006/table">
            <a:tbl>
              <a:tblPr firstRow="1" bandRow="1"/>
              <a:tblGrid>
                <a:gridCol w="1097540">
                  <a:extLst>
                    <a:ext uri="{9D8B030D-6E8A-4147-A177-3AD203B41FA5}">
                      <a16:colId xmlns:a16="http://schemas.microsoft.com/office/drawing/2014/main" val="3194977885"/>
                    </a:ext>
                  </a:extLst>
                </a:gridCol>
                <a:gridCol w="2423000">
                  <a:extLst>
                    <a:ext uri="{9D8B030D-6E8A-4147-A177-3AD203B41FA5}">
                      <a16:colId xmlns:a16="http://schemas.microsoft.com/office/drawing/2014/main" val="2922242042"/>
                    </a:ext>
                  </a:extLst>
                </a:gridCol>
                <a:gridCol w="3411829">
                  <a:extLst>
                    <a:ext uri="{9D8B030D-6E8A-4147-A177-3AD203B41FA5}">
                      <a16:colId xmlns:a16="http://schemas.microsoft.com/office/drawing/2014/main" val="3227041972"/>
                    </a:ext>
                  </a:extLst>
                </a:gridCol>
              </a:tblGrid>
              <a:tr h="419040"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600" b="1" i="0" u="none" strike="noStrike" baseline="0">
                          <a:ln>
                            <a:noFill/>
                          </a:ln>
                          <a:solidFill>
                            <a:srgbClr val="7F0055"/>
                          </a:solidFill>
                          <a:latin typeface="Verdana" pitchFamily="34"/>
                          <a:ea typeface="ＭＳ Ｐゴシック" pitchFamily="2"/>
                          <a:cs typeface="ＭＳ Ｐゴシック" pitchFamily="2"/>
                        </a:rPr>
                        <a:t>HTTP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800" b="1" i="0" u="none" strike="noStrike" baseline="0" dirty="0">
                          <a:ln>
                            <a:noFill/>
                          </a:ln>
                          <a:solidFill>
                            <a:srgbClr val="7F0055"/>
                          </a:solidFill>
                          <a:latin typeface="Verdana" pitchFamily="34"/>
                          <a:ea typeface="ＭＳ Ｐゴシック" pitchFamily="2"/>
                          <a:cs typeface="ＭＳ Ｐゴシック" pitchFamily="2"/>
                        </a:rPr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800" b="1" i="0" u="none" strike="noStrike" baseline="0" dirty="0">
                          <a:ln>
                            <a:noFill/>
                          </a:ln>
                          <a:solidFill>
                            <a:srgbClr val="7F0055"/>
                          </a:solidFill>
                          <a:latin typeface="Verdana" pitchFamily="34"/>
                          <a:ea typeface="ＭＳ Ｐゴシック" pitchFamily="2"/>
                          <a:cs typeface="ＭＳ Ｐゴシック" pitchFamily="2"/>
                        </a:rPr>
                        <a:t>Idempotent and safety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1442"/>
                  </a:ext>
                </a:extLst>
              </a:tr>
              <a:tr h="419040"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200" b="1" i="0" u="none" strike="noStrike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200" b="0" i="0" u="none" strike="noStrike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For deleting a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200" b="0" i="0" u="none" strike="noStrike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Idempotent, not safe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760818"/>
                  </a:ext>
                </a:extLst>
              </a:tr>
              <a:tr h="419040"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200" b="1" i="0" u="none" strike="noStrike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200" b="0" i="0" u="none" strike="noStrike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For fetching a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/>
                      </a:pPr>
                      <a:r>
                        <a:rPr lang="en-US" sz="1200" b="0" i="0" u="none" strike="noStrike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Idempotent, safe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605936"/>
                  </a:ext>
                </a:extLst>
              </a:tr>
              <a:tr h="419040"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200" b="1" i="0" u="none" strike="noStrike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200" b="0" i="0" u="none" strike="noStrike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For fetching the header part without the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/>
                      </a:pPr>
                      <a:r>
                        <a:rPr lang="en-US" sz="1200" b="0" i="0" u="none" strike="noStrike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Idempotent, safe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lang="en-US" sz="1200" b="0" i="0" u="none" strike="noStrike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latin typeface="Arial" pitchFamily="34"/>
                        <a:ea typeface="ＭＳ Ｐゴシック" pitchFamily="2"/>
                        <a:cs typeface="ＭＳ Ｐゴシック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708094"/>
                  </a:ext>
                </a:extLst>
              </a:tr>
              <a:tr h="419040"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200" b="1" i="0" u="none" strike="noStrike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200" b="0" i="0" u="none" strike="noStrike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To know the options allowed (for example GET, POST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/>
                      </a:pPr>
                      <a:r>
                        <a:rPr lang="en-US" sz="1200" b="0" i="0" u="none" strike="noStrike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Idempotent, safe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262079"/>
                  </a:ext>
                </a:extLst>
              </a:tr>
              <a:tr h="420120"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200" b="1" i="0" u="none" strike="noStrike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200" b="0" i="0" u="none" strike="noStrike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For posting/inserting a body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/>
                      </a:pPr>
                      <a:r>
                        <a:rPr lang="en-US" sz="1200" b="0" i="0" u="none" strike="noStrike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Not idempotent, safe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138310"/>
                  </a:ext>
                </a:extLst>
              </a:tr>
              <a:tr h="417600"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200" b="1" i="0" u="none" strike="noStrike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200" b="0" i="0" u="none" strike="noStrike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For update of the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/>
                      </a:pPr>
                      <a:r>
                        <a:rPr lang="en-US" sz="1200" b="0" i="0" u="none" strike="noStrike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Idempotent, not safe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lang="en-US" sz="1200" b="0" i="0" u="none" strike="noStrike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latin typeface="Arial" pitchFamily="34"/>
                        <a:ea typeface="ＭＳ Ｐゴシック" pitchFamily="2"/>
                        <a:cs typeface="ＭＳ Ｐゴシック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78476"/>
                  </a:ext>
                </a:extLst>
              </a:tr>
              <a:tr h="417600"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200" b="1" i="0" u="none" strike="noStrike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200" b="0" i="0" u="none" strike="noStrike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For update of the content (only selective)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/>
                      </a:pPr>
                      <a:r>
                        <a:rPr lang="en-US" sz="1200" b="0" i="0" u="none" strike="noStrike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Not idempotent, not safe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247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524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Key content types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7495953" cy="23390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b="1" dirty="0"/>
              <a:t>Accept: </a:t>
            </a:r>
            <a:r>
              <a:rPr lang="en-US" sz="2000" dirty="0"/>
              <a:t>Denotes what the client can accept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b="1" dirty="0"/>
              <a:t>Content-Type: </a:t>
            </a:r>
            <a:r>
              <a:rPr lang="en-US" sz="2000" dirty="0"/>
              <a:t>Denotes the format of the payload in the current request	</a:t>
            </a:r>
          </a:p>
          <a:p>
            <a:pPr lvl="0">
              <a:buClr>
                <a:srgbClr val="33928A"/>
              </a:buClr>
              <a:buNone/>
            </a:pPr>
            <a:endParaRPr lang="en-US" sz="2000" dirty="0"/>
          </a:p>
          <a:p>
            <a:pPr lvl="0">
              <a:buClr>
                <a:srgbClr val="33928A"/>
              </a:buClr>
              <a:buNone/>
            </a:pPr>
            <a:r>
              <a:rPr lang="en-US" sz="2000" b="1" dirty="0"/>
              <a:t>Examples: </a:t>
            </a:r>
            <a:r>
              <a:rPr lang="en-US" sz="2000" dirty="0"/>
              <a:t>application/json, application/xml etc.</a:t>
            </a:r>
          </a:p>
          <a:p>
            <a:pPr lvl="0">
              <a:buClr>
                <a:srgbClr val="33928A"/>
              </a:buCl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0092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REST – request parameters options</a:t>
            </a:r>
            <a:endParaRPr lang="en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7879624-0D34-47A1-9439-2CAF5ADD341F}"/>
              </a:ext>
            </a:extLst>
          </p:cNvPr>
          <p:cNvSpPr txBox="1">
            <a:spLocks/>
          </p:cNvSpPr>
          <p:nvPr/>
        </p:nvSpPr>
        <p:spPr>
          <a:xfrm>
            <a:off x="272570" y="1315302"/>
            <a:ext cx="8229600" cy="19543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Query parameter: </a:t>
            </a:r>
            <a:r>
              <a:rPr lang="en-US" sz="2000" dirty="0">
                <a:hlinkClick r:id="rId3"/>
              </a:rPr>
              <a:t>http://localhost:8080/orderservice/Order?orderid=123</a:t>
            </a:r>
            <a:endParaRPr lang="en-US" sz="2000" dirty="0"/>
          </a:p>
          <a:p>
            <a:pPr lvl="0">
              <a:buClr>
                <a:srgbClr val="33928A"/>
              </a:buClr>
              <a:buNone/>
            </a:pPr>
            <a:endParaRPr lang="en-US" sz="2000" dirty="0"/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Path variables: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>
                <a:hlinkClick r:id="rId4"/>
              </a:rPr>
              <a:t>http://localhost:8080/orderservice/Order/123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869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127051" y="2161800"/>
            <a:ext cx="7081283" cy="819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MY" dirty="0"/>
              <a:t>Web services are any component or service that is accessible through a common web protocol (like HTTP or HTTPS) and responds back with the required information in the acceptable standard format (like XML or JSON etc.)</a:t>
            </a:r>
            <a:endParaRPr lang="en" b="1" i="0" dirty="0"/>
          </a:p>
        </p:txBody>
      </p:sp>
    </p:spTree>
    <p:extLst>
      <p:ext uri="{BB962C8B-B14F-4D97-AF65-F5344CB8AC3E}">
        <p14:creationId xmlns:p14="http://schemas.microsoft.com/office/powerpoint/2010/main" val="90747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Key attributes of web services</a:t>
            </a:r>
            <a:endParaRPr lang="en" dirty="0"/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5A5B93EB-FE86-4272-BE39-492175B628E7}"/>
              </a:ext>
            </a:extLst>
          </p:cNvPr>
          <p:cNvSpPr txBox="1">
            <a:spLocks/>
          </p:cNvSpPr>
          <p:nvPr/>
        </p:nvSpPr>
        <p:spPr>
          <a:xfrm>
            <a:off x="457200" y="791897"/>
            <a:ext cx="8229600" cy="372406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342900" indent="-342900">
              <a:buClr>
                <a:srgbClr val="33928A"/>
              </a:buClr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Should be accessible over the web (HTTP or HTTPS)</a:t>
            </a:r>
          </a:p>
          <a:p>
            <a:pPr marL="342900" indent="-342900">
              <a:buClr>
                <a:srgbClr val="33928A"/>
              </a:buClr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Should use standard convention or protocol for information exchange</a:t>
            </a:r>
          </a:p>
          <a:p>
            <a:pPr marL="342900" indent="-342900">
              <a:buClr>
                <a:srgbClr val="33928A"/>
              </a:buClr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Should use a commonly used format for information exchange</a:t>
            </a:r>
          </a:p>
          <a:p>
            <a:pPr marL="342900" indent="-342900">
              <a:buClr>
                <a:srgbClr val="33928A"/>
              </a:buClr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Should describe itself and provide service discoverability (WADL, WSDL, UDDI etc.)</a:t>
            </a:r>
          </a:p>
          <a:p>
            <a:pPr marL="342900" indent="-342900">
              <a:buClr>
                <a:srgbClr val="33928A"/>
              </a:buClr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Should be technology neutral and should be able to decouple the server and client technologically</a:t>
            </a:r>
          </a:p>
          <a:p>
            <a:pPr marL="342900" indent="-342900">
              <a:buClr>
                <a:srgbClr val="33928A"/>
              </a:buClr>
              <a:buFontTx/>
              <a:buChar char="-"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  <a:p>
            <a:pPr marL="342900" indent="-342900">
              <a:buClr>
                <a:srgbClr val="33928A"/>
              </a:buClr>
              <a:buFontTx/>
              <a:buChar char="-"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38059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Evolution of remove communication</a:t>
            </a:r>
            <a:endParaRPr lang="en" dirty="0"/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5A5B93EB-FE86-4272-BE39-492175B628E7}"/>
              </a:ext>
            </a:extLst>
          </p:cNvPr>
          <p:cNvSpPr txBox="1">
            <a:spLocks/>
          </p:cNvSpPr>
          <p:nvPr/>
        </p:nvSpPr>
        <p:spPr>
          <a:xfrm>
            <a:off x="457200" y="791897"/>
            <a:ext cx="8229600" cy="241601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342900" indent="-342900">
              <a:buClr>
                <a:srgbClr val="33928A"/>
              </a:buClr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RMI</a:t>
            </a:r>
          </a:p>
          <a:p>
            <a:pPr marL="342900" indent="-342900">
              <a:buClr>
                <a:srgbClr val="33928A"/>
              </a:buClr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Remote HTTP POST or GET</a:t>
            </a:r>
          </a:p>
          <a:p>
            <a:pPr marL="342900" indent="-342900">
              <a:buClr>
                <a:srgbClr val="33928A"/>
              </a:buClr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SOAP </a:t>
            </a:r>
          </a:p>
          <a:p>
            <a:pPr marL="342900" indent="-342900">
              <a:buClr>
                <a:srgbClr val="33928A"/>
              </a:buClr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RESTFUL web services</a:t>
            </a:r>
          </a:p>
          <a:p>
            <a:pPr marL="342900" indent="-342900">
              <a:buClr>
                <a:srgbClr val="33928A"/>
              </a:buClr>
              <a:buFontTx/>
              <a:buChar char="-"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  <a:p>
            <a:pPr marL="342900" indent="-342900">
              <a:buClr>
                <a:srgbClr val="33928A"/>
              </a:buClr>
              <a:buFontTx/>
              <a:buChar char="-"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278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SOAP web services - definition</a:t>
            </a:r>
            <a:endParaRPr lang="e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9308085-FC02-4561-9F9A-6585D7323913}"/>
              </a:ext>
            </a:extLst>
          </p:cNvPr>
          <p:cNvSpPr txBox="1">
            <a:spLocks/>
          </p:cNvSpPr>
          <p:nvPr/>
        </p:nvSpPr>
        <p:spPr>
          <a:xfrm>
            <a:off x="457200" y="930120"/>
            <a:ext cx="8229600" cy="34162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SOAP web service is a service that is accessible through web (HTTP or HTTPS) and uses XML as a standard message interchange format, which consists of following items:</a:t>
            </a:r>
          </a:p>
          <a:p>
            <a:pPr marL="457200" indent="-457200">
              <a:buClr>
                <a:srgbClr val="33928A"/>
              </a:buClr>
              <a:buAutoNum type="arabicParenR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Envelope</a:t>
            </a:r>
          </a:p>
          <a:p>
            <a:pPr marL="457200" indent="-457200">
              <a:buClr>
                <a:srgbClr val="33928A"/>
              </a:buClr>
              <a:buAutoNum type="arabicParenR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Header</a:t>
            </a:r>
          </a:p>
          <a:p>
            <a:pPr marL="457200" indent="-457200">
              <a:buClr>
                <a:srgbClr val="33928A"/>
              </a:buClr>
              <a:buAutoNum type="arabicParenR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Body</a:t>
            </a:r>
          </a:p>
          <a:p>
            <a:pPr marL="457200" indent="-457200">
              <a:buClr>
                <a:srgbClr val="33928A"/>
              </a:buClr>
              <a:buAutoNum type="arabicParenR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Fault (in case of error)</a:t>
            </a:r>
          </a:p>
          <a:p>
            <a:pPr marL="342900" indent="-342900">
              <a:buClr>
                <a:srgbClr val="33928A"/>
              </a:buClr>
              <a:buFontTx/>
              <a:buChar char="-"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  <a:p>
            <a:pPr marL="342900" indent="-342900">
              <a:buClr>
                <a:srgbClr val="33928A"/>
              </a:buClr>
              <a:buFontTx/>
              <a:buChar char="-"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6605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SOAP – Sample payload</a:t>
            </a:r>
            <a:endParaRPr lang="en" dirty="0"/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5A5B93EB-FE86-4272-BE39-492175B628E7}"/>
              </a:ext>
            </a:extLst>
          </p:cNvPr>
          <p:cNvSpPr txBox="1">
            <a:spLocks/>
          </p:cNvSpPr>
          <p:nvPr/>
        </p:nvSpPr>
        <p:spPr>
          <a:xfrm>
            <a:off x="116959" y="791897"/>
            <a:ext cx="8814390" cy="43088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None/>
            </a:pP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&lt;?xml version='1.0' Encoding='UTF-8' ?&gt;</a:t>
            </a:r>
          </a:p>
          <a:p>
            <a:pPr>
              <a:buClr>
                <a:srgbClr val="33928A"/>
              </a:buClr>
              <a:buNone/>
            </a:pP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&lt;</a:t>
            </a:r>
            <a:r>
              <a:rPr lang="en-US" sz="8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env:Envelope</a:t>
            </a: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xmlns:env</a:t>
            </a: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="http://www.w3.org/2003/05/soap-envelope"&gt; </a:t>
            </a:r>
          </a:p>
          <a:p>
            <a:pPr>
              <a:buClr>
                <a:srgbClr val="33928A"/>
              </a:buClr>
              <a:buNone/>
            </a:pP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&lt;</a:t>
            </a:r>
            <a:r>
              <a:rPr lang="en-US" sz="8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env:Header</a:t>
            </a: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&gt;</a:t>
            </a:r>
          </a:p>
          <a:p>
            <a:pPr>
              <a:buClr>
                <a:srgbClr val="33928A"/>
              </a:buClr>
              <a:buNone/>
            </a:pP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&lt;</a:t>
            </a:r>
            <a:r>
              <a:rPr lang="en-US" sz="8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m:checkclassavailablity</a:t>
            </a: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xmlns:m</a:t>
            </a: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="https://scalablemind.in/</a:t>
            </a:r>
            <a:r>
              <a:rPr lang="en-US" sz="8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listclasses</a:t>
            </a: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" </a:t>
            </a:r>
            <a:r>
              <a:rPr lang="en-US" sz="8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env:role</a:t>
            </a: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="http://www.w3.org/2003/05/soap-envelope/role/next"&gt; </a:t>
            </a:r>
          </a:p>
          <a:p>
            <a:pPr>
              <a:buClr>
                <a:srgbClr val="33928A"/>
              </a:buClr>
              <a:buNone/>
            </a:pP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&lt;</a:t>
            </a:r>
            <a:r>
              <a:rPr lang="en-US" sz="8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m:reference</a:t>
            </a: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&gt;uuid:sj3322lkjdjf8888dklkslkd&lt;/</a:t>
            </a:r>
            <a:r>
              <a:rPr lang="en-US" sz="8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m:reference</a:t>
            </a: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&gt;</a:t>
            </a:r>
          </a:p>
          <a:p>
            <a:pPr>
              <a:buClr>
                <a:srgbClr val="33928A"/>
              </a:buClr>
              <a:buNone/>
            </a:pP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&lt;</a:t>
            </a:r>
            <a:r>
              <a:rPr lang="en-US" sz="8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m:dateAndTime</a:t>
            </a: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&gt;2021-11-16T01:00:00.000-08:00&lt;/</a:t>
            </a:r>
            <a:r>
              <a:rPr lang="en-US" sz="8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m:dateAndTime</a:t>
            </a: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&gt;</a:t>
            </a:r>
          </a:p>
          <a:p>
            <a:pPr>
              <a:buClr>
                <a:srgbClr val="33928A"/>
              </a:buClr>
              <a:buNone/>
            </a:pP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&lt;/</a:t>
            </a:r>
            <a:r>
              <a:rPr lang="en-US" sz="8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m:checkclassavailablity</a:t>
            </a: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&gt;</a:t>
            </a:r>
          </a:p>
          <a:p>
            <a:pPr>
              <a:buClr>
                <a:srgbClr val="33928A"/>
              </a:buClr>
              <a:buNone/>
            </a:pP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&lt;</a:t>
            </a:r>
            <a:r>
              <a:rPr lang="en-US" sz="8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n:student</a:t>
            </a: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xmlns:n</a:t>
            </a: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="https://scalablemind.in/</a:t>
            </a:r>
            <a:r>
              <a:rPr lang="en-US" sz="8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listclasses</a:t>
            </a: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" </a:t>
            </a:r>
          </a:p>
          <a:p>
            <a:pPr>
              <a:buClr>
                <a:srgbClr val="33928A"/>
              </a:buClr>
              <a:buNone/>
            </a:pP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		</a:t>
            </a:r>
            <a:r>
              <a:rPr lang="en-US" sz="8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env:role</a:t>
            </a: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="http://www.w3.org/2003/05/soap-envelope/role/next"&gt;</a:t>
            </a:r>
          </a:p>
          <a:p>
            <a:pPr>
              <a:buClr>
                <a:srgbClr val="33928A"/>
              </a:buClr>
              <a:buNone/>
            </a:pP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&lt;</a:t>
            </a:r>
            <a:r>
              <a:rPr lang="en-US" sz="8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n:name</a:t>
            </a: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&gt;Web services student&lt;/</a:t>
            </a:r>
            <a:r>
              <a:rPr lang="en-US" sz="8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n:name</a:t>
            </a: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&gt;</a:t>
            </a:r>
          </a:p>
          <a:p>
            <a:pPr>
              <a:buClr>
                <a:srgbClr val="33928A"/>
              </a:buClr>
              <a:buNone/>
            </a:pP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&lt;/</a:t>
            </a:r>
            <a:r>
              <a:rPr lang="en-US" sz="8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n:student</a:t>
            </a: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&gt;</a:t>
            </a:r>
          </a:p>
          <a:p>
            <a:pPr>
              <a:buClr>
                <a:srgbClr val="33928A"/>
              </a:buClr>
              <a:buNone/>
            </a:pP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&lt;/</a:t>
            </a:r>
            <a:r>
              <a:rPr lang="en-US" sz="8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env:Header</a:t>
            </a: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&gt;</a:t>
            </a:r>
          </a:p>
          <a:p>
            <a:pPr>
              <a:buClr>
                <a:srgbClr val="33928A"/>
              </a:buClr>
              <a:buNone/>
            </a:pP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&lt;</a:t>
            </a:r>
            <a:r>
              <a:rPr lang="en-US" sz="8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env:Body</a:t>
            </a: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&gt;</a:t>
            </a:r>
          </a:p>
          <a:p>
            <a:pPr>
              <a:buClr>
                <a:srgbClr val="33928A"/>
              </a:buClr>
              <a:buNone/>
            </a:pP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&lt;</a:t>
            </a:r>
            <a:r>
              <a:rPr lang="en-US" sz="8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p:schedule</a:t>
            </a: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xmlns:p</a:t>
            </a: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="https://scalablemind.in/</a:t>
            </a:r>
            <a:r>
              <a:rPr lang="en-US" sz="8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listclasses</a:t>
            </a: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"&gt;</a:t>
            </a:r>
          </a:p>
          <a:p>
            <a:pPr>
              <a:buClr>
                <a:srgbClr val="33928A"/>
              </a:buClr>
              <a:buNone/>
            </a:pP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&lt;</a:t>
            </a:r>
            <a:r>
              <a:rPr lang="en-US" sz="8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p:classschedule</a:t>
            </a: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&gt;</a:t>
            </a:r>
          </a:p>
          <a:p>
            <a:pPr>
              <a:buClr>
                <a:srgbClr val="33928A"/>
              </a:buClr>
              <a:buNone/>
            </a:pP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 &lt;</a:t>
            </a:r>
            <a:r>
              <a:rPr lang="en-US" sz="8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p:name</a:t>
            </a: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&gt;Spring web services&lt;/</a:t>
            </a:r>
            <a:r>
              <a:rPr lang="en-US" sz="8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p:name</a:t>
            </a: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&gt;</a:t>
            </a:r>
          </a:p>
          <a:p>
            <a:pPr>
              <a:buClr>
                <a:srgbClr val="33928A"/>
              </a:buClr>
              <a:buNone/>
            </a:pP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 &lt;</a:t>
            </a:r>
            <a:r>
              <a:rPr lang="en-US" sz="8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p:startdate</a:t>
            </a: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&gt;2021-11-16T01:00:00.000-08:00&lt;/</a:t>
            </a:r>
            <a:r>
              <a:rPr lang="en-US" sz="8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p:startdate</a:t>
            </a: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&gt;</a:t>
            </a:r>
          </a:p>
          <a:p>
            <a:pPr>
              <a:buClr>
                <a:srgbClr val="33928A"/>
              </a:buClr>
              <a:buNone/>
            </a:pP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 &lt;</a:t>
            </a:r>
            <a:r>
              <a:rPr lang="en-US" sz="8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p:enddate</a:t>
            </a: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&gt;2021-11-16T01:00:00.000-08:00&lt;/</a:t>
            </a:r>
            <a:r>
              <a:rPr lang="en-US" sz="8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p:enddate</a:t>
            </a: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&gt;</a:t>
            </a:r>
          </a:p>
          <a:p>
            <a:pPr>
              <a:buClr>
                <a:srgbClr val="33928A"/>
              </a:buClr>
              <a:buNone/>
            </a:pP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&lt;/</a:t>
            </a:r>
            <a:r>
              <a:rPr lang="en-US" sz="8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p:classschedule</a:t>
            </a: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&gt;</a:t>
            </a:r>
          </a:p>
          <a:p>
            <a:pPr>
              <a:buClr>
                <a:srgbClr val="33928A"/>
              </a:buClr>
              <a:buNone/>
            </a:pP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&lt;/</a:t>
            </a:r>
            <a:r>
              <a:rPr lang="en-US" sz="8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env:Body</a:t>
            </a: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&gt;</a:t>
            </a:r>
          </a:p>
          <a:p>
            <a:pPr>
              <a:buClr>
                <a:srgbClr val="33928A"/>
              </a:buClr>
              <a:buNone/>
            </a:pP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&lt;/</a:t>
            </a:r>
            <a:r>
              <a:rPr lang="en-US" sz="8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env:Envelope</a:t>
            </a:r>
            <a:r>
              <a:rPr lang="en-US" sz="8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8844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Challenges with SOAP</a:t>
            </a:r>
            <a:endParaRPr lang="en" dirty="0"/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5A5B93EB-FE86-4272-BE39-492175B628E7}"/>
              </a:ext>
            </a:extLst>
          </p:cNvPr>
          <p:cNvSpPr txBox="1">
            <a:spLocks/>
          </p:cNvSpPr>
          <p:nvPr/>
        </p:nvSpPr>
        <p:spPr>
          <a:xfrm>
            <a:off x="457200" y="791897"/>
            <a:ext cx="8229600" cy="27237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When developed in a bottom-up approach, client server approach has issues of versioning.</a:t>
            </a:r>
          </a:p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Unnecessary overhead of SOAP payload.</a:t>
            </a:r>
          </a:p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Not mobile friendly.</a:t>
            </a:r>
          </a:p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Sometimes hard to manage the heavy XML document.</a:t>
            </a:r>
          </a:p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  <a:p>
            <a:pPr>
              <a:buClr>
                <a:srgbClr val="33928A"/>
              </a:buClr>
              <a:buNone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83229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Some of the frameworks supporting JAXWS</a:t>
            </a:r>
            <a:endParaRPr lang="en" dirty="0"/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5A5B93EB-FE86-4272-BE39-492175B628E7}"/>
              </a:ext>
            </a:extLst>
          </p:cNvPr>
          <p:cNvSpPr txBox="1">
            <a:spLocks/>
          </p:cNvSpPr>
          <p:nvPr/>
        </p:nvSpPr>
        <p:spPr>
          <a:xfrm>
            <a:off x="457200" y="791897"/>
            <a:ext cx="8229600" cy="28007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JAX-WS (Metro – RI)</a:t>
            </a:r>
          </a:p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Apache CXF</a:t>
            </a:r>
          </a:p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Apache Axis</a:t>
            </a:r>
          </a:p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Spring JAXWS support</a:t>
            </a:r>
          </a:p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Spring WS</a:t>
            </a:r>
          </a:p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  <a:p>
            <a:pPr>
              <a:buClr>
                <a:srgbClr val="33928A"/>
              </a:buClr>
              <a:buNone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71223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5A5B93EB-FE86-4272-BE39-492175B628E7}"/>
              </a:ext>
            </a:extLst>
          </p:cNvPr>
          <p:cNvSpPr txBox="1">
            <a:spLocks/>
          </p:cNvSpPr>
          <p:nvPr/>
        </p:nvSpPr>
        <p:spPr>
          <a:xfrm>
            <a:off x="457200" y="2571750"/>
            <a:ext cx="8229600" cy="4924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JAXWS DEMO</a:t>
            </a:r>
          </a:p>
        </p:txBody>
      </p:sp>
    </p:spTree>
    <p:extLst>
      <p:ext uri="{BB962C8B-B14F-4D97-AF65-F5344CB8AC3E}">
        <p14:creationId xmlns:p14="http://schemas.microsoft.com/office/powerpoint/2010/main" val="1462492796"/>
      </p:ext>
    </p:extLst>
  </p:cSld>
  <p:clrMapOvr>
    <a:masterClrMapping/>
  </p:clrMapOvr>
</p:sld>
</file>

<file path=ppt/theme/theme1.xml><?xml version="1.0" encoding="utf-8"?>
<a:theme xmlns:a="http://schemas.openxmlformats.org/drawingml/2006/main" name="Ira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4536</TotalTime>
  <Words>1006</Words>
  <Application>Microsoft Office PowerPoint</Application>
  <PresentationFormat>On-screen Show (16:9)</PresentationFormat>
  <Paragraphs>144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Varela Round</vt:lpstr>
      <vt:lpstr>Calibri</vt:lpstr>
      <vt:lpstr>Verdana</vt:lpstr>
      <vt:lpstr>Iras template</vt:lpstr>
      <vt:lpstr>Web Services Basics</vt:lpstr>
      <vt:lpstr>PowerPoint Presentation</vt:lpstr>
      <vt:lpstr>Key attributes of web services</vt:lpstr>
      <vt:lpstr>Evolution of remove communication</vt:lpstr>
      <vt:lpstr>SOAP web services - definition</vt:lpstr>
      <vt:lpstr>SOAP – Sample payload</vt:lpstr>
      <vt:lpstr>Challenges with SOAP</vt:lpstr>
      <vt:lpstr>Some of the frameworks supporting JAXWS</vt:lpstr>
      <vt:lpstr>PowerPoint Presentation</vt:lpstr>
      <vt:lpstr>PowerPoint Presentation</vt:lpstr>
      <vt:lpstr>REST</vt:lpstr>
      <vt:lpstr>REST principles</vt:lpstr>
      <vt:lpstr>REST principles</vt:lpstr>
      <vt:lpstr>Why REST</vt:lpstr>
      <vt:lpstr>REST and JAX-RS</vt:lpstr>
      <vt:lpstr>HTTP status code support</vt:lpstr>
      <vt:lpstr>HTTP method convention and purpose</vt:lpstr>
      <vt:lpstr>Key content types</vt:lpstr>
      <vt:lpstr>REST – request parameters 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Basics</dc:title>
  <dc:creator>Srinivasan Rengan</dc:creator>
  <cp:lastModifiedBy>Rengan, Srinivasan 2</cp:lastModifiedBy>
  <cp:revision>188</cp:revision>
  <dcterms:modified xsi:type="dcterms:W3CDTF">2021-11-07T04:09:08Z</dcterms:modified>
</cp:coreProperties>
</file>