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60" r:id="rId3"/>
    <p:sldId id="300" r:id="rId4"/>
    <p:sldId id="299" r:id="rId5"/>
    <p:sldId id="286" r:id="rId6"/>
    <p:sldId id="292" r:id="rId7"/>
    <p:sldId id="294" r:id="rId8"/>
    <p:sldId id="295" r:id="rId9"/>
    <p:sldId id="297" r:id="rId10"/>
    <p:sldId id="308" r:id="rId11"/>
    <p:sldId id="305" r:id="rId12"/>
    <p:sldId id="307" r:id="rId13"/>
    <p:sldId id="310" r:id="rId14"/>
    <p:sldId id="316" r:id="rId15"/>
    <p:sldId id="315" r:id="rId16"/>
    <p:sldId id="431" r:id="rId17"/>
    <p:sldId id="317" r:id="rId18"/>
    <p:sldId id="325" r:id="rId19"/>
    <p:sldId id="324" r:id="rId20"/>
    <p:sldId id="427" r:id="rId21"/>
    <p:sldId id="430" r:id="rId22"/>
    <p:sldId id="428" r:id="rId23"/>
    <p:sldId id="426" r:id="rId24"/>
    <p:sldId id="41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Varela Round" panose="00000500000000000000" charset="-79"/>
      <p:regular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6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53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7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6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86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83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48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72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868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99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2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0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62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9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593400" y="705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Basics, RESTFUL webservices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Java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2171B-936C-4AC3-97B6-D1DB02E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4" y="853429"/>
            <a:ext cx="6251944" cy="4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Accessing a Bean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8471880" cy="367790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ApplicationContext</a:t>
            </a:r>
            <a:r>
              <a:rPr lang="en-US" sz="1800" dirty="0">
                <a:latin typeface="Arial" pitchFamily="34"/>
                <a:ea typeface="ＭＳ Ｐゴシック" pitchFamily="50"/>
              </a:rPr>
              <a:t> context = //acquire application context</a:t>
            </a:r>
          </a:p>
          <a:p>
            <a:endParaRPr lang="en-US" sz="20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we need to cast to the interface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Using the type parameter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ts2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Assuming that service interface is cast by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ts3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Multiple configuration classes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5A176E-1D0F-4A51-A26B-494F06DE58F6}"/>
              </a:ext>
            </a:extLst>
          </p:cNvPr>
          <p:cNvSpPr/>
          <p:nvPr/>
        </p:nvSpPr>
        <p:spPr>
          <a:xfrm>
            <a:off x="530874" y="3146252"/>
            <a:ext cx="387720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EEB7C2-554F-4031-95DF-B7A334567B48}"/>
              </a:ext>
            </a:extLst>
          </p:cNvPr>
          <p:cNvSpPr/>
          <p:nvPr/>
        </p:nvSpPr>
        <p:spPr>
          <a:xfrm>
            <a:off x="1574153" y="1588532"/>
            <a:ext cx="6366240" cy="1393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 </a:t>
            </a:r>
            <a:r>
              <a:rPr lang="en-US" sz="1800" b="1" dirty="0" err="1">
                <a:latin typeface="Arial" pitchFamily="34"/>
                <a:ea typeface="ＭＳ Ｐゴシック" pitchFamily="50"/>
                <a:cs typeface="ＭＳ Ｐゴシック" pitchFamily="50"/>
              </a:rPr>
              <a:t>DB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}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5702FF-1D84-415D-9449-F373423B42ED}"/>
              </a:ext>
            </a:extLst>
          </p:cNvPr>
          <p:cNvSpPr/>
          <p:nvPr/>
        </p:nvSpPr>
        <p:spPr>
          <a:xfrm>
            <a:off x="4570074" y="3158852"/>
            <a:ext cx="400752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DBConfig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Annotation based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7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Stereotype annotations</a:t>
            </a:r>
            <a:endParaRPr lang="e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F81EFF-395F-495A-929B-F8B1F0BF2E38}"/>
              </a:ext>
            </a:extLst>
          </p:cNvPr>
          <p:cNvSpPr/>
          <p:nvPr/>
        </p:nvSpPr>
        <p:spPr>
          <a:xfrm>
            <a:off x="3030279" y="1424762"/>
            <a:ext cx="2381693" cy="701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CE27A3-61FD-4DFF-B02A-648DB8E31306}"/>
              </a:ext>
            </a:extLst>
          </p:cNvPr>
          <p:cNvSpPr/>
          <p:nvPr/>
        </p:nvSpPr>
        <p:spPr>
          <a:xfrm>
            <a:off x="131135" y="3182674"/>
            <a:ext cx="2048539" cy="7017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A42884-19DD-428A-A60A-E8B6138B9F84}"/>
              </a:ext>
            </a:extLst>
          </p:cNvPr>
          <p:cNvSpPr/>
          <p:nvPr/>
        </p:nvSpPr>
        <p:spPr>
          <a:xfrm>
            <a:off x="2417135" y="3182674"/>
            <a:ext cx="2048539" cy="7017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E92FB3-C54A-4F51-8D47-E74AB1A3767C}"/>
              </a:ext>
            </a:extLst>
          </p:cNvPr>
          <p:cNvSpPr/>
          <p:nvPr/>
        </p:nvSpPr>
        <p:spPr>
          <a:xfrm>
            <a:off x="4703135" y="3182674"/>
            <a:ext cx="2048539" cy="7017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8DD46F-5F4D-4F2D-87F9-F21F8EE3FF70}"/>
              </a:ext>
            </a:extLst>
          </p:cNvPr>
          <p:cNvSpPr/>
          <p:nvPr/>
        </p:nvSpPr>
        <p:spPr>
          <a:xfrm>
            <a:off x="6989135" y="3182674"/>
            <a:ext cx="2048539" cy="7017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94AB93-6F59-482E-8663-6CB852041842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V="1">
            <a:off x="1155405" y="2126511"/>
            <a:ext cx="3065721" cy="105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64F6B-A1B1-41F0-BD56-B711EE8B9219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3441405" y="2126511"/>
            <a:ext cx="779721" cy="105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DA52A7-3003-4468-B2EF-EA54B59ECEE5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4221126" y="2126511"/>
            <a:ext cx="1506279" cy="105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7A1F6-8D18-430F-8B71-5B14BA8E5A93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4221126" y="2126511"/>
            <a:ext cx="3792279" cy="105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8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7191791" cy="129263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ComponentScan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(“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com.spring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”)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AnnotationBasedConfig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1218-D053-4AAC-8673-4C6CD4F9D377}"/>
              </a:ext>
            </a:extLst>
          </p:cNvPr>
          <p:cNvSpPr txBox="1">
            <a:spLocks/>
          </p:cNvSpPr>
          <p:nvPr/>
        </p:nvSpPr>
        <p:spPr>
          <a:xfrm>
            <a:off x="336060" y="2541492"/>
            <a:ext cx="7191791" cy="240062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@Component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implement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ITransferService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this.repository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= repository;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D5FD-A2CD-4D43-B7F0-0CC0475B1F1D}"/>
              </a:ext>
            </a:extLst>
          </p:cNvPr>
          <p:cNvSpPr txBox="1"/>
          <p:nvPr/>
        </p:nvSpPr>
        <p:spPr>
          <a:xfrm>
            <a:off x="5964865" y="1248861"/>
            <a:ext cx="246675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Component scan to scan through the package and sub packages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EEAC7-1B8C-48CA-A332-85B90A4DC939}"/>
              </a:ext>
            </a:extLst>
          </p:cNvPr>
          <p:cNvCxnSpPr/>
          <p:nvPr/>
        </p:nvCxnSpPr>
        <p:spPr>
          <a:xfrm>
            <a:off x="3848986" y="1605516"/>
            <a:ext cx="2052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57" y="1252219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2F4C60-0025-4169-B944-DC68DBE1DF67}"/>
              </a:ext>
            </a:extLst>
          </p:cNvPr>
          <p:cNvSpPr txBox="1">
            <a:spLocks/>
          </p:cNvSpPr>
          <p:nvPr/>
        </p:nvSpPr>
        <p:spPr>
          <a:xfrm>
            <a:off x="336056" y="2731045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AC3D14-7BD6-4775-AC59-B585B6834D13}"/>
              </a:ext>
            </a:extLst>
          </p:cNvPr>
          <p:cNvSpPr txBox="1">
            <a:spLocks/>
          </p:cNvSpPr>
          <p:nvPr/>
        </p:nvSpPr>
        <p:spPr>
          <a:xfrm>
            <a:off x="336055" y="4233889"/>
            <a:ext cx="7191791" cy="73863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repository;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6DECF-FA17-4E86-9653-D041F27FB7DA}"/>
              </a:ext>
            </a:extLst>
          </p:cNvPr>
          <p:cNvSpPr txBox="1"/>
          <p:nvPr/>
        </p:nvSpPr>
        <p:spPr>
          <a:xfrm>
            <a:off x="336057" y="909611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Constructor auto wiring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4F6D-33D0-4166-916D-3B69EB3933FE}"/>
              </a:ext>
            </a:extLst>
          </p:cNvPr>
          <p:cNvSpPr txBox="1"/>
          <p:nvPr/>
        </p:nvSpPr>
        <p:spPr>
          <a:xfrm>
            <a:off x="336057" y="2351604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Setter auto wiring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2EE65-4CAE-4781-AB21-53A96FF61E13}"/>
              </a:ext>
            </a:extLst>
          </p:cNvPr>
          <p:cNvSpPr txBox="1"/>
          <p:nvPr/>
        </p:nvSpPr>
        <p:spPr>
          <a:xfrm>
            <a:off x="336057" y="3874096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Property auto wiring</a:t>
            </a:r>
          </a:p>
        </p:txBody>
      </p:sp>
    </p:spTree>
    <p:extLst>
      <p:ext uri="{BB962C8B-B14F-4D97-AF65-F5344CB8AC3E}">
        <p14:creationId xmlns:p14="http://schemas.microsoft.com/office/powerpoint/2010/main" val="297836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Bean life cycle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9263F8-3EB1-47E1-BB42-A86BC8FACF84}"/>
              </a:ext>
            </a:extLst>
          </p:cNvPr>
          <p:cNvSpPr/>
          <p:nvPr/>
        </p:nvSpPr>
        <p:spPr>
          <a:xfrm>
            <a:off x="3499199" y="3845762"/>
            <a:ext cx="5197320" cy="1086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BEC34-7EFA-4A4B-8BA8-A08C325C85A8}"/>
              </a:ext>
            </a:extLst>
          </p:cNvPr>
          <p:cNvSpPr/>
          <p:nvPr/>
        </p:nvSpPr>
        <p:spPr>
          <a:xfrm>
            <a:off x="997919" y="850652"/>
            <a:ext cx="5216040" cy="1340641"/>
          </a:xfrm>
          <a:prstGeom prst="rect">
            <a:avLst/>
          </a:prstGeom>
          <a:noFill/>
          <a:ln w="45720">
            <a:solidFill>
              <a:srgbClr val="00008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250FA3D-23FC-47CC-8C55-8080B17F4A07}"/>
              </a:ext>
            </a:extLst>
          </p:cNvPr>
          <p:cNvSpPr/>
          <p:nvPr/>
        </p:nvSpPr>
        <p:spPr>
          <a:xfrm>
            <a:off x="1495079" y="3876362"/>
            <a:ext cx="1499759" cy="99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33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Ready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Use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46C3417-3DF3-4D99-A0B3-4E30E055EDD9}"/>
              </a:ext>
            </a:extLst>
          </p:cNvPr>
          <p:cNvSpPr/>
          <p:nvPr/>
        </p:nvSpPr>
        <p:spPr>
          <a:xfrm>
            <a:off x="408240" y="1344932"/>
            <a:ext cx="380880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8DFFA1B-69E8-42CF-AD23-CF8F596A865A}"/>
              </a:ext>
            </a:extLst>
          </p:cNvPr>
          <p:cNvSpPr/>
          <p:nvPr/>
        </p:nvSpPr>
        <p:spPr>
          <a:xfrm>
            <a:off x="368279" y="4185242"/>
            <a:ext cx="381240" cy="381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8FB78C3-BCC6-45B8-BED1-549C7A716570}"/>
              </a:ext>
            </a:extLst>
          </p:cNvPr>
          <p:cNvSpPr/>
          <p:nvPr/>
        </p:nvSpPr>
        <p:spPr>
          <a:xfrm>
            <a:off x="1206359" y="985293"/>
            <a:ext cx="1981080" cy="9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Definitions Loaded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0CA8464-955A-403C-BCE1-D16B6F726C30}"/>
              </a:ext>
            </a:extLst>
          </p:cNvPr>
          <p:cNvSpPr/>
          <p:nvPr/>
        </p:nvSpPr>
        <p:spPr>
          <a:xfrm>
            <a:off x="3902759" y="985292"/>
            <a:ext cx="2019599" cy="10099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B2394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Post Process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Definitions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2EC4517-24B4-4B5A-818C-C081DA7D2805}"/>
              </a:ext>
            </a:extLst>
          </p:cNvPr>
          <p:cNvSpPr/>
          <p:nvPr/>
        </p:nvSpPr>
        <p:spPr>
          <a:xfrm>
            <a:off x="6677279" y="1129292"/>
            <a:ext cx="1981080" cy="9167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Instantiate Beans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DB8370E-6748-4D79-84A1-0016B805CA40}"/>
              </a:ext>
            </a:extLst>
          </p:cNvPr>
          <p:cNvSpPr/>
          <p:nvPr/>
        </p:nvSpPr>
        <p:spPr>
          <a:xfrm>
            <a:off x="6785640" y="2605292"/>
            <a:ext cx="1981080" cy="9323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Setters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Called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8BC694-2BAE-4AF0-9995-C572EE1BCC72}"/>
              </a:ext>
            </a:extLst>
          </p:cNvPr>
          <p:cNvSpPr/>
          <p:nvPr/>
        </p:nvSpPr>
        <p:spPr>
          <a:xfrm>
            <a:off x="3228840" y="1542932"/>
            <a:ext cx="642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6" fill="none">
                <a:moveTo>
                  <a:pt x="0" y="0"/>
                </a:moveTo>
                <a:lnTo>
                  <a:pt x="1786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1AB63B-4A6D-4F40-B74B-EA875883948E}"/>
              </a:ext>
            </a:extLst>
          </p:cNvPr>
          <p:cNvSpPr/>
          <p:nvPr/>
        </p:nvSpPr>
        <p:spPr>
          <a:xfrm>
            <a:off x="5972039" y="1500451"/>
            <a:ext cx="699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4" fill="none">
                <a:moveTo>
                  <a:pt x="0" y="0"/>
                </a:moveTo>
                <a:lnTo>
                  <a:pt x="1944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FFC33C-F164-4900-A288-3AD431500A9C}"/>
              </a:ext>
            </a:extLst>
          </p:cNvPr>
          <p:cNvSpPr/>
          <p:nvPr/>
        </p:nvSpPr>
        <p:spPr>
          <a:xfrm>
            <a:off x="7938360" y="2248532"/>
            <a:ext cx="5760" cy="353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983" fill="none">
                <a:moveTo>
                  <a:pt x="17" y="0"/>
                </a:moveTo>
                <a:lnTo>
                  <a:pt x="0" y="983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BF0E99-B7E2-499E-8BA6-7FFC60F9E33A}"/>
              </a:ext>
            </a:extLst>
          </p:cNvPr>
          <p:cNvSpPr/>
          <p:nvPr/>
        </p:nvSpPr>
        <p:spPr>
          <a:xfrm>
            <a:off x="4627440" y="4364162"/>
            <a:ext cx="693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7" fill="none">
                <a:moveTo>
                  <a:pt x="1927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A4B7A3-2DF2-4268-B2C1-7881F4D18F16}"/>
              </a:ext>
            </a:extLst>
          </p:cNvPr>
          <p:cNvSpPr/>
          <p:nvPr/>
        </p:nvSpPr>
        <p:spPr>
          <a:xfrm>
            <a:off x="3033360" y="4364162"/>
            <a:ext cx="672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fill="none">
                <a:moveTo>
                  <a:pt x="1869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BA8953-4FE0-4F66-8E3C-B635C4EA0426}"/>
              </a:ext>
            </a:extLst>
          </p:cNvPr>
          <p:cNvSpPr/>
          <p:nvPr/>
        </p:nvSpPr>
        <p:spPr>
          <a:xfrm>
            <a:off x="828359" y="1538611"/>
            <a:ext cx="328320" cy="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3" h="5" fill="none">
                <a:moveTo>
                  <a:pt x="0" y="5"/>
                </a:moveTo>
                <a:lnTo>
                  <a:pt x="913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82E7BB-C06C-4007-B6A3-A55C630640E2}"/>
              </a:ext>
            </a:extLst>
          </p:cNvPr>
          <p:cNvSpPr/>
          <p:nvPr/>
        </p:nvSpPr>
        <p:spPr>
          <a:xfrm>
            <a:off x="828719" y="4374602"/>
            <a:ext cx="511559" cy="5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2" h="15" fill="none">
                <a:moveTo>
                  <a:pt x="0" y="0"/>
                </a:moveTo>
                <a:lnTo>
                  <a:pt x="1422" y="15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CC546-0B04-4471-AD67-E6EDDCF8A55D}"/>
              </a:ext>
            </a:extLst>
          </p:cNvPr>
          <p:cNvSpPr txBox="1"/>
          <p:nvPr/>
        </p:nvSpPr>
        <p:spPr>
          <a:xfrm>
            <a:off x="2047859" y="1997714"/>
            <a:ext cx="2680200" cy="3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Load Bean Definitions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4C91-8AD4-41B4-926F-0CAECA897398}"/>
              </a:ext>
            </a:extLst>
          </p:cNvPr>
          <p:cNvSpPr/>
          <p:nvPr/>
        </p:nvSpPr>
        <p:spPr>
          <a:xfrm>
            <a:off x="1375560" y="3739650"/>
            <a:ext cx="7574760" cy="13715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B8D97-2AEC-43EB-A572-6A3EC5820F75}"/>
              </a:ext>
            </a:extLst>
          </p:cNvPr>
          <p:cNvSpPr/>
          <p:nvPr/>
        </p:nvSpPr>
        <p:spPr>
          <a:xfrm>
            <a:off x="6470374" y="839851"/>
            <a:ext cx="2479946" cy="28997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9A466C5-E1F3-49A3-8734-F450F8F32AA1}"/>
              </a:ext>
            </a:extLst>
          </p:cNvPr>
          <p:cNvSpPr/>
          <p:nvPr/>
        </p:nvSpPr>
        <p:spPr>
          <a:xfrm>
            <a:off x="7940520" y="3781052"/>
            <a:ext cx="0" cy="49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379" fill="none">
                <a:moveTo>
                  <a:pt x="0" y="0"/>
                </a:moveTo>
                <a:lnTo>
                  <a:pt x="0" y="1379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1368AF-4E33-460B-934F-F618ED144316}"/>
              </a:ext>
            </a:extLst>
          </p:cNvPr>
          <p:cNvSpPr/>
          <p:nvPr/>
        </p:nvSpPr>
        <p:spPr>
          <a:xfrm>
            <a:off x="6895080" y="4364162"/>
            <a:ext cx="641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3" fill="none">
                <a:moveTo>
                  <a:pt x="1783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F1B94-7AF8-42A2-B1E8-88E44254C852}"/>
              </a:ext>
            </a:extLst>
          </p:cNvPr>
          <p:cNvSpPr/>
          <p:nvPr/>
        </p:nvSpPr>
        <p:spPr>
          <a:xfrm>
            <a:off x="6857640" y="799625"/>
            <a:ext cx="1805400" cy="253800"/>
          </a:xfrm>
          <a:prstGeom prst="rect">
            <a:avLst/>
          </a:prstGeom>
          <a:solidFill>
            <a:srgbClr val="FFFFFF"/>
          </a:solidFill>
          <a:ln w="9000">
            <a:solidFill>
              <a:srgbClr val="800000"/>
            </a:solidFill>
            <a:prstDash val="solid"/>
          </a:ln>
        </p:spPr>
        <p:txBody>
          <a:bodyPr vert="horz" wrap="none" lIns="81000" tIns="36000" rIns="81000" bIns="36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for-each bean ...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7DE5147E-75F5-48B8-AAF1-42D437164B40}"/>
              </a:ext>
            </a:extLst>
          </p:cNvPr>
          <p:cNvSpPr/>
          <p:nvPr/>
        </p:nvSpPr>
        <p:spPr>
          <a:xfrm>
            <a:off x="7588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B59ECCAC-2A60-4B1C-86DF-B09785291081}"/>
              </a:ext>
            </a:extLst>
          </p:cNvPr>
          <p:cNvSpPr/>
          <p:nvPr/>
        </p:nvSpPr>
        <p:spPr>
          <a:xfrm>
            <a:off x="3772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E672136F-16DF-4D0B-BE04-8A6F471FD324}"/>
              </a:ext>
            </a:extLst>
          </p:cNvPr>
          <p:cNvSpPr/>
          <p:nvPr/>
        </p:nvSpPr>
        <p:spPr>
          <a:xfrm>
            <a:off x="5378760" y="3928921"/>
            <a:ext cx="146376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E6E0B-5D50-48F5-8585-CCC9E1D43F3F}"/>
              </a:ext>
            </a:extLst>
          </p:cNvPr>
          <p:cNvSpPr txBox="1"/>
          <p:nvPr/>
        </p:nvSpPr>
        <p:spPr>
          <a:xfrm>
            <a:off x="4668840" y="4579802"/>
            <a:ext cx="2898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Bean Post Processors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9E5F66-A731-4F27-A9EE-6A1C0084A64A}"/>
              </a:ext>
            </a:extLst>
          </p:cNvPr>
          <p:cNvSpPr/>
          <p:nvPr/>
        </p:nvSpPr>
        <p:spPr>
          <a:xfrm>
            <a:off x="4330079" y="5280092"/>
            <a:ext cx="3144600" cy="2419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9089F6-2948-4095-9A85-7860B577F42E}"/>
              </a:ext>
            </a:extLst>
          </p:cNvPr>
          <p:cNvSpPr txBox="1"/>
          <p:nvPr/>
        </p:nvSpPr>
        <p:spPr>
          <a:xfrm>
            <a:off x="2447640" y="4820611"/>
            <a:ext cx="327275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Create and Initialize Beans</a:t>
            </a:r>
          </a:p>
        </p:txBody>
      </p:sp>
      <p:sp>
        <p:nvSpPr>
          <p:cNvPr id="39" name="AutoShape 8">
            <a:extLst>
              <a:ext uri="{FF2B5EF4-FFF2-40B4-BE49-F238E27FC236}">
                <a16:creationId xmlns:a16="http://schemas.microsoft.com/office/drawing/2014/main" id="{B78071CB-CD8A-4AA5-8481-61D7CDBC184E}"/>
              </a:ext>
            </a:extLst>
          </p:cNvPr>
          <p:cNvSpPr/>
          <p:nvPr/>
        </p:nvSpPr>
        <p:spPr>
          <a:xfrm>
            <a:off x="3844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0" name="AutoShape 8">
            <a:extLst>
              <a:ext uri="{FF2B5EF4-FFF2-40B4-BE49-F238E27FC236}">
                <a16:creationId xmlns:a16="http://schemas.microsoft.com/office/drawing/2014/main" id="{A21238D8-5E18-4A28-BAAC-8383CEBA486B}"/>
              </a:ext>
            </a:extLst>
          </p:cNvPr>
          <p:cNvSpPr/>
          <p:nvPr/>
        </p:nvSpPr>
        <p:spPr>
          <a:xfrm>
            <a:off x="7660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9D069-03E2-46F1-B824-E1A28CB97483}"/>
              </a:ext>
            </a:extLst>
          </p:cNvPr>
          <p:cNvSpPr txBox="1"/>
          <p:nvPr/>
        </p:nvSpPr>
        <p:spPr>
          <a:xfrm>
            <a:off x="4296240" y="2776291"/>
            <a:ext cx="1591920" cy="64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Dependency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Injection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5BCDDC-2FD5-4817-8526-E5F6A8257D0B}"/>
              </a:ext>
            </a:extLst>
          </p:cNvPr>
          <p:cNvSpPr/>
          <p:nvPr/>
        </p:nvSpPr>
        <p:spPr>
          <a:xfrm>
            <a:off x="5859720" y="2289932"/>
            <a:ext cx="1024559" cy="64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7" h="1783" fill="none">
                <a:moveTo>
                  <a:pt x="0" y="1783"/>
                </a:moveTo>
                <a:lnTo>
                  <a:pt x="2847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3FE5BF-7F1E-4488-80AD-DA3520014703}"/>
              </a:ext>
            </a:extLst>
          </p:cNvPr>
          <p:cNvSpPr/>
          <p:nvPr/>
        </p:nvSpPr>
        <p:spPr>
          <a:xfrm>
            <a:off x="5828400" y="3066452"/>
            <a:ext cx="890280" cy="15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4" h="432" fill="none">
                <a:moveTo>
                  <a:pt x="0" y="0"/>
                </a:moveTo>
                <a:lnTo>
                  <a:pt x="2474" y="432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83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Collection of utility, convention, methodology which helps us to ease repeated and duplicate work, hence improving productivity and efficiency in development, testing and deployment: </a:t>
            </a:r>
            <a:r>
              <a:rPr lang="en-MY" b="1" i="0" dirty="0"/>
              <a:t>FRAMEWORK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9074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Spring REST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8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REST – key points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416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Built on Spring MVC.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REST is not aligned with other frameworks which are based on JAX-RS.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REST has all utilities needed to build web service endpoint and client.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Easily integrates with an application that is build on Spring.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Has wide support for unit testing.</a:t>
            </a:r>
          </a:p>
          <a:p>
            <a:pPr lvl="0"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8117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@</a:t>
            </a:r>
            <a:r>
              <a:rPr lang="en-MY" dirty="0" err="1"/>
              <a:t>RequestMapping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264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RequestMethod.</a:t>
            </a:r>
            <a:r>
              <a:rPr lang="en-US" sz="1800" b="1" i="1" u="none" strike="noStrike" baseline="0" dirty="0" err="1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delete all Orders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"/orders/{id}"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RequestMethod.</a:t>
            </a:r>
            <a:r>
              <a:rPr lang="en-US" sz="1800" b="1" i="1" u="none" strike="noStrike" baseline="0" dirty="0" err="1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PUT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3622567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 map HTTP requests based on method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Allows same URL to be mapped to multiple Java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RequestMethod</a:t>
            </a:r>
            <a:r>
              <a:rPr lang="en-US" sz="2000" dirty="0"/>
              <a:t> enumerators are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GET, POST, PUT, PATCH, DELETE, HEAD, OPTIONS, TRACE</a:t>
            </a:r>
          </a:p>
        </p:txBody>
      </p:sp>
    </p:spTree>
    <p:extLst>
      <p:ext uri="{BB962C8B-B14F-4D97-AF65-F5344CB8AC3E}">
        <p14:creationId xmlns:p14="http://schemas.microsoft.com/office/powerpoint/2010/main" val="69454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Produces and consumes attribute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1520933"/>
            <a:ext cx="8683920" cy="16465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RequestMethod.</a:t>
            </a:r>
            <a:r>
              <a:rPr lang="en-US" sz="1800" i="1" u="none" strike="noStrike" baseline="0" dirty="0" err="1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1" i="1" u="none" strike="noStrike" baseline="0" dirty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dirty="0">
                <a:latin typeface="Courier New" pitchFamily="50"/>
                <a:cs typeface="Courier New" pitchFamily="49"/>
              </a:rPr>
              <a:t>produces={“application/xml”}, consumes={“application/</a:t>
            </a:r>
            <a:r>
              <a:rPr lang="en-US" sz="1800" b="1" dirty="0" err="1">
                <a:latin typeface="Courier New" pitchFamily="50"/>
                <a:cs typeface="Courier New" pitchFamily="49"/>
              </a:rPr>
              <a:t>json</a:t>
            </a:r>
            <a:r>
              <a:rPr lang="en-US" sz="1800" b="1" dirty="0">
                <a:latin typeface="Courier New" pitchFamily="50"/>
                <a:cs typeface="Courier New" pitchFamily="49"/>
              </a:rPr>
              <a:t>”}</a:t>
            </a:r>
            <a:r>
              <a:rPr lang="en-US" sz="1800" dirty="0">
                <a:latin typeface="Courier New" pitchFamily="50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dirty="0">
                <a:latin typeface="Courier New" pitchFamily="50"/>
                <a:cs typeface="Courier New" pitchFamily="49"/>
              </a:rPr>
              <a:t>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String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orderId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and returned updated order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28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Simpler annotations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Alternative handler mapping shortcuts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/>
              <a:t>(path="/accounts”,</a:t>
            </a:r>
            <a:br>
              <a:rPr lang="en-US" sz="2000" dirty="0"/>
            </a:br>
            <a:r>
              <a:rPr lang="en-US" sz="2000" dirty="0"/>
              <a:t>                method=</a:t>
            </a:r>
            <a:r>
              <a:rPr lang="en-US" sz="2000" dirty="0" err="1"/>
              <a:t>RequestMethod.GET</a:t>
            </a:r>
            <a:r>
              <a:rPr lang="en-US" sz="2000" dirty="0"/>
              <a:t>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Or @</a:t>
            </a:r>
            <a:r>
              <a:rPr lang="en-US" sz="2000" dirty="0" err="1"/>
              <a:t>GetMapping</a:t>
            </a:r>
            <a:r>
              <a:rPr lang="en-US" sz="2000" dirty="0"/>
              <a:t>("/accounts");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Exist for these HTTP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GetMapping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PostMapping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PutMapping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DeleteMapping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PatchMapping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0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Birth of Spring framework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Rod Johnson publishes J2EE Development without EJB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2004 - Spring Framework 1.0 released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Champions dependency injection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Encourages POJOs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Uses XML files to describe application configuration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Becomes popular quickly as an EJB alternative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14C9D-436F-4D41-9E59-41B1F78009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8520" y="1155960"/>
            <a:ext cx="1625400" cy="204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and Pivotal – The partnership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SpringSource</a:t>
            </a:r>
            <a:r>
              <a:rPr lang="en-US" sz="2000" dirty="0">
                <a:solidFill>
                  <a:schemeClr val="tx1"/>
                </a:solidFill>
              </a:rPr>
              <a:t>, the company behind Spring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acquired by VMware in 2009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transferred to Pivotal joint venture 2013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Spring projects key to </a:t>
            </a:r>
            <a:r>
              <a:rPr lang="en-US" sz="2000" dirty="0" err="1">
                <a:solidFill>
                  <a:schemeClr val="tx1"/>
                </a:solidFill>
              </a:rPr>
              <a:t>Pivotal's</a:t>
            </a:r>
            <a:r>
              <a:rPr lang="en-US" sz="2000" dirty="0">
                <a:solidFill>
                  <a:schemeClr val="tx1"/>
                </a:solidFill>
              </a:rPr>
              <a:t> big-data and cloud strategies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Cloud Foundry PaaS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Deploy to private, public, hybrid clouds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Microservices, Spring Cloud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Real-time analytics, IoT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Spot trends as they happen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Spring Data, Spring Hadoop, Spring Cloud Data Flow</a:t>
            </a:r>
          </a:p>
        </p:txBody>
      </p:sp>
    </p:spTree>
    <p:extLst>
      <p:ext uri="{BB962C8B-B14F-4D97-AF65-F5344CB8AC3E}">
        <p14:creationId xmlns:p14="http://schemas.microsoft.com/office/powerpoint/2010/main" val="147445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Project Ecosystem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2D72B-FB1E-4F45-9FB0-AA7A3FE8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7" y="877777"/>
            <a:ext cx="6425485" cy="42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is an open source, lightweight, container and framework for building Java Enterprise class applications: </a:t>
            </a:r>
            <a:r>
              <a:rPr lang="en-MY" i="0" dirty="0"/>
              <a:t>SPRING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245066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Framework – key elements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Open Source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Light weight 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Container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7518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lightweight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applications do not require a Java EE application server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But they can be deployed on one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is not </a:t>
            </a:r>
            <a:r>
              <a:rPr lang="en-US" sz="2000" i="1" dirty="0">
                <a:solidFill>
                  <a:schemeClr val="tx1"/>
                </a:solidFill>
              </a:rPr>
              <a:t>invasive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Does not require you to extend framework classes or implement framework interfaces for most usage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We write our code as POJOs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Low overhead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jars are relatively small</a:t>
            </a:r>
          </a:p>
          <a:p>
            <a:pPr marL="342900" lvl="2" indent="-342900">
              <a:spcBef>
                <a:spcPts val="598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JARs used in this course are &lt; 8 MB</a:t>
            </a:r>
          </a:p>
        </p:txBody>
      </p:sp>
    </p:spTree>
    <p:extLst>
      <p:ext uri="{BB962C8B-B14F-4D97-AF65-F5344CB8AC3E}">
        <p14:creationId xmlns:p14="http://schemas.microsoft.com/office/powerpoint/2010/main" val="422556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container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54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serves as a container for your application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Our objects do not have to worry about finding / connecting to each other.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instantiates and dependency injects your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Serves as a lifecycle manager</a:t>
            </a:r>
          </a:p>
        </p:txBody>
      </p:sp>
    </p:spTree>
    <p:extLst>
      <p:ext uri="{BB962C8B-B14F-4D97-AF65-F5344CB8AC3E}">
        <p14:creationId xmlns:p14="http://schemas.microsoft.com/office/powerpoint/2010/main" val="3649773106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794</Words>
  <Application>Microsoft Office PowerPoint</Application>
  <PresentationFormat>On-screen Show (16:9)</PresentationFormat>
  <Paragraphs>160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Calibri</vt:lpstr>
      <vt:lpstr>Varela Round</vt:lpstr>
      <vt:lpstr>Verdana</vt:lpstr>
      <vt:lpstr>Iras template</vt:lpstr>
      <vt:lpstr>Spring Basics, RESTFUL webservices</vt:lpstr>
      <vt:lpstr>PowerPoint Presentation</vt:lpstr>
      <vt:lpstr>Birth of Spring framework</vt:lpstr>
      <vt:lpstr>Spring and Pivotal – The partnership</vt:lpstr>
      <vt:lpstr>Spring Project Ecosystem</vt:lpstr>
      <vt:lpstr>PowerPoint Presentation</vt:lpstr>
      <vt:lpstr>Spring Framework – key elements</vt:lpstr>
      <vt:lpstr>Spring – A lightweight framework</vt:lpstr>
      <vt:lpstr>Spring – A container</vt:lpstr>
      <vt:lpstr>Java configuration</vt:lpstr>
      <vt:lpstr>Configuration Class</vt:lpstr>
      <vt:lpstr>Accessing a Bean</vt:lpstr>
      <vt:lpstr>Multiple configuration classes</vt:lpstr>
      <vt:lpstr>Annotation based configuration</vt:lpstr>
      <vt:lpstr>Stereotype annotations</vt:lpstr>
      <vt:lpstr>After annotation configuration</vt:lpstr>
      <vt:lpstr>After annotation configuration</vt:lpstr>
      <vt:lpstr>Bean life cycle</vt:lpstr>
      <vt:lpstr>After annotation configuration</vt:lpstr>
      <vt:lpstr>Spring REST</vt:lpstr>
      <vt:lpstr>Spring REST – key points</vt:lpstr>
      <vt:lpstr>Using @RequestMapping</vt:lpstr>
      <vt:lpstr>Produces and consumes attribute</vt:lpstr>
      <vt:lpstr>Simpler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153</cp:revision>
  <dcterms:modified xsi:type="dcterms:W3CDTF">2021-11-07T13:13:57Z</dcterms:modified>
</cp:coreProperties>
</file>