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431" r:id="rId3"/>
    <p:sldId id="434" r:id="rId4"/>
    <p:sldId id="432" r:id="rId5"/>
    <p:sldId id="433" r:id="rId6"/>
    <p:sldId id="365" r:id="rId7"/>
    <p:sldId id="366" r:id="rId8"/>
    <p:sldId id="367" r:id="rId9"/>
    <p:sldId id="368" r:id="rId10"/>
    <p:sldId id="326" r:id="rId11"/>
    <p:sldId id="374" r:id="rId12"/>
    <p:sldId id="435" r:id="rId13"/>
    <p:sldId id="387" r:id="rId14"/>
    <p:sldId id="325" r:id="rId15"/>
    <p:sldId id="358" r:id="rId16"/>
    <p:sldId id="356" r:id="rId17"/>
    <p:sldId id="357" r:id="rId18"/>
    <p:sldId id="359" r:id="rId19"/>
    <p:sldId id="360" r:id="rId20"/>
    <p:sldId id="436" r:id="rId21"/>
    <p:sldId id="437" r:id="rId22"/>
    <p:sldId id="43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  <p:embeddedFont>
      <p:font typeface="Varela Round" panose="00000500000000000000" charset="-79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20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15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7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0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75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0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38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61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83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29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1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8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2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5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11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data access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Error classes for various error codes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55265-37F1-42F7-BAFC-8BAAC92AB859}"/>
              </a:ext>
            </a:extLst>
          </p:cNvPr>
          <p:cNvSpPr/>
          <p:nvPr/>
        </p:nvSpPr>
        <p:spPr>
          <a:xfrm>
            <a:off x="2286423" y="1063500"/>
            <a:ext cx="4156200" cy="41292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Select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iddd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 from T_ACCOUNT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676D1-F706-491C-B918-E67C7E6D03F8}"/>
              </a:ext>
            </a:extLst>
          </p:cNvPr>
          <p:cNvSpPr txBox="1"/>
          <p:nvPr/>
        </p:nvSpPr>
        <p:spPr>
          <a:xfrm>
            <a:off x="1312983" y="1482900"/>
            <a:ext cx="17154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Plain JDBC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F74803-6788-4729-9D18-63F8A0B024F8}"/>
              </a:ext>
            </a:extLst>
          </p:cNvPr>
          <p:cNvGrpSpPr/>
          <p:nvPr/>
        </p:nvGrpSpPr>
        <p:grpSpPr>
          <a:xfrm>
            <a:off x="298503" y="1949460"/>
            <a:ext cx="3501000" cy="1206720"/>
            <a:chOff x="328320" y="2303640"/>
            <a:chExt cx="3501000" cy="120672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279B0E-C529-4399-A6C1-86C1F972F084}"/>
                </a:ext>
              </a:extLst>
            </p:cNvPr>
            <p:cNvSpPr/>
            <p:nvPr/>
          </p:nvSpPr>
          <p:spPr>
            <a:xfrm>
              <a:off x="328320" y="2303640"/>
              <a:ext cx="3401640" cy="11948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71E40-D62E-4012-9AF9-63C6792CBB72}"/>
                </a:ext>
              </a:extLst>
            </p:cNvPr>
            <p:cNvSpPr txBox="1"/>
            <p:nvPr/>
          </p:nvSpPr>
          <p:spPr>
            <a:xfrm>
              <a:off x="414360" y="2353680"/>
              <a:ext cx="3414960" cy="1156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java.sql.SQLException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Times" pitchFamily="18"/>
                  <a:cs typeface="Times" pitchFamily="18"/>
                </a:rPr>
                <a:t>Message: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" pitchFamily="18"/>
                  <a:ea typeface="Times" pitchFamily="18"/>
                  <a:cs typeface="Times" pitchFamily="18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Column not found: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IDDD in statement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errorCode: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-28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EC1236-D25D-480D-AC35-1CD99802E6A2}"/>
              </a:ext>
            </a:extLst>
          </p:cNvPr>
          <p:cNvSpPr txBox="1"/>
          <p:nvPr/>
        </p:nvSpPr>
        <p:spPr>
          <a:xfrm>
            <a:off x="6146703" y="1474620"/>
            <a:ext cx="95579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Spring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829E38-D9FB-45F3-BDC7-796997B136C8}"/>
              </a:ext>
            </a:extLst>
          </p:cNvPr>
          <p:cNvSpPr/>
          <p:nvPr/>
        </p:nvSpPr>
        <p:spPr>
          <a:xfrm>
            <a:off x="4195862" y="3610140"/>
            <a:ext cx="4609080" cy="1316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" pitchFamily="18"/>
                <a:cs typeface="Times" pitchFamily="18"/>
              </a:rPr>
              <a:t>BadSqlGrammarException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" pitchFamily="18"/>
                <a:cs typeface="Times" pitchFamily="18"/>
              </a:rPr>
              <a:t>Message: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Monaco" pitchFamily="49"/>
                <a:ea typeface="Monaco" pitchFamily="49"/>
                <a:cs typeface="Monaco" pitchFamily="49"/>
              </a:rPr>
              <a:t>PreparedStatementCallback;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Monaco" pitchFamily="49"/>
                <a:ea typeface="Monaco" pitchFamily="49"/>
                <a:cs typeface="Monaco" pitchFamily="49"/>
              </a:rPr>
              <a:t>bad SQL grammar … Column not found: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Monaco" pitchFamily="49"/>
                <a:ea typeface="Monaco" pitchFamily="49"/>
                <a:cs typeface="Monaco" pitchFamily="49"/>
              </a:rPr>
              <a:t>IDDD in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037E0-E704-44E0-9ECF-05A4F0A0A669}"/>
              </a:ext>
            </a:extLst>
          </p:cNvPr>
          <p:cNvSpPr txBox="1"/>
          <p:nvPr/>
        </p:nvSpPr>
        <p:spPr>
          <a:xfrm>
            <a:off x="4284063" y="3213060"/>
            <a:ext cx="22726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Error code mapping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3267F6-93E7-475D-9816-F840F115B611}"/>
              </a:ext>
            </a:extLst>
          </p:cNvPr>
          <p:cNvGrpSpPr/>
          <p:nvPr/>
        </p:nvGrpSpPr>
        <p:grpSpPr>
          <a:xfrm>
            <a:off x="4749903" y="1949460"/>
            <a:ext cx="3501000" cy="1206720"/>
            <a:chOff x="4779720" y="2303640"/>
            <a:chExt cx="3501000" cy="12067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C51195-ECE7-4945-AD3E-6BB91D779C8B}"/>
                </a:ext>
              </a:extLst>
            </p:cNvPr>
            <p:cNvSpPr/>
            <p:nvPr/>
          </p:nvSpPr>
          <p:spPr>
            <a:xfrm>
              <a:off x="4779720" y="2303640"/>
              <a:ext cx="3401640" cy="11948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B4499B-E64D-4021-8A0D-8EFCE9F0901A}"/>
                </a:ext>
              </a:extLst>
            </p:cNvPr>
            <p:cNvSpPr txBox="1"/>
            <p:nvPr/>
          </p:nvSpPr>
          <p:spPr>
            <a:xfrm>
              <a:off x="4865760" y="2353680"/>
              <a:ext cx="3414960" cy="1156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java.sql.SQLException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Times" pitchFamily="18"/>
                  <a:cs typeface="Times" pitchFamily="18"/>
                </a:rPr>
                <a:t>Message: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" pitchFamily="18"/>
                  <a:ea typeface="Times" pitchFamily="18"/>
                  <a:cs typeface="Times" pitchFamily="18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Column not found: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IDDD in statement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errorCode: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-28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F3A52AC-63AE-482A-B8D6-34ED058B89AE}"/>
              </a:ext>
            </a:extLst>
          </p:cNvPr>
          <p:cNvSpPr/>
          <p:nvPr/>
        </p:nvSpPr>
        <p:spPr>
          <a:xfrm>
            <a:off x="6614161" y="3144299"/>
            <a:ext cx="45719" cy="453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" h="1205" fill="none">
                <a:moveTo>
                  <a:pt x="0" y="0"/>
                </a:moveTo>
                <a:lnTo>
                  <a:pt x="30" y="12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586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Query for simple object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591FB2F-A7DC-490C-B431-3C57FDA9D340}"/>
              </a:ext>
            </a:extLst>
          </p:cNvPr>
          <p:cNvSpPr/>
          <p:nvPr/>
        </p:nvSpPr>
        <p:spPr>
          <a:xfrm>
            <a:off x="868550" y="1473292"/>
            <a:ext cx="7350480" cy="283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getOldest()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min(dob) from PERSON"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.queryForObject(sql, Date.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long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getPersonCount()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count(*) from PERSON"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.queryForObject(sql, Long.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88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2084225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JPA</a:t>
            </a:r>
          </a:p>
        </p:txBody>
      </p:sp>
    </p:spTree>
    <p:extLst>
      <p:ext uri="{BB962C8B-B14F-4D97-AF65-F5344CB8AC3E}">
        <p14:creationId xmlns:p14="http://schemas.microsoft.com/office/powerpoint/2010/main" val="44855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JPA – An intro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801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The Java Persistence API is designed for operating on domain objects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Defined as POJO entities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No special interface required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Replaces previous persistence mechanisms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EJB Entity Beans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Java Data Objects (JDO)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 common API for object-relational mapping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Derived from experience with existing products such as </a:t>
            </a:r>
            <a:r>
              <a:rPr lang="en-US" sz="2000" dirty="0" err="1"/>
              <a:t>JBoss</a:t>
            </a:r>
            <a:r>
              <a:rPr lang="en-US" sz="2000" dirty="0"/>
              <a:t> Hibernate and Oracle TopLink (now </a:t>
            </a:r>
            <a:r>
              <a:rPr lang="en-US" sz="2000" dirty="0" err="1"/>
              <a:t>EclipseLink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15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Persistent unit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Describes a group of persistent classes (entities)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Defines provider(s)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Defines transactional types (local vs JTA)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Multiple Units per application are allowed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Defined by the file: 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426930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JPA Providers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433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Several major implementations of JPA spec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Hibernate </a:t>
            </a:r>
            <a:r>
              <a:rPr lang="en-US" sz="2000" dirty="0" err="1"/>
              <a:t>EntityManager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Used inside </a:t>
            </a:r>
            <a:r>
              <a:rPr lang="en-US" sz="2000" dirty="0" err="1"/>
              <a:t>JBoss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EclipseLink</a:t>
            </a:r>
            <a:r>
              <a:rPr lang="en-US" sz="2000" dirty="0"/>
              <a:t> (RI)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Used inside Glassfish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Apache </a:t>
            </a:r>
            <a:r>
              <a:rPr lang="en-US" sz="2000" dirty="0" err="1"/>
              <a:t>OpenJPA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Used by Oracle WebLogic and IBM </a:t>
            </a:r>
            <a:r>
              <a:rPr lang="en-US" sz="2000" dirty="0" err="1"/>
              <a:t>Websphere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Data Nucleus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Used by Google App Engine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Can all be used without application server as well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Independent part of EJB 3 spec</a:t>
            </a:r>
          </a:p>
        </p:txBody>
      </p:sp>
    </p:spTree>
    <p:extLst>
      <p:ext uri="{BB962C8B-B14F-4D97-AF65-F5344CB8AC3E}">
        <p14:creationId xmlns:p14="http://schemas.microsoft.com/office/powerpoint/2010/main" val="347605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 manager and factory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418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b="1" dirty="0" err="1"/>
              <a:t>EntityManager</a:t>
            </a:r>
            <a:endParaRPr lang="en-US" sz="2000" b="1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Manages a unit of work and persistent objects therein: the </a:t>
            </a:r>
            <a:r>
              <a:rPr lang="en-US" sz="2000" dirty="0" err="1"/>
              <a:t>PersistenceContext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Lifecycle often bound to a Transaction (usually container-managed)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b="1" dirty="0" err="1"/>
              <a:t>EntityManagerFactory</a:t>
            </a:r>
            <a:endParaRPr lang="en-US" sz="2000" b="1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thread-safe, shareable object that represents a single data source / persistence unit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Provides access to new application-managed </a:t>
            </a:r>
            <a:r>
              <a:rPr lang="en-US" sz="2000" dirty="0" err="1"/>
              <a:t>EntityManagers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 manager and factory integration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C6E3A-538A-46BD-A28E-DEC6BABB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99605" y="893700"/>
            <a:ext cx="5867279" cy="42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57DF70-5359-47E6-B804-F673BC99A64D}"/>
              </a:ext>
            </a:extLst>
          </p:cNvPr>
          <p:cNvSpPr/>
          <p:nvPr/>
        </p:nvSpPr>
        <p:spPr>
          <a:xfrm>
            <a:off x="416285" y="1060380"/>
            <a:ext cx="1265759" cy="9576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Manager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02F41-671C-4B9B-83CB-EC98A11FF8C7}"/>
              </a:ext>
            </a:extLst>
          </p:cNvPr>
          <p:cNvSpPr txBox="1"/>
          <p:nvPr/>
        </p:nvSpPr>
        <p:spPr>
          <a:xfrm>
            <a:off x="1721645" y="1520820"/>
            <a:ext cx="846719" cy="333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292711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7D8EE8-4DD7-46F6-AC88-3FCC761918BA}"/>
              </a:ext>
            </a:extLst>
          </p:cNvPr>
          <p:cNvSpPr txBox="1">
            <a:spLocks/>
          </p:cNvSpPr>
          <p:nvPr/>
        </p:nvSpPr>
        <p:spPr>
          <a:xfrm>
            <a:off x="1453273" y="819297"/>
            <a:ext cx="5246640" cy="429156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@Entity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@Table(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 </a:t>
            </a:r>
            <a:r>
              <a:rPr lang="en-US" sz="1800" dirty="0">
                <a:solidFill>
                  <a:srgbClr val="0000C0"/>
                </a:solidFill>
              </a:rPr>
              <a:t>“T_CUSTOMER”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>
                <a:solidFill>
                  <a:srgbClr val="7F0055"/>
                </a:solidFill>
              </a:rPr>
              <a:t>public class</a:t>
            </a:r>
            <a:r>
              <a:rPr lang="en-US" sz="1800" dirty="0"/>
              <a:t> Customer {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@Id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    @Column(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</a:t>
            </a:r>
            <a:r>
              <a:rPr lang="en-US" sz="1800" dirty="0">
                <a:solidFill>
                  <a:srgbClr val="0000C0"/>
                </a:solidFill>
              </a:rPr>
              <a:t>“</a:t>
            </a:r>
            <a:r>
              <a:rPr lang="en-US" sz="1800" dirty="0" err="1">
                <a:solidFill>
                  <a:srgbClr val="0000C0"/>
                </a:solidFill>
              </a:rPr>
              <a:t>cust_id</a:t>
            </a:r>
            <a:r>
              <a:rPr lang="en-US" sz="1800" dirty="0">
                <a:solidFill>
                  <a:srgbClr val="0000C0"/>
                </a:solidFill>
              </a:rPr>
              <a:t>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F0055"/>
                </a:solidFill>
              </a:rPr>
              <a:t>private</a:t>
            </a:r>
            <a:r>
              <a:rPr lang="en-US" sz="1800" dirty="0"/>
              <a:t> Long id;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@Column(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</a:t>
            </a:r>
            <a:r>
              <a:rPr lang="en-US" sz="1800" dirty="0">
                <a:solidFill>
                  <a:srgbClr val="0000C0"/>
                </a:solidFill>
              </a:rPr>
              <a:t>“</a:t>
            </a:r>
            <a:r>
              <a:rPr lang="en-US" sz="1800" dirty="0" err="1">
                <a:solidFill>
                  <a:srgbClr val="0000C0"/>
                </a:solidFill>
              </a:rPr>
              <a:t>first_name</a:t>
            </a:r>
            <a:r>
              <a:rPr lang="en-US" sz="1800" dirty="0">
                <a:solidFill>
                  <a:srgbClr val="0000C0"/>
                </a:solidFill>
              </a:rPr>
              <a:t>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F0055"/>
                </a:solidFill>
              </a:rPr>
              <a:t>private</a:t>
            </a:r>
            <a:r>
              <a:rPr lang="en-US" sz="1800" dirty="0"/>
              <a:t> String </a:t>
            </a:r>
            <a:r>
              <a:rPr lang="en-US" sz="1800" dirty="0" err="1"/>
              <a:t>firstName</a:t>
            </a:r>
            <a:r>
              <a:rPr lang="en-US" sz="1800" dirty="0"/>
              <a:t>;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1800" dirty="0">
              <a:cs typeface="Arial" pitchFamily="34"/>
            </a:endParaRP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cs typeface="Arial" pitchFamily="34"/>
              </a:rPr>
              <a:t>    </a:t>
            </a:r>
            <a:r>
              <a:rPr lang="en-US" sz="1800" dirty="0">
                <a:solidFill>
                  <a:srgbClr val="646464"/>
                </a:solidFill>
                <a:latin typeface="Arial" pitchFamily="50"/>
                <a:cs typeface="Arial" pitchFamily="50"/>
              </a:rPr>
              <a:t>@Transient</a:t>
            </a: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cs typeface="Arial" pitchFamily="34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private</a:t>
            </a:r>
            <a:r>
              <a:rPr lang="en-US" sz="1800" dirty="0">
                <a:latin typeface="Arial" pitchFamily="34"/>
                <a:cs typeface="Arial" pitchFamily="34"/>
              </a:rPr>
              <a:t> User </a:t>
            </a:r>
            <a:r>
              <a:rPr lang="en-US" sz="1800" dirty="0" err="1">
                <a:latin typeface="Arial" pitchFamily="34"/>
                <a:cs typeface="Arial" pitchFamily="34"/>
              </a:rPr>
              <a:t>currentUser</a:t>
            </a:r>
            <a:r>
              <a:rPr lang="en-US" sz="1800" dirty="0">
                <a:latin typeface="Arial" pitchFamily="34"/>
                <a:cs typeface="Arial" pitchFamily="34"/>
              </a:rPr>
              <a:t>;</a:t>
            </a: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>
              <a:cs typeface="Arial" pitchFamily="34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270467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JPA Querying using JPQL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AEB69-2F17-413B-8B9E-0F0FDCB33BF5}"/>
              </a:ext>
            </a:extLst>
          </p:cNvPr>
          <p:cNvSpPr/>
          <p:nvPr/>
        </p:nvSpPr>
        <p:spPr>
          <a:xfrm>
            <a:off x="434518" y="880410"/>
            <a:ext cx="8164799" cy="76715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108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Long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= 123L;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entityManager.find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B02126C-1C86-48EB-8D30-AC43DEB5DF87}"/>
              </a:ext>
            </a:extLst>
          </p:cNvPr>
          <p:cNvSpPr/>
          <p:nvPr/>
        </p:nvSpPr>
        <p:spPr>
          <a:xfrm>
            <a:off x="434519" y="1834837"/>
            <a:ext cx="8164800" cy="31415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// Query with named parameters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TypedQuery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&lt;Customer&gt; query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entityManager.createQuery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“select c from Customer c where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c.address.city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= :city”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query.setParameter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“Chicago”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List&lt;Customer&gt; customers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query.getResultList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// … or using a single statement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List&lt;Customer&gt; customers2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entityManager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createQuery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ial" pitchFamily="34"/>
                <a:cs typeface="Arial" pitchFamily="34"/>
              </a:rPr>
              <a:t>select c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from Customer c ...”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setParameter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“Chicago”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getResultList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BBE0E3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884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data access options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26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JDBC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JPA (ORM)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2084225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389648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Data</a:t>
            </a:r>
            <a:endParaRPr lang="e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FB67DF-296B-469B-964B-F320DA0CD814}"/>
              </a:ext>
            </a:extLst>
          </p:cNvPr>
          <p:cNvGrpSpPr/>
          <p:nvPr/>
        </p:nvGrpSpPr>
        <p:grpSpPr>
          <a:xfrm>
            <a:off x="1943310" y="1301431"/>
            <a:ext cx="3938400" cy="746640"/>
            <a:chOff x="1843919" y="2802240"/>
            <a:chExt cx="3938400" cy="74664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05E9EA3-35F1-44E3-BAE6-72E1A1BCE53F}"/>
                </a:ext>
              </a:extLst>
            </p:cNvPr>
            <p:cNvSpPr/>
            <p:nvPr/>
          </p:nvSpPr>
          <p:spPr>
            <a:xfrm>
              <a:off x="1843919" y="2802240"/>
              <a:ext cx="3938400" cy="74664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32028-F77E-4A23-A613-339AF84B1C71}"/>
                </a:ext>
              </a:extLst>
            </p:cNvPr>
            <p:cNvSpPr txBox="1"/>
            <p:nvPr/>
          </p:nvSpPr>
          <p:spPr>
            <a:xfrm>
              <a:off x="2398680" y="2878200"/>
              <a:ext cx="2828880" cy="597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32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Spring Data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7B60C-136D-40EC-8085-DC8D97178A23}"/>
              </a:ext>
            </a:extLst>
          </p:cNvPr>
          <p:cNvSpPr/>
          <p:nvPr/>
        </p:nvSpPr>
        <p:spPr>
          <a:xfrm>
            <a:off x="1900111" y="22777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21F87-753D-49DB-A76A-A7B021C92DB8}"/>
              </a:ext>
            </a:extLst>
          </p:cNvPr>
          <p:cNvSpPr txBox="1"/>
          <p:nvPr/>
        </p:nvSpPr>
        <p:spPr>
          <a:xfrm>
            <a:off x="1995871" y="2349391"/>
            <a:ext cx="1076759" cy="36467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JPA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856BAA-51DA-4ADE-A3FC-3B5FE218450B}"/>
              </a:ext>
            </a:extLst>
          </p:cNvPr>
          <p:cNvSpPr/>
          <p:nvPr/>
        </p:nvSpPr>
        <p:spPr>
          <a:xfrm>
            <a:off x="3326791" y="2277391"/>
            <a:ext cx="126828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063A4-3346-4BF2-9FB3-FCB5164E5D54}"/>
              </a:ext>
            </a:extLst>
          </p:cNvPr>
          <p:cNvSpPr txBox="1"/>
          <p:nvPr/>
        </p:nvSpPr>
        <p:spPr>
          <a:xfrm>
            <a:off x="3339031" y="2349030"/>
            <a:ext cx="1216800" cy="639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Pivotal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Gemfire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A9C1EF-89ED-48C3-AE6A-6B15933F9D0A}"/>
              </a:ext>
            </a:extLst>
          </p:cNvPr>
          <p:cNvSpPr/>
          <p:nvPr/>
        </p:nvSpPr>
        <p:spPr>
          <a:xfrm>
            <a:off x="4689391" y="2277031"/>
            <a:ext cx="134064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3E96B-8D2D-479B-8DFE-38AFBCDAC570}"/>
              </a:ext>
            </a:extLst>
          </p:cNvPr>
          <p:cNvSpPr txBox="1"/>
          <p:nvPr/>
        </p:nvSpPr>
        <p:spPr>
          <a:xfrm>
            <a:off x="4700551" y="2339670"/>
            <a:ext cx="1311480" cy="36467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MongoDB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832641-75EF-4841-881B-F413ADDA2557}"/>
              </a:ext>
            </a:extLst>
          </p:cNvPr>
          <p:cNvSpPr/>
          <p:nvPr/>
        </p:nvSpPr>
        <p:spPr>
          <a:xfrm>
            <a:off x="1900111" y="2948791"/>
            <a:ext cx="126828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D32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508D9-D3D6-4AA2-B7BB-93C4C8526EB4}"/>
              </a:ext>
            </a:extLst>
          </p:cNvPr>
          <p:cNvSpPr txBox="1"/>
          <p:nvPr/>
        </p:nvSpPr>
        <p:spPr>
          <a:xfrm>
            <a:off x="1922790" y="3027991"/>
            <a:ext cx="1222920" cy="639000"/>
          </a:xfrm>
          <a:prstGeom prst="rect">
            <a:avLst/>
          </a:prstGeom>
          <a:solidFill>
            <a:srgbClr val="FFD32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Apache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Hadoop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E56850-142D-41F8-832C-9BA57ABDC8DA}"/>
              </a:ext>
            </a:extLst>
          </p:cNvPr>
          <p:cNvSpPr/>
          <p:nvPr/>
        </p:nvSpPr>
        <p:spPr>
          <a:xfrm>
            <a:off x="3325711" y="317667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ECF0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7DBFE-9039-42FA-8E26-D910B0BD21E1}"/>
              </a:ext>
            </a:extLst>
          </p:cNvPr>
          <p:cNvSpPr txBox="1"/>
          <p:nvPr/>
        </p:nvSpPr>
        <p:spPr>
          <a:xfrm>
            <a:off x="3401311" y="3248311"/>
            <a:ext cx="1120680" cy="364679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Solr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F95794-1825-428D-A5D1-F7311393AB22}"/>
              </a:ext>
            </a:extLst>
          </p:cNvPr>
          <p:cNvSpPr/>
          <p:nvPr/>
        </p:nvSpPr>
        <p:spPr>
          <a:xfrm>
            <a:off x="4727191" y="2925031"/>
            <a:ext cx="134064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FF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020BA-9CD0-4AC4-8295-77833ABA128F}"/>
              </a:ext>
            </a:extLst>
          </p:cNvPr>
          <p:cNvSpPr txBox="1"/>
          <p:nvPr/>
        </p:nvSpPr>
        <p:spPr>
          <a:xfrm>
            <a:off x="4747711" y="2997391"/>
            <a:ext cx="127908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JDBC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extensions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BFE846-E6B6-40DF-89C6-4487488807F4}"/>
              </a:ext>
            </a:extLst>
          </p:cNvPr>
          <p:cNvSpPr/>
          <p:nvPr/>
        </p:nvSpPr>
        <p:spPr>
          <a:xfrm>
            <a:off x="4707031" y="3868951"/>
            <a:ext cx="134136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8B8D5-263C-469E-9EB6-AE4F7B90F2E3}"/>
              </a:ext>
            </a:extLst>
          </p:cNvPr>
          <p:cNvSpPr txBox="1"/>
          <p:nvPr/>
        </p:nvSpPr>
        <p:spPr>
          <a:xfrm>
            <a:off x="4718191" y="3923311"/>
            <a:ext cx="1311480" cy="364679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And more ...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8F9568C-B7CF-4355-B6A7-1FE63169C206}"/>
              </a:ext>
            </a:extLst>
          </p:cNvPr>
          <p:cNvSpPr/>
          <p:nvPr/>
        </p:nvSpPr>
        <p:spPr>
          <a:xfrm>
            <a:off x="6179791" y="1281991"/>
            <a:ext cx="189720" cy="81972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80808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DA6AC-8F92-4C80-A126-B23E9E014BE3}"/>
              </a:ext>
            </a:extLst>
          </p:cNvPr>
          <p:cNvSpPr txBox="1"/>
          <p:nvPr/>
        </p:nvSpPr>
        <p:spPr>
          <a:xfrm>
            <a:off x="6491551" y="1503751"/>
            <a:ext cx="188352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Core project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B4724F-9E5C-44AF-9A9E-2884BFB49C78}"/>
              </a:ext>
            </a:extLst>
          </p:cNvPr>
          <p:cNvSpPr/>
          <p:nvPr/>
        </p:nvSpPr>
        <p:spPr>
          <a:xfrm>
            <a:off x="6179431" y="2224111"/>
            <a:ext cx="204480" cy="2159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80808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C32E0-3114-4D99-B47F-E8B2F0718F9C}"/>
              </a:ext>
            </a:extLst>
          </p:cNvPr>
          <p:cNvSpPr txBox="1"/>
          <p:nvPr/>
        </p:nvSpPr>
        <p:spPr>
          <a:xfrm>
            <a:off x="6491551" y="3124111"/>
            <a:ext cx="188352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Sub-projects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2D53E4-398D-4AEE-A64F-14A259A13D63}"/>
              </a:ext>
            </a:extLst>
          </p:cNvPr>
          <p:cNvSpPr/>
          <p:nvPr/>
        </p:nvSpPr>
        <p:spPr>
          <a:xfrm>
            <a:off x="1900111" y="38689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A39815-1058-4F31-8EBD-213835950848}"/>
              </a:ext>
            </a:extLst>
          </p:cNvPr>
          <p:cNvSpPr txBox="1"/>
          <p:nvPr/>
        </p:nvSpPr>
        <p:spPr>
          <a:xfrm>
            <a:off x="1973911" y="3923311"/>
            <a:ext cx="1120680" cy="3646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Neo4j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2C2CF5-C0D0-487B-AF0C-9122673DFE2A}"/>
              </a:ext>
            </a:extLst>
          </p:cNvPr>
          <p:cNvSpPr/>
          <p:nvPr/>
        </p:nvSpPr>
        <p:spPr>
          <a:xfrm>
            <a:off x="3325351" y="38689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27C3A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79737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CRUD repository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2E411C-80F8-4A55-9E75-E96D4A17C520}"/>
              </a:ext>
            </a:extLst>
          </p:cNvPr>
          <p:cNvSpPr/>
          <p:nvPr/>
        </p:nvSpPr>
        <p:spPr>
          <a:xfrm>
            <a:off x="384980" y="1180237"/>
            <a:ext cx="8151840" cy="3712680"/>
          </a:xfrm>
          <a:custGeom>
            <a:avLst>
              <a:gd name="f0" fmla="val 1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126000" rIns="90000" bIns="126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interface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CrudRepository&lt;T, ID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Serializable&gt;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Repository&lt;T, ID&gt;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&lt;S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T&gt; save(S entity);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&lt;S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T&gt; Iterable&lt;S&gt; save(Iterable&lt;S&gt; entities);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T findOne(ID 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Iterable&lt;T&gt; findAll();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delete(ID 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delete(T entity);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deleteAll();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3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2084225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JDBC</a:t>
            </a:r>
          </a:p>
        </p:txBody>
      </p:sp>
    </p:spTree>
    <p:extLst>
      <p:ext uri="{BB962C8B-B14F-4D97-AF65-F5344CB8AC3E}">
        <p14:creationId xmlns:p14="http://schemas.microsoft.com/office/powerpoint/2010/main" val="316179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JDBC – The basic advantage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Steps Required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-Access a data source and establish a connection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-Begin a transaction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-Do the work – execute business logic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-Commit or rollback the transaction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-Close the connection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Advantages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-No code to implement (classic cross-cutting concern)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-No connection or session leakage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-Throws own exceptions, independent of underlying API</a:t>
            </a:r>
          </a:p>
        </p:txBody>
      </p:sp>
    </p:spTree>
    <p:extLst>
      <p:ext uri="{BB962C8B-B14F-4D97-AF65-F5344CB8AC3E}">
        <p14:creationId xmlns:p14="http://schemas.microsoft.com/office/powerpoint/2010/main" val="13588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Templates – A very powerful way to integrate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Widely used and useful pattern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http://en.wikipedia.org/wiki/Template_method_pattern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Define the outline or skeleton of an algorithm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-Leave the details to specific implementations later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-Hides away large amounts of boilerplate code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Spring provides many template classes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JdbcTemplate</a:t>
            </a: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JmsTemplate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RestTemplate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WebServiceTemplate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…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-Most hide low-level resource management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JDBC – Traditional code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D948171-4CB9-49CE-BC16-65F234F77F35}"/>
              </a:ext>
            </a:extLst>
          </p:cNvPr>
          <p:cNvSpPr/>
          <p:nvPr/>
        </p:nvSpPr>
        <p:spPr>
          <a:xfrm>
            <a:off x="621453" y="928032"/>
            <a:ext cx="8153280" cy="40216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List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findByLastName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(String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List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ArrayList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Connection conn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String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"select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, age from PERSON where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=?"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DataSourceUtils.getDataSource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conn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dataSource.</a:t>
            </a:r>
            <a:r>
              <a:rPr lang="en-US" sz="1100" b="0" i="1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getConnection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PreparedStatement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conn.prepareStatement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ps.setString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(1,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ResultSet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ps.executeQuery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while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rs.next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personList.add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Person(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rs.getString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), ...));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/* ??? */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finally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conn.close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/* ??? */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return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6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JDBC – Boiler plate code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5238AA-5CFC-4F2E-8C50-4C64A0F81A86}"/>
              </a:ext>
            </a:extLst>
          </p:cNvPr>
          <p:cNvSpPr/>
          <p:nvPr/>
        </p:nvSpPr>
        <p:spPr>
          <a:xfrm>
            <a:off x="567438" y="931993"/>
            <a:ext cx="8153640" cy="39282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List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findByLastName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(String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List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ArrayList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Connection conn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String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"select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, age from PERSON where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=?"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DataSourceUtils.getDataSource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conn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dataSource.</a:t>
            </a:r>
            <a:r>
              <a:rPr lang="en-US" sz="1100" b="0" i="1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getConnection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PreparedStatement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conn.prepareStatement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ps.setString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(1,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ResultSet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ps.executeQuery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while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rs.next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personList.add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660066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Person(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rs.getString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), ...));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/* ??? */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finally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conn.close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/* ??? */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return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100" b="1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6974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JDBC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2416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Greatly simplifies use of the JDBC API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-Eliminates repetitive boilerplate code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-Alleviates common causes of bugs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-Handles </a:t>
            </a:r>
            <a:r>
              <a:rPr lang="en-US" sz="2000" dirty="0" err="1"/>
              <a:t>SQLExceptions</a:t>
            </a:r>
            <a:r>
              <a:rPr lang="en-US" sz="2000" dirty="0"/>
              <a:t> properly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Without sacrificing power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-Provides full access to the standard JDBC constructs</a:t>
            </a:r>
          </a:p>
        </p:txBody>
      </p:sp>
    </p:spTree>
    <p:extLst>
      <p:ext uri="{BB962C8B-B14F-4D97-AF65-F5344CB8AC3E}">
        <p14:creationId xmlns:p14="http://schemas.microsoft.com/office/powerpoint/2010/main" val="287758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JDBC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71D7491-C4BC-4B78-A55A-0E9CFCAC4294}"/>
              </a:ext>
            </a:extLst>
          </p:cNvPr>
          <p:cNvSpPr txBox="1">
            <a:spLocks/>
          </p:cNvSpPr>
          <p:nvPr/>
        </p:nvSpPr>
        <p:spPr>
          <a:xfrm>
            <a:off x="717292" y="1063500"/>
            <a:ext cx="7867800" cy="36509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720" indent="-342720">
              <a:lnSpc>
                <a:spcPct val="90000"/>
              </a:lnSpc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 marL="342720" indent="-342720">
              <a:lnSpc>
                <a:spcPct val="90000"/>
              </a:lnSpc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 marL="342720" indent="-342720">
              <a:lnSpc>
                <a:spcPct val="90000"/>
              </a:lnSpc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Acquisition of the connection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Participation in the transaction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Execution of the statement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Processing of the result set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Handling any exceptions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Release of the connection</a:t>
            </a:r>
          </a:p>
          <a:p>
            <a:pPr marL="342720" indent="-342720">
              <a:lnSpc>
                <a:spcPct val="90000"/>
              </a:lnSpc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360E086-DE28-42F1-A188-3C5724D6A7EE}"/>
              </a:ext>
            </a:extLst>
          </p:cNvPr>
          <p:cNvSpPr/>
          <p:nvPr/>
        </p:nvSpPr>
        <p:spPr>
          <a:xfrm>
            <a:off x="327991" y="1210019"/>
            <a:ext cx="8348869" cy="5869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count =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jdbcTemplate.queryForObject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SELECT COUNT(*) FROM CUSTOMER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,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Integer.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);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2DB5C61D-54D6-474D-A235-C6009115C270}"/>
              </a:ext>
            </a:extLst>
          </p:cNvPr>
          <p:cNvGrpSpPr/>
          <p:nvPr/>
        </p:nvGrpSpPr>
        <p:grpSpPr>
          <a:xfrm>
            <a:off x="5293393" y="2127000"/>
            <a:ext cx="2590920" cy="2438280"/>
            <a:chOff x="5213880" y="2977200"/>
            <a:chExt cx="2590920" cy="2438280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F64674B5-DECA-4E52-8A8A-31E9CD72AFF2}"/>
                </a:ext>
              </a:extLst>
            </p:cNvPr>
            <p:cNvSpPr/>
            <p:nvPr/>
          </p:nvSpPr>
          <p:spPr>
            <a:xfrm>
              <a:off x="5671080" y="3789719"/>
              <a:ext cx="2133720" cy="7100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 i="0" u="none" strike="noStrike" baseline="0" dirty="0">
                  <a:ln>
                    <a:noFill/>
                  </a:ln>
                  <a:solidFill>
                    <a:srgbClr val="427531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All handled by Spring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5BC3B9FC-D414-42C3-90CB-05B3FEE7EF1F}"/>
                </a:ext>
              </a:extLst>
            </p:cNvPr>
            <p:cNvSpPr/>
            <p:nvPr/>
          </p:nvSpPr>
          <p:spPr>
            <a:xfrm>
              <a:off x="5213880" y="2977200"/>
              <a:ext cx="457200" cy="243828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28440">
              <a:solidFill>
                <a:srgbClr val="427531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1189</Words>
  <Application>Microsoft Office PowerPoint</Application>
  <PresentationFormat>On-screen Show (16:9)</PresentationFormat>
  <Paragraphs>218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Monaco</vt:lpstr>
      <vt:lpstr>Calibri</vt:lpstr>
      <vt:lpstr>Times</vt:lpstr>
      <vt:lpstr>Varela Round</vt:lpstr>
      <vt:lpstr>Iras template</vt:lpstr>
      <vt:lpstr>Spring data access</vt:lpstr>
      <vt:lpstr>Spring – data access options</vt:lpstr>
      <vt:lpstr>PowerPoint Presentation</vt:lpstr>
      <vt:lpstr>Spring JDBC – The basic advantage</vt:lpstr>
      <vt:lpstr>Templates – A very powerful way to integrate</vt:lpstr>
      <vt:lpstr>JDBC – Traditional code</vt:lpstr>
      <vt:lpstr>JDBC – Boiler plate code</vt:lpstr>
      <vt:lpstr>Spring’s JDBC</vt:lpstr>
      <vt:lpstr>Spring’s JDBC</vt:lpstr>
      <vt:lpstr>Error classes for various error codes</vt:lpstr>
      <vt:lpstr>Query for simple object</vt:lpstr>
      <vt:lpstr>PowerPoint Presentation</vt:lpstr>
      <vt:lpstr>Spring JPA – An intro</vt:lpstr>
      <vt:lpstr>Persistent unit</vt:lpstr>
      <vt:lpstr>JPA Providers</vt:lpstr>
      <vt:lpstr>Entity manager and factory</vt:lpstr>
      <vt:lpstr>Entity manager and factory integration</vt:lpstr>
      <vt:lpstr>Entity</vt:lpstr>
      <vt:lpstr>JPA Querying using JPQL</vt:lpstr>
      <vt:lpstr>PowerPoint Presentation</vt:lpstr>
      <vt:lpstr>Spring Data</vt:lpstr>
      <vt:lpstr>CRUD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167</cp:revision>
  <dcterms:modified xsi:type="dcterms:W3CDTF">2021-11-07T11:58:22Z</dcterms:modified>
</cp:coreProperties>
</file>