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416" r:id="rId3"/>
    <p:sldId id="424" r:id="rId4"/>
    <p:sldId id="425" r:id="rId5"/>
    <p:sldId id="417" r:id="rId6"/>
    <p:sldId id="418" r:id="rId7"/>
    <p:sldId id="427" r:id="rId8"/>
    <p:sldId id="398" r:id="rId9"/>
    <p:sldId id="413" r:id="rId10"/>
    <p:sldId id="42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Varela Round" panose="00000500000000000000" charset="-79"/>
      <p:regular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6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1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1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8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6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6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1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3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5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Restful webservices with Spring data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RestTemplate</a:t>
            </a:r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4A883-523F-4357-BA03-A6607471BAEF}"/>
              </a:ext>
            </a:extLst>
          </p:cNvPr>
          <p:cNvGraphicFramePr>
            <a:graphicFrameLocks noGrp="1"/>
          </p:cNvGraphicFramePr>
          <p:nvPr/>
        </p:nvGraphicFramePr>
        <p:xfrm>
          <a:off x="255240" y="1150529"/>
          <a:ext cx="8633519" cy="3513600"/>
        </p:xfrm>
        <a:graphic>
          <a:graphicData uri="http://schemas.openxmlformats.org/drawingml/2006/table">
            <a:tbl>
              <a:tblPr firstRow="1" bandRow="1"/>
              <a:tblGrid>
                <a:gridCol w="1852919">
                  <a:extLst>
                    <a:ext uri="{9D8B030D-6E8A-4147-A177-3AD203B41FA5}">
                      <a16:colId xmlns:a16="http://schemas.microsoft.com/office/drawing/2014/main" val="3194977885"/>
                    </a:ext>
                  </a:extLst>
                </a:gridCol>
                <a:gridCol w="6780600">
                  <a:extLst>
                    <a:ext uri="{9D8B030D-6E8A-4147-A177-3AD203B41FA5}">
                      <a16:colId xmlns:a16="http://schemas.microsoft.com/office/drawing/2014/main" val="2922242042"/>
                    </a:ext>
                  </a:extLst>
                </a:gridCol>
              </a:tblGrid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RestTemplate</a:t>
                      </a:r>
                      <a:r>
                        <a:rPr lang="en-US" sz="1800" b="1" i="0" u="none" strike="noStrike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42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delete(String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60818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getForObject(String url, Class&lt;T&gt; responseType,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05936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headForHeaders(String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08094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optionsForAllow(String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079"/>
                  </a:ext>
                </a:extLst>
              </a:tr>
              <a:tr h="42012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postForLocation(String url, Object request,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38310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800" b="0" i="0" u="none" strike="noStrike" baseline="0">
                        <a:ln>
                          <a:noFill/>
                        </a:ln>
                        <a:solidFill>
                          <a:srgbClr val="4D4D4D"/>
                        </a:solidFill>
                        <a:latin typeface="Arial" pitchFamily="18"/>
                        <a:ea typeface="ＭＳ Ｐゴシック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postForObject(String url, Object request, Class&lt;T&gt; responseType, </a:t>
                      </a:r>
                      <a:b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</a:b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                        Object… uriVariables)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71983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put(String </a:t>
                      </a:r>
                      <a:r>
                        <a:rPr lang="en-US" sz="1600" b="0" i="0" u="none" strike="noStrike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url</a:t>
                      </a: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, Object request, Object… </a:t>
                      </a:r>
                      <a:r>
                        <a:rPr lang="en-US" sz="1600" b="0" i="0" u="none" strike="noStrike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urlVariables</a:t>
                      </a: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9"/>
            <a:ext cx="8683920" cy="1451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PutMapping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NO_CONTENT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718352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We can use @</a:t>
            </a:r>
            <a:r>
              <a:rPr lang="en-US" sz="2000" dirty="0" err="1"/>
              <a:t>ResponseStatus</a:t>
            </a:r>
            <a:r>
              <a:rPr lang="en-US" sz="2000" dirty="0"/>
              <a:t> even on void method to return </a:t>
            </a:r>
            <a:r>
              <a:rPr lang="en-US" sz="2000" dirty="0" err="1"/>
              <a:t>HttpStatus</a:t>
            </a:r>
            <a:r>
              <a:rPr lang="en-US" sz="2000" dirty="0"/>
              <a:t> code back to caller</a:t>
            </a:r>
          </a:p>
        </p:txBody>
      </p:sp>
    </p:spTree>
    <p:extLst>
      <p:ext uri="{BB962C8B-B14F-4D97-AF65-F5344CB8AC3E}">
        <p14:creationId xmlns:p14="http://schemas.microsoft.com/office/powerpoint/2010/main" val="352743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r>
              <a:rPr lang="en-MY" dirty="0"/>
              <a:t> and exceptions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6C97C-F15E-45CD-8D65-B6CBBB21C1B4}"/>
              </a:ext>
            </a:extLst>
          </p:cNvPr>
          <p:cNvSpPr/>
          <p:nvPr/>
        </p:nvSpPr>
        <p:spPr>
          <a:xfrm>
            <a:off x="419431" y="906041"/>
            <a:ext cx="7532279" cy="1221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@ResponseStatus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(HttpStatus.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Consolas" pitchFamily="2"/>
                <a:cs typeface="Consolas" pitchFamily="2"/>
              </a:rPr>
              <a:t>NOT_FOUND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404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public 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OrderNotFoundException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extends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RuntimeException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3AD2E-D95D-4E4D-9CB0-B1CC51E4D26C}"/>
              </a:ext>
            </a:extLst>
          </p:cNvPr>
          <p:cNvSpPr/>
          <p:nvPr/>
        </p:nvSpPr>
        <p:spPr>
          <a:xfrm>
            <a:off x="1058431" y="1886682"/>
            <a:ext cx="7532279" cy="2103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@GetMapping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(value=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String showOrder(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@PathVariable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nsolas" pitchFamily="2"/>
                <a:cs typeface="Consolas" pitchFamily="2"/>
              </a:rPr>
              <a:t>"id"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long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id, Model model)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Order order = orderService.findOrderById(id);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if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(order == null)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throw 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OrderNotFoundException(id);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model.addAttribute(order);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return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urier New" pitchFamily="49"/>
                <a:cs typeface="Courier New" pitchFamily="49"/>
              </a:rPr>
              <a:t>"orderDetail"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77E3F4D-E89C-4543-BBB5-34869E9BBC34}"/>
              </a:ext>
            </a:extLst>
          </p:cNvPr>
          <p:cNvSpPr txBox="1">
            <a:spLocks/>
          </p:cNvSpPr>
          <p:nvPr/>
        </p:nvSpPr>
        <p:spPr>
          <a:xfrm>
            <a:off x="249918" y="4012795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Exception is mapped to the response code sent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4108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r>
              <a:rPr lang="en-MY" dirty="0"/>
              <a:t> and exceptions</a:t>
            </a:r>
            <a:endParaRPr lang="e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77E3F4D-E89C-4543-BBB5-34869E9BBC34}"/>
              </a:ext>
            </a:extLst>
          </p:cNvPr>
          <p:cNvSpPr txBox="1">
            <a:spLocks/>
          </p:cNvSpPr>
          <p:nvPr/>
        </p:nvSpPr>
        <p:spPr>
          <a:xfrm>
            <a:off x="598578" y="3608004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For exceptions which we did not write the source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7FC3B77-3608-4D41-A023-CA7B7564AA41}"/>
              </a:ext>
            </a:extLst>
          </p:cNvPr>
          <p:cNvSpPr/>
          <p:nvPr/>
        </p:nvSpPr>
        <p:spPr>
          <a:xfrm>
            <a:off x="598578" y="1657315"/>
            <a:ext cx="7532279" cy="160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@ResponseStatus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(HttpStatus.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Consolas" pitchFamily="2"/>
                <a:cs typeface="Consolas" pitchFamily="2"/>
              </a:rPr>
              <a:t>CONFLICT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409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@ExceptionHandler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({DataIntegrityViolationException.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 void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conflict()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could add the exception, response, etc. as method params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RequestBody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9"/>
            <a:ext cx="8683920" cy="1451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PutMapping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NO_CONTENT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RequestBody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Order order,..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718352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In order to convert the incoming input payload (JSON or XML) we use converter to convert them into objects using Jackson or JAXB</a:t>
            </a:r>
          </a:p>
        </p:txBody>
      </p:sp>
    </p:spTree>
    <p:extLst>
      <p:ext uri="{BB962C8B-B14F-4D97-AF65-F5344CB8AC3E}">
        <p14:creationId xmlns:p14="http://schemas.microsoft.com/office/powerpoint/2010/main" val="30106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ResponseBody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17443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GetMapping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dirty="0" err="1"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OK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@</a:t>
            </a:r>
            <a:r>
              <a:rPr lang="en-US" sz="1800" b="1" dirty="0" err="1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ResponseBody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1"/>
                </a:solidFill>
                <a:latin typeface="Courier New" pitchFamily="50"/>
                <a:ea typeface="Courier New" pitchFamily="49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fetchOrder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@</a:t>
            </a:r>
            <a:r>
              <a:rPr lang="en-US" sz="1800" b="1" dirty="0" err="1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PathVariable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(“id”) String 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fetch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892210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ResponseBody</a:t>
            </a:r>
            <a:r>
              <a:rPr lang="en-US" sz="2000" dirty="0"/>
              <a:t> will convert the return type to the corresponding format using the message convertor</a:t>
            </a:r>
          </a:p>
        </p:txBody>
      </p:sp>
    </p:spTree>
    <p:extLst>
      <p:ext uri="{BB962C8B-B14F-4D97-AF65-F5344CB8AC3E}">
        <p14:creationId xmlns:p14="http://schemas.microsoft.com/office/powerpoint/2010/main" val="122561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Marshaller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3737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cs typeface="Courier New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public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 err="1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Jaxb2Marshaller m = new Jaxb2Marshaller();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m.setContextPath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(“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com.spring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return m;</a:t>
            </a: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7105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Simplification of rest controller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D66282-FF95-4204-8478-B00255A03A04}"/>
              </a:ext>
            </a:extLst>
          </p:cNvPr>
          <p:cNvSpPr/>
          <p:nvPr/>
        </p:nvSpPr>
        <p:spPr>
          <a:xfrm>
            <a:off x="68580" y="837750"/>
            <a:ext cx="9006840" cy="246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class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OrderController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 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GetMapping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(path=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"/orders/{id}"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ResponseBody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Order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getOrder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PathVariable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"id"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long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id)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orderService.findOrderById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646464"/>
              </a:solidFill>
              <a:latin typeface="Courier New" pitchFamily="49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17C25E-1B8F-41A1-A030-BF47FE5DF48C}"/>
              </a:ext>
            </a:extLst>
          </p:cNvPr>
          <p:cNvSpPr/>
          <p:nvPr/>
        </p:nvSpPr>
        <p:spPr>
          <a:xfrm>
            <a:off x="574740" y="3035191"/>
            <a:ext cx="7994160" cy="19244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nsolas" pitchFamily="2"/>
                <a:cs typeface="Consolas" pitchFamily="2"/>
              </a:rPr>
              <a:t>RestController</a:t>
            </a:r>
            <a:endParaRPr lang="en-US" sz="1800" b="1" i="0" u="none" strike="noStrike" baseline="0" dirty="0">
              <a:ln>
                <a:noFill/>
              </a:ln>
              <a:solidFill>
                <a:srgbClr val="0000FF"/>
              </a:solidFill>
              <a:latin typeface="Courier New" pitchFamily="49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class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OrderController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 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GetMapping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(path=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"/orders/{id}"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Order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getOrder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PathVariable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"id"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long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id)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orderService.findOrderById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7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020878" cy="38010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explicitly inject </a:t>
            </a:r>
            <a:r>
              <a:rPr lang="en-US" sz="2000" dirty="0" err="1"/>
              <a:t>HttpServletRequest</a:t>
            </a:r>
            <a:r>
              <a:rPr lang="en-US" sz="2000" dirty="0"/>
              <a:t> (and </a:t>
            </a:r>
            <a:r>
              <a:rPr lang="en-US" sz="2000" dirty="0" err="1"/>
              <a:t>HttpServletResponse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But makes Controller methods hard to test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Consider Spring's </a:t>
            </a:r>
            <a:r>
              <a:rPr lang="en-US" sz="2000" dirty="0" err="1"/>
              <a:t>MockHttp</a:t>
            </a:r>
            <a:r>
              <a:rPr lang="en-US" sz="2000" dirty="0"/>
              <a:t>... classes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can automatically inject part of the request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RequestParam</a:t>
            </a:r>
            <a:r>
              <a:rPr lang="en-US" sz="2000" dirty="0"/>
              <a:t>, @</a:t>
            </a:r>
            <a:r>
              <a:rPr lang="en-US" sz="2000" dirty="0" err="1"/>
              <a:t>PathVariable</a:t>
            </a:r>
            <a:r>
              <a:rPr lang="en-US" sz="2000" dirty="0"/>
              <a:t>, Principal, Locale, @Value, @</a:t>
            </a:r>
            <a:r>
              <a:rPr lang="en-US" sz="2000" dirty="0" err="1"/>
              <a:t>RequestHeader</a:t>
            </a:r>
            <a:r>
              <a:rPr lang="en-US" sz="2000" dirty="0"/>
              <a:t>,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RequestBody</a:t>
            </a:r>
            <a:r>
              <a:rPr lang="en-US" sz="2000" dirty="0"/>
              <a:t>, @</a:t>
            </a:r>
            <a:r>
              <a:rPr lang="en-US" sz="2000" dirty="0" err="1"/>
              <a:t>ResponseBody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To perform REST we may also use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HttpEntity</a:t>
            </a:r>
            <a:r>
              <a:rPr lang="en-US" sz="2000" dirty="0"/>
              <a:t>, </a:t>
            </a:r>
            <a:r>
              <a:rPr lang="en-US" sz="2000" dirty="0" err="1"/>
              <a:t>ResponseEntity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88027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587</Words>
  <Application>Microsoft Office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Calibri</vt:lpstr>
      <vt:lpstr>Varela Round</vt:lpstr>
      <vt:lpstr>Verdana</vt:lpstr>
      <vt:lpstr>Iras template</vt:lpstr>
      <vt:lpstr>Restful webservices with Spring data</vt:lpstr>
      <vt:lpstr>@ResponseStatus</vt:lpstr>
      <vt:lpstr>@ResponseStatus and exceptions</vt:lpstr>
      <vt:lpstr>@ResponseStatus and exceptions</vt:lpstr>
      <vt:lpstr>@RequestBody</vt:lpstr>
      <vt:lpstr>@ResponseBody</vt:lpstr>
      <vt:lpstr>Marshaller</vt:lpstr>
      <vt:lpstr>Simplification of rest controller</vt:lpstr>
      <vt:lpstr>Simpler annotations</vt:lpstr>
      <vt:lpstr>RestTemplate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138</cp:revision>
  <dcterms:modified xsi:type="dcterms:W3CDTF">2021-11-07T14:38:38Z</dcterms:modified>
</cp:coreProperties>
</file>