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60" r:id="rId3"/>
    <p:sldId id="284" r:id="rId4"/>
    <p:sldId id="300" r:id="rId5"/>
    <p:sldId id="299" r:id="rId6"/>
    <p:sldId id="286" r:id="rId7"/>
    <p:sldId id="292" r:id="rId8"/>
    <p:sldId id="294" r:id="rId9"/>
    <p:sldId id="295" r:id="rId10"/>
    <p:sldId id="297" r:id="rId11"/>
    <p:sldId id="296" r:id="rId12"/>
    <p:sldId id="298" r:id="rId13"/>
    <p:sldId id="301" r:id="rId14"/>
    <p:sldId id="302" r:id="rId15"/>
    <p:sldId id="303" r:id="rId16"/>
    <p:sldId id="304" r:id="rId17"/>
    <p:sldId id="309" r:id="rId18"/>
    <p:sldId id="313" r:id="rId19"/>
    <p:sldId id="308" r:id="rId20"/>
    <p:sldId id="305" r:id="rId21"/>
    <p:sldId id="307" r:id="rId22"/>
    <p:sldId id="310" r:id="rId23"/>
    <p:sldId id="312" r:id="rId24"/>
    <p:sldId id="314" r:id="rId25"/>
    <p:sldId id="316" r:id="rId26"/>
    <p:sldId id="315" r:id="rId27"/>
    <p:sldId id="317" r:id="rId28"/>
    <p:sldId id="318" r:id="rId29"/>
    <p:sldId id="319" r:id="rId30"/>
    <p:sldId id="320" r:id="rId31"/>
    <p:sldId id="323" r:id="rId32"/>
    <p:sldId id="325" r:id="rId33"/>
    <p:sldId id="324" r:id="rId34"/>
    <p:sldId id="329" r:id="rId35"/>
    <p:sldId id="326" r:id="rId36"/>
    <p:sldId id="327" r:id="rId37"/>
    <p:sldId id="328" r:id="rId38"/>
    <p:sldId id="311" r:id="rId39"/>
    <p:sldId id="427" r:id="rId40"/>
    <p:sldId id="330" r:id="rId41"/>
    <p:sldId id="396" r:id="rId42"/>
    <p:sldId id="356" r:id="rId43"/>
    <p:sldId id="426" r:id="rId44"/>
    <p:sldId id="412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arela Round" panose="00000500000000000000" charset="-79"/>
      <p:regular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9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08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2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21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2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6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5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0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76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7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5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05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4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53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60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18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04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84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83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1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530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18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11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48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624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99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4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2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0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2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6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032674" y="2161800"/>
            <a:ext cx="50787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593400" y="7051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  <p:sp>
        <p:nvSpPr>
          <p:cNvPr id="61" name="Shape 6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Basics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container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54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serves as a container for your application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Our objects do not have to worry about finding / connecting to each other.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instantiates and dependency injects your objects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Serves as a lifecycle manager</a:t>
            </a:r>
          </a:p>
        </p:txBody>
      </p:sp>
    </p:spTree>
    <p:extLst>
      <p:ext uri="{BB962C8B-B14F-4D97-AF65-F5344CB8AC3E}">
        <p14:creationId xmlns:p14="http://schemas.microsoft.com/office/powerpoint/2010/main" val="364977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262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applications must deal with a wide variety of Enterprise technologies / resources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JDBC, JMS, AMQP, Transactions, ORM / JPA, NoSQL, Security, Web, Tasks, Scheduling, Mail, Files, XML/JSON Marshalling, Remoting, REST services, SOAP services, Mobile, Social, ...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Spring provides framework classes to simplify working with lower-level technologies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735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Application Configuration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198F9-9300-4328-8063-808B5D8D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79" y="1218092"/>
            <a:ext cx="6235442" cy="34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transfer service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C565-23B2-41AB-ACCC-F4C266C4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7" y="1457149"/>
            <a:ext cx="6683006" cy="3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configuration support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7C6D79-4631-47E9-878E-6BA64D7F8FE8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928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provides support for assembling such an application system from its parts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Parts do not worry about finding each other</a:t>
            </a:r>
          </a:p>
          <a:p>
            <a:pPr lvl="1">
              <a:spcBef>
                <a:spcPts val="499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  - Any part can easily be swapped out</a:t>
            </a:r>
          </a:p>
          <a:p>
            <a:pPr lvl="1">
              <a:spcBef>
                <a:spcPts val="598"/>
              </a:spcBef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85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Money transfer example assembly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D948B-1753-449F-A213-81D9EC5A5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" y="835542"/>
            <a:ext cx="7829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The advantage of swapping out dependency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27435-AE89-465B-B266-A3E0E759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14" y="957175"/>
            <a:ext cx="68103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2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Scopes for creating beans</a:t>
            </a:r>
            <a:endParaRPr lang="e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4B17F-6737-430A-8276-7A56A368787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06364"/>
          <a:ext cx="8229599" cy="3731036"/>
        </p:xfrm>
        <a:graphic>
          <a:graphicData uri="http://schemas.openxmlformats.org/drawingml/2006/table">
            <a:tbl>
              <a:tblPr firstRow="1" bandRow="1"/>
              <a:tblGrid>
                <a:gridCol w="1804319">
                  <a:extLst>
                    <a:ext uri="{9D8B030D-6E8A-4147-A177-3AD203B41FA5}">
                      <a16:colId xmlns:a16="http://schemas.microsoft.com/office/drawing/2014/main" val="468974291"/>
                    </a:ext>
                  </a:extLst>
                </a:gridCol>
                <a:gridCol w="6425280">
                  <a:extLst>
                    <a:ext uri="{9D8B030D-6E8A-4147-A177-3AD203B41FA5}">
                      <a16:colId xmlns:a16="http://schemas.microsoft.com/office/drawing/2014/main" val="870625749"/>
                    </a:ext>
                  </a:extLst>
                </a:gridCol>
              </a:tblGrid>
              <a:tr h="8841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single instance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59482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each time the bean is referenced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00767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user session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11638"/>
                  </a:ext>
                </a:extLst>
              </a:tr>
              <a:tr h="94895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1" i="0" u="none" strike="noStrike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Arial" pitchFamily="18"/>
                          <a:ea typeface="ＭＳ Ｐゴシック" pitchFamily="2"/>
                          <a:cs typeface="ＭＳ Ｐゴシック" pitchFamily="2"/>
                        </a:rPr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598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2400" b="0" i="0" u="none" strike="noStrike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latin typeface="Arial" pitchFamily="34"/>
                          <a:ea typeface="ＭＳ Ｐゴシック" pitchFamily="2"/>
                          <a:cs typeface="ＭＳ Ｐゴシック" pitchFamily="2"/>
                        </a:rPr>
                        <a:t>A new instance is created once per request (only inside web application)</a:t>
                      </a:r>
                      <a:endParaRPr lang="en-US" sz="2400" b="0" i="0" u="none" strike="noStrike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latin typeface="Arial" pitchFamily="34"/>
                        <a:ea typeface="ＭＳ Ｐゴシック" pitchFamily="2"/>
                        <a:cs typeface="ＭＳ Ｐゴシック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9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7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Java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1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Collection of utility, convention, methodology which helps us to ease repeated and duplicate work, hence improving productivity and efficiency in development, testing and deployment: </a:t>
            </a:r>
            <a:r>
              <a:rPr lang="en-MY" b="1" i="0" dirty="0"/>
              <a:t>FRAMEWORK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9074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52171B-936C-4AC3-97B6-D1DB02ED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853429"/>
            <a:ext cx="6251944" cy="42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6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Accessing a Bean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8471880" cy="3677900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ApplicationContext</a:t>
            </a:r>
            <a:r>
              <a:rPr lang="en-US" sz="1800" dirty="0">
                <a:latin typeface="Arial" pitchFamily="34"/>
                <a:ea typeface="ＭＳ Ｐゴシック" pitchFamily="50"/>
              </a:rPr>
              <a:t> context = //acquire application context</a:t>
            </a:r>
          </a:p>
          <a:p>
            <a:endParaRPr lang="en-US" sz="20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we need to cast to the interface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Using the type parameter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ts2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transferService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Arial" pitchFamily="34"/>
              <a:ea typeface="ＭＳ Ｐゴシック" pitchFamily="50"/>
            </a:endParaRPr>
          </a:p>
          <a:p>
            <a:pPr>
              <a:buNone/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ＭＳ Ｐゴシック" pitchFamily="50"/>
              </a:rPr>
              <a:t>// Assuming that service interface is cast by type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ts3 =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TransferService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.</a:t>
            </a:r>
            <a:r>
              <a:rPr lang="en-US" sz="1800" b="1" dirty="0" err="1">
                <a:solidFill>
                  <a:srgbClr val="7F0055"/>
                </a:solidFill>
                <a:latin typeface="Arial" pitchFamily="34"/>
                <a:ea typeface="ＭＳ Ｐゴシック" pitchFamily="5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1734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Multiple configuration classes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5A176E-1D0F-4A51-A26B-494F06DE58F6}"/>
              </a:ext>
            </a:extLst>
          </p:cNvPr>
          <p:cNvSpPr/>
          <p:nvPr/>
        </p:nvSpPr>
        <p:spPr>
          <a:xfrm>
            <a:off x="530874" y="3146252"/>
            <a:ext cx="387720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EEB7C2-554F-4031-95DF-B7A334567B48}"/>
              </a:ext>
            </a:extLst>
          </p:cNvPr>
          <p:cNvSpPr/>
          <p:nvPr/>
        </p:nvSpPr>
        <p:spPr>
          <a:xfrm>
            <a:off x="1574153" y="1588532"/>
            <a:ext cx="6366240" cy="1393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{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, </a:t>
            </a:r>
            <a:r>
              <a:rPr lang="en-US" sz="1800" b="1" dirty="0" err="1">
                <a:latin typeface="Arial" pitchFamily="34"/>
                <a:ea typeface="ＭＳ Ｐゴシック" pitchFamily="50"/>
                <a:cs typeface="ＭＳ Ｐゴシック" pitchFamily="50"/>
              </a:rPr>
              <a:t>DB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}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...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5702FF-1D84-415D-9449-F373423B42ED}"/>
              </a:ext>
            </a:extLst>
          </p:cNvPr>
          <p:cNvSpPr/>
          <p:nvPr/>
        </p:nvSpPr>
        <p:spPr>
          <a:xfrm>
            <a:off x="4570074" y="3158852"/>
            <a:ext cx="4007520" cy="120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DBConfig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Lucida Console" pitchFamily="1"/>
                <a:cs typeface="Lucida Console" pitchFamily="1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93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based injection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051399" cy="23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JdbcAccountRepository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D4D2E4-18CC-49A3-89C4-323195544AC8}"/>
              </a:ext>
            </a:extLst>
          </p:cNvPr>
          <p:cNvSpPr/>
          <p:nvPr/>
        </p:nvSpPr>
        <p:spPr>
          <a:xfrm>
            <a:off x="1783311" y="2698031"/>
            <a:ext cx="6263999" cy="230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Lucida Console" pitchFamily="1"/>
                <a:cs typeface="Lucida Console" pitchFamily="1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InfrastructureConfig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DataSource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dataSource()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DataSource ds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BasicDataSource();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ds;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3F713-8BAF-4B0A-9760-3E6D7AAE5737}"/>
              </a:ext>
            </a:extLst>
          </p:cNvPr>
          <p:cNvCxnSpPr/>
          <p:nvPr/>
        </p:nvCxnSpPr>
        <p:spPr>
          <a:xfrm flipV="1">
            <a:off x="6125378" y="2335576"/>
            <a:ext cx="0" cy="103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01E699-9CB4-4994-BF18-58D7E6536B7C}"/>
              </a:ext>
            </a:extLst>
          </p:cNvPr>
          <p:cNvSpPr txBox="1"/>
          <p:nvPr/>
        </p:nvSpPr>
        <p:spPr>
          <a:xfrm>
            <a:off x="6318445" y="2384463"/>
            <a:ext cx="172362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Dependency injection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29611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singleton bean mean?</a:t>
            </a:r>
            <a:endParaRPr lang="e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097D0E-35DB-4E34-A183-83E453AE93AE}"/>
              </a:ext>
            </a:extLst>
          </p:cNvPr>
          <p:cNvSpPr/>
          <p:nvPr/>
        </p:nvSpPr>
        <p:spPr>
          <a:xfrm>
            <a:off x="224151" y="980111"/>
            <a:ext cx="8505179" cy="24967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@Configuration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@Import(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InfrastructureConfig.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50"/>
                <a:cs typeface="ＭＳ Ｐゴシック" pitchFamily="50"/>
              </a:rPr>
              <a:t> 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PrimaryApplicationConfig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@Scope(“singleton”)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522360" algn="l"/>
                <a:tab pos="594720" algn="l"/>
                <a:tab pos="70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F3EB296-FDF8-4C1C-9713-5962F777A84E}"/>
              </a:ext>
            </a:extLst>
          </p:cNvPr>
          <p:cNvSpPr txBox="1">
            <a:spLocks/>
          </p:cNvSpPr>
          <p:nvPr/>
        </p:nvSpPr>
        <p:spPr>
          <a:xfrm>
            <a:off x="224151" y="3573169"/>
            <a:ext cx="8505179" cy="116952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service1 =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 service2 =  (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latin typeface="Arial" pitchFamily="34"/>
                <a:ea typeface="ＭＳ Ｐゴシック" pitchFamily="50"/>
              </a:rPr>
              <a:t>)  </a:t>
            </a:r>
            <a:r>
              <a:rPr lang="en-US" sz="1800" dirty="0" err="1">
                <a:latin typeface="Arial" pitchFamily="34"/>
                <a:ea typeface="ＭＳ Ｐゴシック" pitchFamily="50"/>
              </a:rPr>
              <a:t>context.getBean</a:t>
            </a:r>
            <a:r>
              <a:rPr lang="en-US" sz="1800" dirty="0">
                <a:latin typeface="Arial" pitchFamily="34"/>
                <a:ea typeface="ＭＳ Ｐゴシック" pitchFamily="50"/>
              </a:rPr>
              <a:t>(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“</a:t>
            </a:r>
            <a:r>
              <a:rPr lang="en-US" sz="1800" dirty="0" err="1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accountService</a:t>
            </a:r>
            <a:r>
              <a:rPr lang="en-US" sz="1800" dirty="0">
                <a:solidFill>
                  <a:srgbClr val="0000C0"/>
                </a:solidFill>
                <a:latin typeface="Arial" pitchFamily="34"/>
                <a:ea typeface="ＭＳ Ｐゴシック" pitchFamily="50"/>
              </a:rPr>
              <a:t>”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ＭＳ Ｐゴシック" pitchFamily="50"/>
              </a:rPr>
              <a:t> service1 == service2; 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// True – </a:t>
            </a:r>
            <a:r>
              <a:rPr lang="en-US" sz="1800" i="1" dirty="0">
                <a:solidFill>
                  <a:srgbClr val="008080"/>
                </a:solidFill>
                <a:latin typeface="Arial" pitchFamily="34"/>
                <a:cs typeface="Arial" pitchFamily="34"/>
              </a:rPr>
              <a:t>same</a:t>
            </a:r>
            <a:r>
              <a:rPr lang="en-US" sz="1800" dirty="0">
                <a:solidFill>
                  <a:srgbClr val="008080"/>
                </a:solidFill>
                <a:latin typeface="Arial" pitchFamily="34"/>
                <a:cs typeface="Arial" pitchFamily="34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409120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Annotation based configuration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60" y="1063500"/>
            <a:ext cx="7191791" cy="1292631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ComponentScan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(“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com.spring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”)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AnnotationBasedConfig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1218-D053-4AAC-8673-4C6CD4F9D377}"/>
              </a:ext>
            </a:extLst>
          </p:cNvPr>
          <p:cNvSpPr txBox="1">
            <a:spLocks/>
          </p:cNvSpPr>
          <p:nvPr/>
        </p:nvSpPr>
        <p:spPr>
          <a:xfrm>
            <a:off x="336060" y="2541492"/>
            <a:ext cx="7191791" cy="2400627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@Component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class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implement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ITransferService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public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this.repository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= repository;</a:t>
            </a:r>
          </a:p>
          <a:p>
            <a:pPr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7D5FD-A2CD-4D43-B7F0-0CC0475B1F1D}"/>
              </a:ext>
            </a:extLst>
          </p:cNvPr>
          <p:cNvSpPr txBox="1"/>
          <p:nvPr/>
        </p:nvSpPr>
        <p:spPr>
          <a:xfrm>
            <a:off x="5964865" y="1248861"/>
            <a:ext cx="2466753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Component scan to scan through the package and sub packages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EEAC7-1B8C-48CA-A332-85B90A4DC939}"/>
              </a:ext>
            </a:extLst>
          </p:cNvPr>
          <p:cNvCxnSpPr/>
          <p:nvPr/>
        </p:nvCxnSpPr>
        <p:spPr>
          <a:xfrm>
            <a:off x="3848986" y="1605516"/>
            <a:ext cx="2052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8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B283C5-FDAE-498E-B626-1BFC7D16BCA0}"/>
              </a:ext>
            </a:extLst>
          </p:cNvPr>
          <p:cNvSpPr txBox="1">
            <a:spLocks/>
          </p:cNvSpPr>
          <p:nvPr/>
        </p:nvSpPr>
        <p:spPr>
          <a:xfrm>
            <a:off x="336057" y="1252219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TransferServiceImpl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02F4C60-0025-4169-B944-DC68DBE1DF67}"/>
              </a:ext>
            </a:extLst>
          </p:cNvPr>
          <p:cNvSpPr txBox="1">
            <a:spLocks/>
          </p:cNvSpPr>
          <p:nvPr/>
        </p:nvSpPr>
        <p:spPr>
          <a:xfrm>
            <a:off x="336056" y="2731045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7AC3D14-7BD6-4775-AC59-B585B6834D13}"/>
              </a:ext>
            </a:extLst>
          </p:cNvPr>
          <p:cNvSpPr txBox="1">
            <a:spLocks/>
          </p:cNvSpPr>
          <p:nvPr/>
        </p:nvSpPr>
        <p:spPr>
          <a:xfrm>
            <a:off x="336055" y="4233889"/>
            <a:ext cx="7191791" cy="738633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endParaRPr lang="en-US" sz="1800" dirty="0">
              <a:solidFill>
                <a:srgbClr val="646464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private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 repository;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A6DECF-FA17-4E86-9653-D041F27FB7DA}"/>
              </a:ext>
            </a:extLst>
          </p:cNvPr>
          <p:cNvSpPr txBox="1"/>
          <p:nvPr/>
        </p:nvSpPr>
        <p:spPr>
          <a:xfrm>
            <a:off x="336057" y="909611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Constructor auto wiring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44F6D-33D0-4166-916D-3B69EB3933FE}"/>
              </a:ext>
            </a:extLst>
          </p:cNvPr>
          <p:cNvSpPr txBox="1"/>
          <p:nvPr/>
        </p:nvSpPr>
        <p:spPr>
          <a:xfrm>
            <a:off x="336057" y="2351604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Setter auto wiring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2EE65-4CAE-4781-AB21-53A96FF61E13}"/>
              </a:ext>
            </a:extLst>
          </p:cNvPr>
          <p:cNvSpPr txBox="1"/>
          <p:nvPr/>
        </p:nvSpPr>
        <p:spPr>
          <a:xfrm>
            <a:off x="336057" y="3874096"/>
            <a:ext cx="2030821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Property auto wiring</a:t>
            </a:r>
          </a:p>
        </p:txBody>
      </p:sp>
    </p:spTree>
    <p:extLst>
      <p:ext uri="{BB962C8B-B14F-4D97-AF65-F5344CB8AC3E}">
        <p14:creationId xmlns:p14="http://schemas.microsoft.com/office/powerpoint/2010/main" val="297836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Constructor vs setter dependency injection</a:t>
            </a:r>
            <a:endParaRPr lang="e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4310D5-1858-496B-AE08-15523351E8BB}"/>
              </a:ext>
            </a:extLst>
          </p:cNvPr>
          <p:cNvGraphicFramePr>
            <a:graphicFrameLocks noGrp="1"/>
          </p:cNvGraphicFramePr>
          <p:nvPr/>
        </p:nvGraphicFramePr>
        <p:xfrm>
          <a:off x="1396410" y="1539211"/>
          <a:ext cx="6096000" cy="2001520"/>
        </p:xfrm>
        <a:graphic>
          <a:graphicData uri="http://schemas.openxmlformats.org/drawingml/2006/table">
            <a:tbl>
              <a:tblPr firstRow="1" bandRow="1">
                <a:tableStyleId>{4516C5B7-6DF7-4EAC-B830-4C3994D4386D}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4550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926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Setter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Mandatory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Optional/changeable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Immutable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Circular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Several parameters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Inherited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4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If the constructor requires too many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5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8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Auto wiring required or not?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627E-6882-474D-9C32-8D4FACD9EEB2}"/>
              </a:ext>
            </a:extLst>
          </p:cNvPr>
          <p:cNvSpPr txBox="1">
            <a:spLocks/>
          </p:cNvSpPr>
          <p:nvPr/>
        </p:nvSpPr>
        <p:spPr>
          <a:xfrm>
            <a:off x="633767" y="1433873"/>
            <a:ext cx="7191791" cy="1015632"/>
          </a:xfrm>
          <a:prstGeom prst="rect">
            <a:avLst/>
          </a:pr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</a:t>
            </a:r>
            <a:r>
              <a:rPr lang="en-US" sz="1800" dirty="0" err="1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Autowired</a:t>
            </a:r>
            <a:r>
              <a:rPr lang="en-US" sz="1800" dirty="0"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(required=false)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179640" algn="l"/>
                <a:tab pos="252000" algn="l"/>
                <a:tab pos="360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void 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AccountRepository</a:t>
            </a: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repository) {</a:t>
            </a:r>
          </a:p>
          <a:p>
            <a:pPr lvl="0"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633767" y="2766959"/>
            <a:ext cx="8229600" cy="11849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By default required is true.  This means that exception will be thrown if the dependency does not exists.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Making required as false, will inject the dependency only if it exists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brief history prior to Spring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The early years: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1995 – Java introduced, Applets are popular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1997 – Servlets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possible.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1999 – JSP introduced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Efficient, dynamic web pages become easy.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Font typeface="Arial" pitchFamily="34"/>
              <a:buChar char="×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Questions arise regarding “Enterprise” 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How should a Servlet / JSP application handle: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		- persistence, transactions, security, business logic etc.?</a:t>
            </a:r>
          </a:p>
        </p:txBody>
      </p:sp>
    </p:spTree>
    <p:extLst>
      <p:ext uri="{BB962C8B-B14F-4D97-AF65-F5344CB8AC3E}">
        <p14:creationId xmlns:p14="http://schemas.microsoft.com/office/powerpoint/2010/main" val="113805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Rules for resolving ambiguation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2E1B53-FFA3-411A-87F2-8078FC33D3B8}"/>
              </a:ext>
            </a:extLst>
          </p:cNvPr>
          <p:cNvSpPr txBox="1">
            <a:spLocks/>
          </p:cNvSpPr>
          <p:nvPr/>
        </p:nvSpPr>
        <p:spPr>
          <a:xfrm>
            <a:off x="457200" y="148042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Auto wiring rules for resolving ambiguity are: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Unique bean of required type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Assume @Qualifier if given</a:t>
            </a:r>
          </a:p>
          <a:p>
            <a:pPr marL="457200" indent="-457200">
              <a:buClr>
                <a:srgbClr val="33928A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Trying to match the bean by name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5965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PostConstruct</a:t>
            </a:r>
            <a:r>
              <a:rPr lang="en-MY" dirty="0"/>
              <a:t> and </a:t>
            </a:r>
            <a:r>
              <a:rPr lang="en-MY" dirty="0" err="1"/>
              <a:t>PreDestroy</a:t>
            </a: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EA1A3-7B71-47BE-B532-10D9F4B5F317}"/>
              </a:ext>
            </a:extLst>
          </p:cNvPr>
          <p:cNvSpPr txBox="1"/>
          <p:nvPr/>
        </p:nvSpPr>
        <p:spPr>
          <a:xfrm>
            <a:off x="868450" y="925033"/>
            <a:ext cx="6786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@</a:t>
            </a:r>
            <a:r>
              <a:rPr lang="en-MY" sz="2000" dirty="0" err="1"/>
              <a:t>PostConstruct</a:t>
            </a:r>
            <a:r>
              <a:rPr lang="en-MY" sz="2000" dirty="0"/>
              <a:t> and @</a:t>
            </a:r>
            <a:r>
              <a:rPr lang="en-MY" sz="2000" dirty="0" err="1"/>
              <a:t>PreDestroy</a:t>
            </a:r>
            <a:r>
              <a:rPr lang="en-MY" sz="2000" dirty="0"/>
              <a:t> are call back methods invoked during the initialization phase (after constructor and setter)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defined by the JSR-250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Spring’s equivalent for the these annotations is to use @Bean </a:t>
            </a:r>
            <a:r>
              <a:rPr lang="en-MY" sz="2000" dirty="0" err="1"/>
              <a:t>annotations’s</a:t>
            </a:r>
            <a:r>
              <a:rPr lang="en-MY" sz="2000" dirty="0"/>
              <a:t> </a:t>
            </a:r>
            <a:r>
              <a:rPr lang="en-MY" sz="2000" dirty="0" err="1"/>
              <a:t>initMethod</a:t>
            </a:r>
            <a:r>
              <a:rPr lang="en-MY" sz="2000" dirty="0"/>
              <a:t> and </a:t>
            </a:r>
            <a:r>
              <a:rPr lang="en-MY" sz="2000" dirty="0" err="1"/>
              <a:t>destroyMethod</a:t>
            </a:r>
            <a:r>
              <a:rPr lang="en-MY" sz="2000" dirty="0"/>
              <a:t>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/>
              <a:t>These annotations are being registered and managed by </a:t>
            </a:r>
            <a:r>
              <a:rPr lang="en-MY" sz="2000" dirty="0" err="1"/>
              <a:t>CommonAnnotationPostProcessor</a:t>
            </a:r>
            <a:r>
              <a:rPr lang="en-MY" sz="2000" dirty="0"/>
              <a:t> (BPP).</a:t>
            </a:r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  <a:p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626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Bean life cycle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annotation configuration</a:t>
            </a:r>
            <a:endParaRPr lang="e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9263F8-3EB1-47E1-BB42-A86BC8FACF84}"/>
              </a:ext>
            </a:extLst>
          </p:cNvPr>
          <p:cNvSpPr/>
          <p:nvPr/>
        </p:nvSpPr>
        <p:spPr>
          <a:xfrm>
            <a:off x="3499199" y="3845762"/>
            <a:ext cx="5197320" cy="1086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CC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BEC34-7EFA-4A4B-8BA8-A08C325C85A8}"/>
              </a:ext>
            </a:extLst>
          </p:cNvPr>
          <p:cNvSpPr/>
          <p:nvPr/>
        </p:nvSpPr>
        <p:spPr>
          <a:xfrm>
            <a:off x="997919" y="850652"/>
            <a:ext cx="5216040" cy="1340641"/>
          </a:xfrm>
          <a:prstGeom prst="rect">
            <a:avLst/>
          </a:prstGeom>
          <a:noFill/>
          <a:ln w="45720">
            <a:solidFill>
              <a:srgbClr val="00008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250FA3D-23FC-47CC-8C55-8080B17F4A07}"/>
              </a:ext>
            </a:extLst>
          </p:cNvPr>
          <p:cNvSpPr/>
          <p:nvPr/>
        </p:nvSpPr>
        <p:spPr>
          <a:xfrm>
            <a:off x="1495079" y="3876362"/>
            <a:ext cx="1499759" cy="99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33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Ready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Use</a:t>
            </a: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46C3417-3DF3-4D99-A0B3-4E30E055EDD9}"/>
              </a:ext>
            </a:extLst>
          </p:cNvPr>
          <p:cNvSpPr/>
          <p:nvPr/>
        </p:nvSpPr>
        <p:spPr>
          <a:xfrm>
            <a:off x="408240" y="1344932"/>
            <a:ext cx="380880" cy="380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8DFFA1B-69E8-42CF-AD23-CF8F596A865A}"/>
              </a:ext>
            </a:extLst>
          </p:cNvPr>
          <p:cNvSpPr/>
          <p:nvPr/>
        </p:nvSpPr>
        <p:spPr>
          <a:xfrm>
            <a:off x="368279" y="4185242"/>
            <a:ext cx="381240" cy="381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8FB78C3-BCC6-45B8-BED1-549C7A716570}"/>
              </a:ext>
            </a:extLst>
          </p:cNvPr>
          <p:cNvSpPr/>
          <p:nvPr/>
        </p:nvSpPr>
        <p:spPr>
          <a:xfrm>
            <a:off x="1206359" y="985293"/>
            <a:ext cx="1981080" cy="9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Definitions Loaded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0CA8464-955A-403C-BCE1-D16B6F726C30}"/>
              </a:ext>
            </a:extLst>
          </p:cNvPr>
          <p:cNvSpPr/>
          <p:nvPr/>
        </p:nvSpPr>
        <p:spPr>
          <a:xfrm>
            <a:off x="3902759" y="985292"/>
            <a:ext cx="2019599" cy="10099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B2394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Post Process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Bean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Definitions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2EC4517-24B4-4B5A-818C-C081DA7D2805}"/>
              </a:ext>
            </a:extLst>
          </p:cNvPr>
          <p:cNvSpPr/>
          <p:nvPr/>
        </p:nvSpPr>
        <p:spPr>
          <a:xfrm>
            <a:off x="6677279" y="1129292"/>
            <a:ext cx="1981080" cy="91672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Instantiate Beans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DB8370E-6748-4D79-84A1-0016B805CA40}"/>
              </a:ext>
            </a:extLst>
          </p:cNvPr>
          <p:cNvSpPr/>
          <p:nvPr/>
        </p:nvSpPr>
        <p:spPr>
          <a:xfrm>
            <a:off x="6785640" y="2605292"/>
            <a:ext cx="1981080" cy="9323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Setters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Called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8BC694-2BAE-4AF0-9995-C572EE1BCC72}"/>
              </a:ext>
            </a:extLst>
          </p:cNvPr>
          <p:cNvSpPr/>
          <p:nvPr/>
        </p:nvSpPr>
        <p:spPr>
          <a:xfrm>
            <a:off x="3228840" y="1542932"/>
            <a:ext cx="642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6" fill="none">
                <a:moveTo>
                  <a:pt x="0" y="0"/>
                </a:moveTo>
                <a:lnTo>
                  <a:pt x="1786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1AB63B-4A6D-4F40-B74B-EA875883948E}"/>
              </a:ext>
            </a:extLst>
          </p:cNvPr>
          <p:cNvSpPr/>
          <p:nvPr/>
        </p:nvSpPr>
        <p:spPr>
          <a:xfrm>
            <a:off x="5972039" y="1500451"/>
            <a:ext cx="699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44" fill="none">
                <a:moveTo>
                  <a:pt x="0" y="0"/>
                </a:moveTo>
                <a:lnTo>
                  <a:pt x="1944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FFC33C-F164-4900-A288-3AD431500A9C}"/>
              </a:ext>
            </a:extLst>
          </p:cNvPr>
          <p:cNvSpPr/>
          <p:nvPr/>
        </p:nvSpPr>
        <p:spPr>
          <a:xfrm>
            <a:off x="7938360" y="2248532"/>
            <a:ext cx="5760" cy="353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" h="983" fill="none">
                <a:moveTo>
                  <a:pt x="17" y="0"/>
                </a:moveTo>
                <a:lnTo>
                  <a:pt x="0" y="983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BF0E99-B7E2-499E-8BA6-7FFC60F9E33A}"/>
              </a:ext>
            </a:extLst>
          </p:cNvPr>
          <p:cNvSpPr/>
          <p:nvPr/>
        </p:nvSpPr>
        <p:spPr>
          <a:xfrm>
            <a:off x="4627440" y="4364162"/>
            <a:ext cx="69336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7" fill="none">
                <a:moveTo>
                  <a:pt x="1927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A4B7A3-2DF2-4268-B2C1-7881F4D18F16}"/>
              </a:ext>
            </a:extLst>
          </p:cNvPr>
          <p:cNvSpPr/>
          <p:nvPr/>
        </p:nvSpPr>
        <p:spPr>
          <a:xfrm>
            <a:off x="3033360" y="4364162"/>
            <a:ext cx="6724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fill="none">
                <a:moveTo>
                  <a:pt x="1869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EBA8953-4FE0-4F66-8E3C-B635C4EA0426}"/>
              </a:ext>
            </a:extLst>
          </p:cNvPr>
          <p:cNvSpPr/>
          <p:nvPr/>
        </p:nvSpPr>
        <p:spPr>
          <a:xfrm>
            <a:off x="828359" y="1538611"/>
            <a:ext cx="328320" cy="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3" h="5" fill="none">
                <a:moveTo>
                  <a:pt x="0" y="5"/>
                </a:moveTo>
                <a:lnTo>
                  <a:pt x="913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82E7BB-C06C-4007-B6A3-A55C630640E2}"/>
              </a:ext>
            </a:extLst>
          </p:cNvPr>
          <p:cNvSpPr/>
          <p:nvPr/>
        </p:nvSpPr>
        <p:spPr>
          <a:xfrm>
            <a:off x="828719" y="4374602"/>
            <a:ext cx="511559" cy="5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2" h="15" fill="none">
                <a:moveTo>
                  <a:pt x="0" y="0"/>
                </a:moveTo>
                <a:lnTo>
                  <a:pt x="1422" y="15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FCC546-0B04-4471-AD67-E6EDDCF8A55D}"/>
              </a:ext>
            </a:extLst>
          </p:cNvPr>
          <p:cNvSpPr txBox="1"/>
          <p:nvPr/>
        </p:nvSpPr>
        <p:spPr>
          <a:xfrm>
            <a:off x="2047859" y="1997714"/>
            <a:ext cx="2680200" cy="3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8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Load Bean Definitions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4C91-8AD4-41B4-926F-0CAECA897398}"/>
              </a:ext>
            </a:extLst>
          </p:cNvPr>
          <p:cNvSpPr/>
          <p:nvPr/>
        </p:nvSpPr>
        <p:spPr>
          <a:xfrm>
            <a:off x="1375560" y="3739650"/>
            <a:ext cx="7574760" cy="13715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B8D97-2AEC-43EB-A572-6A3EC5820F75}"/>
              </a:ext>
            </a:extLst>
          </p:cNvPr>
          <p:cNvSpPr/>
          <p:nvPr/>
        </p:nvSpPr>
        <p:spPr>
          <a:xfrm>
            <a:off x="6470374" y="839851"/>
            <a:ext cx="2479946" cy="2899799"/>
          </a:xfrm>
          <a:prstGeom prst="rect">
            <a:avLst/>
          </a:prstGeom>
          <a:noFill/>
          <a:ln w="45720">
            <a:solidFill>
              <a:srgbClr val="800000"/>
            </a:solidFill>
            <a:custDash>
              <a:ds d="200000" sp="100000"/>
            </a:custDash>
          </a:ln>
        </p:spPr>
        <p:txBody>
          <a:bodyPr vert="horz" wrap="none" lIns="99000" tIns="54000" rIns="99000" bIns="54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A466C5-E1F3-49A3-8734-F450F8F32AA1}"/>
              </a:ext>
            </a:extLst>
          </p:cNvPr>
          <p:cNvSpPr/>
          <p:nvPr/>
        </p:nvSpPr>
        <p:spPr>
          <a:xfrm>
            <a:off x="7940520" y="3781052"/>
            <a:ext cx="0" cy="49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379" fill="none">
                <a:moveTo>
                  <a:pt x="0" y="0"/>
                </a:moveTo>
                <a:lnTo>
                  <a:pt x="0" y="1379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368AF-4E33-460B-934F-F618ED144316}"/>
              </a:ext>
            </a:extLst>
          </p:cNvPr>
          <p:cNvSpPr/>
          <p:nvPr/>
        </p:nvSpPr>
        <p:spPr>
          <a:xfrm>
            <a:off x="6895080" y="4364162"/>
            <a:ext cx="64152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3" fill="none">
                <a:moveTo>
                  <a:pt x="1783" y="0"/>
                </a:moveTo>
                <a:lnTo>
                  <a:pt x="0" y="0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F1B94-7AF8-42A2-B1E8-88E44254C852}"/>
              </a:ext>
            </a:extLst>
          </p:cNvPr>
          <p:cNvSpPr/>
          <p:nvPr/>
        </p:nvSpPr>
        <p:spPr>
          <a:xfrm>
            <a:off x="6857640" y="799625"/>
            <a:ext cx="1805400" cy="253800"/>
          </a:xfrm>
          <a:prstGeom prst="rect">
            <a:avLst/>
          </a:prstGeom>
          <a:solidFill>
            <a:srgbClr val="FFFFFF"/>
          </a:solidFill>
          <a:ln w="9000">
            <a:solidFill>
              <a:srgbClr val="800000"/>
            </a:solidFill>
            <a:prstDash val="solid"/>
          </a:ln>
        </p:spPr>
        <p:txBody>
          <a:bodyPr vert="horz" wrap="none" lIns="81000" tIns="36000" rIns="81000" bIns="36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for-each bean ...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7DE5147E-75F5-48B8-AAF1-42D437164B40}"/>
              </a:ext>
            </a:extLst>
          </p:cNvPr>
          <p:cNvSpPr/>
          <p:nvPr/>
        </p:nvSpPr>
        <p:spPr>
          <a:xfrm>
            <a:off x="7588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B59ECCAC-2A60-4B1C-86DF-B09785291081}"/>
              </a:ext>
            </a:extLst>
          </p:cNvPr>
          <p:cNvSpPr/>
          <p:nvPr/>
        </p:nvSpPr>
        <p:spPr>
          <a:xfrm>
            <a:off x="3772440" y="4036922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E672136F-16DF-4D0B-BE04-8A6F471FD324}"/>
              </a:ext>
            </a:extLst>
          </p:cNvPr>
          <p:cNvSpPr/>
          <p:nvPr/>
        </p:nvSpPr>
        <p:spPr>
          <a:xfrm>
            <a:off x="5378760" y="3928921"/>
            <a:ext cx="146376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Initializer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FE6E0B-5D50-48F5-8585-CCC9E1D43F3F}"/>
              </a:ext>
            </a:extLst>
          </p:cNvPr>
          <p:cNvSpPr txBox="1"/>
          <p:nvPr/>
        </p:nvSpPr>
        <p:spPr>
          <a:xfrm>
            <a:off x="4668840" y="4579802"/>
            <a:ext cx="2898000" cy="399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Bean Post Processors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9E5F66-A731-4F27-A9EE-6A1C0084A64A}"/>
              </a:ext>
            </a:extLst>
          </p:cNvPr>
          <p:cNvSpPr/>
          <p:nvPr/>
        </p:nvSpPr>
        <p:spPr>
          <a:xfrm>
            <a:off x="4330079" y="5280092"/>
            <a:ext cx="3144600" cy="2419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9089F6-2948-4095-9A85-7860B577F42E}"/>
              </a:ext>
            </a:extLst>
          </p:cNvPr>
          <p:cNvSpPr txBox="1"/>
          <p:nvPr/>
        </p:nvSpPr>
        <p:spPr>
          <a:xfrm>
            <a:off x="2447640" y="4820611"/>
            <a:ext cx="327275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Create and Initialize Beans</a:t>
            </a:r>
          </a:p>
        </p:txBody>
      </p:sp>
      <p:sp>
        <p:nvSpPr>
          <p:cNvPr id="39" name="AutoShape 8">
            <a:extLst>
              <a:ext uri="{FF2B5EF4-FFF2-40B4-BE49-F238E27FC236}">
                <a16:creationId xmlns:a16="http://schemas.microsoft.com/office/drawing/2014/main" id="{B78071CB-CD8A-4AA5-8481-61D7CDBC184E}"/>
              </a:ext>
            </a:extLst>
          </p:cNvPr>
          <p:cNvSpPr/>
          <p:nvPr/>
        </p:nvSpPr>
        <p:spPr>
          <a:xfrm>
            <a:off x="3844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0" name="AutoShape 8">
            <a:extLst>
              <a:ext uri="{FF2B5EF4-FFF2-40B4-BE49-F238E27FC236}">
                <a16:creationId xmlns:a16="http://schemas.microsoft.com/office/drawing/2014/main" id="{A21238D8-5E18-4A28-BAAC-8383CEBA486B}"/>
              </a:ext>
            </a:extLst>
          </p:cNvPr>
          <p:cNvSpPr/>
          <p:nvPr/>
        </p:nvSpPr>
        <p:spPr>
          <a:xfrm>
            <a:off x="7660440" y="4108921"/>
            <a:ext cx="756000" cy="633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98A8A"/>
          </a:solidFill>
          <a:ln w="9360">
            <a:solidFill>
              <a:srgbClr val="8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A9D069-03E2-46F1-B824-E1A28CB97483}"/>
              </a:ext>
            </a:extLst>
          </p:cNvPr>
          <p:cNvSpPr txBox="1"/>
          <p:nvPr/>
        </p:nvSpPr>
        <p:spPr>
          <a:xfrm>
            <a:off x="4296240" y="2776291"/>
            <a:ext cx="1591920" cy="64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Dependency</a:t>
            </a:r>
          </a:p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Injection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05BCDDC-2FD5-4817-8526-E5F6A8257D0B}"/>
              </a:ext>
            </a:extLst>
          </p:cNvPr>
          <p:cNvSpPr/>
          <p:nvPr/>
        </p:nvSpPr>
        <p:spPr>
          <a:xfrm>
            <a:off x="5859720" y="2289932"/>
            <a:ext cx="1024559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7" h="1783" fill="none">
                <a:moveTo>
                  <a:pt x="0" y="1783"/>
                </a:moveTo>
                <a:lnTo>
                  <a:pt x="2847" y="0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3FE5BF-7F1E-4488-80AD-DA3520014703}"/>
              </a:ext>
            </a:extLst>
          </p:cNvPr>
          <p:cNvSpPr/>
          <p:nvPr/>
        </p:nvSpPr>
        <p:spPr>
          <a:xfrm>
            <a:off x="5828400" y="3066452"/>
            <a:ext cx="890280" cy="15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74" h="432" fill="none">
                <a:moveTo>
                  <a:pt x="0" y="0"/>
                </a:moveTo>
                <a:lnTo>
                  <a:pt x="2474" y="432"/>
                </a:lnTo>
              </a:path>
            </a:pathLst>
          </a:custGeom>
          <a:noFill/>
          <a:ln w="0">
            <a:solidFill>
              <a:srgbClr val="8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832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Profiles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Profiles</a:t>
            </a:r>
            <a:endParaRPr lang="e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0D3DBE-EFA3-436B-9AF8-BA6E20F4A89B}"/>
              </a:ext>
            </a:extLst>
          </p:cNvPr>
          <p:cNvSpPr/>
          <p:nvPr/>
        </p:nvSpPr>
        <p:spPr>
          <a:xfrm>
            <a:off x="1280159" y="1063500"/>
            <a:ext cx="7406640" cy="356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ApplicationContext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7E0021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sng" strike="noStrike" baseline="0">
                <a:ln>
                  <a:noFill/>
                </a:ln>
                <a:solidFill>
                  <a:srgbClr val="4D4D4D"/>
                </a:solidFill>
                <a:uFillTx/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06FC5D-97E4-4ED3-BDB9-5690EE8B3AD7}"/>
              </a:ext>
            </a:extLst>
          </p:cNvPr>
          <p:cNvSpPr/>
          <p:nvPr/>
        </p:nvSpPr>
        <p:spPr>
          <a:xfrm>
            <a:off x="1463040" y="2803740"/>
            <a:ext cx="2112119" cy="16595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346632-A5A0-4EBF-8A9F-B73861D60284}"/>
              </a:ext>
            </a:extLst>
          </p:cNvPr>
          <p:cNvSpPr/>
          <p:nvPr/>
        </p:nvSpPr>
        <p:spPr>
          <a:xfrm>
            <a:off x="6179760" y="3077340"/>
            <a:ext cx="228528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prod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4707D9-57C1-4A4C-9EAC-472744EDE813}"/>
              </a:ext>
            </a:extLst>
          </p:cNvPr>
          <p:cNvSpPr/>
          <p:nvPr/>
        </p:nvSpPr>
        <p:spPr>
          <a:xfrm>
            <a:off x="6551640" y="1676219"/>
            <a:ext cx="1824840" cy="9050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CF593A-5CED-4E73-B67F-F73A6A28A152}"/>
              </a:ext>
            </a:extLst>
          </p:cNvPr>
          <p:cNvSpPr/>
          <p:nvPr/>
        </p:nvSpPr>
        <p:spPr>
          <a:xfrm>
            <a:off x="7049159" y="1942980"/>
            <a:ext cx="10998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Error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Handler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74C5A7-2338-4635-A9C2-7495C8CF668E}"/>
              </a:ext>
            </a:extLst>
          </p:cNvPr>
          <p:cNvSpPr/>
          <p:nvPr/>
        </p:nvSpPr>
        <p:spPr>
          <a:xfrm>
            <a:off x="6278040" y="3404940"/>
            <a:ext cx="9698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30243AB-41C0-41FB-A4C7-30A041AE416E}"/>
              </a:ext>
            </a:extLst>
          </p:cNvPr>
          <p:cNvSpPr/>
          <p:nvPr/>
        </p:nvSpPr>
        <p:spPr>
          <a:xfrm>
            <a:off x="6930000" y="352662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D8FBA-B92B-414C-B740-8FAF7C506AF2}"/>
              </a:ext>
            </a:extLst>
          </p:cNvPr>
          <p:cNvSpPr/>
          <p:nvPr/>
        </p:nvSpPr>
        <p:spPr>
          <a:xfrm>
            <a:off x="4523040" y="20661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FB19BC-9807-436E-A68C-3A2B9420D389}"/>
              </a:ext>
            </a:extLst>
          </p:cNvPr>
          <p:cNvSpPr/>
          <p:nvPr/>
        </p:nvSpPr>
        <p:spPr>
          <a:xfrm>
            <a:off x="1776240" y="1795740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44C13-802D-419A-B494-4783FCE6998B}"/>
              </a:ext>
            </a:extLst>
          </p:cNvPr>
          <p:cNvSpPr/>
          <p:nvPr/>
        </p:nvSpPr>
        <p:spPr>
          <a:xfrm>
            <a:off x="3017520" y="1839299"/>
            <a:ext cx="108360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Repository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F30B65-A232-466B-BB56-D607B49CCE34}"/>
              </a:ext>
            </a:extLst>
          </p:cNvPr>
          <p:cNvSpPr/>
          <p:nvPr/>
        </p:nvSpPr>
        <p:spPr>
          <a:xfrm>
            <a:off x="2441520" y="1414140"/>
            <a:ext cx="1124640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Transfer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E7B389-BBB5-4C90-9D91-5C51413E7383}"/>
              </a:ext>
            </a:extLst>
          </p:cNvPr>
          <p:cNvSpPr/>
          <p:nvPr/>
        </p:nvSpPr>
        <p:spPr>
          <a:xfrm>
            <a:off x="3934799" y="1449419"/>
            <a:ext cx="82943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Account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21ED2A-BDB5-4655-BAE4-D953B38C368C}"/>
              </a:ext>
            </a:extLst>
          </p:cNvPr>
          <p:cNvSpPr/>
          <p:nvPr/>
        </p:nvSpPr>
        <p:spPr>
          <a:xfrm>
            <a:off x="5208480" y="178098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449FAF1-145A-4A54-B3E8-E74C2F1A471A}"/>
              </a:ext>
            </a:extLst>
          </p:cNvPr>
          <p:cNvSpPr/>
          <p:nvPr/>
        </p:nvSpPr>
        <p:spPr>
          <a:xfrm>
            <a:off x="4861440" y="2802300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AA6EA8-7EF9-4B6C-AD32-17F62B4AE780}"/>
              </a:ext>
            </a:extLst>
          </p:cNvPr>
          <p:cNvSpPr/>
          <p:nvPr/>
        </p:nvSpPr>
        <p:spPr>
          <a:xfrm>
            <a:off x="3520080" y="2377859"/>
            <a:ext cx="829439" cy="331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Other</a:t>
            </a: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EF956DA5-380E-41B2-8BF1-B6CCF25F1AB8}"/>
              </a:ext>
            </a:extLst>
          </p:cNvPr>
          <p:cNvSpPr/>
          <p:nvPr/>
        </p:nvSpPr>
        <p:spPr>
          <a:xfrm>
            <a:off x="1553759" y="2288220"/>
            <a:ext cx="1815841" cy="2966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60EB4614-1C53-4C63-8B5D-A5D228DF4E1C}"/>
              </a:ext>
            </a:extLst>
          </p:cNvPr>
          <p:cNvSpPr/>
          <p:nvPr/>
        </p:nvSpPr>
        <p:spPr>
          <a:xfrm flipV="1">
            <a:off x="1553759" y="1670460"/>
            <a:ext cx="810001" cy="182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031EDE-130C-4692-B282-B12A38535147}"/>
              </a:ext>
            </a:extLst>
          </p:cNvPr>
          <p:cNvSpPr/>
          <p:nvPr/>
        </p:nvSpPr>
        <p:spPr>
          <a:xfrm>
            <a:off x="0" y="1330259"/>
            <a:ext cx="1554479" cy="1207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Beans with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no</a:t>
            </a: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profile </a:t>
            </a:r>
            <a:r>
              <a:rPr lang="en-US" sz="164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always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available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A16B3-A1AA-4B9F-BAC5-EF075B47D0A0}"/>
              </a:ext>
            </a:extLst>
          </p:cNvPr>
          <p:cNvSpPr/>
          <p:nvPr/>
        </p:nvSpPr>
        <p:spPr>
          <a:xfrm>
            <a:off x="3767760" y="3293700"/>
            <a:ext cx="2244960" cy="12031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66FF">
              <a:alpha val="5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0" rIns="90000" bIns="450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4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qa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3A947D-5E85-42C3-A89C-1C1E78488D1F}"/>
              </a:ext>
            </a:extLst>
          </p:cNvPr>
          <p:cNvSpPr/>
          <p:nvPr/>
        </p:nvSpPr>
        <p:spPr>
          <a:xfrm>
            <a:off x="3861359" y="343518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39BB90-E1CC-4240-944A-06F9EAF8A50D}"/>
              </a:ext>
            </a:extLst>
          </p:cNvPr>
          <p:cNvSpPr/>
          <p:nvPr/>
        </p:nvSpPr>
        <p:spPr>
          <a:xfrm>
            <a:off x="4518000" y="3742980"/>
            <a:ext cx="1371599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292C848-2EFF-489C-83DD-26AF45222AD8}"/>
              </a:ext>
            </a:extLst>
          </p:cNvPr>
          <p:cNvSpPr/>
          <p:nvPr/>
        </p:nvSpPr>
        <p:spPr>
          <a:xfrm>
            <a:off x="1557359" y="3002820"/>
            <a:ext cx="893519" cy="546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18000" tIns="10800" rIns="18000" bIns="108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data</a:t>
            </a:r>
            <a:b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</a:b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Source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2BF7243-394A-493D-B181-B995AB8A49D9}"/>
              </a:ext>
            </a:extLst>
          </p:cNvPr>
          <p:cNvSpPr/>
          <p:nvPr/>
        </p:nvSpPr>
        <p:spPr>
          <a:xfrm>
            <a:off x="2106000" y="3310619"/>
            <a:ext cx="135936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connection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7B6CCC-7F11-4E3D-ADD1-0194880B2077}"/>
              </a:ext>
            </a:extLst>
          </p:cNvPr>
          <p:cNvSpPr/>
          <p:nvPr/>
        </p:nvSpPr>
        <p:spPr>
          <a:xfrm>
            <a:off x="1566719" y="3773940"/>
            <a:ext cx="1542240" cy="64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6E6E6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performance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51172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to define a profile?</a:t>
            </a:r>
            <a:endParaRPr lang="en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2F8AB65-DCFD-4F36-BAD8-B80B1D532F6E}"/>
              </a:ext>
            </a:extLst>
          </p:cNvPr>
          <p:cNvSpPr/>
          <p:nvPr/>
        </p:nvSpPr>
        <p:spPr>
          <a:xfrm>
            <a:off x="520560" y="1226930"/>
            <a:ext cx="8102880" cy="203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@Profile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DevConfig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Courier New" pitchFamily="1"/>
              <a:cs typeface="Courier New" pitchFamily="1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6186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Profile at Bean level</a:t>
            </a:r>
            <a:endParaRPr lang="e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B6A69D-FFF6-4E6E-BD56-A3A92A09F09A}"/>
              </a:ext>
            </a:extLst>
          </p:cNvPr>
          <p:cNvSpPr/>
          <p:nvPr/>
        </p:nvSpPr>
        <p:spPr>
          <a:xfrm>
            <a:off x="692870" y="1063500"/>
            <a:ext cx="7582680" cy="30337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2"/>
                <a:cs typeface="Arial" pitchFamily="2"/>
              </a:rPr>
              <a:t>public 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DataSourceConfig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"dev"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devDS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(name=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8080"/>
                </a:solidFill>
                <a:latin typeface="Arial" pitchFamily="34"/>
                <a:ea typeface="Arial" pitchFamily="34"/>
                <a:cs typeface="Arial" pitchFamily="34"/>
              </a:rPr>
              <a:t>    @Profile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80"/>
                </a:solidFill>
                <a:latin typeface="Arial" pitchFamily="34"/>
                <a:ea typeface="Arial" pitchFamily="34"/>
                <a:cs typeface="Arial" pitchFamily="34"/>
              </a:rPr>
              <a:t>"prod"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productionDS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2"/>
                <a:cs typeface="Arial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latin typeface="Arial" pitchFamily="34"/>
                <a:ea typeface="Arial" pitchFamily="2"/>
                <a:cs typeface="Arial" pitchFamily="2"/>
              </a:rPr>
              <a:t>…</a:t>
            </a:r>
            <a:endParaRPr lang="en-US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94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one configuration class for all beans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24802B-D577-48C0-8E0E-5313E46BB911}"/>
              </a:ext>
            </a:extLst>
          </p:cNvPr>
          <p:cNvSpPr txBox="1">
            <a:spLocks/>
          </p:cNvSpPr>
          <p:nvPr/>
        </p:nvSpPr>
        <p:spPr>
          <a:xfrm>
            <a:off x="297711" y="1393962"/>
            <a:ext cx="8548577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Dspring.profiles.active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=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18"/>
                <a:ea typeface="ＭＳ Ｐゴシック" pitchFamily="2"/>
              </a:rPr>
              <a:t>Using system property programmatically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System.setProperty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(“spring.profiles.active”,”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dev,pdc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”)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Using @</a:t>
            </a:r>
            <a:r>
              <a:rPr lang="en-US" sz="2000" dirty="0" err="1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ActiveProfiles</a:t>
            </a: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for unit testing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4795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00454" y="2206752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REST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Birth of Spring framework</a:t>
            </a:r>
            <a:endParaRPr lang="en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5A5B93EB-FE86-4272-BE39-492175B628E7}"/>
              </a:ext>
            </a:extLst>
          </p:cNvPr>
          <p:cNvSpPr txBox="1">
            <a:spLocks/>
          </p:cNvSpPr>
          <p:nvPr/>
        </p:nvSpPr>
        <p:spPr>
          <a:xfrm>
            <a:off x="457200" y="791897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Rod Johnson publishes J2EE Development without EJB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2004 - Spring Framework 1.0 released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Champions dependency injection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Encourages POJOs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Uses XML files to describe application configuration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   Becomes popular quickly as an EJB alternative</a:t>
            </a:r>
          </a:p>
          <a:p>
            <a:pPr>
              <a:buClr>
                <a:srgbClr val="33928A"/>
              </a:buClr>
              <a:buNone/>
            </a:pPr>
            <a:endParaRPr lang="en-US" sz="2000" dirty="0">
              <a:solidFill>
                <a:schemeClr val="tx1"/>
              </a:solidFill>
              <a:latin typeface="Arial" pitchFamily="18"/>
              <a:ea typeface="ＭＳ Ｐゴシック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14C9D-436F-4D41-9E59-41B1F78009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8520" y="1155960"/>
            <a:ext cx="1625400" cy="204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3229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REST is an architectural style that describes best practices to expose web services over HTTP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</a:t>
            </a:r>
            <a:r>
              <a:rPr lang="en-US" sz="2000" dirty="0" err="1"/>
              <a:t>REpresentational</a:t>
            </a:r>
            <a:r>
              <a:rPr lang="en-US" sz="2000" dirty="0"/>
              <a:t> State Transfer, term by Roy Fielding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HTTP as application protocol, not just transport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Emphasizes scalability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- Not a framework 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REST principles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Expose resources through URIs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Model nouns, not verbs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http://springbank.io/banking/accounts/123456789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Resources support limited set of operations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 GET, PUT, POST, DELETE in case of HTTP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 have well-defined semantics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Example: update an order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PUT to /orders/123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don't POST to /order/</a:t>
            </a:r>
            <a:r>
              <a:rPr lang="en-US" sz="2000" dirty="0" err="1"/>
              <a:t>edit?id</a:t>
            </a:r>
            <a:r>
              <a:rPr lang="en-US" sz="2000" dirty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@</a:t>
            </a:r>
            <a:r>
              <a:rPr lang="en-MY" dirty="0" err="1"/>
              <a:t>RequestMapping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974048"/>
            <a:ext cx="8683920" cy="2648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updateOrders(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delete all Orders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Courier New" pitchFamily="50"/>
              <a:ea typeface="Courier New" pitchFamily="49"/>
              <a:cs typeface="Courier New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@RequestMapping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"/orders/{id}"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method=RequestMethod.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PUT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void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updateOrder( ...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using data from the request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879624-0D34-47A1-9439-2CAF5ADD341F}"/>
              </a:ext>
            </a:extLst>
          </p:cNvPr>
          <p:cNvSpPr txBox="1">
            <a:spLocks/>
          </p:cNvSpPr>
          <p:nvPr/>
        </p:nvSpPr>
        <p:spPr>
          <a:xfrm>
            <a:off x="230040" y="3622567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Can map HTTP requests based on method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Allows same URL to be mapped to multiple Java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 err="1"/>
              <a:t>RequestMethod</a:t>
            </a:r>
            <a:r>
              <a:rPr lang="en-US" sz="2000" dirty="0"/>
              <a:t> enumerators are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 GET, POST, PUT, PATCH, DELETE, HEAD, OPTIONS, TRACE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Produces and consumes attribute</a:t>
            </a:r>
            <a:endParaRPr lang="e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742D47-27D6-4AAF-BEE9-22C56C12C11C}"/>
              </a:ext>
            </a:extLst>
          </p:cNvPr>
          <p:cNvSpPr/>
          <p:nvPr/>
        </p:nvSpPr>
        <p:spPr>
          <a:xfrm>
            <a:off x="230040" y="1520933"/>
            <a:ext cx="8683920" cy="16465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@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RequestMapping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(path=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Courier New" pitchFamily="50"/>
                <a:ea typeface="Courier New" pitchFamily="49"/>
                <a:cs typeface="Courier New" pitchFamily="49"/>
              </a:rPr>
              <a:t>"/orders"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method=</a:t>
            </a:r>
            <a:r>
              <a:rPr lang="en-US" sz="18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RequestMethod.</a:t>
            </a:r>
            <a:r>
              <a:rPr lang="en-US" sz="1800" i="1" u="none" strike="noStrike" baseline="0" dirty="0" err="1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DELETE</a:t>
            </a:r>
            <a:r>
              <a:rPr lang="en-US" sz="1800" b="1" i="1" u="none" strike="noStrike" baseline="0" dirty="0">
                <a:ln>
                  <a:noFill/>
                </a:ln>
                <a:solidFill>
                  <a:srgbClr val="0000C0"/>
                </a:solidFill>
                <a:latin typeface="Courier New" pitchFamily="50"/>
                <a:ea typeface="Courier New" pitchFamily="49"/>
                <a:cs typeface="Courier New" pitchFamily="49"/>
              </a:rPr>
              <a:t>, </a:t>
            </a:r>
            <a:r>
              <a:rPr lang="en-US" sz="1800" b="1" dirty="0">
                <a:latin typeface="Courier New" pitchFamily="50"/>
                <a:cs typeface="Courier New" pitchFamily="49"/>
              </a:rPr>
              <a:t>produces={“application/xml”}, consumes={“application/</a:t>
            </a:r>
            <a:r>
              <a:rPr lang="en-US" sz="1800" b="1" dirty="0" err="1">
                <a:latin typeface="Courier New" pitchFamily="50"/>
                <a:cs typeface="Courier New" pitchFamily="49"/>
              </a:rPr>
              <a:t>json</a:t>
            </a:r>
            <a:r>
              <a:rPr lang="en-US" sz="1800" b="1" dirty="0">
                <a:latin typeface="Courier New" pitchFamily="50"/>
                <a:cs typeface="Courier New" pitchFamily="49"/>
              </a:rPr>
              <a:t>”}</a:t>
            </a:r>
            <a:r>
              <a:rPr lang="en-US" sz="1800" dirty="0">
                <a:latin typeface="Courier New" pitchFamily="50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Courier New" pitchFamily="50"/>
                <a:ea typeface="Courier New" pitchFamily="49"/>
                <a:cs typeface="Courier New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1" dirty="0">
                <a:latin typeface="Courier New" pitchFamily="50"/>
                <a:cs typeface="Courier New" pitchFamily="49"/>
              </a:rPr>
              <a:t>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updateOrder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( String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orderId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50"/>
                <a:ea typeface="Courier New" pitchFamily="49"/>
                <a:cs typeface="Courier New" pitchFamily="49"/>
              </a:rPr>
              <a:t>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Courier New" pitchFamily="50"/>
                <a:ea typeface="Courier New" pitchFamily="49"/>
                <a:cs typeface="Courier New" pitchFamily="49"/>
              </a:rPr>
              <a:t>// update order and returned updated order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Courier New" pitchFamily="50"/>
                <a:ea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286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Simpler annotations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5774635" cy="38779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Alternative handler mapping shortcuts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RequestMapping</a:t>
            </a:r>
            <a:r>
              <a:rPr lang="en-US" sz="2000" dirty="0"/>
              <a:t>(path="/accounts”,</a:t>
            </a:r>
            <a:br>
              <a:rPr lang="en-US" sz="2000" dirty="0"/>
            </a:br>
            <a:r>
              <a:rPr lang="en-US" sz="2000" dirty="0"/>
              <a:t>                method=</a:t>
            </a:r>
            <a:r>
              <a:rPr lang="en-US" sz="2000" dirty="0" err="1"/>
              <a:t>RequestMethod.GET</a:t>
            </a:r>
            <a:r>
              <a:rPr lang="en-US" sz="2000" dirty="0"/>
              <a:t>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Or @</a:t>
            </a:r>
            <a:r>
              <a:rPr lang="en-US" sz="2000" dirty="0" err="1"/>
              <a:t>GetMapping</a:t>
            </a:r>
            <a:r>
              <a:rPr lang="en-US" sz="2000" dirty="0"/>
              <a:t>("/accounts");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Exist for these HTTP methods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GetMapping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PostMapping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PutMapping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DeleteMapping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PatchMapping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20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and Pivotal – The partnership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SpringSource</a:t>
            </a:r>
            <a:r>
              <a:rPr lang="en-US" sz="2000" dirty="0">
                <a:solidFill>
                  <a:schemeClr val="tx1"/>
                </a:solidFill>
              </a:rPr>
              <a:t>, the company behind Spring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acquired by VMware in 2009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transferred to Pivotal joint venture 2013</a:t>
            </a:r>
          </a:p>
          <a:p>
            <a:pPr>
              <a:buClr>
                <a:srgbClr val="33928A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- Spring projects key to </a:t>
            </a:r>
            <a:r>
              <a:rPr lang="en-US" sz="2000" dirty="0" err="1">
                <a:solidFill>
                  <a:schemeClr val="tx1"/>
                </a:solidFill>
              </a:rPr>
              <a:t>Pivotal's</a:t>
            </a:r>
            <a:r>
              <a:rPr lang="en-US" sz="2000" dirty="0">
                <a:solidFill>
                  <a:schemeClr val="tx1"/>
                </a:solidFill>
              </a:rPr>
              <a:t> big-data and cloud strategies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Cloud Foundry PaaS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Deploy to private, public, hybrid clouds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Microservices, Spring Cloud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- Real-time analytics, IoT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Spot trends as they happen</a:t>
            </a:r>
          </a:p>
          <a:p>
            <a:pPr lvl="2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    - Spring Data, Spring Hadoop, Spring Cloud Data Flow</a:t>
            </a:r>
          </a:p>
        </p:txBody>
      </p:sp>
    </p:spTree>
    <p:extLst>
      <p:ext uri="{BB962C8B-B14F-4D97-AF65-F5344CB8AC3E}">
        <p14:creationId xmlns:p14="http://schemas.microsoft.com/office/powerpoint/2010/main" val="147445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Project Ecosystem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2D72B-FB1E-4F45-9FB0-AA7A3F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7" y="877777"/>
            <a:ext cx="6425485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27051" y="2161800"/>
            <a:ext cx="708128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is an open source, lightweight, container and framework for building Java Enterprise class applications: </a:t>
            </a:r>
            <a:r>
              <a:rPr lang="en-MY" i="0" dirty="0"/>
              <a:t>SPRING</a:t>
            </a:r>
            <a:endParaRPr lang="en" b="1" i="0" dirty="0"/>
          </a:p>
        </p:txBody>
      </p:sp>
    </p:spTree>
    <p:extLst>
      <p:ext uri="{BB962C8B-B14F-4D97-AF65-F5344CB8AC3E}">
        <p14:creationId xmlns:p14="http://schemas.microsoft.com/office/powerpoint/2010/main" val="24506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Framework – key elements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1646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Open Source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Light weight 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Container</a:t>
            </a:r>
          </a:p>
          <a:p>
            <a:pPr marL="342900" indent="-342900">
              <a:buClr>
                <a:srgbClr val="33928A"/>
              </a:buClr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518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– A lightweight framework</a:t>
            </a:r>
            <a:endParaRPr lang="e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1FD5A3-A249-4784-A72E-57A1EBBC42C3}"/>
              </a:ext>
            </a:extLst>
          </p:cNvPr>
          <p:cNvSpPr txBox="1">
            <a:spLocks/>
          </p:cNvSpPr>
          <p:nvPr/>
        </p:nvSpPr>
        <p:spPr>
          <a:xfrm>
            <a:off x="308344" y="1131381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applications do not require a Java EE application server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But they can be deployed on one</a:t>
            </a:r>
          </a:p>
          <a:p>
            <a:pPr marL="34290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Spring is not </a:t>
            </a:r>
            <a:r>
              <a:rPr lang="en-US" sz="2000" i="1" dirty="0">
                <a:solidFill>
                  <a:schemeClr val="tx1"/>
                </a:solidFill>
              </a:rPr>
              <a:t>invasive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Does not require you to extend framework classes or implement framework interfaces for most usage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We write our code as POJOs</a:t>
            </a:r>
          </a:p>
          <a:p>
            <a:pPr marL="342900" lvl="0" indent="-342900">
              <a:buClr>
                <a:srgbClr val="33928A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Low overhead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itchFamily="18"/>
                <a:ea typeface="ＭＳ Ｐゴシック" pitchFamily="2"/>
              </a:rPr>
              <a:t>Spring jars are relatively small</a:t>
            </a:r>
          </a:p>
          <a:p>
            <a:pPr marL="342900" lvl="2" indent="-342900">
              <a:spcBef>
                <a:spcPts val="598"/>
              </a:spcBef>
              <a:buClr>
                <a:srgbClr val="33928A"/>
              </a:buClr>
              <a:buFont typeface="Arial" panose="020B0604020202020204" pitchFamily="34" charset="0"/>
              <a:buChar char="•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JARs used in this course are &lt; 8 MB</a:t>
            </a:r>
          </a:p>
        </p:txBody>
      </p:sp>
    </p:spTree>
    <p:extLst>
      <p:ext uri="{BB962C8B-B14F-4D97-AF65-F5344CB8AC3E}">
        <p14:creationId xmlns:p14="http://schemas.microsoft.com/office/powerpoint/2010/main" val="422556191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1581</Words>
  <Application>Microsoft Office PowerPoint</Application>
  <PresentationFormat>On-screen Show (16:9)</PresentationFormat>
  <Paragraphs>322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Verdana</vt:lpstr>
      <vt:lpstr>Varela Round</vt:lpstr>
      <vt:lpstr>Courier New</vt:lpstr>
      <vt:lpstr>Calibri</vt:lpstr>
      <vt:lpstr>Iras template</vt:lpstr>
      <vt:lpstr>Spring Basics</vt:lpstr>
      <vt:lpstr>PowerPoint Presentation</vt:lpstr>
      <vt:lpstr>A brief history prior to Spring</vt:lpstr>
      <vt:lpstr>Birth of Spring framework</vt:lpstr>
      <vt:lpstr>Spring and Pivotal – The partnership</vt:lpstr>
      <vt:lpstr>Spring Project Ecosystem</vt:lpstr>
      <vt:lpstr>PowerPoint Presentation</vt:lpstr>
      <vt:lpstr>Spring Framework – key elements</vt:lpstr>
      <vt:lpstr>Spring – A lightweight framework</vt:lpstr>
      <vt:lpstr>Spring – A container</vt:lpstr>
      <vt:lpstr>Spring – A framework</vt:lpstr>
      <vt:lpstr>Application Configuration</vt:lpstr>
      <vt:lpstr>A sample transfer service</vt:lpstr>
      <vt:lpstr>Spring’s configuration support</vt:lpstr>
      <vt:lpstr>Money transfer example assembly</vt:lpstr>
      <vt:lpstr>The advantage of swapping out dependency</vt:lpstr>
      <vt:lpstr>Configuration</vt:lpstr>
      <vt:lpstr>Scopes for creating beans</vt:lpstr>
      <vt:lpstr>Java configuration</vt:lpstr>
      <vt:lpstr>Configuration Class</vt:lpstr>
      <vt:lpstr>Accessing a Bean</vt:lpstr>
      <vt:lpstr>Multiple configuration classes</vt:lpstr>
      <vt:lpstr>Constructor based injection</vt:lpstr>
      <vt:lpstr>What does singleton bean mean?</vt:lpstr>
      <vt:lpstr>Annotation based configuration</vt:lpstr>
      <vt:lpstr>After annotation configuration</vt:lpstr>
      <vt:lpstr>After annotation configuration</vt:lpstr>
      <vt:lpstr>Constructor vs setter dependency injection</vt:lpstr>
      <vt:lpstr>Auto wiring required or not?</vt:lpstr>
      <vt:lpstr>Rules for resolving ambiguation</vt:lpstr>
      <vt:lpstr>PostConstruct and PreDestroy</vt:lpstr>
      <vt:lpstr>Bean life cycle</vt:lpstr>
      <vt:lpstr>After annotation configuration</vt:lpstr>
      <vt:lpstr>Profiles</vt:lpstr>
      <vt:lpstr>Profiles</vt:lpstr>
      <vt:lpstr>How to define a profile?</vt:lpstr>
      <vt:lpstr>Profile at Bean level</vt:lpstr>
      <vt:lpstr>Having one configuration class for all beans</vt:lpstr>
      <vt:lpstr>REST</vt:lpstr>
      <vt:lpstr>REST</vt:lpstr>
      <vt:lpstr>REST principles</vt:lpstr>
      <vt:lpstr>Using @RequestMapping</vt:lpstr>
      <vt:lpstr>Produces and consumes attribute</vt:lpstr>
      <vt:lpstr>Simpler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135</cp:revision>
  <dcterms:modified xsi:type="dcterms:W3CDTF">2020-08-26T06:50:31Z</dcterms:modified>
</cp:coreProperties>
</file>