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712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1">
                <a:solidFill>
                  <a:srgbClr val="231F20"/>
                </a:solidFill>
                <a:latin typeface="HelveticaNeue-MediumItalic"/>
                <a:cs typeface="HelveticaNeue-MediumIt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1">
                <a:solidFill>
                  <a:srgbClr val="231F20"/>
                </a:solidFill>
                <a:latin typeface="HelveticaNeue-MediumItalic"/>
                <a:cs typeface="HelveticaNeue-MediumIt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1">
                <a:solidFill>
                  <a:srgbClr val="231F20"/>
                </a:solidFill>
                <a:latin typeface="HelveticaNeue-MediumItalic"/>
                <a:cs typeface="HelveticaNeue-MediumIt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58400" cy="7772400"/>
          </a:xfrm>
          <a:custGeom>
            <a:avLst/>
            <a:gdLst/>
            <a:ahLst/>
            <a:cxnLst/>
            <a:rect l="l" t="t" r="r" b="b"/>
            <a:pathLst>
              <a:path w="10058400" h="7772400">
                <a:moveTo>
                  <a:pt x="0" y="7772400"/>
                </a:moveTo>
                <a:lnTo>
                  <a:pt x="10058400" y="7772400"/>
                </a:lnTo>
                <a:lnTo>
                  <a:pt x="10058400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1B7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38429" y="0"/>
            <a:ext cx="5520055" cy="7610475"/>
          </a:xfrm>
          <a:custGeom>
            <a:avLst/>
            <a:gdLst/>
            <a:ahLst/>
            <a:cxnLst/>
            <a:rect l="l" t="t" r="r" b="b"/>
            <a:pathLst>
              <a:path w="5520055" h="7610475">
                <a:moveTo>
                  <a:pt x="1912507" y="0"/>
                </a:moveTo>
                <a:lnTo>
                  <a:pt x="7842" y="0"/>
                </a:lnTo>
                <a:lnTo>
                  <a:pt x="0" y="5577"/>
                </a:lnTo>
                <a:lnTo>
                  <a:pt x="5972" y="15569"/>
                </a:lnTo>
                <a:lnTo>
                  <a:pt x="11869" y="25515"/>
                </a:lnTo>
                <a:lnTo>
                  <a:pt x="2576931" y="5325709"/>
                </a:lnTo>
                <a:lnTo>
                  <a:pt x="2591473" y="5368513"/>
                </a:lnTo>
                <a:lnTo>
                  <a:pt x="2589150" y="5390297"/>
                </a:lnTo>
                <a:lnTo>
                  <a:pt x="1125194" y="7505105"/>
                </a:lnTo>
                <a:lnTo>
                  <a:pt x="1099083" y="7538227"/>
                </a:lnTo>
                <a:lnTo>
                  <a:pt x="1144408" y="7553589"/>
                </a:lnTo>
                <a:lnTo>
                  <a:pt x="1189984" y="7568405"/>
                </a:lnTo>
                <a:lnTo>
                  <a:pt x="1235793" y="7582703"/>
                </a:lnTo>
                <a:lnTo>
                  <a:pt x="1281817" y="7596511"/>
                </a:lnTo>
                <a:lnTo>
                  <a:pt x="1328039" y="7609855"/>
                </a:lnTo>
                <a:lnTo>
                  <a:pt x="1328331" y="7607264"/>
                </a:lnTo>
                <a:lnTo>
                  <a:pt x="1329067" y="7604864"/>
                </a:lnTo>
                <a:lnTo>
                  <a:pt x="1330248" y="7602590"/>
                </a:lnTo>
                <a:lnTo>
                  <a:pt x="1328178" y="7602032"/>
                </a:lnTo>
                <a:lnTo>
                  <a:pt x="1326095" y="7601498"/>
                </a:lnTo>
                <a:lnTo>
                  <a:pt x="1324013" y="7600914"/>
                </a:lnTo>
                <a:lnTo>
                  <a:pt x="2928188" y="6050523"/>
                </a:lnTo>
                <a:lnTo>
                  <a:pt x="3500180" y="6050523"/>
                </a:lnTo>
                <a:lnTo>
                  <a:pt x="3439210" y="5820419"/>
                </a:lnTo>
                <a:lnTo>
                  <a:pt x="3400577" y="5675276"/>
                </a:lnTo>
                <a:lnTo>
                  <a:pt x="3394722" y="5641078"/>
                </a:lnTo>
                <a:lnTo>
                  <a:pt x="3397654" y="5611730"/>
                </a:lnTo>
                <a:lnTo>
                  <a:pt x="3410205" y="5584867"/>
                </a:lnTo>
                <a:lnTo>
                  <a:pt x="3433203" y="5558119"/>
                </a:lnTo>
                <a:lnTo>
                  <a:pt x="4408571" y="4616947"/>
                </a:lnTo>
                <a:lnTo>
                  <a:pt x="3125089" y="4616947"/>
                </a:lnTo>
                <a:lnTo>
                  <a:pt x="1912507" y="0"/>
                </a:lnTo>
                <a:close/>
              </a:path>
              <a:path w="5520055" h="7610475">
                <a:moveTo>
                  <a:pt x="3500180" y="6050523"/>
                </a:moveTo>
                <a:lnTo>
                  <a:pt x="2928188" y="6050523"/>
                </a:lnTo>
                <a:lnTo>
                  <a:pt x="3675634" y="7599123"/>
                </a:lnTo>
                <a:lnTo>
                  <a:pt x="3746926" y="7579583"/>
                </a:lnTo>
                <a:lnTo>
                  <a:pt x="3808517" y="7561808"/>
                </a:lnTo>
                <a:lnTo>
                  <a:pt x="3859497" y="7546349"/>
                </a:lnTo>
                <a:lnTo>
                  <a:pt x="3898956" y="7533754"/>
                </a:lnTo>
                <a:lnTo>
                  <a:pt x="3901156" y="7533007"/>
                </a:lnTo>
                <a:lnTo>
                  <a:pt x="3891610" y="7533007"/>
                </a:lnTo>
                <a:lnTo>
                  <a:pt x="3836884" y="7328987"/>
                </a:lnTo>
                <a:lnTo>
                  <a:pt x="3823259" y="7278014"/>
                </a:lnTo>
                <a:lnTo>
                  <a:pt x="3809697" y="7227034"/>
                </a:lnTo>
                <a:lnTo>
                  <a:pt x="3796220" y="7176035"/>
                </a:lnTo>
                <a:lnTo>
                  <a:pt x="3541657" y="6207620"/>
                </a:lnTo>
                <a:lnTo>
                  <a:pt x="3500180" y="6050523"/>
                </a:lnTo>
                <a:close/>
              </a:path>
              <a:path w="5520055" h="7610475">
                <a:moveTo>
                  <a:pt x="3939114" y="7518661"/>
                </a:moveTo>
                <a:lnTo>
                  <a:pt x="3923396" y="7523027"/>
                </a:lnTo>
                <a:lnTo>
                  <a:pt x="3891610" y="7533007"/>
                </a:lnTo>
                <a:lnTo>
                  <a:pt x="3901156" y="7533007"/>
                </a:lnTo>
                <a:lnTo>
                  <a:pt x="3925985" y="7524575"/>
                </a:lnTo>
                <a:lnTo>
                  <a:pt x="3939674" y="7519361"/>
                </a:lnTo>
                <a:lnTo>
                  <a:pt x="3939114" y="7518661"/>
                </a:lnTo>
                <a:close/>
              </a:path>
              <a:path w="5520055" h="7610475">
                <a:moveTo>
                  <a:pt x="5519970" y="1175139"/>
                </a:moveTo>
                <a:lnTo>
                  <a:pt x="3145955" y="4594392"/>
                </a:lnTo>
                <a:lnTo>
                  <a:pt x="3143019" y="4598104"/>
                </a:lnTo>
                <a:lnTo>
                  <a:pt x="3138970" y="4602446"/>
                </a:lnTo>
                <a:lnTo>
                  <a:pt x="3133196" y="4608399"/>
                </a:lnTo>
                <a:lnTo>
                  <a:pt x="3125089" y="4616947"/>
                </a:lnTo>
                <a:lnTo>
                  <a:pt x="4408571" y="4616947"/>
                </a:lnTo>
                <a:lnTo>
                  <a:pt x="5519970" y="3543588"/>
                </a:lnTo>
                <a:lnTo>
                  <a:pt x="5519970" y="11751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519533" y="7173755"/>
            <a:ext cx="676275" cy="568960"/>
          </a:xfrm>
          <a:custGeom>
            <a:avLst/>
            <a:gdLst/>
            <a:ahLst/>
            <a:cxnLst/>
            <a:rect l="l" t="t" r="r" b="b"/>
            <a:pathLst>
              <a:path w="676275" h="568959">
                <a:moveTo>
                  <a:pt x="48245" y="0"/>
                </a:moveTo>
                <a:lnTo>
                  <a:pt x="27450" y="43506"/>
                </a:lnTo>
                <a:lnTo>
                  <a:pt x="12543" y="88462"/>
                </a:lnTo>
                <a:lnTo>
                  <a:pt x="3425" y="134336"/>
                </a:lnTo>
                <a:lnTo>
                  <a:pt x="0" y="180600"/>
                </a:lnTo>
                <a:lnTo>
                  <a:pt x="2168" y="226722"/>
                </a:lnTo>
                <a:lnTo>
                  <a:pt x="9832" y="272173"/>
                </a:lnTo>
                <a:lnTo>
                  <a:pt x="22895" y="316423"/>
                </a:lnTo>
                <a:lnTo>
                  <a:pt x="41258" y="358942"/>
                </a:lnTo>
                <a:lnTo>
                  <a:pt x="64824" y="399199"/>
                </a:lnTo>
                <a:lnTo>
                  <a:pt x="93494" y="436665"/>
                </a:lnTo>
                <a:lnTo>
                  <a:pt x="127172" y="470810"/>
                </a:lnTo>
                <a:lnTo>
                  <a:pt x="165758" y="501103"/>
                </a:lnTo>
                <a:lnTo>
                  <a:pt x="207859" y="526280"/>
                </a:lnTo>
                <a:lnTo>
                  <a:pt x="251799" y="545493"/>
                </a:lnTo>
                <a:lnTo>
                  <a:pt x="297047" y="558842"/>
                </a:lnTo>
                <a:lnTo>
                  <a:pt x="343073" y="566425"/>
                </a:lnTo>
                <a:lnTo>
                  <a:pt x="389348" y="568341"/>
                </a:lnTo>
                <a:lnTo>
                  <a:pt x="435341" y="564688"/>
                </a:lnTo>
                <a:lnTo>
                  <a:pt x="480522" y="555564"/>
                </a:lnTo>
                <a:lnTo>
                  <a:pt x="524362" y="541069"/>
                </a:lnTo>
                <a:lnTo>
                  <a:pt x="566330" y="521301"/>
                </a:lnTo>
                <a:lnTo>
                  <a:pt x="605895" y="496358"/>
                </a:lnTo>
                <a:lnTo>
                  <a:pt x="642529" y="466339"/>
                </a:lnTo>
                <a:lnTo>
                  <a:pt x="675701" y="431342"/>
                </a:lnTo>
                <a:lnTo>
                  <a:pt x="482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583859" y="7654925"/>
            <a:ext cx="212090" cy="117475"/>
          </a:xfrm>
          <a:custGeom>
            <a:avLst/>
            <a:gdLst/>
            <a:ahLst/>
            <a:cxnLst/>
            <a:rect l="l" t="t" r="r" b="b"/>
            <a:pathLst>
              <a:path w="212089" h="117475">
                <a:moveTo>
                  <a:pt x="211480" y="117475"/>
                </a:moveTo>
                <a:lnTo>
                  <a:pt x="0" y="117475"/>
                </a:lnTo>
                <a:lnTo>
                  <a:pt x="0" y="0"/>
                </a:lnTo>
                <a:lnTo>
                  <a:pt x="211480" y="0"/>
                </a:lnTo>
                <a:lnTo>
                  <a:pt x="211480" y="11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868825" y="7189795"/>
            <a:ext cx="725170" cy="485140"/>
          </a:xfrm>
          <a:custGeom>
            <a:avLst/>
            <a:gdLst/>
            <a:ahLst/>
            <a:cxnLst/>
            <a:rect l="l" t="t" r="r" b="b"/>
            <a:pathLst>
              <a:path w="725170" h="485140">
                <a:moveTo>
                  <a:pt x="711047" y="0"/>
                </a:moveTo>
                <a:lnTo>
                  <a:pt x="0" y="272338"/>
                </a:lnTo>
                <a:lnTo>
                  <a:pt x="24048" y="314133"/>
                </a:lnTo>
                <a:lnTo>
                  <a:pt x="52629" y="351900"/>
                </a:lnTo>
                <a:lnTo>
                  <a:pt x="85250" y="385420"/>
                </a:lnTo>
                <a:lnTo>
                  <a:pt x="121419" y="414471"/>
                </a:lnTo>
                <a:lnTo>
                  <a:pt x="160642" y="438835"/>
                </a:lnTo>
                <a:lnTo>
                  <a:pt x="202430" y="458290"/>
                </a:lnTo>
                <a:lnTo>
                  <a:pt x="246288" y="472618"/>
                </a:lnTo>
                <a:lnTo>
                  <a:pt x="291724" y="481598"/>
                </a:lnTo>
                <a:lnTo>
                  <a:pt x="338247" y="485010"/>
                </a:lnTo>
                <a:lnTo>
                  <a:pt x="385364" y="482634"/>
                </a:lnTo>
                <a:lnTo>
                  <a:pt x="432583" y="474250"/>
                </a:lnTo>
                <a:lnTo>
                  <a:pt x="479412" y="459638"/>
                </a:lnTo>
                <a:lnTo>
                  <a:pt x="524019" y="439227"/>
                </a:lnTo>
                <a:lnTo>
                  <a:pt x="564757" y="413922"/>
                </a:lnTo>
                <a:lnTo>
                  <a:pt x="601405" y="384214"/>
                </a:lnTo>
                <a:lnTo>
                  <a:pt x="633745" y="350596"/>
                </a:lnTo>
                <a:lnTo>
                  <a:pt x="661557" y="313560"/>
                </a:lnTo>
                <a:lnTo>
                  <a:pt x="684622" y="273600"/>
                </a:lnTo>
                <a:lnTo>
                  <a:pt x="702720" y="231208"/>
                </a:lnTo>
                <a:lnTo>
                  <a:pt x="715634" y="186876"/>
                </a:lnTo>
                <a:lnTo>
                  <a:pt x="723142" y="141096"/>
                </a:lnTo>
                <a:lnTo>
                  <a:pt x="725027" y="94362"/>
                </a:lnTo>
                <a:lnTo>
                  <a:pt x="721068" y="47166"/>
                </a:lnTo>
                <a:lnTo>
                  <a:pt x="7110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281593" y="7610475"/>
            <a:ext cx="212090" cy="155575"/>
          </a:xfrm>
          <a:custGeom>
            <a:avLst/>
            <a:gdLst/>
            <a:ahLst/>
            <a:cxnLst/>
            <a:rect l="l" t="t" r="r" b="b"/>
            <a:pathLst>
              <a:path w="212090" h="155575">
                <a:moveTo>
                  <a:pt x="0" y="155575"/>
                </a:moveTo>
                <a:lnTo>
                  <a:pt x="211480" y="155575"/>
                </a:lnTo>
                <a:lnTo>
                  <a:pt x="211480" y="0"/>
                </a:lnTo>
                <a:lnTo>
                  <a:pt x="0" y="0"/>
                </a:lnTo>
                <a:lnTo>
                  <a:pt x="0" y="155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jp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54395" y="111399"/>
            <a:ext cx="7705226" cy="76051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68933" y="6736550"/>
            <a:ext cx="872475" cy="9609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529012" y="6296062"/>
            <a:ext cx="329183" cy="3276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638119" y="2888233"/>
            <a:ext cx="5139788" cy="48283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976969" y="4384459"/>
            <a:ext cx="1057370" cy="8480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5559" y="867376"/>
            <a:ext cx="9527280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1">
                <a:solidFill>
                  <a:srgbClr val="231F20"/>
                </a:solidFill>
                <a:latin typeface="HelveticaNeue-MediumItalic"/>
                <a:cs typeface="HelveticaNeue-MediumIt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7899" y="4378459"/>
            <a:ext cx="20764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5" dirty="0">
                <a:solidFill>
                  <a:srgbClr val="020303"/>
                </a:solidFill>
                <a:latin typeface="Helvetica"/>
                <a:cs typeface="Helvetica"/>
              </a:rPr>
              <a:t>CAN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68624" y="4464865"/>
            <a:ext cx="73660" cy="7531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650" spc="10" dirty="0">
                <a:solidFill>
                  <a:srgbClr val="808080"/>
                </a:solidFill>
                <a:latin typeface="Helvetica"/>
                <a:cs typeface="Helvetica"/>
              </a:rPr>
              <a:t>4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650" spc="10" dirty="0">
                <a:solidFill>
                  <a:srgbClr val="808080"/>
                </a:solidFill>
                <a:latin typeface="Helvetica"/>
                <a:cs typeface="Helvetica"/>
              </a:rPr>
              <a:t>3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650" spc="10" dirty="0">
                <a:solidFill>
                  <a:srgbClr val="808080"/>
                </a:solidFill>
                <a:latin typeface="Helvetica"/>
                <a:cs typeface="Helvetica"/>
              </a:rPr>
              <a:t>2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650" spc="10" dirty="0">
                <a:solidFill>
                  <a:srgbClr val="808080"/>
                </a:solidFill>
                <a:latin typeface="Helvetica"/>
                <a:cs typeface="Helvetica"/>
              </a:rPr>
              <a:t>1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650" spc="10" dirty="0">
                <a:solidFill>
                  <a:srgbClr val="808080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0311" y="5897275"/>
            <a:ext cx="20764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020303"/>
                </a:solidFill>
                <a:latin typeface="Helvetica"/>
                <a:cs typeface="Helvetica"/>
              </a:rPr>
              <a:t>SUC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3205" y="6018019"/>
            <a:ext cx="73660" cy="7943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650" spc="10" dirty="0">
                <a:solidFill>
                  <a:srgbClr val="808080"/>
                </a:solidFill>
                <a:latin typeface="Helvetica"/>
                <a:cs typeface="Helvetica"/>
              </a:rPr>
              <a:t>8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650" spc="10" dirty="0">
                <a:solidFill>
                  <a:srgbClr val="808080"/>
                </a:solidFill>
                <a:latin typeface="Helvetica"/>
                <a:cs typeface="Helvetica"/>
              </a:rPr>
              <a:t>7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650" spc="10" dirty="0">
                <a:solidFill>
                  <a:srgbClr val="808080"/>
                </a:solidFill>
                <a:latin typeface="Helvetica"/>
                <a:cs typeface="Helvetica"/>
              </a:rPr>
              <a:t>6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650" spc="10" dirty="0">
                <a:solidFill>
                  <a:srgbClr val="808080"/>
                </a:solidFill>
                <a:latin typeface="Helvetica"/>
                <a:cs typeface="Helvetica"/>
              </a:rPr>
              <a:t>5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650" spc="10" dirty="0">
                <a:solidFill>
                  <a:srgbClr val="808080"/>
                </a:solidFill>
                <a:latin typeface="Helvetica"/>
                <a:cs typeface="Helvetica"/>
              </a:rPr>
              <a:t>4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6554" y="4028514"/>
            <a:ext cx="20256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020303"/>
                </a:solidFill>
                <a:latin typeface="Helvetica"/>
                <a:cs typeface="Helvetica"/>
              </a:rPr>
              <a:t>MAL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7125" y="4762447"/>
            <a:ext cx="7366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808080"/>
                </a:solidFill>
                <a:latin typeface="Helvetica"/>
                <a:cs typeface="Helvetica"/>
              </a:rPr>
              <a:t>9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29275" y="4581718"/>
            <a:ext cx="12128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5" dirty="0">
                <a:solidFill>
                  <a:srgbClr val="808080"/>
                </a:solidFill>
                <a:latin typeface="Helvetica"/>
                <a:cs typeface="Helvetica"/>
              </a:rPr>
              <a:t>10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29275" y="4400903"/>
            <a:ext cx="12128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5" dirty="0">
                <a:solidFill>
                  <a:srgbClr val="808080"/>
                </a:solidFill>
                <a:latin typeface="Helvetica"/>
                <a:cs typeface="Helvetica"/>
              </a:rPr>
              <a:t>11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29275" y="4220174"/>
            <a:ext cx="12128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5" dirty="0">
                <a:solidFill>
                  <a:srgbClr val="808080"/>
                </a:solidFill>
                <a:latin typeface="Helvetica"/>
                <a:cs typeface="Helvetica"/>
              </a:rPr>
              <a:t>12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1654" y="2999027"/>
            <a:ext cx="20256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020303"/>
                </a:solidFill>
                <a:latin typeface="Helvetica"/>
                <a:cs typeface="Helvetica"/>
              </a:rPr>
              <a:t>PYR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01794" y="3153852"/>
            <a:ext cx="193040" cy="7283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650" spc="0" dirty="0">
                <a:solidFill>
                  <a:srgbClr val="808080"/>
                </a:solidFill>
                <a:latin typeface="Helvetica"/>
                <a:cs typeface="Helvetica"/>
              </a:rPr>
              <a:t>10.5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650" spc="0" dirty="0">
                <a:solidFill>
                  <a:srgbClr val="808080"/>
                </a:solidFill>
                <a:latin typeface="Helvetica"/>
                <a:cs typeface="Helvetica"/>
              </a:rPr>
              <a:t>10.0</a:t>
            </a:r>
            <a:endParaRPr sz="650">
              <a:latin typeface="Helvetica"/>
              <a:cs typeface="Helvetica"/>
            </a:endParaRPr>
          </a:p>
          <a:p>
            <a:pPr marL="60325">
              <a:lnSpc>
                <a:spcPct val="100000"/>
              </a:lnSpc>
              <a:spcBef>
                <a:spcPts val="330"/>
              </a:spcBef>
            </a:pPr>
            <a:r>
              <a:rPr sz="650" spc="0" dirty="0">
                <a:solidFill>
                  <a:srgbClr val="808080"/>
                </a:solidFill>
                <a:latin typeface="Helvetica"/>
                <a:cs typeface="Helvetica"/>
              </a:rPr>
              <a:t>9.5</a:t>
            </a:r>
            <a:endParaRPr sz="650">
              <a:latin typeface="Helvetica"/>
              <a:cs typeface="Helvetica"/>
            </a:endParaRPr>
          </a:p>
          <a:p>
            <a:pPr marL="60325">
              <a:lnSpc>
                <a:spcPct val="100000"/>
              </a:lnSpc>
              <a:spcBef>
                <a:spcPts val="325"/>
              </a:spcBef>
            </a:pPr>
            <a:r>
              <a:rPr sz="650" spc="0" dirty="0">
                <a:solidFill>
                  <a:srgbClr val="808080"/>
                </a:solidFill>
                <a:latin typeface="Helvetica"/>
                <a:cs typeface="Helvetica"/>
              </a:rPr>
              <a:t>9.0</a:t>
            </a:r>
            <a:endParaRPr sz="650">
              <a:latin typeface="Helvetica"/>
              <a:cs typeface="Helvetica"/>
            </a:endParaRPr>
          </a:p>
          <a:p>
            <a:pPr marL="60325">
              <a:lnSpc>
                <a:spcPct val="100000"/>
              </a:lnSpc>
              <a:spcBef>
                <a:spcPts val="325"/>
              </a:spcBef>
            </a:pPr>
            <a:r>
              <a:rPr sz="650" spc="0" dirty="0">
                <a:solidFill>
                  <a:srgbClr val="808080"/>
                </a:solidFill>
                <a:latin typeface="Helvetica"/>
                <a:cs typeface="Helvetica"/>
              </a:rPr>
              <a:t>8.5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6799" y="2973897"/>
            <a:ext cx="15494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0" dirty="0">
                <a:solidFill>
                  <a:srgbClr val="020303"/>
                </a:solidFill>
                <a:latin typeface="Helvetica"/>
                <a:cs typeface="Helvetica"/>
              </a:rPr>
              <a:t>ASP</a:t>
            </a:r>
            <a:endParaRPr sz="500">
              <a:latin typeface="Helvetica"/>
              <a:cs typeface="Helvetic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93199" y="3047868"/>
            <a:ext cx="151130" cy="55880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500" spc="-5" dirty="0">
                <a:solidFill>
                  <a:srgbClr val="808080"/>
                </a:solidFill>
                <a:latin typeface="Helvetica"/>
                <a:cs typeface="Helvetica"/>
              </a:rPr>
              <a:t>16.0</a:t>
            </a:r>
            <a:endParaRPr sz="5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500" spc="-5" dirty="0">
                <a:solidFill>
                  <a:srgbClr val="808080"/>
                </a:solidFill>
                <a:latin typeface="Helvetica"/>
                <a:cs typeface="Helvetica"/>
              </a:rPr>
              <a:t>15.5</a:t>
            </a:r>
            <a:endParaRPr sz="5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500" spc="-5" dirty="0">
                <a:solidFill>
                  <a:srgbClr val="808080"/>
                </a:solidFill>
                <a:latin typeface="Helvetica"/>
                <a:cs typeface="Helvetica"/>
              </a:rPr>
              <a:t>15.0</a:t>
            </a:r>
            <a:endParaRPr sz="5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500" spc="-5" dirty="0">
                <a:solidFill>
                  <a:srgbClr val="808080"/>
                </a:solidFill>
                <a:latin typeface="Helvetica"/>
                <a:cs typeface="Helvetica"/>
              </a:rPr>
              <a:t>14.5</a:t>
            </a:r>
            <a:endParaRPr sz="5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500" spc="-5" dirty="0">
                <a:solidFill>
                  <a:srgbClr val="808080"/>
                </a:solidFill>
                <a:latin typeface="Helvetica"/>
                <a:cs typeface="Helvetica"/>
              </a:rPr>
              <a:t>14.0</a:t>
            </a:r>
            <a:endParaRPr sz="500">
              <a:latin typeface="Helvetica"/>
              <a:cs typeface="Helvetic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97201" y="2973897"/>
            <a:ext cx="13843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75" dirty="0">
                <a:solidFill>
                  <a:srgbClr val="020303"/>
                </a:solidFill>
                <a:latin typeface="Helvetica"/>
                <a:cs typeface="Helvetica"/>
              </a:rPr>
              <a:t>L</a:t>
            </a:r>
            <a:r>
              <a:rPr sz="500" spc="0" dirty="0">
                <a:solidFill>
                  <a:srgbClr val="020303"/>
                </a:solidFill>
                <a:latin typeface="Helvetica"/>
                <a:cs typeface="Helvetica"/>
              </a:rPr>
              <a:t>YS</a:t>
            </a:r>
            <a:endParaRPr sz="500">
              <a:latin typeface="Helvetica"/>
              <a:cs typeface="Helvetic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59365" y="3477941"/>
            <a:ext cx="9779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solidFill>
                  <a:srgbClr val="808080"/>
                </a:solidFill>
                <a:latin typeface="Helvetica"/>
                <a:cs typeface="Helvetica"/>
              </a:rPr>
              <a:t>11</a:t>
            </a:r>
            <a:endParaRPr sz="500">
              <a:latin typeface="Helvetica"/>
              <a:cs typeface="Helvetic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59365" y="3103120"/>
            <a:ext cx="97790" cy="353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solidFill>
                  <a:srgbClr val="808080"/>
                </a:solidFill>
                <a:latin typeface="Helvetica"/>
                <a:cs typeface="Helvetica"/>
              </a:rPr>
              <a:t>14</a:t>
            </a:r>
            <a:endParaRPr sz="5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500" spc="-5" dirty="0">
                <a:solidFill>
                  <a:srgbClr val="808080"/>
                </a:solidFill>
                <a:latin typeface="Helvetica"/>
                <a:cs typeface="Helvetica"/>
              </a:rPr>
              <a:t>13</a:t>
            </a:r>
            <a:endParaRPr sz="5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500" spc="-5" dirty="0">
                <a:solidFill>
                  <a:srgbClr val="808080"/>
                </a:solidFill>
                <a:latin typeface="Helvetica"/>
                <a:cs typeface="Helvetica"/>
              </a:rPr>
              <a:t>12</a:t>
            </a:r>
            <a:endParaRPr sz="500">
              <a:latin typeface="Helvetica"/>
              <a:cs typeface="Helvetic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93804" y="4902522"/>
            <a:ext cx="41084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b="1" spc="-5" dirty="0">
                <a:solidFill>
                  <a:srgbClr val="020303"/>
                </a:solidFill>
                <a:latin typeface="Helvetica"/>
                <a:cs typeface="Helvetica"/>
              </a:rPr>
              <a:t>parent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06516" y="5095659"/>
            <a:ext cx="217804" cy="217804"/>
          </a:xfrm>
          <a:custGeom>
            <a:avLst/>
            <a:gdLst/>
            <a:ahLst/>
            <a:cxnLst/>
            <a:rect l="l" t="t" r="r" b="b"/>
            <a:pathLst>
              <a:path w="217804" h="217804">
                <a:moveTo>
                  <a:pt x="0" y="217741"/>
                </a:moveTo>
                <a:lnTo>
                  <a:pt x="217741" y="217741"/>
                </a:lnTo>
                <a:lnTo>
                  <a:pt x="217741" y="0"/>
                </a:lnTo>
                <a:lnTo>
                  <a:pt x="0" y="0"/>
                </a:lnTo>
                <a:lnTo>
                  <a:pt x="0" y="217741"/>
                </a:lnTo>
                <a:close/>
              </a:path>
            </a:pathLst>
          </a:custGeom>
          <a:ln w="124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88783" y="5178097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30137" y="0"/>
                </a:moveTo>
                <a:lnTo>
                  <a:pt x="23012" y="0"/>
                </a:lnTo>
                <a:lnTo>
                  <a:pt x="19621" y="673"/>
                </a:lnTo>
                <a:lnTo>
                  <a:pt x="0" y="23012"/>
                </a:lnTo>
                <a:lnTo>
                  <a:pt x="0" y="30149"/>
                </a:lnTo>
                <a:lnTo>
                  <a:pt x="23037" y="53162"/>
                </a:lnTo>
                <a:lnTo>
                  <a:pt x="30187" y="53162"/>
                </a:lnTo>
                <a:lnTo>
                  <a:pt x="53200" y="30149"/>
                </a:lnTo>
                <a:lnTo>
                  <a:pt x="53200" y="23012"/>
                </a:lnTo>
                <a:lnTo>
                  <a:pt x="30137" y="0"/>
                </a:lnTo>
                <a:close/>
              </a:path>
            </a:pathLst>
          </a:custGeom>
          <a:solidFill>
            <a:srgbClr val="F37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06516" y="5095659"/>
            <a:ext cx="217804" cy="217804"/>
          </a:xfrm>
          <a:custGeom>
            <a:avLst/>
            <a:gdLst/>
            <a:ahLst/>
            <a:cxnLst/>
            <a:rect l="l" t="t" r="r" b="b"/>
            <a:pathLst>
              <a:path w="217804" h="217804">
                <a:moveTo>
                  <a:pt x="0" y="217741"/>
                </a:moveTo>
                <a:lnTo>
                  <a:pt x="217741" y="217741"/>
                </a:lnTo>
                <a:lnTo>
                  <a:pt x="217741" y="0"/>
                </a:lnTo>
                <a:lnTo>
                  <a:pt x="0" y="0"/>
                </a:lnTo>
                <a:lnTo>
                  <a:pt x="0" y="217741"/>
                </a:lnTo>
                <a:close/>
              </a:path>
            </a:pathLst>
          </a:custGeom>
          <a:solidFill>
            <a:srgbClr val="F3766E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28319" y="5204528"/>
            <a:ext cx="174625" cy="0"/>
          </a:xfrm>
          <a:custGeom>
            <a:avLst/>
            <a:gdLst/>
            <a:ahLst/>
            <a:cxnLst/>
            <a:rect l="l" t="t" r="r" b="b"/>
            <a:pathLst>
              <a:path w="174625">
                <a:moveTo>
                  <a:pt x="0" y="0"/>
                </a:moveTo>
                <a:lnTo>
                  <a:pt x="174269" y="0"/>
                </a:lnTo>
              </a:path>
            </a:pathLst>
          </a:custGeom>
          <a:ln w="12484">
            <a:solidFill>
              <a:srgbClr val="F376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06516" y="5313400"/>
            <a:ext cx="217804" cy="217804"/>
          </a:xfrm>
          <a:custGeom>
            <a:avLst/>
            <a:gdLst/>
            <a:ahLst/>
            <a:cxnLst/>
            <a:rect l="l" t="t" r="r" b="b"/>
            <a:pathLst>
              <a:path w="217804" h="217804">
                <a:moveTo>
                  <a:pt x="0" y="217741"/>
                </a:moveTo>
                <a:lnTo>
                  <a:pt x="217741" y="217741"/>
                </a:lnTo>
                <a:lnTo>
                  <a:pt x="217741" y="0"/>
                </a:lnTo>
                <a:lnTo>
                  <a:pt x="0" y="0"/>
                </a:lnTo>
                <a:lnTo>
                  <a:pt x="0" y="217741"/>
                </a:lnTo>
                <a:close/>
              </a:path>
            </a:pathLst>
          </a:custGeom>
          <a:ln w="124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88783" y="539583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30137" y="0"/>
                </a:moveTo>
                <a:lnTo>
                  <a:pt x="23012" y="0"/>
                </a:lnTo>
                <a:lnTo>
                  <a:pt x="19621" y="673"/>
                </a:lnTo>
                <a:lnTo>
                  <a:pt x="0" y="23012"/>
                </a:lnTo>
                <a:lnTo>
                  <a:pt x="0" y="30149"/>
                </a:lnTo>
                <a:lnTo>
                  <a:pt x="23037" y="53162"/>
                </a:lnTo>
                <a:lnTo>
                  <a:pt x="30187" y="53162"/>
                </a:lnTo>
                <a:lnTo>
                  <a:pt x="53200" y="30149"/>
                </a:lnTo>
                <a:lnTo>
                  <a:pt x="53200" y="23012"/>
                </a:lnTo>
                <a:lnTo>
                  <a:pt x="30137" y="0"/>
                </a:lnTo>
                <a:close/>
              </a:path>
            </a:pathLst>
          </a:custGeom>
          <a:solidFill>
            <a:srgbClr val="1CBD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06516" y="5313400"/>
            <a:ext cx="217804" cy="217804"/>
          </a:xfrm>
          <a:custGeom>
            <a:avLst/>
            <a:gdLst/>
            <a:ahLst/>
            <a:cxnLst/>
            <a:rect l="l" t="t" r="r" b="b"/>
            <a:pathLst>
              <a:path w="217804" h="217804">
                <a:moveTo>
                  <a:pt x="0" y="217741"/>
                </a:moveTo>
                <a:lnTo>
                  <a:pt x="217741" y="217741"/>
                </a:lnTo>
                <a:lnTo>
                  <a:pt x="217741" y="0"/>
                </a:lnTo>
                <a:lnTo>
                  <a:pt x="0" y="0"/>
                </a:lnTo>
                <a:lnTo>
                  <a:pt x="0" y="217741"/>
                </a:lnTo>
                <a:close/>
              </a:path>
            </a:pathLst>
          </a:custGeom>
          <a:solidFill>
            <a:srgbClr val="1CBDC3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28320" y="5422270"/>
            <a:ext cx="174625" cy="0"/>
          </a:xfrm>
          <a:custGeom>
            <a:avLst/>
            <a:gdLst/>
            <a:ahLst/>
            <a:cxnLst/>
            <a:rect l="l" t="t" r="r" b="b"/>
            <a:pathLst>
              <a:path w="174625">
                <a:moveTo>
                  <a:pt x="0" y="0"/>
                </a:moveTo>
                <a:lnTo>
                  <a:pt x="174269" y="0"/>
                </a:lnTo>
              </a:path>
            </a:pathLst>
          </a:custGeom>
          <a:ln w="12484">
            <a:solidFill>
              <a:srgbClr val="1CBD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638763" y="5044547"/>
            <a:ext cx="487680" cy="461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sz="1000" spc="-5" dirty="0">
                <a:solidFill>
                  <a:srgbClr val="020303"/>
                </a:solidFill>
                <a:latin typeface="Helvetica"/>
                <a:cs typeface="Helvetica"/>
              </a:rPr>
              <a:t>S288c  YJM789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37918" y="4962907"/>
            <a:ext cx="21209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020303"/>
                </a:solidFill>
                <a:latin typeface="Helvetica"/>
                <a:cs typeface="Helvetica"/>
              </a:rPr>
              <a:t>FUM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53223" y="5061361"/>
            <a:ext cx="73660" cy="69342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650" spc="10" dirty="0">
                <a:solidFill>
                  <a:srgbClr val="808080"/>
                </a:solidFill>
                <a:latin typeface="Helvetica"/>
                <a:cs typeface="Helvetica"/>
              </a:rPr>
              <a:t>9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650" spc="10" dirty="0">
                <a:solidFill>
                  <a:srgbClr val="808080"/>
                </a:solidFill>
                <a:latin typeface="Helvetica"/>
                <a:cs typeface="Helvetica"/>
              </a:rPr>
              <a:t>8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650" spc="10" dirty="0">
                <a:solidFill>
                  <a:srgbClr val="808080"/>
                </a:solidFill>
                <a:latin typeface="Helvetica"/>
                <a:cs typeface="Helvetica"/>
              </a:rPr>
              <a:t>7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650" spc="10" dirty="0">
                <a:solidFill>
                  <a:srgbClr val="808080"/>
                </a:solidFill>
                <a:latin typeface="Helvetica"/>
                <a:cs typeface="Helvetica"/>
              </a:rPr>
              <a:t>6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650" spc="10" dirty="0">
                <a:solidFill>
                  <a:srgbClr val="808080"/>
                </a:solidFill>
                <a:latin typeface="Helvetica"/>
                <a:cs typeface="Helvetica"/>
              </a:rPr>
              <a:t>5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84133" y="5308164"/>
            <a:ext cx="31242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020303"/>
                </a:solidFill>
                <a:latin typeface="Helvetica"/>
                <a:cs typeface="Helvetica"/>
              </a:rPr>
              <a:t>ISOCIT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69262" y="5942940"/>
            <a:ext cx="19304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0" dirty="0">
                <a:solidFill>
                  <a:srgbClr val="808080"/>
                </a:solidFill>
                <a:latin typeface="Helvetica"/>
                <a:cs typeface="Helvetica"/>
              </a:rPr>
              <a:t>10.5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69262" y="5775292"/>
            <a:ext cx="19304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0" dirty="0">
                <a:solidFill>
                  <a:srgbClr val="808080"/>
                </a:solidFill>
                <a:latin typeface="Helvetica"/>
                <a:cs typeface="Helvetica"/>
              </a:rPr>
              <a:t>11.0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069262" y="5607731"/>
            <a:ext cx="19304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0" dirty="0">
                <a:solidFill>
                  <a:srgbClr val="808080"/>
                </a:solidFill>
                <a:latin typeface="Helvetica"/>
                <a:cs typeface="Helvetica"/>
              </a:rPr>
              <a:t>11.5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069262" y="5440169"/>
            <a:ext cx="19304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0" dirty="0">
                <a:solidFill>
                  <a:srgbClr val="808080"/>
                </a:solidFill>
                <a:latin typeface="Helvetica"/>
                <a:cs typeface="Helvetica"/>
              </a:rPr>
              <a:t>12.0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14229" y="4604627"/>
            <a:ext cx="182245" cy="145034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log2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metabolite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level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(µM)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60891" y="6762067"/>
            <a:ext cx="0" cy="29845"/>
          </a:xfrm>
          <a:custGeom>
            <a:avLst/>
            <a:gdLst/>
            <a:ahLst/>
            <a:cxnLst/>
            <a:rect l="l" t="t" r="r" b="b"/>
            <a:pathLst>
              <a:path h="29845">
                <a:moveTo>
                  <a:pt x="0" y="29260"/>
                </a:moveTo>
                <a:lnTo>
                  <a:pt x="0" y="0"/>
                </a:lnTo>
              </a:path>
            </a:pathLst>
          </a:custGeom>
          <a:ln w="1248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02883" y="6762067"/>
            <a:ext cx="0" cy="29845"/>
          </a:xfrm>
          <a:custGeom>
            <a:avLst/>
            <a:gdLst/>
            <a:ahLst/>
            <a:cxnLst/>
            <a:rect l="l" t="t" r="r" b="b"/>
            <a:pathLst>
              <a:path h="29845">
                <a:moveTo>
                  <a:pt x="0" y="29260"/>
                </a:moveTo>
                <a:lnTo>
                  <a:pt x="0" y="0"/>
                </a:lnTo>
              </a:path>
            </a:pathLst>
          </a:custGeom>
          <a:ln w="1248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44800" y="6762067"/>
            <a:ext cx="0" cy="29845"/>
          </a:xfrm>
          <a:custGeom>
            <a:avLst/>
            <a:gdLst/>
            <a:ahLst/>
            <a:cxnLst/>
            <a:rect l="l" t="t" r="r" b="b"/>
            <a:pathLst>
              <a:path h="29845">
                <a:moveTo>
                  <a:pt x="0" y="29260"/>
                </a:moveTo>
                <a:lnTo>
                  <a:pt x="0" y="0"/>
                </a:lnTo>
              </a:path>
            </a:pathLst>
          </a:custGeom>
          <a:ln w="1248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86806" y="6762067"/>
            <a:ext cx="0" cy="29845"/>
          </a:xfrm>
          <a:custGeom>
            <a:avLst/>
            <a:gdLst/>
            <a:ahLst/>
            <a:cxnLst/>
            <a:rect l="l" t="t" r="r" b="b"/>
            <a:pathLst>
              <a:path h="29845">
                <a:moveTo>
                  <a:pt x="0" y="29260"/>
                </a:moveTo>
                <a:lnTo>
                  <a:pt x="0" y="0"/>
                </a:lnTo>
              </a:path>
            </a:pathLst>
          </a:custGeom>
          <a:ln w="1248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28730" y="6762067"/>
            <a:ext cx="0" cy="29845"/>
          </a:xfrm>
          <a:custGeom>
            <a:avLst/>
            <a:gdLst/>
            <a:ahLst/>
            <a:cxnLst/>
            <a:rect l="l" t="t" r="r" b="b"/>
            <a:pathLst>
              <a:path h="29845">
                <a:moveTo>
                  <a:pt x="0" y="29260"/>
                </a:moveTo>
                <a:lnTo>
                  <a:pt x="0" y="0"/>
                </a:lnTo>
              </a:path>
            </a:pathLst>
          </a:custGeom>
          <a:ln w="1248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709912" y="6766842"/>
            <a:ext cx="669925" cy="2990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550" spc="-10" dirty="0">
                <a:solidFill>
                  <a:srgbClr val="808080"/>
                </a:solidFill>
                <a:latin typeface="Helvetica"/>
                <a:cs typeface="Helvetica"/>
              </a:rPr>
              <a:t>16 17 18 19</a:t>
            </a:r>
            <a:r>
              <a:rPr sz="550" spc="110" dirty="0">
                <a:solidFill>
                  <a:srgbClr val="808080"/>
                </a:solidFill>
                <a:latin typeface="Helvetica"/>
                <a:cs typeface="Helvetica"/>
              </a:rPr>
              <a:t> </a:t>
            </a:r>
            <a:r>
              <a:rPr sz="550" spc="-10" dirty="0">
                <a:solidFill>
                  <a:srgbClr val="808080"/>
                </a:solidFill>
                <a:latin typeface="Helvetica"/>
                <a:cs typeface="Helvetica"/>
              </a:rPr>
              <a:t>20</a:t>
            </a:r>
            <a:endParaRPr sz="550">
              <a:latin typeface="Helvetica"/>
              <a:cs typeface="Helvetica"/>
            </a:endParaRPr>
          </a:p>
          <a:p>
            <a:pPr marL="67945">
              <a:lnSpc>
                <a:spcPct val="100000"/>
              </a:lnSpc>
              <a:spcBef>
                <a:spcPts val="200"/>
              </a:spcBef>
            </a:pP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Time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(hr)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97499" y="3633161"/>
            <a:ext cx="37020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BE1E2D"/>
                </a:solidFill>
                <a:latin typeface="Helvetica Neue"/>
                <a:cs typeface="Helvetica Neue"/>
              </a:rPr>
              <a:t>pyruvate</a:t>
            </a:r>
            <a:endParaRPr sz="700">
              <a:latin typeface="Helvetica Neue"/>
              <a:cs typeface="Helvetica Neu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86536" y="4208585"/>
            <a:ext cx="67373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BE1E2D"/>
                </a:solidFill>
                <a:latin typeface="Helvetica Neue"/>
                <a:cs typeface="Helvetica Neue"/>
              </a:rPr>
              <a:t>oxaloacetic</a:t>
            </a:r>
            <a:r>
              <a:rPr sz="700" spc="-60" dirty="0">
                <a:solidFill>
                  <a:srgbClr val="BE1E2D"/>
                </a:solidFill>
                <a:latin typeface="Helvetica Neue"/>
                <a:cs typeface="Helvetica Neue"/>
              </a:rPr>
              <a:t> </a:t>
            </a:r>
            <a:r>
              <a:rPr sz="700" dirty="0">
                <a:solidFill>
                  <a:srgbClr val="BE1E2D"/>
                </a:solidFill>
                <a:latin typeface="Helvetica Neue"/>
                <a:cs typeface="Helvetica Neue"/>
              </a:rPr>
              <a:t>acid</a:t>
            </a:r>
            <a:endParaRPr sz="700">
              <a:latin typeface="Helvetica Neue"/>
              <a:cs typeface="Helvetica Neu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34348" y="4669593"/>
            <a:ext cx="27495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BE1E2D"/>
                </a:solidFill>
                <a:latin typeface="Helvetica Neue"/>
                <a:cs typeface="Helvetica Neue"/>
              </a:rPr>
              <a:t>citrate</a:t>
            </a:r>
            <a:endParaRPr sz="700">
              <a:latin typeface="Helvetica Neue"/>
              <a:cs typeface="Helvetica Neu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23769" y="5129013"/>
            <a:ext cx="54038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BE1E2D"/>
                </a:solidFill>
                <a:latin typeface="Helvetica Neue"/>
                <a:cs typeface="Helvetica Neue"/>
              </a:rPr>
              <a:t>cis-aconitate</a:t>
            </a:r>
            <a:endParaRPr sz="700">
              <a:latin typeface="Helvetica Neue"/>
              <a:cs typeface="Helvetica Neu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453757" y="5590926"/>
            <a:ext cx="38989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BE1E2D"/>
                </a:solidFill>
                <a:latin typeface="Helvetica Neue"/>
                <a:cs typeface="Helvetica Neue"/>
              </a:rPr>
              <a:t>isocitrate</a:t>
            </a:r>
            <a:endParaRPr sz="700">
              <a:latin typeface="Helvetica Neue"/>
              <a:cs typeface="Helvetica Neu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911303" y="6068440"/>
            <a:ext cx="6076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BE1E2D"/>
                </a:solidFill>
                <a:latin typeface="Helvetica Neue"/>
                <a:cs typeface="Helvetica Neue"/>
              </a:rPr>
              <a:t>2-oxoglutarate</a:t>
            </a:r>
            <a:endParaRPr sz="700">
              <a:latin typeface="Helvetica Neue"/>
              <a:cs typeface="Helvetica Neu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55145" y="5951288"/>
            <a:ext cx="5568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BE1E2D"/>
                </a:solidFill>
                <a:latin typeface="Helvetica Neue"/>
                <a:cs typeface="Helvetica Neue"/>
              </a:rPr>
              <a:t>succinyl-CoA</a:t>
            </a:r>
            <a:endParaRPr sz="700">
              <a:latin typeface="Helvetica Neue"/>
              <a:cs typeface="Helvetica Neu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623879" y="5489413"/>
            <a:ext cx="40830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BE1E2D"/>
                </a:solidFill>
                <a:latin typeface="Helvetica Neue"/>
                <a:cs typeface="Helvetica Neue"/>
              </a:rPr>
              <a:t>succinate</a:t>
            </a:r>
            <a:endParaRPr sz="700">
              <a:latin typeface="Helvetica Neue"/>
              <a:cs typeface="Helvetica Neu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597746" y="5006230"/>
            <a:ext cx="3790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BE1E2D"/>
                </a:solidFill>
                <a:latin typeface="Helvetica Neue"/>
                <a:cs typeface="Helvetica Neue"/>
              </a:rPr>
              <a:t>fumarate</a:t>
            </a:r>
            <a:endParaRPr sz="700">
              <a:latin typeface="Helvetica Neue"/>
              <a:cs typeface="Helvetica Neue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94758" y="4507035"/>
            <a:ext cx="29273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BE1E2D"/>
                </a:solidFill>
                <a:latin typeface="Helvetica Neue"/>
                <a:cs typeface="Helvetica Neue"/>
              </a:rPr>
              <a:t>malate</a:t>
            </a:r>
            <a:endParaRPr sz="700">
              <a:latin typeface="Helvetica Neue"/>
              <a:cs typeface="Helvetica Neue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70729" y="3722221"/>
            <a:ext cx="439420" cy="203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02235">
              <a:lnSpc>
                <a:spcPct val="106300"/>
              </a:lnSpc>
              <a:spcBef>
                <a:spcPts val="90"/>
              </a:spcBef>
            </a:pPr>
            <a:r>
              <a:rPr sz="550" spc="5" dirty="0">
                <a:solidFill>
                  <a:srgbClr val="231F20"/>
                </a:solidFill>
                <a:latin typeface="Helvetica Neue"/>
                <a:cs typeface="Helvetica Neue"/>
              </a:rPr>
              <a:t>lysine  </a:t>
            </a:r>
            <a:r>
              <a:rPr sz="550" spc="10" dirty="0">
                <a:solidFill>
                  <a:srgbClr val="231F20"/>
                </a:solidFill>
                <a:latin typeface="Helvetica Neue"/>
                <a:cs typeface="Helvetica Neue"/>
              </a:rPr>
              <a:t>biosynthesis</a:t>
            </a:r>
            <a:endParaRPr sz="550">
              <a:latin typeface="Helvetica Neue"/>
              <a:cs typeface="Helvetica Neue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20794" y="3722221"/>
            <a:ext cx="439420" cy="203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0005">
              <a:lnSpc>
                <a:spcPct val="106300"/>
              </a:lnSpc>
              <a:spcBef>
                <a:spcPts val="90"/>
              </a:spcBef>
            </a:pPr>
            <a:r>
              <a:rPr sz="550" spc="10" dirty="0">
                <a:solidFill>
                  <a:srgbClr val="231F20"/>
                </a:solidFill>
                <a:latin typeface="Helvetica Neue"/>
                <a:cs typeface="Helvetica Neue"/>
              </a:rPr>
              <a:t>aspartate  biosynthesis</a:t>
            </a:r>
            <a:endParaRPr sz="550">
              <a:latin typeface="Helvetica Neue"/>
              <a:cs typeface="Helvetica Neue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74357" y="6505499"/>
            <a:ext cx="94297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31F20"/>
                </a:solidFill>
                <a:latin typeface="Helvetica Neue"/>
                <a:cs typeface="Helvetica Neue"/>
              </a:rPr>
              <a:t>glutamate</a:t>
            </a:r>
            <a:r>
              <a:rPr sz="700" spc="-60" dirty="0">
                <a:solidFill>
                  <a:srgbClr val="231F20"/>
                </a:solidFill>
                <a:latin typeface="Helvetica Neue"/>
                <a:cs typeface="Helvetica Neue"/>
              </a:rPr>
              <a:t> </a:t>
            </a:r>
            <a:r>
              <a:rPr sz="700" dirty="0">
                <a:solidFill>
                  <a:srgbClr val="231F20"/>
                </a:solidFill>
                <a:latin typeface="Helvetica Neue"/>
                <a:cs typeface="Helvetica Neue"/>
              </a:rPr>
              <a:t>biosynthesis</a:t>
            </a:r>
            <a:endParaRPr sz="700">
              <a:latin typeface="Helvetica Neue"/>
              <a:cs typeface="Helvetica Neue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67809" y="3106122"/>
            <a:ext cx="413384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31F20"/>
                </a:solidFill>
                <a:latin typeface="Helvetica Neue"/>
                <a:cs typeface="Helvetica Neue"/>
              </a:rPr>
              <a:t>glycolysis</a:t>
            </a:r>
            <a:endParaRPr sz="700">
              <a:latin typeface="Helvetica Neue"/>
              <a:cs typeface="Helvetica Neue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757615" y="6726671"/>
            <a:ext cx="758197" cy="958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129269" y="1536001"/>
            <a:ext cx="866140" cy="319405"/>
          </a:xfrm>
          <a:custGeom>
            <a:avLst/>
            <a:gdLst/>
            <a:ahLst/>
            <a:cxnLst/>
            <a:rect l="l" t="t" r="r" b="b"/>
            <a:pathLst>
              <a:path w="866140" h="319405">
                <a:moveTo>
                  <a:pt x="865974" y="319252"/>
                </a:moveTo>
                <a:lnTo>
                  <a:pt x="0" y="319252"/>
                </a:lnTo>
                <a:lnTo>
                  <a:pt x="0" y="0"/>
                </a:lnTo>
                <a:lnTo>
                  <a:pt x="865974" y="0"/>
                </a:lnTo>
                <a:lnTo>
                  <a:pt x="865974" y="319252"/>
                </a:lnTo>
                <a:close/>
              </a:path>
            </a:pathLst>
          </a:custGeom>
          <a:solidFill>
            <a:srgbClr val="DDD1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8227838" y="1485087"/>
            <a:ext cx="669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231F20"/>
                </a:solidFill>
                <a:latin typeface="HelveticaNeue-MediumItalic"/>
                <a:cs typeface="HelveticaNeue-MediumItalic"/>
              </a:rPr>
              <a:t>RNA</a:t>
            </a:r>
            <a:endParaRPr sz="2400">
              <a:latin typeface="HelveticaNeue-MediumItalic"/>
              <a:cs typeface="HelveticaNeue-MediumItalic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421996" y="710590"/>
            <a:ext cx="674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231F20"/>
                </a:solidFill>
                <a:latin typeface="HelveticaNeue-MediumItalic"/>
                <a:cs typeface="HelveticaNeue-MediumItalic"/>
              </a:rPr>
              <a:t>D</a:t>
            </a:r>
            <a:r>
              <a:rPr sz="2400" i="1" dirty="0">
                <a:solidFill>
                  <a:srgbClr val="BE1E2D"/>
                </a:solidFill>
                <a:latin typeface="HelveticaNeue-MediumItalic"/>
                <a:cs typeface="HelveticaNeue-MediumItalic"/>
              </a:rPr>
              <a:t>N</a:t>
            </a:r>
            <a:r>
              <a:rPr sz="2400" i="1" dirty="0">
                <a:solidFill>
                  <a:srgbClr val="231F20"/>
                </a:solidFill>
                <a:latin typeface="HelveticaNeue-MediumItalic"/>
                <a:cs typeface="HelveticaNeue-MediumItalic"/>
              </a:rPr>
              <a:t>A</a:t>
            </a:r>
            <a:endParaRPr sz="2400">
              <a:latin typeface="HelveticaNeue-MediumItalic"/>
              <a:cs typeface="HelveticaNeue-MediumItalic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564691" y="2279180"/>
            <a:ext cx="1085215" cy="319405"/>
          </a:xfrm>
          <a:custGeom>
            <a:avLst/>
            <a:gdLst/>
            <a:ahLst/>
            <a:cxnLst/>
            <a:rect l="l" t="t" r="r" b="b"/>
            <a:pathLst>
              <a:path w="1085215" h="319405">
                <a:moveTo>
                  <a:pt x="1084961" y="319252"/>
                </a:moveTo>
                <a:lnTo>
                  <a:pt x="0" y="319252"/>
                </a:lnTo>
                <a:lnTo>
                  <a:pt x="0" y="0"/>
                </a:lnTo>
                <a:lnTo>
                  <a:pt x="1084961" y="0"/>
                </a:lnTo>
                <a:lnTo>
                  <a:pt x="1084961" y="319252"/>
                </a:lnTo>
                <a:close/>
              </a:path>
            </a:pathLst>
          </a:custGeom>
          <a:solidFill>
            <a:srgbClr val="DDD1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600119" y="2241046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231F20"/>
                </a:solidFill>
                <a:latin typeface="HelveticaNeue-MediumItalic"/>
                <a:cs typeface="HelveticaNeue-MediumItalic"/>
              </a:rPr>
              <a:t>Protein</a:t>
            </a:r>
            <a:endParaRPr sz="2400">
              <a:latin typeface="HelveticaNeue-MediumItalic"/>
              <a:cs typeface="HelveticaNeue-MediumItalic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265559" y="867376"/>
            <a:ext cx="3721100" cy="6731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ts val="2320"/>
              </a:lnSpc>
              <a:spcBef>
                <a:spcPts val="560"/>
              </a:spcBef>
            </a:pPr>
            <a:r>
              <a:rPr spc="5" dirty="0"/>
              <a:t>How </a:t>
            </a:r>
            <a:r>
              <a:rPr spc="0" dirty="0"/>
              <a:t>does genetic</a:t>
            </a:r>
            <a:r>
              <a:rPr spc="-50" dirty="0"/>
              <a:t> </a:t>
            </a:r>
            <a:r>
              <a:rPr spc="0" dirty="0"/>
              <a:t>variation  alter metabolic</a:t>
            </a:r>
            <a:r>
              <a:rPr spc="-20" dirty="0"/>
              <a:t> </a:t>
            </a:r>
            <a:r>
              <a:rPr spc="0" dirty="0"/>
              <a:t>dynamics?</a:t>
            </a:r>
          </a:p>
        </p:txBody>
      </p:sp>
      <p:sp>
        <p:nvSpPr>
          <p:cNvPr id="63" name="object 63"/>
          <p:cNvSpPr/>
          <p:nvPr/>
        </p:nvSpPr>
        <p:spPr>
          <a:xfrm>
            <a:off x="4657310" y="111399"/>
            <a:ext cx="873760" cy="878205"/>
          </a:xfrm>
          <a:custGeom>
            <a:avLst/>
            <a:gdLst/>
            <a:ahLst/>
            <a:cxnLst/>
            <a:rect l="l" t="t" r="r" b="b"/>
            <a:pathLst>
              <a:path w="873760" h="878205">
                <a:moveTo>
                  <a:pt x="400109" y="243236"/>
                </a:moveTo>
                <a:lnTo>
                  <a:pt x="353777" y="245439"/>
                </a:lnTo>
                <a:lnTo>
                  <a:pt x="307958" y="252167"/>
                </a:lnTo>
                <a:lnTo>
                  <a:pt x="262712" y="263601"/>
                </a:lnTo>
                <a:lnTo>
                  <a:pt x="218099" y="279923"/>
                </a:lnTo>
                <a:lnTo>
                  <a:pt x="174179" y="301314"/>
                </a:lnTo>
                <a:lnTo>
                  <a:pt x="131013" y="327953"/>
                </a:lnTo>
                <a:lnTo>
                  <a:pt x="92006" y="357741"/>
                </a:lnTo>
                <a:lnTo>
                  <a:pt x="58156" y="393025"/>
                </a:lnTo>
                <a:lnTo>
                  <a:pt x="30493" y="435181"/>
                </a:lnTo>
                <a:lnTo>
                  <a:pt x="10046" y="485585"/>
                </a:lnTo>
                <a:lnTo>
                  <a:pt x="237" y="533954"/>
                </a:lnTo>
                <a:lnTo>
                  <a:pt x="0" y="582932"/>
                </a:lnTo>
                <a:lnTo>
                  <a:pt x="9130" y="631299"/>
                </a:lnTo>
                <a:lnTo>
                  <a:pt x="27424" y="677832"/>
                </a:lnTo>
                <a:lnTo>
                  <a:pt x="54679" y="721312"/>
                </a:lnTo>
                <a:lnTo>
                  <a:pt x="90691" y="760515"/>
                </a:lnTo>
                <a:lnTo>
                  <a:pt x="131088" y="793369"/>
                </a:lnTo>
                <a:lnTo>
                  <a:pt x="173730" y="820002"/>
                </a:lnTo>
                <a:lnTo>
                  <a:pt x="218617" y="840929"/>
                </a:lnTo>
                <a:lnTo>
                  <a:pt x="265748" y="856661"/>
                </a:lnTo>
                <a:lnTo>
                  <a:pt x="315124" y="867712"/>
                </a:lnTo>
                <a:lnTo>
                  <a:pt x="366745" y="874596"/>
                </a:lnTo>
                <a:lnTo>
                  <a:pt x="420611" y="877825"/>
                </a:lnTo>
                <a:lnTo>
                  <a:pt x="496910" y="868029"/>
                </a:lnTo>
                <a:lnTo>
                  <a:pt x="573607" y="850212"/>
                </a:lnTo>
                <a:lnTo>
                  <a:pt x="618154" y="832887"/>
                </a:lnTo>
                <a:lnTo>
                  <a:pt x="660259" y="810469"/>
                </a:lnTo>
                <a:lnTo>
                  <a:pt x="699615" y="782246"/>
                </a:lnTo>
                <a:lnTo>
                  <a:pt x="735916" y="747506"/>
                </a:lnTo>
                <a:lnTo>
                  <a:pt x="768858" y="705537"/>
                </a:lnTo>
                <a:lnTo>
                  <a:pt x="794824" y="658629"/>
                </a:lnTo>
                <a:lnTo>
                  <a:pt x="810404" y="610091"/>
                </a:lnTo>
                <a:lnTo>
                  <a:pt x="815597" y="560738"/>
                </a:lnTo>
                <a:lnTo>
                  <a:pt x="810404" y="511385"/>
                </a:lnTo>
                <a:lnTo>
                  <a:pt x="794824" y="462847"/>
                </a:lnTo>
                <a:lnTo>
                  <a:pt x="768858" y="415939"/>
                </a:lnTo>
                <a:lnTo>
                  <a:pt x="752592" y="388047"/>
                </a:lnTo>
                <a:lnTo>
                  <a:pt x="748698" y="371495"/>
                </a:lnTo>
                <a:lnTo>
                  <a:pt x="758551" y="359753"/>
                </a:lnTo>
                <a:lnTo>
                  <a:pt x="783526" y="346292"/>
                </a:lnTo>
                <a:lnTo>
                  <a:pt x="816994" y="322547"/>
                </a:lnTo>
                <a:lnTo>
                  <a:pt x="843536" y="289537"/>
                </a:lnTo>
                <a:lnTo>
                  <a:pt x="852900" y="269651"/>
                </a:lnTo>
                <a:lnTo>
                  <a:pt x="580584" y="269651"/>
                </a:lnTo>
                <a:lnTo>
                  <a:pt x="559905" y="265647"/>
                </a:lnTo>
                <a:lnTo>
                  <a:pt x="552577" y="265647"/>
                </a:lnTo>
                <a:lnTo>
                  <a:pt x="548919" y="261977"/>
                </a:lnTo>
                <a:lnTo>
                  <a:pt x="541579" y="261977"/>
                </a:lnTo>
                <a:lnTo>
                  <a:pt x="494070" y="251686"/>
                </a:lnTo>
                <a:lnTo>
                  <a:pt x="446894" y="245379"/>
                </a:lnTo>
                <a:lnTo>
                  <a:pt x="400109" y="243236"/>
                </a:lnTo>
                <a:close/>
              </a:path>
              <a:path w="873760" h="878205">
                <a:moveTo>
                  <a:pt x="734082" y="0"/>
                </a:moveTo>
                <a:lnTo>
                  <a:pt x="691883" y="9031"/>
                </a:lnTo>
                <a:lnTo>
                  <a:pt x="653813" y="35396"/>
                </a:lnTo>
                <a:lnTo>
                  <a:pt x="624015" y="73022"/>
                </a:lnTo>
                <a:lnTo>
                  <a:pt x="603721" y="119093"/>
                </a:lnTo>
                <a:lnTo>
                  <a:pt x="594162" y="170795"/>
                </a:lnTo>
                <a:lnTo>
                  <a:pt x="596570" y="225312"/>
                </a:lnTo>
                <a:lnTo>
                  <a:pt x="598572" y="250175"/>
                </a:lnTo>
                <a:lnTo>
                  <a:pt x="593358" y="264724"/>
                </a:lnTo>
                <a:lnTo>
                  <a:pt x="580584" y="269651"/>
                </a:lnTo>
                <a:lnTo>
                  <a:pt x="852900" y="269651"/>
                </a:lnTo>
                <a:lnTo>
                  <a:pt x="862339" y="249605"/>
                </a:lnTo>
                <a:lnTo>
                  <a:pt x="872589" y="205091"/>
                </a:lnTo>
                <a:lnTo>
                  <a:pt x="873471" y="158337"/>
                </a:lnTo>
                <a:lnTo>
                  <a:pt x="864171" y="111685"/>
                </a:lnTo>
                <a:lnTo>
                  <a:pt x="843084" y="64407"/>
                </a:lnTo>
                <a:lnTo>
                  <a:pt x="812496" y="29095"/>
                </a:lnTo>
                <a:lnTo>
                  <a:pt x="775224" y="7157"/>
                </a:lnTo>
                <a:lnTo>
                  <a:pt x="7340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57310" y="111399"/>
            <a:ext cx="873760" cy="878205"/>
          </a:xfrm>
          <a:custGeom>
            <a:avLst/>
            <a:gdLst/>
            <a:ahLst/>
            <a:cxnLst/>
            <a:rect l="l" t="t" r="r" b="b"/>
            <a:pathLst>
              <a:path w="873760" h="878205">
                <a:moveTo>
                  <a:pt x="420611" y="877825"/>
                </a:moveTo>
                <a:lnTo>
                  <a:pt x="366745" y="874596"/>
                </a:lnTo>
                <a:lnTo>
                  <a:pt x="315124" y="867712"/>
                </a:lnTo>
                <a:lnTo>
                  <a:pt x="265748" y="856661"/>
                </a:lnTo>
                <a:lnTo>
                  <a:pt x="218617" y="840929"/>
                </a:lnTo>
                <a:lnTo>
                  <a:pt x="173730" y="820002"/>
                </a:lnTo>
                <a:lnTo>
                  <a:pt x="131088" y="793369"/>
                </a:lnTo>
                <a:lnTo>
                  <a:pt x="90691" y="760515"/>
                </a:lnTo>
                <a:lnTo>
                  <a:pt x="54679" y="721312"/>
                </a:lnTo>
                <a:lnTo>
                  <a:pt x="27424" y="677832"/>
                </a:lnTo>
                <a:lnTo>
                  <a:pt x="9130" y="631299"/>
                </a:lnTo>
                <a:lnTo>
                  <a:pt x="0" y="582932"/>
                </a:lnTo>
                <a:lnTo>
                  <a:pt x="237" y="533954"/>
                </a:lnTo>
                <a:lnTo>
                  <a:pt x="10046" y="485585"/>
                </a:lnTo>
                <a:lnTo>
                  <a:pt x="30493" y="435181"/>
                </a:lnTo>
                <a:lnTo>
                  <a:pt x="58156" y="393025"/>
                </a:lnTo>
                <a:lnTo>
                  <a:pt x="92006" y="357741"/>
                </a:lnTo>
                <a:lnTo>
                  <a:pt x="131013" y="327953"/>
                </a:lnTo>
                <a:lnTo>
                  <a:pt x="174179" y="301314"/>
                </a:lnTo>
                <a:lnTo>
                  <a:pt x="218099" y="279923"/>
                </a:lnTo>
                <a:lnTo>
                  <a:pt x="262712" y="263601"/>
                </a:lnTo>
                <a:lnTo>
                  <a:pt x="307958" y="252167"/>
                </a:lnTo>
                <a:lnTo>
                  <a:pt x="353777" y="245439"/>
                </a:lnTo>
                <a:lnTo>
                  <a:pt x="400109" y="243236"/>
                </a:lnTo>
                <a:lnTo>
                  <a:pt x="446894" y="245379"/>
                </a:lnTo>
                <a:lnTo>
                  <a:pt x="494070" y="251686"/>
                </a:lnTo>
                <a:lnTo>
                  <a:pt x="541579" y="261977"/>
                </a:lnTo>
                <a:lnTo>
                  <a:pt x="548919" y="261977"/>
                </a:lnTo>
                <a:lnTo>
                  <a:pt x="552577" y="265647"/>
                </a:lnTo>
                <a:lnTo>
                  <a:pt x="559905" y="265647"/>
                </a:lnTo>
                <a:lnTo>
                  <a:pt x="580584" y="269651"/>
                </a:lnTo>
                <a:lnTo>
                  <a:pt x="593358" y="264724"/>
                </a:lnTo>
                <a:lnTo>
                  <a:pt x="598572" y="250175"/>
                </a:lnTo>
                <a:lnTo>
                  <a:pt x="596570" y="225312"/>
                </a:lnTo>
                <a:lnTo>
                  <a:pt x="594162" y="170795"/>
                </a:lnTo>
                <a:lnTo>
                  <a:pt x="603721" y="119093"/>
                </a:lnTo>
                <a:lnTo>
                  <a:pt x="624015" y="73022"/>
                </a:lnTo>
                <a:lnTo>
                  <a:pt x="653813" y="35396"/>
                </a:lnTo>
                <a:lnTo>
                  <a:pt x="691883" y="9031"/>
                </a:lnTo>
                <a:lnTo>
                  <a:pt x="734082" y="0"/>
                </a:lnTo>
                <a:lnTo>
                  <a:pt x="775224" y="7157"/>
                </a:lnTo>
                <a:lnTo>
                  <a:pt x="812496" y="29095"/>
                </a:lnTo>
                <a:lnTo>
                  <a:pt x="843084" y="64407"/>
                </a:lnTo>
                <a:lnTo>
                  <a:pt x="864171" y="111685"/>
                </a:lnTo>
                <a:lnTo>
                  <a:pt x="873471" y="158337"/>
                </a:lnTo>
                <a:lnTo>
                  <a:pt x="872589" y="205091"/>
                </a:lnTo>
                <a:lnTo>
                  <a:pt x="862339" y="249605"/>
                </a:lnTo>
                <a:lnTo>
                  <a:pt x="843536" y="289537"/>
                </a:lnTo>
                <a:lnTo>
                  <a:pt x="816994" y="322547"/>
                </a:lnTo>
                <a:lnTo>
                  <a:pt x="783526" y="346292"/>
                </a:lnTo>
                <a:lnTo>
                  <a:pt x="758551" y="359753"/>
                </a:lnTo>
                <a:lnTo>
                  <a:pt x="748698" y="371495"/>
                </a:lnTo>
                <a:lnTo>
                  <a:pt x="752592" y="388047"/>
                </a:lnTo>
                <a:lnTo>
                  <a:pt x="768858" y="415939"/>
                </a:lnTo>
                <a:lnTo>
                  <a:pt x="794824" y="462847"/>
                </a:lnTo>
                <a:lnTo>
                  <a:pt x="810404" y="511385"/>
                </a:lnTo>
                <a:lnTo>
                  <a:pt x="815597" y="560738"/>
                </a:lnTo>
                <a:lnTo>
                  <a:pt x="810404" y="610091"/>
                </a:lnTo>
                <a:lnTo>
                  <a:pt x="794824" y="658629"/>
                </a:lnTo>
                <a:lnTo>
                  <a:pt x="768858" y="705537"/>
                </a:lnTo>
                <a:lnTo>
                  <a:pt x="735916" y="747506"/>
                </a:lnTo>
                <a:lnTo>
                  <a:pt x="699615" y="782246"/>
                </a:lnTo>
                <a:lnTo>
                  <a:pt x="660259" y="810469"/>
                </a:lnTo>
                <a:lnTo>
                  <a:pt x="618154" y="832887"/>
                </a:lnTo>
                <a:lnTo>
                  <a:pt x="573607" y="850212"/>
                </a:lnTo>
                <a:lnTo>
                  <a:pt x="526923" y="863156"/>
                </a:lnTo>
                <a:lnTo>
                  <a:pt x="468271" y="871867"/>
                </a:lnTo>
                <a:lnTo>
                  <a:pt x="442380" y="875017"/>
                </a:lnTo>
                <a:lnTo>
                  <a:pt x="420611" y="877825"/>
                </a:lnTo>
                <a:close/>
              </a:path>
            </a:pathLst>
          </a:custGeom>
          <a:ln w="254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55991" y="501425"/>
            <a:ext cx="0" cy="333375"/>
          </a:xfrm>
          <a:custGeom>
            <a:avLst/>
            <a:gdLst/>
            <a:ahLst/>
            <a:cxnLst/>
            <a:rect l="l" t="t" r="r" b="b"/>
            <a:pathLst>
              <a:path h="333375">
                <a:moveTo>
                  <a:pt x="0" y="0"/>
                </a:moveTo>
                <a:lnTo>
                  <a:pt x="0" y="333260"/>
                </a:lnTo>
              </a:path>
            </a:pathLst>
          </a:custGeom>
          <a:ln w="76200">
            <a:solidFill>
              <a:srgbClr val="F376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82934" y="613237"/>
            <a:ext cx="575310" cy="576580"/>
          </a:xfrm>
          <a:custGeom>
            <a:avLst/>
            <a:gdLst/>
            <a:ahLst/>
            <a:cxnLst/>
            <a:rect l="l" t="t" r="r" b="b"/>
            <a:pathLst>
              <a:path w="575309" h="576580">
                <a:moveTo>
                  <a:pt x="263539" y="159571"/>
                </a:moveTo>
                <a:lnTo>
                  <a:pt x="218008" y="162848"/>
                </a:lnTo>
                <a:lnTo>
                  <a:pt x="173280" y="172948"/>
                </a:lnTo>
                <a:lnTo>
                  <a:pt x="129487" y="190273"/>
                </a:lnTo>
                <a:lnTo>
                  <a:pt x="86764" y="215225"/>
                </a:lnTo>
                <a:lnTo>
                  <a:pt x="38902" y="257968"/>
                </a:lnTo>
                <a:lnTo>
                  <a:pt x="7300" y="318780"/>
                </a:lnTo>
                <a:lnTo>
                  <a:pt x="0" y="366642"/>
                </a:lnTo>
                <a:lnTo>
                  <a:pt x="6696" y="414503"/>
                </a:lnTo>
                <a:lnTo>
                  <a:pt x="26938" y="459655"/>
                </a:lnTo>
                <a:lnTo>
                  <a:pt x="60271" y="499387"/>
                </a:lnTo>
                <a:lnTo>
                  <a:pt x="97841" y="528438"/>
                </a:lnTo>
                <a:lnTo>
                  <a:pt x="138299" y="549745"/>
                </a:lnTo>
                <a:lnTo>
                  <a:pt x="181645" y="564233"/>
                </a:lnTo>
                <a:lnTo>
                  <a:pt x="227882" y="572826"/>
                </a:lnTo>
                <a:lnTo>
                  <a:pt x="277010" y="576451"/>
                </a:lnTo>
                <a:lnTo>
                  <a:pt x="327128" y="570014"/>
                </a:lnTo>
                <a:lnTo>
                  <a:pt x="392337" y="553006"/>
                </a:lnTo>
                <a:lnTo>
                  <a:pt x="434442" y="532199"/>
                </a:lnTo>
                <a:lnTo>
                  <a:pt x="472484" y="502812"/>
                </a:lnTo>
                <a:lnTo>
                  <a:pt x="505787" y="463268"/>
                </a:lnTo>
                <a:lnTo>
                  <a:pt x="528812" y="416608"/>
                </a:lnTo>
                <a:lnTo>
                  <a:pt x="536486" y="368145"/>
                </a:lnTo>
                <a:lnTo>
                  <a:pt x="528812" y="319683"/>
                </a:lnTo>
                <a:lnTo>
                  <a:pt x="505787" y="273022"/>
                </a:lnTo>
                <a:lnTo>
                  <a:pt x="495101" y="254698"/>
                </a:lnTo>
                <a:lnTo>
                  <a:pt x="492541" y="243823"/>
                </a:lnTo>
                <a:lnTo>
                  <a:pt x="499011" y="236109"/>
                </a:lnTo>
                <a:lnTo>
                  <a:pt x="515414" y="227264"/>
                </a:lnTo>
                <a:lnTo>
                  <a:pt x="546724" y="201491"/>
                </a:lnTo>
                <a:lnTo>
                  <a:pt x="560048" y="176927"/>
                </a:lnTo>
                <a:lnTo>
                  <a:pt x="382100" y="176927"/>
                </a:lnTo>
                <a:lnTo>
                  <a:pt x="368513" y="174293"/>
                </a:lnTo>
                <a:lnTo>
                  <a:pt x="363700" y="174293"/>
                </a:lnTo>
                <a:lnTo>
                  <a:pt x="361299" y="171880"/>
                </a:lnTo>
                <a:lnTo>
                  <a:pt x="356473" y="171880"/>
                </a:lnTo>
                <a:lnTo>
                  <a:pt x="309738" y="162716"/>
                </a:lnTo>
                <a:lnTo>
                  <a:pt x="263539" y="159571"/>
                </a:lnTo>
                <a:close/>
              </a:path>
              <a:path w="575309" h="576580">
                <a:moveTo>
                  <a:pt x="489828" y="0"/>
                </a:moveTo>
                <a:lnTo>
                  <a:pt x="455216" y="5713"/>
                </a:lnTo>
                <a:lnTo>
                  <a:pt x="424773" y="28594"/>
                </a:lnTo>
                <a:lnTo>
                  <a:pt x="403136" y="62312"/>
                </a:lnTo>
                <a:lnTo>
                  <a:pt x="391887" y="103252"/>
                </a:lnTo>
                <a:lnTo>
                  <a:pt x="392605" y="147800"/>
                </a:lnTo>
                <a:lnTo>
                  <a:pt x="393920" y="164132"/>
                </a:lnTo>
                <a:lnTo>
                  <a:pt x="390494" y="173691"/>
                </a:lnTo>
                <a:lnTo>
                  <a:pt x="382100" y="176927"/>
                </a:lnTo>
                <a:lnTo>
                  <a:pt x="560048" y="176927"/>
                </a:lnTo>
                <a:lnTo>
                  <a:pt x="567195" y="163752"/>
                </a:lnTo>
                <a:lnTo>
                  <a:pt x="575021" y="119240"/>
                </a:lnTo>
                <a:lnTo>
                  <a:pt x="568398" y="73150"/>
                </a:lnTo>
                <a:lnTo>
                  <a:pt x="550031" y="35522"/>
                </a:lnTo>
                <a:lnTo>
                  <a:pt x="522637" y="10537"/>
                </a:lnTo>
                <a:lnTo>
                  <a:pt x="4898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582934" y="613237"/>
            <a:ext cx="575310" cy="576580"/>
          </a:xfrm>
          <a:custGeom>
            <a:avLst/>
            <a:gdLst/>
            <a:ahLst/>
            <a:cxnLst/>
            <a:rect l="l" t="t" r="r" b="b"/>
            <a:pathLst>
              <a:path w="575309" h="576580">
                <a:moveTo>
                  <a:pt x="277010" y="576451"/>
                </a:moveTo>
                <a:lnTo>
                  <a:pt x="227882" y="572826"/>
                </a:lnTo>
                <a:lnTo>
                  <a:pt x="181645" y="564233"/>
                </a:lnTo>
                <a:lnTo>
                  <a:pt x="138299" y="549745"/>
                </a:lnTo>
                <a:lnTo>
                  <a:pt x="97841" y="528438"/>
                </a:lnTo>
                <a:lnTo>
                  <a:pt x="60271" y="499387"/>
                </a:lnTo>
                <a:lnTo>
                  <a:pt x="26938" y="459655"/>
                </a:lnTo>
                <a:lnTo>
                  <a:pt x="6696" y="414503"/>
                </a:lnTo>
                <a:lnTo>
                  <a:pt x="0" y="366642"/>
                </a:lnTo>
                <a:lnTo>
                  <a:pt x="7300" y="318780"/>
                </a:lnTo>
                <a:lnTo>
                  <a:pt x="38902" y="257968"/>
                </a:lnTo>
                <a:lnTo>
                  <a:pt x="86764" y="215225"/>
                </a:lnTo>
                <a:lnTo>
                  <a:pt x="129487" y="190273"/>
                </a:lnTo>
                <a:lnTo>
                  <a:pt x="173280" y="172948"/>
                </a:lnTo>
                <a:lnTo>
                  <a:pt x="218008" y="162848"/>
                </a:lnTo>
                <a:lnTo>
                  <a:pt x="263539" y="159571"/>
                </a:lnTo>
                <a:lnTo>
                  <a:pt x="309738" y="162716"/>
                </a:lnTo>
                <a:lnTo>
                  <a:pt x="356473" y="171880"/>
                </a:lnTo>
                <a:lnTo>
                  <a:pt x="361299" y="171880"/>
                </a:lnTo>
                <a:lnTo>
                  <a:pt x="363700" y="174293"/>
                </a:lnTo>
                <a:lnTo>
                  <a:pt x="368513" y="174293"/>
                </a:lnTo>
                <a:lnTo>
                  <a:pt x="382100" y="176927"/>
                </a:lnTo>
                <a:lnTo>
                  <a:pt x="390494" y="173691"/>
                </a:lnTo>
                <a:lnTo>
                  <a:pt x="393920" y="164132"/>
                </a:lnTo>
                <a:lnTo>
                  <a:pt x="392605" y="147800"/>
                </a:lnTo>
                <a:lnTo>
                  <a:pt x="391887" y="103252"/>
                </a:lnTo>
                <a:lnTo>
                  <a:pt x="403136" y="62312"/>
                </a:lnTo>
                <a:lnTo>
                  <a:pt x="424773" y="28594"/>
                </a:lnTo>
                <a:lnTo>
                  <a:pt x="455216" y="5713"/>
                </a:lnTo>
                <a:lnTo>
                  <a:pt x="489828" y="0"/>
                </a:lnTo>
                <a:lnTo>
                  <a:pt x="522637" y="10537"/>
                </a:lnTo>
                <a:lnTo>
                  <a:pt x="550031" y="35522"/>
                </a:lnTo>
                <a:lnTo>
                  <a:pt x="568398" y="73150"/>
                </a:lnTo>
                <a:lnTo>
                  <a:pt x="575021" y="119240"/>
                </a:lnTo>
                <a:lnTo>
                  <a:pt x="567195" y="163752"/>
                </a:lnTo>
                <a:lnTo>
                  <a:pt x="546724" y="201491"/>
                </a:lnTo>
                <a:lnTo>
                  <a:pt x="515414" y="227264"/>
                </a:lnTo>
                <a:lnTo>
                  <a:pt x="499011" y="236109"/>
                </a:lnTo>
                <a:lnTo>
                  <a:pt x="492541" y="243823"/>
                </a:lnTo>
                <a:lnTo>
                  <a:pt x="495101" y="254698"/>
                </a:lnTo>
                <a:lnTo>
                  <a:pt x="505787" y="273022"/>
                </a:lnTo>
                <a:lnTo>
                  <a:pt x="528812" y="319683"/>
                </a:lnTo>
                <a:lnTo>
                  <a:pt x="536486" y="368145"/>
                </a:lnTo>
                <a:lnTo>
                  <a:pt x="528812" y="416608"/>
                </a:lnTo>
                <a:lnTo>
                  <a:pt x="505787" y="463268"/>
                </a:lnTo>
                <a:lnTo>
                  <a:pt x="472484" y="502812"/>
                </a:lnTo>
                <a:lnTo>
                  <a:pt x="434442" y="532199"/>
                </a:lnTo>
                <a:lnTo>
                  <a:pt x="392337" y="553006"/>
                </a:lnTo>
                <a:lnTo>
                  <a:pt x="346847" y="566811"/>
                </a:lnTo>
                <a:lnTo>
                  <a:pt x="308313" y="572536"/>
                </a:lnTo>
                <a:lnTo>
                  <a:pt x="291306" y="574605"/>
                </a:lnTo>
                <a:lnTo>
                  <a:pt x="277010" y="576451"/>
                </a:lnTo>
                <a:close/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845537" y="869238"/>
            <a:ext cx="0" cy="219075"/>
          </a:xfrm>
          <a:custGeom>
            <a:avLst/>
            <a:gdLst/>
            <a:ahLst/>
            <a:cxnLst/>
            <a:rect l="l" t="t" r="r" b="b"/>
            <a:pathLst>
              <a:path h="219075">
                <a:moveTo>
                  <a:pt x="0" y="0"/>
                </a:moveTo>
                <a:lnTo>
                  <a:pt x="0" y="218935"/>
                </a:lnTo>
              </a:path>
            </a:pathLst>
          </a:custGeom>
          <a:ln w="41719">
            <a:solidFill>
              <a:srgbClr val="1CBD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24633" y="927295"/>
            <a:ext cx="41910" cy="51435"/>
          </a:xfrm>
          <a:custGeom>
            <a:avLst/>
            <a:gdLst/>
            <a:ahLst/>
            <a:cxnLst/>
            <a:rect l="l" t="t" r="r" b="b"/>
            <a:pathLst>
              <a:path w="41909" h="51434">
                <a:moveTo>
                  <a:pt x="41363" y="51409"/>
                </a:moveTo>
                <a:lnTo>
                  <a:pt x="0" y="51409"/>
                </a:lnTo>
                <a:lnTo>
                  <a:pt x="50" y="0"/>
                </a:lnTo>
                <a:lnTo>
                  <a:pt x="41363" y="0"/>
                </a:lnTo>
                <a:lnTo>
                  <a:pt x="41363" y="51409"/>
                </a:lnTo>
                <a:close/>
              </a:path>
            </a:pathLst>
          </a:custGeom>
          <a:solidFill>
            <a:srgbClr val="F37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824278" y="1040371"/>
            <a:ext cx="41910" cy="17145"/>
          </a:xfrm>
          <a:custGeom>
            <a:avLst/>
            <a:gdLst/>
            <a:ahLst/>
            <a:cxnLst/>
            <a:rect l="l" t="t" r="r" b="b"/>
            <a:pathLst>
              <a:path w="41909" h="17144">
                <a:moveTo>
                  <a:pt x="41719" y="0"/>
                </a:moveTo>
                <a:lnTo>
                  <a:pt x="0" y="0"/>
                </a:lnTo>
                <a:lnTo>
                  <a:pt x="355" y="16548"/>
                </a:lnTo>
                <a:lnTo>
                  <a:pt x="41719" y="16548"/>
                </a:lnTo>
                <a:lnTo>
                  <a:pt x="41719" y="0"/>
                </a:lnTo>
                <a:close/>
              </a:path>
            </a:pathLst>
          </a:custGeom>
          <a:solidFill>
            <a:srgbClr val="F37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24674" y="877336"/>
            <a:ext cx="41910" cy="17145"/>
          </a:xfrm>
          <a:custGeom>
            <a:avLst/>
            <a:gdLst/>
            <a:ahLst/>
            <a:cxnLst/>
            <a:rect l="l" t="t" r="r" b="b"/>
            <a:pathLst>
              <a:path w="41909" h="17144">
                <a:moveTo>
                  <a:pt x="41719" y="0"/>
                </a:moveTo>
                <a:lnTo>
                  <a:pt x="0" y="0"/>
                </a:lnTo>
                <a:lnTo>
                  <a:pt x="355" y="16548"/>
                </a:lnTo>
                <a:lnTo>
                  <a:pt x="41719" y="16548"/>
                </a:lnTo>
                <a:lnTo>
                  <a:pt x="41719" y="0"/>
                </a:lnTo>
                <a:close/>
              </a:path>
            </a:pathLst>
          </a:custGeom>
          <a:solidFill>
            <a:srgbClr val="F37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606940" y="1313772"/>
            <a:ext cx="575310" cy="576580"/>
          </a:xfrm>
          <a:custGeom>
            <a:avLst/>
            <a:gdLst/>
            <a:ahLst/>
            <a:cxnLst/>
            <a:rect l="l" t="t" r="r" b="b"/>
            <a:pathLst>
              <a:path w="575310" h="576580">
                <a:moveTo>
                  <a:pt x="263539" y="159566"/>
                </a:moveTo>
                <a:lnTo>
                  <a:pt x="218008" y="162843"/>
                </a:lnTo>
                <a:lnTo>
                  <a:pt x="173280" y="172943"/>
                </a:lnTo>
                <a:lnTo>
                  <a:pt x="129487" y="190268"/>
                </a:lnTo>
                <a:lnTo>
                  <a:pt x="86764" y="215219"/>
                </a:lnTo>
                <a:lnTo>
                  <a:pt x="38902" y="257963"/>
                </a:lnTo>
                <a:lnTo>
                  <a:pt x="7300" y="318775"/>
                </a:lnTo>
                <a:lnTo>
                  <a:pt x="0" y="366637"/>
                </a:lnTo>
                <a:lnTo>
                  <a:pt x="6696" y="414498"/>
                </a:lnTo>
                <a:lnTo>
                  <a:pt x="26938" y="459650"/>
                </a:lnTo>
                <a:lnTo>
                  <a:pt x="60271" y="499382"/>
                </a:lnTo>
                <a:lnTo>
                  <a:pt x="97841" y="528432"/>
                </a:lnTo>
                <a:lnTo>
                  <a:pt x="138299" y="549739"/>
                </a:lnTo>
                <a:lnTo>
                  <a:pt x="181645" y="564227"/>
                </a:lnTo>
                <a:lnTo>
                  <a:pt x="227882" y="572821"/>
                </a:lnTo>
                <a:lnTo>
                  <a:pt x="277010" y="576445"/>
                </a:lnTo>
                <a:lnTo>
                  <a:pt x="327128" y="570009"/>
                </a:lnTo>
                <a:lnTo>
                  <a:pt x="392337" y="553001"/>
                </a:lnTo>
                <a:lnTo>
                  <a:pt x="434442" y="532194"/>
                </a:lnTo>
                <a:lnTo>
                  <a:pt x="472484" y="502807"/>
                </a:lnTo>
                <a:lnTo>
                  <a:pt x="505787" y="463263"/>
                </a:lnTo>
                <a:lnTo>
                  <a:pt x="528812" y="416603"/>
                </a:lnTo>
                <a:lnTo>
                  <a:pt x="536486" y="368140"/>
                </a:lnTo>
                <a:lnTo>
                  <a:pt x="528812" y="319677"/>
                </a:lnTo>
                <a:lnTo>
                  <a:pt x="505787" y="273017"/>
                </a:lnTo>
                <a:lnTo>
                  <a:pt x="495101" y="254693"/>
                </a:lnTo>
                <a:lnTo>
                  <a:pt x="492541" y="243818"/>
                </a:lnTo>
                <a:lnTo>
                  <a:pt x="499011" y="236103"/>
                </a:lnTo>
                <a:lnTo>
                  <a:pt x="515414" y="227259"/>
                </a:lnTo>
                <a:lnTo>
                  <a:pt x="546724" y="201485"/>
                </a:lnTo>
                <a:lnTo>
                  <a:pt x="560048" y="176922"/>
                </a:lnTo>
                <a:lnTo>
                  <a:pt x="382100" y="176922"/>
                </a:lnTo>
                <a:lnTo>
                  <a:pt x="368513" y="174287"/>
                </a:lnTo>
                <a:lnTo>
                  <a:pt x="363700" y="174287"/>
                </a:lnTo>
                <a:lnTo>
                  <a:pt x="361299" y="171874"/>
                </a:lnTo>
                <a:lnTo>
                  <a:pt x="356473" y="171874"/>
                </a:lnTo>
                <a:lnTo>
                  <a:pt x="309738" y="162710"/>
                </a:lnTo>
                <a:lnTo>
                  <a:pt x="263539" y="159566"/>
                </a:lnTo>
                <a:close/>
              </a:path>
              <a:path w="575310" h="576580">
                <a:moveTo>
                  <a:pt x="489828" y="0"/>
                </a:moveTo>
                <a:lnTo>
                  <a:pt x="455216" y="5720"/>
                </a:lnTo>
                <a:lnTo>
                  <a:pt x="424773" y="28594"/>
                </a:lnTo>
                <a:lnTo>
                  <a:pt x="403136" y="62308"/>
                </a:lnTo>
                <a:lnTo>
                  <a:pt x="391887" y="103247"/>
                </a:lnTo>
                <a:lnTo>
                  <a:pt x="392605" y="147795"/>
                </a:lnTo>
                <a:lnTo>
                  <a:pt x="393920" y="164127"/>
                </a:lnTo>
                <a:lnTo>
                  <a:pt x="390494" y="173685"/>
                </a:lnTo>
                <a:lnTo>
                  <a:pt x="382100" y="176922"/>
                </a:lnTo>
                <a:lnTo>
                  <a:pt x="560048" y="176922"/>
                </a:lnTo>
                <a:lnTo>
                  <a:pt x="567195" y="163746"/>
                </a:lnTo>
                <a:lnTo>
                  <a:pt x="575021" y="119235"/>
                </a:lnTo>
                <a:lnTo>
                  <a:pt x="568398" y="73144"/>
                </a:lnTo>
                <a:lnTo>
                  <a:pt x="550031" y="35517"/>
                </a:lnTo>
                <a:lnTo>
                  <a:pt x="522637" y="10533"/>
                </a:lnTo>
                <a:lnTo>
                  <a:pt x="4898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606940" y="1313772"/>
            <a:ext cx="575310" cy="576580"/>
          </a:xfrm>
          <a:custGeom>
            <a:avLst/>
            <a:gdLst/>
            <a:ahLst/>
            <a:cxnLst/>
            <a:rect l="l" t="t" r="r" b="b"/>
            <a:pathLst>
              <a:path w="575310" h="576580">
                <a:moveTo>
                  <a:pt x="277010" y="576445"/>
                </a:moveTo>
                <a:lnTo>
                  <a:pt x="227882" y="572821"/>
                </a:lnTo>
                <a:lnTo>
                  <a:pt x="181645" y="564227"/>
                </a:lnTo>
                <a:lnTo>
                  <a:pt x="138299" y="549739"/>
                </a:lnTo>
                <a:lnTo>
                  <a:pt x="97841" y="528432"/>
                </a:lnTo>
                <a:lnTo>
                  <a:pt x="60271" y="499382"/>
                </a:lnTo>
                <a:lnTo>
                  <a:pt x="26938" y="459650"/>
                </a:lnTo>
                <a:lnTo>
                  <a:pt x="6696" y="414498"/>
                </a:lnTo>
                <a:lnTo>
                  <a:pt x="0" y="366637"/>
                </a:lnTo>
                <a:lnTo>
                  <a:pt x="7300" y="318775"/>
                </a:lnTo>
                <a:lnTo>
                  <a:pt x="38902" y="257963"/>
                </a:lnTo>
                <a:lnTo>
                  <a:pt x="86764" y="215219"/>
                </a:lnTo>
                <a:lnTo>
                  <a:pt x="129487" y="190268"/>
                </a:lnTo>
                <a:lnTo>
                  <a:pt x="173280" y="172943"/>
                </a:lnTo>
                <a:lnTo>
                  <a:pt x="218008" y="162843"/>
                </a:lnTo>
                <a:lnTo>
                  <a:pt x="263539" y="159566"/>
                </a:lnTo>
                <a:lnTo>
                  <a:pt x="309738" y="162710"/>
                </a:lnTo>
                <a:lnTo>
                  <a:pt x="356473" y="171874"/>
                </a:lnTo>
                <a:lnTo>
                  <a:pt x="361299" y="171874"/>
                </a:lnTo>
                <a:lnTo>
                  <a:pt x="363700" y="174287"/>
                </a:lnTo>
                <a:lnTo>
                  <a:pt x="368513" y="174287"/>
                </a:lnTo>
                <a:lnTo>
                  <a:pt x="382100" y="176922"/>
                </a:lnTo>
                <a:lnTo>
                  <a:pt x="390494" y="173685"/>
                </a:lnTo>
                <a:lnTo>
                  <a:pt x="393920" y="164127"/>
                </a:lnTo>
                <a:lnTo>
                  <a:pt x="392605" y="147795"/>
                </a:lnTo>
                <a:lnTo>
                  <a:pt x="391887" y="103247"/>
                </a:lnTo>
                <a:lnTo>
                  <a:pt x="403136" y="62308"/>
                </a:lnTo>
                <a:lnTo>
                  <a:pt x="424773" y="28594"/>
                </a:lnTo>
                <a:lnTo>
                  <a:pt x="455216" y="5720"/>
                </a:lnTo>
                <a:lnTo>
                  <a:pt x="489828" y="0"/>
                </a:lnTo>
                <a:lnTo>
                  <a:pt x="522637" y="10533"/>
                </a:lnTo>
                <a:lnTo>
                  <a:pt x="550031" y="35517"/>
                </a:lnTo>
                <a:lnTo>
                  <a:pt x="568398" y="73144"/>
                </a:lnTo>
                <a:lnTo>
                  <a:pt x="575021" y="119235"/>
                </a:lnTo>
                <a:lnTo>
                  <a:pt x="567195" y="163746"/>
                </a:lnTo>
                <a:lnTo>
                  <a:pt x="546724" y="201485"/>
                </a:lnTo>
                <a:lnTo>
                  <a:pt x="515414" y="227259"/>
                </a:lnTo>
                <a:lnTo>
                  <a:pt x="499011" y="236103"/>
                </a:lnTo>
                <a:lnTo>
                  <a:pt x="492541" y="243818"/>
                </a:lnTo>
                <a:lnTo>
                  <a:pt x="495101" y="254693"/>
                </a:lnTo>
                <a:lnTo>
                  <a:pt x="505787" y="273017"/>
                </a:lnTo>
                <a:lnTo>
                  <a:pt x="528812" y="319677"/>
                </a:lnTo>
                <a:lnTo>
                  <a:pt x="536486" y="368140"/>
                </a:lnTo>
                <a:lnTo>
                  <a:pt x="528812" y="416603"/>
                </a:lnTo>
                <a:lnTo>
                  <a:pt x="505787" y="463263"/>
                </a:lnTo>
                <a:lnTo>
                  <a:pt x="472484" y="502807"/>
                </a:lnTo>
                <a:lnTo>
                  <a:pt x="434442" y="532194"/>
                </a:lnTo>
                <a:lnTo>
                  <a:pt x="392337" y="553001"/>
                </a:lnTo>
                <a:lnTo>
                  <a:pt x="346847" y="566806"/>
                </a:lnTo>
                <a:lnTo>
                  <a:pt x="308313" y="572531"/>
                </a:lnTo>
                <a:lnTo>
                  <a:pt x="291306" y="574600"/>
                </a:lnTo>
                <a:lnTo>
                  <a:pt x="277010" y="576445"/>
                </a:lnTo>
                <a:close/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862520" y="1566181"/>
            <a:ext cx="0" cy="219075"/>
          </a:xfrm>
          <a:custGeom>
            <a:avLst/>
            <a:gdLst/>
            <a:ahLst/>
            <a:cxnLst/>
            <a:rect l="l" t="t" r="r" b="b"/>
            <a:pathLst>
              <a:path h="219075">
                <a:moveTo>
                  <a:pt x="0" y="0"/>
                </a:moveTo>
                <a:lnTo>
                  <a:pt x="0" y="218935"/>
                </a:lnTo>
              </a:path>
            </a:pathLst>
          </a:custGeom>
          <a:ln w="41719">
            <a:solidFill>
              <a:srgbClr val="1CBD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841616" y="1619368"/>
            <a:ext cx="41910" cy="16510"/>
          </a:xfrm>
          <a:custGeom>
            <a:avLst/>
            <a:gdLst/>
            <a:ahLst/>
            <a:cxnLst/>
            <a:rect l="l" t="t" r="r" b="b"/>
            <a:pathLst>
              <a:path w="41910" h="16510">
                <a:moveTo>
                  <a:pt x="41363" y="16154"/>
                </a:moveTo>
                <a:lnTo>
                  <a:pt x="0" y="16154"/>
                </a:lnTo>
                <a:lnTo>
                  <a:pt x="50" y="0"/>
                </a:lnTo>
                <a:lnTo>
                  <a:pt x="41363" y="0"/>
                </a:lnTo>
                <a:lnTo>
                  <a:pt x="41363" y="16154"/>
                </a:lnTo>
                <a:close/>
              </a:path>
            </a:pathLst>
          </a:custGeom>
          <a:solidFill>
            <a:srgbClr val="F37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841442" y="1572722"/>
            <a:ext cx="41910" cy="29845"/>
          </a:xfrm>
          <a:custGeom>
            <a:avLst/>
            <a:gdLst/>
            <a:ahLst/>
            <a:cxnLst/>
            <a:rect l="l" t="t" r="r" b="b"/>
            <a:pathLst>
              <a:path w="41910" h="29844">
                <a:moveTo>
                  <a:pt x="41363" y="29806"/>
                </a:moveTo>
                <a:lnTo>
                  <a:pt x="0" y="29806"/>
                </a:lnTo>
                <a:lnTo>
                  <a:pt x="50" y="0"/>
                </a:lnTo>
                <a:lnTo>
                  <a:pt x="41363" y="0"/>
                </a:lnTo>
                <a:lnTo>
                  <a:pt x="41363" y="29806"/>
                </a:lnTo>
                <a:close/>
              </a:path>
            </a:pathLst>
          </a:custGeom>
          <a:solidFill>
            <a:srgbClr val="F37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841268" y="1663023"/>
            <a:ext cx="41910" cy="12700"/>
          </a:xfrm>
          <a:custGeom>
            <a:avLst/>
            <a:gdLst/>
            <a:ahLst/>
            <a:cxnLst/>
            <a:rect l="l" t="t" r="r" b="b"/>
            <a:pathLst>
              <a:path w="41910" h="12700">
                <a:moveTo>
                  <a:pt x="41363" y="12623"/>
                </a:moveTo>
                <a:lnTo>
                  <a:pt x="0" y="12623"/>
                </a:lnTo>
                <a:lnTo>
                  <a:pt x="50" y="0"/>
                </a:lnTo>
                <a:lnTo>
                  <a:pt x="41363" y="0"/>
                </a:lnTo>
                <a:lnTo>
                  <a:pt x="41363" y="12623"/>
                </a:lnTo>
                <a:close/>
              </a:path>
            </a:pathLst>
          </a:custGeom>
          <a:solidFill>
            <a:srgbClr val="F37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841839" y="1691429"/>
            <a:ext cx="41910" cy="45085"/>
          </a:xfrm>
          <a:custGeom>
            <a:avLst/>
            <a:gdLst/>
            <a:ahLst/>
            <a:cxnLst/>
            <a:rect l="l" t="t" r="r" b="b"/>
            <a:pathLst>
              <a:path w="41910" h="45085">
                <a:moveTo>
                  <a:pt x="41363" y="44830"/>
                </a:moveTo>
                <a:lnTo>
                  <a:pt x="0" y="44830"/>
                </a:lnTo>
                <a:lnTo>
                  <a:pt x="50" y="0"/>
                </a:lnTo>
                <a:lnTo>
                  <a:pt x="41363" y="0"/>
                </a:lnTo>
                <a:lnTo>
                  <a:pt x="41363" y="44830"/>
                </a:lnTo>
                <a:close/>
              </a:path>
            </a:pathLst>
          </a:custGeom>
          <a:solidFill>
            <a:srgbClr val="F37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841263" y="1761210"/>
            <a:ext cx="41910" cy="24130"/>
          </a:xfrm>
          <a:custGeom>
            <a:avLst/>
            <a:gdLst/>
            <a:ahLst/>
            <a:cxnLst/>
            <a:rect l="l" t="t" r="r" b="b"/>
            <a:pathLst>
              <a:path w="41910" h="24130">
                <a:moveTo>
                  <a:pt x="41719" y="23901"/>
                </a:moveTo>
                <a:lnTo>
                  <a:pt x="0" y="23901"/>
                </a:lnTo>
                <a:lnTo>
                  <a:pt x="0" y="0"/>
                </a:lnTo>
                <a:lnTo>
                  <a:pt x="41719" y="0"/>
                </a:lnTo>
                <a:lnTo>
                  <a:pt x="41719" y="23901"/>
                </a:lnTo>
                <a:close/>
              </a:path>
            </a:pathLst>
          </a:custGeom>
          <a:solidFill>
            <a:srgbClr val="F37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396145" y="1281660"/>
            <a:ext cx="575310" cy="576580"/>
          </a:xfrm>
          <a:custGeom>
            <a:avLst/>
            <a:gdLst/>
            <a:ahLst/>
            <a:cxnLst/>
            <a:rect l="l" t="t" r="r" b="b"/>
            <a:pathLst>
              <a:path w="575309" h="576580">
                <a:moveTo>
                  <a:pt x="263539" y="159566"/>
                </a:moveTo>
                <a:lnTo>
                  <a:pt x="218008" y="162843"/>
                </a:lnTo>
                <a:lnTo>
                  <a:pt x="173280" y="172943"/>
                </a:lnTo>
                <a:lnTo>
                  <a:pt x="129487" y="190268"/>
                </a:lnTo>
                <a:lnTo>
                  <a:pt x="86764" y="215219"/>
                </a:lnTo>
                <a:lnTo>
                  <a:pt x="38902" y="257963"/>
                </a:lnTo>
                <a:lnTo>
                  <a:pt x="7300" y="318775"/>
                </a:lnTo>
                <a:lnTo>
                  <a:pt x="0" y="366637"/>
                </a:lnTo>
                <a:lnTo>
                  <a:pt x="6696" y="414498"/>
                </a:lnTo>
                <a:lnTo>
                  <a:pt x="26938" y="459650"/>
                </a:lnTo>
                <a:lnTo>
                  <a:pt x="60271" y="499382"/>
                </a:lnTo>
                <a:lnTo>
                  <a:pt x="97841" y="528432"/>
                </a:lnTo>
                <a:lnTo>
                  <a:pt x="138299" y="549739"/>
                </a:lnTo>
                <a:lnTo>
                  <a:pt x="181645" y="564227"/>
                </a:lnTo>
                <a:lnTo>
                  <a:pt x="227882" y="572821"/>
                </a:lnTo>
                <a:lnTo>
                  <a:pt x="277010" y="576445"/>
                </a:lnTo>
                <a:lnTo>
                  <a:pt x="327128" y="570009"/>
                </a:lnTo>
                <a:lnTo>
                  <a:pt x="392337" y="553001"/>
                </a:lnTo>
                <a:lnTo>
                  <a:pt x="434442" y="532194"/>
                </a:lnTo>
                <a:lnTo>
                  <a:pt x="472484" y="502807"/>
                </a:lnTo>
                <a:lnTo>
                  <a:pt x="505787" y="463263"/>
                </a:lnTo>
                <a:lnTo>
                  <a:pt x="528812" y="416603"/>
                </a:lnTo>
                <a:lnTo>
                  <a:pt x="536486" y="368140"/>
                </a:lnTo>
                <a:lnTo>
                  <a:pt x="528812" y="319677"/>
                </a:lnTo>
                <a:lnTo>
                  <a:pt x="505787" y="273017"/>
                </a:lnTo>
                <a:lnTo>
                  <a:pt x="495101" y="254693"/>
                </a:lnTo>
                <a:lnTo>
                  <a:pt x="492541" y="243818"/>
                </a:lnTo>
                <a:lnTo>
                  <a:pt x="499011" y="236103"/>
                </a:lnTo>
                <a:lnTo>
                  <a:pt x="515414" y="227259"/>
                </a:lnTo>
                <a:lnTo>
                  <a:pt x="546724" y="201485"/>
                </a:lnTo>
                <a:lnTo>
                  <a:pt x="560048" y="176922"/>
                </a:lnTo>
                <a:lnTo>
                  <a:pt x="382105" y="176922"/>
                </a:lnTo>
                <a:lnTo>
                  <a:pt x="368526" y="174287"/>
                </a:lnTo>
                <a:lnTo>
                  <a:pt x="363700" y="174287"/>
                </a:lnTo>
                <a:lnTo>
                  <a:pt x="361299" y="171874"/>
                </a:lnTo>
                <a:lnTo>
                  <a:pt x="356473" y="171874"/>
                </a:lnTo>
                <a:lnTo>
                  <a:pt x="309738" y="162710"/>
                </a:lnTo>
                <a:lnTo>
                  <a:pt x="263539" y="159566"/>
                </a:lnTo>
                <a:close/>
              </a:path>
              <a:path w="575309" h="576580">
                <a:moveTo>
                  <a:pt x="489828" y="0"/>
                </a:moveTo>
                <a:lnTo>
                  <a:pt x="455216" y="5720"/>
                </a:lnTo>
                <a:lnTo>
                  <a:pt x="424773" y="28594"/>
                </a:lnTo>
                <a:lnTo>
                  <a:pt x="403136" y="62308"/>
                </a:lnTo>
                <a:lnTo>
                  <a:pt x="391887" y="103247"/>
                </a:lnTo>
                <a:lnTo>
                  <a:pt x="392605" y="147795"/>
                </a:lnTo>
                <a:lnTo>
                  <a:pt x="393920" y="164127"/>
                </a:lnTo>
                <a:lnTo>
                  <a:pt x="390495" y="173685"/>
                </a:lnTo>
                <a:lnTo>
                  <a:pt x="382105" y="176922"/>
                </a:lnTo>
                <a:lnTo>
                  <a:pt x="560048" y="176922"/>
                </a:lnTo>
                <a:lnTo>
                  <a:pt x="567195" y="163746"/>
                </a:lnTo>
                <a:lnTo>
                  <a:pt x="575021" y="119235"/>
                </a:lnTo>
                <a:lnTo>
                  <a:pt x="568398" y="73144"/>
                </a:lnTo>
                <a:lnTo>
                  <a:pt x="550031" y="35517"/>
                </a:lnTo>
                <a:lnTo>
                  <a:pt x="522637" y="10533"/>
                </a:lnTo>
                <a:lnTo>
                  <a:pt x="4898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396145" y="1281660"/>
            <a:ext cx="575310" cy="576580"/>
          </a:xfrm>
          <a:custGeom>
            <a:avLst/>
            <a:gdLst/>
            <a:ahLst/>
            <a:cxnLst/>
            <a:rect l="l" t="t" r="r" b="b"/>
            <a:pathLst>
              <a:path w="575309" h="576580">
                <a:moveTo>
                  <a:pt x="277010" y="576445"/>
                </a:moveTo>
                <a:lnTo>
                  <a:pt x="227882" y="572821"/>
                </a:lnTo>
                <a:lnTo>
                  <a:pt x="181645" y="564227"/>
                </a:lnTo>
                <a:lnTo>
                  <a:pt x="138299" y="549739"/>
                </a:lnTo>
                <a:lnTo>
                  <a:pt x="97841" y="528432"/>
                </a:lnTo>
                <a:lnTo>
                  <a:pt x="60271" y="499382"/>
                </a:lnTo>
                <a:lnTo>
                  <a:pt x="26938" y="459650"/>
                </a:lnTo>
                <a:lnTo>
                  <a:pt x="6696" y="414498"/>
                </a:lnTo>
                <a:lnTo>
                  <a:pt x="0" y="366637"/>
                </a:lnTo>
                <a:lnTo>
                  <a:pt x="7300" y="318775"/>
                </a:lnTo>
                <a:lnTo>
                  <a:pt x="38902" y="257963"/>
                </a:lnTo>
                <a:lnTo>
                  <a:pt x="86764" y="215219"/>
                </a:lnTo>
                <a:lnTo>
                  <a:pt x="129487" y="190268"/>
                </a:lnTo>
                <a:lnTo>
                  <a:pt x="173280" y="172943"/>
                </a:lnTo>
                <a:lnTo>
                  <a:pt x="218008" y="162843"/>
                </a:lnTo>
                <a:lnTo>
                  <a:pt x="263539" y="159566"/>
                </a:lnTo>
                <a:lnTo>
                  <a:pt x="309738" y="162710"/>
                </a:lnTo>
                <a:lnTo>
                  <a:pt x="356473" y="171874"/>
                </a:lnTo>
                <a:lnTo>
                  <a:pt x="361299" y="171874"/>
                </a:lnTo>
                <a:lnTo>
                  <a:pt x="363700" y="174287"/>
                </a:lnTo>
                <a:lnTo>
                  <a:pt x="368526" y="174287"/>
                </a:lnTo>
                <a:lnTo>
                  <a:pt x="382105" y="176922"/>
                </a:lnTo>
                <a:lnTo>
                  <a:pt x="390495" y="173685"/>
                </a:lnTo>
                <a:lnTo>
                  <a:pt x="393920" y="164127"/>
                </a:lnTo>
                <a:lnTo>
                  <a:pt x="392605" y="147795"/>
                </a:lnTo>
                <a:lnTo>
                  <a:pt x="391887" y="103247"/>
                </a:lnTo>
                <a:lnTo>
                  <a:pt x="403136" y="62308"/>
                </a:lnTo>
                <a:lnTo>
                  <a:pt x="424773" y="28594"/>
                </a:lnTo>
                <a:lnTo>
                  <a:pt x="455216" y="5720"/>
                </a:lnTo>
                <a:lnTo>
                  <a:pt x="489828" y="0"/>
                </a:lnTo>
                <a:lnTo>
                  <a:pt x="522637" y="10533"/>
                </a:lnTo>
                <a:lnTo>
                  <a:pt x="550031" y="35517"/>
                </a:lnTo>
                <a:lnTo>
                  <a:pt x="568398" y="73144"/>
                </a:lnTo>
                <a:lnTo>
                  <a:pt x="575021" y="119235"/>
                </a:lnTo>
                <a:lnTo>
                  <a:pt x="567195" y="163746"/>
                </a:lnTo>
                <a:lnTo>
                  <a:pt x="546724" y="201485"/>
                </a:lnTo>
                <a:lnTo>
                  <a:pt x="515414" y="227259"/>
                </a:lnTo>
                <a:lnTo>
                  <a:pt x="499011" y="236103"/>
                </a:lnTo>
                <a:lnTo>
                  <a:pt x="492541" y="243818"/>
                </a:lnTo>
                <a:lnTo>
                  <a:pt x="495101" y="254693"/>
                </a:lnTo>
                <a:lnTo>
                  <a:pt x="505787" y="273017"/>
                </a:lnTo>
                <a:lnTo>
                  <a:pt x="528812" y="319677"/>
                </a:lnTo>
                <a:lnTo>
                  <a:pt x="536486" y="368140"/>
                </a:lnTo>
                <a:lnTo>
                  <a:pt x="528812" y="416603"/>
                </a:lnTo>
                <a:lnTo>
                  <a:pt x="505787" y="463263"/>
                </a:lnTo>
                <a:lnTo>
                  <a:pt x="472484" y="502807"/>
                </a:lnTo>
                <a:lnTo>
                  <a:pt x="434442" y="532194"/>
                </a:lnTo>
                <a:lnTo>
                  <a:pt x="392337" y="553001"/>
                </a:lnTo>
                <a:lnTo>
                  <a:pt x="346847" y="566806"/>
                </a:lnTo>
                <a:lnTo>
                  <a:pt x="308313" y="572531"/>
                </a:lnTo>
                <a:lnTo>
                  <a:pt x="291306" y="574600"/>
                </a:lnTo>
                <a:lnTo>
                  <a:pt x="277010" y="576445"/>
                </a:lnTo>
                <a:close/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662808" y="1546395"/>
            <a:ext cx="0" cy="219075"/>
          </a:xfrm>
          <a:custGeom>
            <a:avLst/>
            <a:gdLst/>
            <a:ahLst/>
            <a:cxnLst/>
            <a:rect l="l" t="t" r="r" b="b"/>
            <a:pathLst>
              <a:path h="219075">
                <a:moveTo>
                  <a:pt x="0" y="0"/>
                </a:moveTo>
                <a:lnTo>
                  <a:pt x="0" y="218935"/>
                </a:lnTo>
              </a:path>
            </a:pathLst>
          </a:custGeom>
          <a:ln w="41719">
            <a:solidFill>
              <a:srgbClr val="1CBD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641904" y="1604457"/>
            <a:ext cx="41910" cy="12700"/>
          </a:xfrm>
          <a:custGeom>
            <a:avLst/>
            <a:gdLst/>
            <a:ahLst/>
            <a:cxnLst/>
            <a:rect l="l" t="t" r="r" b="b"/>
            <a:pathLst>
              <a:path w="41909" h="12700">
                <a:moveTo>
                  <a:pt x="41363" y="12623"/>
                </a:moveTo>
                <a:lnTo>
                  <a:pt x="0" y="12623"/>
                </a:lnTo>
                <a:lnTo>
                  <a:pt x="50" y="0"/>
                </a:lnTo>
                <a:lnTo>
                  <a:pt x="41363" y="0"/>
                </a:lnTo>
                <a:lnTo>
                  <a:pt x="41363" y="12623"/>
                </a:lnTo>
                <a:close/>
              </a:path>
            </a:pathLst>
          </a:custGeom>
          <a:solidFill>
            <a:srgbClr val="F37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641730" y="1576664"/>
            <a:ext cx="41910" cy="12700"/>
          </a:xfrm>
          <a:custGeom>
            <a:avLst/>
            <a:gdLst/>
            <a:ahLst/>
            <a:cxnLst/>
            <a:rect l="l" t="t" r="r" b="b"/>
            <a:pathLst>
              <a:path w="41909" h="12700">
                <a:moveTo>
                  <a:pt x="41363" y="12623"/>
                </a:moveTo>
                <a:lnTo>
                  <a:pt x="0" y="12623"/>
                </a:lnTo>
                <a:lnTo>
                  <a:pt x="50" y="0"/>
                </a:lnTo>
                <a:lnTo>
                  <a:pt x="41363" y="0"/>
                </a:lnTo>
                <a:lnTo>
                  <a:pt x="41363" y="12623"/>
                </a:lnTo>
                <a:close/>
              </a:path>
            </a:pathLst>
          </a:custGeom>
          <a:solidFill>
            <a:srgbClr val="F37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641556" y="1643236"/>
            <a:ext cx="41910" cy="12700"/>
          </a:xfrm>
          <a:custGeom>
            <a:avLst/>
            <a:gdLst/>
            <a:ahLst/>
            <a:cxnLst/>
            <a:rect l="l" t="t" r="r" b="b"/>
            <a:pathLst>
              <a:path w="41909" h="12700">
                <a:moveTo>
                  <a:pt x="41363" y="12623"/>
                </a:moveTo>
                <a:lnTo>
                  <a:pt x="0" y="12623"/>
                </a:lnTo>
                <a:lnTo>
                  <a:pt x="50" y="0"/>
                </a:lnTo>
                <a:lnTo>
                  <a:pt x="41363" y="0"/>
                </a:lnTo>
                <a:lnTo>
                  <a:pt x="41363" y="12623"/>
                </a:lnTo>
                <a:close/>
              </a:path>
            </a:pathLst>
          </a:custGeom>
          <a:solidFill>
            <a:srgbClr val="F37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642127" y="1685123"/>
            <a:ext cx="41910" cy="12700"/>
          </a:xfrm>
          <a:custGeom>
            <a:avLst/>
            <a:gdLst/>
            <a:ahLst/>
            <a:cxnLst/>
            <a:rect l="l" t="t" r="r" b="b"/>
            <a:pathLst>
              <a:path w="41909" h="12700">
                <a:moveTo>
                  <a:pt x="41363" y="12623"/>
                </a:moveTo>
                <a:lnTo>
                  <a:pt x="0" y="12623"/>
                </a:lnTo>
                <a:lnTo>
                  <a:pt x="50" y="0"/>
                </a:lnTo>
                <a:lnTo>
                  <a:pt x="41363" y="0"/>
                </a:lnTo>
                <a:lnTo>
                  <a:pt x="41363" y="12623"/>
                </a:lnTo>
                <a:close/>
              </a:path>
            </a:pathLst>
          </a:custGeom>
          <a:solidFill>
            <a:srgbClr val="F37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641553" y="1741423"/>
            <a:ext cx="41910" cy="24130"/>
          </a:xfrm>
          <a:custGeom>
            <a:avLst/>
            <a:gdLst/>
            <a:ahLst/>
            <a:cxnLst/>
            <a:rect l="l" t="t" r="r" b="b"/>
            <a:pathLst>
              <a:path w="41909" h="24130">
                <a:moveTo>
                  <a:pt x="41719" y="23901"/>
                </a:moveTo>
                <a:lnTo>
                  <a:pt x="0" y="23901"/>
                </a:lnTo>
                <a:lnTo>
                  <a:pt x="0" y="0"/>
                </a:lnTo>
                <a:lnTo>
                  <a:pt x="41719" y="0"/>
                </a:lnTo>
                <a:lnTo>
                  <a:pt x="41719" y="23901"/>
                </a:lnTo>
                <a:close/>
              </a:path>
            </a:pathLst>
          </a:custGeom>
          <a:solidFill>
            <a:srgbClr val="F37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050827" y="1156221"/>
            <a:ext cx="575310" cy="576580"/>
          </a:xfrm>
          <a:custGeom>
            <a:avLst/>
            <a:gdLst/>
            <a:ahLst/>
            <a:cxnLst/>
            <a:rect l="l" t="t" r="r" b="b"/>
            <a:pathLst>
              <a:path w="575309" h="576580">
                <a:moveTo>
                  <a:pt x="263539" y="159566"/>
                </a:moveTo>
                <a:lnTo>
                  <a:pt x="218008" y="162843"/>
                </a:lnTo>
                <a:lnTo>
                  <a:pt x="173280" y="172943"/>
                </a:lnTo>
                <a:lnTo>
                  <a:pt x="129487" y="190268"/>
                </a:lnTo>
                <a:lnTo>
                  <a:pt x="86764" y="215219"/>
                </a:lnTo>
                <a:lnTo>
                  <a:pt x="38902" y="257963"/>
                </a:lnTo>
                <a:lnTo>
                  <a:pt x="7300" y="318775"/>
                </a:lnTo>
                <a:lnTo>
                  <a:pt x="0" y="366637"/>
                </a:lnTo>
                <a:lnTo>
                  <a:pt x="6696" y="414498"/>
                </a:lnTo>
                <a:lnTo>
                  <a:pt x="26938" y="459650"/>
                </a:lnTo>
                <a:lnTo>
                  <a:pt x="60271" y="499382"/>
                </a:lnTo>
                <a:lnTo>
                  <a:pt x="97841" y="528432"/>
                </a:lnTo>
                <a:lnTo>
                  <a:pt x="138299" y="549739"/>
                </a:lnTo>
                <a:lnTo>
                  <a:pt x="181645" y="564227"/>
                </a:lnTo>
                <a:lnTo>
                  <a:pt x="227882" y="572821"/>
                </a:lnTo>
                <a:lnTo>
                  <a:pt x="277010" y="576445"/>
                </a:lnTo>
                <a:lnTo>
                  <a:pt x="327128" y="570009"/>
                </a:lnTo>
                <a:lnTo>
                  <a:pt x="392337" y="553001"/>
                </a:lnTo>
                <a:lnTo>
                  <a:pt x="434442" y="532194"/>
                </a:lnTo>
                <a:lnTo>
                  <a:pt x="472484" y="502807"/>
                </a:lnTo>
                <a:lnTo>
                  <a:pt x="505787" y="463263"/>
                </a:lnTo>
                <a:lnTo>
                  <a:pt x="528812" y="416603"/>
                </a:lnTo>
                <a:lnTo>
                  <a:pt x="536486" y="368140"/>
                </a:lnTo>
                <a:lnTo>
                  <a:pt x="528812" y="319677"/>
                </a:lnTo>
                <a:lnTo>
                  <a:pt x="505787" y="273017"/>
                </a:lnTo>
                <a:lnTo>
                  <a:pt x="495101" y="254693"/>
                </a:lnTo>
                <a:lnTo>
                  <a:pt x="492541" y="243818"/>
                </a:lnTo>
                <a:lnTo>
                  <a:pt x="499011" y="236103"/>
                </a:lnTo>
                <a:lnTo>
                  <a:pt x="515414" y="227259"/>
                </a:lnTo>
                <a:lnTo>
                  <a:pt x="546724" y="201485"/>
                </a:lnTo>
                <a:lnTo>
                  <a:pt x="560048" y="176922"/>
                </a:lnTo>
                <a:lnTo>
                  <a:pt x="382100" y="176922"/>
                </a:lnTo>
                <a:lnTo>
                  <a:pt x="368513" y="174287"/>
                </a:lnTo>
                <a:lnTo>
                  <a:pt x="363700" y="174287"/>
                </a:lnTo>
                <a:lnTo>
                  <a:pt x="361299" y="171874"/>
                </a:lnTo>
                <a:lnTo>
                  <a:pt x="356473" y="171874"/>
                </a:lnTo>
                <a:lnTo>
                  <a:pt x="309738" y="162710"/>
                </a:lnTo>
                <a:lnTo>
                  <a:pt x="263539" y="159566"/>
                </a:lnTo>
                <a:close/>
              </a:path>
              <a:path w="575309" h="576580">
                <a:moveTo>
                  <a:pt x="489828" y="0"/>
                </a:moveTo>
                <a:lnTo>
                  <a:pt x="455216" y="5720"/>
                </a:lnTo>
                <a:lnTo>
                  <a:pt x="424773" y="28594"/>
                </a:lnTo>
                <a:lnTo>
                  <a:pt x="403136" y="62308"/>
                </a:lnTo>
                <a:lnTo>
                  <a:pt x="391887" y="103247"/>
                </a:lnTo>
                <a:lnTo>
                  <a:pt x="392605" y="147795"/>
                </a:lnTo>
                <a:lnTo>
                  <a:pt x="393920" y="164127"/>
                </a:lnTo>
                <a:lnTo>
                  <a:pt x="390494" y="173685"/>
                </a:lnTo>
                <a:lnTo>
                  <a:pt x="382100" y="176922"/>
                </a:lnTo>
                <a:lnTo>
                  <a:pt x="560048" y="176922"/>
                </a:lnTo>
                <a:lnTo>
                  <a:pt x="567195" y="163746"/>
                </a:lnTo>
                <a:lnTo>
                  <a:pt x="575021" y="119235"/>
                </a:lnTo>
                <a:lnTo>
                  <a:pt x="568398" y="73144"/>
                </a:lnTo>
                <a:lnTo>
                  <a:pt x="550031" y="35517"/>
                </a:lnTo>
                <a:lnTo>
                  <a:pt x="522637" y="10533"/>
                </a:lnTo>
                <a:lnTo>
                  <a:pt x="4898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050827" y="1156221"/>
            <a:ext cx="575310" cy="576580"/>
          </a:xfrm>
          <a:custGeom>
            <a:avLst/>
            <a:gdLst/>
            <a:ahLst/>
            <a:cxnLst/>
            <a:rect l="l" t="t" r="r" b="b"/>
            <a:pathLst>
              <a:path w="575309" h="576580">
                <a:moveTo>
                  <a:pt x="277010" y="576445"/>
                </a:moveTo>
                <a:lnTo>
                  <a:pt x="227882" y="572821"/>
                </a:lnTo>
                <a:lnTo>
                  <a:pt x="181645" y="564227"/>
                </a:lnTo>
                <a:lnTo>
                  <a:pt x="138299" y="549739"/>
                </a:lnTo>
                <a:lnTo>
                  <a:pt x="97841" y="528432"/>
                </a:lnTo>
                <a:lnTo>
                  <a:pt x="60271" y="499382"/>
                </a:lnTo>
                <a:lnTo>
                  <a:pt x="26938" y="459650"/>
                </a:lnTo>
                <a:lnTo>
                  <a:pt x="6696" y="414498"/>
                </a:lnTo>
                <a:lnTo>
                  <a:pt x="0" y="366637"/>
                </a:lnTo>
                <a:lnTo>
                  <a:pt x="7300" y="318775"/>
                </a:lnTo>
                <a:lnTo>
                  <a:pt x="38902" y="257963"/>
                </a:lnTo>
                <a:lnTo>
                  <a:pt x="86764" y="215219"/>
                </a:lnTo>
                <a:lnTo>
                  <a:pt x="129487" y="190268"/>
                </a:lnTo>
                <a:lnTo>
                  <a:pt x="173280" y="172943"/>
                </a:lnTo>
                <a:lnTo>
                  <a:pt x="218008" y="162843"/>
                </a:lnTo>
                <a:lnTo>
                  <a:pt x="263539" y="159566"/>
                </a:lnTo>
                <a:lnTo>
                  <a:pt x="309738" y="162710"/>
                </a:lnTo>
                <a:lnTo>
                  <a:pt x="356473" y="171874"/>
                </a:lnTo>
                <a:lnTo>
                  <a:pt x="361299" y="171874"/>
                </a:lnTo>
                <a:lnTo>
                  <a:pt x="363700" y="174287"/>
                </a:lnTo>
                <a:lnTo>
                  <a:pt x="368513" y="174287"/>
                </a:lnTo>
                <a:lnTo>
                  <a:pt x="382100" y="176922"/>
                </a:lnTo>
                <a:lnTo>
                  <a:pt x="390494" y="173685"/>
                </a:lnTo>
                <a:lnTo>
                  <a:pt x="393920" y="164127"/>
                </a:lnTo>
                <a:lnTo>
                  <a:pt x="392605" y="147795"/>
                </a:lnTo>
                <a:lnTo>
                  <a:pt x="391887" y="103247"/>
                </a:lnTo>
                <a:lnTo>
                  <a:pt x="403136" y="62308"/>
                </a:lnTo>
                <a:lnTo>
                  <a:pt x="424773" y="28594"/>
                </a:lnTo>
                <a:lnTo>
                  <a:pt x="455216" y="5720"/>
                </a:lnTo>
                <a:lnTo>
                  <a:pt x="489828" y="0"/>
                </a:lnTo>
                <a:lnTo>
                  <a:pt x="522637" y="10533"/>
                </a:lnTo>
                <a:lnTo>
                  <a:pt x="550031" y="35517"/>
                </a:lnTo>
                <a:lnTo>
                  <a:pt x="568398" y="73144"/>
                </a:lnTo>
                <a:lnTo>
                  <a:pt x="575021" y="119235"/>
                </a:lnTo>
                <a:lnTo>
                  <a:pt x="567195" y="163746"/>
                </a:lnTo>
                <a:lnTo>
                  <a:pt x="546724" y="201485"/>
                </a:lnTo>
                <a:lnTo>
                  <a:pt x="515414" y="227259"/>
                </a:lnTo>
                <a:lnTo>
                  <a:pt x="499011" y="236103"/>
                </a:lnTo>
                <a:lnTo>
                  <a:pt x="492541" y="243818"/>
                </a:lnTo>
                <a:lnTo>
                  <a:pt x="495101" y="254693"/>
                </a:lnTo>
                <a:lnTo>
                  <a:pt x="505787" y="273017"/>
                </a:lnTo>
                <a:lnTo>
                  <a:pt x="528812" y="319677"/>
                </a:lnTo>
                <a:lnTo>
                  <a:pt x="536486" y="368140"/>
                </a:lnTo>
                <a:lnTo>
                  <a:pt x="528812" y="416603"/>
                </a:lnTo>
                <a:lnTo>
                  <a:pt x="505787" y="463263"/>
                </a:lnTo>
                <a:lnTo>
                  <a:pt x="472484" y="502807"/>
                </a:lnTo>
                <a:lnTo>
                  <a:pt x="434442" y="532194"/>
                </a:lnTo>
                <a:lnTo>
                  <a:pt x="392337" y="553001"/>
                </a:lnTo>
                <a:lnTo>
                  <a:pt x="346847" y="566806"/>
                </a:lnTo>
                <a:lnTo>
                  <a:pt x="308313" y="572531"/>
                </a:lnTo>
                <a:lnTo>
                  <a:pt x="291306" y="574600"/>
                </a:lnTo>
                <a:lnTo>
                  <a:pt x="277010" y="576445"/>
                </a:lnTo>
                <a:close/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313828" y="1398151"/>
            <a:ext cx="0" cy="219075"/>
          </a:xfrm>
          <a:custGeom>
            <a:avLst/>
            <a:gdLst/>
            <a:ahLst/>
            <a:cxnLst/>
            <a:rect l="l" t="t" r="r" b="b"/>
            <a:pathLst>
              <a:path h="219075">
                <a:moveTo>
                  <a:pt x="0" y="0"/>
                </a:moveTo>
                <a:lnTo>
                  <a:pt x="0" y="218935"/>
                </a:lnTo>
              </a:path>
            </a:pathLst>
          </a:custGeom>
          <a:ln w="41719">
            <a:solidFill>
              <a:srgbClr val="1CBD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292924" y="145621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41363" y="41757"/>
                </a:moveTo>
                <a:lnTo>
                  <a:pt x="0" y="41757"/>
                </a:lnTo>
                <a:lnTo>
                  <a:pt x="50" y="0"/>
                </a:lnTo>
                <a:lnTo>
                  <a:pt x="41363" y="0"/>
                </a:lnTo>
                <a:lnTo>
                  <a:pt x="41363" y="41757"/>
                </a:lnTo>
                <a:close/>
              </a:path>
            </a:pathLst>
          </a:custGeom>
          <a:solidFill>
            <a:srgbClr val="F37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292966" y="1406429"/>
            <a:ext cx="41910" cy="29845"/>
          </a:xfrm>
          <a:custGeom>
            <a:avLst/>
            <a:gdLst/>
            <a:ahLst/>
            <a:cxnLst/>
            <a:rect l="l" t="t" r="r" b="b"/>
            <a:pathLst>
              <a:path w="41910" h="29844">
                <a:moveTo>
                  <a:pt x="41719" y="0"/>
                </a:moveTo>
                <a:lnTo>
                  <a:pt x="0" y="0"/>
                </a:lnTo>
                <a:lnTo>
                  <a:pt x="355" y="29616"/>
                </a:lnTo>
                <a:lnTo>
                  <a:pt x="41719" y="29616"/>
                </a:lnTo>
                <a:lnTo>
                  <a:pt x="41719" y="0"/>
                </a:lnTo>
                <a:close/>
              </a:path>
            </a:pathLst>
          </a:custGeom>
          <a:solidFill>
            <a:srgbClr val="F37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108619" y="752263"/>
            <a:ext cx="575310" cy="576580"/>
          </a:xfrm>
          <a:custGeom>
            <a:avLst/>
            <a:gdLst/>
            <a:ahLst/>
            <a:cxnLst/>
            <a:rect l="l" t="t" r="r" b="b"/>
            <a:pathLst>
              <a:path w="575309" h="576580">
                <a:moveTo>
                  <a:pt x="263539" y="159566"/>
                </a:moveTo>
                <a:lnTo>
                  <a:pt x="218008" y="162843"/>
                </a:lnTo>
                <a:lnTo>
                  <a:pt x="173280" y="172943"/>
                </a:lnTo>
                <a:lnTo>
                  <a:pt x="129487" y="190268"/>
                </a:lnTo>
                <a:lnTo>
                  <a:pt x="86764" y="215219"/>
                </a:lnTo>
                <a:lnTo>
                  <a:pt x="38902" y="257963"/>
                </a:lnTo>
                <a:lnTo>
                  <a:pt x="7300" y="318775"/>
                </a:lnTo>
                <a:lnTo>
                  <a:pt x="0" y="366637"/>
                </a:lnTo>
                <a:lnTo>
                  <a:pt x="6696" y="414498"/>
                </a:lnTo>
                <a:lnTo>
                  <a:pt x="26938" y="459650"/>
                </a:lnTo>
                <a:lnTo>
                  <a:pt x="60271" y="499382"/>
                </a:lnTo>
                <a:lnTo>
                  <a:pt x="97841" y="528432"/>
                </a:lnTo>
                <a:lnTo>
                  <a:pt x="138299" y="549739"/>
                </a:lnTo>
                <a:lnTo>
                  <a:pt x="181645" y="564227"/>
                </a:lnTo>
                <a:lnTo>
                  <a:pt x="227882" y="572821"/>
                </a:lnTo>
                <a:lnTo>
                  <a:pt x="277010" y="576445"/>
                </a:lnTo>
                <a:lnTo>
                  <a:pt x="327128" y="570009"/>
                </a:lnTo>
                <a:lnTo>
                  <a:pt x="392337" y="553001"/>
                </a:lnTo>
                <a:lnTo>
                  <a:pt x="434442" y="532194"/>
                </a:lnTo>
                <a:lnTo>
                  <a:pt x="472484" y="502807"/>
                </a:lnTo>
                <a:lnTo>
                  <a:pt x="505787" y="463263"/>
                </a:lnTo>
                <a:lnTo>
                  <a:pt x="528812" y="416608"/>
                </a:lnTo>
                <a:lnTo>
                  <a:pt x="536486" y="368145"/>
                </a:lnTo>
                <a:lnTo>
                  <a:pt x="528812" y="319679"/>
                </a:lnTo>
                <a:lnTo>
                  <a:pt x="505787" y="273017"/>
                </a:lnTo>
                <a:lnTo>
                  <a:pt x="495101" y="254693"/>
                </a:lnTo>
                <a:lnTo>
                  <a:pt x="492541" y="243818"/>
                </a:lnTo>
                <a:lnTo>
                  <a:pt x="499011" y="236103"/>
                </a:lnTo>
                <a:lnTo>
                  <a:pt x="515414" y="227259"/>
                </a:lnTo>
                <a:lnTo>
                  <a:pt x="546724" y="201485"/>
                </a:lnTo>
                <a:lnTo>
                  <a:pt x="560048" y="176922"/>
                </a:lnTo>
                <a:lnTo>
                  <a:pt x="382100" y="176922"/>
                </a:lnTo>
                <a:lnTo>
                  <a:pt x="368513" y="174287"/>
                </a:lnTo>
                <a:lnTo>
                  <a:pt x="363700" y="174287"/>
                </a:lnTo>
                <a:lnTo>
                  <a:pt x="361299" y="171874"/>
                </a:lnTo>
                <a:lnTo>
                  <a:pt x="356473" y="171874"/>
                </a:lnTo>
                <a:lnTo>
                  <a:pt x="309738" y="162710"/>
                </a:lnTo>
                <a:lnTo>
                  <a:pt x="263539" y="159566"/>
                </a:lnTo>
                <a:close/>
              </a:path>
              <a:path w="575309" h="576580">
                <a:moveTo>
                  <a:pt x="489828" y="0"/>
                </a:moveTo>
                <a:lnTo>
                  <a:pt x="455216" y="5720"/>
                </a:lnTo>
                <a:lnTo>
                  <a:pt x="424773" y="28594"/>
                </a:lnTo>
                <a:lnTo>
                  <a:pt x="403136" y="62308"/>
                </a:lnTo>
                <a:lnTo>
                  <a:pt x="391887" y="103247"/>
                </a:lnTo>
                <a:lnTo>
                  <a:pt x="392605" y="147795"/>
                </a:lnTo>
                <a:lnTo>
                  <a:pt x="393920" y="164127"/>
                </a:lnTo>
                <a:lnTo>
                  <a:pt x="390494" y="173685"/>
                </a:lnTo>
                <a:lnTo>
                  <a:pt x="382100" y="176922"/>
                </a:lnTo>
                <a:lnTo>
                  <a:pt x="560048" y="176922"/>
                </a:lnTo>
                <a:lnTo>
                  <a:pt x="567195" y="163746"/>
                </a:lnTo>
                <a:lnTo>
                  <a:pt x="575021" y="119235"/>
                </a:lnTo>
                <a:lnTo>
                  <a:pt x="568398" y="73144"/>
                </a:lnTo>
                <a:lnTo>
                  <a:pt x="550031" y="35517"/>
                </a:lnTo>
                <a:lnTo>
                  <a:pt x="522637" y="10533"/>
                </a:lnTo>
                <a:lnTo>
                  <a:pt x="4898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108619" y="752263"/>
            <a:ext cx="575310" cy="576580"/>
          </a:xfrm>
          <a:custGeom>
            <a:avLst/>
            <a:gdLst/>
            <a:ahLst/>
            <a:cxnLst/>
            <a:rect l="l" t="t" r="r" b="b"/>
            <a:pathLst>
              <a:path w="575309" h="576580">
                <a:moveTo>
                  <a:pt x="277010" y="576445"/>
                </a:moveTo>
                <a:lnTo>
                  <a:pt x="227882" y="572821"/>
                </a:lnTo>
                <a:lnTo>
                  <a:pt x="181645" y="564227"/>
                </a:lnTo>
                <a:lnTo>
                  <a:pt x="138299" y="549739"/>
                </a:lnTo>
                <a:lnTo>
                  <a:pt x="97841" y="528432"/>
                </a:lnTo>
                <a:lnTo>
                  <a:pt x="60271" y="499382"/>
                </a:lnTo>
                <a:lnTo>
                  <a:pt x="26938" y="459650"/>
                </a:lnTo>
                <a:lnTo>
                  <a:pt x="6696" y="414498"/>
                </a:lnTo>
                <a:lnTo>
                  <a:pt x="0" y="366637"/>
                </a:lnTo>
                <a:lnTo>
                  <a:pt x="7300" y="318775"/>
                </a:lnTo>
                <a:lnTo>
                  <a:pt x="38902" y="257963"/>
                </a:lnTo>
                <a:lnTo>
                  <a:pt x="86764" y="215219"/>
                </a:lnTo>
                <a:lnTo>
                  <a:pt x="129487" y="190268"/>
                </a:lnTo>
                <a:lnTo>
                  <a:pt x="173280" y="172943"/>
                </a:lnTo>
                <a:lnTo>
                  <a:pt x="218008" y="162843"/>
                </a:lnTo>
                <a:lnTo>
                  <a:pt x="263539" y="159566"/>
                </a:lnTo>
                <a:lnTo>
                  <a:pt x="309738" y="162710"/>
                </a:lnTo>
                <a:lnTo>
                  <a:pt x="356473" y="171874"/>
                </a:lnTo>
                <a:lnTo>
                  <a:pt x="361299" y="171874"/>
                </a:lnTo>
                <a:lnTo>
                  <a:pt x="363700" y="174287"/>
                </a:lnTo>
                <a:lnTo>
                  <a:pt x="368513" y="174287"/>
                </a:lnTo>
                <a:lnTo>
                  <a:pt x="382100" y="176922"/>
                </a:lnTo>
                <a:lnTo>
                  <a:pt x="390494" y="173685"/>
                </a:lnTo>
                <a:lnTo>
                  <a:pt x="393920" y="164127"/>
                </a:lnTo>
                <a:lnTo>
                  <a:pt x="392605" y="147795"/>
                </a:lnTo>
                <a:lnTo>
                  <a:pt x="391887" y="103247"/>
                </a:lnTo>
                <a:lnTo>
                  <a:pt x="403136" y="62308"/>
                </a:lnTo>
                <a:lnTo>
                  <a:pt x="424773" y="28594"/>
                </a:lnTo>
                <a:lnTo>
                  <a:pt x="455216" y="5720"/>
                </a:lnTo>
                <a:lnTo>
                  <a:pt x="489828" y="0"/>
                </a:lnTo>
                <a:lnTo>
                  <a:pt x="522637" y="10533"/>
                </a:lnTo>
                <a:lnTo>
                  <a:pt x="550031" y="35517"/>
                </a:lnTo>
                <a:lnTo>
                  <a:pt x="568398" y="73144"/>
                </a:lnTo>
                <a:lnTo>
                  <a:pt x="575021" y="119235"/>
                </a:lnTo>
                <a:lnTo>
                  <a:pt x="567195" y="163746"/>
                </a:lnTo>
                <a:lnTo>
                  <a:pt x="546724" y="201485"/>
                </a:lnTo>
                <a:lnTo>
                  <a:pt x="515414" y="227259"/>
                </a:lnTo>
                <a:lnTo>
                  <a:pt x="499011" y="236103"/>
                </a:lnTo>
                <a:lnTo>
                  <a:pt x="492541" y="243818"/>
                </a:lnTo>
                <a:lnTo>
                  <a:pt x="495101" y="254693"/>
                </a:lnTo>
                <a:lnTo>
                  <a:pt x="505787" y="273017"/>
                </a:lnTo>
                <a:lnTo>
                  <a:pt x="528812" y="319679"/>
                </a:lnTo>
                <a:lnTo>
                  <a:pt x="536486" y="368145"/>
                </a:lnTo>
                <a:lnTo>
                  <a:pt x="528812" y="416608"/>
                </a:lnTo>
                <a:lnTo>
                  <a:pt x="505787" y="463263"/>
                </a:lnTo>
                <a:lnTo>
                  <a:pt x="472484" y="502807"/>
                </a:lnTo>
                <a:lnTo>
                  <a:pt x="434442" y="532194"/>
                </a:lnTo>
                <a:lnTo>
                  <a:pt x="392337" y="553001"/>
                </a:lnTo>
                <a:lnTo>
                  <a:pt x="346847" y="566806"/>
                </a:lnTo>
                <a:lnTo>
                  <a:pt x="308313" y="572531"/>
                </a:lnTo>
                <a:lnTo>
                  <a:pt x="291306" y="574600"/>
                </a:lnTo>
                <a:lnTo>
                  <a:pt x="277010" y="576445"/>
                </a:lnTo>
                <a:close/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62416" y="999544"/>
            <a:ext cx="0" cy="219075"/>
          </a:xfrm>
          <a:custGeom>
            <a:avLst/>
            <a:gdLst/>
            <a:ahLst/>
            <a:cxnLst/>
            <a:rect l="l" t="t" r="r" b="b"/>
            <a:pathLst>
              <a:path h="219075">
                <a:moveTo>
                  <a:pt x="0" y="0"/>
                </a:moveTo>
                <a:lnTo>
                  <a:pt x="0" y="218935"/>
                </a:lnTo>
              </a:path>
            </a:pathLst>
          </a:custGeom>
          <a:ln w="41719">
            <a:solidFill>
              <a:srgbClr val="1CBD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341512" y="1138656"/>
            <a:ext cx="41910" cy="19685"/>
          </a:xfrm>
          <a:custGeom>
            <a:avLst/>
            <a:gdLst/>
            <a:ahLst/>
            <a:cxnLst/>
            <a:rect l="l" t="t" r="r" b="b"/>
            <a:pathLst>
              <a:path w="41910" h="19684">
                <a:moveTo>
                  <a:pt x="41363" y="19151"/>
                </a:moveTo>
                <a:lnTo>
                  <a:pt x="0" y="19151"/>
                </a:lnTo>
                <a:lnTo>
                  <a:pt x="50" y="0"/>
                </a:lnTo>
                <a:lnTo>
                  <a:pt x="41363" y="0"/>
                </a:lnTo>
                <a:lnTo>
                  <a:pt x="41363" y="19151"/>
                </a:lnTo>
                <a:close/>
              </a:path>
            </a:pathLst>
          </a:custGeom>
          <a:solidFill>
            <a:srgbClr val="F37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341160" y="1194574"/>
            <a:ext cx="41910" cy="24130"/>
          </a:xfrm>
          <a:custGeom>
            <a:avLst/>
            <a:gdLst/>
            <a:ahLst/>
            <a:cxnLst/>
            <a:rect l="l" t="t" r="r" b="b"/>
            <a:pathLst>
              <a:path w="41910" h="24130">
                <a:moveTo>
                  <a:pt x="41719" y="23901"/>
                </a:moveTo>
                <a:lnTo>
                  <a:pt x="0" y="23901"/>
                </a:lnTo>
                <a:lnTo>
                  <a:pt x="0" y="0"/>
                </a:lnTo>
                <a:lnTo>
                  <a:pt x="41719" y="0"/>
                </a:lnTo>
                <a:lnTo>
                  <a:pt x="41719" y="23901"/>
                </a:lnTo>
                <a:close/>
              </a:path>
            </a:pathLst>
          </a:custGeom>
          <a:solidFill>
            <a:srgbClr val="F37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341555" y="1007643"/>
            <a:ext cx="41910" cy="21590"/>
          </a:xfrm>
          <a:custGeom>
            <a:avLst/>
            <a:gdLst/>
            <a:ahLst/>
            <a:cxnLst/>
            <a:rect l="l" t="t" r="r" b="b"/>
            <a:pathLst>
              <a:path w="41910" h="21590">
                <a:moveTo>
                  <a:pt x="41719" y="0"/>
                </a:moveTo>
                <a:lnTo>
                  <a:pt x="0" y="0"/>
                </a:lnTo>
                <a:lnTo>
                  <a:pt x="355" y="21335"/>
                </a:lnTo>
                <a:lnTo>
                  <a:pt x="41719" y="21335"/>
                </a:lnTo>
                <a:lnTo>
                  <a:pt x="41719" y="0"/>
                </a:lnTo>
                <a:close/>
              </a:path>
            </a:pathLst>
          </a:custGeom>
          <a:solidFill>
            <a:srgbClr val="F37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574406" y="901580"/>
            <a:ext cx="575310" cy="576580"/>
          </a:xfrm>
          <a:custGeom>
            <a:avLst/>
            <a:gdLst/>
            <a:ahLst/>
            <a:cxnLst/>
            <a:rect l="l" t="t" r="r" b="b"/>
            <a:pathLst>
              <a:path w="575309" h="576580">
                <a:moveTo>
                  <a:pt x="263539" y="159566"/>
                </a:moveTo>
                <a:lnTo>
                  <a:pt x="218008" y="162843"/>
                </a:lnTo>
                <a:lnTo>
                  <a:pt x="173280" y="172943"/>
                </a:lnTo>
                <a:lnTo>
                  <a:pt x="129487" y="190268"/>
                </a:lnTo>
                <a:lnTo>
                  <a:pt x="86764" y="215219"/>
                </a:lnTo>
                <a:lnTo>
                  <a:pt x="38902" y="257963"/>
                </a:lnTo>
                <a:lnTo>
                  <a:pt x="7300" y="318775"/>
                </a:lnTo>
                <a:lnTo>
                  <a:pt x="0" y="366637"/>
                </a:lnTo>
                <a:lnTo>
                  <a:pt x="6696" y="414498"/>
                </a:lnTo>
                <a:lnTo>
                  <a:pt x="26938" y="459650"/>
                </a:lnTo>
                <a:lnTo>
                  <a:pt x="60271" y="499382"/>
                </a:lnTo>
                <a:lnTo>
                  <a:pt x="97841" y="528432"/>
                </a:lnTo>
                <a:lnTo>
                  <a:pt x="138299" y="549739"/>
                </a:lnTo>
                <a:lnTo>
                  <a:pt x="181645" y="564227"/>
                </a:lnTo>
                <a:lnTo>
                  <a:pt x="227882" y="572821"/>
                </a:lnTo>
                <a:lnTo>
                  <a:pt x="277010" y="576445"/>
                </a:lnTo>
                <a:lnTo>
                  <a:pt x="327128" y="570009"/>
                </a:lnTo>
                <a:lnTo>
                  <a:pt x="392337" y="553001"/>
                </a:lnTo>
                <a:lnTo>
                  <a:pt x="434442" y="532194"/>
                </a:lnTo>
                <a:lnTo>
                  <a:pt x="472484" y="502807"/>
                </a:lnTo>
                <a:lnTo>
                  <a:pt x="505787" y="463263"/>
                </a:lnTo>
                <a:lnTo>
                  <a:pt x="528812" y="416603"/>
                </a:lnTo>
                <a:lnTo>
                  <a:pt x="536486" y="368140"/>
                </a:lnTo>
                <a:lnTo>
                  <a:pt x="528812" y="319677"/>
                </a:lnTo>
                <a:lnTo>
                  <a:pt x="505787" y="273017"/>
                </a:lnTo>
                <a:lnTo>
                  <a:pt x="495101" y="254693"/>
                </a:lnTo>
                <a:lnTo>
                  <a:pt x="492541" y="243818"/>
                </a:lnTo>
                <a:lnTo>
                  <a:pt x="499011" y="236103"/>
                </a:lnTo>
                <a:lnTo>
                  <a:pt x="515414" y="227259"/>
                </a:lnTo>
                <a:lnTo>
                  <a:pt x="546724" y="201485"/>
                </a:lnTo>
                <a:lnTo>
                  <a:pt x="560048" y="176922"/>
                </a:lnTo>
                <a:lnTo>
                  <a:pt x="382100" y="176922"/>
                </a:lnTo>
                <a:lnTo>
                  <a:pt x="368513" y="174287"/>
                </a:lnTo>
                <a:lnTo>
                  <a:pt x="363700" y="174287"/>
                </a:lnTo>
                <a:lnTo>
                  <a:pt x="361299" y="171874"/>
                </a:lnTo>
                <a:lnTo>
                  <a:pt x="356473" y="171874"/>
                </a:lnTo>
                <a:lnTo>
                  <a:pt x="309738" y="162710"/>
                </a:lnTo>
                <a:lnTo>
                  <a:pt x="263539" y="159566"/>
                </a:lnTo>
                <a:close/>
              </a:path>
              <a:path w="575309" h="576580">
                <a:moveTo>
                  <a:pt x="489828" y="0"/>
                </a:moveTo>
                <a:lnTo>
                  <a:pt x="455216" y="5720"/>
                </a:lnTo>
                <a:lnTo>
                  <a:pt x="424773" y="28594"/>
                </a:lnTo>
                <a:lnTo>
                  <a:pt x="403136" y="62308"/>
                </a:lnTo>
                <a:lnTo>
                  <a:pt x="391887" y="103247"/>
                </a:lnTo>
                <a:lnTo>
                  <a:pt x="392605" y="147795"/>
                </a:lnTo>
                <a:lnTo>
                  <a:pt x="393920" y="164127"/>
                </a:lnTo>
                <a:lnTo>
                  <a:pt x="390494" y="173685"/>
                </a:lnTo>
                <a:lnTo>
                  <a:pt x="382100" y="176922"/>
                </a:lnTo>
                <a:lnTo>
                  <a:pt x="560048" y="176922"/>
                </a:lnTo>
                <a:lnTo>
                  <a:pt x="567195" y="163746"/>
                </a:lnTo>
                <a:lnTo>
                  <a:pt x="575021" y="119235"/>
                </a:lnTo>
                <a:lnTo>
                  <a:pt x="568398" y="73144"/>
                </a:lnTo>
                <a:lnTo>
                  <a:pt x="550031" y="35517"/>
                </a:lnTo>
                <a:lnTo>
                  <a:pt x="522637" y="10533"/>
                </a:lnTo>
                <a:lnTo>
                  <a:pt x="4898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574406" y="901580"/>
            <a:ext cx="575310" cy="576580"/>
          </a:xfrm>
          <a:custGeom>
            <a:avLst/>
            <a:gdLst/>
            <a:ahLst/>
            <a:cxnLst/>
            <a:rect l="l" t="t" r="r" b="b"/>
            <a:pathLst>
              <a:path w="575309" h="576580">
                <a:moveTo>
                  <a:pt x="277010" y="576445"/>
                </a:moveTo>
                <a:lnTo>
                  <a:pt x="227882" y="572821"/>
                </a:lnTo>
                <a:lnTo>
                  <a:pt x="181645" y="564227"/>
                </a:lnTo>
                <a:lnTo>
                  <a:pt x="138299" y="549739"/>
                </a:lnTo>
                <a:lnTo>
                  <a:pt x="97841" y="528432"/>
                </a:lnTo>
                <a:lnTo>
                  <a:pt x="60271" y="499382"/>
                </a:lnTo>
                <a:lnTo>
                  <a:pt x="26938" y="459650"/>
                </a:lnTo>
                <a:lnTo>
                  <a:pt x="6696" y="414498"/>
                </a:lnTo>
                <a:lnTo>
                  <a:pt x="0" y="366637"/>
                </a:lnTo>
                <a:lnTo>
                  <a:pt x="7300" y="318775"/>
                </a:lnTo>
                <a:lnTo>
                  <a:pt x="38902" y="257963"/>
                </a:lnTo>
                <a:lnTo>
                  <a:pt x="86764" y="215219"/>
                </a:lnTo>
                <a:lnTo>
                  <a:pt x="129487" y="190268"/>
                </a:lnTo>
                <a:lnTo>
                  <a:pt x="173280" y="172943"/>
                </a:lnTo>
                <a:lnTo>
                  <a:pt x="218008" y="162843"/>
                </a:lnTo>
                <a:lnTo>
                  <a:pt x="263539" y="159566"/>
                </a:lnTo>
                <a:lnTo>
                  <a:pt x="309738" y="162710"/>
                </a:lnTo>
                <a:lnTo>
                  <a:pt x="356473" y="171874"/>
                </a:lnTo>
                <a:lnTo>
                  <a:pt x="361299" y="171874"/>
                </a:lnTo>
                <a:lnTo>
                  <a:pt x="363700" y="174287"/>
                </a:lnTo>
                <a:lnTo>
                  <a:pt x="368513" y="174287"/>
                </a:lnTo>
                <a:lnTo>
                  <a:pt x="382100" y="176922"/>
                </a:lnTo>
                <a:lnTo>
                  <a:pt x="390494" y="173685"/>
                </a:lnTo>
                <a:lnTo>
                  <a:pt x="393920" y="164127"/>
                </a:lnTo>
                <a:lnTo>
                  <a:pt x="392605" y="147795"/>
                </a:lnTo>
                <a:lnTo>
                  <a:pt x="391887" y="103247"/>
                </a:lnTo>
                <a:lnTo>
                  <a:pt x="403136" y="62308"/>
                </a:lnTo>
                <a:lnTo>
                  <a:pt x="424773" y="28594"/>
                </a:lnTo>
                <a:lnTo>
                  <a:pt x="455216" y="5720"/>
                </a:lnTo>
                <a:lnTo>
                  <a:pt x="489828" y="0"/>
                </a:lnTo>
                <a:lnTo>
                  <a:pt x="522637" y="10533"/>
                </a:lnTo>
                <a:lnTo>
                  <a:pt x="550031" y="35517"/>
                </a:lnTo>
                <a:lnTo>
                  <a:pt x="568398" y="73144"/>
                </a:lnTo>
                <a:lnTo>
                  <a:pt x="575021" y="119235"/>
                </a:lnTo>
                <a:lnTo>
                  <a:pt x="567195" y="163746"/>
                </a:lnTo>
                <a:lnTo>
                  <a:pt x="546724" y="201485"/>
                </a:lnTo>
                <a:lnTo>
                  <a:pt x="515414" y="227259"/>
                </a:lnTo>
                <a:lnTo>
                  <a:pt x="499011" y="236103"/>
                </a:lnTo>
                <a:lnTo>
                  <a:pt x="492541" y="243818"/>
                </a:lnTo>
                <a:lnTo>
                  <a:pt x="495101" y="254693"/>
                </a:lnTo>
                <a:lnTo>
                  <a:pt x="505787" y="273017"/>
                </a:lnTo>
                <a:lnTo>
                  <a:pt x="528812" y="319677"/>
                </a:lnTo>
                <a:lnTo>
                  <a:pt x="536486" y="368140"/>
                </a:lnTo>
                <a:lnTo>
                  <a:pt x="528812" y="416603"/>
                </a:lnTo>
                <a:lnTo>
                  <a:pt x="505787" y="463263"/>
                </a:lnTo>
                <a:lnTo>
                  <a:pt x="472484" y="502807"/>
                </a:lnTo>
                <a:lnTo>
                  <a:pt x="434442" y="532194"/>
                </a:lnTo>
                <a:lnTo>
                  <a:pt x="392337" y="553001"/>
                </a:lnTo>
                <a:lnTo>
                  <a:pt x="346847" y="566806"/>
                </a:lnTo>
                <a:lnTo>
                  <a:pt x="308313" y="572531"/>
                </a:lnTo>
                <a:lnTo>
                  <a:pt x="291306" y="574600"/>
                </a:lnTo>
                <a:lnTo>
                  <a:pt x="277010" y="576445"/>
                </a:lnTo>
                <a:close/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845537" y="1171966"/>
            <a:ext cx="0" cy="219075"/>
          </a:xfrm>
          <a:custGeom>
            <a:avLst/>
            <a:gdLst/>
            <a:ahLst/>
            <a:cxnLst/>
            <a:rect l="l" t="t" r="r" b="b"/>
            <a:pathLst>
              <a:path h="219075">
                <a:moveTo>
                  <a:pt x="0" y="0"/>
                </a:moveTo>
                <a:lnTo>
                  <a:pt x="0" y="218935"/>
                </a:lnTo>
              </a:path>
            </a:pathLst>
          </a:custGeom>
          <a:ln w="41719">
            <a:solidFill>
              <a:srgbClr val="1CBD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824633" y="1230028"/>
            <a:ext cx="41910" cy="83820"/>
          </a:xfrm>
          <a:custGeom>
            <a:avLst/>
            <a:gdLst/>
            <a:ahLst/>
            <a:cxnLst/>
            <a:rect l="l" t="t" r="r" b="b"/>
            <a:pathLst>
              <a:path w="41909" h="83819">
                <a:moveTo>
                  <a:pt x="41363" y="83515"/>
                </a:moveTo>
                <a:lnTo>
                  <a:pt x="0" y="83515"/>
                </a:lnTo>
                <a:lnTo>
                  <a:pt x="50" y="0"/>
                </a:lnTo>
                <a:lnTo>
                  <a:pt x="41363" y="0"/>
                </a:lnTo>
                <a:lnTo>
                  <a:pt x="41363" y="83515"/>
                </a:lnTo>
                <a:close/>
              </a:path>
            </a:pathLst>
          </a:custGeom>
          <a:solidFill>
            <a:srgbClr val="F37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824281" y="1343088"/>
            <a:ext cx="41910" cy="48260"/>
          </a:xfrm>
          <a:custGeom>
            <a:avLst/>
            <a:gdLst/>
            <a:ahLst/>
            <a:cxnLst/>
            <a:rect l="l" t="t" r="r" b="b"/>
            <a:pathLst>
              <a:path w="41909" h="48259">
                <a:moveTo>
                  <a:pt x="41719" y="47802"/>
                </a:moveTo>
                <a:lnTo>
                  <a:pt x="0" y="47802"/>
                </a:lnTo>
                <a:lnTo>
                  <a:pt x="0" y="0"/>
                </a:lnTo>
                <a:lnTo>
                  <a:pt x="41719" y="0"/>
                </a:lnTo>
                <a:lnTo>
                  <a:pt x="41719" y="47802"/>
                </a:lnTo>
                <a:close/>
              </a:path>
            </a:pathLst>
          </a:custGeom>
          <a:solidFill>
            <a:srgbClr val="F37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824674" y="1180066"/>
            <a:ext cx="41910" cy="21590"/>
          </a:xfrm>
          <a:custGeom>
            <a:avLst/>
            <a:gdLst/>
            <a:ahLst/>
            <a:cxnLst/>
            <a:rect l="l" t="t" r="r" b="b"/>
            <a:pathLst>
              <a:path w="41909" h="21590">
                <a:moveTo>
                  <a:pt x="41719" y="0"/>
                </a:moveTo>
                <a:lnTo>
                  <a:pt x="0" y="0"/>
                </a:lnTo>
                <a:lnTo>
                  <a:pt x="355" y="21335"/>
                </a:lnTo>
                <a:lnTo>
                  <a:pt x="41719" y="21335"/>
                </a:lnTo>
                <a:lnTo>
                  <a:pt x="41719" y="0"/>
                </a:lnTo>
                <a:close/>
              </a:path>
            </a:pathLst>
          </a:custGeom>
          <a:solidFill>
            <a:srgbClr val="F37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50827" y="1500589"/>
            <a:ext cx="575310" cy="576580"/>
          </a:xfrm>
          <a:custGeom>
            <a:avLst/>
            <a:gdLst/>
            <a:ahLst/>
            <a:cxnLst/>
            <a:rect l="l" t="t" r="r" b="b"/>
            <a:pathLst>
              <a:path w="575309" h="576580">
                <a:moveTo>
                  <a:pt x="263539" y="159566"/>
                </a:moveTo>
                <a:lnTo>
                  <a:pt x="218008" y="162843"/>
                </a:lnTo>
                <a:lnTo>
                  <a:pt x="173280" y="172943"/>
                </a:lnTo>
                <a:lnTo>
                  <a:pt x="129487" y="190268"/>
                </a:lnTo>
                <a:lnTo>
                  <a:pt x="86764" y="215219"/>
                </a:lnTo>
                <a:lnTo>
                  <a:pt x="38902" y="257963"/>
                </a:lnTo>
                <a:lnTo>
                  <a:pt x="7300" y="318775"/>
                </a:lnTo>
                <a:lnTo>
                  <a:pt x="0" y="366637"/>
                </a:lnTo>
                <a:lnTo>
                  <a:pt x="6696" y="414498"/>
                </a:lnTo>
                <a:lnTo>
                  <a:pt x="26938" y="459650"/>
                </a:lnTo>
                <a:lnTo>
                  <a:pt x="60271" y="499382"/>
                </a:lnTo>
                <a:lnTo>
                  <a:pt x="97841" y="528432"/>
                </a:lnTo>
                <a:lnTo>
                  <a:pt x="138299" y="549739"/>
                </a:lnTo>
                <a:lnTo>
                  <a:pt x="181645" y="564227"/>
                </a:lnTo>
                <a:lnTo>
                  <a:pt x="227882" y="572821"/>
                </a:lnTo>
                <a:lnTo>
                  <a:pt x="277010" y="576445"/>
                </a:lnTo>
                <a:lnTo>
                  <a:pt x="327128" y="570009"/>
                </a:lnTo>
                <a:lnTo>
                  <a:pt x="392337" y="553001"/>
                </a:lnTo>
                <a:lnTo>
                  <a:pt x="434442" y="532194"/>
                </a:lnTo>
                <a:lnTo>
                  <a:pt x="472484" y="502807"/>
                </a:lnTo>
                <a:lnTo>
                  <a:pt x="505787" y="463263"/>
                </a:lnTo>
                <a:lnTo>
                  <a:pt x="528812" y="416603"/>
                </a:lnTo>
                <a:lnTo>
                  <a:pt x="536486" y="368140"/>
                </a:lnTo>
                <a:lnTo>
                  <a:pt x="528812" y="319677"/>
                </a:lnTo>
                <a:lnTo>
                  <a:pt x="505787" y="273017"/>
                </a:lnTo>
                <a:lnTo>
                  <a:pt x="495101" y="254693"/>
                </a:lnTo>
                <a:lnTo>
                  <a:pt x="492541" y="243818"/>
                </a:lnTo>
                <a:lnTo>
                  <a:pt x="499011" y="236103"/>
                </a:lnTo>
                <a:lnTo>
                  <a:pt x="515414" y="227259"/>
                </a:lnTo>
                <a:lnTo>
                  <a:pt x="546724" y="201485"/>
                </a:lnTo>
                <a:lnTo>
                  <a:pt x="560048" y="176922"/>
                </a:lnTo>
                <a:lnTo>
                  <a:pt x="382100" y="176922"/>
                </a:lnTo>
                <a:lnTo>
                  <a:pt x="368513" y="174287"/>
                </a:lnTo>
                <a:lnTo>
                  <a:pt x="363700" y="174287"/>
                </a:lnTo>
                <a:lnTo>
                  <a:pt x="361299" y="171874"/>
                </a:lnTo>
                <a:lnTo>
                  <a:pt x="356473" y="171874"/>
                </a:lnTo>
                <a:lnTo>
                  <a:pt x="309738" y="162710"/>
                </a:lnTo>
                <a:lnTo>
                  <a:pt x="263539" y="159566"/>
                </a:lnTo>
                <a:close/>
              </a:path>
              <a:path w="575309" h="576580">
                <a:moveTo>
                  <a:pt x="489828" y="0"/>
                </a:moveTo>
                <a:lnTo>
                  <a:pt x="455216" y="5720"/>
                </a:lnTo>
                <a:lnTo>
                  <a:pt x="424773" y="28594"/>
                </a:lnTo>
                <a:lnTo>
                  <a:pt x="403136" y="62308"/>
                </a:lnTo>
                <a:lnTo>
                  <a:pt x="391887" y="103247"/>
                </a:lnTo>
                <a:lnTo>
                  <a:pt x="392605" y="147795"/>
                </a:lnTo>
                <a:lnTo>
                  <a:pt x="393920" y="164127"/>
                </a:lnTo>
                <a:lnTo>
                  <a:pt x="390494" y="173685"/>
                </a:lnTo>
                <a:lnTo>
                  <a:pt x="382100" y="176922"/>
                </a:lnTo>
                <a:lnTo>
                  <a:pt x="560048" y="176922"/>
                </a:lnTo>
                <a:lnTo>
                  <a:pt x="567195" y="163746"/>
                </a:lnTo>
                <a:lnTo>
                  <a:pt x="575021" y="119235"/>
                </a:lnTo>
                <a:lnTo>
                  <a:pt x="568398" y="73144"/>
                </a:lnTo>
                <a:lnTo>
                  <a:pt x="550031" y="35517"/>
                </a:lnTo>
                <a:lnTo>
                  <a:pt x="522637" y="10533"/>
                </a:lnTo>
                <a:lnTo>
                  <a:pt x="4898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050827" y="1500589"/>
            <a:ext cx="575310" cy="576580"/>
          </a:xfrm>
          <a:custGeom>
            <a:avLst/>
            <a:gdLst/>
            <a:ahLst/>
            <a:cxnLst/>
            <a:rect l="l" t="t" r="r" b="b"/>
            <a:pathLst>
              <a:path w="575309" h="576580">
                <a:moveTo>
                  <a:pt x="277010" y="576445"/>
                </a:moveTo>
                <a:lnTo>
                  <a:pt x="227882" y="572821"/>
                </a:lnTo>
                <a:lnTo>
                  <a:pt x="181645" y="564227"/>
                </a:lnTo>
                <a:lnTo>
                  <a:pt x="138299" y="549739"/>
                </a:lnTo>
                <a:lnTo>
                  <a:pt x="97841" y="528432"/>
                </a:lnTo>
                <a:lnTo>
                  <a:pt x="60271" y="499382"/>
                </a:lnTo>
                <a:lnTo>
                  <a:pt x="26938" y="459650"/>
                </a:lnTo>
                <a:lnTo>
                  <a:pt x="6696" y="414498"/>
                </a:lnTo>
                <a:lnTo>
                  <a:pt x="0" y="366637"/>
                </a:lnTo>
                <a:lnTo>
                  <a:pt x="7300" y="318775"/>
                </a:lnTo>
                <a:lnTo>
                  <a:pt x="38902" y="257963"/>
                </a:lnTo>
                <a:lnTo>
                  <a:pt x="86764" y="215219"/>
                </a:lnTo>
                <a:lnTo>
                  <a:pt x="129487" y="190268"/>
                </a:lnTo>
                <a:lnTo>
                  <a:pt x="173280" y="172943"/>
                </a:lnTo>
                <a:lnTo>
                  <a:pt x="218008" y="162843"/>
                </a:lnTo>
                <a:lnTo>
                  <a:pt x="263539" y="159566"/>
                </a:lnTo>
                <a:lnTo>
                  <a:pt x="309738" y="162710"/>
                </a:lnTo>
                <a:lnTo>
                  <a:pt x="356473" y="171874"/>
                </a:lnTo>
                <a:lnTo>
                  <a:pt x="361299" y="171874"/>
                </a:lnTo>
                <a:lnTo>
                  <a:pt x="363700" y="174287"/>
                </a:lnTo>
                <a:lnTo>
                  <a:pt x="368513" y="174287"/>
                </a:lnTo>
                <a:lnTo>
                  <a:pt x="382100" y="176922"/>
                </a:lnTo>
                <a:lnTo>
                  <a:pt x="390494" y="173685"/>
                </a:lnTo>
                <a:lnTo>
                  <a:pt x="393920" y="164127"/>
                </a:lnTo>
                <a:lnTo>
                  <a:pt x="392605" y="147795"/>
                </a:lnTo>
                <a:lnTo>
                  <a:pt x="391887" y="103247"/>
                </a:lnTo>
                <a:lnTo>
                  <a:pt x="403136" y="62308"/>
                </a:lnTo>
                <a:lnTo>
                  <a:pt x="424773" y="28594"/>
                </a:lnTo>
                <a:lnTo>
                  <a:pt x="455216" y="5720"/>
                </a:lnTo>
                <a:lnTo>
                  <a:pt x="489828" y="0"/>
                </a:lnTo>
                <a:lnTo>
                  <a:pt x="522637" y="10533"/>
                </a:lnTo>
                <a:lnTo>
                  <a:pt x="550031" y="35517"/>
                </a:lnTo>
                <a:lnTo>
                  <a:pt x="568398" y="73144"/>
                </a:lnTo>
                <a:lnTo>
                  <a:pt x="575021" y="119235"/>
                </a:lnTo>
                <a:lnTo>
                  <a:pt x="567195" y="163746"/>
                </a:lnTo>
                <a:lnTo>
                  <a:pt x="546724" y="201485"/>
                </a:lnTo>
                <a:lnTo>
                  <a:pt x="515414" y="227259"/>
                </a:lnTo>
                <a:lnTo>
                  <a:pt x="499011" y="236103"/>
                </a:lnTo>
                <a:lnTo>
                  <a:pt x="492541" y="243818"/>
                </a:lnTo>
                <a:lnTo>
                  <a:pt x="495101" y="254693"/>
                </a:lnTo>
                <a:lnTo>
                  <a:pt x="505787" y="273017"/>
                </a:lnTo>
                <a:lnTo>
                  <a:pt x="528812" y="319677"/>
                </a:lnTo>
                <a:lnTo>
                  <a:pt x="536486" y="368140"/>
                </a:lnTo>
                <a:lnTo>
                  <a:pt x="528812" y="416603"/>
                </a:lnTo>
                <a:lnTo>
                  <a:pt x="505787" y="463263"/>
                </a:lnTo>
                <a:lnTo>
                  <a:pt x="472484" y="502807"/>
                </a:lnTo>
                <a:lnTo>
                  <a:pt x="434442" y="532194"/>
                </a:lnTo>
                <a:lnTo>
                  <a:pt x="392337" y="553001"/>
                </a:lnTo>
                <a:lnTo>
                  <a:pt x="346847" y="566806"/>
                </a:lnTo>
                <a:lnTo>
                  <a:pt x="308313" y="572531"/>
                </a:lnTo>
                <a:lnTo>
                  <a:pt x="291306" y="574600"/>
                </a:lnTo>
                <a:lnTo>
                  <a:pt x="277010" y="576445"/>
                </a:lnTo>
                <a:close/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313891" y="1748763"/>
            <a:ext cx="0" cy="219075"/>
          </a:xfrm>
          <a:custGeom>
            <a:avLst/>
            <a:gdLst/>
            <a:ahLst/>
            <a:cxnLst/>
            <a:rect l="l" t="t" r="r" b="b"/>
            <a:pathLst>
              <a:path h="219075">
                <a:moveTo>
                  <a:pt x="0" y="0"/>
                </a:moveTo>
                <a:lnTo>
                  <a:pt x="0" y="218935"/>
                </a:lnTo>
              </a:path>
            </a:pathLst>
          </a:custGeom>
          <a:ln w="41719">
            <a:solidFill>
              <a:srgbClr val="1CBD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92987" y="1806826"/>
            <a:ext cx="41910" cy="12700"/>
          </a:xfrm>
          <a:custGeom>
            <a:avLst/>
            <a:gdLst/>
            <a:ahLst/>
            <a:cxnLst/>
            <a:rect l="l" t="t" r="r" b="b"/>
            <a:pathLst>
              <a:path w="41910" h="12700">
                <a:moveTo>
                  <a:pt x="41363" y="12623"/>
                </a:moveTo>
                <a:lnTo>
                  <a:pt x="0" y="12623"/>
                </a:lnTo>
                <a:lnTo>
                  <a:pt x="50" y="0"/>
                </a:lnTo>
                <a:lnTo>
                  <a:pt x="41363" y="0"/>
                </a:lnTo>
                <a:lnTo>
                  <a:pt x="41363" y="12623"/>
                </a:lnTo>
                <a:close/>
              </a:path>
            </a:pathLst>
          </a:custGeom>
          <a:solidFill>
            <a:srgbClr val="F37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292813" y="1748764"/>
            <a:ext cx="41910" cy="36830"/>
          </a:xfrm>
          <a:custGeom>
            <a:avLst/>
            <a:gdLst/>
            <a:ahLst/>
            <a:cxnLst/>
            <a:rect l="l" t="t" r="r" b="b"/>
            <a:pathLst>
              <a:path w="41910" h="36830">
                <a:moveTo>
                  <a:pt x="41363" y="36347"/>
                </a:moveTo>
                <a:lnTo>
                  <a:pt x="0" y="36347"/>
                </a:lnTo>
                <a:lnTo>
                  <a:pt x="50" y="0"/>
                </a:lnTo>
                <a:lnTo>
                  <a:pt x="41363" y="0"/>
                </a:lnTo>
                <a:lnTo>
                  <a:pt x="41363" y="36347"/>
                </a:lnTo>
                <a:close/>
              </a:path>
            </a:pathLst>
          </a:custGeom>
          <a:solidFill>
            <a:srgbClr val="F37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292639" y="1831119"/>
            <a:ext cx="41910" cy="50165"/>
          </a:xfrm>
          <a:custGeom>
            <a:avLst/>
            <a:gdLst/>
            <a:ahLst/>
            <a:cxnLst/>
            <a:rect l="l" t="t" r="r" b="b"/>
            <a:pathLst>
              <a:path w="41910" h="50164">
                <a:moveTo>
                  <a:pt x="41363" y="50063"/>
                </a:moveTo>
                <a:lnTo>
                  <a:pt x="0" y="50063"/>
                </a:lnTo>
                <a:lnTo>
                  <a:pt x="50" y="0"/>
                </a:lnTo>
                <a:lnTo>
                  <a:pt x="41363" y="0"/>
                </a:lnTo>
                <a:lnTo>
                  <a:pt x="41363" y="50063"/>
                </a:lnTo>
                <a:close/>
              </a:path>
            </a:pathLst>
          </a:custGeom>
          <a:solidFill>
            <a:srgbClr val="F37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293210" y="1893323"/>
            <a:ext cx="41910" cy="39370"/>
          </a:xfrm>
          <a:custGeom>
            <a:avLst/>
            <a:gdLst/>
            <a:ahLst/>
            <a:cxnLst/>
            <a:rect l="l" t="t" r="r" b="b"/>
            <a:pathLst>
              <a:path w="41910" h="39369">
                <a:moveTo>
                  <a:pt x="41363" y="39306"/>
                </a:moveTo>
                <a:lnTo>
                  <a:pt x="0" y="39306"/>
                </a:lnTo>
                <a:lnTo>
                  <a:pt x="50" y="0"/>
                </a:lnTo>
                <a:lnTo>
                  <a:pt x="41363" y="0"/>
                </a:lnTo>
                <a:lnTo>
                  <a:pt x="41363" y="39306"/>
                </a:lnTo>
                <a:close/>
              </a:path>
            </a:pathLst>
          </a:custGeom>
          <a:solidFill>
            <a:srgbClr val="F37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292634" y="1943785"/>
            <a:ext cx="41910" cy="24130"/>
          </a:xfrm>
          <a:custGeom>
            <a:avLst/>
            <a:gdLst/>
            <a:ahLst/>
            <a:cxnLst/>
            <a:rect l="l" t="t" r="r" b="b"/>
            <a:pathLst>
              <a:path w="41910" h="24130">
                <a:moveTo>
                  <a:pt x="41719" y="23901"/>
                </a:moveTo>
                <a:lnTo>
                  <a:pt x="0" y="23901"/>
                </a:lnTo>
                <a:lnTo>
                  <a:pt x="0" y="0"/>
                </a:lnTo>
                <a:lnTo>
                  <a:pt x="41719" y="0"/>
                </a:lnTo>
                <a:lnTo>
                  <a:pt x="41719" y="23901"/>
                </a:lnTo>
                <a:close/>
              </a:path>
            </a:pathLst>
          </a:custGeom>
          <a:solidFill>
            <a:srgbClr val="F37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4839965" y="1005408"/>
            <a:ext cx="1063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3766E"/>
                </a:solidFill>
                <a:latin typeface="Helvetica Neue Condensed"/>
                <a:cs typeface="Helvetica Neue Condensed"/>
              </a:rPr>
              <a:t>S288c </a:t>
            </a:r>
            <a:r>
              <a:rPr sz="1200" i="1" dirty="0">
                <a:solidFill>
                  <a:srgbClr val="231F20"/>
                </a:solidFill>
                <a:latin typeface="HelveticaNeue-MediumItalic"/>
                <a:cs typeface="HelveticaNeue-MediumItalic"/>
              </a:rPr>
              <a:t>x</a:t>
            </a:r>
            <a:r>
              <a:rPr sz="1200" i="1" spc="80" dirty="0">
                <a:solidFill>
                  <a:srgbClr val="231F20"/>
                </a:solidFill>
                <a:latin typeface="HelveticaNeue-MediumItalic"/>
                <a:cs typeface="HelveticaNeue-MediumItalic"/>
              </a:rPr>
              <a:t> </a:t>
            </a:r>
            <a:r>
              <a:rPr sz="1100" b="1" dirty="0">
                <a:solidFill>
                  <a:srgbClr val="1CBDC3"/>
                </a:solidFill>
                <a:latin typeface="Helvetica Neue Condensed"/>
                <a:cs typeface="Helvetica Neue Condensed"/>
              </a:rPr>
              <a:t>YJM789</a:t>
            </a:r>
            <a:endParaRPr sz="1100">
              <a:latin typeface="Helvetica Neue Condensed"/>
              <a:cs typeface="Helvetica Neue Condensed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5183706" y="1274725"/>
            <a:ext cx="252095" cy="289560"/>
          </a:xfrm>
          <a:custGeom>
            <a:avLst/>
            <a:gdLst/>
            <a:ahLst/>
            <a:cxnLst/>
            <a:rect l="l" t="t" r="r" b="b"/>
            <a:pathLst>
              <a:path w="252095" h="289559">
                <a:moveTo>
                  <a:pt x="0" y="0"/>
                </a:moveTo>
                <a:lnTo>
                  <a:pt x="5662" y="42264"/>
                </a:lnTo>
                <a:lnTo>
                  <a:pt x="21665" y="84801"/>
                </a:lnTo>
                <a:lnTo>
                  <a:pt x="46528" y="126600"/>
                </a:lnTo>
                <a:lnTo>
                  <a:pt x="78774" y="166650"/>
                </a:lnTo>
                <a:lnTo>
                  <a:pt x="116925" y="203942"/>
                </a:lnTo>
                <a:lnTo>
                  <a:pt x="159502" y="237463"/>
                </a:lnTo>
                <a:lnTo>
                  <a:pt x="205025" y="266204"/>
                </a:lnTo>
                <a:lnTo>
                  <a:pt x="252018" y="289153"/>
                </a:lnTo>
              </a:path>
            </a:pathLst>
          </a:custGeom>
          <a:ln w="2539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368240" y="1462770"/>
            <a:ext cx="179641" cy="176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491133" y="1597952"/>
            <a:ext cx="4001770" cy="109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" marR="5080" indent="-49530">
              <a:lnSpc>
                <a:spcPct val="100000"/>
              </a:lnSpc>
              <a:spcBef>
                <a:spcPts val="105"/>
              </a:spcBef>
              <a:buChar char="-"/>
              <a:tabLst>
                <a:tab pos="125730" algn="l"/>
              </a:tabLst>
            </a:pPr>
            <a:r>
              <a:rPr sz="1400" spc="-5" dirty="0">
                <a:solidFill>
                  <a:srgbClr val="231F20"/>
                </a:solidFill>
                <a:latin typeface="HelveticaNeue-Thin"/>
                <a:cs typeface="HelveticaNeue-Thin"/>
              </a:rPr>
              <a:t>Measure transcriptome, proteome, </a:t>
            </a:r>
            <a:r>
              <a:rPr sz="1400" dirty="0">
                <a:solidFill>
                  <a:srgbClr val="231F20"/>
                </a:solidFill>
                <a:latin typeface="HelveticaNeue-Thin"/>
                <a:cs typeface="HelveticaNeue-Thin"/>
              </a:rPr>
              <a:t>and metabolome  (multiomics) in 40+</a:t>
            </a:r>
            <a:r>
              <a:rPr sz="1400" spc="-10" dirty="0">
                <a:solidFill>
                  <a:srgbClr val="231F20"/>
                </a:solidFill>
                <a:latin typeface="HelveticaNeue-Thin"/>
                <a:cs typeface="HelveticaNeue-Thin"/>
              </a:rPr>
              <a:t> </a:t>
            </a:r>
            <a:r>
              <a:rPr sz="1400" dirty="0">
                <a:solidFill>
                  <a:srgbClr val="231F20"/>
                </a:solidFill>
                <a:latin typeface="HelveticaNeue-Thin"/>
                <a:cs typeface="HelveticaNeue-Thin"/>
              </a:rPr>
              <a:t>segregants</a:t>
            </a:r>
            <a:endParaRPr sz="1400">
              <a:latin typeface="HelveticaNeue-Thin"/>
              <a:cs typeface="HelveticaNeue-Thin"/>
            </a:endParaRPr>
          </a:p>
          <a:p>
            <a:pPr marL="62230" indent="-49530">
              <a:lnSpc>
                <a:spcPct val="100000"/>
              </a:lnSpc>
              <a:spcBef>
                <a:spcPts val="10"/>
              </a:spcBef>
              <a:buChar char="-"/>
              <a:tabLst>
                <a:tab pos="125730" algn="l"/>
              </a:tabLst>
            </a:pPr>
            <a:r>
              <a:rPr sz="1400" dirty="0">
                <a:solidFill>
                  <a:srgbClr val="231F20"/>
                </a:solidFill>
                <a:latin typeface="HelveticaNeue-Thin"/>
                <a:cs typeface="HelveticaNeue-Thin"/>
              </a:rPr>
              <a:t>Map </a:t>
            </a:r>
            <a:r>
              <a:rPr sz="1400" spc="-5" dirty="0">
                <a:solidFill>
                  <a:srgbClr val="231F20"/>
                </a:solidFill>
                <a:latin typeface="HelveticaNeue-Thin"/>
                <a:cs typeface="HelveticaNeue-Thin"/>
              </a:rPr>
              <a:t>(multitrait, </a:t>
            </a:r>
            <a:r>
              <a:rPr sz="1400" dirty="0">
                <a:solidFill>
                  <a:srgbClr val="231F20"/>
                </a:solidFill>
                <a:latin typeface="HelveticaNeue-Thin"/>
                <a:cs typeface="HelveticaNeue-Thin"/>
              </a:rPr>
              <a:t>multiloci) QTLs</a:t>
            </a:r>
            <a:endParaRPr sz="1400">
              <a:latin typeface="HelveticaNeue-Thin"/>
              <a:cs typeface="HelveticaNeue-Thin"/>
            </a:endParaRPr>
          </a:p>
          <a:p>
            <a:pPr marL="111760" marR="509270" indent="-99060">
              <a:lnSpc>
                <a:spcPct val="100000"/>
              </a:lnSpc>
              <a:spcBef>
                <a:spcPts val="5"/>
              </a:spcBef>
              <a:buChar char="-"/>
              <a:tabLst>
                <a:tab pos="125730" algn="l"/>
              </a:tabLst>
            </a:pPr>
            <a:r>
              <a:rPr sz="1400" spc="-5" dirty="0">
                <a:solidFill>
                  <a:srgbClr val="231F20"/>
                </a:solidFill>
                <a:latin typeface="HelveticaNeue-Thin"/>
                <a:cs typeface="HelveticaNeue-Thin"/>
              </a:rPr>
              <a:t>Interpret </a:t>
            </a:r>
            <a:r>
              <a:rPr sz="1400" dirty="0">
                <a:solidFill>
                  <a:srgbClr val="231F20"/>
                </a:solidFill>
                <a:latin typeface="HelveticaNeue-Thin"/>
                <a:cs typeface="HelveticaNeue-Thin"/>
              </a:rPr>
              <a:t>in </a:t>
            </a:r>
            <a:r>
              <a:rPr sz="1400" spc="-5" dirty="0">
                <a:solidFill>
                  <a:srgbClr val="231F20"/>
                </a:solidFill>
                <a:latin typeface="HelveticaNeue-Thin"/>
                <a:cs typeface="HelveticaNeue-Thin"/>
              </a:rPr>
              <a:t>context </a:t>
            </a:r>
            <a:r>
              <a:rPr sz="1400" dirty="0">
                <a:solidFill>
                  <a:srgbClr val="231F20"/>
                </a:solidFill>
                <a:latin typeface="HelveticaNeue-Thin"/>
                <a:cs typeface="HelveticaNeue-Thin"/>
              </a:rPr>
              <a:t>of </a:t>
            </a:r>
            <a:r>
              <a:rPr sz="1400" spc="-5" dirty="0">
                <a:solidFill>
                  <a:srgbClr val="231F20"/>
                </a:solidFill>
                <a:latin typeface="HelveticaNeue-Thin"/>
                <a:cs typeface="HelveticaNeue-Thin"/>
              </a:rPr>
              <a:t>integrated, </a:t>
            </a:r>
            <a:r>
              <a:rPr sz="1400" dirty="0">
                <a:solidFill>
                  <a:srgbClr val="231F20"/>
                </a:solidFill>
                <a:latin typeface="HelveticaNeue-Thin"/>
                <a:cs typeface="HelveticaNeue-Thin"/>
              </a:rPr>
              <a:t>biomolecular  networks</a:t>
            </a:r>
            <a:endParaRPr sz="1400">
              <a:latin typeface="HelveticaNeue-Thin"/>
              <a:cs typeface="HelveticaNeue-Th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</Words>
  <Application>Microsoft Macintosh PowerPoint</Application>
  <PresentationFormat>Custom</PresentationFormat>
  <Paragraphs>72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How does genetic variation  alter metabolic dynamics?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gb_retreat</dc:title>
  <cp:lastModifiedBy>Aaron Brooks</cp:lastModifiedBy>
  <cp:revision>1</cp:revision>
  <dcterms:created xsi:type="dcterms:W3CDTF">2018-06-13T07:24:23Z</dcterms:created>
  <dcterms:modified xsi:type="dcterms:W3CDTF">2018-06-13T07:24:38Z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2015-06-08T00:00:00Z</vt:filetime>
  </property>
  <property fmtid="{D5CDD505-2E9C-101B-9397-08002B2CF9AE}" pid="3" name="Creator">
    <vt:lpwstr>Adobe Illustrator CC 2014 (Macintosh)</vt:lpwstr>
  </property>
  <property fmtid="{D5CDD505-2E9C-101B-9397-08002B2CF9AE}" pid="4" name="LastSaved">
    <vt:filetime>2018-06-13T00:00:00Z</vt:filetime>
  </property>
</Properties>
</file>