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90" r:id="rId5"/>
    <p:sldId id="291" r:id="rId6"/>
    <p:sldId id="29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9" r:id="rId24"/>
    <p:sldId id="275" r:id="rId25"/>
    <p:sldId id="276" r:id="rId26"/>
    <p:sldId id="277" r:id="rId27"/>
    <p:sldId id="278" r:id="rId28"/>
    <p:sldId id="280" r:id="rId29"/>
    <p:sldId id="281" r:id="rId30"/>
    <p:sldId id="282" r:id="rId31"/>
    <p:sldId id="283" r:id="rId32"/>
    <p:sldId id="286" r:id="rId33"/>
    <p:sldId id="287" r:id="rId34"/>
    <p:sldId id="284" r:id="rId35"/>
    <p:sldId id="285" r:id="rId36"/>
    <p:sldId id="28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0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C587-5755-9E40-91C5-EE0087E95226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E5518-B49C-544E-B006-DF02580A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2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E5518-B49C-544E-B006-DF02580AD7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0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0049-80EE-4B4F-B711-62B26BAA4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B2447-FCCE-1B48-A872-D850B42F0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CE63E-0827-7A46-8745-F9316AE8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7BFC-91CC-FA46-BF00-7E8B60616AD0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FC331-DA99-9C46-8EC7-AF4D0F0E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B49B-B682-F64B-88DC-C708ED22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19DC-0E11-3D41-AAB6-9EB0C01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8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2CF0-8C70-524B-AF24-E444982F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EC2E5-199C-8346-A2CA-1687AF156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5D9DE-98C5-D640-AB0D-E1D37F06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7BFC-91CC-FA46-BF00-7E8B60616AD0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7DE7E-1704-4C42-83FE-4118B5A9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60A73-223F-6A46-9A21-BCCCA0AB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19DC-0E11-3D41-AAB6-9EB0C01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4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0F95A-98C7-BA4C-AF17-4E308837F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F1388-E305-5C49-A94A-DDAE666E9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C01F6-CC8D-C847-9F00-86278809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7BFC-91CC-FA46-BF00-7E8B60616AD0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B2C9A-4D5B-044F-87CD-2AA71563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1652-24DF-DE4A-86F9-7A4B501A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19DC-0E11-3D41-AAB6-9EB0C01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DB78-07E5-FC4E-9D07-EF82CC3B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72CA-9E76-4E4F-8002-A82F9C78B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FE6A-D5A6-9246-85A0-871ACEA0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7BFC-91CC-FA46-BF00-7E8B60616AD0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DACC2-DDD0-A047-8A01-49D7986B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F31D8-C6F9-EF41-94B7-0622C2A0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19DC-0E11-3D41-AAB6-9EB0C01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9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92AD-B5FE-F142-8554-3EE05565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3B74D-0A0F-DF4D-8A51-2568C1EE3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794FA-D91E-9549-AA45-8E52D9EB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7BFC-91CC-FA46-BF00-7E8B60616AD0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9267F-0B74-5745-93FB-0B75CAFA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BFC63-AFED-244D-A284-F4DEA20E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19DC-0E11-3D41-AAB6-9EB0C01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1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6469-B60E-4940-BCF6-F876347B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1209C-5601-6844-A055-9B34BDCEF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AF34A-6A31-4944-9572-50BEB489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18775-EE2B-A44C-8084-43BE121A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7BFC-91CC-FA46-BF00-7E8B60616AD0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EBA07-6787-C541-B45B-6A7B8EF2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772C9-EA9D-4147-900F-600160E7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19DC-0E11-3D41-AAB6-9EB0C01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2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E3EC-61DF-4D4D-80E3-BCE552D6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D1CED-438D-A543-B211-00792534C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BB52E-0FA5-8246-854E-26AF17470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45BC0-BC53-B949-ABE6-CA2741429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BCB65-5808-8945-9F49-35092BA15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75F1BD-8752-3340-9E30-732904E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7BFC-91CC-FA46-BF00-7E8B60616AD0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8B849-C057-FA4E-9154-5243EA0A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CA5F8-AB05-2C4A-BD6A-249EDC23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19DC-0E11-3D41-AAB6-9EB0C01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2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B872-ABB2-C54F-ADCB-E8F54E16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1DD21-07C8-7146-B3FA-714735B3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7BFC-91CC-FA46-BF00-7E8B60616AD0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51EED-BCF3-1E4F-971F-C4E807D3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9B287-39A6-9A41-87D3-ABE24FA7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19DC-0E11-3D41-AAB6-9EB0C01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1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DABA1-DCA0-7A45-A0D5-F9D5672C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7BFC-91CC-FA46-BF00-7E8B60616AD0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7A54A-5236-EF41-8021-8B0ED1A0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6B093-364C-A34A-A5F8-603DC46D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19DC-0E11-3D41-AAB6-9EB0C01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CC8A-3A54-E448-AA85-7D9E8D21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E45F-41F1-CB48-9D1E-E2DBFFF00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361D1-3151-F543-9636-10EBCBE09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55524-043E-194F-A590-29CD9548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7BFC-91CC-FA46-BF00-7E8B60616AD0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15030-7BDD-7749-9268-6C32A238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FE68F-794E-B946-94B0-544455AE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19DC-0E11-3D41-AAB6-9EB0C01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3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0172-6811-B945-9D8B-5D7F6216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6CB5D-9F5D-2640-88AC-6D2E61C77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C8122-DB02-C44B-9ACA-D03D2BEB3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A9065-C1E0-CC4D-8767-E9CE8E20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7BFC-91CC-FA46-BF00-7E8B60616AD0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29F68-F9B4-8546-B115-D8863E5E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A4FDD-BC54-5140-AB1A-3C3FB4C8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19DC-0E11-3D41-AAB6-9EB0C01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EBA2EF-997D-3A45-A491-8919904B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304B2-5646-B54E-98DB-C12593C98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9D54-EB31-3B41-A5B6-A5C8B2703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C7BFC-91CC-FA46-BF00-7E8B60616AD0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DEB3E-0A37-5B45-9D81-DD00AAD88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93089-A05A-0747-97E4-F61A7F4AB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A19DC-0E11-3D41-AAB6-9EB0C01C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3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0BC5-DA8D-9F45-B2C8-2495E07FC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Bitemporal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08F94-5071-AF4E-A9B0-CD0A2E8F3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Hettie </a:t>
            </a:r>
            <a:r>
              <a:rPr lang="en-US" dirty="0" err="1"/>
              <a:t>Dombrovskaya</a:t>
            </a:r>
            <a:endParaRPr lang="en-US" dirty="0"/>
          </a:p>
          <a:p>
            <a:r>
              <a:rPr lang="en-US" dirty="0" err="1"/>
              <a:t>Braviant</a:t>
            </a:r>
            <a:r>
              <a:rPr lang="en-US" dirty="0"/>
              <a:t> Holdings</a:t>
            </a:r>
          </a:p>
        </p:txBody>
      </p:sp>
    </p:spTree>
    <p:extLst>
      <p:ext uri="{BB962C8B-B14F-4D97-AF65-F5344CB8AC3E}">
        <p14:creationId xmlns:p14="http://schemas.microsoft.com/office/powerpoint/2010/main" val="1448803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25BA3-A214-BD4C-ACC1-7AF74306E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410" y="554386"/>
            <a:ext cx="10461702" cy="58129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CREATE TABLE </a:t>
            </a:r>
            <a:r>
              <a:rPr lang="en-US" sz="2400" dirty="0" err="1">
                <a:latin typeface="Lucida Console" panose="020B0609040504020204" pitchFamily="49" charset="0"/>
              </a:rPr>
              <a:t>t_order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(</a:t>
            </a:r>
            <a:r>
              <a:rPr lang="en-US" sz="2400" dirty="0" err="1">
                <a:latin typeface="Lucida Console" panose="020B0609040504020204" pitchFamily="49" charset="0"/>
              </a:rPr>
              <a:t>order_id</a:t>
            </a:r>
            <a:r>
              <a:rPr lang="en-US" sz="2400" dirty="0">
                <a:latin typeface="Lucida Console" panose="020B0609040504020204" pitchFamily="49" charset="0"/>
              </a:rPr>
              <a:t> INT GENERATED BY DEFAULT AS IDENTITY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                                   PRIMARY KEY, 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</a:t>
            </a:r>
            <a:r>
              <a:rPr lang="en-US" sz="2400" dirty="0" err="1">
                <a:latin typeface="Lucida Console" panose="020B0609040504020204" pitchFamily="49" charset="0"/>
              </a:rPr>
              <a:t>staff_id</a:t>
            </a:r>
            <a:r>
              <a:rPr lang="en-US" sz="2400" dirty="0">
                <a:latin typeface="Lucida Console" panose="020B0609040504020204" pitchFamily="49" charset="0"/>
              </a:rPr>
              <a:t> INT NOT NULL REFERENCES staff(</a:t>
            </a:r>
            <a:r>
              <a:rPr lang="en-US" sz="2400" dirty="0" err="1">
                <a:latin typeface="Lucida Console" panose="020B0609040504020204" pitchFamily="49" charset="0"/>
              </a:rPr>
              <a:t>staff_id</a:t>
            </a:r>
            <a:r>
              <a:rPr lang="en-US" sz="2400" dirty="0">
                <a:latin typeface="Lucida Console" panose="020B06090405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</a:t>
            </a:r>
            <a:r>
              <a:rPr lang="en-US" sz="2400" dirty="0" err="1">
                <a:latin typeface="Lucida Console" panose="020B0609040504020204" pitchFamily="49" charset="0"/>
              </a:rPr>
              <a:t>cust_id</a:t>
            </a:r>
            <a:r>
              <a:rPr lang="en-US" sz="2400" dirty="0">
                <a:latin typeface="Lucida Console" panose="020B0609040504020204" pitchFamily="49" charset="0"/>
              </a:rPr>
              <a:t> INT NOT NULL REFERENCES </a:t>
            </a:r>
            <a:r>
              <a:rPr lang="en-US" sz="2400" dirty="0" err="1">
                <a:latin typeface="Lucida Console" panose="020B0609040504020204" pitchFamily="49" charset="0"/>
              </a:rPr>
              <a:t>cust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cust_id</a:t>
            </a:r>
            <a:r>
              <a:rPr lang="en-US" sz="2400" dirty="0">
                <a:latin typeface="Lucida Console" panose="020B06090405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</a:t>
            </a:r>
            <a:r>
              <a:rPr lang="en-US" sz="2400" dirty="0" err="1">
                <a:latin typeface="Lucida Console" panose="020B0609040504020204" pitchFamily="49" charset="0"/>
              </a:rPr>
              <a:t>created_at</a:t>
            </a:r>
            <a:r>
              <a:rPr lang="en-US" sz="2400" dirty="0">
                <a:latin typeface="Lucida Console" panose="020B0609040504020204" pitchFamily="49" charset="0"/>
              </a:rPr>
              <a:t> TIMESTAMPTZ NOT NULL DEFAULT NOW());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---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CREATE TABLE </a:t>
            </a:r>
            <a:r>
              <a:rPr lang="en-US" sz="2400" dirty="0" err="1">
                <a:latin typeface="Lucida Console" panose="020B0609040504020204" pitchFamily="49" charset="0"/>
              </a:rPr>
              <a:t>t_order_line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(</a:t>
            </a:r>
            <a:r>
              <a:rPr lang="en-US" sz="2400" dirty="0" err="1">
                <a:latin typeface="Lucida Console" panose="020B0609040504020204" pitchFamily="49" charset="0"/>
              </a:rPr>
              <a:t>order_line_id</a:t>
            </a:r>
            <a:r>
              <a:rPr lang="en-US" sz="2400" dirty="0">
                <a:latin typeface="Lucida Console" panose="020B0609040504020204" pitchFamily="49" charset="0"/>
              </a:rPr>
              <a:t> INT GENERATED BY DEFAULT AS IDENTITY 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                         PRIMARY KEY, 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</a:t>
            </a:r>
            <a:r>
              <a:rPr lang="en-US" sz="2400" dirty="0" err="1">
                <a:latin typeface="Lucida Console" panose="020B0609040504020204" pitchFamily="49" charset="0"/>
              </a:rPr>
              <a:t>order_id</a:t>
            </a:r>
            <a:r>
              <a:rPr lang="en-US" sz="2400" dirty="0">
                <a:latin typeface="Lucida Console" panose="020B0609040504020204" pitchFamily="49" charset="0"/>
              </a:rPr>
              <a:t> INT REFERENCES </a:t>
            </a:r>
            <a:r>
              <a:rPr lang="en-US" sz="2400" dirty="0" err="1">
                <a:latin typeface="Lucida Console" panose="020B0609040504020204" pitchFamily="49" charset="0"/>
              </a:rPr>
              <a:t>t_order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order_id</a:t>
            </a:r>
            <a:r>
              <a:rPr lang="en-US" sz="2400" dirty="0">
                <a:latin typeface="Lucida Console" panose="020B06090405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  </a:t>
            </a:r>
            <a:r>
              <a:rPr lang="en-US" sz="2400" dirty="0" err="1">
                <a:latin typeface="Lucida Console" panose="020B0609040504020204" pitchFamily="49" charset="0"/>
              </a:rPr>
              <a:t>product_id</a:t>
            </a:r>
            <a:r>
              <a:rPr lang="en-US" sz="2400" dirty="0">
                <a:latin typeface="Lucida Console" panose="020B0609040504020204" pitchFamily="49" charset="0"/>
              </a:rPr>
              <a:t> INT REFERENCES product(</a:t>
            </a:r>
            <a:r>
              <a:rPr lang="en-US" sz="2400" dirty="0" err="1">
                <a:latin typeface="Lucida Console" panose="020B0609040504020204" pitchFamily="49" charset="0"/>
              </a:rPr>
              <a:t>product_id</a:t>
            </a:r>
            <a:r>
              <a:rPr lang="en-US" sz="2400" dirty="0">
                <a:latin typeface="Lucida Console" panose="020B06090405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qty INTEGER NOT NULL,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  </a:t>
            </a:r>
            <a:r>
              <a:rPr lang="en-US" sz="2400" dirty="0" err="1">
                <a:latin typeface="Lucida Console" panose="020B0609040504020204" pitchFamily="49" charset="0"/>
              </a:rPr>
              <a:t>created_at</a:t>
            </a:r>
            <a:r>
              <a:rPr lang="en-US" sz="2400" dirty="0">
                <a:latin typeface="Lucida Console" panose="020B0609040504020204" pitchFamily="49" charset="0"/>
              </a:rPr>
              <a:t> TIMESTAMPTZ NOT NULL DEFAULT NOW());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8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975C-C461-474C-A1B2-3D5C7519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B803-FA33-B547-B102-DFECB4F3C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INSERT INTO </a:t>
            </a:r>
            <a:r>
              <a:rPr lang="en-US" sz="2400" dirty="0" err="1">
                <a:latin typeface="Lucida Console" panose="020B0609040504020204" pitchFamily="49" charset="0"/>
              </a:rPr>
              <a:t>cust</a:t>
            </a:r>
            <a:r>
              <a:rPr lang="en-US" sz="2400" dirty="0">
                <a:latin typeface="Lucida Console" panose="020B0609040504020204" pitchFamily="49" charset="0"/>
              </a:rPr>
              <a:t> (</a:t>
            </a:r>
            <a:r>
              <a:rPr lang="en-US" sz="2400" dirty="0" err="1">
                <a:latin typeface="Lucida Console" panose="020B0609040504020204" pitchFamily="49" charset="0"/>
              </a:rPr>
              <a:t>cust_name</a:t>
            </a:r>
            <a:r>
              <a:rPr lang="en-US" sz="2400" dirty="0">
                <a:latin typeface="Lucida Console" panose="020B0609040504020204" pitchFamily="49" charset="0"/>
              </a:rPr>
              <a:t>, phone) VALUES ('</a:t>
            </a:r>
            <a:r>
              <a:rPr lang="en-US" sz="2400" dirty="0" err="1">
                <a:latin typeface="Lucida Console" panose="020B0609040504020204" pitchFamily="49" charset="0"/>
              </a:rPr>
              <a:t>mycust</a:t>
            </a:r>
            <a:r>
              <a:rPr lang="en-US" sz="2400" dirty="0">
                <a:latin typeface="Lucida Console" panose="020B0609040504020204" pitchFamily="49" charset="0"/>
              </a:rPr>
              <a:t>’,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 '+6281197889890’);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INSERT INTO staff (name, location) VALUES ('</a:t>
            </a:r>
            <a:r>
              <a:rPr lang="en-US" sz="2400" dirty="0" err="1">
                <a:latin typeface="Lucida Console" panose="020B0609040504020204" pitchFamily="49" charset="0"/>
              </a:rPr>
              <a:t>mystaff</a:t>
            </a:r>
            <a:r>
              <a:rPr lang="en-US" sz="2400" dirty="0">
                <a:latin typeface="Lucida Console" panose="020B0609040504020204" pitchFamily="49" charset="0"/>
              </a:rPr>
              <a:t>’,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 '</a:t>
            </a:r>
            <a:r>
              <a:rPr lang="en-US" sz="2400" dirty="0" err="1">
                <a:latin typeface="Lucida Console" panose="020B0609040504020204" pitchFamily="49" charset="0"/>
              </a:rPr>
              <a:t>mylocation</a:t>
            </a:r>
            <a:r>
              <a:rPr lang="en-US" sz="2400" dirty="0">
                <a:latin typeface="Lucida Console" panose="020B0609040504020204" pitchFamily="49" charset="0"/>
              </a:rPr>
              <a:t>’);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INSERT INTO product (</a:t>
            </a:r>
            <a:r>
              <a:rPr lang="en-US" sz="2400" dirty="0" err="1">
                <a:latin typeface="Lucida Console" panose="020B0609040504020204" pitchFamily="49" charset="0"/>
              </a:rPr>
              <a:t>product_name</a:t>
            </a:r>
            <a:r>
              <a:rPr lang="en-US" sz="2400" dirty="0">
                <a:latin typeface="Lucida Console" panose="020B0609040504020204" pitchFamily="49" charset="0"/>
              </a:rPr>
              <a:t>, weight, price) VALUES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 ('myproduct2', 200, 100);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INSERT INTO </a:t>
            </a:r>
            <a:r>
              <a:rPr lang="en-US" sz="2400" dirty="0" err="1">
                <a:latin typeface="Lucida Console" panose="020B0609040504020204" pitchFamily="49" charset="0"/>
              </a:rPr>
              <a:t>t_order</a:t>
            </a:r>
            <a:r>
              <a:rPr lang="en-US" sz="2400" dirty="0">
                <a:latin typeface="Lucida Console" panose="020B0609040504020204" pitchFamily="49" charset="0"/>
              </a:rPr>
              <a:t> (</a:t>
            </a:r>
            <a:r>
              <a:rPr lang="en-US" sz="2400" dirty="0" err="1">
                <a:latin typeface="Lucida Console" panose="020B0609040504020204" pitchFamily="49" charset="0"/>
              </a:rPr>
              <a:t>staff_id</a:t>
            </a:r>
            <a:r>
              <a:rPr lang="en-US" sz="2400" dirty="0"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latin typeface="Lucida Console" panose="020B0609040504020204" pitchFamily="49" charset="0"/>
              </a:rPr>
              <a:t>cust_id</a:t>
            </a:r>
            <a:r>
              <a:rPr lang="en-US" sz="2400" dirty="0">
                <a:latin typeface="Lucida Console" panose="020B0609040504020204" pitchFamily="49" charset="0"/>
              </a:rPr>
              <a:t>) VALUES (1, 1);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INSERT INTO </a:t>
            </a:r>
            <a:r>
              <a:rPr lang="en-US" sz="2400" dirty="0" err="1">
                <a:latin typeface="Lucida Console" panose="020B0609040504020204" pitchFamily="49" charset="0"/>
              </a:rPr>
              <a:t>t_order_line</a:t>
            </a:r>
            <a:r>
              <a:rPr lang="en-US" sz="2400" dirty="0">
                <a:latin typeface="Lucida Console" panose="020B0609040504020204" pitchFamily="49" charset="0"/>
              </a:rPr>
              <a:t> (</a:t>
            </a:r>
            <a:r>
              <a:rPr lang="en-US" sz="2400" dirty="0" err="1">
                <a:latin typeface="Lucida Console" panose="020B0609040504020204" pitchFamily="49" charset="0"/>
              </a:rPr>
              <a:t>order_id</a:t>
            </a:r>
            <a:r>
              <a:rPr lang="en-US" sz="2400" dirty="0"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latin typeface="Lucida Console" panose="020B0609040504020204" pitchFamily="49" charset="0"/>
              </a:rPr>
              <a:t>product_id</a:t>
            </a:r>
            <a:r>
              <a:rPr lang="en-US" sz="2400" dirty="0">
                <a:latin typeface="Lucida Console" panose="020B0609040504020204" pitchFamily="49" charset="0"/>
              </a:rPr>
              <a:t>, qty) 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VALUES (1, 1, 10);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86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2A46-DE02-144E-956A-05B9EF654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05" y="409419"/>
            <a:ext cx="10528609" cy="58018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SELECT </a:t>
            </a:r>
            <a:r>
              <a:rPr lang="en-US" sz="1500" dirty="0" err="1">
                <a:latin typeface="Lucida Console" panose="020B0609040504020204" pitchFamily="49" charset="0"/>
              </a:rPr>
              <a:t>o.order_id</a:t>
            </a:r>
            <a:r>
              <a:rPr lang="en-US" sz="1500" dirty="0"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500" dirty="0" err="1">
                <a:latin typeface="Lucida Console" panose="020B0609040504020204" pitchFamily="49" charset="0"/>
              </a:rPr>
              <a:t>s.name</a:t>
            </a:r>
            <a:r>
              <a:rPr lang="en-US" sz="1500" dirty="0">
                <a:latin typeface="Lucida Console" panose="020B0609040504020204" pitchFamily="49" charset="0"/>
              </a:rPr>
              <a:t> AS </a:t>
            </a:r>
            <a:r>
              <a:rPr lang="en-US" sz="1500" dirty="0" err="1">
                <a:latin typeface="Lucida Console" panose="020B0609040504020204" pitchFamily="49" charset="0"/>
              </a:rPr>
              <a:t>staff_name</a:t>
            </a:r>
            <a:r>
              <a:rPr lang="en-US" sz="1500" dirty="0"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500" dirty="0" err="1">
                <a:latin typeface="Lucida Console" panose="020B0609040504020204" pitchFamily="49" charset="0"/>
              </a:rPr>
              <a:t>s.location</a:t>
            </a:r>
            <a:r>
              <a:rPr lang="en-US" sz="1500" dirty="0">
                <a:latin typeface="Lucida Console" panose="020B0609040504020204" pitchFamily="49" charset="0"/>
              </a:rPr>
              <a:t> AS </a:t>
            </a:r>
            <a:r>
              <a:rPr lang="en-US" sz="1500" dirty="0" err="1">
                <a:latin typeface="Lucida Console" panose="020B0609040504020204" pitchFamily="49" charset="0"/>
              </a:rPr>
              <a:t>staff_loc</a:t>
            </a:r>
            <a:r>
              <a:rPr lang="en-US" sz="1500" dirty="0"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500" dirty="0" err="1">
                <a:latin typeface="Lucida Console" panose="020B0609040504020204" pitchFamily="49" charset="0"/>
              </a:rPr>
              <a:t>c.cust_name</a:t>
            </a:r>
            <a:r>
              <a:rPr lang="en-US" sz="1500" dirty="0"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500" dirty="0" err="1">
                <a:latin typeface="Lucida Console" panose="020B0609040504020204" pitchFamily="49" charset="0"/>
              </a:rPr>
              <a:t>c.phone</a:t>
            </a:r>
            <a:r>
              <a:rPr lang="en-US" sz="1500" dirty="0">
                <a:latin typeface="Lucida Console" panose="020B0609040504020204" pitchFamily="49" charset="0"/>
              </a:rPr>
              <a:t> AS </a:t>
            </a:r>
            <a:r>
              <a:rPr lang="en-US" sz="1500" dirty="0" err="1">
                <a:latin typeface="Lucida Console" panose="020B0609040504020204" pitchFamily="49" charset="0"/>
              </a:rPr>
              <a:t>cust_phone</a:t>
            </a:r>
            <a:r>
              <a:rPr lang="en-US" sz="1500" dirty="0"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500" dirty="0" err="1">
                <a:latin typeface="Lucida Console" panose="020B0609040504020204" pitchFamily="49" charset="0"/>
              </a:rPr>
              <a:t>p.product_name</a:t>
            </a:r>
            <a:r>
              <a:rPr lang="en-US" sz="1500" dirty="0"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500" dirty="0" err="1">
                <a:latin typeface="Lucida Console" panose="020B0609040504020204" pitchFamily="49" charset="0"/>
              </a:rPr>
              <a:t>p.price</a:t>
            </a:r>
            <a:r>
              <a:rPr lang="en-US" sz="150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500" dirty="0" err="1">
                <a:latin typeface="Lucida Console" panose="020B0609040504020204" pitchFamily="49" charset="0"/>
              </a:rPr>
              <a:t>l.qty</a:t>
            </a:r>
            <a:endParaRPr lang="en-US" sz="15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    FROM </a:t>
            </a:r>
            <a:r>
              <a:rPr lang="en-US" sz="1500" dirty="0" err="1">
                <a:latin typeface="Lucida Console" panose="020B0609040504020204" pitchFamily="49" charset="0"/>
              </a:rPr>
              <a:t>t_order_line</a:t>
            </a:r>
            <a:r>
              <a:rPr lang="en-US" sz="1500" dirty="0">
                <a:latin typeface="Lucida Console" panose="020B0609040504020204" pitchFamily="49" charset="0"/>
              </a:rPr>
              <a:t> l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    JOIN </a:t>
            </a:r>
            <a:r>
              <a:rPr lang="en-US" sz="1500" dirty="0" err="1">
                <a:latin typeface="Lucida Console" panose="020B0609040504020204" pitchFamily="49" charset="0"/>
              </a:rPr>
              <a:t>t_order</a:t>
            </a:r>
            <a:r>
              <a:rPr lang="en-US" sz="1500" dirty="0">
                <a:latin typeface="Lucida Console" panose="020B0609040504020204" pitchFamily="49" charset="0"/>
              </a:rPr>
              <a:t> o ON </a:t>
            </a:r>
            <a:r>
              <a:rPr lang="en-US" sz="1500" dirty="0" err="1">
                <a:latin typeface="Lucida Console" panose="020B0609040504020204" pitchFamily="49" charset="0"/>
              </a:rPr>
              <a:t>o.order_id</a:t>
            </a:r>
            <a:r>
              <a:rPr lang="en-US" sz="1500" dirty="0">
                <a:latin typeface="Lucida Console" panose="020B0609040504020204" pitchFamily="49" charset="0"/>
              </a:rPr>
              <a:t> = </a:t>
            </a:r>
            <a:r>
              <a:rPr lang="en-US" sz="1500" dirty="0" err="1">
                <a:latin typeface="Lucida Console" panose="020B0609040504020204" pitchFamily="49" charset="0"/>
              </a:rPr>
              <a:t>l.order_id</a:t>
            </a:r>
            <a:endParaRPr lang="en-US" sz="15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    JOIN product p ON </a:t>
            </a:r>
            <a:r>
              <a:rPr lang="en-US" sz="1500" dirty="0" err="1">
                <a:latin typeface="Lucida Console" panose="020B0609040504020204" pitchFamily="49" charset="0"/>
              </a:rPr>
              <a:t>p.product_id</a:t>
            </a:r>
            <a:r>
              <a:rPr lang="en-US" sz="1500" dirty="0">
                <a:latin typeface="Lucida Console" panose="020B0609040504020204" pitchFamily="49" charset="0"/>
              </a:rPr>
              <a:t> = </a:t>
            </a:r>
            <a:r>
              <a:rPr lang="en-US" sz="1500" dirty="0" err="1">
                <a:latin typeface="Lucida Console" panose="020B0609040504020204" pitchFamily="49" charset="0"/>
              </a:rPr>
              <a:t>l.product_id</a:t>
            </a:r>
            <a:endParaRPr lang="en-US" sz="15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    JOIN staff s ON </a:t>
            </a:r>
            <a:r>
              <a:rPr lang="en-US" sz="1500" dirty="0" err="1">
                <a:latin typeface="Lucida Console" panose="020B0609040504020204" pitchFamily="49" charset="0"/>
              </a:rPr>
              <a:t>s.staff_id</a:t>
            </a:r>
            <a:r>
              <a:rPr lang="en-US" sz="1500" dirty="0">
                <a:latin typeface="Lucida Console" panose="020B0609040504020204" pitchFamily="49" charset="0"/>
              </a:rPr>
              <a:t> = </a:t>
            </a:r>
            <a:r>
              <a:rPr lang="en-US" sz="1500" dirty="0" err="1">
                <a:latin typeface="Lucida Console" panose="020B0609040504020204" pitchFamily="49" charset="0"/>
              </a:rPr>
              <a:t>o.staff_id</a:t>
            </a:r>
            <a:endParaRPr lang="en-US" sz="15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    JOIN </a:t>
            </a:r>
            <a:r>
              <a:rPr lang="en-US" sz="1500" dirty="0" err="1">
                <a:latin typeface="Lucida Console" panose="020B0609040504020204" pitchFamily="49" charset="0"/>
              </a:rPr>
              <a:t>cust</a:t>
            </a:r>
            <a:r>
              <a:rPr lang="en-US" sz="1500" dirty="0">
                <a:latin typeface="Lucida Console" panose="020B0609040504020204" pitchFamily="49" charset="0"/>
              </a:rPr>
              <a:t> c ON </a:t>
            </a:r>
            <a:r>
              <a:rPr lang="en-US" sz="1500" dirty="0" err="1">
                <a:latin typeface="Lucida Console" panose="020B0609040504020204" pitchFamily="49" charset="0"/>
              </a:rPr>
              <a:t>c.cust_id</a:t>
            </a:r>
            <a:r>
              <a:rPr lang="en-US" sz="1500" dirty="0">
                <a:latin typeface="Lucida Console" panose="020B0609040504020204" pitchFamily="49" charset="0"/>
              </a:rPr>
              <a:t> = </a:t>
            </a:r>
            <a:r>
              <a:rPr lang="en-US" sz="1500" dirty="0" err="1">
                <a:latin typeface="Lucida Console" panose="020B0609040504020204" pitchFamily="49" charset="0"/>
              </a:rPr>
              <a:t>o.cust_id</a:t>
            </a:r>
            <a:r>
              <a:rPr lang="en-US" sz="15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500" dirty="0" err="1">
                <a:latin typeface="Lucida Console" panose="020B0609040504020204" pitchFamily="49" charset="0"/>
              </a:rPr>
              <a:t>order_id</a:t>
            </a:r>
            <a:r>
              <a:rPr lang="en-US" sz="1500" dirty="0">
                <a:latin typeface="Lucida Console" panose="020B0609040504020204" pitchFamily="49" charset="0"/>
              </a:rPr>
              <a:t> | </a:t>
            </a:r>
            <a:r>
              <a:rPr lang="en-US" sz="1500" dirty="0" err="1">
                <a:latin typeface="Lucida Console" panose="020B0609040504020204" pitchFamily="49" charset="0"/>
              </a:rPr>
              <a:t>staff_name</a:t>
            </a:r>
            <a:r>
              <a:rPr lang="en-US" sz="1500" dirty="0">
                <a:latin typeface="Lucida Console" panose="020B0609040504020204" pitchFamily="49" charset="0"/>
              </a:rPr>
              <a:t> | </a:t>
            </a:r>
            <a:r>
              <a:rPr lang="en-US" sz="1500" dirty="0" err="1">
                <a:latin typeface="Lucida Console" panose="020B0609040504020204" pitchFamily="49" charset="0"/>
              </a:rPr>
              <a:t>staff_loc</a:t>
            </a:r>
            <a:r>
              <a:rPr lang="en-US" sz="1500" dirty="0">
                <a:latin typeface="Lucida Console" panose="020B0609040504020204" pitchFamily="49" charset="0"/>
              </a:rPr>
              <a:t> | </a:t>
            </a:r>
            <a:r>
              <a:rPr lang="en-US" sz="1500" dirty="0" err="1">
                <a:latin typeface="Lucida Console" panose="020B0609040504020204" pitchFamily="49" charset="0"/>
              </a:rPr>
              <a:t>cust_name</a:t>
            </a:r>
            <a:r>
              <a:rPr lang="en-US" sz="1500" dirty="0">
                <a:latin typeface="Lucida Console" panose="020B0609040504020204" pitchFamily="49" charset="0"/>
              </a:rPr>
              <a:t> |  </a:t>
            </a:r>
            <a:r>
              <a:rPr lang="en-US" sz="1500" dirty="0" err="1">
                <a:latin typeface="Lucida Console" panose="020B0609040504020204" pitchFamily="49" charset="0"/>
              </a:rPr>
              <a:t>cust_phone</a:t>
            </a:r>
            <a:r>
              <a:rPr lang="en-US" sz="1500" dirty="0">
                <a:latin typeface="Lucida Console" panose="020B0609040504020204" pitchFamily="49" charset="0"/>
              </a:rPr>
              <a:t>   | </a:t>
            </a:r>
            <a:r>
              <a:rPr lang="en-US" sz="1500" dirty="0" err="1">
                <a:latin typeface="Lucida Console" panose="020B0609040504020204" pitchFamily="49" charset="0"/>
              </a:rPr>
              <a:t>product_name</a:t>
            </a:r>
            <a:r>
              <a:rPr lang="en-US" sz="1500" dirty="0">
                <a:latin typeface="Lucida Console" panose="020B0609040504020204" pitchFamily="49" charset="0"/>
              </a:rPr>
              <a:t> | price| qty 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----------+------------+----------------+-----------+----------------+--------------+-----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       1 | </a:t>
            </a:r>
            <a:r>
              <a:rPr lang="en-US" sz="1500" dirty="0" err="1">
                <a:latin typeface="Lucida Console" panose="020B0609040504020204" pitchFamily="49" charset="0"/>
              </a:rPr>
              <a:t>mystaff</a:t>
            </a:r>
            <a:r>
              <a:rPr lang="en-US" sz="1500" dirty="0">
                <a:latin typeface="Lucida Console" panose="020B0609040504020204" pitchFamily="49" charset="0"/>
              </a:rPr>
              <a:t>   | </a:t>
            </a:r>
            <a:r>
              <a:rPr lang="en-US" sz="1500" dirty="0" err="1">
                <a:latin typeface="Lucida Console" panose="020B0609040504020204" pitchFamily="49" charset="0"/>
              </a:rPr>
              <a:t>mylocation</a:t>
            </a:r>
            <a:r>
              <a:rPr lang="en-US" sz="1500" dirty="0">
                <a:latin typeface="Lucida Console" panose="020B0609040504020204" pitchFamily="49" charset="0"/>
              </a:rPr>
              <a:t>| </a:t>
            </a:r>
            <a:r>
              <a:rPr lang="en-US" sz="1500" dirty="0" err="1">
                <a:latin typeface="Lucida Console" panose="020B0609040504020204" pitchFamily="49" charset="0"/>
              </a:rPr>
              <a:t>mycust</a:t>
            </a:r>
            <a:r>
              <a:rPr lang="en-US" sz="1500" dirty="0">
                <a:latin typeface="Lucida Console" panose="020B0609040504020204" pitchFamily="49" charset="0"/>
              </a:rPr>
              <a:t>     | +6281197889890| </a:t>
            </a:r>
            <a:r>
              <a:rPr lang="en-US" sz="1500" dirty="0" err="1">
                <a:latin typeface="Lucida Console" panose="020B0609040504020204" pitchFamily="49" charset="0"/>
              </a:rPr>
              <a:t>myproduct</a:t>
            </a:r>
            <a:r>
              <a:rPr lang="en-US" sz="1500" dirty="0">
                <a:latin typeface="Lucida Console" panose="020B0609040504020204" pitchFamily="49" charset="0"/>
              </a:rPr>
              <a:t>    |    200| 10            </a:t>
            </a:r>
          </a:p>
          <a:p>
            <a:pPr marL="0" indent="0">
              <a:buNone/>
            </a:pPr>
            <a:endParaRPr lang="en-US" sz="15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5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5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5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9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21B0-CBFD-6647-9AFC-E3905A9D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regular updates – incorrect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8880-DD5B-FE40-8494-681FBE276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UPDATE staff SET location = '</a:t>
            </a:r>
            <a:r>
              <a:rPr lang="en-US" sz="1500" dirty="0" err="1">
                <a:latin typeface="Lucida Console" panose="020B0609040504020204" pitchFamily="49" charset="0"/>
              </a:rPr>
              <a:t>newlocation</a:t>
            </a:r>
            <a:r>
              <a:rPr lang="en-US" sz="1500" dirty="0">
                <a:latin typeface="Lucida Console" panose="020B0609040504020204" pitchFamily="49" charset="0"/>
              </a:rPr>
              <a:t>' WHERE </a:t>
            </a:r>
            <a:r>
              <a:rPr lang="en-US" sz="1500" dirty="0" err="1">
                <a:latin typeface="Lucida Console" panose="020B0609040504020204" pitchFamily="49" charset="0"/>
              </a:rPr>
              <a:t>staff_id</a:t>
            </a:r>
            <a:r>
              <a:rPr lang="en-US" sz="1500" dirty="0">
                <a:latin typeface="Lucida Console" panose="020B060904050402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UPDATE </a:t>
            </a:r>
            <a:r>
              <a:rPr lang="en-US" sz="1500" dirty="0" err="1">
                <a:latin typeface="Lucida Console" panose="020B0609040504020204" pitchFamily="49" charset="0"/>
              </a:rPr>
              <a:t>cust</a:t>
            </a:r>
            <a:r>
              <a:rPr lang="en-US" sz="1500" dirty="0">
                <a:latin typeface="Lucida Console" panose="020B0609040504020204" pitchFamily="49" charset="0"/>
              </a:rPr>
              <a:t> SET phone = '+6281111111111' WHERE </a:t>
            </a:r>
            <a:r>
              <a:rPr lang="en-US" sz="1500" dirty="0" err="1">
                <a:latin typeface="Lucida Console" panose="020B0609040504020204" pitchFamily="49" charset="0"/>
              </a:rPr>
              <a:t>cust_id</a:t>
            </a:r>
            <a:r>
              <a:rPr lang="en-US" sz="1500" dirty="0">
                <a:latin typeface="Lucida Console" panose="020B060904050402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UPDATE product SET price = 300 WHERE </a:t>
            </a:r>
            <a:r>
              <a:rPr lang="en-US" sz="1500" dirty="0" err="1">
                <a:latin typeface="Lucida Console" panose="020B0609040504020204" pitchFamily="49" charset="0"/>
              </a:rPr>
              <a:t>product_id</a:t>
            </a:r>
            <a:r>
              <a:rPr lang="en-US" sz="1500" dirty="0">
                <a:latin typeface="Lucida Console" panose="020B0609040504020204" pitchFamily="49" charset="0"/>
              </a:rPr>
              <a:t> = 1;</a:t>
            </a:r>
          </a:p>
          <a:p>
            <a:pPr marL="0" indent="0">
              <a:buNone/>
            </a:pPr>
            <a:endParaRPr lang="en-US" sz="15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br>
              <a:rPr lang="en-US" sz="1500" dirty="0">
                <a:latin typeface="Lucida Console" panose="020B0609040504020204" pitchFamily="49" charset="0"/>
              </a:rPr>
            </a:br>
            <a:r>
              <a:rPr lang="en-US" sz="1500" dirty="0" err="1">
                <a:latin typeface="Lucida Console" panose="020B0609040504020204" pitchFamily="49" charset="0"/>
              </a:rPr>
              <a:t>order_id</a:t>
            </a:r>
            <a:r>
              <a:rPr lang="en-US" sz="1500" dirty="0">
                <a:latin typeface="Lucida Console" panose="020B0609040504020204" pitchFamily="49" charset="0"/>
              </a:rPr>
              <a:t> | </a:t>
            </a:r>
            <a:r>
              <a:rPr lang="en-US" sz="1500" dirty="0" err="1">
                <a:latin typeface="Lucida Console" panose="020B0609040504020204" pitchFamily="49" charset="0"/>
              </a:rPr>
              <a:t>staff_name</a:t>
            </a:r>
            <a:r>
              <a:rPr lang="en-US" sz="1500" dirty="0">
                <a:latin typeface="Lucida Console" panose="020B0609040504020204" pitchFamily="49" charset="0"/>
              </a:rPr>
              <a:t> | </a:t>
            </a:r>
            <a:r>
              <a:rPr lang="en-US" sz="1500" dirty="0" err="1">
                <a:latin typeface="Lucida Console" panose="020B0609040504020204" pitchFamily="49" charset="0"/>
              </a:rPr>
              <a:t>staff_loc</a:t>
            </a:r>
            <a:r>
              <a:rPr lang="en-US" sz="1500" dirty="0">
                <a:latin typeface="Lucida Console" panose="020B0609040504020204" pitchFamily="49" charset="0"/>
              </a:rPr>
              <a:t> | </a:t>
            </a:r>
            <a:r>
              <a:rPr lang="en-US" sz="1500" dirty="0" err="1">
                <a:latin typeface="Lucida Console" panose="020B0609040504020204" pitchFamily="49" charset="0"/>
              </a:rPr>
              <a:t>cust_name</a:t>
            </a:r>
            <a:r>
              <a:rPr lang="en-US" sz="1500" dirty="0">
                <a:latin typeface="Lucida Console" panose="020B0609040504020204" pitchFamily="49" charset="0"/>
              </a:rPr>
              <a:t> | </a:t>
            </a:r>
            <a:r>
              <a:rPr lang="en-US" sz="1500" dirty="0" err="1">
                <a:latin typeface="Lucida Console" panose="020B0609040504020204" pitchFamily="49" charset="0"/>
              </a:rPr>
              <a:t>cust_phone</a:t>
            </a:r>
            <a:r>
              <a:rPr lang="en-US" sz="1500" dirty="0">
                <a:latin typeface="Lucida Console" panose="020B0609040504020204" pitchFamily="49" charset="0"/>
              </a:rPr>
              <a:t>     | </a:t>
            </a:r>
            <a:r>
              <a:rPr lang="en-US" sz="1500" dirty="0" err="1">
                <a:latin typeface="Lucida Console" panose="020B0609040504020204" pitchFamily="49" charset="0"/>
              </a:rPr>
              <a:t>product_name</a:t>
            </a:r>
            <a:r>
              <a:rPr lang="en-US" sz="1500" dirty="0">
                <a:latin typeface="Lucida Console" panose="020B0609040504020204" pitchFamily="49" charset="0"/>
              </a:rPr>
              <a:t> | price| qty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---------+------------+-----------+-----------+----------------+--------------+------+----</a:t>
            </a:r>
          </a:p>
          <a:p>
            <a:pPr marL="0" indent="0">
              <a:buNone/>
            </a:pPr>
            <a:r>
              <a:rPr lang="en-US" sz="1500" dirty="0">
                <a:latin typeface="Lucida Console" panose="020B0609040504020204" pitchFamily="49" charset="0"/>
              </a:rPr>
              <a:t>       1 | </a:t>
            </a:r>
            <a:r>
              <a:rPr lang="en-US" sz="1500" dirty="0" err="1">
                <a:latin typeface="Lucida Console" panose="020B0609040504020204" pitchFamily="49" charset="0"/>
              </a:rPr>
              <a:t>mystaff</a:t>
            </a:r>
            <a:r>
              <a:rPr lang="en-US" sz="1500" dirty="0">
                <a:latin typeface="Lucida Console" panose="020B0609040504020204" pitchFamily="49" charset="0"/>
              </a:rPr>
              <a:t>    |</a:t>
            </a:r>
            <a:r>
              <a:rPr lang="en-US" sz="1500" dirty="0" err="1">
                <a:latin typeface="Lucida Console" panose="020B0609040504020204" pitchFamily="49" charset="0"/>
              </a:rPr>
              <a:t>newlocation</a:t>
            </a:r>
            <a:r>
              <a:rPr lang="en-US" sz="1500" dirty="0">
                <a:latin typeface="Lucida Console" panose="020B0609040504020204" pitchFamily="49" charset="0"/>
              </a:rPr>
              <a:t>| </a:t>
            </a:r>
            <a:r>
              <a:rPr lang="en-US" sz="1500" dirty="0" err="1">
                <a:latin typeface="Lucida Console" panose="020B0609040504020204" pitchFamily="49" charset="0"/>
              </a:rPr>
              <a:t>mycust</a:t>
            </a:r>
            <a:r>
              <a:rPr lang="en-US" sz="1500" dirty="0">
                <a:latin typeface="Lucida Console" panose="020B0609040504020204" pitchFamily="49" charset="0"/>
              </a:rPr>
              <a:t>    | +6281111111111 | </a:t>
            </a:r>
            <a:r>
              <a:rPr lang="en-US" sz="1500" dirty="0" err="1">
                <a:latin typeface="Lucida Console" panose="020B0609040504020204" pitchFamily="49" charset="0"/>
              </a:rPr>
              <a:t>myproduct</a:t>
            </a:r>
            <a:r>
              <a:rPr lang="en-US" sz="1500" dirty="0">
                <a:latin typeface="Lucida Console" panose="020B0609040504020204" pitchFamily="49" charset="0"/>
              </a:rPr>
              <a:t>     | 300 | 10 </a:t>
            </a:r>
            <a:br>
              <a:rPr lang="en-US" sz="1500" dirty="0">
                <a:latin typeface="Lucida Console" panose="020B0609040504020204" pitchFamily="49" charset="0"/>
              </a:rPr>
            </a:br>
            <a:endParaRPr lang="en-US" sz="15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5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8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A4DC0B-A046-434D-A059-12684190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Bitemporal Solution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0B82A-2852-1C4E-9724-6372327F1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28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1953B-BA43-BE49-B05E-C116340E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bitemporal tables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9BCAB5-F08B-314A-9FCA-555CDFE64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* FROM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bitemporal_internal.ll_create_bitemporal_table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'</a:t>
            </a:r>
            <a:r>
              <a:rPr lang="en-US" dirty="0" err="1">
                <a:latin typeface="Lucida Console" panose="020B0609040504020204" pitchFamily="49" charset="0"/>
              </a:rPr>
              <a:t>bt_tutorial</a:t>
            </a:r>
            <a:r>
              <a:rPr lang="en-US" dirty="0">
                <a:latin typeface="Lucida Console" panose="020B06090405040202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'</a:t>
            </a:r>
            <a:r>
              <a:rPr lang="en-US" dirty="0" err="1">
                <a:latin typeface="Lucida Console" panose="020B0609040504020204" pitchFamily="49" charset="0"/>
              </a:rPr>
              <a:t>staff_bt</a:t>
            </a:r>
            <a:r>
              <a:rPr lang="en-US" dirty="0">
                <a:latin typeface="Lucida Console" panose="020B06090405040202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$$</a:t>
            </a:r>
            <a:r>
              <a:rPr lang="en-US" dirty="0" err="1">
                <a:latin typeface="Lucida Console" panose="020B0609040504020204" pitchFamily="49" charset="0"/>
              </a:rPr>
              <a:t>staff_id</a:t>
            </a:r>
            <a:r>
              <a:rPr lang="en-US" dirty="0">
                <a:latin typeface="Lucida Console" panose="020B0609040504020204" pitchFamily="49" charset="0"/>
              </a:rPr>
              <a:t> int,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</a:t>
            </a:r>
            <a:r>
              <a:rPr lang="en-US" dirty="0" err="1">
                <a:latin typeface="Lucida Console" panose="020B0609040504020204" pitchFamily="49" charset="0"/>
              </a:rPr>
              <a:t>staff_name</a:t>
            </a:r>
            <a:r>
              <a:rPr lang="en-US" dirty="0">
                <a:latin typeface="Lucida Console" panose="020B0609040504020204" pitchFamily="49" charset="0"/>
              </a:rPr>
              <a:t> TEXT NOT NULL,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staff_location</a:t>
            </a:r>
            <a:r>
              <a:rPr lang="en-US" dirty="0">
                <a:latin typeface="Lucida Console" panose="020B0609040504020204" pitchFamily="49" charset="0"/>
              </a:rPr>
              <a:t> TEXT NOT NULL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$$,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'</a:t>
            </a:r>
            <a:r>
              <a:rPr lang="en-US" dirty="0" err="1">
                <a:latin typeface="Lucida Console" panose="020B0609040504020204" pitchFamily="49" charset="0"/>
              </a:rPr>
              <a:t>staff_id</a:t>
            </a:r>
            <a:r>
              <a:rPr lang="en-US" dirty="0">
                <a:latin typeface="Lucida Console" panose="020B0609040504020204" pitchFamily="49" charset="0"/>
              </a:rPr>
              <a:t>’);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--returns true or false, errors are included into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--messages</a:t>
            </a:r>
          </a:p>
        </p:txBody>
      </p:sp>
    </p:spTree>
    <p:extLst>
      <p:ext uri="{BB962C8B-B14F-4D97-AF65-F5344CB8AC3E}">
        <p14:creationId xmlns:p14="http://schemas.microsoft.com/office/powerpoint/2010/main" val="179114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C419-D254-4B4A-833D-EBF752B8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bitemporal table looks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53DE-0159-1A41-AB94-A994E156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634663" cy="4924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CREATE TABLE </a:t>
            </a:r>
            <a:r>
              <a:rPr lang="en-US" sz="1400" dirty="0" err="1">
                <a:latin typeface="Lucida Console" panose="020B0609040504020204" pitchFamily="49" charset="0"/>
              </a:rPr>
              <a:t>bt_tutorial.staff_bt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( </a:t>
            </a:r>
            <a:r>
              <a:rPr lang="en-US" sz="1400" dirty="0" err="1">
                <a:latin typeface="Lucida Console" panose="020B0609040504020204" pitchFamily="49" charset="0"/>
              </a:rPr>
              <a:t>staff_bt_key</a:t>
            </a:r>
            <a:r>
              <a:rPr lang="en-US" sz="1400" dirty="0">
                <a:latin typeface="Lucida Console" panose="020B0609040504020204" pitchFamily="49" charset="0"/>
              </a:rPr>
              <a:t> integer NOT NULL DEFAULT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        </a:t>
            </a:r>
            <a:r>
              <a:rPr lang="en-US" sz="1400" dirty="0" err="1">
                <a:latin typeface="Lucida Console" panose="020B0609040504020204" pitchFamily="49" charset="0"/>
              </a:rPr>
              <a:t>nextval</a:t>
            </a:r>
            <a:r>
              <a:rPr lang="en-US" sz="1400" dirty="0">
                <a:latin typeface="Lucida Console" panose="020B0609040504020204" pitchFamily="49" charset="0"/>
              </a:rPr>
              <a:t>('</a:t>
            </a:r>
            <a:r>
              <a:rPr lang="en-US" sz="1400" dirty="0" err="1">
                <a:latin typeface="Lucida Console" panose="020B0609040504020204" pitchFamily="49" charset="0"/>
              </a:rPr>
              <a:t>bt_tutorial.staff_bt_staff_bt_key_seq</a:t>
            </a:r>
            <a:r>
              <a:rPr lang="en-US" sz="1400" dirty="0">
                <a:latin typeface="Lucida Console" panose="020B0609040504020204" pitchFamily="49" charset="0"/>
              </a:rPr>
              <a:t>'::</a:t>
            </a:r>
            <a:r>
              <a:rPr lang="en-US" sz="1400" dirty="0" err="1">
                <a:latin typeface="Lucida Console" panose="020B0609040504020204" pitchFamily="49" charset="0"/>
              </a:rPr>
              <a:t>regclass</a:t>
            </a:r>
            <a:r>
              <a:rPr lang="en-US" sz="1400" dirty="0">
                <a:latin typeface="Lucida Console" panose="020B06090405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staff_id</a:t>
            </a:r>
            <a:r>
              <a:rPr lang="en-US" sz="1400" dirty="0">
                <a:latin typeface="Lucida Console" panose="020B0609040504020204" pitchFamily="49" charset="0"/>
              </a:rPr>
              <a:t> integer,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staff_name</a:t>
            </a:r>
            <a:r>
              <a:rPr lang="en-US" sz="1400" dirty="0">
                <a:latin typeface="Lucida Console" panose="020B0609040504020204" pitchFamily="49" charset="0"/>
              </a:rPr>
              <a:t> text NOT NULL,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staff_location</a:t>
            </a:r>
            <a:r>
              <a:rPr lang="en-US" sz="1400" dirty="0">
                <a:latin typeface="Lucida Console" panose="020B0609040504020204" pitchFamily="49" charset="0"/>
              </a:rPr>
              <a:t> text NOT NULL,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effective </a:t>
            </a:r>
            <a:r>
              <a:rPr lang="en-US" sz="1400" dirty="0" err="1">
                <a:latin typeface="Lucida Console" panose="020B0609040504020204" pitchFamily="49" charset="0"/>
              </a:rPr>
              <a:t>temporal_relationships.timeperiod</a:t>
            </a:r>
            <a:r>
              <a:rPr lang="en-US" sz="140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asserted </a:t>
            </a:r>
            <a:r>
              <a:rPr lang="en-US" sz="1400" dirty="0" err="1">
                <a:latin typeface="Lucida Console" panose="020B0609040504020204" pitchFamily="49" charset="0"/>
              </a:rPr>
              <a:t>temporal_relationships.timeperiod</a:t>
            </a:r>
            <a:r>
              <a:rPr lang="en-US" sz="1400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row_created_at</a:t>
            </a:r>
            <a:r>
              <a:rPr lang="en-US" sz="1400" dirty="0">
                <a:latin typeface="Lucida Console" panose="020B0609040504020204" pitchFamily="49" charset="0"/>
              </a:rPr>
              <a:t> timestamp with time zone NOT NULL DEFAULT now(),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CONSTRAINT </a:t>
            </a:r>
            <a:r>
              <a:rPr lang="en-US" sz="1400" dirty="0" err="1">
                <a:latin typeface="Lucida Console" panose="020B0609040504020204" pitchFamily="49" charset="0"/>
              </a:rPr>
              <a:t>staff_bt_pk</a:t>
            </a:r>
            <a:r>
              <a:rPr lang="en-US" sz="1400" dirty="0">
                <a:latin typeface="Lucida Console" panose="020B0609040504020204" pitchFamily="49" charset="0"/>
              </a:rPr>
              <a:t> PRIMARY KEY (</a:t>
            </a:r>
            <a:r>
              <a:rPr lang="en-US" sz="1400" dirty="0" err="1">
                <a:latin typeface="Lucida Console" panose="020B0609040504020204" pitchFamily="49" charset="0"/>
              </a:rPr>
              <a:t>staff_bt_key</a:t>
            </a:r>
            <a:r>
              <a:rPr lang="en-US" sz="1400" dirty="0">
                <a:latin typeface="Lucida Console" panose="020B06090405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CONSTRAINT </a:t>
            </a:r>
            <a:r>
              <a:rPr lang="en-US" sz="1400" dirty="0" err="1">
                <a:latin typeface="Lucida Console" panose="020B0609040504020204" pitchFamily="49" charset="0"/>
              </a:rPr>
              <a:t>staff_bt_staff_id_assert_eff_excl</a:t>
            </a:r>
            <a:r>
              <a:rPr lang="en-US" sz="1400" dirty="0">
                <a:latin typeface="Lucida Console" panose="020B0609040504020204" pitchFamily="49" charset="0"/>
              </a:rPr>
              <a:t> EXCLUDE USING gist (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    effective WITH &amp;&amp;,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    asserted WITH &amp;&amp;,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staff_id</a:t>
            </a:r>
            <a:r>
              <a:rPr lang="en-US" sz="1400" dirty="0">
                <a:latin typeface="Lucida Console" panose="020B0609040504020204" pitchFamily="49" charset="0"/>
              </a:rPr>
              <a:t> WITH =)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712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1050-56B6-104D-976C-473AECDF6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3" y="425449"/>
            <a:ext cx="10863262" cy="55610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bitemporal_internal.ll_create_bitemporal_table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bt_tutorial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cust_bt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	$$</a:t>
            </a:r>
            <a:r>
              <a:rPr lang="en-US" dirty="0" err="1"/>
              <a:t>cust_id</a:t>
            </a:r>
            <a:r>
              <a:rPr lang="en-US" dirty="0"/>
              <a:t> int NOT NULL, 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 err="1"/>
              <a:t>cust_name</a:t>
            </a:r>
            <a:r>
              <a:rPr lang="en-US" dirty="0"/>
              <a:t> TEXT NOT NULL,</a:t>
            </a:r>
          </a:p>
          <a:p>
            <a:pPr marL="0" indent="0">
              <a:buNone/>
            </a:pPr>
            <a:r>
              <a:rPr lang="en-US" dirty="0"/>
              <a:t>                   phone TEXT$$,</a:t>
            </a:r>
          </a:p>
          <a:p>
            <a:pPr marL="0" indent="0">
              <a:buNone/>
            </a:pPr>
            <a:r>
              <a:rPr lang="en-US" dirty="0"/>
              <a:t>   '</a:t>
            </a:r>
            <a:r>
              <a:rPr lang="en-US" dirty="0" err="1"/>
              <a:t>cust_id</a:t>
            </a:r>
            <a:r>
              <a:rPr lang="en-US" dirty="0"/>
              <a:t>’);</a:t>
            </a:r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bitemporal_internal.ll_create_bitemporal_table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bt_tutorial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product_bt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	$$</a:t>
            </a:r>
            <a:r>
              <a:rPr lang="en-US" dirty="0" err="1"/>
              <a:t>product_id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product_name</a:t>
            </a:r>
            <a:r>
              <a:rPr lang="en-US" dirty="0"/>
              <a:t> text NOT NULL,</a:t>
            </a:r>
          </a:p>
          <a:p>
            <a:pPr marL="0" indent="0">
              <a:buNone/>
            </a:pPr>
            <a:r>
              <a:rPr lang="en-US" dirty="0"/>
              <a:t>                  weight INTEGER NOT NULL DEFAULT(0),</a:t>
            </a:r>
          </a:p>
          <a:p>
            <a:pPr marL="0" indent="0">
              <a:buNone/>
            </a:pPr>
            <a:r>
              <a:rPr lang="en-US" dirty="0"/>
              <a:t>                  price INTEGER NOT NULL DEFAULT(0)$$,</a:t>
            </a:r>
          </a:p>
          <a:p>
            <a:pPr marL="0" indent="0">
              <a:buNone/>
            </a:pPr>
            <a:r>
              <a:rPr lang="en-US" dirty="0"/>
              <a:t>   '</a:t>
            </a:r>
            <a:r>
              <a:rPr lang="en-US" dirty="0" err="1"/>
              <a:t>product_id</a:t>
            </a:r>
            <a:r>
              <a:rPr lang="en-US" dirty="0"/>
              <a:t>');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6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13B9-54BF-4943-8CCC-32C1918E7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86" y="511175"/>
            <a:ext cx="10820401" cy="55753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* FROM </a:t>
            </a:r>
            <a:r>
              <a:rPr lang="en-US" dirty="0" err="1">
                <a:latin typeface="Lucida Console" panose="020B0609040504020204" pitchFamily="49" charset="0"/>
              </a:rPr>
              <a:t>bitemporal_internal.ll_create_bitemporal_table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'</a:t>
            </a:r>
            <a:r>
              <a:rPr lang="en-US" dirty="0" err="1">
                <a:latin typeface="Lucida Console" panose="020B0609040504020204" pitchFamily="49" charset="0"/>
              </a:rPr>
              <a:t>bt_tutorial</a:t>
            </a:r>
            <a:r>
              <a:rPr lang="en-US" dirty="0">
                <a:latin typeface="Lucida Console" panose="020B06090405040202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'</a:t>
            </a:r>
            <a:r>
              <a:rPr lang="en-US" dirty="0" err="1">
                <a:latin typeface="Lucida Console" panose="020B0609040504020204" pitchFamily="49" charset="0"/>
              </a:rPr>
              <a:t>order_bt</a:t>
            </a:r>
            <a:r>
              <a:rPr lang="en-US" dirty="0">
                <a:latin typeface="Lucida Console" panose="020B06090405040202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$$</a:t>
            </a:r>
            <a:r>
              <a:rPr lang="en-US" dirty="0" err="1">
                <a:latin typeface="Lucida Console" panose="020B0609040504020204" pitchFamily="49" charset="0"/>
              </a:rPr>
              <a:t>order_id</a:t>
            </a:r>
            <a:r>
              <a:rPr lang="en-US" dirty="0">
                <a:latin typeface="Lucida Console" panose="020B0609040504020204" pitchFamily="49" charset="0"/>
              </a:rPr>
              <a:t> INT NOT NULL,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</a:t>
            </a:r>
            <a:r>
              <a:rPr lang="en-US" dirty="0" err="1">
                <a:latin typeface="Lucida Console" panose="020B0609040504020204" pitchFamily="49" charset="0"/>
              </a:rPr>
              <a:t>staff_id</a:t>
            </a:r>
            <a:r>
              <a:rPr lang="en-US" dirty="0">
                <a:latin typeface="Lucida Console" panose="020B0609040504020204" pitchFamily="49" charset="0"/>
              </a:rPr>
              <a:t> INT NOT NULL,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</a:t>
            </a:r>
            <a:r>
              <a:rPr lang="en-US" dirty="0" err="1">
                <a:latin typeface="Lucida Console" panose="020B0609040504020204" pitchFamily="49" charset="0"/>
              </a:rPr>
              <a:t>cust_id</a:t>
            </a:r>
            <a:r>
              <a:rPr lang="en-US" dirty="0">
                <a:latin typeface="Lucida Console" panose="020B0609040504020204" pitchFamily="49" charset="0"/>
              </a:rPr>
              <a:t> INT NOT NULL,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</a:t>
            </a:r>
            <a:r>
              <a:rPr lang="en-US" dirty="0" err="1">
                <a:latin typeface="Lucida Console" panose="020B0609040504020204" pitchFamily="49" charset="0"/>
              </a:rPr>
              <a:t>order_created_at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timestamptz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$$,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'</a:t>
            </a:r>
            <a:r>
              <a:rPr lang="en-US" dirty="0" err="1">
                <a:latin typeface="Lucida Console" panose="020B0609040504020204" pitchFamily="49" charset="0"/>
              </a:rPr>
              <a:t>order_id</a:t>
            </a:r>
            <a:r>
              <a:rPr lang="en-US" dirty="0">
                <a:latin typeface="Lucida Console" panose="020B0609040504020204" pitchFamily="49" charset="0"/>
              </a:rPr>
              <a:t>’);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* FROM </a:t>
            </a:r>
            <a:r>
              <a:rPr lang="en-US" dirty="0" err="1">
                <a:latin typeface="Lucida Console" panose="020B0609040504020204" pitchFamily="49" charset="0"/>
              </a:rPr>
              <a:t>bitemporal_internal.ll_create_bitemporal_table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'</a:t>
            </a:r>
            <a:r>
              <a:rPr lang="en-US" dirty="0" err="1">
                <a:latin typeface="Lucida Console" panose="020B0609040504020204" pitchFamily="49" charset="0"/>
              </a:rPr>
              <a:t>bt_tutorial</a:t>
            </a:r>
            <a:r>
              <a:rPr lang="en-US" dirty="0">
                <a:latin typeface="Lucida Console" panose="020B06090405040202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'</a:t>
            </a:r>
            <a:r>
              <a:rPr lang="en-US" dirty="0" err="1">
                <a:latin typeface="Lucida Console" panose="020B0609040504020204" pitchFamily="49" charset="0"/>
              </a:rPr>
              <a:t>order_line_bt</a:t>
            </a:r>
            <a:r>
              <a:rPr lang="en-US" dirty="0">
                <a:latin typeface="Lucida Console" panose="020B06090405040202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$$</a:t>
            </a:r>
            <a:r>
              <a:rPr lang="en-US" dirty="0" err="1">
                <a:latin typeface="Lucida Console" panose="020B0609040504020204" pitchFamily="49" charset="0"/>
              </a:rPr>
              <a:t>order_line_id</a:t>
            </a:r>
            <a:r>
              <a:rPr lang="en-US" dirty="0">
                <a:latin typeface="Lucida Console" panose="020B0609040504020204" pitchFamily="49" charset="0"/>
              </a:rPr>
              <a:t> INT NOT NULL,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</a:t>
            </a:r>
            <a:r>
              <a:rPr lang="en-US" dirty="0" err="1">
                <a:latin typeface="Lucida Console" panose="020B0609040504020204" pitchFamily="49" charset="0"/>
              </a:rPr>
              <a:t>order_id</a:t>
            </a:r>
            <a:r>
              <a:rPr lang="en-US" dirty="0">
                <a:latin typeface="Lucida Console" panose="020B0609040504020204" pitchFamily="49" charset="0"/>
              </a:rPr>
              <a:t> INT NOT NULL,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</a:t>
            </a:r>
            <a:r>
              <a:rPr lang="en-US" dirty="0" err="1">
                <a:latin typeface="Lucida Console" panose="020B0609040504020204" pitchFamily="49" charset="0"/>
              </a:rPr>
              <a:t>product_id</a:t>
            </a:r>
            <a:r>
              <a:rPr lang="en-US" dirty="0">
                <a:latin typeface="Lucida Console" panose="020B0609040504020204" pitchFamily="49" charset="0"/>
              </a:rPr>
              <a:t> INT NOT NULL,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qty int NOT NULL,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</a:t>
            </a:r>
            <a:r>
              <a:rPr lang="en-US" dirty="0" err="1">
                <a:latin typeface="Lucida Console" panose="020B0609040504020204" pitchFamily="49" charset="0"/>
              </a:rPr>
              <a:t>order_line_created_at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timestamptz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$$,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‘</a:t>
            </a:r>
            <a:r>
              <a:rPr lang="en-US" dirty="0" err="1">
                <a:latin typeface="Lucida Console" panose="020B0609040504020204" pitchFamily="49" charset="0"/>
              </a:rPr>
              <a:t>order_id,order_line_id</a:t>
            </a:r>
            <a:r>
              <a:rPr lang="en-US" dirty="0">
                <a:latin typeface="Lucida Console" panose="020B06090405040202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83897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734C-037C-AF4E-AF7B-4A6179E8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key is not a primary key!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C2E62-D349-8A40-9B71-0910FFC71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drop SEQUENCE if exists </a:t>
            </a:r>
            <a:r>
              <a:rPr lang="en-US" sz="1800" dirty="0" err="1">
                <a:latin typeface="Lucida Console" panose="020B0609040504020204" pitchFamily="49" charset="0"/>
              </a:rPr>
              <a:t>bt_tutorial.staff_id_seq</a:t>
            </a:r>
            <a:r>
              <a:rPr lang="en-US" sz="1800" dirty="0">
                <a:latin typeface="Lucida Console" panose="020B0609040504020204" pitchFamily="49" charset="0"/>
              </a:rPr>
              <a:t>;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CREATE SEQUENCE </a:t>
            </a:r>
            <a:r>
              <a:rPr lang="en-US" sz="1800" dirty="0" err="1">
                <a:latin typeface="Lucida Console" panose="020B0609040504020204" pitchFamily="49" charset="0"/>
              </a:rPr>
              <a:t>bt_tutorial.staff_id_seq</a:t>
            </a:r>
            <a:r>
              <a:rPr lang="en-US" sz="18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drop SEQUENCE if exists </a:t>
            </a:r>
            <a:r>
              <a:rPr lang="en-US" sz="1800" dirty="0" err="1">
                <a:latin typeface="Lucida Console" panose="020B0609040504020204" pitchFamily="49" charset="0"/>
              </a:rPr>
              <a:t>bt_tutorial.cust_id_seq</a:t>
            </a:r>
            <a:r>
              <a:rPr lang="en-US" sz="1800" dirty="0">
                <a:latin typeface="Lucida Console" panose="020B0609040504020204" pitchFamily="49" charset="0"/>
              </a:rPr>
              <a:t>;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CREATE SEQUENCE </a:t>
            </a:r>
            <a:r>
              <a:rPr lang="en-US" sz="1800" dirty="0" err="1">
                <a:latin typeface="Lucida Console" panose="020B0609040504020204" pitchFamily="49" charset="0"/>
              </a:rPr>
              <a:t>bt_tutorial.cust_id_seq</a:t>
            </a:r>
            <a:r>
              <a:rPr lang="en-US" sz="18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drop SEQUENCE if exists </a:t>
            </a:r>
            <a:r>
              <a:rPr lang="en-US" sz="1800" dirty="0" err="1">
                <a:latin typeface="Lucida Console" panose="020B0609040504020204" pitchFamily="49" charset="0"/>
              </a:rPr>
              <a:t>bt_tutorial.product_id_seq</a:t>
            </a:r>
            <a:r>
              <a:rPr lang="en-US" sz="1800" dirty="0">
                <a:latin typeface="Lucida Console" panose="020B0609040504020204" pitchFamily="49" charset="0"/>
              </a:rPr>
              <a:t>;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CREATE SEQUENCE </a:t>
            </a:r>
            <a:r>
              <a:rPr lang="en-US" sz="1800" dirty="0" err="1">
                <a:latin typeface="Lucida Console" panose="020B0609040504020204" pitchFamily="49" charset="0"/>
              </a:rPr>
              <a:t>bt_tutorial.product_id_seq</a:t>
            </a:r>
            <a:r>
              <a:rPr lang="en-US" sz="18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drop SEQUENCE if exists </a:t>
            </a:r>
            <a:r>
              <a:rPr lang="en-US" sz="1800" dirty="0" err="1">
                <a:latin typeface="Lucida Console" panose="020B0609040504020204" pitchFamily="49" charset="0"/>
              </a:rPr>
              <a:t>bt_tutorial.order_id_seq</a:t>
            </a:r>
            <a:r>
              <a:rPr lang="en-US" sz="1800" dirty="0">
                <a:latin typeface="Lucida Console" panose="020B0609040504020204" pitchFamily="49" charset="0"/>
              </a:rPr>
              <a:t>;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CREATE SEQUENCE </a:t>
            </a:r>
            <a:r>
              <a:rPr lang="en-US" sz="1800" dirty="0" err="1">
                <a:latin typeface="Lucida Console" panose="020B0609040504020204" pitchFamily="49" charset="0"/>
              </a:rPr>
              <a:t>bt_tutorial.order_id_seq</a:t>
            </a:r>
            <a:r>
              <a:rPr lang="en-US" sz="18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drop SEQUENCE if exists </a:t>
            </a:r>
            <a:r>
              <a:rPr lang="en-US" sz="1800" dirty="0" err="1">
                <a:latin typeface="Lucida Console" panose="020B0609040504020204" pitchFamily="49" charset="0"/>
              </a:rPr>
              <a:t>bt_tutorial.order_line_id_seq</a:t>
            </a:r>
            <a:r>
              <a:rPr lang="en-US" sz="1800" dirty="0">
                <a:latin typeface="Lucida Console" panose="020B0609040504020204" pitchFamily="49" charset="0"/>
              </a:rPr>
              <a:t>;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CREATE SEQUENCE </a:t>
            </a:r>
            <a:r>
              <a:rPr lang="en-US" sz="1800" dirty="0" err="1">
                <a:latin typeface="Lucida Console" panose="020B0609040504020204" pitchFamily="49" charset="0"/>
              </a:rPr>
              <a:t>bt_tutorial.order_line_id_seq</a:t>
            </a:r>
            <a:r>
              <a:rPr lang="en-US" sz="18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64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C227-010D-BD4B-B3A0-05B215DE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quickly review bitemporal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589AE-586A-8C42-9AED-877CE7DA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Terminology: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effective time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asserted time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dirty="0"/>
              <a:t>the combination of effective and asserted times: </a:t>
            </a:r>
            <a:r>
              <a:rPr lang="en-US" b="1" dirty="0"/>
              <a:t>time regions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/>
              <a:t>Why we need two time dimensions?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9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07A3-5812-334B-A577-639B98CC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Bitemporal inserts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8411-A1A0-CE42-B7FE-D7EC51322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select * from </a:t>
            </a:r>
            <a:r>
              <a:rPr lang="en-US" sz="1800" dirty="0" err="1"/>
              <a:t>bitemporal_internal.ll_bitemporal_insert</a:t>
            </a:r>
            <a:r>
              <a:rPr lang="en-US" sz="1800" dirty="0"/>
              <a:t>(</a:t>
            </a:r>
          </a:p>
          <a:p>
            <a:pPr marL="0" indent="0">
              <a:buNone/>
            </a:pPr>
            <a:r>
              <a:rPr lang="en-US" sz="1800" dirty="0"/>
              <a:t>'</a:t>
            </a:r>
            <a:r>
              <a:rPr lang="en-US" sz="1800" dirty="0" err="1"/>
              <a:t>bt_tutorial.staff_bt</a:t>
            </a:r>
            <a:r>
              <a:rPr lang="en-US" sz="1800" dirty="0"/>
              <a:t>'</a:t>
            </a:r>
          </a:p>
          <a:p>
            <a:pPr marL="0" indent="0">
              <a:buNone/>
            </a:pPr>
            <a:r>
              <a:rPr lang="en-US" sz="1800" dirty="0"/>
              <a:t>,$$</a:t>
            </a:r>
            <a:r>
              <a:rPr lang="en-US" sz="1800" dirty="0" err="1"/>
              <a:t>staff_id</a:t>
            </a:r>
            <a:r>
              <a:rPr lang="en-US" sz="1800" dirty="0"/>
              <a:t>, </a:t>
            </a:r>
            <a:r>
              <a:rPr lang="en-US" sz="1800" dirty="0" err="1"/>
              <a:t>staff_name</a:t>
            </a:r>
            <a:r>
              <a:rPr lang="en-US" sz="1800" dirty="0"/>
              <a:t>, </a:t>
            </a:r>
            <a:r>
              <a:rPr lang="en-US" sz="1800" dirty="0" err="1"/>
              <a:t>staff_location</a:t>
            </a:r>
            <a:r>
              <a:rPr lang="en-US" sz="1800" dirty="0"/>
              <a:t>$$</a:t>
            </a:r>
          </a:p>
          <a:p>
            <a:pPr marL="0" indent="0">
              <a:buNone/>
            </a:pPr>
            <a:r>
              <a:rPr lang="en-US" sz="1800" dirty="0"/>
              <a:t>,</a:t>
            </a:r>
            <a:r>
              <a:rPr lang="en-US" sz="1800" dirty="0" err="1"/>
              <a:t>quote_literal</a:t>
            </a:r>
            <a:r>
              <a:rPr lang="en-US" sz="1800" dirty="0"/>
              <a:t>(</a:t>
            </a:r>
            <a:r>
              <a:rPr lang="en-US" sz="1800" dirty="0" err="1"/>
              <a:t>nextval</a:t>
            </a:r>
            <a:r>
              <a:rPr lang="en-US" sz="1800" dirty="0"/>
              <a:t>('</a:t>
            </a:r>
            <a:r>
              <a:rPr lang="en-US" sz="1800" dirty="0" err="1"/>
              <a:t>staff_id_seq</a:t>
            </a:r>
            <a:r>
              <a:rPr lang="en-US" sz="1800" dirty="0"/>
              <a:t>'))||$$,</a:t>
            </a:r>
          </a:p>
          <a:p>
            <a:pPr marL="0" indent="0">
              <a:buNone/>
            </a:pPr>
            <a:r>
              <a:rPr lang="en-US" sz="1800" dirty="0"/>
              <a:t>'</a:t>
            </a:r>
            <a:r>
              <a:rPr lang="en-US" sz="1800" dirty="0" err="1"/>
              <a:t>mystaff</a:t>
            </a:r>
            <a:r>
              <a:rPr lang="en-US" sz="1800" dirty="0"/>
              <a:t>', '</a:t>
            </a:r>
            <a:r>
              <a:rPr lang="en-US" sz="1800" dirty="0" err="1"/>
              <a:t>mylocation</a:t>
            </a:r>
            <a:r>
              <a:rPr lang="en-US" sz="1800" dirty="0"/>
              <a:t>'$$</a:t>
            </a:r>
          </a:p>
          <a:p>
            <a:pPr marL="0" indent="0">
              <a:buNone/>
            </a:pPr>
            <a:r>
              <a:rPr lang="en-US" sz="1800" dirty="0"/>
              <a:t>,</a:t>
            </a:r>
            <a:r>
              <a:rPr lang="en-US" sz="1800" dirty="0" err="1"/>
              <a:t>temporal_relationships.timeperiod</a:t>
            </a:r>
            <a:r>
              <a:rPr lang="en-US" sz="1800" dirty="0"/>
              <a:t>(now(), 'infinity') --effective</a:t>
            </a:r>
          </a:p>
          <a:p>
            <a:pPr marL="0" indent="0">
              <a:buNone/>
            </a:pPr>
            <a:r>
              <a:rPr lang="en-US" sz="1800" dirty="0"/>
              <a:t>,</a:t>
            </a:r>
            <a:r>
              <a:rPr lang="en-US" sz="1800" dirty="0" err="1"/>
              <a:t>temporal_relationships.timeperiod</a:t>
            </a:r>
            <a:r>
              <a:rPr lang="en-US" sz="1800" dirty="0"/>
              <a:t>(now(), 'infinity') --asserted</a:t>
            </a:r>
          </a:p>
          <a:p>
            <a:pPr marL="0" indent="0">
              <a:buNone/>
            </a:pP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212E1-5190-AD46-9997-C59478E5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11" y="4848146"/>
            <a:ext cx="9515359" cy="108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68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9BE3F-90AD-974A-9035-5EC48AE82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98" y="398269"/>
            <a:ext cx="10550912" cy="567914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* from </a:t>
            </a:r>
            <a:r>
              <a:rPr lang="en-US" dirty="0" err="1">
                <a:latin typeface="Lucida Console" panose="020B0609040504020204" pitchFamily="49" charset="0"/>
              </a:rPr>
              <a:t>bitemporal_internal.ll_bitemporal_insert</a:t>
            </a:r>
            <a:r>
              <a:rPr lang="en-US" dirty="0">
                <a:latin typeface="Lucida Console" panose="020B0609040504020204" pitchFamily="49" charset="0"/>
              </a:rPr>
              <a:t>('</a:t>
            </a:r>
            <a:r>
              <a:rPr lang="en-US" dirty="0" err="1">
                <a:latin typeface="Lucida Console" panose="020B0609040504020204" pitchFamily="49" charset="0"/>
              </a:rPr>
              <a:t>bt_tutorial.cust_bt</a:t>
            </a:r>
            <a:r>
              <a:rPr lang="en-US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,$$</a:t>
            </a:r>
            <a:r>
              <a:rPr lang="en-US" dirty="0" err="1">
                <a:latin typeface="Lucida Console" panose="020B0609040504020204" pitchFamily="49" charset="0"/>
              </a:rPr>
              <a:t>cust_id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cust_name</a:t>
            </a:r>
            <a:r>
              <a:rPr lang="en-US" dirty="0">
                <a:latin typeface="Lucida Console" panose="020B0609040504020204" pitchFamily="49" charset="0"/>
              </a:rPr>
              <a:t>, phone$$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,</a:t>
            </a:r>
            <a:r>
              <a:rPr lang="en-US" dirty="0" err="1">
                <a:latin typeface="Lucida Console" panose="020B0609040504020204" pitchFamily="49" charset="0"/>
              </a:rPr>
              <a:t>quote_literal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nextval</a:t>
            </a:r>
            <a:r>
              <a:rPr lang="en-US" dirty="0">
                <a:latin typeface="Lucida Console" panose="020B0609040504020204" pitchFamily="49" charset="0"/>
              </a:rPr>
              <a:t>('</a:t>
            </a:r>
            <a:r>
              <a:rPr lang="en-US" dirty="0" err="1">
                <a:latin typeface="Lucida Console" panose="020B0609040504020204" pitchFamily="49" charset="0"/>
              </a:rPr>
              <a:t>cust_id_seq</a:t>
            </a:r>
            <a:r>
              <a:rPr lang="en-US" dirty="0">
                <a:latin typeface="Lucida Console" panose="020B0609040504020204" pitchFamily="49" charset="0"/>
              </a:rPr>
              <a:t>'))||$$,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'</a:t>
            </a:r>
            <a:r>
              <a:rPr lang="en-US" dirty="0" err="1">
                <a:latin typeface="Lucida Console" panose="020B0609040504020204" pitchFamily="49" charset="0"/>
              </a:rPr>
              <a:t>mycust</a:t>
            </a:r>
            <a:r>
              <a:rPr lang="en-US" dirty="0">
                <a:latin typeface="Lucida Console" panose="020B0609040504020204" pitchFamily="49" charset="0"/>
              </a:rPr>
              <a:t>', '+6281197889890'$$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,</a:t>
            </a:r>
            <a:r>
              <a:rPr lang="en-US" dirty="0" err="1">
                <a:latin typeface="Lucida Console" panose="020B0609040504020204" pitchFamily="49" charset="0"/>
              </a:rPr>
              <a:t>temporal_relationships.timeperiod</a:t>
            </a:r>
            <a:r>
              <a:rPr lang="en-US" dirty="0">
                <a:latin typeface="Lucida Console" panose="020B0609040504020204" pitchFamily="49" charset="0"/>
              </a:rPr>
              <a:t>(now(), 'infinity')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,</a:t>
            </a:r>
            <a:r>
              <a:rPr lang="en-US" dirty="0" err="1">
                <a:latin typeface="Lucida Console" panose="020B0609040504020204" pitchFamily="49" charset="0"/>
              </a:rPr>
              <a:t>temporal_relationships.timeperiod</a:t>
            </a:r>
            <a:r>
              <a:rPr lang="en-US" dirty="0">
                <a:latin typeface="Lucida Console" panose="020B0609040504020204" pitchFamily="49" charset="0"/>
              </a:rPr>
              <a:t>(now(), 'infinity')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* from </a:t>
            </a:r>
            <a:r>
              <a:rPr lang="en-US" dirty="0" err="1">
                <a:latin typeface="Lucida Console" panose="020B0609040504020204" pitchFamily="49" charset="0"/>
              </a:rPr>
              <a:t>bitemporal_internal.ll_bitemporal_insert</a:t>
            </a:r>
            <a:r>
              <a:rPr lang="en-US" dirty="0">
                <a:latin typeface="Lucida Console" panose="020B0609040504020204" pitchFamily="49" charset="0"/>
              </a:rPr>
              <a:t>('</a:t>
            </a:r>
            <a:r>
              <a:rPr lang="en-US" dirty="0" err="1">
                <a:latin typeface="Lucida Console" panose="020B0609040504020204" pitchFamily="49" charset="0"/>
              </a:rPr>
              <a:t>bt_tutorial.product_bt</a:t>
            </a:r>
            <a:r>
              <a:rPr lang="en-US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,$$</a:t>
            </a:r>
            <a:r>
              <a:rPr lang="en-US" dirty="0" err="1">
                <a:latin typeface="Lucida Console" panose="020B0609040504020204" pitchFamily="49" charset="0"/>
              </a:rPr>
              <a:t>product_id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product_name,weight,price</a:t>
            </a:r>
            <a:r>
              <a:rPr lang="en-US" dirty="0">
                <a:latin typeface="Lucida Console" panose="020B0609040504020204" pitchFamily="49" charset="0"/>
              </a:rPr>
              <a:t>$$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,</a:t>
            </a:r>
            <a:r>
              <a:rPr lang="en-US" dirty="0" err="1">
                <a:latin typeface="Lucida Console" panose="020B0609040504020204" pitchFamily="49" charset="0"/>
              </a:rPr>
              <a:t>quote_literal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nextval</a:t>
            </a:r>
            <a:r>
              <a:rPr lang="en-US" dirty="0">
                <a:latin typeface="Lucida Console" panose="020B0609040504020204" pitchFamily="49" charset="0"/>
              </a:rPr>
              <a:t>('</a:t>
            </a:r>
            <a:r>
              <a:rPr lang="en-US" dirty="0" err="1">
                <a:latin typeface="Lucida Console" panose="020B0609040504020204" pitchFamily="49" charset="0"/>
              </a:rPr>
              <a:t>product_id_seq</a:t>
            </a:r>
            <a:r>
              <a:rPr lang="en-US" dirty="0">
                <a:latin typeface="Lucida Console" panose="020B0609040504020204" pitchFamily="49" charset="0"/>
              </a:rPr>
              <a:t>'))||$$,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'</a:t>
            </a:r>
            <a:r>
              <a:rPr lang="en-US" dirty="0" err="1">
                <a:latin typeface="Lucida Console" panose="020B0609040504020204" pitchFamily="49" charset="0"/>
              </a:rPr>
              <a:t>myproduct</a:t>
            </a:r>
            <a:r>
              <a:rPr lang="en-US" dirty="0">
                <a:latin typeface="Lucida Console" panose="020B0609040504020204" pitchFamily="49" charset="0"/>
              </a:rPr>
              <a:t>', 100,200$$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,</a:t>
            </a:r>
            <a:r>
              <a:rPr lang="en-US" dirty="0" err="1">
                <a:latin typeface="Lucida Console" panose="020B0609040504020204" pitchFamily="49" charset="0"/>
              </a:rPr>
              <a:t>temporal_relationships.timeperiod</a:t>
            </a:r>
            <a:r>
              <a:rPr lang="en-US" dirty="0">
                <a:latin typeface="Lucida Console" panose="020B0609040504020204" pitchFamily="49" charset="0"/>
              </a:rPr>
              <a:t>(now(), 'infinity’),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,</a:t>
            </a:r>
            <a:r>
              <a:rPr lang="en-US" dirty="0" err="1">
                <a:latin typeface="Lucida Console" panose="020B0609040504020204" pitchFamily="49" charset="0"/>
              </a:rPr>
              <a:t>temporal_relationships.timeperiod</a:t>
            </a:r>
            <a:r>
              <a:rPr lang="en-US" dirty="0">
                <a:latin typeface="Lucida Console" panose="020B0609040504020204" pitchFamily="49" charset="0"/>
              </a:rPr>
              <a:t>(now(), 'infinity')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* from </a:t>
            </a:r>
            <a:r>
              <a:rPr lang="en-US" dirty="0" err="1">
                <a:latin typeface="Lucida Console" panose="020B0609040504020204" pitchFamily="49" charset="0"/>
              </a:rPr>
              <a:t>bitemporal_internal.ll_bitemporal_insert</a:t>
            </a:r>
            <a:r>
              <a:rPr lang="en-US" dirty="0">
                <a:latin typeface="Lucida Console" panose="020B0609040504020204" pitchFamily="49" charset="0"/>
              </a:rPr>
              <a:t>('</a:t>
            </a:r>
            <a:r>
              <a:rPr lang="en-US" dirty="0" err="1">
                <a:latin typeface="Lucida Console" panose="020B0609040504020204" pitchFamily="49" charset="0"/>
              </a:rPr>
              <a:t>bt_tutorial.product_bt</a:t>
            </a:r>
            <a:r>
              <a:rPr lang="en-US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,$$</a:t>
            </a:r>
            <a:r>
              <a:rPr lang="en-US" dirty="0" err="1">
                <a:latin typeface="Lucida Console" panose="020B0609040504020204" pitchFamily="49" charset="0"/>
              </a:rPr>
              <a:t>product_id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product_name,weight,price</a:t>
            </a:r>
            <a:r>
              <a:rPr lang="en-US" dirty="0">
                <a:latin typeface="Lucida Console" panose="020B0609040504020204" pitchFamily="49" charset="0"/>
              </a:rPr>
              <a:t>$$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,</a:t>
            </a:r>
            <a:r>
              <a:rPr lang="en-US" dirty="0" err="1">
                <a:latin typeface="Lucida Console" panose="020B0609040504020204" pitchFamily="49" charset="0"/>
              </a:rPr>
              <a:t>quote_literal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nextval</a:t>
            </a:r>
            <a:r>
              <a:rPr lang="en-US" dirty="0">
                <a:latin typeface="Lucida Console" panose="020B0609040504020204" pitchFamily="49" charset="0"/>
              </a:rPr>
              <a:t>('</a:t>
            </a:r>
            <a:r>
              <a:rPr lang="en-US" dirty="0" err="1">
                <a:latin typeface="Lucida Console" panose="020B0609040504020204" pitchFamily="49" charset="0"/>
              </a:rPr>
              <a:t>product_id_seq</a:t>
            </a:r>
            <a:r>
              <a:rPr lang="en-US" dirty="0">
                <a:latin typeface="Lucida Console" panose="020B0609040504020204" pitchFamily="49" charset="0"/>
              </a:rPr>
              <a:t>'))||$$,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'myproduct2', 200,250$$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,</a:t>
            </a:r>
            <a:r>
              <a:rPr lang="en-US" dirty="0" err="1">
                <a:latin typeface="Lucida Console" panose="020B0609040504020204" pitchFamily="49" charset="0"/>
              </a:rPr>
              <a:t>temporal_relationships.timeperiod</a:t>
            </a:r>
            <a:r>
              <a:rPr lang="en-US" dirty="0">
                <a:latin typeface="Lucida Console" panose="020B0609040504020204" pitchFamily="49" charset="0"/>
              </a:rPr>
              <a:t>(now(), 'infinity') --effective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,</a:t>
            </a:r>
            <a:r>
              <a:rPr lang="en-US" dirty="0" err="1">
                <a:latin typeface="Lucida Console" panose="020B0609040504020204" pitchFamily="49" charset="0"/>
              </a:rPr>
              <a:t>temporal_relationships.timeperiod</a:t>
            </a:r>
            <a:r>
              <a:rPr lang="en-US" dirty="0">
                <a:latin typeface="Lucida Console" panose="020B0609040504020204" pitchFamily="49" charset="0"/>
              </a:rPr>
              <a:t>(now(), 'infinity') --asserted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410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FA4D-DA4C-5C4A-8140-AAB79F4E9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51" y="398268"/>
            <a:ext cx="10947362" cy="621684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ORDER: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dirty="0"/>
              <a:t>select * from </a:t>
            </a:r>
            <a:r>
              <a:rPr lang="en-US" sz="1800" dirty="0" err="1"/>
              <a:t>bitemporal_internal.ll_bitemporal_insert</a:t>
            </a:r>
            <a:r>
              <a:rPr lang="en-US" sz="1800" dirty="0"/>
              <a:t>('</a:t>
            </a:r>
            <a:r>
              <a:rPr lang="en-US" sz="1800" dirty="0" err="1"/>
              <a:t>bt_tutorial.order_bt</a:t>
            </a:r>
            <a:r>
              <a:rPr lang="en-US" sz="1800" dirty="0"/>
              <a:t>'</a:t>
            </a:r>
          </a:p>
          <a:p>
            <a:pPr marL="0" indent="0">
              <a:buNone/>
            </a:pPr>
            <a:r>
              <a:rPr lang="en-US" sz="1800" dirty="0"/>
              <a:t>,$$</a:t>
            </a:r>
            <a:r>
              <a:rPr lang="en-US" sz="1800" dirty="0" err="1"/>
              <a:t>order_id</a:t>
            </a:r>
            <a:r>
              <a:rPr lang="en-US" sz="1800" dirty="0"/>
              <a:t>, </a:t>
            </a:r>
            <a:r>
              <a:rPr lang="en-US" sz="1800" dirty="0" err="1"/>
              <a:t>staff_id,cust_id,order_created_at</a:t>
            </a:r>
            <a:r>
              <a:rPr lang="en-US" sz="1800" dirty="0"/>
              <a:t>$$</a:t>
            </a:r>
          </a:p>
          <a:p>
            <a:pPr marL="0" indent="0">
              <a:buNone/>
            </a:pPr>
            <a:r>
              <a:rPr lang="en-US" sz="1800" dirty="0"/>
              <a:t>,</a:t>
            </a:r>
            <a:r>
              <a:rPr lang="en-US" sz="1800" dirty="0" err="1"/>
              <a:t>quote_literal</a:t>
            </a:r>
            <a:r>
              <a:rPr lang="en-US" sz="1800" dirty="0"/>
              <a:t>(</a:t>
            </a:r>
            <a:r>
              <a:rPr lang="en-US" sz="1800" dirty="0" err="1"/>
              <a:t>nextval</a:t>
            </a:r>
            <a:r>
              <a:rPr lang="en-US" sz="1800" dirty="0"/>
              <a:t>('</a:t>
            </a:r>
            <a:r>
              <a:rPr lang="en-US" sz="1800" dirty="0" err="1"/>
              <a:t>order_id_seq</a:t>
            </a:r>
            <a:r>
              <a:rPr lang="en-US" sz="1800" dirty="0"/>
              <a:t>'))||$$,</a:t>
            </a:r>
          </a:p>
          <a:p>
            <a:pPr marL="0" indent="0">
              <a:buNone/>
            </a:pPr>
            <a:r>
              <a:rPr lang="en-US" sz="1800" dirty="0"/>
              <a:t>1,1,$$||</a:t>
            </a:r>
            <a:r>
              <a:rPr lang="en-US" sz="1800" dirty="0" err="1"/>
              <a:t>quote_literal</a:t>
            </a:r>
            <a:r>
              <a:rPr lang="en-US" sz="1800" dirty="0"/>
              <a:t>(now())</a:t>
            </a:r>
          </a:p>
          <a:p>
            <a:pPr marL="0" indent="0">
              <a:buNone/>
            </a:pPr>
            <a:r>
              <a:rPr lang="en-US" sz="1800" dirty="0"/>
              <a:t>,</a:t>
            </a:r>
            <a:r>
              <a:rPr lang="en-US" sz="1800" dirty="0" err="1"/>
              <a:t>temporal_relationships.timeperiod</a:t>
            </a:r>
            <a:r>
              <a:rPr lang="en-US" sz="1800" dirty="0"/>
              <a:t>(now(), 'infinity')</a:t>
            </a:r>
          </a:p>
          <a:p>
            <a:pPr marL="0" indent="0">
              <a:buNone/>
            </a:pPr>
            <a:r>
              <a:rPr lang="en-US" sz="1800" dirty="0"/>
              <a:t>,</a:t>
            </a:r>
            <a:r>
              <a:rPr lang="en-US" sz="1800" dirty="0" err="1"/>
              <a:t>temporal_relationships.timeperiod</a:t>
            </a:r>
            <a:r>
              <a:rPr lang="en-US" sz="1800" dirty="0"/>
              <a:t>(now(), 'infinity’));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8052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FA4D-DA4C-5C4A-8140-AAB79F4E9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51" y="398268"/>
            <a:ext cx="10947362" cy="6216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ORDER LINES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select * from </a:t>
            </a:r>
            <a:r>
              <a:rPr lang="en-US" sz="1600" dirty="0" err="1"/>
              <a:t>bitemporal_internal.ll_bitemporal_insert</a:t>
            </a:r>
            <a:r>
              <a:rPr lang="en-US" sz="1600" dirty="0"/>
              <a:t>('</a:t>
            </a:r>
            <a:r>
              <a:rPr lang="en-US" sz="1600" dirty="0" err="1"/>
              <a:t>bt_tutorial.order_line_bt</a:t>
            </a:r>
            <a:r>
              <a:rPr lang="en-US" sz="1600" dirty="0"/>
              <a:t>'</a:t>
            </a:r>
          </a:p>
          <a:p>
            <a:pPr marL="0" indent="0">
              <a:buNone/>
            </a:pPr>
            <a:r>
              <a:rPr lang="en-US" sz="1600" dirty="0"/>
              <a:t>,$$</a:t>
            </a:r>
            <a:r>
              <a:rPr lang="en-US" sz="1600" dirty="0" err="1"/>
              <a:t>order_line_id,order_id</a:t>
            </a:r>
            <a:r>
              <a:rPr lang="en-US" sz="1600" dirty="0"/>
              <a:t>, </a:t>
            </a:r>
            <a:r>
              <a:rPr lang="en-US" sz="1600" dirty="0" err="1"/>
              <a:t>product_id,qty</a:t>
            </a:r>
            <a:r>
              <a:rPr lang="en-US" sz="1600" dirty="0"/>
              <a:t>, </a:t>
            </a:r>
            <a:r>
              <a:rPr lang="en-US" sz="1600" dirty="0" err="1"/>
              <a:t>order_line_created_at</a:t>
            </a:r>
            <a:r>
              <a:rPr lang="en-US" sz="1600" dirty="0"/>
              <a:t>$$</a:t>
            </a:r>
          </a:p>
          <a:p>
            <a:pPr marL="0" indent="0">
              <a:buNone/>
            </a:pPr>
            <a:r>
              <a:rPr lang="en-US" sz="1600" dirty="0"/>
              <a:t>,</a:t>
            </a:r>
            <a:r>
              <a:rPr lang="en-US" sz="1600" dirty="0" err="1"/>
              <a:t>quote_literal</a:t>
            </a:r>
            <a:r>
              <a:rPr lang="en-US" sz="1600" dirty="0"/>
              <a:t>(</a:t>
            </a:r>
            <a:r>
              <a:rPr lang="en-US" sz="1600" dirty="0" err="1"/>
              <a:t>nextval</a:t>
            </a:r>
            <a:r>
              <a:rPr lang="en-US" sz="1600" dirty="0"/>
              <a:t>('</a:t>
            </a:r>
            <a:r>
              <a:rPr lang="en-US" sz="1600" dirty="0" err="1"/>
              <a:t>order_line_id_seq</a:t>
            </a:r>
            <a:r>
              <a:rPr lang="en-US" sz="1600" dirty="0"/>
              <a:t>'))||$$,</a:t>
            </a:r>
          </a:p>
          <a:p>
            <a:pPr marL="0" indent="0">
              <a:buNone/>
            </a:pPr>
            <a:r>
              <a:rPr lang="en-US" sz="1600" dirty="0"/>
              <a:t>1,1,10 ,$$||</a:t>
            </a:r>
            <a:r>
              <a:rPr lang="en-US" sz="1600" dirty="0" err="1"/>
              <a:t>quote_literal</a:t>
            </a:r>
            <a:r>
              <a:rPr lang="en-US" sz="1600" dirty="0"/>
              <a:t>(now())</a:t>
            </a:r>
          </a:p>
          <a:p>
            <a:pPr marL="0" indent="0">
              <a:buNone/>
            </a:pPr>
            <a:r>
              <a:rPr lang="en-US" sz="1600" dirty="0"/>
              <a:t>,</a:t>
            </a:r>
            <a:r>
              <a:rPr lang="en-US" sz="1600" dirty="0" err="1"/>
              <a:t>temporal_relationships.timeperiod</a:t>
            </a:r>
            <a:r>
              <a:rPr lang="en-US" sz="1600" dirty="0"/>
              <a:t>(now(), 'infinity')</a:t>
            </a:r>
          </a:p>
          <a:p>
            <a:pPr marL="0" indent="0">
              <a:buNone/>
            </a:pPr>
            <a:r>
              <a:rPr lang="en-US" sz="1600" dirty="0"/>
              <a:t>,</a:t>
            </a:r>
            <a:r>
              <a:rPr lang="en-US" sz="1600" dirty="0" err="1"/>
              <a:t>temporal_relationships.timeperiod</a:t>
            </a:r>
            <a:r>
              <a:rPr lang="en-US" sz="1600" dirty="0"/>
              <a:t>(now(), 'infinity'));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select * from </a:t>
            </a:r>
            <a:r>
              <a:rPr lang="en-US" sz="1600" dirty="0" err="1"/>
              <a:t>bitemporal_internal.ll_bitemporal_insert</a:t>
            </a:r>
            <a:r>
              <a:rPr lang="en-US" sz="1600" dirty="0"/>
              <a:t>('</a:t>
            </a:r>
            <a:r>
              <a:rPr lang="en-US" sz="1600" dirty="0" err="1"/>
              <a:t>bt_tutorial.order_line_bt</a:t>
            </a:r>
            <a:r>
              <a:rPr lang="en-US" sz="1600" dirty="0"/>
              <a:t>'</a:t>
            </a:r>
          </a:p>
          <a:p>
            <a:pPr marL="0" indent="0">
              <a:buNone/>
            </a:pPr>
            <a:r>
              <a:rPr lang="en-US" sz="1600" dirty="0"/>
              <a:t>,$$</a:t>
            </a:r>
            <a:r>
              <a:rPr lang="en-US" sz="1600" dirty="0" err="1"/>
              <a:t>order_line_id,order_id</a:t>
            </a:r>
            <a:r>
              <a:rPr lang="en-US" sz="1600" dirty="0"/>
              <a:t>, </a:t>
            </a:r>
            <a:r>
              <a:rPr lang="en-US" sz="1600" dirty="0" err="1"/>
              <a:t>product_id,qty</a:t>
            </a:r>
            <a:r>
              <a:rPr lang="en-US" sz="1600" dirty="0"/>
              <a:t>$$</a:t>
            </a:r>
          </a:p>
          <a:p>
            <a:pPr marL="0" indent="0">
              <a:buNone/>
            </a:pPr>
            <a:r>
              <a:rPr lang="en-US" sz="1600" dirty="0"/>
              <a:t>,</a:t>
            </a:r>
            <a:r>
              <a:rPr lang="en-US" sz="1600" dirty="0" err="1"/>
              <a:t>quote_literal</a:t>
            </a:r>
            <a:r>
              <a:rPr lang="en-US" sz="1600" dirty="0"/>
              <a:t>(</a:t>
            </a:r>
            <a:r>
              <a:rPr lang="en-US" sz="1600" dirty="0" err="1"/>
              <a:t>nextval</a:t>
            </a:r>
            <a:r>
              <a:rPr lang="en-US" sz="1600" dirty="0"/>
              <a:t>('</a:t>
            </a:r>
            <a:r>
              <a:rPr lang="en-US" sz="1600" dirty="0" err="1"/>
              <a:t>order_line_id_seq</a:t>
            </a:r>
            <a:r>
              <a:rPr lang="en-US" sz="1600" dirty="0"/>
              <a:t>'))||$$,</a:t>
            </a:r>
          </a:p>
          <a:p>
            <a:pPr marL="0" indent="0">
              <a:buNone/>
            </a:pPr>
            <a:r>
              <a:rPr lang="en-US" sz="1600" dirty="0"/>
              <a:t>1,2,15 ,$$||</a:t>
            </a:r>
            <a:r>
              <a:rPr lang="en-US" sz="1600" dirty="0" err="1"/>
              <a:t>quote_literal</a:t>
            </a:r>
            <a:r>
              <a:rPr lang="en-US" sz="1600" dirty="0"/>
              <a:t>(now())</a:t>
            </a:r>
          </a:p>
          <a:p>
            <a:pPr marL="0" indent="0">
              <a:buNone/>
            </a:pPr>
            <a:r>
              <a:rPr lang="en-US" sz="1600" dirty="0"/>
              <a:t>,</a:t>
            </a:r>
            <a:r>
              <a:rPr lang="en-US" sz="1600" dirty="0" err="1"/>
              <a:t>temporal_relationships.timeperiod</a:t>
            </a:r>
            <a:r>
              <a:rPr lang="en-US" sz="1600" dirty="0"/>
              <a:t>(now(), 'infinity')</a:t>
            </a:r>
          </a:p>
          <a:p>
            <a:pPr marL="0" indent="0">
              <a:buNone/>
            </a:pPr>
            <a:r>
              <a:rPr lang="en-US" sz="1600" dirty="0"/>
              <a:t>,</a:t>
            </a:r>
            <a:r>
              <a:rPr lang="en-US" sz="1600" dirty="0" err="1"/>
              <a:t>temporal_relationships.timeperiod</a:t>
            </a:r>
            <a:r>
              <a:rPr lang="en-US" sz="1600" dirty="0"/>
              <a:t>(now(), 'infinity’));</a:t>
            </a:r>
          </a:p>
        </p:txBody>
      </p:sp>
    </p:spTree>
    <p:extLst>
      <p:ext uri="{BB962C8B-B14F-4D97-AF65-F5344CB8AC3E}">
        <p14:creationId xmlns:p14="http://schemas.microsoft.com/office/powerpoint/2010/main" val="20808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5D80-4855-094A-B67A-E042BED4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order_line_bt</a:t>
            </a:r>
            <a:r>
              <a:rPr lang="en-US" dirty="0"/>
              <a:t> table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43AD4C-FE49-C34B-8ED7-7F2DEB2FD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C67C8C-5624-5946-99B7-37D02638A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389"/>
            <a:ext cx="12192000" cy="176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7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9369-2475-9945-ABD9-168F5B1F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Bitemporal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44FC-CAF9-474D-B9B3-38C8DECB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51863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o.order_id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staff_name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staff_location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c.cust_name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c.phone</a:t>
            </a:r>
            <a:r>
              <a:rPr lang="en-US" dirty="0">
                <a:latin typeface="Lucida Console" panose="020B0609040504020204" pitchFamily="49" charset="0"/>
              </a:rPr>
              <a:t> AS </a:t>
            </a:r>
            <a:r>
              <a:rPr lang="en-US" dirty="0" err="1">
                <a:latin typeface="Lucida Console" panose="020B0609040504020204" pitchFamily="49" charset="0"/>
              </a:rPr>
              <a:t>cust_phone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p.product_name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p.price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l.qty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FROM </a:t>
            </a:r>
            <a:r>
              <a:rPr lang="en-US" dirty="0" err="1">
                <a:latin typeface="Lucida Console" panose="020B0609040504020204" pitchFamily="49" charset="0"/>
              </a:rPr>
              <a:t>order_line_bt</a:t>
            </a:r>
            <a:r>
              <a:rPr lang="en-US" dirty="0">
                <a:latin typeface="Lucida Console" panose="020B0609040504020204" pitchFamily="49" charset="0"/>
              </a:rPr>
              <a:t> l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JOIN </a:t>
            </a:r>
            <a:r>
              <a:rPr lang="en-US" dirty="0" err="1">
                <a:latin typeface="Lucida Console" panose="020B0609040504020204" pitchFamily="49" charset="0"/>
              </a:rPr>
              <a:t>order_bt</a:t>
            </a:r>
            <a:r>
              <a:rPr lang="en-US" dirty="0">
                <a:latin typeface="Lucida Console" panose="020B0609040504020204" pitchFamily="49" charset="0"/>
              </a:rPr>
              <a:t> o ON </a:t>
            </a:r>
            <a:r>
              <a:rPr lang="en-US" dirty="0" err="1">
                <a:latin typeface="Lucida Console" panose="020B0609040504020204" pitchFamily="49" charset="0"/>
              </a:rPr>
              <a:t>o.order_id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l.order_id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JOIN </a:t>
            </a:r>
            <a:r>
              <a:rPr lang="en-US" dirty="0" err="1">
                <a:latin typeface="Lucida Console" panose="020B0609040504020204" pitchFamily="49" charset="0"/>
              </a:rPr>
              <a:t>product_bt</a:t>
            </a:r>
            <a:r>
              <a:rPr lang="en-US" dirty="0">
                <a:latin typeface="Lucida Console" panose="020B0609040504020204" pitchFamily="49" charset="0"/>
              </a:rPr>
              <a:t> p ON </a:t>
            </a:r>
            <a:r>
              <a:rPr lang="en-US" dirty="0" err="1">
                <a:latin typeface="Lucida Console" panose="020B0609040504020204" pitchFamily="49" charset="0"/>
              </a:rPr>
              <a:t>p.product_id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l.product_id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JOIN </a:t>
            </a:r>
            <a:r>
              <a:rPr lang="en-US" dirty="0" err="1">
                <a:latin typeface="Lucida Console" panose="020B0609040504020204" pitchFamily="49" charset="0"/>
              </a:rPr>
              <a:t>staff_bt</a:t>
            </a:r>
            <a:r>
              <a:rPr lang="en-US" dirty="0">
                <a:latin typeface="Lucida Console" panose="020B0609040504020204" pitchFamily="49" charset="0"/>
              </a:rPr>
              <a:t> s ON </a:t>
            </a:r>
            <a:r>
              <a:rPr lang="en-US" dirty="0" err="1">
                <a:latin typeface="Lucida Console" panose="020B0609040504020204" pitchFamily="49" charset="0"/>
              </a:rPr>
              <a:t>s.staff_id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o.staff_id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JOIN </a:t>
            </a:r>
            <a:r>
              <a:rPr lang="en-US" dirty="0" err="1">
                <a:latin typeface="Lucida Console" panose="020B0609040504020204" pitchFamily="49" charset="0"/>
              </a:rPr>
              <a:t>cust_bt</a:t>
            </a:r>
            <a:r>
              <a:rPr lang="en-US" dirty="0">
                <a:latin typeface="Lucida Console" panose="020B0609040504020204" pitchFamily="49" charset="0"/>
              </a:rPr>
              <a:t> c ON </a:t>
            </a:r>
            <a:r>
              <a:rPr lang="en-US" dirty="0" err="1">
                <a:latin typeface="Lucida Console" panose="020B0609040504020204" pitchFamily="49" charset="0"/>
              </a:rPr>
              <a:t>c.cust_id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o.cust_id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now()&lt;@</a:t>
            </a:r>
            <a:r>
              <a:rPr lang="en-US" dirty="0" err="1">
                <a:latin typeface="Lucida Console" panose="020B0609040504020204" pitchFamily="49" charset="0"/>
              </a:rPr>
              <a:t>l.effective</a:t>
            </a:r>
            <a:r>
              <a:rPr lang="en-US" dirty="0">
                <a:latin typeface="Lucida Console" panose="020B0609040504020204" pitchFamily="49" charset="0"/>
              </a:rPr>
              <a:t> AND now()&lt;@</a:t>
            </a:r>
            <a:r>
              <a:rPr lang="en-US" dirty="0" err="1">
                <a:latin typeface="Lucida Console" panose="020B0609040504020204" pitchFamily="49" charset="0"/>
              </a:rPr>
              <a:t>l.asserted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AND now()&lt;@</a:t>
            </a:r>
            <a:r>
              <a:rPr lang="en-US" dirty="0" err="1">
                <a:latin typeface="Lucida Console" panose="020B0609040504020204" pitchFamily="49" charset="0"/>
              </a:rPr>
              <a:t>o.effective</a:t>
            </a:r>
            <a:r>
              <a:rPr lang="en-US" dirty="0">
                <a:latin typeface="Lucida Console" panose="020B0609040504020204" pitchFamily="49" charset="0"/>
              </a:rPr>
              <a:t> AND now()&lt;@</a:t>
            </a:r>
            <a:r>
              <a:rPr lang="en-US" dirty="0" err="1">
                <a:latin typeface="Lucida Console" panose="020B0609040504020204" pitchFamily="49" charset="0"/>
              </a:rPr>
              <a:t>o.asserted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AND now()&lt;@</a:t>
            </a:r>
            <a:r>
              <a:rPr lang="en-US" dirty="0" err="1">
                <a:latin typeface="Lucida Console" panose="020B0609040504020204" pitchFamily="49" charset="0"/>
              </a:rPr>
              <a:t>c.effective</a:t>
            </a:r>
            <a:r>
              <a:rPr lang="en-US" dirty="0">
                <a:latin typeface="Lucida Console" panose="020B0609040504020204" pitchFamily="49" charset="0"/>
              </a:rPr>
              <a:t> AND now()&lt;@</a:t>
            </a:r>
            <a:r>
              <a:rPr lang="en-US" dirty="0" err="1">
                <a:latin typeface="Lucida Console" panose="020B0609040504020204" pitchFamily="49" charset="0"/>
              </a:rPr>
              <a:t>c.asserted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AND now()&lt;@</a:t>
            </a:r>
            <a:r>
              <a:rPr lang="en-US" dirty="0" err="1">
                <a:latin typeface="Lucida Console" panose="020B0609040504020204" pitchFamily="49" charset="0"/>
              </a:rPr>
              <a:t>p.effective</a:t>
            </a:r>
            <a:r>
              <a:rPr lang="en-US" dirty="0">
                <a:latin typeface="Lucida Console" panose="020B0609040504020204" pitchFamily="49" charset="0"/>
              </a:rPr>
              <a:t> AND now()&lt;@</a:t>
            </a:r>
            <a:r>
              <a:rPr lang="en-US" dirty="0" err="1">
                <a:latin typeface="Lucida Console" panose="020B0609040504020204" pitchFamily="49" charset="0"/>
              </a:rPr>
              <a:t>p.asserted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AND now()&lt;@</a:t>
            </a:r>
            <a:r>
              <a:rPr lang="en-US" dirty="0" err="1">
                <a:latin typeface="Lucida Console" panose="020B0609040504020204" pitchFamily="49" charset="0"/>
              </a:rPr>
              <a:t>s.effective</a:t>
            </a:r>
            <a:r>
              <a:rPr lang="en-US" dirty="0">
                <a:latin typeface="Lucida Console" panose="020B0609040504020204" pitchFamily="49" charset="0"/>
              </a:rPr>
              <a:t> AND now()&lt;@</a:t>
            </a:r>
            <a:r>
              <a:rPr lang="en-US" dirty="0" err="1">
                <a:latin typeface="Lucida Console" panose="020B0609040504020204" pitchFamily="49" charset="0"/>
              </a:rPr>
              <a:t>s.asserted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30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7A956-1D59-5440-B23E-C48E2CE22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68" y="1657350"/>
            <a:ext cx="11429863" cy="1643063"/>
          </a:xfrm>
        </p:spPr>
      </p:pic>
    </p:spTree>
    <p:extLst>
      <p:ext uri="{BB962C8B-B14F-4D97-AF65-F5344CB8AC3E}">
        <p14:creationId xmlns:p14="http://schemas.microsoft.com/office/powerpoint/2010/main" val="3061592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EA91-67D6-1945-9658-92A9CFBB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763"/>
          </a:xfrm>
        </p:spPr>
        <p:txBody>
          <a:bodyPr/>
          <a:lstStyle/>
          <a:p>
            <a:r>
              <a:rPr lang="en-US" dirty="0"/>
              <a:t>Bitemporal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FBC2-2C80-C240-BEAB-ADFD7E6D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889"/>
            <a:ext cx="10820400" cy="34147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>
                <a:latin typeface="Lucida Console" panose="020B0609040504020204" pitchFamily="49" charset="0"/>
              </a:rPr>
              <a:t>SELECT * FROM  </a:t>
            </a:r>
            <a:r>
              <a:rPr lang="en-US" sz="1900" dirty="0" err="1">
                <a:latin typeface="Lucida Console" panose="020B0609040504020204" pitchFamily="49" charset="0"/>
              </a:rPr>
              <a:t>bitemporal_internal.ll_bitemporal_update</a:t>
            </a:r>
            <a:r>
              <a:rPr lang="en-US" sz="1900" dirty="0">
                <a:latin typeface="Lucida Console" panose="020B0609040504020204" pitchFamily="49" charset="0"/>
              </a:rPr>
              <a:t>('</a:t>
            </a:r>
            <a:r>
              <a:rPr lang="en-US" sz="1900" dirty="0" err="1">
                <a:latin typeface="Lucida Console" panose="020B0609040504020204" pitchFamily="49" charset="0"/>
              </a:rPr>
              <a:t>bt_tutorial</a:t>
            </a:r>
            <a:r>
              <a:rPr lang="en-US" sz="19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900" dirty="0">
                <a:latin typeface="Lucida Console" panose="020B0609040504020204" pitchFamily="49" charset="0"/>
              </a:rPr>
              <a:t>,'</a:t>
            </a:r>
            <a:r>
              <a:rPr lang="en-US" sz="1900" dirty="0" err="1">
                <a:latin typeface="Lucida Console" panose="020B0609040504020204" pitchFamily="49" charset="0"/>
              </a:rPr>
              <a:t>staff_bt</a:t>
            </a:r>
            <a:r>
              <a:rPr lang="en-US" sz="19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900" dirty="0">
                <a:latin typeface="Lucida Console" panose="020B0609040504020204" pitchFamily="49" charset="0"/>
              </a:rPr>
              <a:t>,'</a:t>
            </a:r>
            <a:r>
              <a:rPr lang="en-US" sz="1900" dirty="0" err="1">
                <a:latin typeface="Lucida Console" panose="020B0609040504020204" pitchFamily="49" charset="0"/>
              </a:rPr>
              <a:t>staff_location</a:t>
            </a:r>
            <a:r>
              <a:rPr lang="en-US" sz="1900" dirty="0">
                <a:latin typeface="Lucida Console" panose="020B0609040504020204" pitchFamily="49" charset="0"/>
              </a:rPr>
              <a:t>’  -- fields to update</a:t>
            </a:r>
          </a:p>
          <a:p>
            <a:pPr marL="0" indent="0">
              <a:buNone/>
            </a:pPr>
            <a:r>
              <a:rPr lang="en-US" sz="1900" dirty="0">
                <a:latin typeface="Lucida Console" panose="020B0609040504020204" pitchFamily="49" charset="0"/>
              </a:rPr>
              <a:t>,$$'</a:t>
            </a:r>
            <a:r>
              <a:rPr lang="en-US" sz="1900" dirty="0" err="1">
                <a:latin typeface="Lucida Console" panose="020B0609040504020204" pitchFamily="49" charset="0"/>
              </a:rPr>
              <a:t>newlocation</a:t>
            </a:r>
            <a:r>
              <a:rPr lang="en-US" sz="1900" dirty="0">
                <a:latin typeface="Lucida Console" panose="020B0609040504020204" pitchFamily="49" charset="0"/>
              </a:rPr>
              <a:t>'$$  -- values to update with</a:t>
            </a:r>
          </a:p>
          <a:p>
            <a:pPr marL="0" indent="0">
              <a:buNone/>
            </a:pPr>
            <a:r>
              <a:rPr lang="en-US" sz="1900" dirty="0">
                <a:latin typeface="Lucida Console" panose="020B0609040504020204" pitchFamily="49" charset="0"/>
              </a:rPr>
              <a:t>,'</a:t>
            </a:r>
            <a:r>
              <a:rPr lang="en-US" sz="1900" dirty="0" err="1">
                <a:latin typeface="Lucida Console" panose="020B0609040504020204" pitchFamily="49" charset="0"/>
              </a:rPr>
              <a:t>staff_id</a:t>
            </a:r>
            <a:r>
              <a:rPr lang="en-US" sz="1900" dirty="0">
                <a:latin typeface="Lucida Console" panose="020B0609040504020204" pitchFamily="49" charset="0"/>
              </a:rPr>
              <a:t>'  -- search fields</a:t>
            </a:r>
          </a:p>
          <a:p>
            <a:pPr marL="0" indent="0">
              <a:buNone/>
            </a:pPr>
            <a:r>
              <a:rPr lang="en-US" sz="1900" dirty="0">
                <a:latin typeface="Lucida Console" panose="020B0609040504020204" pitchFamily="49" charset="0"/>
              </a:rPr>
              <a:t>,'1' --  search values</a:t>
            </a:r>
          </a:p>
          <a:p>
            <a:pPr marL="0" indent="0">
              <a:buNone/>
            </a:pPr>
            <a:r>
              <a:rPr lang="en-US" sz="1900" dirty="0">
                <a:latin typeface="Lucida Console" panose="020B0609040504020204" pitchFamily="49" charset="0"/>
              </a:rPr>
              <a:t>,</a:t>
            </a:r>
            <a:r>
              <a:rPr lang="en-US" sz="1900" dirty="0" err="1">
                <a:latin typeface="Lucida Console" panose="020B0609040504020204" pitchFamily="49" charset="0"/>
              </a:rPr>
              <a:t>temporal_relationships.timeperiod</a:t>
            </a:r>
            <a:r>
              <a:rPr lang="en-US" sz="1900" dirty="0">
                <a:latin typeface="Lucida Console" panose="020B0609040504020204" pitchFamily="49" charset="0"/>
              </a:rPr>
              <a:t>(now(),'infinity’)</a:t>
            </a:r>
          </a:p>
          <a:p>
            <a:pPr marL="0" indent="0">
              <a:buNone/>
            </a:pPr>
            <a:r>
              <a:rPr lang="en-US" sz="1900" dirty="0">
                <a:latin typeface="Lucida Console" panose="020B0609040504020204" pitchFamily="49" charset="0"/>
              </a:rPr>
              <a:t>,</a:t>
            </a:r>
            <a:r>
              <a:rPr lang="en-US" sz="1900" dirty="0" err="1">
                <a:latin typeface="Lucida Console" panose="020B0609040504020204" pitchFamily="49" charset="0"/>
              </a:rPr>
              <a:t>temporal_relationships.timeperiod</a:t>
            </a:r>
            <a:r>
              <a:rPr lang="en-US" sz="1900" dirty="0">
                <a:latin typeface="Lucida Console" panose="020B0609040504020204" pitchFamily="49" charset="0"/>
              </a:rPr>
              <a:t>(now(),'infinity’));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128142E-0DC7-E647-B867-D7DC8F1DB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5149"/>
            <a:ext cx="13612663" cy="192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32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3FED3-911D-B146-94A2-3D634F43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654049"/>
            <a:ext cx="10625137" cy="57324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SELECT * FROM  </a:t>
            </a:r>
            <a:r>
              <a:rPr lang="en-US" dirty="0" err="1"/>
              <a:t>bitemporal_internal.ll_bitemporal_update</a:t>
            </a:r>
            <a:r>
              <a:rPr lang="en-US" dirty="0"/>
              <a:t>('</a:t>
            </a:r>
            <a:r>
              <a:rPr lang="en-US" dirty="0" err="1"/>
              <a:t>bt_tutorial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,'</a:t>
            </a:r>
            <a:r>
              <a:rPr lang="en-US" dirty="0" err="1"/>
              <a:t>product_bt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,'price'</a:t>
            </a:r>
          </a:p>
          <a:p>
            <a:pPr marL="0" indent="0">
              <a:buNone/>
            </a:pPr>
            <a:r>
              <a:rPr lang="en-US" dirty="0"/>
              <a:t>,$$300$$</a:t>
            </a:r>
          </a:p>
          <a:p>
            <a:pPr marL="0" indent="0">
              <a:buNone/>
            </a:pPr>
            <a:r>
              <a:rPr lang="en-US" dirty="0"/>
              <a:t>,'</a:t>
            </a:r>
            <a:r>
              <a:rPr lang="en-US" dirty="0" err="1"/>
              <a:t>product_id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,'1’</a:t>
            </a:r>
          </a:p>
          <a:p>
            <a:pPr marL="0" indent="0">
              <a:buNone/>
            </a:pPr>
            <a:r>
              <a:rPr lang="en-US" dirty="0"/>
              <a:t>,</a:t>
            </a:r>
            <a:r>
              <a:rPr lang="en-US" dirty="0" err="1"/>
              <a:t>temporal_relationships.timeperiod</a:t>
            </a:r>
            <a:r>
              <a:rPr lang="en-US" dirty="0"/>
              <a:t>(now(), 'infinity')</a:t>
            </a:r>
          </a:p>
          <a:p>
            <a:pPr marL="0" indent="0">
              <a:buNone/>
            </a:pPr>
            <a:r>
              <a:rPr lang="en-US" dirty="0"/>
              <a:t>,</a:t>
            </a:r>
            <a:r>
              <a:rPr lang="en-US" dirty="0" err="1"/>
              <a:t>temporal_relationships.timeperiod</a:t>
            </a:r>
            <a:r>
              <a:rPr lang="en-US" dirty="0"/>
              <a:t>(now(), 'infinity’))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 </a:t>
            </a:r>
            <a:r>
              <a:rPr lang="en-US" dirty="0" err="1"/>
              <a:t>bitemporal_internal.ll_bitemporal_update</a:t>
            </a:r>
            <a:r>
              <a:rPr lang="en-US" dirty="0"/>
              <a:t>('</a:t>
            </a:r>
            <a:r>
              <a:rPr lang="en-US" dirty="0" err="1"/>
              <a:t>bt_tutorial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,'</a:t>
            </a:r>
            <a:r>
              <a:rPr lang="en-US" dirty="0" err="1"/>
              <a:t>cust_bt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,'phone'</a:t>
            </a:r>
          </a:p>
          <a:p>
            <a:pPr marL="0" indent="0">
              <a:buNone/>
            </a:pPr>
            <a:r>
              <a:rPr lang="en-US" dirty="0"/>
              <a:t>,$$'+628111111111'$$</a:t>
            </a:r>
          </a:p>
          <a:p>
            <a:pPr marL="0" indent="0">
              <a:buNone/>
            </a:pPr>
            <a:r>
              <a:rPr lang="en-US" dirty="0"/>
              <a:t>,'</a:t>
            </a:r>
            <a:r>
              <a:rPr lang="en-US" dirty="0" err="1"/>
              <a:t>cust_id</a:t>
            </a:r>
            <a:r>
              <a:rPr lang="en-US" dirty="0"/>
              <a:t>'  -- search fields</a:t>
            </a:r>
          </a:p>
          <a:p>
            <a:pPr marL="0" indent="0">
              <a:buNone/>
            </a:pPr>
            <a:r>
              <a:rPr lang="en-US" dirty="0"/>
              <a:t>,$$1$$ --  search values</a:t>
            </a:r>
          </a:p>
          <a:p>
            <a:pPr marL="0" indent="0">
              <a:buNone/>
            </a:pPr>
            <a:r>
              <a:rPr lang="en-US" dirty="0"/>
              <a:t>,</a:t>
            </a:r>
            <a:r>
              <a:rPr lang="en-US" dirty="0" err="1"/>
              <a:t>temporal_relationships.timeperiod</a:t>
            </a:r>
            <a:r>
              <a:rPr lang="en-US" dirty="0"/>
              <a:t>(now(), 'infinity')</a:t>
            </a:r>
          </a:p>
          <a:p>
            <a:pPr marL="0" indent="0">
              <a:buNone/>
            </a:pPr>
            <a:r>
              <a:rPr lang="en-US" dirty="0"/>
              <a:t>,</a:t>
            </a:r>
            <a:r>
              <a:rPr lang="en-US" dirty="0" err="1"/>
              <a:t>temporal_relationships.timeperiod</a:t>
            </a:r>
            <a:r>
              <a:rPr lang="en-US" dirty="0"/>
              <a:t>(now(), 'infinity'))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1EDF-6875-C445-B3BB-9C02C888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/>
          <a:lstStyle/>
          <a:p>
            <a:r>
              <a:rPr lang="en-US" dirty="0"/>
              <a:t>SELECT at the time of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9F66-DFD0-7649-97FF-0752FDF8F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1328738"/>
            <a:ext cx="10625137" cy="4786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SELECT  </a:t>
            </a:r>
            <a:r>
              <a:rPr lang="en-US" dirty="0" err="1"/>
              <a:t>o.order_id</a:t>
            </a:r>
            <a:r>
              <a:rPr lang="en-US" dirty="0"/>
              <a:t>,  </a:t>
            </a:r>
            <a:r>
              <a:rPr lang="en-US" dirty="0" err="1"/>
              <a:t>staff_name</a:t>
            </a:r>
            <a:r>
              <a:rPr lang="en-US" dirty="0"/>
              <a:t>,  </a:t>
            </a:r>
            <a:r>
              <a:rPr lang="en-US" dirty="0" err="1"/>
              <a:t>staff_location</a:t>
            </a:r>
            <a:r>
              <a:rPr lang="en-US" dirty="0"/>
              <a:t>, </a:t>
            </a:r>
            <a:r>
              <a:rPr lang="en-US" dirty="0" err="1"/>
              <a:t>c.cust_name</a:t>
            </a:r>
            <a:r>
              <a:rPr lang="en-US" dirty="0"/>
              <a:t>,  </a:t>
            </a:r>
            <a:r>
              <a:rPr lang="en-US" dirty="0" err="1"/>
              <a:t>c.phone</a:t>
            </a:r>
            <a:r>
              <a:rPr lang="en-US" dirty="0"/>
              <a:t> AS </a:t>
            </a:r>
            <a:r>
              <a:rPr lang="en-US" dirty="0" err="1"/>
              <a:t>cust_phone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err="1"/>
              <a:t>p.product_name</a:t>
            </a:r>
            <a:r>
              <a:rPr lang="en-US" dirty="0"/>
              <a:t>,  </a:t>
            </a:r>
            <a:r>
              <a:rPr lang="en-US" dirty="0" err="1"/>
              <a:t>p.price</a:t>
            </a:r>
            <a:r>
              <a:rPr lang="en-US" dirty="0"/>
              <a:t>, </a:t>
            </a:r>
            <a:r>
              <a:rPr lang="en-US" dirty="0" err="1"/>
              <a:t>l.qty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</a:t>
            </a:r>
            <a:r>
              <a:rPr lang="en-US" dirty="0" err="1"/>
              <a:t>order_line_bt</a:t>
            </a:r>
            <a:r>
              <a:rPr lang="en-US" dirty="0"/>
              <a:t> l</a:t>
            </a:r>
          </a:p>
          <a:p>
            <a:pPr marL="0" indent="0">
              <a:buNone/>
            </a:pPr>
            <a:r>
              <a:rPr lang="en-US" dirty="0"/>
              <a:t>    JOIN </a:t>
            </a:r>
            <a:r>
              <a:rPr lang="en-US" dirty="0" err="1"/>
              <a:t>order_bt</a:t>
            </a:r>
            <a:r>
              <a:rPr lang="en-US" dirty="0"/>
              <a:t> o ON </a:t>
            </a:r>
            <a:r>
              <a:rPr lang="en-US" dirty="0" err="1"/>
              <a:t>o.order_id</a:t>
            </a:r>
            <a:r>
              <a:rPr lang="en-US" dirty="0"/>
              <a:t> = </a:t>
            </a:r>
            <a:r>
              <a:rPr lang="en-US" dirty="0" err="1"/>
              <a:t>l.order_id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JOIN </a:t>
            </a:r>
            <a:r>
              <a:rPr lang="en-US" dirty="0" err="1"/>
              <a:t>product_bt</a:t>
            </a:r>
            <a:r>
              <a:rPr lang="en-US" dirty="0"/>
              <a:t> p ON </a:t>
            </a:r>
            <a:r>
              <a:rPr lang="en-US" dirty="0" err="1"/>
              <a:t>p.product_id</a:t>
            </a:r>
            <a:r>
              <a:rPr lang="en-US" dirty="0"/>
              <a:t> = </a:t>
            </a:r>
            <a:r>
              <a:rPr lang="en-US" dirty="0" err="1"/>
              <a:t>l.product_id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JOIN </a:t>
            </a:r>
            <a:r>
              <a:rPr lang="en-US" dirty="0" err="1"/>
              <a:t>staff_bt</a:t>
            </a:r>
            <a:r>
              <a:rPr lang="en-US" dirty="0"/>
              <a:t> s ON </a:t>
            </a:r>
            <a:r>
              <a:rPr lang="en-US" dirty="0" err="1"/>
              <a:t>s.staff_id</a:t>
            </a:r>
            <a:r>
              <a:rPr lang="en-US" dirty="0"/>
              <a:t> = </a:t>
            </a:r>
            <a:r>
              <a:rPr lang="en-US" dirty="0" err="1"/>
              <a:t>o.staff_id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JOIN </a:t>
            </a:r>
            <a:r>
              <a:rPr lang="en-US" dirty="0" err="1"/>
              <a:t>cust_bt</a:t>
            </a:r>
            <a:r>
              <a:rPr lang="en-US" dirty="0"/>
              <a:t> c ON </a:t>
            </a:r>
            <a:r>
              <a:rPr lang="en-US" dirty="0" err="1"/>
              <a:t>c.cust_id</a:t>
            </a:r>
            <a:r>
              <a:rPr lang="en-US" dirty="0"/>
              <a:t> = </a:t>
            </a:r>
            <a:r>
              <a:rPr lang="en-US" dirty="0" err="1"/>
              <a:t>o.cust_id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l.order_id</a:t>
            </a:r>
            <a:r>
              <a:rPr lang="en-US" dirty="0"/>
              <a:t>=1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order_line_created_at</a:t>
            </a:r>
            <a:r>
              <a:rPr lang="en-US" dirty="0"/>
              <a:t>&lt;@</a:t>
            </a:r>
            <a:r>
              <a:rPr lang="en-US" dirty="0" err="1"/>
              <a:t>l.effective</a:t>
            </a:r>
            <a:r>
              <a:rPr lang="en-US" dirty="0"/>
              <a:t> AND now()&lt;@</a:t>
            </a:r>
            <a:r>
              <a:rPr lang="en-US" dirty="0" err="1"/>
              <a:t>l.asserted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order_created_at</a:t>
            </a:r>
            <a:r>
              <a:rPr lang="en-US" dirty="0"/>
              <a:t>&lt;@</a:t>
            </a:r>
            <a:r>
              <a:rPr lang="en-US" dirty="0" err="1"/>
              <a:t>o.effective</a:t>
            </a:r>
            <a:r>
              <a:rPr lang="en-US" dirty="0"/>
              <a:t> AND now()&lt;@</a:t>
            </a:r>
            <a:r>
              <a:rPr lang="en-US" dirty="0" err="1"/>
              <a:t>o.asserted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order_created_at</a:t>
            </a:r>
            <a:r>
              <a:rPr lang="en-US" dirty="0"/>
              <a:t>&lt;@</a:t>
            </a:r>
            <a:r>
              <a:rPr lang="en-US" dirty="0" err="1"/>
              <a:t>c.effective</a:t>
            </a:r>
            <a:r>
              <a:rPr lang="en-US" dirty="0"/>
              <a:t> AND now()&lt;@</a:t>
            </a:r>
            <a:r>
              <a:rPr lang="en-US" dirty="0" err="1"/>
              <a:t>c.asserted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order_created_at</a:t>
            </a:r>
            <a:r>
              <a:rPr lang="en-US" dirty="0"/>
              <a:t>&lt;@</a:t>
            </a:r>
            <a:r>
              <a:rPr lang="en-US" dirty="0" err="1"/>
              <a:t>p.effective</a:t>
            </a:r>
            <a:r>
              <a:rPr lang="en-US" dirty="0"/>
              <a:t> AND now()&lt;@</a:t>
            </a:r>
            <a:r>
              <a:rPr lang="en-US" dirty="0" err="1"/>
              <a:t>p.asserted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order_created_at</a:t>
            </a:r>
            <a:r>
              <a:rPr lang="en-US" dirty="0"/>
              <a:t>&lt;@</a:t>
            </a:r>
            <a:r>
              <a:rPr lang="en-US" dirty="0" err="1"/>
              <a:t>s.effective</a:t>
            </a:r>
            <a:r>
              <a:rPr lang="en-US" dirty="0"/>
              <a:t> AND now()&lt;@</a:t>
            </a:r>
            <a:r>
              <a:rPr lang="en-US" dirty="0" err="1"/>
              <a:t>s.asserted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0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AD92-D7C7-C44C-B186-4DA28283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Bitemporal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CE9D-0C4D-2043-BE75-931C53EA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Operations: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/>
              <a:t>create bitemporal table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/>
              <a:t>bitemporal insert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/>
              <a:t>bitemporal update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/>
              <a:t>bitemporal correction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/>
              <a:t>inactivate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/>
              <a:t>bitemporal delete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45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1CC2-33CF-A842-AECD-8F60FD16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B1AC1F-8242-A04E-A9EC-247EFAF4D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975" y="2282825"/>
            <a:ext cx="11205782" cy="1646238"/>
          </a:xfrm>
        </p:spPr>
      </p:pic>
    </p:spTree>
    <p:extLst>
      <p:ext uri="{BB962C8B-B14F-4D97-AF65-F5344CB8AC3E}">
        <p14:creationId xmlns:p14="http://schemas.microsoft.com/office/powerpoint/2010/main" val="1352187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F455-280A-D74B-8EDF-60BA03F8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1325563"/>
          </a:xfrm>
        </p:spPr>
        <p:txBody>
          <a:bodyPr/>
          <a:lstStyle/>
          <a:p>
            <a:r>
              <a:rPr lang="en-US" dirty="0"/>
              <a:t>Bitemporal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D6FE-8A40-4048-80AC-6E6B099AB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38"/>
            <a:ext cx="10515600" cy="47339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* FROM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bitemporal_internal.ll_bitemporal_correction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'</a:t>
            </a:r>
            <a:r>
              <a:rPr lang="en-US" dirty="0" err="1">
                <a:latin typeface="Lucida Console" panose="020B0609040504020204" pitchFamily="49" charset="0"/>
              </a:rPr>
              <a:t>bt_tutorial</a:t>
            </a:r>
            <a:r>
              <a:rPr lang="en-US" dirty="0">
                <a:latin typeface="Lucida Console" panose="020B06090405040202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'</a:t>
            </a:r>
            <a:r>
              <a:rPr lang="en-US" dirty="0" err="1">
                <a:latin typeface="Lucida Console" panose="020B0609040504020204" pitchFamily="49" charset="0"/>
              </a:rPr>
              <a:t>product_bt</a:t>
            </a:r>
            <a:r>
              <a:rPr lang="en-US" dirty="0">
                <a:latin typeface="Lucida Console" panose="020B06090405040202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'price',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'275',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'</a:t>
            </a:r>
            <a:r>
              <a:rPr lang="en-US" dirty="0" err="1">
                <a:latin typeface="Lucida Console" panose="020B0609040504020204" pitchFamily="49" charset="0"/>
              </a:rPr>
              <a:t>product_id</a:t>
            </a:r>
            <a:r>
              <a:rPr lang="en-US" dirty="0">
                <a:latin typeface="Lucida Console" panose="020B06090405040202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'2',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temporal_relationships.timeperiod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('2020-10-11 18:33:26.816311-05'::</a:t>
            </a:r>
            <a:r>
              <a:rPr lang="en-US" dirty="0" err="1">
                <a:latin typeface="Lucida Console" panose="020B0609040504020204" pitchFamily="49" charset="0"/>
              </a:rPr>
              <a:t>timestamptz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'infinity'),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now());</a:t>
            </a:r>
          </a:p>
        </p:txBody>
      </p:sp>
    </p:spTree>
    <p:extLst>
      <p:ext uri="{BB962C8B-B14F-4D97-AF65-F5344CB8AC3E}">
        <p14:creationId xmlns:p14="http://schemas.microsoft.com/office/powerpoint/2010/main" val="1525085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1EDF-6875-C445-B3BB-9C02C888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/>
          <a:lstStyle/>
          <a:p>
            <a:r>
              <a:rPr lang="en-US" dirty="0"/>
              <a:t>SELECT at the time of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9F66-DFD0-7649-97FF-0752FDF8F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1328738"/>
            <a:ext cx="10625137" cy="4786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SELECT  </a:t>
            </a:r>
            <a:r>
              <a:rPr lang="en-US" dirty="0" err="1"/>
              <a:t>o.order_id</a:t>
            </a:r>
            <a:r>
              <a:rPr lang="en-US" dirty="0"/>
              <a:t>,  </a:t>
            </a:r>
            <a:r>
              <a:rPr lang="en-US" dirty="0" err="1"/>
              <a:t>staff_name</a:t>
            </a:r>
            <a:r>
              <a:rPr lang="en-US" dirty="0"/>
              <a:t>,  </a:t>
            </a:r>
            <a:r>
              <a:rPr lang="en-US" dirty="0" err="1"/>
              <a:t>staff_location</a:t>
            </a:r>
            <a:r>
              <a:rPr lang="en-US" dirty="0"/>
              <a:t>, </a:t>
            </a:r>
            <a:r>
              <a:rPr lang="en-US" dirty="0" err="1"/>
              <a:t>c.cust_name</a:t>
            </a:r>
            <a:r>
              <a:rPr lang="en-US" dirty="0"/>
              <a:t>,  </a:t>
            </a:r>
            <a:r>
              <a:rPr lang="en-US" dirty="0" err="1"/>
              <a:t>c.phone</a:t>
            </a:r>
            <a:r>
              <a:rPr lang="en-US" dirty="0"/>
              <a:t> AS </a:t>
            </a:r>
            <a:r>
              <a:rPr lang="en-US" dirty="0" err="1"/>
              <a:t>cust_phone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err="1"/>
              <a:t>p.product_name</a:t>
            </a:r>
            <a:r>
              <a:rPr lang="en-US" dirty="0"/>
              <a:t>,  </a:t>
            </a:r>
            <a:r>
              <a:rPr lang="en-US" dirty="0" err="1"/>
              <a:t>p.price</a:t>
            </a:r>
            <a:r>
              <a:rPr lang="en-US" dirty="0"/>
              <a:t>, </a:t>
            </a:r>
            <a:r>
              <a:rPr lang="en-US" dirty="0" err="1"/>
              <a:t>l.qty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</a:t>
            </a:r>
            <a:r>
              <a:rPr lang="en-US" dirty="0" err="1"/>
              <a:t>order_line_bt</a:t>
            </a:r>
            <a:r>
              <a:rPr lang="en-US" dirty="0"/>
              <a:t> l</a:t>
            </a:r>
          </a:p>
          <a:p>
            <a:pPr marL="0" indent="0">
              <a:buNone/>
            </a:pPr>
            <a:r>
              <a:rPr lang="en-US" dirty="0"/>
              <a:t>    JOIN </a:t>
            </a:r>
            <a:r>
              <a:rPr lang="en-US" dirty="0" err="1"/>
              <a:t>order_bt</a:t>
            </a:r>
            <a:r>
              <a:rPr lang="en-US" dirty="0"/>
              <a:t> o ON </a:t>
            </a:r>
            <a:r>
              <a:rPr lang="en-US" dirty="0" err="1"/>
              <a:t>o.order_id</a:t>
            </a:r>
            <a:r>
              <a:rPr lang="en-US" dirty="0"/>
              <a:t> = </a:t>
            </a:r>
            <a:r>
              <a:rPr lang="en-US" dirty="0" err="1"/>
              <a:t>l.order_id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JOIN </a:t>
            </a:r>
            <a:r>
              <a:rPr lang="en-US" dirty="0" err="1"/>
              <a:t>product_bt</a:t>
            </a:r>
            <a:r>
              <a:rPr lang="en-US" dirty="0"/>
              <a:t> p ON </a:t>
            </a:r>
            <a:r>
              <a:rPr lang="en-US" dirty="0" err="1"/>
              <a:t>p.product_id</a:t>
            </a:r>
            <a:r>
              <a:rPr lang="en-US" dirty="0"/>
              <a:t> = </a:t>
            </a:r>
            <a:r>
              <a:rPr lang="en-US" dirty="0" err="1"/>
              <a:t>l.product_id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JOIN </a:t>
            </a:r>
            <a:r>
              <a:rPr lang="en-US" dirty="0" err="1"/>
              <a:t>staff_bt</a:t>
            </a:r>
            <a:r>
              <a:rPr lang="en-US" dirty="0"/>
              <a:t> s ON </a:t>
            </a:r>
            <a:r>
              <a:rPr lang="en-US" dirty="0" err="1"/>
              <a:t>s.staff_id</a:t>
            </a:r>
            <a:r>
              <a:rPr lang="en-US" dirty="0"/>
              <a:t> = </a:t>
            </a:r>
            <a:r>
              <a:rPr lang="en-US" dirty="0" err="1"/>
              <a:t>o.staff_id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JOIN </a:t>
            </a:r>
            <a:r>
              <a:rPr lang="en-US" dirty="0" err="1"/>
              <a:t>cust_bt</a:t>
            </a:r>
            <a:r>
              <a:rPr lang="en-US" dirty="0"/>
              <a:t> c ON </a:t>
            </a:r>
            <a:r>
              <a:rPr lang="en-US" dirty="0" err="1"/>
              <a:t>c.cust_id</a:t>
            </a:r>
            <a:r>
              <a:rPr lang="en-US" dirty="0"/>
              <a:t> = </a:t>
            </a:r>
            <a:r>
              <a:rPr lang="en-US" dirty="0" err="1"/>
              <a:t>o.cust_id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l.order_id</a:t>
            </a:r>
            <a:r>
              <a:rPr lang="en-US" dirty="0"/>
              <a:t>=1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order_line_created_at</a:t>
            </a:r>
            <a:r>
              <a:rPr lang="en-US" dirty="0"/>
              <a:t>&lt;@</a:t>
            </a:r>
            <a:r>
              <a:rPr lang="en-US" dirty="0" err="1"/>
              <a:t>l.effective</a:t>
            </a:r>
            <a:r>
              <a:rPr lang="en-US" dirty="0"/>
              <a:t> AND now()&lt;@</a:t>
            </a:r>
            <a:r>
              <a:rPr lang="en-US" dirty="0" err="1"/>
              <a:t>l.asserted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order_created_at</a:t>
            </a:r>
            <a:r>
              <a:rPr lang="en-US" dirty="0"/>
              <a:t>&lt;@</a:t>
            </a:r>
            <a:r>
              <a:rPr lang="en-US" dirty="0" err="1"/>
              <a:t>o.effective</a:t>
            </a:r>
            <a:r>
              <a:rPr lang="en-US" dirty="0"/>
              <a:t> AND now()&lt;@</a:t>
            </a:r>
            <a:r>
              <a:rPr lang="en-US" dirty="0" err="1"/>
              <a:t>o.asserted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order_created_at</a:t>
            </a:r>
            <a:r>
              <a:rPr lang="en-US" dirty="0"/>
              <a:t>&lt;@</a:t>
            </a:r>
            <a:r>
              <a:rPr lang="en-US" dirty="0" err="1"/>
              <a:t>c.effective</a:t>
            </a:r>
            <a:r>
              <a:rPr lang="en-US" dirty="0"/>
              <a:t> AND now()&lt;@</a:t>
            </a:r>
            <a:r>
              <a:rPr lang="en-US" dirty="0" err="1"/>
              <a:t>c.asserted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order_created_at</a:t>
            </a:r>
            <a:r>
              <a:rPr lang="en-US" dirty="0"/>
              <a:t>&lt;@</a:t>
            </a:r>
            <a:r>
              <a:rPr lang="en-US" dirty="0" err="1"/>
              <a:t>p.effective</a:t>
            </a:r>
            <a:r>
              <a:rPr lang="en-US" dirty="0"/>
              <a:t> AND now()&lt;@</a:t>
            </a:r>
            <a:r>
              <a:rPr lang="en-US" dirty="0" err="1"/>
              <a:t>p.asserted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order_created_at</a:t>
            </a:r>
            <a:r>
              <a:rPr lang="en-US" dirty="0"/>
              <a:t>&lt;@</a:t>
            </a:r>
            <a:r>
              <a:rPr lang="en-US" dirty="0" err="1"/>
              <a:t>s.effective</a:t>
            </a:r>
            <a:r>
              <a:rPr lang="en-US" dirty="0"/>
              <a:t> AND now()&lt;@</a:t>
            </a:r>
            <a:r>
              <a:rPr lang="en-US" dirty="0" err="1"/>
              <a:t>s.asserted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91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E955-1476-5045-A117-2D21C851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are corrected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9F30B1-8BB6-C344-AC9A-6659C45D9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099" y="2999677"/>
            <a:ext cx="10904079" cy="1672683"/>
          </a:xfrm>
        </p:spPr>
      </p:pic>
    </p:spTree>
    <p:extLst>
      <p:ext uri="{BB962C8B-B14F-4D97-AF65-F5344CB8AC3E}">
        <p14:creationId xmlns:p14="http://schemas.microsoft.com/office/powerpoint/2010/main" val="3106222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2C31-275E-4140-BBA8-7B6BD29C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7925"/>
          </a:xfrm>
        </p:spPr>
        <p:txBody>
          <a:bodyPr/>
          <a:lstStyle/>
          <a:p>
            <a:r>
              <a:rPr lang="en-US" dirty="0"/>
              <a:t>SELECT with assertion at the time of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9F0E-492C-7D4E-A1B8-A801F413D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SELECT  </a:t>
            </a:r>
            <a:r>
              <a:rPr lang="en-US" dirty="0" err="1"/>
              <a:t>o.order_id</a:t>
            </a:r>
            <a:r>
              <a:rPr lang="en-US" dirty="0"/>
              <a:t>,  </a:t>
            </a:r>
            <a:r>
              <a:rPr lang="en-US" dirty="0" err="1"/>
              <a:t>staff_name</a:t>
            </a:r>
            <a:r>
              <a:rPr lang="en-US" dirty="0"/>
              <a:t>,  </a:t>
            </a:r>
            <a:r>
              <a:rPr lang="en-US" dirty="0" err="1"/>
              <a:t>staff_location</a:t>
            </a:r>
            <a:r>
              <a:rPr lang="en-US" dirty="0"/>
              <a:t>, </a:t>
            </a:r>
            <a:r>
              <a:rPr lang="en-US" dirty="0" err="1"/>
              <a:t>c.cust_name</a:t>
            </a:r>
            <a:r>
              <a:rPr lang="en-US" dirty="0"/>
              <a:t>,  </a:t>
            </a:r>
            <a:r>
              <a:rPr lang="en-US" dirty="0" err="1"/>
              <a:t>c.phone</a:t>
            </a:r>
            <a:r>
              <a:rPr lang="en-US" dirty="0"/>
              <a:t> AS </a:t>
            </a:r>
            <a:r>
              <a:rPr lang="en-US" dirty="0" err="1"/>
              <a:t>cust_phone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err="1"/>
              <a:t>p.product_name</a:t>
            </a:r>
            <a:r>
              <a:rPr lang="en-US" dirty="0"/>
              <a:t>,  </a:t>
            </a:r>
            <a:r>
              <a:rPr lang="en-US" dirty="0" err="1"/>
              <a:t>p.price</a:t>
            </a:r>
            <a:r>
              <a:rPr lang="en-US" dirty="0"/>
              <a:t>, </a:t>
            </a:r>
            <a:r>
              <a:rPr lang="en-US" dirty="0" err="1"/>
              <a:t>l.qty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</a:t>
            </a:r>
            <a:r>
              <a:rPr lang="en-US" dirty="0" err="1"/>
              <a:t>order_line_bt</a:t>
            </a:r>
            <a:r>
              <a:rPr lang="en-US" dirty="0"/>
              <a:t> l</a:t>
            </a:r>
          </a:p>
          <a:p>
            <a:pPr marL="0" indent="0">
              <a:buNone/>
            </a:pPr>
            <a:r>
              <a:rPr lang="en-US" dirty="0"/>
              <a:t>    JOIN </a:t>
            </a:r>
            <a:r>
              <a:rPr lang="en-US" dirty="0" err="1"/>
              <a:t>order_bt</a:t>
            </a:r>
            <a:r>
              <a:rPr lang="en-US" dirty="0"/>
              <a:t> o ON </a:t>
            </a:r>
            <a:r>
              <a:rPr lang="en-US" dirty="0" err="1"/>
              <a:t>o.order_id</a:t>
            </a:r>
            <a:r>
              <a:rPr lang="en-US" dirty="0"/>
              <a:t> = </a:t>
            </a:r>
            <a:r>
              <a:rPr lang="en-US" dirty="0" err="1"/>
              <a:t>l.order_id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JOIN </a:t>
            </a:r>
            <a:r>
              <a:rPr lang="en-US" dirty="0" err="1"/>
              <a:t>product_bt</a:t>
            </a:r>
            <a:r>
              <a:rPr lang="en-US" dirty="0"/>
              <a:t> p ON </a:t>
            </a:r>
            <a:r>
              <a:rPr lang="en-US" dirty="0" err="1"/>
              <a:t>p.product_id</a:t>
            </a:r>
            <a:r>
              <a:rPr lang="en-US" dirty="0"/>
              <a:t> = </a:t>
            </a:r>
            <a:r>
              <a:rPr lang="en-US" dirty="0" err="1"/>
              <a:t>l.product_id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JOIN </a:t>
            </a:r>
            <a:r>
              <a:rPr lang="en-US" dirty="0" err="1"/>
              <a:t>staff_bt</a:t>
            </a:r>
            <a:r>
              <a:rPr lang="en-US" dirty="0"/>
              <a:t> s ON </a:t>
            </a:r>
            <a:r>
              <a:rPr lang="en-US" dirty="0" err="1"/>
              <a:t>s.staff_id</a:t>
            </a:r>
            <a:r>
              <a:rPr lang="en-US" dirty="0"/>
              <a:t> = </a:t>
            </a:r>
            <a:r>
              <a:rPr lang="en-US" dirty="0" err="1"/>
              <a:t>o.staff_id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JOIN </a:t>
            </a:r>
            <a:r>
              <a:rPr lang="en-US" dirty="0" err="1"/>
              <a:t>cust_bt</a:t>
            </a:r>
            <a:r>
              <a:rPr lang="en-US" dirty="0"/>
              <a:t> c ON </a:t>
            </a:r>
            <a:r>
              <a:rPr lang="en-US" dirty="0" err="1"/>
              <a:t>c.cust_id</a:t>
            </a:r>
            <a:r>
              <a:rPr lang="en-US" dirty="0"/>
              <a:t> = </a:t>
            </a:r>
            <a:r>
              <a:rPr lang="en-US" dirty="0" err="1"/>
              <a:t>o.cust_id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l.order_id</a:t>
            </a:r>
            <a:r>
              <a:rPr lang="en-US" dirty="0"/>
              <a:t>=1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order_line_created_at</a:t>
            </a:r>
            <a:r>
              <a:rPr lang="en-US" dirty="0"/>
              <a:t>&lt;@</a:t>
            </a:r>
            <a:r>
              <a:rPr lang="en-US" dirty="0" err="1"/>
              <a:t>l.effective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order_line_created_at</a:t>
            </a:r>
            <a:r>
              <a:rPr lang="en-US" dirty="0"/>
              <a:t>&lt;@</a:t>
            </a:r>
            <a:r>
              <a:rPr lang="en-US" dirty="0" err="1"/>
              <a:t>l.asserted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order_created_at</a:t>
            </a:r>
            <a:r>
              <a:rPr lang="en-US" dirty="0"/>
              <a:t>&lt;@</a:t>
            </a:r>
            <a:r>
              <a:rPr lang="en-US" dirty="0" err="1"/>
              <a:t>o.effective</a:t>
            </a:r>
            <a:r>
              <a:rPr lang="en-US" dirty="0"/>
              <a:t> AND </a:t>
            </a:r>
            <a:r>
              <a:rPr lang="en-US" dirty="0" err="1"/>
              <a:t>order_created_at</a:t>
            </a:r>
            <a:r>
              <a:rPr lang="en-US" dirty="0"/>
              <a:t>&lt;@</a:t>
            </a:r>
            <a:r>
              <a:rPr lang="en-US" dirty="0" err="1"/>
              <a:t>o.asserted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order_created_at</a:t>
            </a:r>
            <a:r>
              <a:rPr lang="en-US" dirty="0"/>
              <a:t>&lt;@</a:t>
            </a:r>
            <a:r>
              <a:rPr lang="en-US" dirty="0" err="1"/>
              <a:t>c.effective</a:t>
            </a:r>
            <a:r>
              <a:rPr lang="en-US" dirty="0"/>
              <a:t> AND </a:t>
            </a:r>
            <a:r>
              <a:rPr lang="en-US" dirty="0" err="1"/>
              <a:t>order_created_at</a:t>
            </a:r>
            <a:r>
              <a:rPr lang="en-US" dirty="0"/>
              <a:t>&lt;@</a:t>
            </a:r>
            <a:r>
              <a:rPr lang="en-US" dirty="0" err="1"/>
              <a:t>c.asserted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order_created_at</a:t>
            </a:r>
            <a:r>
              <a:rPr lang="en-US" dirty="0"/>
              <a:t>&lt;@</a:t>
            </a:r>
            <a:r>
              <a:rPr lang="en-US" dirty="0" err="1"/>
              <a:t>p.effective</a:t>
            </a:r>
            <a:r>
              <a:rPr lang="en-US" dirty="0"/>
              <a:t> AND </a:t>
            </a:r>
            <a:r>
              <a:rPr lang="en-US" dirty="0" err="1"/>
              <a:t>order_created_at</a:t>
            </a:r>
            <a:r>
              <a:rPr lang="en-US" dirty="0"/>
              <a:t>&lt;@</a:t>
            </a:r>
            <a:r>
              <a:rPr lang="en-US" dirty="0" err="1"/>
              <a:t>p.asserted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order_created_at</a:t>
            </a:r>
            <a:r>
              <a:rPr lang="en-US" dirty="0"/>
              <a:t>&lt;@</a:t>
            </a:r>
            <a:r>
              <a:rPr lang="en-US" dirty="0" err="1"/>
              <a:t>s.effective</a:t>
            </a:r>
            <a:r>
              <a:rPr lang="en-US" dirty="0"/>
              <a:t> AND </a:t>
            </a:r>
            <a:r>
              <a:rPr lang="en-US" dirty="0" err="1"/>
              <a:t>order_created_at</a:t>
            </a:r>
            <a:r>
              <a:rPr lang="en-US" dirty="0"/>
              <a:t>&lt;@</a:t>
            </a:r>
            <a:r>
              <a:rPr lang="en-US" dirty="0" err="1"/>
              <a:t>s.asserted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91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0E0E-45BA-854C-9EDE-EAE4C642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at the time of order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CA043B-95C0-CE42-AFCD-D4BD854E6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88" y="2145506"/>
            <a:ext cx="11728342" cy="1797843"/>
          </a:xfrm>
        </p:spPr>
      </p:pic>
    </p:spTree>
    <p:extLst>
      <p:ext uri="{BB962C8B-B14F-4D97-AF65-F5344CB8AC3E}">
        <p14:creationId xmlns:p14="http://schemas.microsoft.com/office/powerpoint/2010/main" val="490089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797D-C4F5-8242-9604-DABF0EEA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err="1"/>
              <a:t>product_dt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EAF92-B6E9-8E4F-A62A-069E514D5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2B6CC58-F6D5-7144-9829-E78CF3E75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2223908"/>
            <a:ext cx="12456101" cy="27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4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04990"/>
            <a:ext cx="10515600" cy="1035050"/>
          </a:xfrm>
        </p:spPr>
        <p:txBody>
          <a:bodyPr/>
          <a:lstStyle/>
          <a:p>
            <a:r>
              <a:rPr lang="en-US" dirty="0" err="1"/>
              <a:t>Bitemporal</a:t>
            </a:r>
            <a:r>
              <a:rPr lang="en-US" dirty="0"/>
              <a:t> Insert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513901" y="1344775"/>
          <a:ext cx="6505167" cy="746760"/>
        </p:xfrm>
        <a:graphic>
          <a:graphicData uri="http://schemas.openxmlformats.org/drawingml/2006/table">
            <a:tbl>
              <a:tblPr/>
              <a:tblGrid>
                <a:gridCol w="191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7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952">
                <a:tc>
                  <a:txBody>
                    <a:bodyPr/>
                    <a:lstStyle/>
                    <a:p>
                      <a:pPr indent="75692"/>
                      <a:r>
                        <a:rPr lang="en-US" sz="1100" b="1">
                          <a:latin typeface="Arial"/>
                        </a:rPr>
                        <a:t>#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1100" b="1" dirty="0">
                          <a:latin typeface="Arial"/>
                        </a:rPr>
                        <a:t>Effective Interval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70104"/>
                      <a:r>
                        <a:rPr lang="en-US" sz="1100" b="1" dirty="0">
                          <a:latin typeface="Arial"/>
                        </a:rPr>
                        <a:t>Assertive Interval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1100" b="1" dirty="0">
                          <a:latin typeface="Arial"/>
                        </a:rPr>
                        <a:t>Customer No.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1100" b="1" dirty="0">
                          <a:latin typeface="Arial"/>
                        </a:rPr>
                        <a:t>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1100" b="1">
                          <a:latin typeface="Arial"/>
                        </a:rPr>
                        <a:t>Type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indent="75692"/>
                      <a:r>
                        <a:rPr lang="en-US" sz="1100" b="1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1100" b="1" dirty="0">
                          <a:latin typeface="Arial"/>
                        </a:rPr>
                        <a:t>[2015-06-01, </a:t>
                      </a:r>
                      <a:r>
                        <a:rPr lang="en-US" sz="1100" b="1" dirty="0" err="1">
                          <a:latin typeface="Arial"/>
                        </a:rPr>
                        <a:t>oo</a:t>
                      </a:r>
                      <a:r>
                        <a:rPr lang="en-US" sz="1100" b="1" dirty="0">
                          <a:latin typeface="Arial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010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Arial"/>
                        </a:rPr>
                        <a:t>[ 2015-05-01 , </a:t>
                      </a:r>
                      <a:r>
                        <a:rPr lang="en-US" sz="1100" b="1" dirty="0" err="1">
                          <a:latin typeface="Arial"/>
                        </a:rPr>
                        <a:t>oo</a:t>
                      </a:r>
                      <a:r>
                        <a:rPr lang="en-US" sz="1100" b="1" dirty="0">
                          <a:latin typeface="Arial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1100" b="1" dirty="0">
                          <a:latin typeface="Arial"/>
                        </a:rPr>
                        <a:t>C100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1150" dirty="0">
                          <a:latin typeface="Arial"/>
                        </a:rPr>
                        <a:t>John Doe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1150" dirty="0">
                          <a:latin typeface="Arial"/>
                        </a:rPr>
                        <a:t>Silver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6099" y="3640394"/>
            <a:ext cx="513410" cy="29652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dirty="0"/>
              <a:t>Asserted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190368" y="3991838"/>
            <a:ext cx="3298855" cy="2433245"/>
            <a:chOff x="1111055" y="3708116"/>
            <a:chExt cx="4786342" cy="2714813"/>
          </a:xfrm>
        </p:grpSpPr>
        <p:sp>
          <p:nvSpPr>
            <p:cNvPr id="15" name="Rectangle 14"/>
            <p:cNvSpPr/>
            <p:nvPr/>
          </p:nvSpPr>
          <p:spPr>
            <a:xfrm>
              <a:off x="1465794" y="3963609"/>
              <a:ext cx="4403385" cy="245931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43265" y="3708116"/>
              <a:ext cx="4644311" cy="3681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24940" y="3941790"/>
              <a:ext cx="4472457" cy="2481138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1111055" y="3963609"/>
              <a:ext cx="16793" cy="24593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456235" y="3991838"/>
            <a:ext cx="3455550" cy="2413580"/>
            <a:chOff x="7167765" y="3673173"/>
            <a:chExt cx="4786342" cy="2714812"/>
          </a:xfrm>
        </p:grpSpPr>
        <p:sp>
          <p:nvSpPr>
            <p:cNvPr id="24" name="Rectangle 23"/>
            <p:cNvSpPr/>
            <p:nvPr/>
          </p:nvSpPr>
          <p:spPr>
            <a:xfrm>
              <a:off x="7522504" y="3928666"/>
              <a:ext cx="4403385" cy="245931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94202" y="4291366"/>
              <a:ext cx="3731686" cy="2096618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7299975" y="3673173"/>
              <a:ext cx="4644311" cy="3681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481650" y="3906846"/>
              <a:ext cx="4472457" cy="2481138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7167765" y="3928665"/>
              <a:ext cx="16793" cy="24593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257394" y="3640393"/>
            <a:ext cx="124983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/>
              <a:t>Effective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5427106" y="4863226"/>
            <a:ext cx="2091246" cy="537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25588" y="1141477"/>
            <a:ext cx="386363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352">
              <a:spcBef>
                <a:spcPts val="1890"/>
              </a:spcBef>
              <a:spcAft>
                <a:spcPts val="1050"/>
              </a:spcAft>
            </a:pPr>
            <a:r>
              <a:rPr lang="en-US" b="1" spc="-100" dirty="0">
                <a:solidFill>
                  <a:srgbClr val="2A67AC"/>
                </a:solidFill>
                <a:latin typeface="Arial" charset="0"/>
                <a:ea typeface="Arial" charset="0"/>
                <a:cs typeface="Arial" charset="0"/>
              </a:rPr>
              <a:t>now = 2015-05-01</a:t>
            </a:r>
          </a:p>
          <a:p>
            <a:pPr indent="22352">
              <a:spcBef>
                <a:spcPts val="1890"/>
              </a:spcBef>
              <a:spcAft>
                <a:spcPts val="1050"/>
              </a:spcAft>
            </a:pPr>
            <a:endParaRPr lang="en-US" sz="3200" b="1" dirty="0">
              <a:solidFill>
                <a:srgbClr val="336931"/>
              </a:solid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588" y="1723087"/>
            <a:ext cx="462603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908" indent="-3556">
              <a:lnSpc>
                <a:spcPts val="1656"/>
              </a:lnSpc>
            </a:pPr>
            <a:r>
              <a:rPr lang="en-US" sz="1600" spc="-100" dirty="0"/>
              <a:t>select </a:t>
            </a:r>
            <a:r>
              <a:rPr lang="en-US" sz="1600" spc="-100" dirty="0" err="1"/>
              <a:t>ll_bitemporal_insert</a:t>
            </a:r>
            <a:r>
              <a:rPr lang="en-US" sz="1600" spc="-100" dirty="0"/>
              <a:t>(</a:t>
            </a:r>
          </a:p>
          <a:p>
            <a:pPr marL="508508" indent="3810">
              <a:lnSpc>
                <a:spcPts val="1656"/>
              </a:lnSpc>
            </a:pPr>
            <a:r>
              <a:rPr lang="en-US" sz="1600" spc="-100" dirty="0"/>
              <a:t>'customers’</a:t>
            </a:r>
            <a:r>
              <a:rPr lang="en-US" sz="1600" spc="-100" baseline="-25000" dirty="0"/>
              <a:t>,</a:t>
            </a:r>
          </a:p>
          <a:p>
            <a:pPr marL="508508" indent="3810">
              <a:lnSpc>
                <a:spcPts val="1656"/>
              </a:lnSpc>
            </a:pPr>
            <a:r>
              <a:rPr lang="en-US" sz="1600" spc="-100" baseline="-25000" dirty="0"/>
              <a:t>,</a:t>
            </a:r>
            <a:r>
              <a:rPr lang="en-US" sz="1600" spc="-100" dirty="0"/>
              <a:t> $$’</a:t>
            </a:r>
            <a:r>
              <a:rPr lang="en-US" sz="1600" spc="-100" dirty="0" err="1"/>
              <a:t>customer_no</a:t>
            </a:r>
            <a:r>
              <a:rPr lang="en-US" sz="1600" spc="-100" dirty="0"/>
              <a:t>’, name', ’type' $$,</a:t>
            </a:r>
            <a:endParaRPr lang="en-US" sz="1600" spc="-100" baseline="-25000" dirty="0"/>
          </a:p>
          <a:p>
            <a:pPr marL="508508" indent="3810">
              <a:lnSpc>
                <a:spcPts val="1656"/>
              </a:lnSpc>
            </a:pPr>
            <a:r>
              <a:rPr lang="en-US" sz="1600" spc="-100" baseline="-25000" dirty="0"/>
              <a:t>,</a:t>
            </a:r>
            <a:r>
              <a:rPr lang="en-US" sz="1600" spc="-100" dirty="0"/>
              <a:t> $$'C100','John Doe', 'Silver' $$,</a:t>
            </a:r>
          </a:p>
          <a:p>
            <a:pPr marL="508508" indent="3810">
              <a:lnSpc>
                <a:spcPts val="1656"/>
              </a:lnSpc>
            </a:pPr>
            <a:r>
              <a:rPr lang="en-US" sz="1600" spc="-100" dirty="0"/>
              <a:t> </a:t>
            </a:r>
            <a:r>
              <a:rPr lang="en-US" sz="1600" spc="-100" dirty="0" err="1"/>
              <a:t>timeperiod</a:t>
            </a:r>
            <a:r>
              <a:rPr lang="en-US" sz="1600" spc="-100" dirty="0"/>
              <a:t>('2015-06-01','infinity'), </a:t>
            </a:r>
          </a:p>
          <a:p>
            <a:pPr marL="508508" indent="3810">
              <a:lnSpc>
                <a:spcPts val="1656"/>
              </a:lnSpc>
            </a:pPr>
            <a:r>
              <a:rPr lang="en-US" sz="1600" spc="-100" dirty="0" err="1"/>
              <a:t>timeperiod</a:t>
            </a:r>
            <a:r>
              <a:rPr lang="en-US" sz="1600" spc="-100" dirty="0"/>
              <a:t>('2015-05-01','infinity')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3842-26E4-9F40-B794-3EE30F55965B}" type="slidenum">
              <a:rPr lang="en-US" smtClean="0"/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7C2A-ABAB-B246-B66D-7F50BD782CDC}" type="datetime7">
              <a:rPr lang="en-US" smtClean="0"/>
              <a:t>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Bitemporal Data Model - PG Open 2017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551685" y="3991838"/>
            <a:ext cx="3467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384648" y="4522036"/>
            <a:ext cx="4634420" cy="19400"/>
          </a:xfrm>
          <a:prstGeom prst="line">
            <a:avLst/>
          </a:prstGeom>
          <a:ln w="57150">
            <a:solidFill>
              <a:schemeClr val="accent2">
                <a:alpha val="4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176910" y="3912224"/>
            <a:ext cx="1824" cy="2780552"/>
          </a:xfrm>
          <a:prstGeom prst="line">
            <a:avLst/>
          </a:prstGeom>
          <a:ln w="57150">
            <a:solidFill>
              <a:schemeClr val="accent2">
                <a:alpha val="4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47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04990"/>
            <a:ext cx="10515600" cy="846772"/>
          </a:xfrm>
        </p:spPr>
        <p:txBody>
          <a:bodyPr/>
          <a:lstStyle/>
          <a:p>
            <a:r>
              <a:rPr lang="en-US" dirty="0" err="1"/>
              <a:t>Bitemporal</a:t>
            </a:r>
            <a:r>
              <a:rPr lang="en-US" dirty="0"/>
              <a:t> Update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57279" y="1172511"/>
          <a:ext cx="6554506" cy="1475232"/>
        </p:xfrm>
        <a:graphic>
          <a:graphicData uri="http://schemas.openxmlformats.org/drawingml/2006/table">
            <a:tbl>
              <a:tblPr/>
              <a:tblGrid>
                <a:gridCol w="240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7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952">
                <a:tc>
                  <a:txBody>
                    <a:bodyPr/>
                    <a:lstStyle/>
                    <a:p>
                      <a:pPr indent="75692"/>
                      <a:r>
                        <a:rPr lang="en-US" sz="1100" b="1">
                          <a:latin typeface="Arial"/>
                        </a:rPr>
                        <a:t>#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1100" b="1">
                          <a:latin typeface="Arial"/>
                        </a:rPr>
                        <a:t>Effective Interval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70104"/>
                      <a:r>
                        <a:rPr lang="en-US" sz="1100" b="1" dirty="0">
                          <a:latin typeface="Arial"/>
                        </a:rPr>
                        <a:t>Assertive Interval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1100" b="1" dirty="0">
                          <a:latin typeface="Arial"/>
                        </a:rPr>
                        <a:t>Customer No.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1100" b="1" dirty="0">
                          <a:latin typeface="Arial"/>
                        </a:rPr>
                        <a:t>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1100" b="1">
                          <a:latin typeface="Arial"/>
                        </a:rPr>
                        <a:t>Type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indent="75692"/>
                      <a:r>
                        <a:rPr lang="en-US" sz="1100" b="1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1100" b="1">
                          <a:latin typeface="Arial"/>
                        </a:rPr>
                        <a:t>[2015-06-01, oo)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70104"/>
                      <a:r>
                        <a:rPr lang="en-US" sz="1100" b="1" dirty="0">
                          <a:latin typeface="Arial"/>
                        </a:rPr>
                        <a:t>[2015-05-01,2015-09-15)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1100" b="1" dirty="0">
                          <a:latin typeface="Arial"/>
                        </a:rPr>
                        <a:t>C100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1150">
                          <a:latin typeface="Arial"/>
                        </a:rPr>
                        <a:t>John Doe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1150" dirty="0">
                          <a:latin typeface="Arial"/>
                        </a:rPr>
                        <a:t>Silver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indent="75692"/>
                      <a:r>
                        <a:rPr lang="en-US" sz="1100" b="1" dirty="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1100" b="1" dirty="0">
                          <a:latin typeface="Arial"/>
                        </a:rPr>
                        <a:t>[2015-06-01,2015-09-15)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70104"/>
                      <a:r>
                        <a:rPr lang="en-US" sz="1100" b="1" dirty="0">
                          <a:latin typeface="Arial"/>
                        </a:rPr>
                        <a:t>[2015-09-15, </a:t>
                      </a:r>
                      <a:r>
                        <a:rPr lang="en-US" sz="1100" b="1" dirty="0" err="1">
                          <a:latin typeface="Arial"/>
                        </a:rPr>
                        <a:t>oo</a:t>
                      </a:r>
                      <a:r>
                        <a:rPr lang="en-US" sz="1100" b="1" dirty="0">
                          <a:latin typeface="Arial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1100" b="1" dirty="0">
                          <a:latin typeface="Arial"/>
                        </a:rPr>
                        <a:t>C100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1150" dirty="0">
                          <a:latin typeface="Arial"/>
                        </a:rPr>
                        <a:t>John Doe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1150" dirty="0">
                          <a:latin typeface="Arial"/>
                        </a:rPr>
                        <a:t>Silver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12">
                <a:tc>
                  <a:txBody>
                    <a:bodyPr/>
                    <a:lstStyle/>
                    <a:p>
                      <a:pPr indent="75692"/>
                      <a:r>
                        <a:rPr lang="en-US" sz="1100" b="1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1100" b="1">
                          <a:latin typeface="Arial"/>
                        </a:rPr>
                        <a:t>[2015-09-15, oo)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010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Arial"/>
                        </a:rPr>
                        <a:t>[ 2015-09-15, </a:t>
                      </a:r>
                      <a:r>
                        <a:rPr lang="en-US" sz="1100" b="1" dirty="0" err="1">
                          <a:latin typeface="Arial"/>
                        </a:rPr>
                        <a:t>oo</a:t>
                      </a:r>
                      <a:r>
                        <a:rPr lang="en-US" sz="1100" b="1">
                          <a:latin typeface="Arial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1100" b="1" dirty="0">
                          <a:latin typeface="Arial"/>
                        </a:rPr>
                        <a:t>C100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1150">
                          <a:latin typeface="Arial"/>
                        </a:rPr>
                        <a:t>John Doe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1150" dirty="0">
                          <a:latin typeface="Arial"/>
                        </a:rPr>
                        <a:t>Gold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6099" y="3640394"/>
            <a:ext cx="513410" cy="29652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dirty="0"/>
              <a:t>Asserted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979509" y="4024835"/>
            <a:ext cx="3509714" cy="2400247"/>
            <a:chOff x="1111055" y="3708116"/>
            <a:chExt cx="4786342" cy="2714813"/>
          </a:xfrm>
        </p:grpSpPr>
        <p:sp>
          <p:nvSpPr>
            <p:cNvPr id="15" name="Rectangle 14"/>
            <p:cNvSpPr/>
            <p:nvPr/>
          </p:nvSpPr>
          <p:spPr>
            <a:xfrm>
              <a:off x="1465794" y="3963609"/>
              <a:ext cx="4403385" cy="245931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37493" y="4326310"/>
              <a:ext cx="3731686" cy="2092563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43265" y="3708116"/>
              <a:ext cx="4644311" cy="3681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24940" y="3941790"/>
              <a:ext cx="4472457" cy="2481138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1111055" y="3963609"/>
              <a:ext cx="16793" cy="24593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456235" y="4057385"/>
            <a:ext cx="3455550" cy="2367697"/>
            <a:chOff x="7167765" y="3673173"/>
            <a:chExt cx="4786342" cy="2736630"/>
          </a:xfrm>
        </p:grpSpPr>
        <p:sp>
          <p:nvSpPr>
            <p:cNvPr id="23" name="Rectangle 22"/>
            <p:cNvSpPr/>
            <p:nvPr/>
          </p:nvSpPr>
          <p:spPr>
            <a:xfrm>
              <a:off x="9276667" y="4921192"/>
              <a:ext cx="2649221" cy="1466792"/>
            </a:xfrm>
            <a:prstGeom prst="rect">
              <a:avLst/>
            </a:prstGeom>
            <a:solidFill>
              <a:schemeClr val="accent5">
                <a:alpha val="35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22504" y="3928666"/>
              <a:ext cx="4403385" cy="245931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94203" y="4291366"/>
              <a:ext cx="3731686" cy="612060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01164" y="4925244"/>
              <a:ext cx="1097857" cy="148455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7299975" y="3673173"/>
              <a:ext cx="4644311" cy="3681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481650" y="3906846"/>
              <a:ext cx="4472457" cy="2481138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7167765" y="3928665"/>
              <a:ext cx="16793" cy="24593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257394" y="3640394"/>
            <a:ext cx="1156227" cy="25016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/>
              <a:t>Effective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5427106" y="4863226"/>
            <a:ext cx="2091246" cy="537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3293" y="1108245"/>
            <a:ext cx="227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352">
              <a:spcBef>
                <a:spcPts val="1890"/>
              </a:spcBef>
              <a:spcAft>
                <a:spcPts val="1050"/>
              </a:spcAft>
            </a:pPr>
            <a:r>
              <a:rPr lang="en-US" b="1" spc="-100" dirty="0">
                <a:solidFill>
                  <a:srgbClr val="2A67AC"/>
                </a:solidFill>
                <a:latin typeface="Arial" charset="0"/>
                <a:ea typeface="Arial" charset="0"/>
                <a:cs typeface="Arial" charset="0"/>
              </a:rPr>
              <a:t>now = 2015-09-15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099" y="1793988"/>
            <a:ext cx="4015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</a:t>
            </a:r>
            <a:r>
              <a:rPr lang="en-US" sz="1600" dirty="0" err="1"/>
              <a:t>ll_bitemporal_update</a:t>
            </a:r>
            <a:r>
              <a:rPr lang="en-US" sz="1600" dirty="0"/>
              <a:t>($$customers$$,</a:t>
            </a:r>
          </a:p>
          <a:p>
            <a:r>
              <a:rPr lang="en-US" sz="1600" dirty="0"/>
              <a:t>$$</a:t>
            </a:r>
            <a:r>
              <a:rPr lang="en-US" sz="1600" dirty="0" err="1"/>
              <a:t>customer_no</a:t>
            </a:r>
            <a:r>
              <a:rPr lang="en-US" sz="1600" dirty="0"/>
              <a:t>$$, $$100$$, </a:t>
            </a:r>
          </a:p>
          <a:p>
            <a:r>
              <a:rPr lang="en-US" sz="1600" dirty="0"/>
              <a:t>$$type$$, $$Gold$$,</a:t>
            </a:r>
          </a:p>
          <a:p>
            <a:r>
              <a:rPr lang="en-US" sz="1600" dirty="0" err="1"/>
              <a:t>timeperiod</a:t>
            </a:r>
            <a:r>
              <a:rPr lang="en-US" sz="1600" dirty="0"/>
              <a:t>(‘2015-09-15’, ‘infinity’), </a:t>
            </a:r>
          </a:p>
          <a:p>
            <a:r>
              <a:rPr lang="en-US" sz="1600" dirty="0" err="1"/>
              <a:t>timeperiod</a:t>
            </a:r>
            <a:r>
              <a:rPr lang="en-US" sz="1600" dirty="0"/>
              <a:t>(‘2015-09-15’, ‘infinity’))</a:t>
            </a:r>
          </a:p>
          <a:p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3842-26E4-9F40-B794-3EE30F55965B}" type="slidenum">
              <a:rPr lang="en-US" smtClean="0"/>
              <a:t>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DA7-4CD6-E146-A66A-FBDDEA84D65A}" type="datetime7">
              <a:rPr lang="en-US" smtClean="0"/>
              <a:t>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Bitemporal Data Model - PG Open 2017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7407798" y="5134893"/>
            <a:ext cx="4634420" cy="19400"/>
          </a:xfrm>
          <a:prstGeom prst="line">
            <a:avLst/>
          </a:prstGeom>
          <a:ln w="57150">
            <a:solidFill>
              <a:schemeClr val="accent2">
                <a:alpha val="4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962612" y="3884440"/>
            <a:ext cx="1824" cy="2780552"/>
          </a:xfrm>
          <a:prstGeom prst="line">
            <a:avLst/>
          </a:prstGeom>
          <a:ln w="57150">
            <a:solidFill>
              <a:schemeClr val="accent2">
                <a:alpha val="4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1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04990"/>
            <a:ext cx="10515600" cy="1035050"/>
          </a:xfrm>
        </p:spPr>
        <p:txBody>
          <a:bodyPr/>
          <a:lstStyle/>
          <a:p>
            <a:r>
              <a:rPr lang="en-US" dirty="0" err="1"/>
              <a:t>Bitemporal</a:t>
            </a:r>
            <a:r>
              <a:rPr lang="en-US" dirty="0"/>
              <a:t> Correction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57279" y="1172511"/>
          <a:ext cx="6554506" cy="1837944"/>
        </p:xfrm>
        <a:graphic>
          <a:graphicData uri="http://schemas.openxmlformats.org/drawingml/2006/table">
            <a:tbl>
              <a:tblPr/>
              <a:tblGrid>
                <a:gridCol w="240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7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952">
                <a:tc>
                  <a:txBody>
                    <a:bodyPr/>
                    <a:lstStyle/>
                    <a:p>
                      <a:pPr indent="75692"/>
                      <a:r>
                        <a:rPr lang="en-US" sz="1100" b="1">
                          <a:latin typeface="Arial"/>
                        </a:rPr>
                        <a:t>#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1100" b="1">
                          <a:latin typeface="Arial"/>
                        </a:rPr>
                        <a:t>Effective Interval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70104"/>
                      <a:r>
                        <a:rPr lang="en-US" sz="1100" b="1" dirty="0">
                          <a:latin typeface="Arial"/>
                        </a:rPr>
                        <a:t>Assertive Interval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1100" b="1" dirty="0">
                          <a:latin typeface="Arial"/>
                        </a:rPr>
                        <a:t>Customer No.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1100" b="1" dirty="0">
                          <a:latin typeface="Arial"/>
                        </a:rPr>
                        <a:t>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1100" b="1">
                          <a:latin typeface="Arial"/>
                        </a:rPr>
                        <a:t>Type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indent="75692"/>
                      <a:r>
                        <a:rPr lang="en-US" sz="1100" b="1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1100" b="1">
                          <a:latin typeface="Arial"/>
                        </a:rPr>
                        <a:t>[2015-06-01, oo)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70104"/>
                      <a:r>
                        <a:rPr lang="en-US" sz="1100" b="1">
                          <a:latin typeface="Arial"/>
                        </a:rPr>
                        <a:t>[2015-05-01,2015-09-15)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1100" b="1" dirty="0">
                          <a:latin typeface="Arial"/>
                        </a:rPr>
                        <a:t>C100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1150">
                          <a:latin typeface="Arial"/>
                        </a:rPr>
                        <a:t>John Doe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1150" dirty="0">
                          <a:latin typeface="Arial"/>
                        </a:rPr>
                        <a:t>Silver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indent="75692"/>
                      <a:r>
                        <a:rPr lang="en-US" sz="1100" b="1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1100" b="1">
                          <a:latin typeface="Arial"/>
                        </a:rPr>
                        <a:t>[2015-06-01,2015-09-15)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70104"/>
                      <a:r>
                        <a:rPr lang="en-US" sz="1100" b="1" dirty="0">
                          <a:latin typeface="Arial"/>
                        </a:rPr>
                        <a:t>[2015-09-15, </a:t>
                      </a:r>
                      <a:r>
                        <a:rPr lang="en-US" sz="1100" b="1" dirty="0" err="1">
                          <a:latin typeface="Arial"/>
                        </a:rPr>
                        <a:t>oo</a:t>
                      </a:r>
                      <a:r>
                        <a:rPr lang="en-US" sz="1100" b="1" dirty="0">
                          <a:latin typeface="Arial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1100" b="1" dirty="0">
                          <a:latin typeface="Arial"/>
                        </a:rPr>
                        <a:t>C100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1150">
                          <a:latin typeface="Arial"/>
                        </a:rPr>
                        <a:t>John Doe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1150" dirty="0">
                          <a:latin typeface="Arial"/>
                        </a:rPr>
                        <a:t>Silver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12">
                <a:tc>
                  <a:txBody>
                    <a:bodyPr/>
                    <a:lstStyle/>
                    <a:p>
                      <a:pPr indent="75692"/>
                      <a:r>
                        <a:rPr lang="en-US" sz="1100" b="1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1100" b="1">
                          <a:latin typeface="Arial"/>
                        </a:rPr>
                        <a:t>[2015-09-15, oo)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70104"/>
                      <a:r>
                        <a:rPr lang="en-US" sz="1100" b="1" dirty="0">
                          <a:latin typeface="Arial"/>
                        </a:rPr>
                        <a:t>[2015-09-15, 2015-09-22)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1100" b="1" dirty="0">
                          <a:latin typeface="Arial"/>
                        </a:rPr>
                        <a:t>C100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1150">
                          <a:latin typeface="Arial"/>
                        </a:rPr>
                        <a:t>John Doe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1150">
                          <a:latin typeface="Arial"/>
                        </a:rPr>
                        <a:t>Gold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12">
                <a:tc>
                  <a:txBody>
                    <a:bodyPr/>
                    <a:lstStyle/>
                    <a:p>
                      <a:pPr indent="75692"/>
                      <a:r>
                        <a:rPr lang="en-US" sz="1100" b="1" dirty="0"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8580"/>
                      <a:r>
                        <a:rPr lang="en-US" sz="1100" b="1" dirty="0">
                          <a:latin typeface="Arial"/>
                        </a:rPr>
                        <a:t>[2015-09-15, </a:t>
                      </a:r>
                      <a:r>
                        <a:rPr lang="en-US" sz="1100" b="1" dirty="0" err="1">
                          <a:latin typeface="Arial"/>
                        </a:rPr>
                        <a:t>oo</a:t>
                      </a:r>
                      <a:r>
                        <a:rPr lang="en-US" sz="1100" b="1" dirty="0">
                          <a:latin typeface="Arial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6802"/>
                      <a:r>
                        <a:rPr lang="en-US" sz="1100" b="1" dirty="0">
                          <a:latin typeface="Arial"/>
                        </a:rPr>
                        <a:t>[ 2015-09-22, </a:t>
                      </a:r>
                      <a:r>
                        <a:rPr lang="en-US" sz="1100" b="1" dirty="0" err="1">
                          <a:latin typeface="Arial"/>
                        </a:rPr>
                        <a:t>oo</a:t>
                      </a:r>
                      <a:r>
                        <a:rPr lang="en-US" sz="1100" b="1" dirty="0">
                          <a:latin typeface="Arial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5532"/>
                      <a:r>
                        <a:rPr lang="en-US" sz="1100" b="1" dirty="0">
                          <a:latin typeface="Arial"/>
                        </a:rPr>
                        <a:t>C100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6548"/>
                      <a:r>
                        <a:rPr lang="en-US" sz="1150" dirty="0">
                          <a:latin typeface="Arial"/>
                        </a:rPr>
                        <a:t>John Doe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67056"/>
                      <a:r>
                        <a:rPr lang="en-US" sz="1150" dirty="0">
                          <a:latin typeface="Arial"/>
                        </a:rPr>
                        <a:t>Platinum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6099" y="3640394"/>
            <a:ext cx="513410" cy="296521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dirty="0"/>
              <a:t>Asserted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111055" y="3978321"/>
            <a:ext cx="3378168" cy="2466426"/>
            <a:chOff x="1111055" y="3708116"/>
            <a:chExt cx="4786342" cy="2736631"/>
          </a:xfrm>
        </p:grpSpPr>
        <p:sp>
          <p:nvSpPr>
            <p:cNvPr id="14" name="Rectangle 13"/>
            <p:cNvSpPr/>
            <p:nvPr/>
          </p:nvSpPr>
          <p:spPr>
            <a:xfrm>
              <a:off x="3226935" y="4947993"/>
              <a:ext cx="2649220" cy="1453114"/>
            </a:xfrm>
            <a:prstGeom prst="rect">
              <a:avLst/>
            </a:prstGeom>
            <a:solidFill>
              <a:schemeClr val="accent5">
                <a:alpha val="35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65794" y="3963609"/>
              <a:ext cx="4403385" cy="245931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37493" y="4326310"/>
              <a:ext cx="3731686" cy="612060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44454" y="4960188"/>
              <a:ext cx="1097857" cy="148455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43265" y="3708116"/>
              <a:ext cx="4644311" cy="3681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24940" y="3941790"/>
              <a:ext cx="4472457" cy="2481138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1111055" y="3963609"/>
              <a:ext cx="16793" cy="24593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514711" y="3958657"/>
            <a:ext cx="3397074" cy="2466425"/>
            <a:chOff x="7167765" y="3673173"/>
            <a:chExt cx="4786342" cy="2736630"/>
          </a:xfrm>
        </p:grpSpPr>
        <p:sp>
          <p:nvSpPr>
            <p:cNvPr id="22" name="Rectangle 21"/>
            <p:cNvSpPr/>
            <p:nvPr/>
          </p:nvSpPr>
          <p:spPr>
            <a:xfrm>
              <a:off x="9276667" y="5321053"/>
              <a:ext cx="2649221" cy="1084696"/>
            </a:xfrm>
            <a:prstGeom prst="rect">
              <a:avLst/>
            </a:prstGeom>
            <a:solidFill>
              <a:schemeClr val="accent4">
                <a:alpha val="37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276667" y="4921192"/>
              <a:ext cx="2649221" cy="420661"/>
            </a:xfrm>
            <a:prstGeom prst="rect">
              <a:avLst/>
            </a:prstGeom>
            <a:solidFill>
              <a:schemeClr val="accent5">
                <a:alpha val="35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22504" y="3928666"/>
              <a:ext cx="4403385" cy="245931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94203" y="4291366"/>
              <a:ext cx="3731686" cy="612060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01164" y="4925244"/>
              <a:ext cx="1097857" cy="148455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7299975" y="3673173"/>
              <a:ext cx="4644311" cy="36816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481650" y="3906846"/>
              <a:ext cx="4472457" cy="2481138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7167765" y="3928665"/>
              <a:ext cx="16793" cy="24593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257394" y="3640394"/>
            <a:ext cx="1156227" cy="25016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/>
              <a:t>Effective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5427106" y="4863226"/>
            <a:ext cx="2091246" cy="537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31963" y="1355031"/>
            <a:ext cx="236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352">
              <a:spcBef>
                <a:spcPts val="1890"/>
              </a:spcBef>
              <a:spcAft>
                <a:spcPts val="1050"/>
              </a:spcAft>
            </a:pPr>
            <a:r>
              <a:rPr lang="en-US" b="1" spc="-100" dirty="0">
                <a:solidFill>
                  <a:srgbClr val="2A67AC"/>
                </a:solidFill>
                <a:latin typeface="Arial" charset="0"/>
                <a:ea typeface="Arial" charset="0"/>
                <a:cs typeface="Arial" charset="0"/>
              </a:rPr>
              <a:t>now = 2015-09-15</a:t>
            </a:r>
          </a:p>
        </p:txBody>
      </p:sp>
      <p:sp>
        <p:nvSpPr>
          <p:cNvPr id="2" name="Rectangle 1"/>
          <p:cNvSpPr/>
          <p:nvPr/>
        </p:nvSpPr>
        <p:spPr>
          <a:xfrm>
            <a:off x="331964" y="2006103"/>
            <a:ext cx="4759020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indent="-4572">
              <a:lnSpc>
                <a:spcPts val="1596"/>
              </a:lnSpc>
            </a:pPr>
            <a:r>
              <a:rPr lang="en-US" sz="1600" spc="-100" dirty="0"/>
              <a:t>select </a:t>
            </a:r>
            <a:r>
              <a:rPr lang="en-US" sz="1600" spc="-100" dirty="0" err="1"/>
              <a:t>ll_bitemporal_correction</a:t>
            </a:r>
            <a:r>
              <a:rPr lang="en-US" sz="1600" spc="-100" dirty="0"/>
              <a:t>($$customers$$,</a:t>
            </a:r>
            <a:endParaRPr lang="en-US" sz="1600" dirty="0"/>
          </a:p>
          <a:p>
            <a:pPr marL="469900" indent="3556">
              <a:lnSpc>
                <a:spcPts val="1596"/>
              </a:lnSpc>
            </a:pPr>
            <a:r>
              <a:rPr lang="en-US" sz="1600" spc="-100" dirty="0"/>
              <a:t>$$type $$,</a:t>
            </a:r>
          </a:p>
          <a:p>
            <a:pPr marL="469900" indent="3556">
              <a:lnSpc>
                <a:spcPts val="1596"/>
              </a:lnSpc>
            </a:pPr>
            <a:r>
              <a:rPr lang="en-US" sz="1600" spc="-100" dirty="0"/>
              <a:t>$$ Platinum$$,</a:t>
            </a:r>
          </a:p>
          <a:p>
            <a:pPr marL="469900" indent="3556">
              <a:lnSpc>
                <a:spcPts val="1596"/>
              </a:lnSpc>
            </a:pPr>
            <a:r>
              <a:rPr lang="en-US" sz="1600" spc="-100" dirty="0"/>
              <a:t>$$ </a:t>
            </a:r>
            <a:r>
              <a:rPr lang="en-US" sz="1600" spc="-100" dirty="0" err="1"/>
              <a:t>customer_no</a:t>
            </a:r>
            <a:r>
              <a:rPr lang="en-US" sz="1600" spc="-100" dirty="0"/>
              <a:t> $$,</a:t>
            </a:r>
          </a:p>
          <a:p>
            <a:pPr marL="469900" indent="3556">
              <a:lnSpc>
                <a:spcPts val="1596"/>
              </a:lnSpc>
            </a:pPr>
            <a:r>
              <a:rPr lang="en-US" sz="1600" spc="-100" dirty="0"/>
              <a:t>$$ C100$$,</a:t>
            </a:r>
          </a:p>
          <a:p>
            <a:pPr marL="469900" indent="3556">
              <a:lnSpc>
                <a:spcPts val="1596"/>
              </a:lnSpc>
            </a:pPr>
            <a:r>
              <a:rPr lang="en-US" sz="1600" spc="-100" dirty="0" err="1"/>
              <a:t>timeperiod</a:t>
            </a:r>
            <a:r>
              <a:rPr lang="en-US" sz="1600" spc="-100" dirty="0"/>
              <a:t>('2015-09-15'</a:t>
            </a:r>
            <a:r>
              <a:rPr lang="en-US" sz="1600" dirty="0"/>
              <a:t>,</a:t>
            </a:r>
            <a:r>
              <a:rPr lang="en-US" sz="1600" spc="-100" dirty="0"/>
              <a:t>'infinity')</a:t>
            </a:r>
            <a:r>
              <a:rPr lang="en-US" sz="1600" dirty="0"/>
              <a:t>,</a:t>
            </a:r>
          </a:p>
          <a:p>
            <a:pPr marL="469900" indent="3556">
              <a:lnSpc>
                <a:spcPts val="1596"/>
              </a:lnSpc>
            </a:pPr>
            <a:r>
              <a:rPr lang="en-US" sz="1600" dirty="0"/>
              <a:t>now())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3842-26E4-9F40-B794-3EE30F55965B}" type="slidenum">
              <a:rPr lang="en-US" smtClean="0"/>
              <a:t>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B2A-41A2-AC43-ABE4-6756ACE3824F}" type="datetime7">
              <a:rPr lang="en-US" smtClean="0"/>
              <a:t>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Bitemporal Data Model - PG Open 2017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7257337" y="5445757"/>
            <a:ext cx="4634420" cy="19400"/>
          </a:xfrm>
          <a:prstGeom prst="line">
            <a:avLst/>
          </a:prstGeom>
          <a:ln w="57150">
            <a:solidFill>
              <a:schemeClr val="accent2">
                <a:alpha val="4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026445" y="3758360"/>
            <a:ext cx="1824" cy="2780552"/>
          </a:xfrm>
          <a:prstGeom prst="line">
            <a:avLst/>
          </a:prstGeom>
          <a:ln w="57150">
            <a:solidFill>
              <a:schemeClr val="accent2">
                <a:alpha val="4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5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0CFC-D492-D84E-8811-3E65602E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Courtesy of albert-</a:t>
            </a:r>
            <a:r>
              <a:rPr lang="en-US" dirty="0" err="1"/>
              <a:t>kam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80549-D618-C14D-8E88-0380419F3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TABLE staff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</a:t>
            </a:r>
            <a:r>
              <a:rPr lang="en-US" dirty="0" err="1">
                <a:latin typeface="Lucida Console" panose="020B0609040504020204" pitchFamily="49" charset="0"/>
              </a:rPr>
              <a:t>staff_id</a:t>
            </a:r>
            <a:r>
              <a:rPr lang="en-US" dirty="0">
                <a:latin typeface="Lucida Console" panose="020B0609040504020204" pitchFamily="49" charset="0"/>
              </a:rPr>
              <a:t> int GENERATED BY DEFAULT AS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IDENTITY PRIMARY KEY,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name TEXT NOT NULL,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location TEXT NOT NULL,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</a:t>
            </a:r>
            <a:r>
              <a:rPr lang="en-US" dirty="0" err="1">
                <a:latin typeface="Lucida Console" panose="020B0609040504020204" pitchFamily="49" charset="0"/>
              </a:rPr>
              <a:t>created_at</a:t>
            </a:r>
            <a:r>
              <a:rPr lang="en-US" dirty="0">
                <a:latin typeface="Lucida Console" panose="020B0609040504020204" pitchFamily="49" charset="0"/>
              </a:rPr>
              <a:t> TIMESTAMPTZ NOT NULL DEFAULT NOW());</a:t>
            </a:r>
          </a:p>
        </p:txBody>
      </p:sp>
    </p:spTree>
    <p:extLst>
      <p:ext uri="{BB962C8B-B14F-4D97-AF65-F5344CB8AC3E}">
        <p14:creationId xmlns:p14="http://schemas.microsoft.com/office/powerpoint/2010/main" val="198496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DBFA5-0F6D-214E-9D09-BFBFCB39F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80" y="565538"/>
            <a:ext cx="10383644" cy="577950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TABLE </a:t>
            </a:r>
            <a:r>
              <a:rPr lang="en-US" dirty="0" err="1">
                <a:latin typeface="Lucida Console" panose="020B0609040504020204" pitchFamily="49" charset="0"/>
              </a:rPr>
              <a:t>cust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</a:t>
            </a:r>
            <a:r>
              <a:rPr lang="en-US" dirty="0" err="1">
                <a:latin typeface="Lucida Console" panose="020B0609040504020204" pitchFamily="49" charset="0"/>
              </a:rPr>
              <a:t>cust_id</a:t>
            </a:r>
            <a:r>
              <a:rPr lang="en-US" dirty="0">
                <a:latin typeface="Lucida Console" panose="020B0609040504020204" pitchFamily="49" charset="0"/>
              </a:rPr>
              <a:t> int GENERATED BY DEFAULT AS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IDENTITY PRIMARY KEY,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</a:t>
            </a:r>
            <a:r>
              <a:rPr lang="en-US" dirty="0" err="1">
                <a:latin typeface="Lucida Console" panose="020B0609040504020204" pitchFamily="49" charset="0"/>
              </a:rPr>
              <a:t>cust_name</a:t>
            </a:r>
            <a:r>
              <a:rPr lang="en-US" dirty="0">
                <a:latin typeface="Lucida Console" panose="020B0609040504020204" pitchFamily="49" charset="0"/>
              </a:rPr>
              <a:t> TEXT NOT NULL,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phone TEXT,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</a:t>
            </a:r>
            <a:r>
              <a:rPr lang="en-US" dirty="0" err="1">
                <a:latin typeface="Lucida Console" panose="020B0609040504020204" pitchFamily="49" charset="0"/>
              </a:rPr>
              <a:t>created_at</a:t>
            </a:r>
            <a:r>
              <a:rPr lang="en-US" dirty="0">
                <a:latin typeface="Lucida Console" panose="020B0609040504020204" pitchFamily="49" charset="0"/>
              </a:rPr>
              <a:t> TIMESTAMPTZ NOT NULL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    DEFAULT NOW());</a:t>
            </a:r>
          </a:p>
        </p:txBody>
      </p:sp>
    </p:spTree>
    <p:extLst>
      <p:ext uri="{BB962C8B-B14F-4D97-AF65-F5344CB8AC3E}">
        <p14:creationId xmlns:p14="http://schemas.microsoft.com/office/powerpoint/2010/main" val="410705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090D-56B2-9140-9116-2DCC0092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66" y="387118"/>
            <a:ext cx="10651273" cy="566799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TABLE product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</a:t>
            </a:r>
            <a:r>
              <a:rPr lang="en-US" dirty="0" err="1">
                <a:latin typeface="Lucida Console" panose="020B0609040504020204" pitchFamily="49" charset="0"/>
              </a:rPr>
              <a:t>product_id</a:t>
            </a:r>
            <a:r>
              <a:rPr lang="en-US" dirty="0">
                <a:latin typeface="Lucida Console" panose="020B0609040504020204" pitchFamily="49" charset="0"/>
              </a:rPr>
              <a:t> INT GENERATED BY DEFAULT AS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IDENTITY PRIMARY KEY,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</a:t>
            </a:r>
            <a:r>
              <a:rPr lang="en-US" dirty="0" err="1">
                <a:latin typeface="Lucida Console" panose="020B0609040504020204" pitchFamily="49" charset="0"/>
              </a:rPr>
              <a:t>product_name</a:t>
            </a:r>
            <a:r>
              <a:rPr lang="en-US" dirty="0">
                <a:latin typeface="Lucida Console" panose="020B0609040504020204" pitchFamily="49" charset="0"/>
              </a:rPr>
              <a:t> text NOT NULL,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weight INTEGER NOT NULL DEFAULT(0),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price INTEGER NOT NULL DEFAULT(0),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deleted BOOLEAN NOT NULL DEFAULT(FALSE),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</a:t>
            </a:r>
            <a:r>
              <a:rPr lang="en-US" dirty="0" err="1">
                <a:latin typeface="Lucida Console" panose="020B0609040504020204" pitchFamily="49" charset="0"/>
              </a:rPr>
              <a:t>created_at</a:t>
            </a:r>
            <a:r>
              <a:rPr lang="en-US" dirty="0">
                <a:latin typeface="Lucida Console" panose="020B0609040504020204" pitchFamily="49" charset="0"/>
              </a:rPr>
              <a:t> TIMESTAMPTZ NOT NULL DEFAULT NOW());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1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4481</TotalTime>
  <Words>3361</Words>
  <Application>Microsoft Macintosh PowerPoint</Application>
  <PresentationFormat>Widescreen</PresentationFormat>
  <Paragraphs>450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Lucida Console</vt:lpstr>
      <vt:lpstr>Office Theme</vt:lpstr>
      <vt:lpstr>Bitemporal Tutorial</vt:lpstr>
      <vt:lpstr>Let’s quickly review bitemporal concepts</vt:lpstr>
      <vt:lpstr>Bitemporal operations</vt:lpstr>
      <vt:lpstr>Bitemporal Insert</vt:lpstr>
      <vt:lpstr>Bitemporal Update</vt:lpstr>
      <vt:lpstr>Bitemporal Correction</vt:lpstr>
      <vt:lpstr>Example – Courtesy of albert-kam</vt:lpstr>
      <vt:lpstr>PowerPoint Presentation</vt:lpstr>
      <vt:lpstr>PowerPoint Presentation</vt:lpstr>
      <vt:lpstr>PowerPoint Presentation</vt:lpstr>
      <vt:lpstr>Populate tables</vt:lpstr>
      <vt:lpstr>PowerPoint Presentation</vt:lpstr>
      <vt:lpstr>Performing regular updates – incorrect result</vt:lpstr>
      <vt:lpstr>Bitemporal Solution</vt:lpstr>
      <vt:lpstr>Create bitemporal tables</vt:lpstr>
      <vt:lpstr>How bitemporal table looks</vt:lpstr>
      <vt:lpstr>PowerPoint Presentation</vt:lpstr>
      <vt:lpstr>PowerPoint Presentation</vt:lpstr>
      <vt:lpstr>Business key is not a primary key!</vt:lpstr>
      <vt:lpstr>Bitemporal inserts</vt:lpstr>
      <vt:lpstr>PowerPoint Presentation</vt:lpstr>
      <vt:lpstr>PowerPoint Presentation</vt:lpstr>
      <vt:lpstr>PowerPoint Presentation</vt:lpstr>
      <vt:lpstr>order_line_bt table</vt:lpstr>
      <vt:lpstr>Bitemporal SELECT</vt:lpstr>
      <vt:lpstr>PowerPoint Presentation</vt:lpstr>
      <vt:lpstr>Bitemporal update</vt:lpstr>
      <vt:lpstr>PowerPoint Presentation</vt:lpstr>
      <vt:lpstr>SELECT at the time of order</vt:lpstr>
      <vt:lpstr>SELECT RESULT</vt:lpstr>
      <vt:lpstr>Bitemporal correction</vt:lpstr>
      <vt:lpstr>SELECT at the time of order</vt:lpstr>
      <vt:lpstr>Results are corrected</vt:lpstr>
      <vt:lpstr>SELECT with assertion at the time of order</vt:lpstr>
      <vt:lpstr>Result at the time of order</vt:lpstr>
      <vt:lpstr>Table product_dt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Bitemporal Tutorial</dc:title>
  <dc:creator>Henrietta Dombrovskaya</dc:creator>
  <cp:lastModifiedBy>Henrietta Dombrovskaya</cp:lastModifiedBy>
  <cp:revision>46</cp:revision>
  <dcterms:created xsi:type="dcterms:W3CDTF">2020-10-11T21:14:54Z</dcterms:created>
  <dcterms:modified xsi:type="dcterms:W3CDTF">2020-10-15T00:11:51Z</dcterms:modified>
</cp:coreProperties>
</file>