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4"/>
  </p:notesMasterIdLst>
  <p:handoutMasterIdLst>
    <p:handoutMasterId r:id="rId5"/>
  </p:handoutMasterIdLst>
  <p:sldIdLst>
    <p:sldId id="593" r:id="rId2"/>
    <p:sldId id="594" r:id="rId3"/>
  </p:sldIdLst>
  <p:sldSz cx="9144000" cy="5143500" type="screen16x9"/>
  <p:notesSz cx="9236075" cy="70104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ni Hirschorn" initials="" lastIdx="2" clrIdx="0"/>
  <p:cmAuthor id="1" name="Claire Milne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942"/>
    <a:srgbClr val="F07A43"/>
    <a:srgbClr val="C76537"/>
    <a:srgbClr val="FABB05"/>
    <a:srgbClr val="EA4335"/>
    <a:srgbClr val="277EFF"/>
    <a:srgbClr val="34A852"/>
    <a:srgbClr val="23B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61735F-B306-41C7-AB6F-EF238EEA1380}">
  <a:tblStyle styleId="{5161735F-B306-41C7-AB6F-EF238EEA1380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wholeTbl>
    <a:band2H>
      <a:tcTxStyle b="off" i="of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  <a:tblStyle styleId="{1712EEB0-CAE3-4568-B6D7-C2F96C1EDA87}" styleName="Table_1"/>
  <a:tblStyle styleId="{9CADAB06-B479-41F7-83C2-F641F67FC2C2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161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487122182463656"/>
          <c:y val="3.4375000000000003E-2"/>
          <c:w val="0.65676466183484083"/>
          <c:h val="0.931250000000000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285F4"/>
            </a:solidFill>
            <a:ln>
              <a:solidFill>
                <a:schemeClr val="accent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187-4EA9-AE3B-3F0A9BEA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Is a brand for me</c:v>
                </c:pt>
                <c:pt idx="1">
                  <c:v>It respects my privacy</c:v>
                </c:pt>
                <c:pt idx="2">
                  <c:v>Responsible</c:v>
                </c:pt>
                <c:pt idx="3">
                  <c:v>Offers high quality products and services</c:v>
                </c:pt>
                <c:pt idx="4">
                  <c:v>Keeps my personal information secure</c:v>
                </c:pt>
                <c:pt idx="5">
                  <c:v>Is a brand that shares my values</c:v>
                </c:pt>
                <c:pt idx="6">
                  <c:v>Offers helpful products and services</c:v>
                </c:pt>
                <c:pt idx="7">
                  <c:v>Is the leader in developing Artificial Intelligence (AI) technology</c:v>
                </c:pt>
                <c:pt idx="8">
                  <c:v>Offers products and services that are for everyone</c:v>
                </c:pt>
                <c:pt idx="9">
                  <c:v>Follows ethical business practices</c:v>
                </c:pt>
                <c:pt idx="10">
                  <c:v>Helps improve people''s lives</c:v>
                </c:pt>
                <c:pt idx="11">
                  <c:v>Is committed to environmental sustainability</c:v>
                </c:pt>
                <c:pt idx="12">
                  <c:v>Is a brand that cares about me</c:v>
                </c:pt>
                <c:pt idx="13">
                  <c:v>Offers products and services that help me enjoy my life</c:v>
                </c:pt>
                <c:pt idx="14">
                  <c:v>Helpful</c:v>
                </c:pt>
                <c:pt idx="15">
                  <c:v>Always coming up with new ideas and innovations</c:v>
                </c:pt>
                <c:pt idx="16">
                  <c:v>Innovations are motivated by being helpful to people and society</c:v>
                </c:pt>
                <c:pt idx="17">
                  <c:v>Is committed to keeping people safe online</c:v>
                </c:pt>
                <c:pt idx="18">
                  <c:v>Provides accurate information</c:v>
                </c:pt>
                <c:pt idx="19">
                  <c:v>Offers products and services I cannot live without</c:v>
                </c:pt>
              </c:strCache>
            </c:strRef>
          </c:cat>
          <c:val>
            <c:numRef>
              <c:f>Sheet1!$B$2:$B$21</c:f>
              <c:numCache>
                <c:formatCode>""0.00""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87-4EA9-AE3B-3F0A9BEAB4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09725408"/>
        <c:axId val="309720816"/>
      </c:barChart>
      <c:catAx>
        <c:axId val="3097254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720816"/>
        <c:crosses val="autoZero"/>
        <c:auto val="1"/>
        <c:lblAlgn val="ctr"/>
        <c:lblOffset val="100"/>
        <c:tickLblSkip val="1"/>
        <c:noMultiLvlLbl val="0"/>
      </c:catAx>
      <c:valAx>
        <c:axId val="309720816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&quot;0.00&quot;&quot;" sourceLinked="1"/>
        <c:majorTickMark val="none"/>
        <c:minorTickMark val="none"/>
        <c:tickLblPos val="nextTo"/>
        <c:crossAx val="30972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0.17097</cdr:x>
      <cdr:y>0.36659</cdr:y>
    </cdr:from>
    <cdr:to>
      <cdr:x>0.27554</cdr:x>
      <cdr:y>0.62975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F94C55E-FFA2-4DBB-9F55-BAA15481CE6B}"/>
            </a:ext>
          </a:extLst>
        </cdr:cNvPr>
        <cdr:cNvSpPr txBox="1"/>
      </cdr:nvSpPr>
      <cdr:spPr>
        <a:xfrm xmlns:a="http://schemas.openxmlformats.org/drawingml/2006/main">
          <a:off x="1495169" y="127380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849" y="0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F348C-8B76-472A-AE7B-01B5C05E2E3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555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849" y="6658555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CEED-A3FB-411A-9A19-22D91058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0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1238" y="525463"/>
            <a:ext cx="4675187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23609" y="3329940"/>
            <a:ext cx="7388859" cy="3154680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34962"/>
            <a:ext cx="9144000" cy="447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720885" y="4801676"/>
            <a:ext cx="3428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F9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8D8F9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00" b="0" i="0" u="none" strike="noStrike" cap="none">
              <a:solidFill>
                <a:srgbClr val="8D8F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967350" y="4893021"/>
            <a:ext cx="1209300" cy="184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Roboto"/>
              <a:buNone/>
            </a:pPr>
            <a:r>
              <a:rPr lang="en-US" sz="600" b="0" i="1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40006" y="4887451"/>
            <a:ext cx="835597" cy="1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CC702C9-2A56-4A07-BC82-8DB49445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>
            <a:normAutofit/>
          </a:bodyPr>
          <a:lstStyle>
            <a:lvl1pPr>
              <a:defRPr lang="en-US" sz="2400" b="0" i="0" u="none" strike="noStrike" kern="1200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8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34962"/>
            <a:ext cx="9144000" cy="447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720885" y="4801676"/>
            <a:ext cx="3428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F9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8D8F9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00" b="0" i="0" u="none" strike="noStrike" cap="none">
              <a:solidFill>
                <a:srgbClr val="8D8F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967350" y="4893021"/>
            <a:ext cx="1209300" cy="184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Roboto"/>
              <a:buNone/>
            </a:pPr>
            <a:r>
              <a:rPr lang="en-US" sz="600" b="0" i="1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40006" y="4887451"/>
            <a:ext cx="835597" cy="1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CC702C9-2A56-4A07-BC82-8DB49445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>
            <a:normAutofit/>
          </a:bodyPr>
          <a:lstStyle>
            <a:lvl1pPr>
              <a:defRPr lang="en-US" sz="2000" b="0" i="0" u="none" strike="noStrike" kern="1200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05A5-07D7-1B64-7E02-C228B3309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246" y="705541"/>
            <a:ext cx="722376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3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7DB12-B947-4388-9DE7-0CB9B0B7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511CF-D827-4035-B285-D6D9726F5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8B7C-2863-4231-869C-AC98FD89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8D1A-3300-4D92-A44D-ED230BF7A39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9B24-4DAC-460F-862C-B68F90AAC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8508-52F2-4430-8B82-82EA26A52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41DC-650B-4FEC-9F03-49198DE5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22AD0E4-0293-8BFF-15B0-1F0F348BE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252047"/>
              </p:ext>
            </p:extLst>
          </p:nvPr>
        </p:nvGraphicFramePr>
        <p:xfrm>
          <a:off x="239502" y="998745"/>
          <a:ext cx="8745010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1A57-6AF6-1AE9-1D8E-7A50B530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497C-194E-6820-50CB-9A098EE49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4627" y="828258"/>
            <a:ext cx="7315200" cy="39776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254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15550</TotalTime>
  <Words>0</Words>
  <Application>Microsoft Office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Roboto</vt:lpstr>
      <vt:lpstr>Arial</vt:lpstr>
      <vt:lpstr>Calibri</vt:lpstr>
      <vt:lpstr>Calibri Light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Timpone</dc:creator>
  <cp:lastModifiedBy>Sandrine Lebon</cp:lastModifiedBy>
  <cp:revision>508</cp:revision>
  <cp:lastPrinted>2017-07-21T22:20:49Z</cp:lastPrinted>
  <dcterms:modified xsi:type="dcterms:W3CDTF">2023-07-28T23:12:46Z</dcterms:modified>
</cp:coreProperties>
</file>