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80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4" autoAdjust="0"/>
    <p:restoredTop sz="94660"/>
  </p:normalViewPr>
  <p:slideViewPr>
    <p:cSldViewPr>
      <p:cViewPr varScale="1">
        <p:scale>
          <a:sx n="109" d="100"/>
          <a:sy n="109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10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568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54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73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047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2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0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09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73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04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5D9A-31F1-4AF9-A5C2-7F12C304642D}" type="datetimeFigureOut">
              <a:rPr lang="en-IE" smtClean="0"/>
              <a:t>09/11/2016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36BB-0DA1-4AED-96C2-89B914EF9F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6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phaser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us/app/rise-above/id1039989390?mt=8" TargetMode="External"/><Relationship Id="rId2" Type="http://schemas.openxmlformats.org/officeDocument/2006/relationships/hyperlink" Target="http://avaya/~pietschj/phaserRisingShi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/yourgamefold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475012" cy="546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8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states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The states of the game. Some of them correspond to Screens: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Boot</a:t>
            </a:r>
            <a:r>
              <a:rPr lang="en-US" dirty="0" smtClean="0"/>
              <a:t> state: </a:t>
            </a:r>
          </a:p>
          <a:p>
            <a:pPr lvl="1"/>
            <a:r>
              <a:rPr lang="en-US" dirty="0" smtClean="0"/>
              <a:t>adjustment to the game to be resized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Preload</a:t>
            </a:r>
            <a:r>
              <a:rPr lang="en-US" dirty="0" smtClean="0"/>
              <a:t> state:</a:t>
            </a:r>
          </a:p>
          <a:p>
            <a:pPr lvl="1"/>
            <a:r>
              <a:rPr lang="en-US" dirty="0" smtClean="0"/>
              <a:t>preload all assets we will use in the game. </a:t>
            </a:r>
          </a:p>
          <a:p>
            <a:pPr lvl="1"/>
            <a:r>
              <a:rPr lang="en-US" dirty="0" smtClean="0"/>
              <a:t>classic “loading” screen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Title Screen </a:t>
            </a:r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showing your game name and a play button.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Game</a:t>
            </a:r>
            <a:r>
              <a:rPr lang="en-US" dirty="0" smtClean="0"/>
              <a:t> state: </a:t>
            </a:r>
          </a:p>
          <a:p>
            <a:pPr lvl="1"/>
            <a:r>
              <a:rPr lang="en-US" dirty="0" smtClean="0"/>
              <a:t>game itself.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Game over </a:t>
            </a:r>
            <a:r>
              <a:rPr lang="en-US" dirty="0" smtClean="0"/>
              <a:t>state:</a:t>
            </a:r>
          </a:p>
          <a:p>
            <a:pPr marL="457200" lvl="1" indent="0">
              <a:buNone/>
            </a:pPr>
            <a:r>
              <a:rPr lang="en-US" dirty="0" smtClean="0"/>
              <a:t>	the most hated screen, the one you won't want to see</a:t>
            </a:r>
          </a:p>
          <a:p>
            <a:pPr marL="457200" lvl="1" indent="0">
              <a:buNone/>
            </a:pPr>
            <a:r>
              <a:rPr lang="en-US" dirty="0" smtClean="0"/>
              <a:t>	contains a “play again” button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16324"/>
            <a:ext cx="3252242" cy="4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of the Boot state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1602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preload method is triggered before 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preloading of an asset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aligning the game horizontally and </a:t>
            </a:r>
            <a:r>
              <a:rPr lang="en-IE" dirty="0" err="1" smtClean="0"/>
              <a:t>verticallyinside</a:t>
            </a:r>
            <a:r>
              <a:rPr lang="en-IE" dirty="0" smtClean="0"/>
              <a:t> the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keeps original aspect ratio while </a:t>
            </a:r>
            <a:r>
              <a:rPr lang="en-US" dirty="0" err="1" smtClean="0"/>
              <a:t>maximising</a:t>
            </a:r>
            <a:r>
              <a:rPr lang="en-US" dirty="0" smtClean="0"/>
              <a:t> size in browser window</a:t>
            </a:r>
            <a:endParaRPr lang="en-I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" y="1196752"/>
            <a:ext cx="909796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3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of the Preload 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creates a image sprite from the “loading” asset in the centre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Changes pivot point to </a:t>
            </a:r>
            <a:r>
              <a:rPr lang="en-IE" dirty="0" err="1" smtClean="0"/>
              <a:t>center</a:t>
            </a: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err="1" smtClean="0">
                <a:solidFill>
                  <a:srgbClr val="FF0000"/>
                </a:solidFill>
              </a:rPr>
              <a:t>setPreloadSprite</a:t>
            </a:r>
            <a:r>
              <a:rPr lang="en-IE" dirty="0" smtClean="0">
                <a:solidFill>
                  <a:srgbClr val="FF0000"/>
                </a:solidFill>
              </a:rPr>
              <a:t>()</a:t>
            </a:r>
            <a:r>
              <a:rPr lang="en-IE" dirty="0" smtClean="0"/>
              <a:t> creates a </a:t>
            </a:r>
            <a:r>
              <a:rPr lang="en-IE" dirty="0" err="1" smtClean="0"/>
              <a:t>preloader</a:t>
            </a:r>
            <a:r>
              <a:rPr lang="en-IE" dirty="0" smtClean="0"/>
              <a:t> out of a graphic that will be rescaled according to the load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load various assets for the game.</a:t>
            </a:r>
            <a:endParaRPr lang="en-I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701977" cy="245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53" y="2967284"/>
            <a:ext cx="2946405" cy="12241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29" y="1412776"/>
            <a:ext cx="1841856" cy="103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26" idx="1"/>
          </p:cNvCxnSpPr>
          <p:nvPr/>
        </p:nvCxnSpPr>
        <p:spPr>
          <a:xfrm flipH="1">
            <a:off x="4932040" y="1929706"/>
            <a:ext cx="1444189" cy="1067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2632" y="2597952"/>
            <a:ext cx="21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Console output now: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9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of title screen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85" y="5085184"/>
            <a:ext cx="8229600" cy="1473027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an array of </a:t>
            </a:r>
            <a:r>
              <a:rPr lang="en-IE" dirty="0" err="1" smtClean="0"/>
              <a:t>Colors</a:t>
            </a: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select a random </a:t>
            </a:r>
            <a:r>
              <a:rPr lang="en-IE" dirty="0" err="1" smtClean="0"/>
              <a:t>color</a:t>
            </a:r>
            <a:r>
              <a:rPr lang="en-IE" dirty="0" smtClean="0"/>
              <a:t> from the array, using </a:t>
            </a:r>
            <a:r>
              <a:rPr lang="en-IE" dirty="0" err="1" smtClean="0"/>
              <a:t>phaser’s</a:t>
            </a:r>
            <a:r>
              <a:rPr lang="en-IE" dirty="0" smtClean="0"/>
              <a:t> </a:t>
            </a:r>
            <a:r>
              <a:rPr lang="en-IE" dirty="0" err="1" smtClean="0">
                <a:solidFill>
                  <a:srgbClr val="FF0000"/>
                </a:solidFill>
              </a:rPr>
              <a:t>game.rnd</a:t>
            </a:r>
            <a:r>
              <a:rPr lang="en-IE" dirty="0" smtClean="0">
                <a:solidFill>
                  <a:srgbClr val="FF0000"/>
                </a:solidFill>
              </a:rPr>
              <a:t>() </a:t>
            </a:r>
            <a:r>
              <a:rPr lang="en-IE" dirty="0" smtClean="0"/>
              <a:t>method</a:t>
            </a:r>
            <a:br>
              <a:rPr lang="en-IE" dirty="0" smtClean="0"/>
            </a:br>
            <a:r>
              <a:rPr lang="en-IE" dirty="0" smtClean="0"/>
              <a:t>create a title from the “title” asset.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</a:t>
            </a:r>
            <a:r>
              <a:rPr lang="en-IE" dirty="0" err="1" smtClean="0"/>
              <a:t>playButton</a:t>
            </a:r>
            <a:r>
              <a:rPr lang="en-IE" dirty="0" smtClean="0"/>
              <a:t> form the “</a:t>
            </a:r>
            <a:r>
              <a:rPr lang="en-IE" dirty="0" err="1" smtClean="0"/>
              <a:t>playbutton</a:t>
            </a:r>
            <a:r>
              <a:rPr lang="en-IE" dirty="0" smtClean="0"/>
              <a:t>” asset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define a </a:t>
            </a:r>
            <a:r>
              <a:rPr lang="en-IE" dirty="0" err="1" smtClean="0">
                <a:solidFill>
                  <a:srgbClr val="FF0000"/>
                </a:solidFill>
              </a:rPr>
              <a:t>startGame</a:t>
            </a:r>
            <a:r>
              <a:rPr lang="en-IE" dirty="0" smtClean="0">
                <a:solidFill>
                  <a:srgbClr val="FF0000"/>
                </a:solidFill>
              </a:rPr>
              <a:t>()</a:t>
            </a:r>
            <a:r>
              <a:rPr lang="en-IE" dirty="0" smtClean="0"/>
              <a:t> method that is triggered by the button and that launches the Game start</a:t>
            </a: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2756"/>
            <a:ext cx="79752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4" y="1592796"/>
            <a:ext cx="768826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45541"/>
            <a:ext cx="5909345" cy="2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/>
          <p:nvPr/>
        </p:nvCxnSpPr>
        <p:spPr>
          <a:xfrm rot="10800000">
            <a:off x="5508104" y="2924944"/>
            <a:ext cx="3240360" cy="1728192"/>
          </a:xfrm>
          <a:prstGeom prst="bentConnector3">
            <a:avLst>
              <a:gd name="adj1" fmla="val 4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1"/>
            <a:ext cx="6108044" cy="319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E" dirty="0" smtClean="0"/>
              <a:t>Add an animation to the button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adding a tween to the </a:t>
            </a:r>
            <a:r>
              <a:rPr lang="en-IE" sz="2000" dirty="0" err="1" smtClean="0"/>
              <a:t>playButton</a:t>
            </a:r>
            <a:endParaRPr lang="en-I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E" sz="2000" dirty="0" err="1" smtClean="0">
                <a:solidFill>
                  <a:srgbClr val="FF0000"/>
                </a:solidFill>
              </a:rPr>
              <a:t>tween.yoyo</a:t>
            </a:r>
            <a:r>
              <a:rPr lang="en-IE" sz="2000" dirty="0" smtClean="0"/>
              <a:t> creates an infinite loop</a:t>
            </a:r>
            <a:endParaRPr lang="en-IE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75524"/>
            <a:ext cx="6264696" cy="59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4824"/>
            <a:ext cx="5084812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1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title Screen refined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repeat grayscale tile: “backsplash” in the Y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Apply a random tint to the grayscale image</a:t>
            </a:r>
            <a:endParaRPr lang="en-IE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5" y="1340768"/>
            <a:ext cx="2722839" cy="103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9" y="2564905"/>
            <a:ext cx="6336019" cy="155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419872" y="1916832"/>
            <a:ext cx="27363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76988"/>
            <a:ext cx="400843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Previewing  with XDK in Browser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21088"/>
            <a:ext cx="4834880" cy="23371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In XDK in Live development Tasks: Select a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This will open up the page from an internal webserver.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Changes get refreshed without reloading </a:t>
            </a:r>
            <a:endParaRPr lang="en-IE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44315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55576" y="1556792"/>
            <a:ext cx="3977479" cy="1834323"/>
            <a:chOff x="251520" y="1332089"/>
            <a:chExt cx="5345631" cy="26350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342678"/>
              <a:ext cx="1752359" cy="2624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332089"/>
              <a:ext cx="1745231" cy="2601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0768"/>
              <a:ext cx="1719898" cy="26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87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Previewing  with XDK on Device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21088"/>
            <a:ext cx="4834880" cy="23371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I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Ensure that you have USB drivers installed for your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Connect your device via USB or </a:t>
            </a:r>
            <a:r>
              <a:rPr lang="en-IE" sz="2000" dirty="0" err="1" smtClean="0"/>
              <a:t>Wifi</a:t>
            </a:r>
            <a:r>
              <a:rPr lang="en-IE" sz="2000" dirty="0" smtClean="0"/>
              <a:t> (see documentation)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Install “Intel XDK Preview” on Device from </a:t>
            </a:r>
            <a:r>
              <a:rPr lang="en-IE" sz="2000" dirty="0" err="1" smtClean="0"/>
              <a:t>Playstore</a:t>
            </a:r>
            <a:r>
              <a:rPr lang="en-IE" sz="2000" dirty="0" smtClean="0"/>
              <a:t> or Apple </a:t>
            </a:r>
            <a:r>
              <a:rPr lang="en-IE" sz="2000" dirty="0" err="1" smtClean="0"/>
              <a:t>Appstore</a:t>
            </a:r>
            <a:r>
              <a:rPr lang="en-IE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Changes get refreshed without reloading </a:t>
            </a:r>
            <a:endParaRPr lang="en-I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24161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12776"/>
            <a:ext cx="482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of game background</a:t>
            </a:r>
            <a:endParaRPr lang="en-I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18481"/>
            <a:ext cx="2088232" cy="100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1659169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Tunnel background </a:t>
            </a:r>
            <a:r>
              <a:rPr lang="en-US" dirty="0"/>
              <a:t>is a 640x32 pixels dark gray </a:t>
            </a:r>
            <a:r>
              <a:rPr lang="en-US" dirty="0" smtClean="0"/>
              <a:t>image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Tunnel </a:t>
            </a:r>
            <a:r>
              <a:rPr lang="en-US" dirty="0">
                <a:solidFill>
                  <a:srgbClr val="FF0000"/>
                </a:solidFill>
              </a:rPr>
              <a:t>wall </a:t>
            </a:r>
            <a:r>
              <a:rPr lang="en-US" dirty="0"/>
              <a:t>is a </a:t>
            </a:r>
            <a:r>
              <a:rPr lang="en-US" dirty="0" smtClean="0"/>
              <a:t>320x32 </a:t>
            </a:r>
            <a:r>
              <a:rPr lang="en-US" dirty="0"/>
              <a:t>image with white and light gray stripes.</a:t>
            </a:r>
            <a:endParaRPr lang="en-IE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5" y="3210239"/>
            <a:ext cx="6232640" cy="36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533" y="2840907"/>
            <a:ext cx="58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load these assets in the </a:t>
            </a:r>
            <a:r>
              <a:rPr lang="en-IE" dirty="0" smtClean="0">
                <a:solidFill>
                  <a:srgbClr val="FF0000"/>
                </a:solidFill>
              </a:rPr>
              <a:t>preload state </a:t>
            </a:r>
            <a:r>
              <a:rPr lang="en-IE" dirty="0" smtClean="0"/>
              <a:t>in the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method.</a:t>
            </a:r>
            <a:endParaRPr lang="en-IE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7" y="3645024"/>
            <a:ext cx="71786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3411" y="5739177"/>
            <a:ext cx="5052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In the </a:t>
            </a:r>
            <a:r>
              <a:rPr lang="en-IE" sz="1600" dirty="0" err="1" smtClean="0">
                <a:solidFill>
                  <a:srgbClr val="FF0000"/>
                </a:solidFill>
              </a:rPr>
              <a:t>playGame</a:t>
            </a:r>
            <a:r>
              <a:rPr lang="en-IE" sz="1600" dirty="0" smtClean="0">
                <a:solidFill>
                  <a:srgbClr val="FF0000"/>
                </a:solidFill>
              </a:rPr>
              <a:t> </a:t>
            </a:r>
            <a:r>
              <a:rPr lang="en-IE" sz="1600" dirty="0" smtClean="0"/>
              <a:t>State in the </a:t>
            </a:r>
            <a:r>
              <a:rPr lang="en-IE" sz="1600" dirty="0" smtClean="0">
                <a:solidFill>
                  <a:srgbClr val="FF0000"/>
                </a:solidFill>
              </a:rPr>
              <a:t>create</a:t>
            </a:r>
            <a:r>
              <a:rPr lang="en-IE" sz="1600" dirty="0" smtClean="0"/>
              <a:t> method:</a:t>
            </a:r>
          </a:p>
          <a:p>
            <a:pPr marL="342900" indent="-342900">
              <a:buAutoNum type="arabicPeriod"/>
            </a:pPr>
            <a:r>
              <a:rPr lang="en-IE" sz="1600" dirty="0" smtClean="0"/>
              <a:t>create random Tint colour</a:t>
            </a:r>
          </a:p>
          <a:p>
            <a:pPr marL="342900" indent="-342900">
              <a:buAutoNum type="arabicPeriod"/>
            </a:pPr>
            <a:r>
              <a:rPr lang="en-IE" sz="1600" dirty="0" smtClean="0"/>
              <a:t>load tunnel Background and left and right Wall texture</a:t>
            </a:r>
          </a:p>
          <a:p>
            <a:pPr marL="342900" indent="-342900">
              <a:buAutoNum type="arabicPeriod"/>
            </a:pPr>
            <a:r>
              <a:rPr lang="en-IE" sz="1600" dirty="0" smtClean="0"/>
              <a:t>flip right wall tile by setting </a:t>
            </a:r>
            <a:r>
              <a:rPr lang="en-IE" sz="1600" dirty="0" err="1" smtClean="0">
                <a:solidFill>
                  <a:srgbClr val="FF0000"/>
                </a:solidFill>
              </a:rPr>
              <a:t>tileScale</a:t>
            </a:r>
            <a:r>
              <a:rPr lang="en-IE" sz="1600" dirty="0" smtClean="0"/>
              <a:t> to -1</a:t>
            </a:r>
            <a:endParaRPr lang="en-IE" sz="16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5" y="1339076"/>
            <a:ext cx="1614373" cy="30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2140" y="1279024"/>
            <a:ext cx="316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initialise a </a:t>
            </a:r>
            <a:r>
              <a:rPr lang="en-IE" dirty="0" err="1" smtClean="0">
                <a:solidFill>
                  <a:srgbClr val="FF0000"/>
                </a:solidFill>
              </a:rPr>
              <a:t>tunnelWidth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variable</a:t>
            </a:r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69794" y="1818481"/>
            <a:ext cx="544009" cy="17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69794" y="2420888"/>
            <a:ext cx="75027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374775"/>
            <a:ext cx="358933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Phaser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free HTML5 game framework</a:t>
            </a:r>
          </a:p>
          <a:p>
            <a:pPr lvl="1"/>
            <a:r>
              <a:rPr lang="en-IE" dirty="0" smtClean="0">
                <a:hlinkClick r:id="rId2"/>
              </a:rPr>
              <a:t>http://http://phaser.io/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4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Player/Spaceship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031"/>
            <a:ext cx="2448272" cy="136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70884"/>
            <a:ext cx="8229600" cy="13552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 err="1" smtClean="0">
                <a:solidFill>
                  <a:srgbClr val="FF0000"/>
                </a:solidFill>
              </a:rPr>
              <a:t>shipPositions</a:t>
            </a:r>
            <a:r>
              <a:rPr lang="en-IE" sz="2400" dirty="0" smtClean="0">
                <a:solidFill>
                  <a:srgbClr val="FF0000"/>
                </a:solidFill>
              </a:rPr>
              <a:t> </a:t>
            </a:r>
            <a:r>
              <a:rPr lang="en-IE" sz="2400" dirty="0" smtClean="0"/>
              <a:t>is an array of 2 X positions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 err="1" smtClean="0">
                <a:solidFill>
                  <a:srgbClr val="FF0000"/>
                </a:solidFill>
              </a:rPr>
              <a:t>this.ship.side</a:t>
            </a:r>
            <a:r>
              <a:rPr lang="en-IE" sz="2400" dirty="0" smtClean="0"/>
              <a:t> can either be 1 or 0 for left &amp; right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we enable a physics engine &amp; make ship part of this.</a:t>
            </a:r>
            <a:endParaRPr lang="en-IE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81364"/>
            <a:ext cx="4000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544" y="1412032"/>
            <a:ext cx="473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add image to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method of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state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977640" y="2252587"/>
            <a:ext cx="47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  <a:r>
              <a:rPr lang="en-IE" dirty="0" smtClean="0"/>
              <a:t>. add sprite in </a:t>
            </a:r>
            <a:r>
              <a:rPr lang="en-IE" dirty="0" smtClean="0">
                <a:solidFill>
                  <a:srgbClr val="FF0000"/>
                </a:solidFill>
              </a:rPr>
              <a:t>create</a:t>
            </a:r>
            <a:r>
              <a:rPr lang="en-IE" dirty="0" smtClean="0"/>
              <a:t> method of </a:t>
            </a:r>
            <a:r>
              <a:rPr lang="en-IE" dirty="0" err="1" smtClean="0">
                <a:solidFill>
                  <a:srgbClr val="FF0000"/>
                </a:solidFill>
              </a:rPr>
              <a:t>playGame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state</a:t>
            </a:r>
            <a:endParaRPr lang="en-I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6" y="2852936"/>
            <a:ext cx="8253733" cy="19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28" y="6165304"/>
            <a:ext cx="408193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4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the spaceship horizontally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a flag that states if ship can move or not: set to true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we detect the player’s tap or click and trigger a </a:t>
            </a:r>
            <a:r>
              <a:rPr lang="en-IE" sz="2400" dirty="0" err="1" smtClean="0"/>
              <a:t>callback</a:t>
            </a:r>
            <a:endParaRPr lang="en-I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8831" y="1340768"/>
            <a:ext cx="507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create 2 variables to control horizontal movement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" y="1710100"/>
            <a:ext cx="3312014" cy="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1" y="2636912"/>
            <a:ext cx="63944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9899" y="2151316"/>
            <a:ext cx="349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2. make the following amendments</a:t>
            </a:r>
            <a:endParaRPr lang="en-I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64" y="5733256"/>
            <a:ext cx="5016037" cy="66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the Ship: </a:t>
            </a:r>
            <a:r>
              <a:rPr lang="en-IE" dirty="0" err="1" smtClean="0"/>
              <a:t>moveShip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>
            <a:normAutofit fontScale="55000" lnSpcReduction="20000"/>
          </a:bodyPr>
          <a:lstStyle/>
          <a:p>
            <a:r>
              <a:rPr lang="en-IE" sz="2400" dirty="0" smtClean="0"/>
              <a:t>only move if </a:t>
            </a:r>
            <a:r>
              <a:rPr lang="en-IE" sz="2400" dirty="0" err="1" smtClean="0">
                <a:solidFill>
                  <a:srgbClr val="FF0000"/>
                </a:solidFill>
              </a:rPr>
              <a:t>ship.canMove</a:t>
            </a:r>
            <a:r>
              <a:rPr lang="en-IE" sz="2400" dirty="0" smtClean="0"/>
              <a:t> = true;</a:t>
            </a:r>
            <a:br>
              <a:rPr lang="en-IE" sz="2400" dirty="0" smtClean="0"/>
            </a:br>
            <a:r>
              <a:rPr lang="en-IE" sz="2400" dirty="0" smtClean="0"/>
              <a:t>toggle </a:t>
            </a:r>
            <a:r>
              <a:rPr lang="en-IE" sz="2400" dirty="0" err="1" smtClean="0">
                <a:solidFill>
                  <a:srgbClr val="FF0000"/>
                </a:solidFill>
              </a:rPr>
              <a:t>ship.side</a:t>
            </a:r>
            <a:r>
              <a:rPr lang="en-IE" sz="2400" dirty="0" smtClean="0"/>
              <a:t> between 1 and 0</a:t>
            </a:r>
          </a:p>
          <a:p>
            <a:r>
              <a:rPr lang="en-IE" sz="2400" dirty="0" smtClean="0"/>
              <a:t>move the ship using the </a:t>
            </a:r>
            <a:r>
              <a:rPr lang="en-IE" sz="2400" dirty="0" err="1" smtClean="0">
                <a:solidFill>
                  <a:srgbClr val="FF0000"/>
                </a:solidFill>
              </a:rPr>
              <a:t>add.tween</a:t>
            </a:r>
            <a:r>
              <a:rPr lang="en-IE" sz="2400" dirty="0" smtClean="0"/>
              <a:t> method</a:t>
            </a:r>
            <a:br>
              <a:rPr lang="en-IE" sz="2400" dirty="0" smtClean="0"/>
            </a:br>
            <a:r>
              <a:rPr lang="en-IE" sz="2400" dirty="0" smtClean="0"/>
              <a:t>the new X position is retrieved from the  </a:t>
            </a:r>
            <a:r>
              <a:rPr lang="en-IE" sz="2400" dirty="0" err="1" smtClean="0">
                <a:solidFill>
                  <a:srgbClr val="FF0000"/>
                </a:solidFill>
              </a:rPr>
              <a:t>this.shipPositions</a:t>
            </a:r>
            <a:r>
              <a:rPr lang="en-IE" sz="2400" dirty="0" smtClean="0"/>
              <a:t> array</a:t>
            </a:r>
          </a:p>
          <a:p>
            <a:r>
              <a:rPr lang="en-IE" sz="2400" dirty="0" smtClean="0"/>
              <a:t>When the tween is completed add a </a:t>
            </a:r>
            <a:r>
              <a:rPr lang="en-IE" sz="2400" dirty="0" err="1" smtClean="0"/>
              <a:t>timeDelay</a:t>
            </a:r>
            <a:r>
              <a:rPr lang="en-IE" sz="2400" dirty="0" smtClean="0"/>
              <a:t> using </a:t>
            </a:r>
            <a:r>
              <a:rPr lang="en-IE" sz="2400" dirty="0" err="1" smtClean="0">
                <a:solidFill>
                  <a:srgbClr val="FF0000"/>
                </a:solidFill>
              </a:rPr>
              <a:t>time.events.add</a:t>
            </a:r>
            <a:r>
              <a:rPr lang="en-IE" sz="2400" dirty="0" smtClean="0">
                <a:solidFill>
                  <a:srgbClr val="FF0000"/>
                </a:solidFill>
              </a:rPr>
              <a:t>()</a:t>
            </a:r>
            <a:br>
              <a:rPr lang="en-IE" sz="2400" dirty="0" smtClean="0">
                <a:solidFill>
                  <a:srgbClr val="FF0000"/>
                </a:solidFill>
              </a:rPr>
            </a:br>
            <a:r>
              <a:rPr lang="en-IE" sz="2400" dirty="0" smtClean="0"/>
              <a:t>After the delay set the </a:t>
            </a:r>
            <a:r>
              <a:rPr lang="en-IE" sz="2400" dirty="0" err="1" smtClean="0">
                <a:solidFill>
                  <a:srgbClr val="FF0000"/>
                </a:solidFill>
              </a:rPr>
              <a:t>ship.canMove</a:t>
            </a:r>
            <a:r>
              <a:rPr lang="en-IE" sz="2400" dirty="0" smtClean="0"/>
              <a:t> back to true.</a:t>
            </a:r>
            <a:endParaRPr lang="en-IE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480720" cy="326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97152"/>
            <a:ext cx="3507904" cy="45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64" y="5445224"/>
            <a:ext cx="3086104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a Ghost effect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Create a new Sprite “</a:t>
            </a:r>
            <a:r>
              <a:rPr lang="en-IE" sz="2400" dirty="0" err="1" smtClean="0"/>
              <a:t>ghostship</a:t>
            </a:r>
            <a:r>
              <a:rPr lang="en-IE" sz="2400" dirty="0" smtClean="0"/>
              <a:t>” from the same “ship” image asset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Create a tween that changes the alpha from 50 – 0% over 350 </a:t>
            </a:r>
            <a:r>
              <a:rPr lang="en-IE" sz="2400" dirty="0" err="1" smtClean="0"/>
              <a:t>ms</a:t>
            </a:r>
            <a:r>
              <a:rPr lang="en-IE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when the tween is complete destroy the sprite</a:t>
            </a:r>
            <a:r>
              <a:rPr lang="en-IE" sz="2400" dirty="0"/>
              <a:t> “</a:t>
            </a:r>
            <a:r>
              <a:rPr lang="en-IE" sz="2400" dirty="0" err="1"/>
              <a:t>ghostship</a:t>
            </a:r>
            <a:r>
              <a:rPr lang="en-IE" sz="2400" dirty="0"/>
              <a:t>”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55" y="1931859"/>
            <a:ext cx="6515139" cy="208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68760"/>
            <a:ext cx="735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Creates the </a:t>
            </a:r>
            <a:r>
              <a:rPr lang="en-IE" dirty="0"/>
              <a:t>effect of the ship gradually fading out from its previous position</a:t>
            </a:r>
          </a:p>
          <a:p>
            <a:r>
              <a:rPr lang="en-IE" dirty="0" smtClean="0"/>
              <a:t>Add this to the </a:t>
            </a:r>
            <a:r>
              <a:rPr lang="en-IE" dirty="0" err="1" smtClean="0">
                <a:solidFill>
                  <a:srgbClr val="FF0000"/>
                </a:solidFill>
              </a:rPr>
              <a:t>moveShip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function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37312"/>
            <a:ext cx="60896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16832"/>
            <a:ext cx="1507883" cy="108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Adding smoke with a particle 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create an emitter with 20 particles and position it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set properties for the individual particles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start the particle system: The duration is 1000 </a:t>
            </a:r>
            <a:r>
              <a:rPr lang="en-IE" sz="2400" dirty="0" err="1" smtClean="0"/>
              <a:t>ms</a:t>
            </a:r>
            <a:r>
              <a:rPr lang="en-IE" sz="2400" dirty="0" smtClean="0"/>
              <a:t>, each 40 </a:t>
            </a:r>
            <a:r>
              <a:rPr lang="en-IE" sz="2400" dirty="0" err="1" smtClean="0"/>
              <a:t>ms</a:t>
            </a:r>
            <a:r>
              <a:rPr lang="en-IE" sz="2400" dirty="0" smtClean="0"/>
              <a:t> a new particle will be generated </a:t>
            </a:r>
            <a:endParaRPr lang="en-IE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79962"/>
            <a:ext cx="47529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4159" y="1232808"/>
            <a:ext cx="473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add image to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method of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state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201014"/>
            <a:ext cx="698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  <a:r>
              <a:rPr lang="en-IE" dirty="0" smtClean="0"/>
              <a:t>. add an emitter, a </a:t>
            </a:r>
            <a:r>
              <a:rPr lang="en-IE" dirty="0" err="1" smtClean="0"/>
              <a:t>lighweight</a:t>
            </a:r>
            <a:r>
              <a:rPr lang="en-IE" dirty="0" smtClean="0"/>
              <a:t> particle emitter that uses </a:t>
            </a:r>
            <a:r>
              <a:rPr lang="en-IE" dirty="0" smtClean="0">
                <a:solidFill>
                  <a:srgbClr val="FF0000"/>
                </a:solidFill>
              </a:rPr>
              <a:t>ARCADE Physics</a:t>
            </a:r>
          </a:p>
          <a:p>
            <a:r>
              <a:rPr lang="en-IE" dirty="0" smtClean="0"/>
              <a:t>This gets added to the </a:t>
            </a:r>
            <a:r>
              <a:rPr lang="en-IE" dirty="0" smtClean="0">
                <a:solidFill>
                  <a:srgbClr val="FF0000"/>
                </a:solidFill>
              </a:rPr>
              <a:t>create </a:t>
            </a:r>
            <a:r>
              <a:rPr lang="en-IE" dirty="0" smtClean="0"/>
              <a:t>method of  the </a:t>
            </a:r>
            <a:r>
              <a:rPr lang="en-IE" dirty="0" err="1" smtClean="0">
                <a:solidFill>
                  <a:srgbClr val="FF0000"/>
                </a:solidFill>
              </a:rPr>
              <a:t>playGame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state</a:t>
            </a:r>
            <a:endParaRPr lang="en-I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8" y="2996952"/>
            <a:ext cx="626115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51" y="5877272"/>
            <a:ext cx="3521968" cy="78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Adding smoke with a particle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en-IE" dirty="0" smtClean="0"/>
              <a:t>this updates the Emitter every single frame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834159" y="1417474"/>
            <a:ext cx="486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add an  </a:t>
            </a:r>
            <a:r>
              <a:rPr lang="en-IE" dirty="0" smtClean="0">
                <a:solidFill>
                  <a:srgbClr val="FF0000"/>
                </a:solidFill>
              </a:rPr>
              <a:t>update</a:t>
            </a:r>
            <a:r>
              <a:rPr lang="en-IE" dirty="0" smtClean="0"/>
              <a:t> method for the  </a:t>
            </a:r>
            <a:r>
              <a:rPr lang="en-IE" dirty="0" err="1" smtClean="0">
                <a:solidFill>
                  <a:srgbClr val="FF0000"/>
                </a:solidFill>
              </a:rPr>
              <a:t>playGame</a:t>
            </a:r>
            <a:r>
              <a:rPr lang="en-IE" dirty="0" smtClean="0"/>
              <a:t> state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9" y="1916832"/>
            <a:ext cx="493656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09043"/>
            <a:ext cx="1224136" cy="133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7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Make the spaceship rise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slowly add spaceship to the top of the screen</a:t>
            </a:r>
          </a:p>
          <a:p>
            <a:r>
              <a:rPr lang="en-IE" dirty="0" smtClean="0"/>
              <a:t>add a variable for duration of tween</a:t>
            </a:r>
          </a:p>
          <a:p>
            <a:endParaRPr lang="en-IE" dirty="0"/>
          </a:p>
          <a:p>
            <a:r>
              <a:rPr lang="en-IE" dirty="0" smtClean="0"/>
              <a:t>in </a:t>
            </a:r>
            <a:r>
              <a:rPr lang="en-IE" dirty="0" smtClean="0">
                <a:solidFill>
                  <a:srgbClr val="FF0000"/>
                </a:solidFill>
              </a:rPr>
              <a:t>create</a:t>
            </a:r>
            <a:r>
              <a:rPr lang="en-IE" dirty="0" smtClean="0"/>
              <a:t> method of </a:t>
            </a:r>
            <a:r>
              <a:rPr lang="en-IE" dirty="0" err="1" smtClean="0">
                <a:solidFill>
                  <a:srgbClr val="FF0000"/>
                </a:solidFill>
              </a:rPr>
              <a:t>playGame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state create a tween.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7" y="2919468"/>
            <a:ext cx="2552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7" y="4653136"/>
            <a:ext cx="50387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Swipe to move the ship back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swipe will move the ship back down</a:t>
            </a:r>
          </a:p>
          <a:p>
            <a:r>
              <a:rPr lang="en-IE" dirty="0" err="1" smtClean="0"/>
              <a:t>Phaser</a:t>
            </a:r>
            <a:r>
              <a:rPr lang="en-IE" dirty="0" smtClean="0"/>
              <a:t> has no native swipe detection. We will code our own in the </a:t>
            </a:r>
            <a:r>
              <a:rPr lang="en-IE" dirty="0" smtClean="0">
                <a:solidFill>
                  <a:srgbClr val="FF0000"/>
                </a:solidFill>
              </a:rPr>
              <a:t>update</a:t>
            </a:r>
            <a:r>
              <a:rPr lang="en-IE" dirty="0" smtClean="0"/>
              <a:t> method of </a:t>
            </a:r>
            <a:r>
              <a:rPr lang="en-IE" dirty="0" err="1" smtClean="0">
                <a:solidFill>
                  <a:srgbClr val="FF0000"/>
                </a:solidFill>
              </a:rPr>
              <a:t>playGame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state</a:t>
            </a:r>
          </a:p>
          <a:p>
            <a:r>
              <a:rPr lang="en-IE" dirty="0" smtClean="0"/>
              <a:t>set a variable for distance between </a:t>
            </a:r>
            <a:r>
              <a:rPr lang="en-IE" dirty="0" err="1" smtClean="0">
                <a:solidFill>
                  <a:srgbClr val="FF0000"/>
                </a:solidFill>
              </a:rPr>
              <a:t>onUp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and </a:t>
            </a:r>
            <a:r>
              <a:rPr lang="en-IE" dirty="0" err="1" smtClean="0">
                <a:solidFill>
                  <a:srgbClr val="FF0000"/>
                </a:solidFill>
              </a:rPr>
              <a:t>onDown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E" dirty="0" smtClean="0"/>
              <a:t>add a Boolean variable </a:t>
            </a:r>
            <a:r>
              <a:rPr lang="en-IE" dirty="0" err="1" smtClean="0">
                <a:solidFill>
                  <a:srgbClr val="FF0000"/>
                </a:solidFill>
              </a:rPr>
              <a:t>canSwipe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to the </a:t>
            </a:r>
            <a:r>
              <a:rPr lang="en-IE" dirty="0" err="1" smtClean="0"/>
              <a:t>shipObject</a:t>
            </a:r>
            <a:r>
              <a:rPr lang="en-IE" dirty="0" smtClean="0"/>
              <a:t>: </a:t>
            </a:r>
            <a:r>
              <a:rPr lang="en-IE" dirty="0" err="1" smtClean="0">
                <a:solidFill>
                  <a:srgbClr val="FF0000"/>
                </a:solidFill>
              </a:rPr>
              <a:t>this.ship.canSwipe</a:t>
            </a:r>
            <a:r>
              <a:rPr lang="en-IE" dirty="0" smtClean="0">
                <a:solidFill>
                  <a:srgbClr val="FF0000"/>
                </a:solidFill>
              </a:rPr>
              <a:t> = false</a:t>
            </a:r>
            <a:r>
              <a:rPr lang="en-IE" dirty="0" smtClean="0"/>
              <a:t>;</a:t>
            </a:r>
          </a:p>
          <a:p>
            <a:pPr marL="0" indent="0">
              <a:buNone/>
            </a:pP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5104"/>
            <a:ext cx="433942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the </a:t>
            </a:r>
            <a:r>
              <a:rPr lang="en-IE" dirty="0" err="1" smtClean="0"/>
              <a:t>canSwipe</a:t>
            </a:r>
            <a:r>
              <a:rPr lang="en-IE" dirty="0" smtClean="0"/>
              <a:t> </a:t>
            </a:r>
            <a:r>
              <a:rPr lang="en-IE" dirty="0" err="1" smtClean="0"/>
              <a:t>boolean</a:t>
            </a:r>
            <a:r>
              <a:rPr lang="en-IE" dirty="0" smtClean="0"/>
              <a:t> to ship object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err="1" smtClean="0"/>
              <a:t>onUp</a:t>
            </a:r>
            <a:r>
              <a:rPr lang="en-IE" dirty="0" smtClean="0"/>
              <a:t> event also sets this flag to false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05775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63" y="6021288"/>
            <a:ext cx="6515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err="1" smtClean="0">
                <a:solidFill>
                  <a:srgbClr val="FF0000"/>
                </a:solidFill>
              </a:rPr>
              <a:t>onDown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triggers </a:t>
            </a:r>
            <a:r>
              <a:rPr lang="en-IE" dirty="0" err="1" smtClean="0">
                <a:solidFill>
                  <a:srgbClr val="FF0000"/>
                </a:solidFill>
              </a:rPr>
              <a:t>moveShip</a:t>
            </a:r>
            <a:r>
              <a:rPr lang="en-IE" dirty="0" smtClean="0"/>
              <a:t>. Here we set the </a:t>
            </a:r>
            <a:r>
              <a:rPr lang="en-IE" dirty="0" err="1" smtClean="0">
                <a:solidFill>
                  <a:srgbClr val="FF0000"/>
                </a:solidFill>
              </a:rPr>
              <a:t>canSwipe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flag to </a:t>
            </a:r>
            <a:r>
              <a:rPr lang="en-IE" dirty="0" smtClean="0">
                <a:solidFill>
                  <a:srgbClr val="FF0000"/>
                </a:solidFill>
              </a:rPr>
              <a:t>true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6552728" cy="398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4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Endless runner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"Endless runner" or "infinite runner" game </a:t>
            </a:r>
          </a:p>
          <a:p>
            <a:r>
              <a:rPr lang="en-US" dirty="0" smtClean="0"/>
              <a:t>In these kind of games the player character is continuously moving forward  through a randomly generated endless game world.</a:t>
            </a:r>
            <a:endParaRPr lang="en-IE" dirty="0"/>
          </a:p>
        </p:txBody>
      </p:sp>
      <p:sp>
        <p:nvSpPr>
          <p:cNvPr id="4" name="AutoShape 2" descr="Image result for flappy bi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23907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p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27904"/>
            <a:ext cx="2839863" cy="17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 descr="ve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2407816" cy="15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6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In the update we calculate the distance between </a:t>
            </a:r>
            <a:r>
              <a:rPr lang="en-IE" dirty="0" err="1" smtClean="0">
                <a:solidFill>
                  <a:srgbClr val="FF0000"/>
                </a:solidFill>
              </a:rPr>
              <a:t>positionDown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and </a:t>
            </a:r>
            <a:r>
              <a:rPr lang="en-IE" dirty="0" smtClean="0">
                <a:solidFill>
                  <a:srgbClr val="FF0000"/>
                </a:solidFill>
              </a:rPr>
              <a:t>current position </a:t>
            </a:r>
            <a:r>
              <a:rPr lang="en-IE" dirty="0" smtClean="0"/>
              <a:t>and see if its greater than </a:t>
            </a:r>
            <a:r>
              <a:rPr lang="en-IE" dirty="0" err="1" smtClean="0">
                <a:solidFill>
                  <a:srgbClr val="FF0000"/>
                </a:solidFill>
              </a:rPr>
              <a:t>swipeDistance</a:t>
            </a:r>
            <a:endParaRPr lang="en-I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If so we call the </a:t>
            </a:r>
            <a:r>
              <a:rPr lang="en-IE" dirty="0" err="1" smtClean="0">
                <a:solidFill>
                  <a:srgbClr val="FF0000"/>
                </a:solidFill>
              </a:rPr>
              <a:t>restartShip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method, 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err="1" smtClean="0">
                <a:solidFill>
                  <a:srgbClr val="FF0000"/>
                </a:solidFill>
              </a:rPr>
              <a:t>restartShip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 cancels the current </a:t>
            </a:r>
            <a:r>
              <a:rPr lang="en-IE" dirty="0" err="1" smtClean="0">
                <a:solidFill>
                  <a:srgbClr val="FF0000"/>
                </a:solidFill>
              </a:rPr>
              <a:t>verticalTween</a:t>
            </a:r>
            <a:r>
              <a:rPr lang="en-IE" dirty="0" smtClean="0">
                <a:solidFill>
                  <a:srgbClr val="FF0000"/>
                </a:solidFill>
              </a:rPr>
              <a:t>,  </a:t>
            </a:r>
            <a:r>
              <a:rPr lang="en-IE" dirty="0" smtClean="0"/>
              <a:t>and then creates a new tween which resets the ship’s position back to the bottom</a:t>
            </a:r>
            <a:endParaRPr lang="en-I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640"/>
            <a:ext cx="7315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021288"/>
            <a:ext cx="3714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3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Barriers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are added to a </a:t>
            </a:r>
            <a:r>
              <a:rPr lang="en-IE" dirty="0" smtClean="0">
                <a:solidFill>
                  <a:srgbClr val="FF0000"/>
                </a:solidFill>
              </a:rPr>
              <a:t>group</a:t>
            </a:r>
          </a:p>
          <a:p>
            <a:pPr lvl="1"/>
            <a:r>
              <a:rPr lang="en-IE" dirty="0" smtClean="0"/>
              <a:t>a container for display objects including Sprites and Images</a:t>
            </a:r>
          </a:p>
          <a:p>
            <a:r>
              <a:rPr lang="en-IE" dirty="0" smtClean="0"/>
              <a:t>Barriers will travel down the screen</a:t>
            </a:r>
          </a:p>
          <a:p>
            <a:r>
              <a:rPr lang="en-IE" dirty="0" smtClean="0"/>
              <a:t>Create a variable for </a:t>
            </a:r>
            <a:r>
              <a:rPr lang="en-IE" dirty="0" err="1" smtClean="0"/>
              <a:t>barrierSpeed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Load the asset for the barrier in the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method of the </a:t>
            </a:r>
            <a:r>
              <a:rPr lang="en-IE" dirty="0" smtClean="0">
                <a:solidFill>
                  <a:srgbClr val="FF0000"/>
                </a:solidFill>
              </a:rPr>
              <a:t>preload</a:t>
            </a:r>
            <a:r>
              <a:rPr lang="en-IE" dirty="0" smtClean="0"/>
              <a:t>  state </a:t>
            </a:r>
          </a:p>
          <a:p>
            <a:endParaRPr lang="en-I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84" y="4293096"/>
            <a:ext cx="3585250" cy="39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6021288"/>
            <a:ext cx="9001000" cy="25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03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4751"/>
            <a:ext cx="8229600" cy="24048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a group to the game</a:t>
            </a:r>
            <a:br>
              <a:rPr lang="en-IE" dirty="0" smtClean="0"/>
            </a:b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new barrier using a </a:t>
            </a:r>
            <a:r>
              <a:rPr lang="en-IE" dirty="0" smtClean="0">
                <a:solidFill>
                  <a:srgbClr val="FF0000"/>
                </a:solidFill>
              </a:rPr>
              <a:t>Barrier</a:t>
            </a:r>
            <a:r>
              <a:rPr lang="en-IE" dirty="0" smtClean="0"/>
              <a:t> class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this barrier to the new </a:t>
            </a:r>
            <a:r>
              <a:rPr lang="en-IE" dirty="0" err="1" smtClean="0">
                <a:solidFill>
                  <a:srgbClr val="FF0000"/>
                </a:solidFill>
              </a:rPr>
              <a:t>barrierGroup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05071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11" y="2445318"/>
            <a:ext cx="3286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43" y="3237406"/>
            <a:ext cx="6534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43" y="4221088"/>
            <a:ext cx="6381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 Barrier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blueprint of the Barrier class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The </a:t>
            </a:r>
            <a:r>
              <a:rPr lang="en-IE" dirty="0" err="1" smtClean="0">
                <a:solidFill>
                  <a:srgbClr val="FF0000"/>
                </a:solidFill>
              </a:rPr>
              <a:t>protoype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is a </a:t>
            </a:r>
            <a:r>
              <a:rPr lang="en-IE" dirty="0" err="1" smtClean="0"/>
              <a:t>Phaser</a:t>
            </a:r>
            <a:r>
              <a:rPr lang="en-IE" dirty="0" smtClean="0"/>
              <a:t> Sprite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The Constructor is pointed explicitly at </a:t>
            </a:r>
            <a:r>
              <a:rPr lang="en-IE" dirty="0" smtClean="0">
                <a:solidFill>
                  <a:srgbClr val="FF0000"/>
                </a:solidFill>
              </a:rPr>
              <a:t>Barrier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196752"/>
            <a:ext cx="653866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inside the Barrier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a random X position for Barrier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Invoke Sprite creation with the Barrier instance itself (1</a:t>
            </a:r>
            <a:r>
              <a:rPr lang="en-IE" baseline="30000" dirty="0" smtClean="0"/>
              <a:t>st</a:t>
            </a:r>
            <a:r>
              <a:rPr lang="en-IE" dirty="0" smtClean="0"/>
              <a:t> arg. -&gt; this)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rectangle and crop the graphic to size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properties, like Physics, anchor, </a:t>
            </a:r>
            <a:r>
              <a:rPr lang="en-IE" dirty="0" err="1" smtClean="0"/>
              <a:t>tint,velocity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5838"/>
            <a:ext cx="7488832" cy="19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58785"/>
            <a:ext cx="6391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3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Removing Barriers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the </a:t>
            </a:r>
            <a:r>
              <a:rPr lang="en-IE" dirty="0" smtClean="0">
                <a:solidFill>
                  <a:srgbClr val="FF0000"/>
                </a:solidFill>
              </a:rPr>
              <a:t>update</a:t>
            </a:r>
            <a:r>
              <a:rPr lang="en-IE" dirty="0" smtClean="0"/>
              <a:t> method of each Barrier object removes itself when it reaches the bottom of the screen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30588"/>
            <a:ext cx="54292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0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Continuously adding Barriers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IE" dirty="0" smtClean="0"/>
              <a:t>a new Barrier will be created when the last barrier has reached a </a:t>
            </a:r>
            <a:r>
              <a:rPr lang="en-IE" dirty="0" smtClean="0">
                <a:solidFill>
                  <a:srgbClr val="FF0000"/>
                </a:solidFill>
              </a:rPr>
              <a:t>gap</a:t>
            </a:r>
            <a:r>
              <a:rPr lang="en-IE" dirty="0" smtClean="0"/>
              <a:t> from the top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56792"/>
            <a:ext cx="25717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286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722945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the Barrier generation code gets wrapped into a function (because it gets called repeatedly)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err="1" smtClean="0">
                <a:solidFill>
                  <a:srgbClr val="FF0000"/>
                </a:solidFill>
              </a:rPr>
              <a:t>addBarrier</a:t>
            </a:r>
            <a:r>
              <a:rPr lang="en-IE" dirty="0" smtClean="0"/>
              <a:t> The code itself does not change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46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/>
          <a:lstStyle/>
          <a:p>
            <a:r>
              <a:rPr lang="en-IE" dirty="0" smtClean="0"/>
              <a:t>Each barrier will set a </a:t>
            </a:r>
            <a:r>
              <a:rPr lang="en-IE" dirty="0" err="1" smtClean="0">
                <a:solidFill>
                  <a:srgbClr val="FF0000"/>
                </a:solidFill>
              </a:rPr>
              <a:t>placeBarrier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Boolean variable to true -&gt; meaning a new Barrier can be placed.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060848"/>
            <a:ext cx="629349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313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r>
              <a:rPr lang="en-IE" dirty="0" smtClean="0"/>
              <a:t>In the update method of the Barrier class</a:t>
            </a:r>
          </a:p>
          <a:p>
            <a:pPr lvl="1"/>
            <a:r>
              <a:rPr lang="en-IE" dirty="0" smtClean="0"/>
              <a:t>add a test that checks if Barrier has reached </a:t>
            </a:r>
            <a:r>
              <a:rPr lang="en-IE" dirty="0" err="1" smtClean="0"/>
              <a:t>barrierGap</a:t>
            </a:r>
            <a:r>
              <a:rPr lang="en-IE" dirty="0" smtClean="0"/>
              <a:t>. Set </a:t>
            </a:r>
            <a:r>
              <a:rPr lang="en-IE" dirty="0" err="1" smtClean="0">
                <a:solidFill>
                  <a:srgbClr val="FF0000"/>
                </a:solidFill>
              </a:rPr>
              <a:t>placeBarrier</a:t>
            </a:r>
            <a:r>
              <a:rPr lang="en-IE" dirty="0" smtClean="0"/>
              <a:t> to false</a:t>
            </a:r>
          </a:p>
          <a:p>
            <a:pPr lvl="1"/>
            <a:r>
              <a:rPr lang="en-IE" dirty="0" smtClean="0"/>
              <a:t>call the </a:t>
            </a:r>
            <a:r>
              <a:rPr lang="en-IE" dirty="0" err="1" smtClean="0">
                <a:solidFill>
                  <a:srgbClr val="FF0000"/>
                </a:solidFill>
              </a:rPr>
              <a:t>addBarrier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function of the parent.</a:t>
            </a:r>
            <a:endParaRPr lang="en-I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2356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7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Rising Ships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http://avaya/~pietschj/phaserRisingShips/</a:t>
            </a:r>
            <a:endParaRPr lang="en-IE" dirty="0" smtClean="0"/>
          </a:p>
          <a:p>
            <a:pPr algn="r"/>
            <a:r>
              <a:rPr lang="en-IE" dirty="0" smtClean="0"/>
              <a:t>A </a:t>
            </a:r>
            <a:r>
              <a:rPr lang="en-IE" dirty="0" smtClean="0">
                <a:hlinkClick r:id="rId3"/>
              </a:rPr>
              <a:t>rise above </a:t>
            </a:r>
            <a:r>
              <a:rPr lang="en-IE" dirty="0" smtClean="0"/>
              <a:t>clone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2" y="2771890"/>
            <a:ext cx="2033999" cy="352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iPhone Screenshot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71890"/>
            <a:ext cx="2130946" cy="378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Detecting Collisions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2553147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1 the collide method of the Arcade physics is a AABB collision detection method</a:t>
            </a:r>
          </a:p>
          <a:p>
            <a:r>
              <a:rPr lang="en-IE" dirty="0" err="1" smtClean="0"/>
              <a:t>Callback</a:t>
            </a:r>
            <a:r>
              <a:rPr lang="en-IE" dirty="0" smtClean="0"/>
              <a:t> has 2 arguments: s, b -&gt; they represent the objects that have collided (s = spaceship, b=barrier)</a:t>
            </a:r>
          </a:p>
          <a:p>
            <a:r>
              <a:rPr lang="en-IE" dirty="0" smtClean="0"/>
              <a:t>Here, we only call the </a:t>
            </a:r>
            <a:r>
              <a:rPr lang="en-IE" dirty="0" err="1" smtClean="0">
                <a:solidFill>
                  <a:srgbClr val="FF0000"/>
                </a:solidFill>
              </a:rPr>
              <a:t>GameOverScreen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state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01694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Over Screen 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8824"/>
            <a:ext cx="8571836" cy="15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Building your App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Please read:</a:t>
            </a:r>
          </a:p>
          <a:p>
            <a:pPr lvl="1"/>
            <a:r>
              <a:rPr lang="en-IE" dirty="0" smtClean="0"/>
              <a:t>https</a:t>
            </a:r>
            <a:r>
              <a:rPr lang="en-IE" dirty="0"/>
              <a:t>://software.intel.com/en-us/xdk/docs/build-cordova-apps-intel-xdk</a:t>
            </a:r>
          </a:p>
        </p:txBody>
      </p:sp>
    </p:spTree>
    <p:extLst>
      <p:ext uri="{BB962C8B-B14F-4D97-AF65-F5344CB8AC3E}">
        <p14:creationId xmlns:p14="http://schemas.microsoft.com/office/powerpoint/2010/main" val="17205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Tool-chain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Text editor: Brackets, </a:t>
            </a:r>
            <a:r>
              <a:rPr lang="en-IE" dirty="0" err="1" smtClean="0"/>
              <a:t>Textpad</a:t>
            </a:r>
            <a:r>
              <a:rPr lang="en-IE" dirty="0" smtClean="0"/>
              <a:t>, notepad</a:t>
            </a:r>
          </a:p>
          <a:p>
            <a:r>
              <a:rPr lang="en-IE" dirty="0" smtClean="0"/>
              <a:t>Webserver: </a:t>
            </a:r>
            <a:r>
              <a:rPr lang="en-IE" dirty="0" err="1" smtClean="0"/>
              <a:t>Mamp</a:t>
            </a:r>
            <a:r>
              <a:rPr lang="en-IE" dirty="0" smtClean="0"/>
              <a:t>, </a:t>
            </a:r>
            <a:r>
              <a:rPr lang="en-IE" dirty="0" err="1" smtClean="0"/>
              <a:t>Wamp</a:t>
            </a:r>
            <a:r>
              <a:rPr lang="en-IE" dirty="0" smtClean="0"/>
              <a:t>, </a:t>
            </a:r>
            <a:r>
              <a:rPr lang="en-IE" dirty="0" smtClean="0"/>
              <a:t>Avaya or XDK</a:t>
            </a:r>
            <a:endParaRPr lang="en-IE" dirty="0" smtClean="0"/>
          </a:p>
          <a:p>
            <a:r>
              <a:rPr lang="en-IE" dirty="0" smtClean="0"/>
              <a:t>Why a webserver?</a:t>
            </a:r>
          </a:p>
          <a:p>
            <a:pPr lvl="1"/>
            <a:r>
              <a:rPr lang="en-US" dirty="0" smtClean="0"/>
              <a:t>Loading a page locally is fine if it is just a static HTML webpage.</a:t>
            </a:r>
          </a:p>
          <a:p>
            <a:pPr lvl="1"/>
            <a:r>
              <a:rPr lang="en-US" dirty="0" smtClean="0"/>
              <a:t>More complex scripts load and handle resources from</a:t>
            </a:r>
          </a:p>
          <a:p>
            <a:pPr lvl="2"/>
            <a:r>
              <a:rPr lang="en-US" dirty="0" smtClean="0"/>
              <a:t>images, audio files other kind of data</a:t>
            </a:r>
          </a:p>
          <a:p>
            <a:pPr lvl="1"/>
            <a:r>
              <a:rPr lang="en-US" dirty="0" smtClean="0"/>
              <a:t>browser implements series of security measures which stop file access</a:t>
            </a:r>
          </a:p>
          <a:p>
            <a:pPr lvl="1"/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733256"/>
            <a:ext cx="4505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2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configuring </a:t>
            </a:r>
            <a:r>
              <a:rPr lang="en-IE" dirty="0" smtClean="0"/>
              <a:t>XDK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229200"/>
            <a:ext cx="8229600" cy="11849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E" b="1" dirty="0" smtClean="0"/>
              <a:t>Windows 7:</a:t>
            </a:r>
            <a:endParaRPr lang="en-IE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Open </a:t>
            </a:r>
            <a:r>
              <a:rPr lang="en-IE" dirty="0" smtClean="0"/>
              <a:t>Control Panel &gt; Internet Option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Select Connections Tab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Click “LAN 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uncheck “automatically detect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check “Bypass proxy server for local addresses.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Note: some students needed to uninstall and then reinstall to a know </a:t>
            </a:r>
            <a:r>
              <a:rPr lang="en-IE" dirty="0" smtClean="0"/>
              <a:t>location </a:t>
            </a:r>
            <a:r>
              <a:rPr lang="en-IE" dirty="0" smtClean="0"/>
              <a:t>such as D:\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4" y="1218565"/>
            <a:ext cx="5332920" cy="379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97" y="1218565"/>
            <a:ext cx="2766066" cy="24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Setting up the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include  the minified </a:t>
            </a:r>
            <a:r>
              <a:rPr lang="en-IE" dirty="0" err="1" smtClean="0"/>
              <a:t>phaser</a:t>
            </a:r>
            <a:r>
              <a:rPr lang="en-IE" dirty="0" smtClean="0"/>
              <a:t> version: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phaser.min.js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game.js</a:t>
            </a:r>
            <a:r>
              <a:rPr lang="en-IE" dirty="0" smtClean="0"/>
              <a:t> will contain the script for our game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index.html</a:t>
            </a:r>
            <a:r>
              <a:rPr lang="en-IE" dirty="0" smtClean="0"/>
              <a:t> is the splash page.</a:t>
            </a:r>
            <a:endParaRPr lang="en-I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4810869" cy="169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Setting up the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47302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000" dirty="0" err="1" smtClean="0">
                <a:solidFill>
                  <a:srgbClr val="FF0000"/>
                </a:solidFill>
              </a:rPr>
              <a:t>var</a:t>
            </a:r>
            <a:r>
              <a:rPr lang="en-IE" sz="2000" dirty="0" smtClean="0">
                <a:solidFill>
                  <a:srgbClr val="FF0000"/>
                </a:solidFill>
              </a:rPr>
              <a:t> game :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dirty="0" smtClean="0"/>
              <a:t>stores the game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err="1" smtClean="0">
                <a:solidFill>
                  <a:srgbClr val="FF0000"/>
                </a:solidFill>
              </a:rPr>
              <a:t>window.onload</a:t>
            </a:r>
            <a:r>
              <a:rPr lang="en-IE" sz="2000" dirty="0" smtClean="0">
                <a:solidFill>
                  <a:srgbClr val="FF0000"/>
                </a:solidFill>
              </a:rPr>
              <a:t> </a:t>
            </a:r>
            <a:r>
              <a:rPr lang="en-IE" sz="2000" dirty="0" smtClean="0"/>
              <a:t>initiates the game</a:t>
            </a:r>
          </a:p>
          <a:p>
            <a:pPr marL="0" indent="0">
              <a:buNone/>
            </a:pPr>
            <a:r>
              <a:rPr lang="en-IE" sz="2000" dirty="0"/>
              <a:t>	</a:t>
            </a:r>
            <a:r>
              <a:rPr lang="en-IE" sz="2000" dirty="0" smtClean="0"/>
              <a:t>The game gets initialised (line 12);</a:t>
            </a: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	5 different states get added to the game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E" sz="2000" dirty="0" smtClean="0"/>
              <a:t>The states are </a:t>
            </a:r>
            <a:r>
              <a:rPr lang="en-US" sz="2000" dirty="0" smtClean="0"/>
              <a:t>objects with various  prototype methods. The states require the game object as an argument</a:t>
            </a: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548135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3096344" cy="57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5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Run your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your browser to your game, </a:t>
            </a:r>
            <a:r>
              <a:rPr lang="en-US" dirty="0" err="1" smtClean="0"/>
              <a:t>i.e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http://localhost/yourgamefolder/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You should get a console output like this:</a:t>
            </a:r>
          </a:p>
          <a:p>
            <a:r>
              <a:rPr lang="en-US" dirty="0" smtClean="0"/>
              <a:t>(ignore preload error)</a:t>
            </a:r>
          </a:p>
          <a:p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805164"/>
            <a:ext cx="78581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1316</Words>
  <Application>Microsoft Office PowerPoint</Application>
  <PresentationFormat>On-screen Show (4:3)</PresentationFormat>
  <Paragraphs>186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What is Phaser</vt:lpstr>
      <vt:lpstr>Endless runner game</vt:lpstr>
      <vt:lpstr>Rising Ships</vt:lpstr>
      <vt:lpstr>Tool-chain</vt:lpstr>
      <vt:lpstr>configuring XDK</vt:lpstr>
      <vt:lpstr>Setting up the project</vt:lpstr>
      <vt:lpstr>Setting up the Project</vt:lpstr>
      <vt:lpstr>Run your game</vt:lpstr>
      <vt:lpstr>Game states</vt:lpstr>
      <vt:lpstr>Creation of the Boot state</vt:lpstr>
      <vt:lpstr>Creation of the Preload state</vt:lpstr>
      <vt:lpstr>Creation of title screen</vt:lpstr>
      <vt:lpstr>Add an animation to the button</vt:lpstr>
      <vt:lpstr>title Screen refined</vt:lpstr>
      <vt:lpstr>Previewing  with XDK in Browser</vt:lpstr>
      <vt:lpstr>Previewing  with XDK on Device</vt:lpstr>
      <vt:lpstr>Creation of game background</vt:lpstr>
      <vt:lpstr>PowerPoint Presentation</vt:lpstr>
      <vt:lpstr>Creating the Player/Spaceship</vt:lpstr>
      <vt:lpstr>Moving the spaceship horizontally</vt:lpstr>
      <vt:lpstr>moving the Ship: moveShip</vt:lpstr>
      <vt:lpstr>Adding a Ghost effect</vt:lpstr>
      <vt:lpstr>Adding smoke with a particle system</vt:lpstr>
      <vt:lpstr>Adding smoke with a particle system</vt:lpstr>
      <vt:lpstr>Make the spaceship rise</vt:lpstr>
      <vt:lpstr>Using Swipe to move the ship back</vt:lpstr>
      <vt:lpstr>PowerPoint Presentation</vt:lpstr>
      <vt:lpstr>PowerPoint Presentation</vt:lpstr>
      <vt:lpstr>PowerPoint Presentation</vt:lpstr>
      <vt:lpstr>Adding Barriers</vt:lpstr>
      <vt:lpstr>PowerPoint Presentation</vt:lpstr>
      <vt:lpstr>the  Barrier class</vt:lpstr>
      <vt:lpstr>inside the Barrier class</vt:lpstr>
      <vt:lpstr>Removing Barriers</vt:lpstr>
      <vt:lpstr>Continuously adding Barriers</vt:lpstr>
      <vt:lpstr>PowerPoint Presentation</vt:lpstr>
      <vt:lpstr>PowerPoint Presentation</vt:lpstr>
      <vt:lpstr>PowerPoint Presentation</vt:lpstr>
      <vt:lpstr>Detecting Collisions</vt:lpstr>
      <vt:lpstr>game Over Screen State</vt:lpstr>
      <vt:lpstr>Building your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Pietsch</dc:creator>
  <cp:lastModifiedBy>Joachim Pietsch</cp:lastModifiedBy>
  <cp:revision>39</cp:revision>
  <dcterms:created xsi:type="dcterms:W3CDTF">2016-02-17T13:13:23Z</dcterms:created>
  <dcterms:modified xsi:type="dcterms:W3CDTF">2016-11-09T13:01:40Z</dcterms:modified>
</cp:coreProperties>
</file>