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34"/>
  </p:notesMasterIdLst>
  <p:sldIdLst>
    <p:sldId id="316" r:id="rId5"/>
    <p:sldId id="310" r:id="rId6"/>
    <p:sldId id="314" r:id="rId7"/>
    <p:sldId id="311" r:id="rId8"/>
    <p:sldId id="312" r:id="rId9"/>
    <p:sldId id="294" r:id="rId10"/>
    <p:sldId id="317" r:id="rId11"/>
    <p:sldId id="313" r:id="rId12"/>
    <p:sldId id="303" r:id="rId13"/>
    <p:sldId id="304" r:id="rId14"/>
    <p:sldId id="305" r:id="rId15"/>
    <p:sldId id="318" r:id="rId16"/>
    <p:sldId id="319" r:id="rId17"/>
    <p:sldId id="320" r:id="rId18"/>
    <p:sldId id="321" r:id="rId19"/>
    <p:sldId id="322" r:id="rId20"/>
    <p:sldId id="328" r:id="rId21"/>
    <p:sldId id="323" r:id="rId22"/>
    <p:sldId id="326" r:id="rId23"/>
    <p:sldId id="327" r:id="rId24"/>
    <p:sldId id="324" r:id="rId25"/>
    <p:sldId id="329" r:id="rId26"/>
    <p:sldId id="330" r:id="rId27"/>
    <p:sldId id="332" r:id="rId28"/>
    <p:sldId id="331" r:id="rId29"/>
    <p:sldId id="325" r:id="rId30"/>
    <p:sldId id="333" r:id="rId31"/>
    <p:sldId id="315"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226" autoAdjust="0"/>
  </p:normalViewPr>
  <p:slideViewPr>
    <p:cSldViewPr snapToGrid="0">
      <p:cViewPr varScale="1">
        <p:scale>
          <a:sx n="122" d="100"/>
          <a:sy n="122" d="100"/>
        </p:scale>
        <p:origin x="240" y="304"/>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Learning Time-Series Models</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Early stages of figuring out how to read in the data from six countries and what to do with the data.</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Applying Different Models to Data</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Looking at the Moving Average, Auto Regression, ARMA, ARIMA, and SARIMA models.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Making Sense of the Predictions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Predictions versus Actual data.  Making sense of why the predictions are not lining up.</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Adding more Models and Optimizers</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Bringing in Exponential Smoothing and Optimizers. Spending time configuring the models.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Testing Predictions</a:t>
          </a:r>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Working as a group to decide how we could utilize our models to attempt actual simple predictions.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custLinFactNeighborX="-2670">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8E5B7744-E90A-413C-BF68-8E4023D95F6E}" srcId="{55C0B14E-AEA6-48D3-A387-ED4A3A3BF840}" destId="{4ABC8B09-04D6-410A-B33B-7083EDBBC3E5}" srcOrd="4" destOrd="0" parTransId="{9A49C2E2-9D16-4EEE-89AC-197B6C7B70F5}" sibTransId="{1F57F171-4DB2-40BC-B40E-1217D4A48BCB}"/>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D0643A62-A027-4529-9E49-74178FB968A8}" type="presOf" srcId="{50F145FF-1B4A-4E07-9ABB-76FFB199D5FD}" destId="{810D7AA7-A541-4507-BE7F-36CCF210089F}" srcOrd="0" destOrd="1"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02DF40-3E05-4318-9713-C0CE5DA21FD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A572FA7-C636-42BC-A0F5-F0475D3CCECF}">
      <dgm:prSet/>
      <dgm:spPr/>
      <dgm:t>
        <a:bodyPr/>
        <a:lstStyle/>
        <a:p>
          <a:r>
            <a:rPr lang="en-US" dirty="0"/>
            <a:t>Utilizing the Exponential Smoothing model, we applied simple predictions</a:t>
          </a:r>
        </a:p>
      </dgm:t>
    </dgm:pt>
    <dgm:pt modelId="{A3099398-5218-4DA7-BBDB-E72AFD215E73}" type="parTrans" cxnId="{2BD94A2B-DC80-41C9-A602-6C1F66E2FC3D}">
      <dgm:prSet/>
      <dgm:spPr/>
      <dgm:t>
        <a:bodyPr/>
        <a:lstStyle/>
        <a:p>
          <a:endParaRPr lang="en-US"/>
        </a:p>
      </dgm:t>
    </dgm:pt>
    <dgm:pt modelId="{BCC11174-EC81-45B5-990C-6627C84F4D30}" type="sibTrans" cxnId="{2BD94A2B-DC80-41C9-A602-6C1F66E2FC3D}">
      <dgm:prSet/>
      <dgm:spPr/>
      <dgm:t>
        <a:bodyPr/>
        <a:lstStyle/>
        <a:p>
          <a:endParaRPr lang="en-US"/>
        </a:p>
      </dgm:t>
    </dgm:pt>
    <dgm:pt modelId="{3DDEB2BD-D5C8-4041-B281-D09D39C7090F}">
      <dgm:prSet/>
      <dgm:spPr/>
      <dgm:t>
        <a:bodyPr/>
        <a:lstStyle/>
        <a:p>
          <a:r>
            <a:rPr lang="en-US" dirty="0"/>
            <a:t>The model was fed with all the data we had for a product and then applied the model. A simple prediction change was added to show impact based on the average negative scenario. </a:t>
          </a:r>
        </a:p>
      </dgm:t>
    </dgm:pt>
    <dgm:pt modelId="{BA574AE6-8D11-4712-B5B2-2879F728873F}" type="parTrans" cxnId="{6E71BF04-939A-4CD3-8F94-2ACE13E68266}">
      <dgm:prSet/>
      <dgm:spPr/>
      <dgm:t>
        <a:bodyPr/>
        <a:lstStyle/>
        <a:p>
          <a:endParaRPr lang="en-US"/>
        </a:p>
      </dgm:t>
    </dgm:pt>
    <dgm:pt modelId="{255024B0-3CED-4A15-BC16-135D2B6CB4D9}" type="sibTrans" cxnId="{6E71BF04-939A-4CD3-8F94-2ACE13E68266}">
      <dgm:prSet/>
      <dgm:spPr/>
      <dgm:t>
        <a:bodyPr/>
        <a:lstStyle/>
        <a:p>
          <a:endParaRPr lang="en-US"/>
        </a:p>
      </dgm:t>
    </dgm:pt>
    <dgm:pt modelId="{6C410BEC-62EA-46C2-993B-A7ACB64D20D2}">
      <dgm:prSet/>
      <dgm:spPr/>
      <dgm:t>
        <a:bodyPr/>
        <a:lstStyle/>
        <a:p>
          <a:r>
            <a:rPr lang="en-US" dirty="0"/>
            <a:t>A user can pick a percentage to have the market impacted and see how the scenario reacts.</a:t>
          </a:r>
        </a:p>
      </dgm:t>
    </dgm:pt>
    <dgm:pt modelId="{DE9A3D5E-97D7-4D46-9E20-A98EE726CB32}" type="parTrans" cxnId="{A7261E54-8A3D-4D5B-B0DD-49CEAA604DF1}">
      <dgm:prSet/>
      <dgm:spPr/>
      <dgm:t>
        <a:bodyPr/>
        <a:lstStyle/>
        <a:p>
          <a:endParaRPr lang="en-US"/>
        </a:p>
      </dgm:t>
    </dgm:pt>
    <dgm:pt modelId="{8D46B86B-7879-4828-937A-3E95A3B24808}" type="sibTrans" cxnId="{A7261E54-8A3D-4D5B-B0DD-49CEAA604DF1}">
      <dgm:prSet/>
      <dgm:spPr/>
      <dgm:t>
        <a:bodyPr/>
        <a:lstStyle/>
        <a:p>
          <a:endParaRPr lang="en-US"/>
        </a:p>
      </dgm:t>
    </dgm:pt>
    <dgm:pt modelId="{13F62B9F-9156-4456-A5EA-B73413294485}">
      <dgm:prSet/>
      <dgm:spPr/>
      <dgm:t>
        <a:bodyPr/>
        <a:lstStyle/>
        <a:p>
          <a:r>
            <a:rPr lang="en-US" dirty="0"/>
            <a:t>The example given shows a 16% decrease.</a:t>
          </a:r>
        </a:p>
      </dgm:t>
    </dgm:pt>
    <dgm:pt modelId="{1CAA893C-028F-469F-93D7-2E24EEE5E6B8}" type="parTrans" cxnId="{7EC3E524-CBDB-4BC8-8A67-3E4892E6A4EA}">
      <dgm:prSet/>
      <dgm:spPr/>
      <dgm:t>
        <a:bodyPr/>
        <a:lstStyle/>
        <a:p>
          <a:endParaRPr lang="en-US"/>
        </a:p>
      </dgm:t>
    </dgm:pt>
    <dgm:pt modelId="{D676121D-CA31-4AC5-9277-7E4C15F2A3DB}" type="sibTrans" cxnId="{7EC3E524-CBDB-4BC8-8A67-3E4892E6A4EA}">
      <dgm:prSet/>
      <dgm:spPr/>
      <dgm:t>
        <a:bodyPr/>
        <a:lstStyle/>
        <a:p>
          <a:endParaRPr lang="en-US"/>
        </a:p>
      </dgm:t>
    </dgm:pt>
    <dgm:pt modelId="{6DCE1483-B3BF-4A8B-B548-8BF926F2375C}" type="pres">
      <dgm:prSet presAssocID="{3202DF40-3E05-4318-9713-C0CE5DA21FD2}" presName="linear" presStyleCnt="0">
        <dgm:presLayoutVars>
          <dgm:animLvl val="lvl"/>
          <dgm:resizeHandles val="exact"/>
        </dgm:presLayoutVars>
      </dgm:prSet>
      <dgm:spPr/>
    </dgm:pt>
    <dgm:pt modelId="{35397484-8D99-48EE-AA0B-B9A89D4DCDEC}" type="pres">
      <dgm:prSet presAssocID="{EA572FA7-C636-42BC-A0F5-F0475D3CCECF}" presName="parentText" presStyleLbl="node1" presStyleIdx="0" presStyleCnt="4">
        <dgm:presLayoutVars>
          <dgm:chMax val="0"/>
          <dgm:bulletEnabled val="1"/>
        </dgm:presLayoutVars>
      </dgm:prSet>
      <dgm:spPr/>
    </dgm:pt>
    <dgm:pt modelId="{95AD4718-6363-4C7C-9F15-CCE5569B982F}" type="pres">
      <dgm:prSet presAssocID="{BCC11174-EC81-45B5-990C-6627C84F4D30}" presName="spacer" presStyleCnt="0"/>
      <dgm:spPr/>
    </dgm:pt>
    <dgm:pt modelId="{D3354568-1015-4E5C-B2DE-7BA900CA6D33}" type="pres">
      <dgm:prSet presAssocID="{3DDEB2BD-D5C8-4041-B281-D09D39C7090F}" presName="parentText" presStyleLbl="node1" presStyleIdx="1" presStyleCnt="4">
        <dgm:presLayoutVars>
          <dgm:chMax val="0"/>
          <dgm:bulletEnabled val="1"/>
        </dgm:presLayoutVars>
      </dgm:prSet>
      <dgm:spPr/>
    </dgm:pt>
    <dgm:pt modelId="{A662AC85-0323-4D99-8C97-986CF0174969}" type="pres">
      <dgm:prSet presAssocID="{255024B0-3CED-4A15-BC16-135D2B6CB4D9}" presName="spacer" presStyleCnt="0"/>
      <dgm:spPr/>
    </dgm:pt>
    <dgm:pt modelId="{288D42F4-480C-429D-93AF-7C0F5C30BA36}" type="pres">
      <dgm:prSet presAssocID="{6C410BEC-62EA-46C2-993B-A7ACB64D20D2}" presName="parentText" presStyleLbl="node1" presStyleIdx="2" presStyleCnt="4">
        <dgm:presLayoutVars>
          <dgm:chMax val="0"/>
          <dgm:bulletEnabled val="1"/>
        </dgm:presLayoutVars>
      </dgm:prSet>
      <dgm:spPr/>
    </dgm:pt>
    <dgm:pt modelId="{3691B91B-03FE-4F1B-8109-7C953D6E73D0}" type="pres">
      <dgm:prSet presAssocID="{8D46B86B-7879-4828-937A-3E95A3B24808}" presName="spacer" presStyleCnt="0"/>
      <dgm:spPr/>
    </dgm:pt>
    <dgm:pt modelId="{8980031D-506B-4E63-93FD-FAEA115CDC41}" type="pres">
      <dgm:prSet presAssocID="{13F62B9F-9156-4456-A5EA-B73413294485}" presName="parentText" presStyleLbl="node1" presStyleIdx="3" presStyleCnt="4">
        <dgm:presLayoutVars>
          <dgm:chMax val="0"/>
          <dgm:bulletEnabled val="1"/>
        </dgm:presLayoutVars>
      </dgm:prSet>
      <dgm:spPr/>
    </dgm:pt>
  </dgm:ptLst>
  <dgm:cxnLst>
    <dgm:cxn modelId="{6E71BF04-939A-4CD3-8F94-2ACE13E68266}" srcId="{3202DF40-3E05-4318-9713-C0CE5DA21FD2}" destId="{3DDEB2BD-D5C8-4041-B281-D09D39C7090F}" srcOrd="1" destOrd="0" parTransId="{BA574AE6-8D11-4712-B5B2-2879F728873F}" sibTransId="{255024B0-3CED-4A15-BC16-135D2B6CB4D9}"/>
    <dgm:cxn modelId="{7EC3E524-CBDB-4BC8-8A67-3E4892E6A4EA}" srcId="{3202DF40-3E05-4318-9713-C0CE5DA21FD2}" destId="{13F62B9F-9156-4456-A5EA-B73413294485}" srcOrd="3" destOrd="0" parTransId="{1CAA893C-028F-469F-93D7-2E24EEE5E6B8}" sibTransId="{D676121D-CA31-4AC5-9277-7E4C15F2A3DB}"/>
    <dgm:cxn modelId="{2BD94A2B-DC80-41C9-A602-6C1F66E2FC3D}" srcId="{3202DF40-3E05-4318-9713-C0CE5DA21FD2}" destId="{EA572FA7-C636-42BC-A0F5-F0475D3CCECF}" srcOrd="0" destOrd="0" parTransId="{A3099398-5218-4DA7-BBDB-E72AFD215E73}" sibTransId="{BCC11174-EC81-45B5-990C-6627C84F4D30}"/>
    <dgm:cxn modelId="{767DBA2C-28BE-42DC-9CE4-3971862F954E}" type="presOf" srcId="{3202DF40-3E05-4318-9713-C0CE5DA21FD2}" destId="{6DCE1483-B3BF-4A8B-B548-8BF926F2375C}" srcOrd="0" destOrd="0" presId="urn:microsoft.com/office/officeart/2005/8/layout/vList2"/>
    <dgm:cxn modelId="{A7261E54-8A3D-4D5B-B0DD-49CEAA604DF1}" srcId="{3202DF40-3E05-4318-9713-C0CE5DA21FD2}" destId="{6C410BEC-62EA-46C2-993B-A7ACB64D20D2}" srcOrd="2" destOrd="0" parTransId="{DE9A3D5E-97D7-4D46-9E20-A98EE726CB32}" sibTransId="{8D46B86B-7879-4828-937A-3E95A3B24808}"/>
    <dgm:cxn modelId="{023C196C-E618-40C3-BE27-75B4B6A291A9}" type="presOf" srcId="{3DDEB2BD-D5C8-4041-B281-D09D39C7090F}" destId="{D3354568-1015-4E5C-B2DE-7BA900CA6D33}" srcOrd="0" destOrd="0" presId="urn:microsoft.com/office/officeart/2005/8/layout/vList2"/>
    <dgm:cxn modelId="{9AA07E80-3E40-4F31-9C86-CA46DDFF4846}" type="presOf" srcId="{6C410BEC-62EA-46C2-993B-A7ACB64D20D2}" destId="{288D42F4-480C-429D-93AF-7C0F5C30BA36}" srcOrd="0" destOrd="0" presId="urn:microsoft.com/office/officeart/2005/8/layout/vList2"/>
    <dgm:cxn modelId="{4972CF84-D9D2-44B7-90FD-2E360A67F870}" type="presOf" srcId="{EA572FA7-C636-42BC-A0F5-F0475D3CCECF}" destId="{35397484-8D99-48EE-AA0B-B9A89D4DCDEC}" srcOrd="0" destOrd="0" presId="urn:microsoft.com/office/officeart/2005/8/layout/vList2"/>
    <dgm:cxn modelId="{AD698E93-7FDB-4E0B-8F36-8F78FB8667F4}" type="presOf" srcId="{13F62B9F-9156-4456-A5EA-B73413294485}" destId="{8980031D-506B-4E63-93FD-FAEA115CDC41}" srcOrd="0" destOrd="0" presId="urn:microsoft.com/office/officeart/2005/8/layout/vList2"/>
    <dgm:cxn modelId="{5A64E981-933F-4025-AF71-31EAFEB9CDC4}" type="presParOf" srcId="{6DCE1483-B3BF-4A8B-B548-8BF926F2375C}" destId="{35397484-8D99-48EE-AA0B-B9A89D4DCDEC}" srcOrd="0" destOrd="0" presId="urn:microsoft.com/office/officeart/2005/8/layout/vList2"/>
    <dgm:cxn modelId="{695F29C2-BB1F-49F1-90FE-A721DC740AC9}" type="presParOf" srcId="{6DCE1483-B3BF-4A8B-B548-8BF926F2375C}" destId="{95AD4718-6363-4C7C-9F15-CCE5569B982F}" srcOrd="1" destOrd="0" presId="urn:microsoft.com/office/officeart/2005/8/layout/vList2"/>
    <dgm:cxn modelId="{B9332046-BDA2-44AE-A14F-2349E16F6620}" type="presParOf" srcId="{6DCE1483-B3BF-4A8B-B548-8BF926F2375C}" destId="{D3354568-1015-4E5C-B2DE-7BA900CA6D33}" srcOrd="2" destOrd="0" presId="urn:microsoft.com/office/officeart/2005/8/layout/vList2"/>
    <dgm:cxn modelId="{6E6196A0-DEF0-4971-9309-70F62ECA9D14}" type="presParOf" srcId="{6DCE1483-B3BF-4A8B-B548-8BF926F2375C}" destId="{A662AC85-0323-4D99-8C97-986CF0174969}" srcOrd="3" destOrd="0" presId="urn:microsoft.com/office/officeart/2005/8/layout/vList2"/>
    <dgm:cxn modelId="{69F7D5F9-3EE2-4848-AE96-C611E1E91335}" type="presParOf" srcId="{6DCE1483-B3BF-4A8B-B548-8BF926F2375C}" destId="{288D42F4-480C-429D-93AF-7C0F5C30BA36}" srcOrd="4" destOrd="0" presId="urn:microsoft.com/office/officeart/2005/8/layout/vList2"/>
    <dgm:cxn modelId="{9CF87F01-0028-45E3-A58F-9FCDEC4F5640}" type="presParOf" srcId="{6DCE1483-B3BF-4A8B-B548-8BF926F2375C}" destId="{3691B91B-03FE-4F1B-8109-7C953D6E73D0}" srcOrd="5" destOrd="0" presId="urn:microsoft.com/office/officeart/2005/8/layout/vList2"/>
    <dgm:cxn modelId="{C5349A18-31FE-46F1-8CA5-1F77BDAA93CA}" type="presParOf" srcId="{6DCE1483-B3BF-4A8B-B548-8BF926F2375C}" destId="{8980031D-506B-4E63-93FD-FAEA115CDC4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517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0"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Learning Time-Series Models</a:t>
          </a:r>
        </a:p>
      </dsp:txBody>
      <dsp:txXfrm>
        <a:off x="0" y="2828369"/>
        <a:ext cx="2015408" cy="652700"/>
      </dsp:txXfrm>
    </dsp:sp>
    <dsp:sp modelId="{810D7AA7-A541-4507-BE7F-36CCF210089F}">
      <dsp:nvSpPr>
        <dsp:cNvPr id="0" name=""/>
        <dsp:cNvSpPr/>
      </dsp:nvSpPr>
      <dsp:spPr>
        <a:xfrm>
          <a:off x="16775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Early stages of figuring out how to read in the data from six countries and what to do with the data.</a:t>
          </a:r>
          <a:endParaRPr lang="en-US" sz="1300" kern="1200" dirty="0"/>
        </a:p>
        <a:p>
          <a:pPr marL="0" lvl="0" indent="0" algn="l" defTabSz="577850">
            <a:lnSpc>
              <a:spcPct val="90000"/>
            </a:lnSpc>
            <a:spcBef>
              <a:spcPct val="0"/>
            </a:spcBef>
            <a:spcAft>
              <a:spcPct val="35000"/>
            </a:spcAft>
            <a:buNone/>
          </a:pPr>
          <a:endParaRPr lang="en-US" sz="1300" kern="1200" dirty="0"/>
        </a:p>
      </dsp:txBody>
      <dsp:txXfrm>
        <a:off x="167759"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Applying Different Models to Data</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Looking at the Moving Average, Auto Regression, ARMA, ARIMA, and SARIMA models.</a:t>
          </a:r>
          <a:endParaRPr lang="en-US" sz="13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Making Sense of the Predictions</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Predictions versus Actual data.  Making sense of why the predictions are not lining up.</a:t>
          </a:r>
          <a:endParaRPr lang="en-US" sz="13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Adding more Models and Optimizers</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Bringing in Exponential Smoothing and Optimizers. Spending time configuring the models.</a:t>
          </a:r>
          <a:endParaRPr lang="en-US" sz="13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Testing Predictions</a:t>
          </a:r>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Working as a group to decide how we could utilize our models to attempt actual simple predictions.</a:t>
          </a:r>
          <a:endParaRPr lang="en-US" sz="1300" kern="1200" dirty="0"/>
        </a:p>
      </dsp:txBody>
      <dsp:txXfrm>
        <a:off x="8138309" y="970923"/>
        <a:ext cx="1702760" cy="1374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97484-8D99-48EE-AA0B-B9A89D4DCDEC}">
      <dsp:nvSpPr>
        <dsp:cNvPr id="0" name=""/>
        <dsp:cNvSpPr/>
      </dsp:nvSpPr>
      <dsp:spPr>
        <a:xfrm>
          <a:off x="0" y="137063"/>
          <a:ext cx="6245265" cy="12899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Utilizing the Exponential Smoothing model, we applied simple predictions</a:t>
          </a:r>
        </a:p>
      </dsp:txBody>
      <dsp:txXfrm>
        <a:off x="62969" y="200032"/>
        <a:ext cx="6119327" cy="1163987"/>
      </dsp:txXfrm>
    </dsp:sp>
    <dsp:sp modelId="{D3354568-1015-4E5C-B2DE-7BA900CA6D33}">
      <dsp:nvSpPr>
        <dsp:cNvPr id="0" name=""/>
        <dsp:cNvSpPr/>
      </dsp:nvSpPr>
      <dsp:spPr>
        <a:xfrm>
          <a:off x="0" y="1478828"/>
          <a:ext cx="6245265" cy="1289925"/>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model was fed with all the data we had for a product and then applied the model. A simple prediction change was added to show impact based on the average negative scenario. </a:t>
          </a:r>
        </a:p>
      </dsp:txBody>
      <dsp:txXfrm>
        <a:off x="62969" y="1541797"/>
        <a:ext cx="6119327" cy="1163987"/>
      </dsp:txXfrm>
    </dsp:sp>
    <dsp:sp modelId="{288D42F4-480C-429D-93AF-7C0F5C30BA36}">
      <dsp:nvSpPr>
        <dsp:cNvPr id="0" name=""/>
        <dsp:cNvSpPr/>
      </dsp:nvSpPr>
      <dsp:spPr>
        <a:xfrm>
          <a:off x="0" y="2820593"/>
          <a:ext cx="6245265" cy="1289925"/>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user can pick a percentage to have the market impacted and see how the scenario reacts.</a:t>
          </a:r>
        </a:p>
      </dsp:txBody>
      <dsp:txXfrm>
        <a:off x="62969" y="2883562"/>
        <a:ext cx="6119327" cy="1163987"/>
      </dsp:txXfrm>
    </dsp:sp>
    <dsp:sp modelId="{8980031D-506B-4E63-93FD-FAEA115CDC41}">
      <dsp:nvSpPr>
        <dsp:cNvPr id="0" name=""/>
        <dsp:cNvSpPr/>
      </dsp:nvSpPr>
      <dsp:spPr>
        <a:xfrm>
          <a:off x="0" y="4162358"/>
          <a:ext cx="6245265" cy="1289925"/>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example given shows a 16% decrease.</a:t>
          </a:r>
        </a:p>
      </dsp:txBody>
      <dsp:txXfrm>
        <a:off x="62969" y="4225327"/>
        <a:ext cx="6119327" cy="1163987"/>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4/26/23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29</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4.jpeg"/><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p:txBody>
          <a:bodyPr/>
          <a:lstStyle/>
          <a:p>
            <a:r>
              <a:rPr lang="en-US" dirty="0"/>
              <a:t>Using Time-Series-Forecasting Techniques to Analyze and Predict UAE Trade</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r>
              <a:rPr lang="en-US" dirty="0"/>
              <a:t>Group C</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59D7D2DA-693B-5541-E792-6BD2DC03CA29}"/>
              </a:ext>
            </a:extLst>
          </p:cNvPr>
          <p:cNvSpPr>
            <a:spLocks noGrp="1"/>
          </p:cNvSpPr>
          <p:nvPr>
            <p:ph type="title"/>
          </p:nvPr>
        </p:nvSpPr>
        <p:spPr>
          <a:xfrm>
            <a:off x="839788" y="365125"/>
            <a:ext cx="10515600" cy="726557"/>
          </a:xfrm>
        </p:spPr>
        <p:txBody>
          <a:bodyPr>
            <a:normAutofit fontScale="90000"/>
          </a:bodyPr>
          <a:lstStyle/>
          <a:p>
            <a:r>
              <a:rPr lang="en-US" dirty="0"/>
              <a:t>UAE Imports</a:t>
            </a:r>
          </a:p>
        </p:txBody>
      </p:sp>
      <p:pic>
        <p:nvPicPr>
          <p:cNvPr id="5" name="Content Placeholder 4" descr="Chart, line chart&#10;&#10;Description automatically generated">
            <a:extLst>
              <a:ext uri="{FF2B5EF4-FFF2-40B4-BE49-F238E27FC236}">
                <a16:creationId xmlns:a16="http://schemas.microsoft.com/office/drawing/2014/main" id="{53894EE8-E8BA-4F3D-D8A6-173E67B3D455}"/>
              </a:ext>
            </a:extLst>
          </p:cNvPr>
          <p:cNvPicPr>
            <a:picLocks noGrp="1" noChangeAspect="1"/>
          </p:cNvPicPr>
          <p:nvPr>
            <p:ph sz="quarter" idx="4"/>
          </p:nvPr>
        </p:nvPicPr>
        <p:blipFill>
          <a:blip r:embed="rId2"/>
          <a:stretch>
            <a:fillRect/>
          </a:stretch>
        </p:blipFill>
        <p:spPr>
          <a:xfrm>
            <a:off x="955519" y="1219200"/>
            <a:ext cx="10324959" cy="5143500"/>
          </a:xfrm>
        </p:spPr>
      </p:pic>
    </p:spTree>
    <p:extLst>
      <p:ext uri="{BB962C8B-B14F-4D97-AF65-F5344CB8AC3E}">
        <p14:creationId xmlns:p14="http://schemas.microsoft.com/office/powerpoint/2010/main" val="312476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Opportunities and Defeats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9" y="1681163"/>
            <a:ext cx="3282206" cy="823912"/>
          </a:xfrm>
        </p:spPr>
        <p:txBody>
          <a:bodyPr>
            <a:normAutofit/>
          </a:bodyPr>
          <a:lstStyle/>
          <a:p>
            <a:r>
              <a:rPr lang="en-US" dirty="0"/>
              <a:t>Models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256211" cy="3684588"/>
          </a:xfrm>
        </p:spPr>
        <p:txBody>
          <a:bodyPr>
            <a:normAutofit/>
          </a:bodyPr>
          <a:lstStyle/>
          <a:p>
            <a:pPr lvl="0"/>
            <a:r>
              <a:rPr lang="en-US" dirty="0"/>
              <a:t>Model Performance</a:t>
            </a:r>
          </a:p>
          <a:p>
            <a:pPr lvl="0"/>
            <a:r>
              <a:rPr lang="en-US" dirty="0"/>
              <a:t>Graphing Data</a:t>
            </a:r>
          </a:p>
          <a:p>
            <a:pPr lvl="0"/>
            <a:r>
              <a:rPr lang="en-US" dirty="0"/>
              <a:t>Trying and failing at other models</a:t>
            </a:r>
          </a:p>
          <a:p>
            <a:pPr lvl="0"/>
            <a:r>
              <a:rPr lang="en-US" dirty="0"/>
              <a:t>Representative sample of our models</a:t>
            </a:r>
          </a:p>
        </p:txBody>
      </p:sp>
      <p:pic>
        <p:nvPicPr>
          <p:cNvPr id="21" name="Picture 20">
            <a:extLst>
              <a:ext uri="{FF2B5EF4-FFF2-40B4-BE49-F238E27FC236}">
                <a16:creationId xmlns:a16="http://schemas.microsoft.com/office/drawing/2014/main" id="{E84CC854-DE94-80DA-E72D-88DB2566790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803640" y="1681162"/>
            <a:ext cx="5896948" cy="4738299"/>
          </a:xfrm>
          <a:prstGeom prst="rect">
            <a:avLst/>
          </a:prstGeom>
        </p:spPr>
      </p:pic>
    </p:spTree>
    <p:extLst>
      <p:ext uri="{BB962C8B-B14F-4D97-AF65-F5344CB8AC3E}">
        <p14:creationId xmlns:p14="http://schemas.microsoft.com/office/powerpoint/2010/main" val="140345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Auto Regressive (AR) - Imports</a:t>
            </a:r>
          </a:p>
        </p:txBody>
      </p:sp>
      <p:pic>
        <p:nvPicPr>
          <p:cNvPr id="3" name="Picture 2">
            <a:extLst>
              <a:ext uri="{FF2B5EF4-FFF2-40B4-BE49-F238E27FC236}">
                <a16:creationId xmlns:a16="http://schemas.microsoft.com/office/drawing/2014/main" id="{505A2783-FB54-F3D0-43A6-E1A3A0CD8376}"/>
              </a:ext>
            </a:extLst>
          </p:cNvPr>
          <p:cNvPicPr>
            <a:picLocks noChangeAspect="1"/>
          </p:cNvPicPr>
          <p:nvPr/>
        </p:nvPicPr>
        <p:blipFill rotWithShape="1">
          <a:blip r:embed="rId2"/>
          <a:srcRect l="12705" r="1304"/>
          <a:stretch/>
        </p:blipFill>
        <p:spPr>
          <a:xfrm>
            <a:off x="836611" y="1426528"/>
            <a:ext cx="10980479" cy="3267392"/>
          </a:xfrm>
          <a:prstGeom prst="rect">
            <a:avLst/>
          </a:prstGeom>
        </p:spPr>
      </p:pic>
    </p:spTree>
    <p:extLst>
      <p:ext uri="{BB962C8B-B14F-4D97-AF65-F5344CB8AC3E}">
        <p14:creationId xmlns:p14="http://schemas.microsoft.com/office/powerpoint/2010/main" val="173840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Moving Average (MA) - Imports</a:t>
            </a:r>
          </a:p>
        </p:txBody>
      </p:sp>
      <p:pic>
        <p:nvPicPr>
          <p:cNvPr id="3" name="Picture 2" descr="Chart, line chart&#10;&#10;Description automatically generated">
            <a:extLst>
              <a:ext uri="{FF2B5EF4-FFF2-40B4-BE49-F238E27FC236}">
                <a16:creationId xmlns:a16="http://schemas.microsoft.com/office/drawing/2014/main" id="{E9AD8810-1AC1-D1DC-C152-9EB6FF47FCC5}"/>
              </a:ext>
            </a:extLst>
          </p:cNvPr>
          <p:cNvPicPr>
            <a:picLocks noChangeAspect="1"/>
          </p:cNvPicPr>
          <p:nvPr/>
        </p:nvPicPr>
        <p:blipFill rotWithShape="1">
          <a:blip r:embed="rId2"/>
          <a:srcRect l="6068" t="4603" r="2650" b="2957"/>
          <a:stretch/>
        </p:blipFill>
        <p:spPr>
          <a:xfrm>
            <a:off x="1005840" y="1690688"/>
            <a:ext cx="10637520" cy="2773680"/>
          </a:xfrm>
          <a:prstGeom prst="rect">
            <a:avLst/>
          </a:prstGeom>
        </p:spPr>
      </p:pic>
    </p:spTree>
    <p:extLst>
      <p:ext uri="{BB962C8B-B14F-4D97-AF65-F5344CB8AC3E}">
        <p14:creationId xmlns:p14="http://schemas.microsoft.com/office/powerpoint/2010/main" val="370658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ARMA - Imports</a:t>
            </a:r>
          </a:p>
        </p:txBody>
      </p:sp>
      <p:pic>
        <p:nvPicPr>
          <p:cNvPr id="3" name="Picture 2">
            <a:extLst>
              <a:ext uri="{FF2B5EF4-FFF2-40B4-BE49-F238E27FC236}">
                <a16:creationId xmlns:a16="http://schemas.microsoft.com/office/drawing/2014/main" id="{B47D226F-802A-EFEC-BB5E-2CB75A0C45C1}"/>
              </a:ext>
            </a:extLst>
          </p:cNvPr>
          <p:cNvPicPr>
            <a:picLocks noChangeAspect="1"/>
          </p:cNvPicPr>
          <p:nvPr/>
        </p:nvPicPr>
        <p:blipFill rotWithShape="1">
          <a:blip r:embed="rId2"/>
          <a:srcRect l="9563" t="4669" b="2056"/>
          <a:stretch/>
        </p:blipFill>
        <p:spPr>
          <a:xfrm>
            <a:off x="787079" y="1661489"/>
            <a:ext cx="11178010" cy="2968383"/>
          </a:xfrm>
          <a:prstGeom prst="rect">
            <a:avLst/>
          </a:prstGeom>
        </p:spPr>
      </p:pic>
    </p:spTree>
    <p:extLst>
      <p:ext uri="{BB962C8B-B14F-4D97-AF65-F5344CB8AC3E}">
        <p14:creationId xmlns:p14="http://schemas.microsoft.com/office/powerpoint/2010/main" val="253737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ARIMA - Imports</a:t>
            </a:r>
          </a:p>
        </p:txBody>
      </p:sp>
      <p:pic>
        <p:nvPicPr>
          <p:cNvPr id="3" name="Picture 2" descr="Chart, line chart&#10;&#10;Description automatically generated">
            <a:extLst>
              <a:ext uri="{FF2B5EF4-FFF2-40B4-BE49-F238E27FC236}">
                <a16:creationId xmlns:a16="http://schemas.microsoft.com/office/drawing/2014/main" id="{0A3DA317-5B9F-A939-DA2E-A78EB1940DB3}"/>
              </a:ext>
            </a:extLst>
          </p:cNvPr>
          <p:cNvPicPr>
            <a:picLocks noChangeAspect="1"/>
          </p:cNvPicPr>
          <p:nvPr/>
        </p:nvPicPr>
        <p:blipFill rotWithShape="1">
          <a:blip r:embed="rId2"/>
          <a:srcRect l="6204" t="9055" r="3361"/>
          <a:stretch/>
        </p:blipFill>
        <p:spPr>
          <a:xfrm>
            <a:off x="740779" y="1481559"/>
            <a:ext cx="11278306" cy="2997844"/>
          </a:xfrm>
          <a:prstGeom prst="rect">
            <a:avLst/>
          </a:prstGeom>
        </p:spPr>
      </p:pic>
    </p:spTree>
    <p:extLst>
      <p:ext uri="{BB962C8B-B14F-4D97-AF65-F5344CB8AC3E}">
        <p14:creationId xmlns:p14="http://schemas.microsoft.com/office/powerpoint/2010/main" val="169182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SARIMA - Imports</a:t>
            </a:r>
          </a:p>
        </p:txBody>
      </p:sp>
      <p:pic>
        <p:nvPicPr>
          <p:cNvPr id="3" name="Picture 2" descr="Chart, line chart&#10;&#10;Description automatically generated">
            <a:extLst>
              <a:ext uri="{FF2B5EF4-FFF2-40B4-BE49-F238E27FC236}">
                <a16:creationId xmlns:a16="http://schemas.microsoft.com/office/drawing/2014/main" id="{5002799B-A37A-D7D6-69F7-3F966F23AB47}"/>
              </a:ext>
            </a:extLst>
          </p:cNvPr>
          <p:cNvPicPr>
            <a:picLocks noChangeAspect="1"/>
          </p:cNvPicPr>
          <p:nvPr/>
        </p:nvPicPr>
        <p:blipFill rotWithShape="1">
          <a:blip r:embed="rId2"/>
          <a:srcRect l="5466" t="4829" b="1082"/>
          <a:stretch/>
        </p:blipFill>
        <p:spPr>
          <a:xfrm>
            <a:off x="833380" y="1516287"/>
            <a:ext cx="10995949" cy="2883398"/>
          </a:xfrm>
          <a:prstGeom prst="rect">
            <a:avLst/>
          </a:prstGeom>
        </p:spPr>
      </p:pic>
    </p:spTree>
    <p:extLst>
      <p:ext uri="{BB962C8B-B14F-4D97-AF65-F5344CB8AC3E}">
        <p14:creationId xmlns:p14="http://schemas.microsoft.com/office/powerpoint/2010/main" val="351935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dirty="0"/>
              <a:t>Exponential Smoothing - Exports</a:t>
            </a:r>
          </a:p>
        </p:txBody>
      </p:sp>
      <p:pic>
        <p:nvPicPr>
          <p:cNvPr id="3" name="Picture 2">
            <a:extLst>
              <a:ext uri="{FF2B5EF4-FFF2-40B4-BE49-F238E27FC236}">
                <a16:creationId xmlns:a16="http://schemas.microsoft.com/office/drawing/2014/main" id="{51C4420E-0D9E-D42F-AAA9-5FA900DEA979}"/>
              </a:ext>
            </a:extLst>
          </p:cNvPr>
          <p:cNvPicPr>
            <a:picLocks noChangeAspect="1"/>
          </p:cNvPicPr>
          <p:nvPr/>
        </p:nvPicPr>
        <p:blipFill rotWithShape="1">
          <a:blip r:embed="rId2"/>
          <a:srcRect t="1288" r="6086" b="1"/>
          <a:stretch/>
        </p:blipFill>
        <p:spPr>
          <a:xfrm>
            <a:off x="959734" y="1690688"/>
            <a:ext cx="10776996" cy="4793642"/>
          </a:xfrm>
          <a:prstGeom prst="rect">
            <a:avLst/>
          </a:prstGeom>
        </p:spPr>
      </p:pic>
    </p:spTree>
    <p:extLst>
      <p:ext uri="{BB962C8B-B14F-4D97-AF65-F5344CB8AC3E}">
        <p14:creationId xmlns:p14="http://schemas.microsoft.com/office/powerpoint/2010/main" val="205693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dirty="0"/>
              <a:t>Ensemble ARIMA &amp; SARIMA - Imports</a:t>
            </a:r>
          </a:p>
        </p:txBody>
      </p:sp>
      <p:pic>
        <p:nvPicPr>
          <p:cNvPr id="3" name="Picture 2" descr="Chart, line chart&#10;&#10;Description automatically generated">
            <a:extLst>
              <a:ext uri="{FF2B5EF4-FFF2-40B4-BE49-F238E27FC236}">
                <a16:creationId xmlns:a16="http://schemas.microsoft.com/office/drawing/2014/main" id="{1DFF56B7-CA0F-45AF-9933-CCB639FE8298}"/>
              </a:ext>
            </a:extLst>
          </p:cNvPr>
          <p:cNvPicPr>
            <a:picLocks noChangeAspect="1"/>
          </p:cNvPicPr>
          <p:nvPr/>
        </p:nvPicPr>
        <p:blipFill rotWithShape="1">
          <a:blip r:embed="rId2"/>
          <a:srcRect l="8041" t="4901" r="1493" b="799"/>
          <a:stretch/>
        </p:blipFill>
        <p:spPr>
          <a:xfrm>
            <a:off x="1076443" y="1932972"/>
            <a:ext cx="10428790" cy="2731625"/>
          </a:xfrm>
          <a:prstGeom prst="rect">
            <a:avLst/>
          </a:prstGeom>
        </p:spPr>
      </p:pic>
    </p:spTree>
    <p:extLst>
      <p:ext uri="{BB962C8B-B14F-4D97-AF65-F5344CB8AC3E}">
        <p14:creationId xmlns:p14="http://schemas.microsoft.com/office/powerpoint/2010/main" val="381301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dirty="0"/>
              <a:t>Ensemble AR with Bagging - Imports</a:t>
            </a:r>
          </a:p>
        </p:txBody>
      </p:sp>
      <p:pic>
        <p:nvPicPr>
          <p:cNvPr id="3" name="Picture 2">
            <a:extLst>
              <a:ext uri="{FF2B5EF4-FFF2-40B4-BE49-F238E27FC236}">
                <a16:creationId xmlns:a16="http://schemas.microsoft.com/office/drawing/2014/main" id="{C9E571B1-ABEC-F7F5-637C-39CE80C7E805}"/>
              </a:ext>
            </a:extLst>
          </p:cNvPr>
          <p:cNvPicPr>
            <a:picLocks noChangeAspect="1"/>
          </p:cNvPicPr>
          <p:nvPr/>
        </p:nvPicPr>
        <p:blipFill rotWithShape="1">
          <a:blip r:embed="rId2"/>
          <a:srcRect l="10924" t="8656" r="2735" b="4150"/>
          <a:stretch/>
        </p:blipFill>
        <p:spPr>
          <a:xfrm>
            <a:off x="979989" y="1655963"/>
            <a:ext cx="11103981" cy="2901605"/>
          </a:xfrm>
          <a:prstGeom prst="rect">
            <a:avLst/>
          </a:prstGeom>
        </p:spPr>
      </p:pic>
    </p:spTree>
    <p:extLst>
      <p:ext uri="{BB962C8B-B14F-4D97-AF65-F5344CB8AC3E}">
        <p14:creationId xmlns:p14="http://schemas.microsoft.com/office/powerpoint/2010/main" val="314779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Phase 1 (Midterm)</a:t>
            </a:r>
          </a:p>
          <a:p>
            <a:r>
              <a:rPr lang="en-US" dirty="0"/>
              <a:t>Phase 2 </a:t>
            </a:r>
          </a:p>
          <a:p>
            <a:r>
              <a:rPr lang="en-US" dirty="0"/>
              <a:t>Predictions in conflict abroad, local conflict, pandemics, natural disasters </a:t>
            </a:r>
          </a:p>
          <a:p>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dirty="0"/>
              <a:t>Exponential Smoothing with Bagging and </a:t>
            </a:r>
            <a:r>
              <a:rPr lang="en-US" dirty="0" err="1"/>
              <a:t>Adaboost</a:t>
            </a:r>
            <a:r>
              <a:rPr lang="en-US" dirty="0"/>
              <a:t> - Imports</a:t>
            </a:r>
          </a:p>
        </p:txBody>
      </p:sp>
      <p:pic>
        <p:nvPicPr>
          <p:cNvPr id="3" name="Picture 2" descr="Chart, line chart&#10;&#10;Description automatically generated">
            <a:extLst>
              <a:ext uri="{FF2B5EF4-FFF2-40B4-BE49-F238E27FC236}">
                <a16:creationId xmlns:a16="http://schemas.microsoft.com/office/drawing/2014/main" id="{AE832B11-6EB4-0295-C37B-C205CC01793A}"/>
              </a:ext>
            </a:extLst>
          </p:cNvPr>
          <p:cNvPicPr>
            <a:picLocks noChangeAspect="1"/>
          </p:cNvPicPr>
          <p:nvPr/>
        </p:nvPicPr>
        <p:blipFill rotWithShape="1">
          <a:blip r:embed="rId2"/>
          <a:srcRect l="8257" t="3668" r="5949"/>
          <a:stretch/>
        </p:blipFill>
        <p:spPr>
          <a:xfrm>
            <a:off x="1180618" y="1794075"/>
            <a:ext cx="10683433" cy="3105303"/>
          </a:xfrm>
          <a:prstGeom prst="rect">
            <a:avLst/>
          </a:prstGeom>
        </p:spPr>
      </p:pic>
    </p:spTree>
    <p:extLst>
      <p:ext uri="{BB962C8B-B14F-4D97-AF65-F5344CB8AC3E}">
        <p14:creationId xmlns:p14="http://schemas.microsoft.com/office/powerpoint/2010/main" val="124266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Evaluation Metrics</a:t>
            </a:r>
          </a:p>
        </p:txBody>
      </p:sp>
      <p:sp>
        <p:nvSpPr>
          <p:cNvPr id="5" name="TextBox 4">
            <a:extLst>
              <a:ext uri="{FF2B5EF4-FFF2-40B4-BE49-F238E27FC236}">
                <a16:creationId xmlns:a16="http://schemas.microsoft.com/office/drawing/2014/main" id="{518D8618-1C3D-5B80-A861-1BDCF74F6498}"/>
              </a:ext>
            </a:extLst>
          </p:cNvPr>
          <p:cNvSpPr txBox="1"/>
          <p:nvPr/>
        </p:nvSpPr>
        <p:spPr>
          <a:xfrm>
            <a:off x="839788" y="1729521"/>
            <a:ext cx="10977964" cy="2031325"/>
          </a:xfrm>
          <a:prstGeom prst="rect">
            <a:avLst/>
          </a:prstGeom>
          <a:noFill/>
        </p:spPr>
        <p:txBody>
          <a:bodyPr wrap="square">
            <a:spAutoFit/>
          </a:bodyPr>
          <a:lstStyle/>
          <a:p>
            <a:r>
              <a:rPr lang="en-US" dirty="0"/>
              <a:t>The evaluation metrics considered in this analysis are </a:t>
            </a:r>
            <a:r>
              <a:rPr lang="en-US" b="1" dirty="0"/>
              <a:t>R2 score</a:t>
            </a:r>
            <a:r>
              <a:rPr lang="en-US" dirty="0"/>
              <a:t>, mean absolute percentage error ("</a:t>
            </a:r>
            <a:r>
              <a:rPr lang="en-US" b="1" dirty="0"/>
              <a:t>MAPE</a:t>
            </a:r>
            <a:r>
              <a:rPr lang="en-US" dirty="0"/>
              <a:t>"), and symmetric mean absolute percentage error ("</a:t>
            </a:r>
            <a:r>
              <a:rPr lang="en-US" b="1" dirty="0"/>
              <a:t>SMAPE</a:t>
            </a:r>
            <a:r>
              <a:rPr lang="en-US" dirty="0"/>
              <a:t>"). The R2 score indicates the proportion of variation in the dependent variable (actual values) that can be explained by the independent variable (predicted values). </a:t>
            </a:r>
            <a:r>
              <a:rPr lang="en-US" u="sng" dirty="0"/>
              <a:t>A higher R2 score indicates a better fit between actual and predicted values. MAPE and SMAPE indicate the average magnitude of the prediction errors as a percentage of actual values. Lower values of MAPE and SMAPE indicate a more accurate prediction.</a:t>
            </a:r>
          </a:p>
        </p:txBody>
      </p:sp>
    </p:spTree>
    <p:extLst>
      <p:ext uri="{BB962C8B-B14F-4D97-AF65-F5344CB8AC3E}">
        <p14:creationId xmlns:p14="http://schemas.microsoft.com/office/powerpoint/2010/main" val="340358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Evaluation Metrics code</a:t>
            </a:r>
          </a:p>
        </p:txBody>
      </p:sp>
      <p:pic>
        <p:nvPicPr>
          <p:cNvPr id="4" name="Picture 3">
            <a:extLst>
              <a:ext uri="{FF2B5EF4-FFF2-40B4-BE49-F238E27FC236}">
                <a16:creationId xmlns:a16="http://schemas.microsoft.com/office/drawing/2014/main" id="{B2E8DAF3-06C7-6648-567F-7EC104E0A9B6}"/>
              </a:ext>
            </a:extLst>
          </p:cNvPr>
          <p:cNvPicPr>
            <a:picLocks noChangeAspect="1"/>
          </p:cNvPicPr>
          <p:nvPr/>
        </p:nvPicPr>
        <p:blipFill>
          <a:blip r:embed="rId2"/>
          <a:stretch>
            <a:fillRect/>
          </a:stretch>
        </p:blipFill>
        <p:spPr>
          <a:xfrm>
            <a:off x="1036212" y="1690688"/>
            <a:ext cx="8281408" cy="4731054"/>
          </a:xfrm>
          <a:prstGeom prst="rect">
            <a:avLst/>
          </a:prstGeom>
        </p:spPr>
      </p:pic>
    </p:spTree>
    <p:extLst>
      <p:ext uri="{BB962C8B-B14F-4D97-AF65-F5344CB8AC3E}">
        <p14:creationId xmlns:p14="http://schemas.microsoft.com/office/powerpoint/2010/main" val="176142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8E2F71C-D834-8AEB-3339-CE109D2F55B3}"/>
              </a:ext>
            </a:extLst>
          </p:cNvPr>
          <p:cNvSpPr txBox="1">
            <a:spLocks/>
          </p:cNvSpPr>
          <p:nvPr/>
        </p:nvSpPr>
        <p:spPr>
          <a:xfrm>
            <a:off x="992188" y="1124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Evaluation Metrics visualization</a:t>
            </a:r>
          </a:p>
        </p:txBody>
      </p:sp>
      <p:pic>
        <p:nvPicPr>
          <p:cNvPr id="14" name="Picture 13">
            <a:extLst>
              <a:ext uri="{FF2B5EF4-FFF2-40B4-BE49-F238E27FC236}">
                <a16:creationId xmlns:a16="http://schemas.microsoft.com/office/drawing/2014/main" id="{534C07B6-DFC1-F64E-A1BA-19B60C6A84F6}"/>
              </a:ext>
            </a:extLst>
          </p:cNvPr>
          <p:cNvPicPr>
            <a:picLocks noChangeAspect="1"/>
          </p:cNvPicPr>
          <p:nvPr/>
        </p:nvPicPr>
        <p:blipFill>
          <a:blip r:embed="rId2"/>
          <a:stretch>
            <a:fillRect/>
          </a:stretch>
        </p:blipFill>
        <p:spPr>
          <a:xfrm>
            <a:off x="966231" y="1173442"/>
            <a:ext cx="5467631" cy="5645440"/>
          </a:xfrm>
          <a:prstGeom prst="rect">
            <a:avLst/>
          </a:prstGeom>
        </p:spPr>
      </p:pic>
      <p:pic>
        <p:nvPicPr>
          <p:cNvPr id="19" name="Picture 18">
            <a:extLst>
              <a:ext uri="{FF2B5EF4-FFF2-40B4-BE49-F238E27FC236}">
                <a16:creationId xmlns:a16="http://schemas.microsoft.com/office/drawing/2014/main" id="{AF4C5ED8-3FB2-7C13-7B23-D89155954FC3}"/>
              </a:ext>
            </a:extLst>
          </p:cNvPr>
          <p:cNvPicPr>
            <a:picLocks noChangeAspect="1"/>
          </p:cNvPicPr>
          <p:nvPr/>
        </p:nvPicPr>
        <p:blipFill>
          <a:blip r:embed="rId3"/>
          <a:stretch>
            <a:fillRect/>
          </a:stretch>
        </p:blipFill>
        <p:spPr>
          <a:xfrm>
            <a:off x="6571503" y="1231470"/>
            <a:ext cx="5238083" cy="5386798"/>
          </a:xfrm>
          <a:prstGeom prst="rect">
            <a:avLst/>
          </a:prstGeom>
        </p:spPr>
      </p:pic>
    </p:spTree>
    <p:extLst>
      <p:ext uri="{BB962C8B-B14F-4D97-AF65-F5344CB8AC3E}">
        <p14:creationId xmlns:p14="http://schemas.microsoft.com/office/powerpoint/2010/main" val="2973686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8E2F71C-D834-8AEB-3339-CE109D2F55B3}"/>
              </a:ext>
            </a:extLst>
          </p:cNvPr>
          <p:cNvSpPr txBox="1">
            <a:spLocks/>
          </p:cNvSpPr>
          <p:nvPr/>
        </p:nvSpPr>
        <p:spPr>
          <a:xfrm>
            <a:off x="992188" y="1124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Evaluation Metrics visualization</a:t>
            </a:r>
          </a:p>
        </p:txBody>
      </p:sp>
      <p:pic>
        <p:nvPicPr>
          <p:cNvPr id="3" name="Picture 2">
            <a:extLst>
              <a:ext uri="{FF2B5EF4-FFF2-40B4-BE49-F238E27FC236}">
                <a16:creationId xmlns:a16="http://schemas.microsoft.com/office/drawing/2014/main" id="{D5813674-667A-10A5-E430-CED7EA1E0E15}"/>
              </a:ext>
            </a:extLst>
          </p:cNvPr>
          <p:cNvPicPr>
            <a:picLocks noChangeAspect="1"/>
          </p:cNvPicPr>
          <p:nvPr/>
        </p:nvPicPr>
        <p:blipFill>
          <a:blip r:embed="rId2"/>
          <a:stretch>
            <a:fillRect/>
          </a:stretch>
        </p:blipFill>
        <p:spPr>
          <a:xfrm>
            <a:off x="3156251" y="1125655"/>
            <a:ext cx="5559486" cy="5658763"/>
          </a:xfrm>
          <a:prstGeom prst="rect">
            <a:avLst/>
          </a:prstGeom>
        </p:spPr>
      </p:pic>
    </p:spTree>
    <p:extLst>
      <p:ext uri="{BB962C8B-B14F-4D97-AF65-F5344CB8AC3E}">
        <p14:creationId xmlns:p14="http://schemas.microsoft.com/office/powerpoint/2010/main" val="629048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8E2F71C-D834-8AEB-3339-CE109D2F55B3}"/>
              </a:ext>
            </a:extLst>
          </p:cNvPr>
          <p:cNvSpPr txBox="1">
            <a:spLocks/>
          </p:cNvSpPr>
          <p:nvPr/>
        </p:nvSpPr>
        <p:spPr>
          <a:xfrm>
            <a:off x="992188" y="1124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Observations</a:t>
            </a:r>
          </a:p>
        </p:txBody>
      </p:sp>
      <p:sp>
        <p:nvSpPr>
          <p:cNvPr id="3" name="TextBox 2">
            <a:extLst>
              <a:ext uri="{FF2B5EF4-FFF2-40B4-BE49-F238E27FC236}">
                <a16:creationId xmlns:a16="http://schemas.microsoft.com/office/drawing/2014/main" id="{FB6E0BF0-4542-5208-898A-EB6920D8081A}"/>
              </a:ext>
            </a:extLst>
          </p:cNvPr>
          <p:cNvSpPr txBox="1"/>
          <p:nvPr/>
        </p:nvSpPr>
        <p:spPr>
          <a:xfrm>
            <a:off x="897349" y="1270501"/>
            <a:ext cx="10397302" cy="4708981"/>
          </a:xfrm>
          <a:prstGeom prst="rect">
            <a:avLst/>
          </a:prstGeom>
          <a:noFill/>
        </p:spPr>
        <p:txBody>
          <a:bodyPr wrap="square">
            <a:spAutoFit/>
          </a:bodyPr>
          <a:lstStyle/>
          <a:p>
            <a:r>
              <a:rPr lang="en-US" sz="1500" dirty="0"/>
              <a:t>Among the exports and imports of the country, we have noted that the majority of our models predicted the imports more accurately due to:</a:t>
            </a:r>
          </a:p>
          <a:p>
            <a:pPr marL="285750" indent="-285750">
              <a:buFont typeface="Arial" panose="020B0604020202020204" pitchFamily="34" charset="0"/>
              <a:buChar char="•"/>
            </a:pPr>
            <a:r>
              <a:rPr lang="en-US" sz="1500" dirty="0"/>
              <a:t>imports being less influenced by fewer variables than exports. When a country imports goods, it has more control over the factors that affect the flow of goods, such as the transportation and logistics, customs regulations, and tariffs. </a:t>
            </a:r>
          </a:p>
          <a:p>
            <a:pPr marL="285750" indent="-285750">
              <a:buFont typeface="Arial" panose="020B0604020202020204" pitchFamily="34" charset="0"/>
              <a:buChar char="•"/>
            </a:pPr>
            <a:r>
              <a:rPr lang="en-US" sz="1500" dirty="0"/>
              <a:t>On the other hand, when a country exports goods, it is subject to more external factors that are often outside of its control, such as the economic conditions of other countries, political instability, and fluctuations in currency exchange rates.</a:t>
            </a:r>
          </a:p>
          <a:p>
            <a:pPr marL="285750" indent="-285750">
              <a:buFont typeface="Arial" panose="020B0604020202020204" pitchFamily="34" charset="0"/>
              <a:buChar char="•"/>
            </a:pPr>
            <a:r>
              <a:rPr lang="en-US" sz="1500" dirty="0"/>
              <a:t>It can be difficult to obtain accurate data on exports, especially in developing countries where customs reporting may be less consistent or where informal trade is more common. </a:t>
            </a:r>
          </a:p>
          <a:p>
            <a:r>
              <a:rPr lang="en-US" sz="1500" dirty="0"/>
              <a:t>Among the evaluated models:</a:t>
            </a:r>
          </a:p>
          <a:p>
            <a:pPr marL="285750" indent="-285750">
              <a:buFont typeface="Arial" panose="020B0604020202020204" pitchFamily="34" charset="0"/>
              <a:buChar char="•"/>
            </a:pPr>
            <a:r>
              <a:rPr lang="en-US" sz="1500" dirty="0"/>
              <a:t>Exponential Smoothing with Bagging and </a:t>
            </a:r>
            <a:r>
              <a:rPr lang="en-US" sz="1500" dirty="0" err="1"/>
              <a:t>Adaboost</a:t>
            </a:r>
            <a:r>
              <a:rPr lang="en-US" sz="1500" dirty="0"/>
              <a:t> for the Total Merchandise Products Import segment has the highest R2 score of 0.695, indicating that it can explain 69.5% of the variation in actual values using predicted values. The model also has a MAPE of 14.970% and an SMAPE of 16.755%, indicating a reasonably accurate prediction of future imports and exports from the UAE.</a:t>
            </a:r>
          </a:p>
          <a:p>
            <a:pPr marL="285750" indent="-285750">
              <a:buFont typeface="Arial" panose="020B0604020202020204" pitchFamily="34" charset="0"/>
              <a:buChar char="•"/>
            </a:pPr>
            <a:r>
              <a:rPr lang="en-US" sz="1500" dirty="0" err="1"/>
              <a:t>Arma</a:t>
            </a:r>
            <a:r>
              <a:rPr lang="en-US" sz="1500" dirty="0"/>
              <a:t> for the iron and steel products import segment had the lowest R2 score of -2.962, indicating a poor fit between actual and predicted values.</a:t>
            </a:r>
          </a:p>
          <a:p>
            <a:pPr marL="285750" indent="-285750">
              <a:buFont typeface="Arial" panose="020B0604020202020204" pitchFamily="34" charset="0"/>
              <a:buChar char="•"/>
            </a:pPr>
            <a:r>
              <a:rPr lang="en-US" sz="1500" dirty="0" err="1"/>
              <a:t>Sarima</a:t>
            </a:r>
            <a:r>
              <a:rPr lang="en-US" sz="1500" dirty="0"/>
              <a:t> model for agricultural product import had the lowest MAPE and SMAPE, indicating a more accurate prediction than other models. However, its R2 score is low at -0.012, indicating that the model can explain only a small proportion of the variation in actual values using predicted values.</a:t>
            </a:r>
          </a:p>
        </p:txBody>
      </p:sp>
    </p:spTree>
    <p:extLst>
      <p:ext uri="{BB962C8B-B14F-4D97-AF65-F5344CB8AC3E}">
        <p14:creationId xmlns:p14="http://schemas.microsoft.com/office/powerpoint/2010/main" val="411898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a:solidFill>
                  <a:schemeClr val="tx1"/>
                </a:solidFill>
                <a:latin typeface="+mj-lt"/>
                <a:ea typeface="+mj-ea"/>
                <a:cs typeface="+mj-cs"/>
              </a:rPr>
              <a:t>Prediction of simple scenarios</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D3DB817D-1275-F097-564A-5C702124130C}"/>
              </a:ext>
            </a:extLst>
          </p:cNvPr>
          <p:cNvGraphicFramePr/>
          <p:nvPr>
            <p:extLst>
              <p:ext uri="{D42A27DB-BD31-4B8C-83A1-F6EECF244321}">
                <p14:modId xmlns:p14="http://schemas.microsoft.com/office/powerpoint/2010/main" val="177142426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828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0CC74998-9CC2-11C1-48E6-21B1D4B482A3}"/>
              </a:ext>
            </a:extLst>
          </p:cNvPr>
          <p:cNvPicPr>
            <a:picLocks noChangeAspect="1"/>
          </p:cNvPicPr>
          <p:nvPr/>
        </p:nvPicPr>
        <p:blipFill rotWithShape="1">
          <a:blip r:embed="rId2">
            <a:alphaModFix/>
          </a:blip>
          <a:srcRect b="13462"/>
          <a:stretch/>
        </p:blipFill>
        <p:spPr>
          <a:xfrm>
            <a:off x="1" y="10"/>
            <a:ext cx="12192000" cy="6857990"/>
          </a:xfrm>
          <a:prstGeom prst="rect">
            <a:avLst/>
          </a:prstGeom>
        </p:spPr>
      </p:pic>
      <p:sp>
        <p:nvSpPr>
          <p:cNvPr id="58" name="Rectangle 57">
            <a:extLst>
              <a:ext uri="{FF2B5EF4-FFF2-40B4-BE49-F238E27FC236}">
                <a16:creationId xmlns:a16="http://schemas.microsoft.com/office/drawing/2014/main" id="{2D92A843-3FA1-4DFF-99F6-47FA457D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14761" cy="6858000"/>
          </a:xfrm>
          <a:prstGeom prst="rect">
            <a:avLst/>
          </a:prstGeom>
          <a:gradFill flip="none" rotWithShape="1">
            <a:gsLst>
              <a:gs pos="100000">
                <a:schemeClr val="accent4">
                  <a:alpha val="60000"/>
                </a:schemeClr>
              </a:gs>
              <a:gs pos="0">
                <a:schemeClr val="accent2">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793159" y="1377146"/>
            <a:ext cx="3672965" cy="3626217"/>
          </a:xfrm>
        </p:spPr>
        <p:txBody>
          <a:bodyPr vert="horz" lIns="91440" tIns="45720" rIns="91440" bIns="45720" rtlCol="0" anchor="b">
            <a:normAutofit/>
          </a:bodyPr>
          <a:lstStyle/>
          <a:p>
            <a:pPr algn="r"/>
            <a:r>
              <a:rPr lang="en-US" sz="3500" b="1" i="0" kern="1200" cap="all" baseline="0" dirty="0">
                <a:solidFill>
                  <a:schemeClr val="bg1"/>
                </a:solidFill>
                <a:latin typeface="+mj-lt"/>
                <a:ea typeface="+mj-ea"/>
                <a:cs typeface="+mj-cs"/>
              </a:rPr>
              <a:t>Exponential Smoothing showing simple reduction of 16%</a:t>
            </a:r>
          </a:p>
        </p:txBody>
      </p:sp>
      <p:sp>
        <p:nvSpPr>
          <p:cNvPr id="6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69" name="Straight Connector 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67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1045990" y="453004"/>
            <a:ext cx="4984628" cy="1491339"/>
          </a:xfrm>
        </p:spPr>
        <p:txBody>
          <a:bodyPr/>
          <a:lstStyle/>
          <a:p>
            <a:r>
              <a:rPr lang="en-US" dirty="0"/>
              <a:t>Summary</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48711" y="2141867"/>
            <a:ext cx="5898931" cy="3712394"/>
          </a:xfrm>
        </p:spPr>
        <p:txBody>
          <a:bodyPr>
            <a:normAutofit fontScale="92500" lnSpcReduction="20000"/>
          </a:bodyPr>
          <a:lstStyle/>
          <a:p>
            <a:pPr marL="285750" indent="-285750">
              <a:buFont typeface="Arial" panose="020B0604020202020204" pitchFamily="34" charset="0"/>
              <a:buChar char="•"/>
            </a:pPr>
            <a:r>
              <a:rPr lang="en-US" b="0" i="0" dirty="0">
                <a:solidFill>
                  <a:srgbClr val="000000"/>
                </a:solidFill>
                <a:effectLst/>
                <a:latin typeface="Helvetica Neue" panose="02000503000000020004" pitchFamily="2" charset="0"/>
              </a:rPr>
              <a:t>The results of this analysis highlight the challenges of predicting future trends in a complex and dynamic global trade market, where various external factors can influence imports and exports. </a:t>
            </a:r>
          </a:p>
          <a:p>
            <a:pPr marL="285750" indent="-285750">
              <a:buFont typeface="Arial" panose="020B0604020202020204" pitchFamily="34" charset="0"/>
              <a:buChar char="•"/>
            </a:pPr>
            <a:r>
              <a:rPr lang="en-US" b="0" i="0" dirty="0">
                <a:solidFill>
                  <a:srgbClr val="000000"/>
                </a:solidFill>
                <a:effectLst/>
                <a:latin typeface="Helvetica Neue" panose="02000503000000020004" pitchFamily="2" charset="0"/>
              </a:rPr>
              <a:t>Other external variables were not taken into consideration in our models, such as political instability, economic conditions, and fluctuations in currency exchange rates, all of which can affect the flow of goods across borders. </a:t>
            </a:r>
          </a:p>
          <a:p>
            <a:pPr marL="285750" indent="-285750">
              <a:buFont typeface="Arial" panose="020B0604020202020204" pitchFamily="34" charset="0"/>
              <a:buChar char="•"/>
            </a:pPr>
            <a:r>
              <a:rPr lang="en-US" b="0" i="0" dirty="0">
                <a:solidFill>
                  <a:srgbClr val="000000"/>
                </a:solidFill>
                <a:effectLst/>
                <a:latin typeface="Helvetica Neue" panose="02000503000000020004" pitchFamily="2" charset="0"/>
              </a:rPr>
              <a:t>Furthermore, we found it difficult to find sufficient training data, which is most likely affecting the predictive capabilities of our models. </a:t>
            </a:r>
          </a:p>
          <a:p>
            <a:pPr marL="285750" indent="-285750">
              <a:buFont typeface="Arial" panose="020B0604020202020204" pitchFamily="34" charset="0"/>
              <a:buChar char="•"/>
            </a:pPr>
            <a:r>
              <a:rPr lang="en-US" b="0" i="0" dirty="0">
                <a:solidFill>
                  <a:srgbClr val="000000"/>
                </a:solidFill>
                <a:effectLst/>
                <a:latin typeface="Helvetica Neue" panose="02000503000000020004" pitchFamily="2" charset="0"/>
              </a:rPr>
              <a:t>For future research on this subject, it is crucial that alternative datasets accounting for external economic and political variables are incorporated into the ML models.</a:t>
            </a:r>
            <a:endParaRPr lang="en-US" dirty="0"/>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Tree>
    <p:extLst>
      <p:ext uri="{BB962C8B-B14F-4D97-AF65-F5344CB8AC3E}">
        <p14:creationId xmlns:p14="http://schemas.microsoft.com/office/powerpoint/2010/main" val="2287074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494749" y="346498"/>
            <a:ext cx="8117654" cy="1325563"/>
          </a:xfrm>
        </p:spPr>
        <p:txBody>
          <a:bodyPr/>
          <a:lstStyle/>
          <a:p>
            <a:r>
              <a:rPr lang="en-US" dirty="0"/>
              <a:t>Meet the Team</a:t>
            </a:r>
          </a:p>
        </p:txBody>
      </p:sp>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578724" y="5017734"/>
            <a:ext cx="2286000" cy="350292"/>
          </a:xfrm>
        </p:spPr>
        <p:txBody>
          <a:bodyPr/>
          <a:lstStyle/>
          <a:p>
            <a:r>
              <a:rPr lang="en-US" dirty="0" err="1"/>
              <a:t>Hend</a:t>
            </a:r>
            <a:endParaRPr lang="en-US" dirty="0"/>
          </a:p>
        </p:txBody>
      </p:sp>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3512140" y="3120874"/>
            <a:ext cx="2286000" cy="350292"/>
          </a:xfrm>
        </p:spPr>
        <p:txBody>
          <a:bodyPr/>
          <a:lstStyle/>
          <a:p>
            <a:r>
              <a:rPr lang="en-US" dirty="0" err="1"/>
              <a:t>JAke</a:t>
            </a:r>
            <a:endParaRPr lang="en-US" dirty="0"/>
          </a:p>
        </p:txBody>
      </p:sp>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6410378" y="5017734"/>
            <a:ext cx="2286000" cy="350292"/>
          </a:xfrm>
        </p:spPr>
        <p:txBody>
          <a:bodyPr/>
          <a:lstStyle/>
          <a:p>
            <a:r>
              <a:rPr lang="en-US" dirty="0"/>
              <a:t>Gabe</a:t>
            </a:r>
          </a:p>
        </p:txBody>
      </p:sp>
      <p:sp>
        <p:nvSpPr>
          <p:cNvPr id="12" name="Text Placeholder 11">
            <a:extLst>
              <a:ext uri="{FF2B5EF4-FFF2-40B4-BE49-F238E27FC236}">
                <a16:creationId xmlns:a16="http://schemas.microsoft.com/office/drawing/2014/main" id="{B557C322-A000-4F2A-985F-C67505142FD5}"/>
              </a:ext>
            </a:extLst>
          </p:cNvPr>
          <p:cNvSpPr>
            <a:spLocks noGrp="1"/>
          </p:cNvSpPr>
          <p:nvPr>
            <p:ph type="body" sz="quarter" idx="23"/>
          </p:nvPr>
        </p:nvSpPr>
        <p:spPr>
          <a:xfrm>
            <a:off x="9324420" y="3135585"/>
            <a:ext cx="2285999" cy="350292"/>
          </a:xfrm>
        </p:spPr>
        <p:txBody>
          <a:bodyPr/>
          <a:lstStyle/>
          <a:p>
            <a:r>
              <a:rPr lang="en-US" dirty="0"/>
              <a:t>Nathan</a:t>
            </a:r>
          </a:p>
        </p:txBody>
      </p:sp>
      <p:sp>
        <p:nvSpPr>
          <p:cNvPr id="22" name="Text Placeholder 11">
            <a:extLst>
              <a:ext uri="{FF2B5EF4-FFF2-40B4-BE49-F238E27FC236}">
                <a16:creationId xmlns:a16="http://schemas.microsoft.com/office/drawing/2014/main" id="{23706BC2-FBD5-0091-CDB5-5C7C2F72FD3E}"/>
              </a:ext>
            </a:extLst>
          </p:cNvPr>
          <p:cNvSpPr txBox="1">
            <a:spLocks/>
          </p:cNvSpPr>
          <p:nvPr/>
        </p:nvSpPr>
        <p:spPr>
          <a:xfrm>
            <a:off x="9324420" y="6445979"/>
            <a:ext cx="2285999"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600" b="1" i="0" kern="1200" cap="all" spc="400" baseline="0" dirty="0" smtClean="0">
                <a:solidFill>
                  <a:schemeClr val="bg1"/>
                </a:solidFill>
                <a:latin typeface="+mn-lt"/>
                <a:ea typeface="+mj-ea"/>
                <a:cs typeface="+mj-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Michael</a:t>
            </a:r>
          </a:p>
        </p:txBody>
      </p:sp>
      <p:pic>
        <p:nvPicPr>
          <p:cNvPr id="1026" name="Picture 2" descr="profile image">
            <a:extLst>
              <a:ext uri="{FF2B5EF4-FFF2-40B4-BE49-F238E27FC236}">
                <a16:creationId xmlns:a16="http://schemas.microsoft.com/office/drawing/2014/main" id="{EFD686A8-AD1E-C72C-8624-0BA9BB4A5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76" y="2005562"/>
            <a:ext cx="2285999" cy="2608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of Jake Perna">
            <a:extLst>
              <a:ext uri="{FF2B5EF4-FFF2-40B4-BE49-F238E27FC236}">
                <a16:creationId xmlns:a16="http://schemas.microsoft.com/office/drawing/2014/main" id="{4729CE67-FE38-EFD1-1E72-4701D3092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962" y="2006380"/>
            <a:ext cx="2301460" cy="2617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a:extLst>
              <a:ext uri="{FF2B5EF4-FFF2-40B4-BE49-F238E27FC236}">
                <a16:creationId xmlns:a16="http://schemas.microsoft.com/office/drawing/2014/main" id="{2F442C38-F550-4272-8C4D-57C6D550728B}"/>
              </a:ext>
            </a:extLst>
          </p:cNvPr>
          <p:cNvSpPr txBox="1">
            <a:spLocks/>
          </p:cNvSpPr>
          <p:nvPr/>
        </p:nvSpPr>
        <p:spPr>
          <a:xfrm>
            <a:off x="3476962" y="5017734"/>
            <a:ext cx="2286000"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600" b="1" i="0" kern="1200" cap="all" spc="400" baseline="0" dirty="0" smtClean="0">
                <a:solidFill>
                  <a:schemeClr val="bg1"/>
                </a:solidFill>
                <a:latin typeface="+mn-lt"/>
                <a:ea typeface="+mj-ea"/>
                <a:cs typeface="+mj-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Jake</a:t>
            </a:r>
          </a:p>
        </p:txBody>
      </p:sp>
      <p:pic>
        <p:nvPicPr>
          <p:cNvPr id="1030" name="Picture 6" descr="Profile photo of Gabriel M. Couto">
            <a:extLst>
              <a:ext uri="{FF2B5EF4-FFF2-40B4-BE49-F238E27FC236}">
                <a16:creationId xmlns:a16="http://schemas.microsoft.com/office/drawing/2014/main" id="{EC6BD307-5723-A37E-55BD-515526BF4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426" y="2015722"/>
            <a:ext cx="2285999" cy="26082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file photo of Michael Scamehorn">
            <a:extLst>
              <a:ext uri="{FF2B5EF4-FFF2-40B4-BE49-F238E27FC236}">
                <a16:creationId xmlns:a16="http://schemas.microsoft.com/office/drawing/2014/main" id="{78A56109-4BCC-0533-2399-7CED046BDD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646" y="3661797"/>
            <a:ext cx="2301459" cy="26082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erson in a suit&#10;&#10;Description automatically generated with medium confidence">
            <a:extLst>
              <a:ext uri="{FF2B5EF4-FFF2-40B4-BE49-F238E27FC236}">
                <a16:creationId xmlns:a16="http://schemas.microsoft.com/office/drawing/2014/main" id="{8C18332B-797E-E03E-95A1-721E5C72B387}"/>
              </a:ext>
            </a:extLst>
          </p:cNvPr>
          <p:cNvPicPr>
            <a:picLocks noChangeAspect="1"/>
          </p:cNvPicPr>
          <p:nvPr/>
        </p:nvPicPr>
        <p:blipFill>
          <a:blip r:embed="rId6"/>
          <a:stretch>
            <a:fillRect/>
          </a:stretch>
        </p:blipFill>
        <p:spPr>
          <a:xfrm>
            <a:off x="9302146" y="327953"/>
            <a:ext cx="2298078" cy="2631711"/>
          </a:xfrm>
          <a:prstGeom prst="rect">
            <a:avLst/>
          </a:prstGeom>
        </p:spPr>
      </p:pic>
    </p:spTree>
    <p:extLst>
      <p:ext uri="{BB962C8B-B14F-4D97-AF65-F5344CB8AC3E}">
        <p14:creationId xmlns:p14="http://schemas.microsoft.com/office/powerpoint/2010/main" val="178014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r>
              <a:rPr lang="en-US" dirty="0"/>
              <a:t>We hypothesize that through the application of these techniques, we can accurately forecast trade flows of the UAE, empowering businesses and policymakers to drive economic growth within the region.</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Phase 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Predicting imports and exports into United Arab Emirates (UAE), Bahrain, Kuwait, Oman, Qatar, and Saudi Arabia</a:t>
            </a:r>
          </a:p>
        </p:txBody>
      </p:sp>
    </p:spTree>
    <p:extLst>
      <p:ext uri="{BB962C8B-B14F-4D97-AF65-F5344CB8AC3E}">
        <p14:creationId xmlns:p14="http://schemas.microsoft.com/office/powerpoint/2010/main" val="20054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16" name="Content Placeholder 15" descr="Chart, line chart&#10;&#10;Description automatically generated">
            <a:extLst>
              <a:ext uri="{FF2B5EF4-FFF2-40B4-BE49-F238E27FC236}">
                <a16:creationId xmlns:a16="http://schemas.microsoft.com/office/drawing/2014/main" id="{737F2BD6-0B58-D4A6-36A8-58ADBF52C17B}"/>
              </a:ext>
            </a:extLst>
          </p:cNvPr>
          <p:cNvPicPr>
            <a:picLocks noGrp="1" noChangeAspect="1"/>
          </p:cNvPicPr>
          <p:nvPr>
            <p:ph idx="1"/>
          </p:nvPr>
        </p:nvPicPr>
        <p:blipFill>
          <a:blip r:embed="rId2"/>
          <a:stretch>
            <a:fillRect/>
          </a:stretch>
        </p:blipFill>
        <p:spPr>
          <a:xfrm>
            <a:off x="838200" y="454762"/>
            <a:ext cx="10515600" cy="3168763"/>
          </a:xfrm>
        </p:spPr>
      </p:pic>
      <p:pic>
        <p:nvPicPr>
          <p:cNvPr id="18" name="Picture 17" descr="Chart, line chart&#10;&#10;Description automatically generated">
            <a:extLst>
              <a:ext uri="{FF2B5EF4-FFF2-40B4-BE49-F238E27FC236}">
                <a16:creationId xmlns:a16="http://schemas.microsoft.com/office/drawing/2014/main" id="{C7FA1C33-B313-3119-07AD-6D6688DD3F73}"/>
              </a:ext>
            </a:extLst>
          </p:cNvPr>
          <p:cNvPicPr>
            <a:picLocks noChangeAspect="1"/>
          </p:cNvPicPr>
          <p:nvPr/>
        </p:nvPicPr>
        <p:blipFill>
          <a:blip r:embed="rId3"/>
          <a:stretch>
            <a:fillRect/>
          </a:stretch>
        </p:blipFill>
        <p:spPr>
          <a:xfrm>
            <a:off x="838200" y="3660999"/>
            <a:ext cx="10515600" cy="3197001"/>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5" name="Content Placeholder 4" descr="Chart, line chart&#10;&#10;Description automatically generated">
            <a:extLst>
              <a:ext uri="{FF2B5EF4-FFF2-40B4-BE49-F238E27FC236}">
                <a16:creationId xmlns:a16="http://schemas.microsoft.com/office/drawing/2014/main" id="{6A6F9F18-835D-6065-D424-9CC3BF1053AD}"/>
              </a:ext>
            </a:extLst>
          </p:cNvPr>
          <p:cNvPicPr>
            <a:picLocks noGrp="1" noChangeAspect="1"/>
          </p:cNvPicPr>
          <p:nvPr>
            <p:ph idx="1"/>
          </p:nvPr>
        </p:nvPicPr>
        <p:blipFill>
          <a:blip r:embed="rId2"/>
          <a:stretch>
            <a:fillRect/>
          </a:stretch>
        </p:blipFill>
        <p:spPr>
          <a:xfrm>
            <a:off x="838200" y="25023"/>
            <a:ext cx="10515600" cy="3119497"/>
          </a:xfrm>
        </p:spPr>
      </p:pic>
      <p:pic>
        <p:nvPicPr>
          <p:cNvPr id="7" name="Picture 6" descr="Chart, line chart&#10;&#10;Description automatically generated">
            <a:extLst>
              <a:ext uri="{FF2B5EF4-FFF2-40B4-BE49-F238E27FC236}">
                <a16:creationId xmlns:a16="http://schemas.microsoft.com/office/drawing/2014/main" id="{B0925030-7888-FB20-DB6E-4749A462C8A0}"/>
              </a:ext>
            </a:extLst>
          </p:cNvPr>
          <p:cNvPicPr>
            <a:picLocks noChangeAspect="1"/>
          </p:cNvPicPr>
          <p:nvPr/>
        </p:nvPicPr>
        <p:blipFill>
          <a:blip r:embed="rId3"/>
          <a:stretch>
            <a:fillRect/>
          </a:stretch>
        </p:blipFill>
        <p:spPr>
          <a:xfrm>
            <a:off x="942973" y="3137459"/>
            <a:ext cx="10515601" cy="3698391"/>
          </a:xfrm>
          <a:prstGeom prst="rect">
            <a:avLst/>
          </a:prstGeom>
        </p:spPr>
      </p:pic>
    </p:spTree>
    <p:extLst>
      <p:ext uri="{BB962C8B-B14F-4D97-AF65-F5344CB8AC3E}">
        <p14:creationId xmlns:p14="http://schemas.microsoft.com/office/powerpoint/2010/main" val="166244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4820000"/>
          </a:xfrm>
        </p:spPr>
        <p:txBody>
          <a:bodyPr/>
          <a:lstStyle/>
          <a:p>
            <a:r>
              <a:rPr lang="en-US" dirty="0"/>
              <a:t>Phase 2 – Focus on Import / Export Products of UAE</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cap="all" spc="100" dirty="0">
                <a:solidFill>
                  <a:schemeClr val="bg1"/>
                </a:solidFill>
                <a:effectLst>
                  <a:outerShdw blurRad="38100" dist="38100" dir="2700000" algn="tl">
                    <a:srgbClr val="000000">
                      <a:alpha val="43137"/>
                    </a:srgbClr>
                  </a:outerShdw>
                </a:effectLst>
              </a:rPr>
              <a:t>20xx</a:t>
            </a: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p:txBody>
          <a:body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8</a:t>
            </a:fld>
            <a:endParaRPr lang="en-US" dirty="0"/>
          </a:p>
        </p:txBody>
      </p:sp>
      <p:sp>
        <p:nvSpPr>
          <p:cNvPr id="10" name="Content Placeholder 9">
            <a:extLst>
              <a:ext uri="{FF2B5EF4-FFF2-40B4-BE49-F238E27FC236}">
                <a16:creationId xmlns:a16="http://schemas.microsoft.com/office/drawing/2014/main" id="{CDDC1989-3B8E-0DAD-28B3-A1EF6A9CD207}"/>
              </a:ext>
            </a:extLst>
          </p:cNvPr>
          <p:cNvSpPr>
            <a:spLocks noGrp="1"/>
          </p:cNvSpPr>
          <p:nvPr>
            <p:ph idx="1"/>
          </p:nvPr>
        </p:nvSpPr>
        <p:spPr/>
        <p:txBody>
          <a:bodyPr/>
          <a:lstStyle/>
          <a:p>
            <a:r>
              <a:rPr lang="en-US" dirty="0"/>
              <a:t>Adding Ensemble models, Exponential Smoothing model - Bagging and AdaBoost optimizers</a:t>
            </a:r>
          </a:p>
        </p:txBody>
      </p:sp>
    </p:spTree>
    <p:extLst>
      <p:ext uri="{BB962C8B-B14F-4D97-AF65-F5344CB8AC3E}">
        <p14:creationId xmlns:p14="http://schemas.microsoft.com/office/powerpoint/2010/main" val="354883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Timeline</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1536292358"/>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025B34-BD2B-4F65-80AF-21792518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Gradient design</Template>
  <TotalTime>743</TotalTime>
  <Words>929</Words>
  <Application>Microsoft Macintosh PowerPoint</Application>
  <PresentationFormat>Widescreen</PresentationFormat>
  <Paragraphs>86</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Helvetica Neue</vt:lpstr>
      <vt:lpstr>Univers</vt:lpstr>
      <vt:lpstr>GradientVTI</vt:lpstr>
      <vt:lpstr>Using Time-Series-Forecasting Techniques to Analyze and Predict UAE Trade</vt:lpstr>
      <vt:lpstr>Agenda</vt:lpstr>
      <vt:lpstr>Meet the Team</vt:lpstr>
      <vt:lpstr>Introduction</vt:lpstr>
      <vt:lpstr>Phase 1</vt:lpstr>
      <vt:lpstr>PowerPoint Presentation</vt:lpstr>
      <vt:lpstr>PowerPoint Presentation</vt:lpstr>
      <vt:lpstr>Phase 2 – Focus on Import / Export Products of UAE</vt:lpstr>
      <vt:lpstr>Timeline</vt:lpstr>
      <vt:lpstr>UAE Imports</vt:lpstr>
      <vt:lpstr>Opportunities and Defeats</vt:lpstr>
      <vt:lpstr>Auto Regressive (AR) - Imports</vt:lpstr>
      <vt:lpstr>Moving Average (MA) - Imports</vt:lpstr>
      <vt:lpstr>ARMA - Imports</vt:lpstr>
      <vt:lpstr>ARIMA - Imports</vt:lpstr>
      <vt:lpstr>SARIMA - Imports</vt:lpstr>
      <vt:lpstr>Exponential Smoothing - Exports</vt:lpstr>
      <vt:lpstr>Ensemble ARIMA &amp; SARIMA - Imports</vt:lpstr>
      <vt:lpstr>Ensemble AR with Bagging - Imports</vt:lpstr>
      <vt:lpstr>Exponential Smoothing with Bagging and Adaboost - Imports</vt:lpstr>
      <vt:lpstr>Evaluation Metrics</vt:lpstr>
      <vt:lpstr>Evaluation Metrics code</vt:lpstr>
      <vt:lpstr>PowerPoint Presentation</vt:lpstr>
      <vt:lpstr>PowerPoint Presentation</vt:lpstr>
      <vt:lpstr>PowerPoint Presentation</vt:lpstr>
      <vt:lpstr>Prediction of simple scenarios</vt:lpstr>
      <vt:lpstr>Exponential Smoothing showing simple reduction of 16%</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Time-Series-Forecasting Techniques to Analyze and Predict UAE Trade</dc:title>
  <dc:creator>Michael Scamehorn</dc:creator>
  <cp:lastModifiedBy>Gabriel Couto</cp:lastModifiedBy>
  <cp:revision>4</cp:revision>
  <dcterms:created xsi:type="dcterms:W3CDTF">2023-04-26T01:17:41Z</dcterms:created>
  <dcterms:modified xsi:type="dcterms:W3CDTF">2023-04-26T21:40:21Z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