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7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0F8A7-53A4-4249-A96D-17AF1153E9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244CC5-13B9-4B30-83B8-4057B99C20DD}">
      <dgm:prSet phldrT="[Text]"/>
      <dgm:spPr/>
      <dgm:t>
        <a:bodyPr/>
        <a:lstStyle/>
        <a:p>
          <a:r>
            <a:rPr lang="en-US" dirty="0" smtClean="0"/>
            <a:t>TIMER 0</a:t>
          </a:r>
          <a:endParaRPr lang="en-US" dirty="0"/>
        </a:p>
      </dgm:t>
    </dgm:pt>
    <dgm:pt modelId="{6591BFDC-1446-4EC9-BFCD-CECEF2168BF3}" type="parTrans" cxnId="{015508C5-B95F-4621-9C1D-677650A03754}">
      <dgm:prSet/>
      <dgm:spPr/>
      <dgm:t>
        <a:bodyPr/>
        <a:lstStyle/>
        <a:p>
          <a:endParaRPr lang="en-US"/>
        </a:p>
      </dgm:t>
    </dgm:pt>
    <dgm:pt modelId="{B4A01034-A8CD-47DB-A0EA-9928762AAB6E}" type="sibTrans" cxnId="{015508C5-B95F-4621-9C1D-677650A03754}">
      <dgm:prSet/>
      <dgm:spPr/>
      <dgm:t>
        <a:bodyPr/>
        <a:lstStyle/>
        <a:p>
          <a:endParaRPr lang="en-US"/>
        </a:p>
      </dgm:t>
    </dgm:pt>
    <dgm:pt modelId="{C3F083E0-D786-4B5F-8A70-530568F7140B}">
      <dgm:prSet phldrT="[Text]"/>
      <dgm:spPr/>
      <dgm:t>
        <a:bodyPr/>
        <a:lstStyle/>
        <a:p>
          <a:r>
            <a:rPr lang="en-US" dirty="0" smtClean="0"/>
            <a:t>8</a:t>
          </a:r>
          <a:r>
            <a:rPr lang="en-US" baseline="0" dirty="0" smtClean="0"/>
            <a:t> bit</a:t>
          </a:r>
          <a:endParaRPr lang="en-US" dirty="0"/>
        </a:p>
      </dgm:t>
    </dgm:pt>
    <dgm:pt modelId="{A42E36EA-EFF6-417C-B1B7-6C77C25BEC25}" type="parTrans" cxnId="{495060EF-0A6B-49ED-8C68-05676FC3C169}">
      <dgm:prSet/>
      <dgm:spPr/>
      <dgm:t>
        <a:bodyPr/>
        <a:lstStyle/>
        <a:p>
          <a:endParaRPr lang="en-US"/>
        </a:p>
      </dgm:t>
    </dgm:pt>
    <dgm:pt modelId="{7288D9AF-41CC-4C97-A829-9047F331447C}" type="sibTrans" cxnId="{495060EF-0A6B-49ED-8C68-05676FC3C169}">
      <dgm:prSet/>
      <dgm:spPr/>
      <dgm:t>
        <a:bodyPr/>
        <a:lstStyle/>
        <a:p>
          <a:endParaRPr lang="en-US"/>
        </a:p>
      </dgm:t>
    </dgm:pt>
    <dgm:pt modelId="{F50211DB-8FAD-4210-BA23-233731FF3834}">
      <dgm:prSet phldrT="[Text]"/>
      <dgm:spPr/>
      <dgm:t>
        <a:bodyPr/>
        <a:lstStyle/>
        <a:p>
          <a:r>
            <a:rPr lang="en-IN" dirty="0" smtClean="0"/>
            <a:t>8-bit Prescaler </a:t>
          </a:r>
          <a:endParaRPr lang="en-US" b="1" dirty="0"/>
        </a:p>
      </dgm:t>
    </dgm:pt>
    <dgm:pt modelId="{B2AC17E2-8308-418D-A1AE-544D5F8BE516}" type="parTrans" cxnId="{3A66DDB2-CEB0-454A-91D5-1BCB1E56CCD3}">
      <dgm:prSet/>
      <dgm:spPr/>
      <dgm:t>
        <a:bodyPr/>
        <a:lstStyle/>
        <a:p>
          <a:endParaRPr lang="en-US"/>
        </a:p>
      </dgm:t>
    </dgm:pt>
    <dgm:pt modelId="{2367EB26-EB98-436C-A324-0044EF5804F1}" type="sibTrans" cxnId="{3A66DDB2-CEB0-454A-91D5-1BCB1E56CCD3}">
      <dgm:prSet/>
      <dgm:spPr/>
      <dgm:t>
        <a:bodyPr/>
        <a:lstStyle/>
        <a:p>
          <a:endParaRPr lang="en-US"/>
        </a:p>
      </dgm:t>
    </dgm:pt>
    <dgm:pt modelId="{92891D99-92C7-4188-B432-7136BB1A66F8}">
      <dgm:prSet phldrT="[Text]"/>
      <dgm:spPr/>
      <dgm:t>
        <a:bodyPr/>
        <a:lstStyle/>
        <a:p>
          <a:r>
            <a:rPr lang="en-US" dirty="0" smtClean="0"/>
            <a:t>TIMER 1</a:t>
          </a:r>
          <a:endParaRPr lang="en-US" dirty="0"/>
        </a:p>
      </dgm:t>
    </dgm:pt>
    <dgm:pt modelId="{77E689F0-857E-4624-83DA-7D26EE4EBB42}" type="parTrans" cxnId="{F9161DE9-2345-4D11-9052-4A8A2E3FEAE9}">
      <dgm:prSet/>
      <dgm:spPr/>
      <dgm:t>
        <a:bodyPr/>
        <a:lstStyle/>
        <a:p>
          <a:endParaRPr lang="en-US"/>
        </a:p>
      </dgm:t>
    </dgm:pt>
    <dgm:pt modelId="{7AC9A6A2-D9FA-46EE-A20B-CB38C011C9D5}" type="sibTrans" cxnId="{F9161DE9-2345-4D11-9052-4A8A2E3FEAE9}">
      <dgm:prSet/>
      <dgm:spPr/>
      <dgm:t>
        <a:bodyPr/>
        <a:lstStyle/>
        <a:p>
          <a:endParaRPr lang="en-US"/>
        </a:p>
      </dgm:t>
    </dgm:pt>
    <dgm:pt modelId="{EFAF4233-7773-4398-A1BF-F1932F034E46}">
      <dgm:prSet phldrT="[Text]"/>
      <dgm:spPr/>
      <dgm:t>
        <a:bodyPr/>
        <a:lstStyle/>
        <a:p>
          <a:r>
            <a:rPr lang="en-US" dirty="0" smtClean="0"/>
            <a:t>16 bit</a:t>
          </a:r>
          <a:endParaRPr lang="en-US" dirty="0"/>
        </a:p>
      </dgm:t>
    </dgm:pt>
    <dgm:pt modelId="{EDE0517E-A207-4BAB-86CB-0B971FE83336}" type="parTrans" cxnId="{3D64D34B-E30C-466D-AB44-586C5624F249}">
      <dgm:prSet/>
      <dgm:spPr/>
      <dgm:t>
        <a:bodyPr/>
        <a:lstStyle/>
        <a:p>
          <a:endParaRPr lang="en-US"/>
        </a:p>
      </dgm:t>
    </dgm:pt>
    <dgm:pt modelId="{19E4E0F4-588B-4359-A144-33001BD0DEC9}" type="sibTrans" cxnId="{3D64D34B-E30C-466D-AB44-586C5624F249}">
      <dgm:prSet/>
      <dgm:spPr/>
      <dgm:t>
        <a:bodyPr/>
        <a:lstStyle/>
        <a:p>
          <a:endParaRPr lang="en-US"/>
        </a:p>
      </dgm:t>
    </dgm:pt>
    <dgm:pt modelId="{D7386ADC-440A-4630-AFC4-D6F3E8163DA4}">
      <dgm:prSet phldrT="[Text]"/>
      <dgm:spPr/>
      <dgm:t>
        <a:bodyPr/>
        <a:lstStyle/>
        <a:p>
          <a:r>
            <a:rPr lang="en-IN" dirty="0" smtClean="0"/>
            <a:t>3-bit Prescaler</a:t>
          </a:r>
          <a:endParaRPr lang="en-US" dirty="0"/>
        </a:p>
      </dgm:t>
    </dgm:pt>
    <dgm:pt modelId="{EFFF7D2D-2963-4AD3-8E6E-289EC6CE4BA3}" type="parTrans" cxnId="{88110F76-32CF-4536-85B0-D63BE6D50357}">
      <dgm:prSet/>
      <dgm:spPr/>
      <dgm:t>
        <a:bodyPr/>
        <a:lstStyle/>
        <a:p>
          <a:endParaRPr lang="en-US"/>
        </a:p>
      </dgm:t>
    </dgm:pt>
    <dgm:pt modelId="{73DACB56-CC23-4A6B-8FA8-2EAA6CD7E5A3}" type="sibTrans" cxnId="{88110F76-32CF-4536-85B0-D63BE6D50357}">
      <dgm:prSet/>
      <dgm:spPr/>
      <dgm:t>
        <a:bodyPr/>
        <a:lstStyle/>
        <a:p>
          <a:endParaRPr lang="en-US"/>
        </a:p>
      </dgm:t>
    </dgm:pt>
    <dgm:pt modelId="{73F7A62A-0A43-4337-8A8E-47BDCBCCF557}">
      <dgm:prSet phldrT="[Text]"/>
      <dgm:spPr/>
      <dgm:t>
        <a:bodyPr/>
        <a:lstStyle/>
        <a:p>
          <a:r>
            <a:rPr lang="en-US" dirty="0" smtClean="0"/>
            <a:t>TIMER 2</a:t>
          </a:r>
          <a:endParaRPr lang="en-US" dirty="0"/>
        </a:p>
      </dgm:t>
    </dgm:pt>
    <dgm:pt modelId="{86936866-ED37-4523-BD96-4CA108813574}" type="parTrans" cxnId="{849015C9-880E-44AB-B03D-FCAB71A5D90F}">
      <dgm:prSet/>
      <dgm:spPr/>
      <dgm:t>
        <a:bodyPr/>
        <a:lstStyle/>
        <a:p>
          <a:endParaRPr lang="en-US"/>
        </a:p>
      </dgm:t>
    </dgm:pt>
    <dgm:pt modelId="{61B85AE0-92BB-4CE7-9FF3-F8E02B3595AD}" type="sibTrans" cxnId="{849015C9-880E-44AB-B03D-FCAB71A5D90F}">
      <dgm:prSet/>
      <dgm:spPr/>
      <dgm:t>
        <a:bodyPr/>
        <a:lstStyle/>
        <a:p>
          <a:endParaRPr lang="en-US"/>
        </a:p>
      </dgm:t>
    </dgm:pt>
    <dgm:pt modelId="{68A577EB-1750-44A2-BB59-3F860FDC66A6}">
      <dgm:prSet phldrT="[Text]"/>
      <dgm:spPr/>
      <dgm:t>
        <a:bodyPr/>
        <a:lstStyle/>
        <a:p>
          <a:r>
            <a:rPr lang="en-US" dirty="0" smtClean="0"/>
            <a:t>8 bit</a:t>
          </a:r>
          <a:endParaRPr lang="en-US" dirty="0"/>
        </a:p>
      </dgm:t>
    </dgm:pt>
    <dgm:pt modelId="{CA9BE0E5-A12D-4B71-A689-129F737AC348}" type="parTrans" cxnId="{E50F609E-B191-45EE-AEC2-85D0A9F28924}">
      <dgm:prSet/>
      <dgm:spPr/>
      <dgm:t>
        <a:bodyPr/>
        <a:lstStyle/>
        <a:p>
          <a:endParaRPr lang="en-US"/>
        </a:p>
      </dgm:t>
    </dgm:pt>
    <dgm:pt modelId="{11DD1A04-2111-4E3A-A634-500C7ACFB126}" type="sibTrans" cxnId="{E50F609E-B191-45EE-AEC2-85D0A9F28924}">
      <dgm:prSet/>
      <dgm:spPr/>
      <dgm:t>
        <a:bodyPr/>
        <a:lstStyle/>
        <a:p>
          <a:endParaRPr lang="en-US"/>
        </a:p>
      </dgm:t>
    </dgm:pt>
    <dgm:pt modelId="{7FEAC1EA-CAF3-4156-B42B-C6F79AE690FA}">
      <dgm:prSet phldrT="[Text]"/>
      <dgm:spPr/>
      <dgm:t>
        <a:bodyPr/>
        <a:lstStyle/>
        <a:p>
          <a:r>
            <a:rPr lang="en-US" dirty="0" smtClean="0"/>
            <a:t>8 bit Prescaler</a:t>
          </a:r>
          <a:endParaRPr lang="en-US" dirty="0"/>
        </a:p>
      </dgm:t>
    </dgm:pt>
    <dgm:pt modelId="{313C25BF-AB59-414F-ABF0-B6DFA8933179}" type="parTrans" cxnId="{924F7B70-F971-4D86-9315-888B1E017529}">
      <dgm:prSet/>
      <dgm:spPr/>
      <dgm:t>
        <a:bodyPr/>
        <a:lstStyle/>
        <a:p>
          <a:endParaRPr lang="en-US"/>
        </a:p>
      </dgm:t>
    </dgm:pt>
    <dgm:pt modelId="{888BFD21-FB93-42DB-A9CC-592C78DB034F}" type="sibTrans" cxnId="{924F7B70-F971-4D86-9315-888B1E017529}">
      <dgm:prSet/>
      <dgm:spPr/>
      <dgm:t>
        <a:bodyPr/>
        <a:lstStyle/>
        <a:p>
          <a:endParaRPr lang="en-US"/>
        </a:p>
      </dgm:t>
    </dgm:pt>
    <dgm:pt modelId="{7BBB4A57-87A0-4B4B-A474-89F118CE763B}" type="pres">
      <dgm:prSet presAssocID="{3AE0F8A7-53A4-4249-A96D-17AF1153E9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3AEB8B-894F-4903-AD92-F5C77A906DAA}" type="pres">
      <dgm:prSet presAssocID="{21244CC5-13B9-4B30-83B8-4057B99C20DD}" presName="composite" presStyleCnt="0"/>
      <dgm:spPr/>
    </dgm:pt>
    <dgm:pt modelId="{72199FC6-3BD7-4730-A1C5-243C4FFC9EA2}" type="pres">
      <dgm:prSet presAssocID="{21244CC5-13B9-4B30-83B8-4057B99C20DD}" presName="parTx" presStyleLbl="alignNode1" presStyleIdx="0" presStyleCnt="3" custLinFactNeighborX="-316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B1FDA-2460-4FBC-838A-1DBF4666B364}" type="pres">
      <dgm:prSet presAssocID="{21244CC5-13B9-4B30-83B8-4057B99C20DD}" presName="desTx" presStyleLbl="alignAccFollowNode1" presStyleIdx="0" presStyleCnt="3" custLinFactNeighborX="-31612" custLinFactNeighborY="-1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8F2C5-29F4-44B6-8238-5E8841680697}" type="pres">
      <dgm:prSet presAssocID="{B4A01034-A8CD-47DB-A0EA-9928762AAB6E}" presName="space" presStyleCnt="0"/>
      <dgm:spPr/>
    </dgm:pt>
    <dgm:pt modelId="{0C574286-A84D-4A4E-9C03-E7CF4C2A328B}" type="pres">
      <dgm:prSet presAssocID="{92891D99-92C7-4188-B432-7136BB1A66F8}" presName="composite" presStyleCnt="0"/>
      <dgm:spPr/>
    </dgm:pt>
    <dgm:pt modelId="{A1A1467F-15F0-4946-9D34-21C91EC5F3BE}" type="pres">
      <dgm:prSet presAssocID="{92891D99-92C7-4188-B432-7136BB1A66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42A2A-635A-47C2-BB5D-D60570CA6597}" type="pres">
      <dgm:prSet presAssocID="{92891D99-92C7-4188-B432-7136BB1A66F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164D6-4E45-46CC-A191-05FFC23A1616}" type="pres">
      <dgm:prSet presAssocID="{7AC9A6A2-D9FA-46EE-A20B-CB38C011C9D5}" presName="space" presStyleCnt="0"/>
      <dgm:spPr/>
    </dgm:pt>
    <dgm:pt modelId="{0751729C-D567-4FEF-A07F-9A83C12C2E89}" type="pres">
      <dgm:prSet presAssocID="{73F7A62A-0A43-4337-8A8E-47BDCBCCF557}" presName="composite" presStyleCnt="0"/>
      <dgm:spPr/>
    </dgm:pt>
    <dgm:pt modelId="{1B04EC54-80C6-41B0-9150-5E857CDCA0AD}" type="pres">
      <dgm:prSet presAssocID="{73F7A62A-0A43-4337-8A8E-47BDCBCCF5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711E8-BABE-4D74-A512-21373CAB3FB4}" type="pres">
      <dgm:prSet presAssocID="{73F7A62A-0A43-4337-8A8E-47BDCBCCF55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507B09-86B4-40A8-A57F-FC5A5CEC3DFC}" type="presOf" srcId="{92891D99-92C7-4188-B432-7136BB1A66F8}" destId="{A1A1467F-15F0-4946-9D34-21C91EC5F3BE}" srcOrd="0" destOrd="0" presId="urn:microsoft.com/office/officeart/2005/8/layout/hList1"/>
    <dgm:cxn modelId="{E50F609E-B191-45EE-AEC2-85D0A9F28924}" srcId="{73F7A62A-0A43-4337-8A8E-47BDCBCCF557}" destId="{68A577EB-1750-44A2-BB59-3F860FDC66A6}" srcOrd="0" destOrd="0" parTransId="{CA9BE0E5-A12D-4B71-A689-129F737AC348}" sibTransId="{11DD1A04-2111-4E3A-A634-500C7ACFB126}"/>
    <dgm:cxn modelId="{9696A16A-AC90-49A6-B764-43378C06C7C7}" type="presOf" srcId="{7FEAC1EA-CAF3-4156-B42B-C6F79AE690FA}" destId="{EFF711E8-BABE-4D74-A512-21373CAB3FB4}" srcOrd="0" destOrd="1" presId="urn:microsoft.com/office/officeart/2005/8/layout/hList1"/>
    <dgm:cxn modelId="{924F7B70-F971-4D86-9315-888B1E017529}" srcId="{73F7A62A-0A43-4337-8A8E-47BDCBCCF557}" destId="{7FEAC1EA-CAF3-4156-B42B-C6F79AE690FA}" srcOrd="1" destOrd="0" parTransId="{313C25BF-AB59-414F-ABF0-B6DFA8933179}" sibTransId="{888BFD21-FB93-42DB-A9CC-592C78DB034F}"/>
    <dgm:cxn modelId="{1A2A649F-5B38-46AA-965C-10F6ECA54707}" type="presOf" srcId="{F50211DB-8FAD-4210-BA23-233731FF3834}" destId="{8BAB1FDA-2460-4FBC-838A-1DBF4666B364}" srcOrd="0" destOrd="1" presId="urn:microsoft.com/office/officeart/2005/8/layout/hList1"/>
    <dgm:cxn modelId="{F5651D1E-5630-44F7-B984-D73FF2C459EA}" type="presOf" srcId="{73F7A62A-0A43-4337-8A8E-47BDCBCCF557}" destId="{1B04EC54-80C6-41B0-9150-5E857CDCA0AD}" srcOrd="0" destOrd="0" presId="urn:microsoft.com/office/officeart/2005/8/layout/hList1"/>
    <dgm:cxn modelId="{65CCC257-822A-495E-AF8E-BD5E1CED60E0}" type="presOf" srcId="{3AE0F8A7-53A4-4249-A96D-17AF1153E991}" destId="{7BBB4A57-87A0-4B4B-A474-89F118CE763B}" srcOrd="0" destOrd="0" presId="urn:microsoft.com/office/officeart/2005/8/layout/hList1"/>
    <dgm:cxn modelId="{88110F76-32CF-4536-85B0-D63BE6D50357}" srcId="{92891D99-92C7-4188-B432-7136BB1A66F8}" destId="{D7386ADC-440A-4630-AFC4-D6F3E8163DA4}" srcOrd="1" destOrd="0" parTransId="{EFFF7D2D-2963-4AD3-8E6E-289EC6CE4BA3}" sibTransId="{73DACB56-CC23-4A6B-8FA8-2EAA6CD7E5A3}"/>
    <dgm:cxn modelId="{849015C9-880E-44AB-B03D-FCAB71A5D90F}" srcId="{3AE0F8A7-53A4-4249-A96D-17AF1153E991}" destId="{73F7A62A-0A43-4337-8A8E-47BDCBCCF557}" srcOrd="2" destOrd="0" parTransId="{86936866-ED37-4523-BD96-4CA108813574}" sibTransId="{61B85AE0-92BB-4CE7-9FF3-F8E02B3595AD}"/>
    <dgm:cxn modelId="{3A66DDB2-CEB0-454A-91D5-1BCB1E56CCD3}" srcId="{21244CC5-13B9-4B30-83B8-4057B99C20DD}" destId="{F50211DB-8FAD-4210-BA23-233731FF3834}" srcOrd="1" destOrd="0" parTransId="{B2AC17E2-8308-418D-A1AE-544D5F8BE516}" sibTransId="{2367EB26-EB98-436C-A324-0044EF5804F1}"/>
    <dgm:cxn modelId="{B75EDE8C-1D6B-4D43-A34A-F496172CE44D}" type="presOf" srcId="{C3F083E0-D786-4B5F-8A70-530568F7140B}" destId="{8BAB1FDA-2460-4FBC-838A-1DBF4666B364}" srcOrd="0" destOrd="0" presId="urn:microsoft.com/office/officeart/2005/8/layout/hList1"/>
    <dgm:cxn modelId="{06701188-2773-4BCE-9983-142265A9141A}" type="presOf" srcId="{68A577EB-1750-44A2-BB59-3F860FDC66A6}" destId="{EFF711E8-BABE-4D74-A512-21373CAB3FB4}" srcOrd="0" destOrd="0" presId="urn:microsoft.com/office/officeart/2005/8/layout/hList1"/>
    <dgm:cxn modelId="{6B5EE111-0DF8-43DD-BE37-C43F5713F8B8}" type="presOf" srcId="{21244CC5-13B9-4B30-83B8-4057B99C20DD}" destId="{72199FC6-3BD7-4730-A1C5-243C4FFC9EA2}" srcOrd="0" destOrd="0" presId="urn:microsoft.com/office/officeart/2005/8/layout/hList1"/>
    <dgm:cxn modelId="{608E163E-FFAA-4A90-8FAE-038868C6ED12}" type="presOf" srcId="{EFAF4233-7773-4398-A1BF-F1932F034E46}" destId="{85B42A2A-635A-47C2-BB5D-D60570CA6597}" srcOrd="0" destOrd="0" presId="urn:microsoft.com/office/officeart/2005/8/layout/hList1"/>
    <dgm:cxn modelId="{F9161DE9-2345-4D11-9052-4A8A2E3FEAE9}" srcId="{3AE0F8A7-53A4-4249-A96D-17AF1153E991}" destId="{92891D99-92C7-4188-B432-7136BB1A66F8}" srcOrd="1" destOrd="0" parTransId="{77E689F0-857E-4624-83DA-7D26EE4EBB42}" sibTransId="{7AC9A6A2-D9FA-46EE-A20B-CB38C011C9D5}"/>
    <dgm:cxn modelId="{3D64D34B-E30C-466D-AB44-586C5624F249}" srcId="{92891D99-92C7-4188-B432-7136BB1A66F8}" destId="{EFAF4233-7773-4398-A1BF-F1932F034E46}" srcOrd="0" destOrd="0" parTransId="{EDE0517E-A207-4BAB-86CB-0B971FE83336}" sibTransId="{19E4E0F4-588B-4359-A144-33001BD0DEC9}"/>
    <dgm:cxn modelId="{015508C5-B95F-4621-9C1D-677650A03754}" srcId="{3AE0F8A7-53A4-4249-A96D-17AF1153E991}" destId="{21244CC5-13B9-4B30-83B8-4057B99C20DD}" srcOrd="0" destOrd="0" parTransId="{6591BFDC-1446-4EC9-BFCD-CECEF2168BF3}" sibTransId="{B4A01034-A8CD-47DB-A0EA-9928762AAB6E}"/>
    <dgm:cxn modelId="{495060EF-0A6B-49ED-8C68-05676FC3C169}" srcId="{21244CC5-13B9-4B30-83B8-4057B99C20DD}" destId="{C3F083E0-D786-4B5F-8A70-530568F7140B}" srcOrd="0" destOrd="0" parTransId="{A42E36EA-EFF6-417C-B1B7-6C77C25BEC25}" sibTransId="{7288D9AF-41CC-4C97-A829-9047F331447C}"/>
    <dgm:cxn modelId="{34C205FA-6FD3-40C8-85B4-B2436A24612A}" type="presOf" srcId="{D7386ADC-440A-4630-AFC4-D6F3E8163DA4}" destId="{85B42A2A-635A-47C2-BB5D-D60570CA6597}" srcOrd="0" destOrd="1" presId="urn:microsoft.com/office/officeart/2005/8/layout/hList1"/>
    <dgm:cxn modelId="{44D140B8-155D-4997-AC7B-F48286C75A5F}" type="presParOf" srcId="{7BBB4A57-87A0-4B4B-A474-89F118CE763B}" destId="{D93AEB8B-894F-4903-AD92-F5C77A906DAA}" srcOrd="0" destOrd="0" presId="urn:microsoft.com/office/officeart/2005/8/layout/hList1"/>
    <dgm:cxn modelId="{29E330BC-C7A1-44D6-9E1E-01C9A1BFACDF}" type="presParOf" srcId="{D93AEB8B-894F-4903-AD92-F5C77A906DAA}" destId="{72199FC6-3BD7-4730-A1C5-243C4FFC9EA2}" srcOrd="0" destOrd="0" presId="urn:microsoft.com/office/officeart/2005/8/layout/hList1"/>
    <dgm:cxn modelId="{8902DB50-8B27-4F71-AFE1-56A9E10E7B49}" type="presParOf" srcId="{D93AEB8B-894F-4903-AD92-F5C77A906DAA}" destId="{8BAB1FDA-2460-4FBC-838A-1DBF4666B364}" srcOrd="1" destOrd="0" presId="urn:microsoft.com/office/officeart/2005/8/layout/hList1"/>
    <dgm:cxn modelId="{D84BD40F-5076-4BFF-A911-98EC7C7FDEFA}" type="presParOf" srcId="{7BBB4A57-87A0-4B4B-A474-89F118CE763B}" destId="{A0F8F2C5-29F4-44B6-8238-5E8841680697}" srcOrd="1" destOrd="0" presId="urn:microsoft.com/office/officeart/2005/8/layout/hList1"/>
    <dgm:cxn modelId="{68D7D9B2-CE55-4C16-BEC6-CF6D4D30498F}" type="presParOf" srcId="{7BBB4A57-87A0-4B4B-A474-89F118CE763B}" destId="{0C574286-A84D-4A4E-9C03-E7CF4C2A328B}" srcOrd="2" destOrd="0" presId="urn:microsoft.com/office/officeart/2005/8/layout/hList1"/>
    <dgm:cxn modelId="{325EA7E3-28DA-4894-8B2F-B857C7681B0B}" type="presParOf" srcId="{0C574286-A84D-4A4E-9C03-E7CF4C2A328B}" destId="{A1A1467F-15F0-4946-9D34-21C91EC5F3BE}" srcOrd="0" destOrd="0" presId="urn:microsoft.com/office/officeart/2005/8/layout/hList1"/>
    <dgm:cxn modelId="{1DDE3539-72F4-4D47-9FF8-E3E27EFFA7D7}" type="presParOf" srcId="{0C574286-A84D-4A4E-9C03-E7CF4C2A328B}" destId="{85B42A2A-635A-47C2-BB5D-D60570CA6597}" srcOrd="1" destOrd="0" presId="urn:microsoft.com/office/officeart/2005/8/layout/hList1"/>
    <dgm:cxn modelId="{677A1BEF-9B14-4415-886B-6216E1E81A9A}" type="presParOf" srcId="{7BBB4A57-87A0-4B4B-A474-89F118CE763B}" destId="{0F8164D6-4E45-46CC-A191-05FFC23A1616}" srcOrd="3" destOrd="0" presId="urn:microsoft.com/office/officeart/2005/8/layout/hList1"/>
    <dgm:cxn modelId="{ACB3C699-419C-4254-8CBF-0EF1F34A4322}" type="presParOf" srcId="{7BBB4A57-87A0-4B4B-A474-89F118CE763B}" destId="{0751729C-D567-4FEF-A07F-9A83C12C2E89}" srcOrd="4" destOrd="0" presId="urn:microsoft.com/office/officeart/2005/8/layout/hList1"/>
    <dgm:cxn modelId="{DDE60E05-FA25-4B2A-817B-8A37C2C02BBD}" type="presParOf" srcId="{0751729C-D567-4FEF-A07F-9A83C12C2E89}" destId="{1B04EC54-80C6-41B0-9150-5E857CDCA0AD}" srcOrd="0" destOrd="0" presId="urn:microsoft.com/office/officeart/2005/8/layout/hList1"/>
    <dgm:cxn modelId="{297B1604-0686-4E7F-BC1E-C8EDA4D80C31}" type="presParOf" srcId="{0751729C-D567-4FEF-A07F-9A83C12C2E89}" destId="{EFF711E8-BABE-4D74-A512-21373CAB3F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99FC6-3BD7-4730-A1C5-243C4FFC9EA2}">
      <dsp:nvSpPr>
        <dsp:cNvPr id="0" name=""/>
        <dsp:cNvSpPr/>
      </dsp:nvSpPr>
      <dsp:spPr>
        <a:xfrm>
          <a:off x="0" y="923562"/>
          <a:ext cx="2259806" cy="903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TIMER 0</a:t>
          </a:r>
          <a:endParaRPr lang="en-US" sz="3300" kern="1200" dirty="0"/>
        </a:p>
      </dsp:txBody>
      <dsp:txXfrm>
        <a:off x="0" y="923562"/>
        <a:ext cx="2259806" cy="903922"/>
      </dsp:txXfrm>
    </dsp:sp>
    <dsp:sp modelId="{8BAB1FDA-2460-4FBC-838A-1DBF4666B364}">
      <dsp:nvSpPr>
        <dsp:cNvPr id="0" name=""/>
        <dsp:cNvSpPr/>
      </dsp:nvSpPr>
      <dsp:spPr>
        <a:xfrm>
          <a:off x="0" y="1798256"/>
          <a:ext cx="2259806" cy="18569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8</a:t>
          </a:r>
          <a:r>
            <a:rPr lang="en-US" sz="3300" kern="1200" baseline="0" dirty="0" smtClean="0"/>
            <a:t> bit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300" kern="1200" dirty="0" smtClean="0"/>
            <a:t>8-bit Prescaler </a:t>
          </a:r>
          <a:endParaRPr lang="en-US" sz="3300" b="1" kern="1200" dirty="0"/>
        </a:p>
      </dsp:txBody>
      <dsp:txXfrm>
        <a:off x="0" y="1798256"/>
        <a:ext cx="2259806" cy="1856992"/>
      </dsp:txXfrm>
    </dsp:sp>
    <dsp:sp modelId="{A1A1467F-15F0-4946-9D34-21C91EC5F3BE}">
      <dsp:nvSpPr>
        <dsp:cNvPr id="0" name=""/>
        <dsp:cNvSpPr/>
      </dsp:nvSpPr>
      <dsp:spPr>
        <a:xfrm>
          <a:off x="2578497" y="923562"/>
          <a:ext cx="2259806" cy="903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TIMER 1</a:t>
          </a:r>
          <a:endParaRPr lang="en-US" sz="3300" kern="1200" dirty="0"/>
        </a:p>
      </dsp:txBody>
      <dsp:txXfrm>
        <a:off x="2578497" y="923562"/>
        <a:ext cx="2259806" cy="903922"/>
      </dsp:txXfrm>
    </dsp:sp>
    <dsp:sp modelId="{85B42A2A-635A-47C2-BB5D-D60570CA6597}">
      <dsp:nvSpPr>
        <dsp:cNvPr id="0" name=""/>
        <dsp:cNvSpPr/>
      </dsp:nvSpPr>
      <dsp:spPr>
        <a:xfrm>
          <a:off x="2578497" y="1827485"/>
          <a:ext cx="2259806" cy="18569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16 bit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300" kern="1200" dirty="0" smtClean="0"/>
            <a:t>3-bit Prescaler</a:t>
          </a:r>
          <a:endParaRPr lang="en-US" sz="3300" kern="1200" dirty="0"/>
        </a:p>
      </dsp:txBody>
      <dsp:txXfrm>
        <a:off x="2578497" y="1827485"/>
        <a:ext cx="2259806" cy="1856992"/>
      </dsp:txXfrm>
    </dsp:sp>
    <dsp:sp modelId="{1B04EC54-80C6-41B0-9150-5E857CDCA0AD}">
      <dsp:nvSpPr>
        <dsp:cNvPr id="0" name=""/>
        <dsp:cNvSpPr/>
      </dsp:nvSpPr>
      <dsp:spPr>
        <a:xfrm>
          <a:off x="5154676" y="923562"/>
          <a:ext cx="2259806" cy="903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TIMER 2</a:t>
          </a:r>
          <a:endParaRPr lang="en-US" sz="3300" kern="1200" dirty="0"/>
        </a:p>
      </dsp:txBody>
      <dsp:txXfrm>
        <a:off x="5154676" y="923562"/>
        <a:ext cx="2259806" cy="903922"/>
      </dsp:txXfrm>
    </dsp:sp>
    <dsp:sp modelId="{EFF711E8-BABE-4D74-A512-21373CAB3FB4}">
      <dsp:nvSpPr>
        <dsp:cNvPr id="0" name=""/>
        <dsp:cNvSpPr/>
      </dsp:nvSpPr>
      <dsp:spPr>
        <a:xfrm>
          <a:off x="5154676" y="1827485"/>
          <a:ext cx="2259806" cy="18569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8 bit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8 bit Prescaler</a:t>
          </a:r>
          <a:endParaRPr lang="en-US" sz="3300" kern="1200" dirty="0"/>
        </a:p>
      </dsp:txBody>
      <dsp:txXfrm>
        <a:off x="5154676" y="1827485"/>
        <a:ext cx="2259806" cy="185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544" y="928467"/>
            <a:ext cx="8285872" cy="3397290"/>
          </a:xfrm>
        </p:spPr>
        <p:txBody>
          <a:bodyPr/>
          <a:lstStyle/>
          <a:p>
            <a:r>
              <a:rPr lang="en-US" dirty="0" smtClean="0"/>
              <a:t>EMBEDDED SYSTEMS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3" y="4867847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By: ROHIT UPADHYAY</a:t>
            </a:r>
          </a:p>
          <a:p>
            <a:r>
              <a:rPr lang="en-US" b="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(05115002817)</a:t>
            </a:r>
            <a:endParaRPr lang="en-US" b="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04" y="4641805"/>
            <a:ext cx="1939224" cy="1936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2" y="210471"/>
            <a:ext cx="1475200" cy="26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8861" y="1672105"/>
            <a:ext cx="98520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interrupt is a signal sent to the processor that interrupts the  current process.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q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registers control the interrupt:</a:t>
            </a:r>
          </a:p>
          <a:p>
            <a:pPr marL="514350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INTCON</a:t>
            </a:r>
          </a:p>
          <a:p>
            <a:pPr marL="514350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PIE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84" y="3814173"/>
            <a:ext cx="7112450" cy="2056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7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34" y="2245025"/>
            <a:ext cx="4945922" cy="4988198"/>
          </a:xfrm>
        </p:spPr>
        <p:txBody>
          <a:bodyPr>
            <a:normAutofit/>
          </a:bodyPr>
          <a:lstStyle/>
          <a:p>
            <a:r>
              <a:rPr lang="en-US" dirty="0" smtClean="0"/>
              <a:t>UART stands for </a:t>
            </a:r>
            <a:r>
              <a:rPr lang="en-IN" b="1" dirty="0" smtClean="0"/>
              <a:t>U</a:t>
            </a:r>
            <a:r>
              <a:rPr lang="en-IN" dirty="0" smtClean="0"/>
              <a:t>niversal </a:t>
            </a:r>
            <a:r>
              <a:rPr lang="en-IN" b="1" dirty="0" smtClean="0"/>
              <a:t>A</a:t>
            </a:r>
            <a:r>
              <a:rPr lang="en-IN" dirty="0" smtClean="0"/>
              <a:t>synchronous </a:t>
            </a:r>
            <a:r>
              <a:rPr lang="en-IN" b="1" dirty="0" smtClean="0"/>
              <a:t>R</a:t>
            </a:r>
            <a:r>
              <a:rPr lang="en-IN" dirty="0" smtClean="0"/>
              <a:t>eceiver </a:t>
            </a:r>
            <a:r>
              <a:rPr lang="en-IN" b="1" dirty="0" smtClean="0"/>
              <a:t>T</a:t>
            </a:r>
            <a:r>
              <a:rPr lang="en-IN" dirty="0" smtClean="0"/>
              <a:t>ransmitter.</a:t>
            </a:r>
          </a:p>
          <a:p>
            <a:endParaRPr lang="en-US" dirty="0" smtClean="0"/>
          </a:p>
          <a:p>
            <a:r>
              <a:rPr lang="en-US" dirty="0"/>
              <a:t> It is a serial communication interface which uses two lines for sending </a:t>
            </a:r>
            <a:r>
              <a:rPr lang="en-US" dirty="0" smtClean="0"/>
              <a:t> and </a:t>
            </a:r>
            <a:r>
              <a:rPr lang="en-US" dirty="0"/>
              <a:t>receiving </a:t>
            </a:r>
            <a:r>
              <a:rPr lang="en-US" dirty="0" smtClean="0"/>
              <a:t>(data.</a:t>
            </a:r>
          </a:p>
          <a:p>
            <a:endParaRPr lang="en-US" dirty="0" smtClean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6" y="2046514"/>
            <a:ext cx="5971188" cy="31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1258"/>
            <a:ext cx="6281236" cy="47969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PCB stands for Printed Circuit Board.</a:t>
            </a:r>
          </a:p>
          <a:p>
            <a:pPr marL="0" indent="0">
              <a:buNone/>
            </a:pPr>
            <a:r>
              <a:rPr lang="en-US" dirty="0" smtClean="0"/>
              <a:t>WHAT IS PCB DESIGNING?</a:t>
            </a:r>
          </a:p>
          <a:p>
            <a:pPr marL="0" indent="0">
              <a:buNone/>
            </a:pPr>
            <a:r>
              <a:rPr lang="en-US" dirty="0" smtClean="0"/>
              <a:t>PCB</a:t>
            </a:r>
            <a:r>
              <a:rPr lang="en-US" dirty="0"/>
              <a:t> </a:t>
            </a:r>
            <a:r>
              <a:rPr lang="en-US" dirty="0" smtClean="0"/>
              <a:t>design</a:t>
            </a:r>
            <a:r>
              <a:rPr lang="en-US" dirty="0"/>
              <a:t> brings your electronic circuits to life in the physical </a:t>
            </a:r>
            <a:r>
              <a:rPr lang="en-US" dirty="0" smtClean="0"/>
              <a:t>form.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make a printed circuit board you need to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lvl="0"/>
            <a:r>
              <a:rPr lang="en-IN" dirty="0" smtClean="0"/>
              <a:t>Design schematics.</a:t>
            </a:r>
          </a:p>
          <a:p>
            <a:pPr lvl="0"/>
            <a:endParaRPr lang="en-US" dirty="0"/>
          </a:p>
          <a:p>
            <a:pPr lvl="0"/>
            <a:r>
              <a:rPr lang="en-IN" dirty="0"/>
              <a:t>Draw the circuit board </a:t>
            </a:r>
            <a:r>
              <a:rPr lang="en-IN" dirty="0" smtClean="0"/>
              <a:t>layout.</a:t>
            </a:r>
          </a:p>
          <a:p>
            <a:pPr lvl="0"/>
            <a:endParaRPr lang="en-US" dirty="0"/>
          </a:p>
          <a:p>
            <a:pPr lvl="0"/>
            <a:r>
              <a:rPr lang="en-IN" dirty="0"/>
              <a:t>Get the board </a:t>
            </a:r>
            <a:r>
              <a:rPr lang="en-IN" dirty="0" smtClean="0"/>
              <a:t>made.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" b="12266"/>
          <a:stretch/>
        </p:blipFill>
        <p:spPr>
          <a:xfrm>
            <a:off x="6187847" y="2743200"/>
            <a:ext cx="5597752" cy="3933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935" y="2777242"/>
            <a:ext cx="10178322" cy="1492132"/>
          </a:xfrm>
        </p:spPr>
        <p:txBody>
          <a:bodyPr>
            <a:normAutofit/>
          </a:bodyPr>
          <a:lstStyle/>
          <a:p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981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49213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041010"/>
            <a:ext cx="7020125" cy="5816990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Embedded Systems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sz="3300" dirty="0" smtClean="0"/>
              <a:t>Microprocessors and Microcontrollers</a:t>
            </a:r>
          </a:p>
          <a:p>
            <a:endParaRPr lang="en-US" sz="3300" dirty="0" smtClean="0"/>
          </a:p>
          <a:p>
            <a:r>
              <a:rPr lang="en-US" sz="3300" dirty="0" smtClean="0"/>
              <a:t>PIC Microcontroller</a:t>
            </a:r>
          </a:p>
          <a:p>
            <a:endParaRPr lang="en-US" sz="3300" dirty="0"/>
          </a:p>
          <a:p>
            <a:r>
              <a:rPr lang="en-US" sz="3300" dirty="0" smtClean="0"/>
              <a:t>Displays in Embedded Systems</a:t>
            </a:r>
          </a:p>
          <a:p>
            <a:endParaRPr lang="en-US" sz="3300" dirty="0"/>
          </a:p>
          <a:p>
            <a:r>
              <a:rPr lang="en-US" sz="3300" dirty="0" smtClean="0"/>
              <a:t>ADC Module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sz="3300" dirty="0" smtClean="0"/>
              <a:t>Timer Module</a:t>
            </a:r>
          </a:p>
          <a:p>
            <a:endParaRPr lang="en-US" sz="3300" dirty="0"/>
          </a:p>
          <a:p>
            <a:r>
              <a:rPr lang="en-US" sz="3300" dirty="0" smtClean="0"/>
              <a:t>Interrupt</a:t>
            </a:r>
          </a:p>
          <a:p>
            <a:endParaRPr lang="en-US" sz="3300" dirty="0"/>
          </a:p>
          <a:p>
            <a:r>
              <a:rPr lang="en-US" sz="3300" dirty="0" smtClean="0"/>
              <a:t>UART</a:t>
            </a:r>
          </a:p>
          <a:p>
            <a:endParaRPr lang="en-US" sz="3300" dirty="0"/>
          </a:p>
          <a:p>
            <a:r>
              <a:rPr lang="en-US" sz="3300" dirty="0" smtClean="0"/>
              <a:t>PCB Designing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2214192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30147" r="9642" b="16587"/>
          <a:stretch/>
        </p:blipFill>
        <p:spPr>
          <a:xfrm rot="396697">
            <a:off x="5387642" y="3017599"/>
            <a:ext cx="2523750" cy="1164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0364">
            <a:off x="7017079" y="1031858"/>
            <a:ext cx="1198974" cy="1621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60" y="4711475"/>
            <a:ext cx="2667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9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796" y="1637925"/>
            <a:ext cx="4684887" cy="38545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900" dirty="0" smtClean="0"/>
              <a:t> </a:t>
            </a:r>
            <a:r>
              <a:rPr lang="en-IN" sz="2900" dirty="0"/>
              <a:t>An embedded system is a microcontroller or microprocessor based system which is designed to perform a specific task. </a:t>
            </a:r>
            <a:r>
              <a:rPr lang="en-IN" sz="2900" dirty="0" smtClean="0"/>
              <a:t>Some real life applications of embedded systems include:</a:t>
            </a:r>
          </a:p>
          <a:p>
            <a:pPr lvl="0"/>
            <a:r>
              <a:rPr lang="en-US" sz="2900" dirty="0"/>
              <a:t>Digital Cameras</a:t>
            </a:r>
          </a:p>
          <a:p>
            <a:pPr lvl="0"/>
            <a:r>
              <a:rPr lang="en-US" sz="2900" dirty="0" smtClean="0"/>
              <a:t>Cars</a:t>
            </a:r>
            <a:endParaRPr lang="en-US" sz="2900" dirty="0"/>
          </a:p>
          <a:p>
            <a:pPr lvl="0"/>
            <a:r>
              <a:rPr lang="en-US" sz="2900" dirty="0"/>
              <a:t>Calculator</a:t>
            </a:r>
          </a:p>
          <a:p>
            <a:pPr lvl="0"/>
            <a:r>
              <a:rPr lang="en-US" sz="2900" dirty="0"/>
              <a:t>Air-conditioners </a:t>
            </a:r>
          </a:p>
          <a:p>
            <a:pPr lvl="0"/>
            <a:r>
              <a:rPr lang="en-US" sz="2900" dirty="0" smtClean="0"/>
              <a:t>Traffic </a:t>
            </a:r>
            <a:r>
              <a:rPr lang="en-US" sz="2900" dirty="0"/>
              <a:t>Lights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07" y="312999"/>
            <a:ext cx="2511670" cy="132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07" y="2230277"/>
            <a:ext cx="2368062" cy="1776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07" y="4362084"/>
            <a:ext cx="2270833" cy="2270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77" y="4362084"/>
            <a:ext cx="3110568" cy="2270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0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17" y="508994"/>
            <a:ext cx="6077591" cy="1492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MICROCONTROLLER VS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384" y="1629508"/>
            <a:ext cx="4276925" cy="4658749"/>
          </a:xfrm>
        </p:spPr>
        <p:txBody>
          <a:bodyPr/>
          <a:lstStyle/>
          <a:p>
            <a:r>
              <a:rPr lang="en-US" dirty="0"/>
              <a:t>Microprocessors do not have built in RAM, read-only memory (ROM) or other peripherals on the </a:t>
            </a:r>
            <a:r>
              <a:rPr lang="en-US" dirty="0" smtClean="0"/>
              <a:t>chip.</a:t>
            </a:r>
          </a:p>
          <a:p>
            <a:endParaRPr lang="en-US" dirty="0"/>
          </a:p>
          <a:p>
            <a:r>
              <a:rPr lang="en-US" dirty="0"/>
              <a:t>Build to do multiple tasks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accompanying peripherals make a microprocessor quite expensive.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Power consumption is higher than that in microcontrollers.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3508" y="424063"/>
            <a:ext cx="471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MICROPROCESSOR</a:t>
            </a:r>
            <a:endParaRPr lang="en-US" sz="48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4078" y="1629509"/>
            <a:ext cx="4276925" cy="440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microcontroller includes a processor , memory and I/O peripherals on a single chip.</a:t>
            </a:r>
          </a:p>
          <a:p>
            <a:endParaRPr lang="en-US" dirty="0"/>
          </a:p>
          <a:p>
            <a:r>
              <a:rPr lang="en-US" dirty="0" smtClean="0"/>
              <a:t>Performs a specific task.</a:t>
            </a:r>
          </a:p>
          <a:p>
            <a:endParaRPr lang="en-US" dirty="0" smtClean="0"/>
          </a:p>
          <a:p>
            <a:r>
              <a:rPr lang="en-US" dirty="0"/>
              <a:t>Microcontrollers are less </a:t>
            </a:r>
            <a:r>
              <a:rPr lang="en-US" dirty="0" smtClean="0"/>
              <a:t>expensive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than microprocessors.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Power consumption in microprocessors is low.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80"/>
          <a:stretch/>
        </p:blipFill>
        <p:spPr>
          <a:xfrm>
            <a:off x="5177500" y="2799214"/>
            <a:ext cx="2043327" cy="206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16F887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4945922" cy="4399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PIC 16F877 is one of the most advanced microcontroller from Microchip. </a:t>
            </a:r>
            <a:r>
              <a:rPr lang="en-US" dirty="0" smtClean="0"/>
              <a:t>Some features of PIC 16F887 are:</a:t>
            </a:r>
          </a:p>
          <a:p>
            <a:r>
              <a:rPr lang="en-US" dirty="0" smtClean="0"/>
              <a:t>Only 35 </a:t>
            </a:r>
            <a:r>
              <a:rPr lang="en-US" dirty="0"/>
              <a:t>simple word instructions</a:t>
            </a:r>
            <a:r>
              <a:rPr lang="en-US" dirty="0" smtClean="0"/>
              <a:t>.</a:t>
            </a:r>
          </a:p>
          <a:p>
            <a:r>
              <a:rPr lang="en-US" dirty="0"/>
              <a:t>Wide operating voltage range (2.0 – </a:t>
            </a:r>
            <a:r>
              <a:rPr lang="en-US" dirty="0" smtClean="0"/>
              <a:t>5.56)volts.</a:t>
            </a:r>
          </a:p>
          <a:p>
            <a:r>
              <a:rPr lang="en-US" dirty="0" smtClean="0"/>
              <a:t>10bit </a:t>
            </a:r>
            <a:r>
              <a:rPr lang="en-US" dirty="0"/>
              <a:t>multi-channel A/D </a:t>
            </a:r>
            <a:r>
              <a:rPr lang="en-US" dirty="0" smtClean="0"/>
              <a:t>converter.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5" y="653144"/>
            <a:ext cx="4539941" cy="3817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4966367"/>
            <a:ext cx="3382922" cy="1507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2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09487"/>
            <a:ext cx="4481465" cy="4894794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en-US" sz="2400" dirty="0" smtClean="0">
                <a:latin typeface="+mj-lt"/>
              </a:rPr>
              <a:t>SEVEN SEGMENT DISPLAY:</a:t>
            </a:r>
          </a:p>
          <a:p>
            <a:pPr marL="0" indent="0">
              <a:buNone/>
            </a:pPr>
            <a:r>
              <a:rPr lang="en-IN" dirty="0" smtClean="0"/>
              <a:t>There </a:t>
            </a:r>
            <a:r>
              <a:rPr lang="en-IN" dirty="0"/>
              <a:t>are two types of Seven Segment Displays:</a:t>
            </a:r>
            <a:endParaRPr lang="en-US" dirty="0"/>
          </a:p>
          <a:p>
            <a:pPr lvl="0"/>
            <a:r>
              <a:rPr lang="en-US" dirty="0" smtClean="0"/>
              <a:t>Common </a:t>
            </a:r>
            <a:r>
              <a:rPr lang="en-US" dirty="0"/>
              <a:t>Cathode</a:t>
            </a:r>
          </a:p>
          <a:p>
            <a:pPr lvl="0"/>
            <a:r>
              <a:rPr lang="en-US" dirty="0"/>
              <a:t>Common Anode</a:t>
            </a:r>
          </a:p>
          <a:p>
            <a:pPr marL="0" indent="0">
              <a:buNone/>
            </a:pPr>
            <a:r>
              <a:rPr lang="en-IN" dirty="0"/>
              <a:t>This is a Common Cathode type seven segment display. As you can see in the adjoining figure, the LEDs are connected to a common ground (</a:t>
            </a:r>
            <a:r>
              <a:rPr lang="en-IN" dirty="0" err="1"/>
              <a:t>i.e</a:t>
            </a:r>
            <a:r>
              <a:rPr lang="en-IN" dirty="0"/>
              <a:t> common cathode</a:t>
            </a:r>
            <a:r>
              <a:rPr lang="en-IN" dirty="0" smtClean="0"/>
              <a:t>).</a:t>
            </a:r>
            <a:r>
              <a:rPr lang="en-IN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5" name="Picture 7" descr="w-segment-displays-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92" y="1509487"/>
            <a:ext cx="4759089" cy="4759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134" y="110141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b) </a:t>
            </a:r>
            <a:r>
              <a:rPr lang="en-US" sz="2800" dirty="0" smtClean="0">
                <a:latin typeface="+mj-lt"/>
              </a:rPr>
              <a:t> LIQUID </a:t>
            </a:r>
            <a:r>
              <a:rPr lang="en-US" sz="2800" dirty="0" smtClean="0">
                <a:latin typeface="+mj-lt"/>
              </a:rPr>
              <a:t>CRYSTAL DISPLAY:</a:t>
            </a:r>
            <a:endParaRPr lang="en-US" sz="2800" dirty="0"/>
          </a:p>
          <a:p>
            <a:r>
              <a:rPr lang="en-US" dirty="0" smtClean="0"/>
              <a:t>LCD screen </a:t>
            </a:r>
            <a:r>
              <a:rPr lang="en-US" dirty="0"/>
              <a:t>is an electronic display module and find a wide range of applications</a:t>
            </a:r>
            <a:r>
              <a:rPr lang="en-US" dirty="0" smtClean="0"/>
              <a:t>.</a:t>
            </a:r>
          </a:p>
          <a:p>
            <a:r>
              <a:rPr lang="en-US" dirty="0"/>
              <a:t>A 16x2 LCD display is very basic module and is very commonly used in various devices and circuits</a:t>
            </a:r>
            <a:r>
              <a:rPr lang="en-US" dirty="0" smtClean="0"/>
              <a:t>.</a:t>
            </a:r>
          </a:p>
          <a:p>
            <a:r>
              <a:rPr lang="en-US" dirty="0"/>
              <a:t>16×2 LCD is named so because; it has 16 Columns and 2 Rows.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99" y="3732806"/>
            <a:ext cx="5588907" cy="2951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4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078" y="422245"/>
            <a:ext cx="10178322" cy="1492132"/>
          </a:xfrm>
        </p:spPr>
        <p:txBody>
          <a:bodyPr/>
          <a:lstStyle/>
          <a:p>
            <a:r>
              <a:rPr lang="en-US" dirty="0" smtClean="0"/>
              <a:t>ANALOG TO DIGITAL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93" y="2561771"/>
            <a:ext cx="2968172" cy="41801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The operation of A/D converter is in control of the bits of four registers:</a:t>
            </a:r>
          </a:p>
          <a:p>
            <a:pPr marL="457200" lvl="0" indent="-457200">
              <a:lnSpc>
                <a:spcPct val="150000"/>
              </a:lnSpc>
            </a:pPr>
            <a:r>
              <a:rPr lang="en-IN" dirty="0"/>
              <a:t>ADRESH </a:t>
            </a:r>
          </a:p>
          <a:p>
            <a:pPr marL="457200" lvl="0" indent="-457200">
              <a:lnSpc>
                <a:spcPct val="150000"/>
              </a:lnSpc>
            </a:pPr>
            <a:r>
              <a:rPr lang="en-IN" dirty="0"/>
              <a:t>ADRESL </a:t>
            </a:r>
          </a:p>
          <a:p>
            <a:pPr marL="457200" lvl="0" indent="-457200">
              <a:lnSpc>
                <a:spcPct val="150000"/>
              </a:lnSpc>
            </a:pPr>
            <a:r>
              <a:rPr lang="en-IN" dirty="0"/>
              <a:t>ADCON0 </a:t>
            </a:r>
          </a:p>
          <a:p>
            <a:pPr marL="457200" lvl="0" indent="-457200">
              <a:lnSpc>
                <a:spcPct val="150000"/>
              </a:lnSpc>
            </a:pPr>
            <a:r>
              <a:rPr lang="en-IN" dirty="0"/>
              <a:t>ADCON1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8" y="3318392"/>
            <a:ext cx="6395017" cy="2019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53711" y="1625601"/>
            <a:ext cx="5787750" cy="517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Analog to Digital Converter (ADC) is a device that converts an analog quantity (continuous voltage) to discrete digital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01271"/>
            <a:ext cx="10178322" cy="1492132"/>
          </a:xfrm>
        </p:spPr>
        <p:txBody>
          <a:bodyPr/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76401"/>
            <a:ext cx="10178322" cy="35935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are 3 inbuilt timers in PIC 16F887 namely Timer 0, Timer1 and Timer 2.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7954227"/>
              </p:ext>
            </p:extLst>
          </p:nvPr>
        </p:nvGraphicFramePr>
        <p:xfrm>
          <a:off x="2523252" y="1444958"/>
          <a:ext cx="7416801" cy="460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57" y="5699056"/>
            <a:ext cx="6539727" cy="7442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6474" y="5699056"/>
            <a:ext cx="346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Formula for calculating the counts of a Timer0.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2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350</TotalTime>
  <Words>383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Heiti Std R</vt:lpstr>
      <vt:lpstr>Arial</vt:lpstr>
      <vt:lpstr>Gill Sans MT</vt:lpstr>
      <vt:lpstr>Impact</vt:lpstr>
      <vt:lpstr>Wingdings</vt:lpstr>
      <vt:lpstr>Badge</vt:lpstr>
      <vt:lpstr>EMBEDDED SYSTEMS DESIGN</vt:lpstr>
      <vt:lpstr>CONTENTS</vt:lpstr>
      <vt:lpstr>EMBEDDED SYSTEMS</vt:lpstr>
      <vt:lpstr>MICROCONTROLLER VS</vt:lpstr>
      <vt:lpstr>PIC 16F887</vt:lpstr>
      <vt:lpstr>DISPLAYS </vt:lpstr>
      <vt:lpstr>PowerPoint Presentation</vt:lpstr>
      <vt:lpstr>ANALOG TO DIGITAL CONVERTER</vt:lpstr>
      <vt:lpstr>TIMER</vt:lpstr>
      <vt:lpstr>interrupt</vt:lpstr>
      <vt:lpstr>UART</vt:lpstr>
      <vt:lpstr>PCB DESIGNING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DESIGN</dc:title>
  <dc:creator>Rohit Upadhyay</dc:creator>
  <cp:lastModifiedBy>Rohit Upadhyay</cp:lastModifiedBy>
  <cp:revision>34</cp:revision>
  <dcterms:created xsi:type="dcterms:W3CDTF">2019-09-05T14:27:26Z</dcterms:created>
  <dcterms:modified xsi:type="dcterms:W3CDTF">2019-09-06T04:31:40Z</dcterms:modified>
</cp:coreProperties>
</file>