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8800425"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25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7070108"/>
            <a:ext cx="24480361" cy="15040222"/>
          </a:xfrm>
        </p:spPr>
        <p:txBody>
          <a:bodyPr anchor="b"/>
          <a:lstStyle>
            <a:lvl1pPr algn="ctr">
              <a:defRPr sz="18898"/>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600053" y="22690338"/>
            <a:ext cx="21600319" cy="1043015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D979574-9E9B-4399-A9CB-BBF80F090BAC}" type="datetimeFigureOut">
              <a:rPr lang="es-CO" smtClean="0"/>
              <a:t>24/05/2025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F9DB63-004B-445C-BA8C-25561ECDEED9}" type="slidenum">
              <a:rPr lang="es-CO" smtClean="0"/>
              <a:t>‹Nº›</a:t>
            </a:fld>
            <a:endParaRPr lang="es-CO"/>
          </a:p>
        </p:txBody>
      </p:sp>
    </p:spTree>
    <p:extLst>
      <p:ext uri="{BB962C8B-B14F-4D97-AF65-F5344CB8AC3E}">
        <p14:creationId xmlns:p14="http://schemas.microsoft.com/office/powerpoint/2010/main" val="332916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979574-9E9B-4399-A9CB-BBF80F090BAC}" type="datetimeFigureOut">
              <a:rPr lang="es-CO" smtClean="0"/>
              <a:t>24/05/2025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F9DB63-004B-445C-BA8C-25561ECDEED9}" type="slidenum">
              <a:rPr lang="es-CO" smtClean="0"/>
              <a:t>‹Nº›</a:t>
            </a:fld>
            <a:endParaRPr lang="es-CO"/>
          </a:p>
        </p:txBody>
      </p:sp>
    </p:spTree>
    <p:extLst>
      <p:ext uri="{BB962C8B-B14F-4D97-AF65-F5344CB8AC3E}">
        <p14:creationId xmlns:p14="http://schemas.microsoft.com/office/powerpoint/2010/main" val="316087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2300034"/>
            <a:ext cx="6210092" cy="366105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980031" y="2300034"/>
            <a:ext cx="18270270" cy="366105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979574-9E9B-4399-A9CB-BBF80F090BAC}" type="datetimeFigureOut">
              <a:rPr lang="es-CO" smtClean="0"/>
              <a:t>24/05/2025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F9DB63-004B-445C-BA8C-25561ECDEED9}" type="slidenum">
              <a:rPr lang="es-CO" smtClean="0"/>
              <a:t>‹Nº›</a:t>
            </a:fld>
            <a:endParaRPr lang="es-CO"/>
          </a:p>
        </p:txBody>
      </p:sp>
    </p:spTree>
    <p:extLst>
      <p:ext uri="{BB962C8B-B14F-4D97-AF65-F5344CB8AC3E}">
        <p14:creationId xmlns:p14="http://schemas.microsoft.com/office/powerpoint/2010/main" val="2776973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979574-9E9B-4399-A9CB-BBF80F090BAC}" type="datetimeFigureOut">
              <a:rPr lang="es-CO" smtClean="0"/>
              <a:t>24/05/2025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F9DB63-004B-445C-BA8C-25561ECDEED9}" type="slidenum">
              <a:rPr lang="es-CO" smtClean="0"/>
              <a:t>‹Nº›</a:t>
            </a:fld>
            <a:endParaRPr lang="es-CO"/>
          </a:p>
        </p:txBody>
      </p:sp>
    </p:spTree>
    <p:extLst>
      <p:ext uri="{BB962C8B-B14F-4D97-AF65-F5344CB8AC3E}">
        <p14:creationId xmlns:p14="http://schemas.microsoft.com/office/powerpoint/2010/main" val="179650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65030" y="10770172"/>
            <a:ext cx="24840367" cy="17970262"/>
          </a:xfrm>
        </p:spPr>
        <p:txBody>
          <a:bodyPr anchor="b"/>
          <a:lstStyle>
            <a:lvl1pPr>
              <a:defRPr sz="18898"/>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65030" y="28910440"/>
            <a:ext cx="24840367" cy="9450136"/>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D979574-9E9B-4399-A9CB-BBF80F090BAC}" type="datetimeFigureOut">
              <a:rPr lang="es-CO" smtClean="0"/>
              <a:t>24/05/2025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FBF9DB63-004B-445C-BA8C-25561ECDEED9}" type="slidenum">
              <a:rPr lang="es-CO" smtClean="0"/>
              <a:t>‹Nº›</a:t>
            </a:fld>
            <a:endParaRPr lang="es-CO"/>
          </a:p>
        </p:txBody>
      </p:sp>
    </p:spTree>
    <p:extLst>
      <p:ext uri="{BB962C8B-B14F-4D97-AF65-F5344CB8AC3E}">
        <p14:creationId xmlns:p14="http://schemas.microsoft.com/office/powerpoint/2010/main" val="267690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80029" y="11500170"/>
            <a:ext cx="12240181" cy="2741040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4580215" y="11500170"/>
            <a:ext cx="12240181" cy="2741040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D979574-9E9B-4399-A9CB-BBF80F090BAC}" type="datetimeFigureOut">
              <a:rPr lang="es-CO" smtClean="0"/>
              <a:t>24/05/2025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BF9DB63-004B-445C-BA8C-25561ECDEED9}" type="slidenum">
              <a:rPr lang="es-CO" smtClean="0"/>
              <a:t>‹Nº›</a:t>
            </a:fld>
            <a:endParaRPr lang="es-CO"/>
          </a:p>
        </p:txBody>
      </p:sp>
    </p:spTree>
    <p:extLst>
      <p:ext uri="{BB962C8B-B14F-4D97-AF65-F5344CB8AC3E}">
        <p14:creationId xmlns:p14="http://schemas.microsoft.com/office/powerpoint/2010/main" val="188518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983780" y="2300044"/>
            <a:ext cx="24840367" cy="835012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83784" y="10590160"/>
            <a:ext cx="12183928"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es-ES"/>
              <a:t>Editar los estilos de texto del patrón</a:t>
            </a:r>
          </a:p>
        </p:txBody>
      </p:sp>
      <p:sp>
        <p:nvSpPr>
          <p:cNvPr id="4" name="Content Placeholder 3"/>
          <p:cNvSpPr>
            <a:spLocks noGrp="1"/>
          </p:cNvSpPr>
          <p:nvPr>
            <p:ph sz="half" idx="2"/>
          </p:nvPr>
        </p:nvSpPr>
        <p:spPr>
          <a:xfrm>
            <a:off x="1983784" y="15780233"/>
            <a:ext cx="12183928" cy="2321034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4580217" y="10590160"/>
            <a:ext cx="12243932" cy="5190073"/>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es-ES"/>
              <a:t>Editar los estilos de texto del patrón</a:t>
            </a:r>
          </a:p>
        </p:txBody>
      </p:sp>
      <p:sp>
        <p:nvSpPr>
          <p:cNvPr id="6" name="Content Placeholder 5"/>
          <p:cNvSpPr>
            <a:spLocks noGrp="1"/>
          </p:cNvSpPr>
          <p:nvPr>
            <p:ph sz="quarter" idx="4"/>
          </p:nvPr>
        </p:nvSpPr>
        <p:spPr>
          <a:xfrm>
            <a:off x="14580217" y="15780233"/>
            <a:ext cx="12243932" cy="2321034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D979574-9E9B-4399-A9CB-BBF80F090BAC}" type="datetimeFigureOut">
              <a:rPr lang="es-CO" smtClean="0"/>
              <a:t>24/05/2025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FBF9DB63-004B-445C-BA8C-25561ECDEED9}" type="slidenum">
              <a:rPr lang="es-CO" smtClean="0"/>
              <a:t>‹Nº›</a:t>
            </a:fld>
            <a:endParaRPr lang="es-CO"/>
          </a:p>
        </p:txBody>
      </p:sp>
    </p:spTree>
    <p:extLst>
      <p:ext uri="{BB962C8B-B14F-4D97-AF65-F5344CB8AC3E}">
        <p14:creationId xmlns:p14="http://schemas.microsoft.com/office/powerpoint/2010/main" val="70066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D979574-9E9B-4399-A9CB-BBF80F090BAC}" type="datetimeFigureOut">
              <a:rPr lang="es-CO" smtClean="0"/>
              <a:t>24/05/2025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FBF9DB63-004B-445C-BA8C-25561ECDEED9}" type="slidenum">
              <a:rPr lang="es-CO" smtClean="0"/>
              <a:t>‹Nº›</a:t>
            </a:fld>
            <a:endParaRPr lang="es-CO"/>
          </a:p>
        </p:txBody>
      </p:sp>
    </p:spTree>
    <p:extLst>
      <p:ext uri="{BB962C8B-B14F-4D97-AF65-F5344CB8AC3E}">
        <p14:creationId xmlns:p14="http://schemas.microsoft.com/office/powerpoint/2010/main" val="224909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79574-9E9B-4399-A9CB-BBF80F090BAC}" type="datetimeFigureOut">
              <a:rPr lang="es-CO" smtClean="0"/>
              <a:t>24/05/2025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FBF9DB63-004B-445C-BA8C-25561ECDEED9}" type="slidenum">
              <a:rPr lang="es-CO" smtClean="0"/>
              <a:t>‹Nº›</a:t>
            </a:fld>
            <a:endParaRPr lang="es-CO"/>
          </a:p>
        </p:txBody>
      </p:sp>
    </p:spTree>
    <p:extLst>
      <p:ext uri="{BB962C8B-B14F-4D97-AF65-F5344CB8AC3E}">
        <p14:creationId xmlns:p14="http://schemas.microsoft.com/office/powerpoint/2010/main" val="240376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es-ES"/>
              <a:t>Haga clic para modificar el estilo de título del patrón</a:t>
            </a:r>
            <a:endParaRPr lang="en-US" dirty="0"/>
          </a:p>
        </p:txBody>
      </p:sp>
      <p:sp>
        <p:nvSpPr>
          <p:cNvPr id="3" name="Content Placeholder 2"/>
          <p:cNvSpPr>
            <a:spLocks noGrp="1"/>
          </p:cNvSpPr>
          <p:nvPr>
            <p:ph idx="1"/>
          </p:nvPr>
        </p:nvSpPr>
        <p:spPr>
          <a:xfrm>
            <a:off x="12243932" y="6220102"/>
            <a:ext cx="14580215" cy="30700453"/>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D979574-9E9B-4399-A9CB-BBF80F090BAC}" type="datetimeFigureOut">
              <a:rPr lang="es-CO" smtClean="0"/>
              <a:t>24/05/2025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BF9DB63-004B-445C-BA8C-25561ECDEED9}" type="slidenum">
              <a:rPr lang="es-CO" smtClean="0"/>
              <a:t>‹Nº›</a:t>
            </a:fld>
            <a:endParaRPr lang="es-CO"/>
          </a:p>
        </p:txBody>
      </p:sp>
    </p:spTree>
    <p:extLst>
      <p:ext uri="{BB962C8B-B14F-4D97-AF65-F5344CB8AC3E}">
        <p14:creationId xmlns:p14="http://schemas.microsoft.com/office/powerpoint/2010/main" val="331049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983780" y="2880042"/>
            <a:ext cx="9288887" cy="10080149"/>
          </a:xfrm>
        </p:spPr>
        <p:txBody>
          <a:bodyPr anchor="b"/>
          <a:lstStyle>
            <a:lvl1pPr>
              <a:defRPr sz="1007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243932" y="6220102"/>
            <a:ext cx="14580215" cy="30700453"/>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983780" y="12960191"/>
            <a:ext cx="9288887" cy="24010358"/>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D979574-9E9B-4399-A9CB-BBF80F090BAC}" type="datetimeFigureOut">
              <a:rPr lang="es-CO" smtClean="0"/>
              <a:t>24/05/2025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FBF9DB63-004B-445C-BA8C-25561ECDEED9}" type="slidenum">
              <a:rPr lang="es-CO" smtClean="0"/>
              <a:t>‹Nº›</a:t>
            </a:fld>
            <a:endParaRPr lang="es-CO"/>
          </a:p>
        </p:txBody>
      </p:sp>
    </p:spTree>
    <p:extLst>
      <p:ext uri="{BB962C8B-B14F-4D97-AF65-F5344CB8AC3E}">
        <p14:creationId xmlns:p14="http://schemas.microsoft.com/office/powerpoint/2010/main" val="230978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2300044"/>
            <a:ext cx="24840367" cy="835012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980029" y="11500170"/>
            <a:ext cx="24840367" cy="2741040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980029" y="40040601"/>
            <a:ext cx="6480096" cy="2300034"/>
          </a:xfrm>
          <a:prstGeom prst="rect">
            <a:avLst/>
          </a:prstGeom>
        </p:spPr>
        <p:txBody>
          <a:bodyPr vert="horz" lIns="91440" tIns="45720" rIns="91440" bIns="45720" rtlCol="0" anchor="ctr"/>
          <a:lstStyle>
            <a:lvl1pPr algn="l">
              <a:defRPr sz="3780">
                <a:solidFill>
                  <a:schemeClr val="tx1">
                    <a:tint val="75000"/>
                  </a:schemeClr>
                </a:solidFill>
              </a:defRPr>
            </a:lvl1pPr>
          </a:lstStyle>
          <a:p>
            <a:fld id="{ED979574-9E9B-4399-A9CB-BBF80F090BAC}" type="datetimeFigureOut">
              <a:rPr lang="es-CO" smtClean="0"/>
              <a:t>24/05/2025</a:t>
            </a:fld>
            <a:endParaRPr lang="es-CO"/>
          </a:p>
        </p:txBody>
      </p:sp>
      <p:sp>
        <p:nvSpPr>
          <p:cNvPr id="5" name="Footer Placeholder 4"/>
          <p:cNvSpPr>
            <a:spLocks noGrp="1"/>
          </p:cNvSpPr>
          <p:nvPr>
            <p:ph type="ftr" sz="quarter" idx="3"/>
          </p:nvPr>
        </p:nvSpPr>
        <p:spPr>
          <a:xfrm>
            <a:off x="9540141" y="40040601"/>
            <a:ext cx="9720143" cy="230003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20340300" y="40040601"/>
            <a:ext cx="6480096" cy="2300034"/>
          </a:xfrm>
          <a:prstGeom prst="rect">
            <a:avLst/>
          </a:prstGeom>
        </p:spPr>
        <p:txBody>
          <a:bodyPr vert="horz" lIns="91440" tIns="45720" rIns="91440" bIns="45720" rtlCol="0" anchor="ctr"/>
          <a:lstStyle>
            <a:lvl1pPr algn="r">
              <a:defRPr sz="3780">
                <a:solidFill>
                  <a:schemeClr val="tx1">
                    <a:tint val="75000"/>
                  </a:schemeClr>
                </a:solidFill>
              </a:defRPr>
            </a:lvl1pPr>
          </a:lstStyle>
          <a:p>
            <a:fld id="{FBF9DB63-004B-445C-BA8C-25561ECDEED9}" type="slidenum">
              <a:rPr lang="es-CO" smtClean="0"/>
              <a:t>‹Nº›</a:t>
            </a:fld>
            <a:endParaRPr lang="es-CO"/>
          </a:p>
        </p:txBody>
      </p:sp>
    </p:spTree>
    <p:extLst>
      <p:ext uri="{BB962C8B-B14F-4D97-AF65-F5344CB8AC3E}">
        <p14:creationId xmlns:p14="http://schemas.microsoft.com/office/powerpoint/2010/main" val="1186016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80086" rtl="0"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l" defTabSz="2880086"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l" defTabSz="2880086"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l" defTabSz="2880086"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l" defTabSz="2880086"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80086" rtl="0" eaLnBrk="1" latinLnBrk="0" hangingPunct="1">
        <a:defRPr sz="5669" kern="1200">
          <a:solidFill>
            <a:schemeClr val="tx1"/>
          </a:solidFill>
          <a:latin typeface="+mn-lt"/>
          <a:ea typeface="+mn-ea"/>
          <a:cs typeface="+mn-cs"/>
        </a:defRPr>
      </a:lvl1pPr>
      <a:lvl2pPr marL="1440043" algn="l" defTabSz="2880086" rtl="0" eaLnBrk="1" latinLnBrk="0" hangingPunct="1">
        <a:defRPr sz="5669" kern="1200">
          <a:solidFill>
            <a:schemeClr val="tx1"/>
          </a:solidFill>
          <a:latin typeface="+mn-lt"/>
          <a:ea typeface="+mn-ea"/>
          <a:cs typeface="+mn-cs"/>
        </a:defRPr>
      </a:lvl2pPr>
      <a:lvl3pPr marL="2880086" algn="l" defTabSz="2880086" rtl="0" eaLnBrk="1" latinLnBrk="0" hangingPunct="1">
        <a:defRPr sz="5669" kern="1200">
          <a:solidFill>
            <a:schemeClr val="tx1"/>
          </a:solidFill>
          <a:latin typeface="+mn-lt"/>
          <a:ea typeface="+mn-ea"/>
          <a:cs typeface="+mn-cs"/>
        </a:defRPr>
      </a:lvl3pPr>
      <a:lvl4pPr marL="4320129" algn="l" defTabSz="2880086" rtl="0" eaLnBrk="1" latinLnBrk="0" hangingPunct="1">
        <a:defRPr sz="5669" kern="1200">
          <a:solidFill>
            <a:schemeClr val="tx1"/>
          </a:solidFill>
          <a:latin typeface="+mn-lt"/>
          <a:ea typeface="+mn-ea"/>
          <a:cs typeface="+mn-cs"/>
        </a:defRPr>
      </a:lvl4pPr>
      <a:lvl5pPr marL="5760171" algn="l" defTabSz="2880086" rtl="0" eaLnBrk="1" latinLnBrk="0" hangingPunct="1">
        <a:defRPr sz="5669" kern="1200">
          <a:solidFill>
            <a:schemeClr val="tx1"/>
          </a:solidFill>
          <a:latin typeface="+mn-lt"/>
          <a:ea typeface="+mn-ea"/>
          <a:cs typeface="+mn-cs"/>
        </a:defRPr>
      </a:lvl5pPr>
      <a:lvl6pPr marL="7200214" algn="l" defTabSz="2880086" rtl="0" eaLnBrk="1" latinLnBrk="0" hangingPunct="1">
        <a:defRPr sz="5669" kern="1200">
          <a:solidFill>
            <a:schemeClr val="tx1"/>
          </a:solidFill>
          <a:latin typeface="+mn-lt"/>
          <a:ea typeface="+mn-ea"/>
          <a:cs typeface="+mn-cs"/>
        </a:defRPr>
      </a:lvl6pPr>
      <a:lvl7pPr marL="8640257" algn="l" defTabSz="2880086" rtl="0" eaLnBrk="1" latinLnBrk="0" hangingPunct="1">
        <a:defRPr sz="5669" kern="1200">
          <a:solidFill>
            <a:schemeClr val="tx1"/>
          </a:solidFill>
          <a:latin typeface="+mn-lt"/>
          <a:ea typeface="+mn-ea"/>
          <a:cs typeface="+mn-cs"/>
        </a:defRPr>
      </a:lvl7pPr>
      <a:lvl8pPr marL="10080300" algn="l" defTabSz="2880086" rtl="0" eaLnBrk="1" latinLnBrk="0" hangingPunct="1">
        <a:defRPr sz="5669" kern="1200">
          <a:solidFill>
            <a:schemeClr val="tx1"/>
          </a:solidFill>
          <a:latin typeface="+mn-lt"/>
          <a:ea typeface="+mn-ea"/>
          <a:cs typeface="+mn-cs"/>
        </a:defRPr>
      </a:lvl8pPr>
      <a:lvl9pPr marL="11520343" algn="l" defTabSz="2880086"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www.mathworks.com/help/" TargetMode="External"/><Relationship Id="rId4" Type="http://schemas.openxmlformats.org/officeDocument/2006/relationships/hyperlink" Target="https://numpy.org/do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ángulo 12">
            <a:extLst>
              <a:ext uri="{FF2B5EF4-FFF2-40B4-BE49-F238E27FC236}">
                <a16:creationId xmlns:a16="http://schemas.microsoft.com/office/drawing/2014/main" id="{9B3AB997-E5CE-4EEC-9BC7-E671CF11977F}"/>
              </a:ext>
            </a:extLst>
          </p:cNvPr>
          <p:cNvSpPr/>
          <p:nvPr/>
        </p:nvSpPr>
        <p:spPr>
          <a:xfrm>
            <a:off x="152400" y="152400"/>
            <a:ext cx="28800425" cy="4464424"/>
          </a:xfrm>
          <a:custGeom>
            <a:avLst/>
            <a:gdLst>
              <a:gd name="connsiteX0" fmla="*/ 0 w 28800425"/>
              <a:gd name="connsiteY0" fmla="*/ 0 h 6293217"/>
              <a:gd name="connsiteX1" fmla="*/ 28800425 w 28800425"/>
              <a:gd name="connsiteY1" fmla="*/ 0 h 6293217"/>
              <a:gd name="connsiteX2" fmla="*/ 28800425 w 28800425"/>
              <a:gd name="connsiteY2" fmla="*/ 6293217 h 6293217"/>
              <a:gd name="connsiteX3" fmla="*/ 0 w 28800425"/>
              <a:gd name="connsiteY3" fmla="*/ 6293217 h 6293217"/>
              <a:gd name="connsiteX4" fmla="*/ 0 w 28800425"/>
              <a:gd name="connsiteY4" fmla="*/ 0 h 6293217"/>
              <a:gd name="connsiteX0" fmla="*/ 0 w 28800425"/>
              <a:gd name="connsiteY0" fmla="*/ 0 h 6293217"/>
              <a:gd name="connsiteX1" fmla="*/ 28800425 w 28800425"/>
              <a:gd name="connsiteY1" fmla="*/ 0 h 6293217"/>
              <a:gd name="connsiteX2" fmla="*/ 25788283 w 28800425"/>
              <a:gd name="connsiteY2" fmla="*/ 3442441 h 6293217"/>
              <a:gd name="connsiteX3" fmla="*/ 0 w 28800425"/>
              <a:gd name="connsiteY3" fmla="*/ 6293217 h 6293217"/>
              <a:gd name="connsiteX4" fmla="*/ 0 w 28800425"/>
              <a:gd name="connsiteY4" fmla="*/ 0 h 6293217"/>
              <a:gd name="connsiteX0" fmla="*/ 0 w 28800425"/>
              <a:gd name="connsiteY0" fmla="*/ 0 h 6293217"/>
              <a:gd name="connsiteX1" fmla="*/ 28800425 w 28800425"/>
              <a:gd name="connsiteY1" fmla="*/ 0 h 6293217"/>
              <a:gd name="connsiteX2" fmla="*/ 25788283 w 28800425"/>
              <a:gd name="connsiteY2" fmla="*/ 3442441 h 6293217"/>
              <a:gd name="connsiteX3" fmla="*/ 7315200 w 28800425"/>
              <a:gd name="connsiteY3" fmla="*/ 5432612 h 6293217"/>
              <a:gd name="connsiteX4" fmla="*/ 0 w 28800425"/>
              <a:gd name="connsiteY4" fmla="*/ 6293217 h 6293217"/>
              <a:gd name="connsiteX5" fmla="*/ 0 w 28800425"/>
              <a:gd name="connsiteY5" fmla="*/ 0 h 6293217"/>
              <a:gd name="connsiteX0" fmla="*/ 0 w 28800425"/>
              <a:gd name="connsiteY0" fmla="*/ 0 h 5540181"/>
              <a:gd name="connsiteX1" fmla="*/ 28800425 w 28800425"/>
              <a:gd name="connsiteY1" fmla="*/ 0 h 5540181"/>
              <a:gd name="connsiteX2" fmla="*/ 25788283 w 28800425"/>
              <a:gd name="connsiteY2" fmla="*/ 3442441 h 5540181"/>
              <a:gd name="connsiteX3" fmla="*/ 7315200 w 28800425"/>
              <a:gd name="connsiteY3" fmla="*/ 5432612 h 5540181"/>
              <a:gd name="connsiteX4" fmla="*/ 0 w 28800425"/>
              <a:gd name="connsiteY4" fmla="*/ 5540181 h 5540181"/>
              <a:gd name="connsiteX5" fmla="*/ 0 w 28800425"/>
              <a:gd name="connsiteY5" fmla="*/ 0 h 5540181"/>
              <a:gd name="connsiteX0" fmla="*/ 0 w 28800425"/>
              <a:gd name="connsiteY0" fmla="*/ 0 h 5432612"/>
              <a:gd name="connsiteX1" fmla="*/ 28800425 w 28800425"/>
              <a:gd name="connsiteY1" fmla="*/ 0 h 5432612"/>
              <a:gd name="connsiteX2" fmla="*/ 25788283 w 28800425"/>
              <a:gd name="connsiteY2" fmla="*/ 3442441 h 5432612"/>
              <a:gd name="connsiteX3" fmla="*/ 7315200 w 28800425"/>
              <a:gd name="connsiteY3" fmla="*/ 5432612 h 5432612"/>
              <a:gd name="connsiteX4" fmla="*/ 0 w 28800425"/>
              <a:gd name="connsiteY4" fmla="*/ 5406831 h 5432612"/>
              <a:gd name="connsiteX5" fmla="*/ 0 w 28800425"/>
              <a:gd name="connsiteY5" fmla="*/ 0 h 5432612"/>
              <a:gd name="connsiteX0" fmla="*/ 0 w 28800425"/>
              <a:gd name="connsiteY0" fmla="*/ 0 h 5432612"/>
              <a:gd name="connsiteX1" fmla="*/ 28800425 w 28800425"/>
              <a:gd name="connsiteY1" fmla="*/ 0 h 5432612"/>
              <a:gd name="connsiteX2" fmla="*/ 25788283 w 28800425"/>
              <a:gd name="connsiteY2" fmla="*/ 3442441 h 5432612"/>
              <a:gd name="connsiteX3" fmla="*/ 7315200 w 28800425"/>
              <a:gd name="connsiteY3" fmla="*/ 5432612 h 5432612"/>
              <a:gd name="connsiteX4" fmla="*/ 0 w 28800425"/>
              <a:gd name="connsiteY4" fmla="*/ 3900760 h 5432612"/>
              <a:gd name="connsiteX5" fmla="*/ 0 w 28800425"/>
              <a:gd name="connsiteY5" fmla="*/ 0 h 5432612"/>
              <a:gd name="connsiteX0" fmla="*/ 0 w 28800425"/>
              <a:gd name="connsiteY0" fmla="*/ 0 h 3980329"/>
              <a:gd name="connsiteX1" fmla="*/ 28800425 w 28800425"/>
              <a:gd name="connsiteY1" fmla="*/ 0 h 3980329"/>
              <a:gd name="connsiteX2" fmla="*/ 25788283 w 28800425"/>
              <a:gd name="connsiteY2" fmla="*/ 3442441 h 3980329"/>
              <a:gd name="connsiteX3" fmla="*/ 7799294 w 28800425"/>
              <a:gd name="connsiteY3" fmla="*/ 3980329 h 3980329"/>
              <a:gd name="connsiteX4" fmla="*/ 0 w 28800425"/>
              <a:gd name="connsiteY4" fmla="*/ 3900760 h 3980329"/>
              <a:gd name="connsiteX5" fmla="*/ 0 w 28800425"/>
              <a:gd name="connsiteY5" fmla="*/ 0 h 3980329"/>
              <a:gd name="connsiteX0" fmla="*/ 0 w 28800425"/>
              <a:gd name="connsiteY0" fmla="*/ 0 h 3980329"/>
              <a:gd name="connsiteX1" fmla="*/ 28800425 w 28800425"/>
              <a:gd name="connsiteY1" fmla="*/ 0 h 3980329"/>
              <a:gd name="connsiteX2" fmla="*/ 26218590 w 28800425"/>
              <a:gd name="connsiteY2" fmla="*/ 3550017 h 3980329"/>
              <a:gd name="connsiteX3" fmla="*/ 7799294 w 28800425"/>
              <a:gd name="connsiteY3" fmla="*/ 3980329 h 3980329"/>
              <a:gd name="connsiteX4" fmla="*/ 0 w 28800425"/>
              <a:gd name="connsiteY4" fmla="*/ 3900760 h 3980329"/>
              <a:gd name="connsiteX5" fmla="*/ 0 w 28800425"/>
              <a:gd name="connsiteY5" fmla="*/ 0 h 3980329"/>
              <a:gd name="connsiteX0" fmla="*/ 0 w 28800425"/>
              <a:gd name="connsiteY0" fmla="*/ 0 h 4464424"/>
              <a:gd name="connsiteX1" fmla="*/ 28800425 w 28800425"/>
              <a:gd name="connsiteY1" fmla="*/ 0 h 4464424"/>
              <a:gd name="connsiteX2" fmla="*/ 26218590 w 28800425"/>
              <a:gd name="connsiteY2" fmla="*/ 3550017 h 4464424"/>
              <a:gd name="connsiteX3" fmla="*/ 10058400 w 28800425"/>
              <a:gd name="connsiteY3" fmla="*/ 4464424 h 4464424"/>
              <a:gd name="connsiteX4" fmla="*/ 0 w 28800425"/>
              <a:gd name="connsiteY4" fmla="*/ 3900760 h 4464424"/>
              <a:gd name="connsiteX5" fmla="*/ 0 w 28800425"/>
              <a:gd name="connsiteY5" fmla="*/ 0 h 446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425" h="4464424">
                <a:moveTo>
                  <a:pt x="0" y="0"/>
                </a:moveTo>
                <a:lnTo>
                  <a:pt x="28800425" y="0"/>
                </a:lnTo>
                <a:lnTo>
                  <a:pt x="26218590" y="3550017"/>
                </a:lnTo>
                <a:lnTo>
                  <a:pt x="10058400" y="4464424"/>
                </a:lnTo>
                <a:lnTo>
                  <a:pt x="0" y="3900760"/>
                </a:lnTo>
                <a:lnTo>
                  <a:pt x="0"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Rectángulo 12">
            <a:extLst>
              <a:ext uri="{FF2B5EF4-FFF2-40B4-BE49-F238E27FC236}">
                <a16:creationId xmlns:a16="http://schemas.microsoft.com/office/drawing/2014/main" id="{6ECEFD96-D3B7-41B2-857E-1EA6F1EC9E49}"/>
              </a:ext>
            </a:extLst>
          </p:cNvPr>
          <p:cNvSpPr/>
          <p:nvPr/>
        </p:nvSpPr>
        <p:spPr>
          <a:xfrm>
            <a:off x="0" y="0"/>
            <a:ext cx="28800425" cy="4464424"/>
          </a:xfrm>
          <a:custGeom>
            <a:avLst/>
            <a:gdLst>
              <a:gd name="connsiteX0" fmla="*/ 0 w 28800425"/>
              <a:gd name="connsiteY0" fmla="*/ 0 h 6293217"/>
              <a:gd name="connsiteX1" fmla="*/ 28800425 w 28800425"/>
              <a:gd name="connsiteY1" fmla="*/ 0 h 6293217"/>
              <a:gd name="connsiteX2" fmla="*/ 28800425 w 28800425"/>
              <a:gd name="connsiteY2" fmla="*/ 6293217 h 6293217"/>
              <a:gd name="connsiteX3" fmla="*/ 0 w 28800425"/>
              <a:gd name="connsiteY3" fmla="*/ 6293217 h 6293217"/>
              <a:gd name="connsiteX4" fmla="*/ 0 w 28800425"/>
              <a:gd name="connsiteY4" fmla="*/ 0 h 6293217"/>
              <a:gd name="connsiteX0" fmla="*/ 0 w 28800425"/>
              <a:gd name="connsiteY0" fmla="*/ 0 h 6293217"/>
              <a:gd name="connsiteX1" fmla="*/ 28800425 w 28800425"/>
              <a:gd name="connsiteY1" fmla="*/ 0 h 6293217"/>
              <a:gd name="connsiteX2" fmla="*/ 25788283 w 28800425"/>
              <a:gd name="connsiteY2" fmla="*/ 3442441 h 6293217"/>
              <a:gd name="connsiteX3" fmla="*/ 0 w 28800425"/>
              <a:gd name="connsiteY3" fmla="*/ 6293217 h 6293217"/>
              <a:gd name="connsiteX4" fmla="*/ 0 w 28800425"/>
              <a:gd name="connsiteY4" fmla="*/ 0 h 6293217"/>
              <a:gd name="connsiteX0" fmla="*/ 0 w 28800425"/>
              <a:gd name="connsiteY0" fmla="*/ 0 h 6293217"/>
              <a:gd name="connsiteX1" fmla="*/ 28800425 w 28800425"/>
              <a:gd name="connsiteY1" fmla="*/ 0 h 6293217"/>
              <a:gd name="connsiteX2" fmla="*/ 25788283 w 28800425"/>
              <a:gd name="connsiteY2" fmla="*/ 3442441 h 6293217"/>
              <a:gd name="connsiteX3" fmla="*/ 7315200 w 28800425"/>
              <a:gd name="connsiteY3" fmla="*/ 5432612 h 6293217"/>
              <a:gd name="connsiteX4" fmla="*/ 0 w 28800425"/>
              <a:gd name="connsiteY4" fmla="*/ 6293217 h 6293217"/>
              <a:gd name="connsiteX5" fmla="*/ 0 w 28800425"/>
              <a:gd name="connsiteY5" fmla="*/ 0 h 6293217"/>
              <a:gd name="connsiteX0" fmla="*/ 0 w 28800425"/>
              <a:gd name="connsiteY0" fmla="*/ 0 h 5540181"/>
              <a:gd name="connsiteX1" fmla="*/ 28800425 w 28800425"/>
              <a:gd name="connsiteY1" fmla="*/ 0 h 5540181"/>
              <a:gd name="connsiteX2" fmla="*/ 25788283 w 28800425"/>
              <a:gd name="connsiteY2" fmla="*/ 3442441 h 5540181"/>
              <a:gd name="connsiteX3" fmla="*/ 7315200 w 28800425"/>
              <a:gd name="connsiteY3" fmla="*/ 5432612 h 5540181"/>
              <a:gd name="connsiteX4" fmla="*/ 0 w 28800425"/>
              <a:gd name="connsiteY4" fmla="*/ 5540181 h 5540181"/>
              <a:gd name="connsiteX5" fmla="*/ 0 w 28800425"/>
              <a:gd name="connsiteY5" fmla="*/ 0 h 5540181"/>
              <a:gd name="connsiteX0" fmla="*/ 0 w 28800425"/>
              <a:gd name="connsiteY0" fmla="*/ 0 h 5432612"/>
              <a:gd name="connsiteX1" fmla="*/ 28800425 w 28800425"/>
              <a:gd name="connsiteY1" fmla="*/ 0 h 5432612"/>
              <a:gd name="connsiteX2" fmla="*/ 25788283 w 28800425"/>
              <a:gd name="connsiteY2" fmla="*/ 3442441 h 5432612"/>
              <a:gd name="connsiteX3" fmla="*/ 7315200 w 28800425"/>
              <a:gd name="connsiteY3" fmla="*/ 5432612 h 5432612"/>
              <a:gd name="connsiteX4" fmla="*/ 0 w 28800425"/>
              <a:gd name="connsiteY4" fmla="*/ 5406831 h 5432612"/>
              <a:gd name="connsiteX5" fmla="*/ 0 w 28800425"/>
              <a:gd name="connsiteY5" fmla="*/ 0 h 5432612"/>
              <a:gd name="connsiteX0" fmla="*/ 0 w 28800425"/>
              <a:gd name="connsiteY0" fmla="*/ 0 h 5432612"/>
              <a:gd name="connsiteX1" fmla="*/ 28800425 w 28800425"/>
              <a:gd name="connsiteY1" fmla="*/ 0 h 5432612"/>
              <a:gd name="connsiteX2" fmla="*/ 25788283 w 28800425"/>
              <a:gd name="connsiteY2" fmla="*/ 3442441 h 5432612"/>
              <a:gd name="connsiteX3" fmla="*/ 7315200 w 28800425"/>
              <a:gd name="connsiteY3" fmla="*/ 5432612 h 5432612"/>
              <a:gd name="connsiteX4" fmla="*/ 0 w 28800425"/>
              <a:gd name="connsiteY4" fmla="*/ 3900760 h 5432612"/>
              <a:gd name="connsiteX5" fmla="*/ 0 w 28800425"/>
              <a:gd name="connsiteY5" fmla="*/ 0 h 5432612"/>
              <a:gd name="connsiteX0" fmla="*/ 0 w 28800425"/>
              <a:gd name="connsiteY0" fmla="*/ 0 h 3980329"/>
              <a:gd name="connsiteX1" fmla="*/ 28800425 w 28800425"/>
              <a:gd name="connsiteY1" fmla="*/ 0 h 3980329"/>
              <a:gd name="connsiteX2" fmla="*/ 25788283 w 28800425"/>
              <a:gd name="connsiteY2" fmla="*/ 3442441 h 3980329"/>
              <a:gd name="connsiteX3" fmla="*/ 7799294 w 28800425"/>
              <a:gd name="connsiteY3" fmla="*/ 3980329 h 3980329"/>
              <a:gd name="connsiteX4" fmla="*/ 0 w 28800425"/>
              <a:gd name="connsiteY4" fmla="*/ 3900760 h 3980329"/>
              <a:gd name="connsiteX5" fmla="*/ 0 w 28800425"/>
              <a:gd name="connsiteY5" fmla="*/ 0 h 3980329"/>
              <a:gd name="connsiteX0" fmla="*/ 0 w 28800425"/>
              <a:gd name="connsiteY0" fmla="*/ 0 h 3980329"/>
              <a:gd name="connsiteX1" fmla="*/ 28800425 w 28800425"/>
              <a:gd name="connsiteY1" fmla="*/ 0 h 3980329"/>
              <a:gd name="connsiteX2" fmla="*/ 26218590 w 28800425"/>
              <a:gd name="connsiteY2" fmla="*/ 3550017 h 3980329"/>
              <a:gd name="connsiteX3" fmla="*/ 7799294 w 28800425"/>
              <a:gd name="connsiteY3" fmla="*/ 3980329 h 3980329"/>
              <a:gd name="connsiteX4" fmla="*/ 0 w 28800425"/>
              <a:gd name="connsiteY4" fmla="*/ 3900760 h 3980329"/>
              <a:gd name="connsiteX5" fmla="*/ 0 w 28800425"/>
              <a:gd name="connsiteY5" fmla="*/ 0 h 3980329"/>
              <a:gd name="connsiteX0" fmla="*/ 0 w 28800425"/>
              <a:gd name="connsiteY0" fmla="*/ 0 h 4464424"/>
              <a:gd name="connsiteX1" fmla="*/ 28800425 w 28800425"/>
              <a:gd name="connsiteY1" fmla="*/ 0 h 4464424"/>
              <a:gd name="connsiteX2" fmla="*/ 26218590 w 28800425"/>
              <a:gd name="connsiteY2" fmla="*/ 3550017 h 4464424"/>
              <a:gd name="connsiteX3" fmla="*/ 10058400 w 28800425"/>
              <a:gd name="connsiteY3" fmla="*/ 4464424 h 4464424"/>
              <a:gd name="connsiteX4" fmla="*/ 0 w 28800425"/>
              <a:gd name="connsiteY4" fmla="*/ 3900760 h 4464424"/>
              <a:gd name="connsiteX5" fmla="*/ 0 w 28800425"/>
              <a:gd name="connsiteY5" fmla="*/ 0 h 446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425" h="4464424">
                <a:moveTo>
                  <a:pt x="0" y="0"/>
                </a:moveTo>
                <a:lnTo>
                  <a:pt x="28800425" y="0"/>
                </a:lnTo>
                <a:lnTo>
                  <a:pt x="26218590" y="3550017"/>
                </a:lnTo>
                <a:lnTo>
                  <a:pt x="10058400" y="4464424"/>
                </a:lnTo>
                <a:lnTo>
                  <a:pt x="0" y="3900760"/>
                </a:lnTo>
                <a:lnTo>
                  <a:pt x="0" y="0"/>
                </a:lnTo>
                <a:close/>
              </a:path>
            </a:pathLst>
          </a:cu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5" name="Imagen 4">
            <a:extLst>
              <a:ext uri="{FF2B5EF4-FFF2-40B4-BE49-F238E27FC236}">
                <a16:creationId xmlns:a16="http://schemas.microsoft.com/office/drawing/2014/main" id="{795DFFE6-77FA-4522-BD90-59864F905E43}"/>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215152"/>
            <a:ext cx="9643129" cy="3951963"/>
          </a:xfrm>
          <a:prstGeom prst="rect">
            <a:avLst/>
          </a:prstGeom>
        </p:spPr>
      </p:pic>
      <p:sp>
        <p:nvSpPr>
          <p:cNvPr id="6" name="CuadroTexto 5">
            <a:extLst>
              <a:ext uri="{FF2B5EF4-FFF2-40B4-BE49-F238E27FC236}">
                <a16:creationId xmlns:a16="http://schemas.microsoft.com/office/drawing/2014/main" id="{8EB6BA1C-E5EC-4073-968A-9735BF07D112}"/>
              </a:ext>
            </a:extLst>
          </p:cNvPr>
          <p:cNvSpPr txBox="1"/>
          <p:nvPr/>
        </p:nvSpPr>
        <p:spPr>
          <a:xfrm>
            <a:off x="8190734" y="1135409"/>
            <a:ext cx="14200094" cy="2308324"/>
          </a:xfrm>
          <a:prstGeom prst="rect">
            <a:avLst/>
          </a:prstGeom>
          <a:noFill/>
        </p:spPr>
        <p:txBody>
          <a:bodyPr wrap="square" rtlCol="0">
            <a:spAutoFit/>
          </a:bodyPr>
          <a:lstStyle/>
          <a:p>
            <a:pPr algn="ctr"/>
            <a:r>
              <a:rPr lang="es-CO" sz="48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Uso de álgebra lineal en la resolución de circuitos eléctricos mediante métodos numéricos para optimizar el diseño en ingeniería</a:t>
            </a:r>
          </a:p>
        </p:txBody>
      </p:sp>
      <p:cxnSp>
        <p:nvCxnSpPr>
          <p:cNvPr id="8" name="Conector recto 7">
            <a:extLst>
              <a:ext uri="{FF2B5EF4-FFF2-40B4-BE49-F238E27FC236}">
                <a16:creationId xmlns:a16="http://schemas.microsoft.com/office/drawing/2014/main" id="{79FDA2FC-C3A5-4878-A06D-6292A53925C9}"/>
              </a:ext>
            </a:extLst>
          </p:cNvPr>
          <p:cNvCxnSpPr/>
          <p:nvPr/>
        </p:nvCxnSpPr>
        <p:spPr>
          <a:xfrm>
            <a:off x="1398496" y="6723529"/>
            <a:ext cx="262800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29E58852-699A-4950-8502-EB12913A8FE4}"/>
              </a:ext>
            </a:extLst>
          </p:cNvPr>
          <p:cNvCxnSpPr/>
          <p:nvPr/>
        </p:nvCxnSpPr>
        <p:spPr>
          <a:xfrm>
            <a:off x="1398496" y="13027959"/>
            <a:ext cx="262800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0B27FDE3-A653-495B-81F9-573520F04A73}"/>
              </a:ext>
            </a:extLst>
          </p:cNvPr>
          <p:cNvSpPr/>
          <p:nvPr/>
        </p:nvSpPr>
        <p:spPr>
          <a:xfrm>
            <a:off x="14249400" y="4922141"/>
            <a:ext cx="14398625" cy="2369880"/>
          </a:xfrm>
          <a:prstGeom prst="rect">
            <a:avLst/>
          </a:prstGeom>
        </p:spPr>
        <p:txBody>
          <a:bodyPr>
            <a:spAutoFit/>
          </a:bodyPr>
          <a:lstStyle/>
          <a:p>
            <a:pPr algn="ctr"/>
            <a:r>
              <a:rPr lang="en-US" sz="3600" dirty="0">
                <a:latin typeface="Open Sans" panose="020B0606030504020204" pitchFamily="34" charset="0"/>
                <a:ea typeface="Open Sans" panose="020B0606030504020204" pitchFamily="34" charset="0"/>
                <a:cs typeface="Open Sans" panose="020B0606030504020204" pitchFamily="34" charset="0"/>
              </a:rPr>
              <a:t>Integrates:</a:t>
            </a:r>
            <a:r>
              <a:rPr lang="es-ES" sz="3600" dirty="0">
                <a:effectLst/>
                <a:latin typeface="Open Sans" panose="020B0606030504020204" pitchFamily="34" charset="0"/>
                <a:ea typeface="Open Sans" panose="020B0606030504020204" pitchFamily="34" charset="0"/>
                <a:cs typeface="Open Sans" panose="020B0606030504020204" pitchFamily="34" charset="0"/>
              </a:rPr>
              <a:t>Sebastián Camero </a:t>
            </a:r>
            <a:r>
              <a:rPr lang="es-ES" sz="3600" dirty="0" err="1">
                <a:effectLst/>
                <a:latin typeface="Open Sans" panose="020B0606030504020204" pitchFamily="34" charset="0"/>
                <a:ea typeface="Open Sans" panose="020B0606030504020204" pitchFamily="34" charset="0"/>
                <a:cs typeface="Open Sans" panose="020B0606030504020204" pitchFamily="34" charset="0"/>
              </a:rPr>
              <a:t>Ducon</a:t>
            </a:r>
            <a:r>
              <a:rPr lang="es-ES" sz="3600" dirty="0">
                <a:effectLst/>
                <a:latin typeface="Open Sans" panose="020B0606030504020204" pitchFamily="34" charset="0"/>
                <a:ea typeface="Open Sans" panose="020B0606030504020204" pitchFamily="34" charset="0"/>
                <a:cs typeface="Open Sans" panose="020B0606030504020204" pitchFamily="34" charset="0"/>
              </a:rPr>
              <a:t> ID: U00107126- Oscar Eduardo Gonzales Albino- Mauricio   Andrés Herrera Vera ID: U00119212 -Mariana Sofia Rodríguez Morales ID: U00186539</a:t>
            </a:r>
            <a:endParaRPr lang="es-CO" sz="3600" dirty="0">
              <a:effectLst/>
              <a:latin typeface="Open Sans" panose="020B0606030504020204" pitchFamily="34" charset="0"/>
              <a:ea typeface="Open Sans" panose="020B0606030504020204" pitchFamily="34" charset="0"/>
              <a:cs typeface="Open Sans" panose="020B0606030504020204" pitchFamily="34" charset="0"/>
            </a:endParaRPr>
          </a:p>
          <a:p>
            <a:pPr algn="ctr"/>
            <a:endParaRPr lang="en-US" sz="4000"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42">
            <a:extLst>
              <a:ext uri="{FF2B5EF4-FFF2-40B4-BE49-F238E27FC236}">
                <a16:creationId xmlns:a16="http://schemas.microsoft.com/office/drawing/2014/main" id="{CBEF4143-8FE9-4A11-B0F0-F92ABEC1090A}"/>
              </a:ext>
            </a:extLst>
          </p:cNvPr>
          <p:cNvSpPr/>
          <p:nvPr/>
        </p:nvSpPr>
        <p:spPr>
          <a:xfrm>
            <a:off x="645459" y="16397749"/>
            <a:ext cx="27216848" cy="24688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19" name="TextBox 27">
            <a:extLst>
              <a:ext uri="{FF2B5EF4-FFF2-40B4-BE49-F238E27FC236}">
                <a16:creationId xmlns:a16="http://schemas.microsoft.com/office/drawing/2014/main" id="{3900E436-AF68-448E-B2AB-CC194E737344}"/>
              </a:ext>
            </a:extLst>
          </p:cNvPr>
          <p:cNvSpPr txBox="1"/>
          <p:nvPr/>
        </p:nvSpPr>
        <p:spPr>
          <a:xfrm>
            <a:off x="1296991" y="20502410"/>
            <a:ext cx="12625596" cy="830997"/>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3526941">
              <a:defRPr/>
            </a:pPr>
            <a:r>
              <a:rPr lang="en-US" sz="4800" b="1" dirty="0" err="1">
                <a:latin typeface="Bree Serif" panose="02000503040000020004" pitchFamily="2" charset="0"/>
              </a:rPr>
              <a:t>Antecedentes</a:t>
            </a:r>
            <a:r>
              <a:rPr lang="en-US" sz="4800" b="1" dirty="0">
                <a:latin typeface="Bree Serif" panose="02000503040000020004" pitchFamily="2" charset="0"/>
              </a:rPr>
              <a:t> </a:t>
            </a:r>
          </a:p>
        </p:txBody>
      </p:sp>
      <p:sp>
        <p:nvSpPr>
          <p:cNvPr id="21" name="TextBox 28">
            <a:extLst>
              <a:ext uri="{FF2B5EF4-FFF2-40B4-BE49-F238E27FC236}">
                <a16:creationId xmlns:a16="http://schemas.microsoft.com/office/drawing/2014/main" id="{A040A4BF-CED0-4E23-9C78-57C9276BA7A8}"/>
              </a:ext>
            </a:extLst>
          </p:cNvPr>
          <p:cNvSpPr txBox="1"/>
          <p:nvPr/>
        </p:nvSpPr>
        <p:spPr>
          <a:xfrm>
            <a:off x="1339301" y="13361895"/>
            <a:ext cx="12625596" cy="830997"/>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3526941">
              <a:defRPr/>
            </a:pPr>
            <a:r>
              <a:rPr lang="en-US" sz="4800" b="1" dirty="0" err="1">
                <a:latin typeface="Bree Serif" panose="02000503040000020004" pitchFamily="2" charset="0"/>
              </a:rPr>
              <a:t>Resumen</a:t>
            </a:r>
            <a:endParaRPr lang="en-US" sz="4800" b="1" dirty="0">
              <a:latin typeface="Bree Serif" panose="02000503040000020004" pitchFamily="2" charset="0"/>
            </a:endParaRPr>
          </a:p>
        </p:txBody>
      </p:sp>
      <p:sp>
        <p:nvSpPr>
          <p:cNvPr id="22" name="TextBox 49">
            <a:extLst>
              <a:ext uri="{FF2B5EF4-FFF2-40B4-BE49-F238E27FC236}">
                <a16:creationId xmlns:a16="http://schemas.microsoft.com/office/drawing/2014/main" id="{E8E6512F-2F8F-4788-B1C4-E259310C9111}"/>
              </a:ext>
            </a:extLst>
          </p:cNvPr>
          <p:cNvSpPr txBox="1"/>
          <p:nvPr/>
        </p:nvSpPr>
        <p:spPr>
          <a:xfrm>
            <a:off x="1296991" y="29604009"/>
            <a:ext cx="12625596" cy="830997"/>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3526941">
              <a:defRPr/>
            </a:pPr>
            <a:r>
              <a:rPr lang="en-US" sz="4800" b="1" dirty="0" err="1">
                <a:latin typeface="Bree Serif" panose="02000503040000020004" pitchFamily="2" charset="0"/>
              </a:rPr>
              <a:t>Metodología</a:t>
            </a:r>
            <a:endParaRPr lang="en-US" sz="4800" b="1" dirty="0">
              <a:latin typeface="Bree Serif" panose="02000503040000020004" pitchFamily="2" charset="0"/>
            </a:endParaRPr>
          </a:p>
        </p:txBody>
      </p:sp>
      <p:sp>
        <p:nvSpPr>
          <p:cNvPr id="23" name="TextBox 52">
            <a:extLst>
              <a:ext uri="{FF2B5EF4-FFF2-40B4-BE49-F238E27FC236}">
                <a16:creationId xmlns:a16="http://schemas.microsoft.com/office/drawing/2014/main" id="{964D7269-3878-4886-A158-46E29318B013}"/>
              </a:ext>
            </a:extLst>
          </p:cNvPr>
          <p:cNvSpPr txBox="1"/>
          <p:nvPr/>
        </p:nvSpPr>
        <p:spPr>
          <a:xfrm>
            <a:off x="14835528" y="13446531"/>
            <a:ext cx="12625596" cy="830997"/>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3526941">
              <a:defRPr/>
            </a:pPr>
            <a:r>
              <a:rPr lang="en-US" sz="4800" b="1" dirty="0" err="1">
                <a:latin typeface="Bree Serif" panose="02000503040000020004" pitchFamily="2" charset="0"/>
              </a:rPr>
              <a:t>Resultados</a:t>
            </a:r>
            <a:endParaRPr lang="en-US" sz="4800" b="1" dirty="0">
              <a:latin typeface="Bree Serif" panose="02000503040000020004" pitchFamily="2" charset="0"/>
            </a:endParaRPr>
          </a:p>
        </p:txBody>
      </p:sp>
      <p:sp>
        <p:nvSpPr>
          <p:cNvPr id="27" name="TextBox 20">
            <a:extLst>
              <a:ext uri="{FF2B5EF4-FFF2-40B4-BE49-F238E27FC236}">
                <a16:creationId xmlns:a16="http://schemas.microsoft.com/office/drawing/2014/main" id="{DD062FC0-1EFC-4093-8385-98CA63BD3D07}"/>
              </a:ext>
            </a:extLst>
          </p:cNvPr>
          <p:cNvSpPr txBox="1"/>
          <p:nvPr/>
        </p:nvSpPr>
        <p:spPr>
          <a:xfrm>
            <a:off x="14835528" y="26284999"/>
            <a:ext cx="12625596" cy="830997"/>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3526941">
              <a:defRPr/>
            </a:pPr>
            <a:r>
              <a:rPr lang="en-US" sz="4800" b="1" dirty="0" err="1">
                <a:latin typeface="Bree Serif" panose="02000503040000020004" pitchFamily="2" charset="0"/>
              </a:rPr>
              <a:t>Conclusiones</a:t>
            </a:r>
            <a:endParaRPr lang="en-US" sz="4800" b="1" dirty="0">
              <a:latin typeface="Bree Serif" panose="02000503040000020004" pitchFamily="2" charset="0"/>
            </a:endParaRPr>
          </a:p>
        </p:txBody>
      </p:sp>
      <p:sp>
        <p:nvSpPr>
          <p:cNvPr id="30" name="CuadroTexto 29">
            <a:extLst>
              <a:ext uri="{FF2B5EF4-FFF2-40B4-BE49-F238E27FC236}">
                <a16:creationId xmlns:a16="http://schemas.microsoft.com/office/drawing/2014/main" id="{15FA5973-7EA0-40F4-B20B-79FDD038CFC6}"/>
              </a:ext>
            </a:extLst>
          </p:cNvPr>
          <p:cNvSpPr txBox="1"/>
          <p:nvPr/>
        </p:nvSpPr>
        <p:spPr>
          <a:xfrm>
            <a:off x="1339301" y="6888293"/>
            <a:ext cx="3415935" cy="830997"/>
          </a:xfrm>
          <a:prstGeom prst="rect">
            <a:avLst/>
          </a:prstGeom>
          <a:noFill/>
        </p:spPr>
        <p:txBody>
          <a:bodyPr wrap="none" rtlCol="0">
            <a:spAutoFit/>
          </a:bodyPr>
          <a:lstStyle/>
          <a:p>
            <a:r>
              <a:rPr lang="en-GB" sz="4800" b="1" dirty="0" err="1">
                <a:latin typeface="Bree Serif" panose="020B0604020202020204" charset="0"/>
              </a:rPr>
              <a:t>Introducción</a:t>
            </a:r>
            <a:endParaRPr lang="en-GB" sz="4800" b="1" dirty="0">
              <a:latin typeface="Bree Serif" panose="020B0604020202020204" charset="0"/>
            </a:endParaRPr>
          </a:p>
        </p:txBody>
      </p:sp>
      <p:sp>
        <p:nvSpPr>
          <p:cNvPr id="31" name="Rectángulo 30">
            <a:extLst>
              <a:ext uri="{FF2B5EF4-FFF2-40B4-BE49-F238E27FC236}">
                <a16:creationId xmlns:a16="http://schemas.microsoft.com/office/drawing/2014/main" id="{5227A3DB-A45B-4979-857A-E6278DDA0770}"/>
              </a:ext>
            </a:extLst>
          </p:cNvPr>
          <p:cNvSpPr/>
          <p:nvPr/>
        </p:nvSpPr>
        <p:spPr>
          <a:xfrm>
            <a:off x="0" y="42354325"/>
            <a:ext cx="28800425" cy="846314"/>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TextBox 20">
            <a:extLst>
              <a:ext uri="{FF2B5EF4-FFF2-40B4-BE49-F238E27FC236}">
                <a16:creationId xmlns:a16="http://schemas.microsoft.com/office/drawing/2014/main" id="{5337FA6B-92C4-4379-AE11-4CB258F99B91}"/>
              </a:ext>
            </a:extLst>
          </p:cNvPr>
          <p:cNvSpPr txBox="1"/>
          <p:nvPr/>
        </p:nvSpPr>
        <p:spPr>
          <a:xfrm>
            <a:off x="15148501" y="37326263"/>
            <a:ext cx="12625596" cy="830997"/>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3526941">
              <a:defRPr/>
            </a:pPr>
            <a:r>
              <a:rPr lang="en-US" sz="4800" b="1" dirty="0" err="1">
                <a:latin typeface="Bree Serif" panose="02000503040000020004" pitchFamily="2" charset="0"/>
              </a:rPr>
              <a:t>Referencias</a:t>
            </a:r>
            <a:endParaRPr lang="en-US" sz="4800" b="1" dirty="0">
              <a:latin typeface="Bree Serif" panose="02000503040000020004" pitchFamily="2" charset="0"/>
            </a:endParaRPr>
          </a:p>
        </p:txBody>
      </p:sp>
      <p:sp>
        <p:nvSpPr>
          <p:cNvPr id="35" name="Rectángulo 34">
            <a:extLst>
              <a:ext uri="{FF2B5EF4-FFF2-40B4-BE49-F238E27FC236}">
                <a16:creationId xmlns:a16="http://schemas.microsoft.com/office/drawing/2014/main" id="{0948F181-77F2-4F4A-A63A-696F9812CD0B}"/>
              </a:ext>
            </a:extLst>
          </p:cNvPr>
          <p:cNvSpPr/>
          <p:nvPr/>
        </p:nvSpPr>
        <p:spPr>
          <a:xfrm>
            <a:off x="1296991" y="8040898"/>
            <a:ext cx="26280000" cy="5016758"/>
          </a:xfrm>
          <a:prstGeom prst="rect">
            <a:avLst/>
          </a:prstGeom>
        </p:spPr>
        <p:txBody>
          <a:bodyPr wrap="square">
            <a:spAutoFit/>
          </a:bodyPr>
          <a:lstStyle/>
          <a:p>
            <a:pPr>
              <a:buNone/>
            </a:pPr>
            <a:r>
              <a:rPr lang="es-MX" sz="3200" dirty="0">
                <a:latin typeface="Open Sans" panose="020B0606030504020204" pitchFamily="34" charset="0"/>
                <a:ea typeface="Open Sans" panose="020B0606030504020204" pitchFamily="34" charset="0"/>
                <a:cs typeface="Open Sans" panose="020B0606030504020204" pitchFamily="34" charset="0"/>
              </a:rPr>
              <a:t>El álgebra lineal es una rama clave de las matemáticas con aplicaciones importantes en ingeniería, especialmente en el análisis de circuitos eléctricos. Su utilidad principal es resolver sistemas de ecuaciones lineales mediante herramientas matriciales, lo que facilita el análisis y la optimización de procesos técnicos. En ingeniería eléctrica, el álgebra lineal es esencial para resolver ecuaciones fundamentales como la Ley de Ohm y las Leyes de Kirchhoff, que describen el comportamiento de los circuitos.</a:t>
            </a:r>
          </a:p>
          <a:p>
            <a:pPr>
              <a:buNone/>
            </a:pPr>
            <a:r>
              <a:rPr lang="es-MX" sz="3200" dirty="0">
                <a:latin typeface="Open Sans" panose="020B0606030504020204" pitchFamily="34" charset="0"/>
                <a:ea typeface="Open Sans" panose="020B0606030504020204" pitchFamily="34" charset="0"/>
                <a:cs typeface="Open Sans" panose="020B0606030504020204" pitchFamily="34" charset="0"/>
              </a:rPr>
              <a:t>El análisis de circuitos eléctricos requiere el uso de matrices y métodos numéricos como la regla de Cramer, la Eliminación de Gauss y la descomposición LU. Estas técnicas permiten resolver sistemas de ecuaciones de manera eficiente y son fundamentales en el diseño y optimización de circuitos en áreas como telecomunicaciones, automatización industrial y el desarrollo de nuevas tecnologías electrónicas.</a:t>
            </a:r>
          </a:p>
          <a:p>
            <a:r>
              <a:rPr lang="es-MX" sz="3200" dirty="0">
                <a:latin typeface="Open Sans" panose="020B0606030504020204" pitchFamily="34" charset="0"/>
                <a:ea typeface="Open Sans" panose="020B0606030504020204" pitchFamily="34" charset="0"/>
                <a:cs typeface="Open Sans" panose="020B0606030504020204" pitchFamily="34" charset="0"/>
              </a:rPr>
              <a:t>El objetivo de este estudio es demostrar la aplicabilidad del álgebra lineal en el análisis de circuitos eléctricos, destacando su importancia en la ingeniería y su impacto en la innovación tecnológica. El álgebra lineal no solo facilita la resolución de problemas complejos, sino que también mejora el diseño de circuitos, contribuyendo al avance tecnológico en áreas clave como la electrónica y las telecomunicaciones.</a:t>
            </a:r>
          </a:p>
        </p:txBody>
      </p:sp>
      <p:grpSp>
        <p:nvGrpSpPr>
          <p:cNvPr id="4" name="Grupo 3">
            <a:extLst>
              <a:ext uri="{FF2B5EF4-FFF2-40B4-BE49-F238E27FC236}">
                <a16:creationId xmlns:a16="http://schemas.microsoft.com/office/drawing/2014/main" id="{1C24A317-7423-456B-B4FF-68063D206CAB}"/>
              </a:ext>
            </a:extLst>
          </p:cNvPr>
          <p:cNvGrpSpPr/>
          <p:nvPr/>
        </p:nvGrpSpPr>
        <p:grpSpPr>
          <a:xfrm>
            <a:off x="22580276" y="152400"/>
            <a:ext cx="5452722" cy="2174390"/>
            <a:chOff x="21934820" y="152400"/>
            <a:chExt cx="5452722" cy="2174390"/>
          </a:xfrm>
        </p:grpSpPr>
        <p:sp>
          <p:nvSpPr>
            <p:cNvPr id="3" name="CuadroTexto 2">
              <a:extLst>
                <a:ext uri="{FF2B5EF4-FFF2-40B4-BE49-F238E27FC236}">
                  <a16:creationId xmlns:a16="http://schemas.microsoft.com/office/drawing/2014/main" id="{A0C16B1F-8575-4FEB-ABB7-89FB90BDFCBB}"/>
                </a:ext>
              </a:extLst>
            </p:cNvPr>
            <p:cNvSpPr txBox="1"/>
            <p:nvPr/>
          </p:nvSpPr>
          <p:spPr>
            <a:xfrm>
              <a:off x="22124269" y="152400"/>
              <a:ext cx="5073825" cy="1446550"/>
            </a:xfrm>
            <a:prstGeom prst="rect">
              <a:avLst/>
            </a:prstGeom>
            <a:noFill/>
          </p:spPr>
          <p:txBody>
            <a:bodyPr wrap="none" rtlCol="0">
              <a:spAutoFit/>
            </a:bodyPr>
            <a:lstStyle/>
            <a:p>
              <a:r>
                <a:rPr lang="es-CO" sz="8800" b="1" dirty="0">
                  <a:solidFill>
                    <a:schemeClr val="bg1"/>
                  </a:solidFill>
                  <a:latin typeface="Arial Black" panose="020B0A04020102020204" pitchFamily="34" charset="0"/>
                </a:rPr>
                <a:t>GINCAP</a:t>
              </a:r>
              <a:endParaRPr lang="es-CO" sz="3200" b="1" dirty="0">
                <a:solidFill>
                  <a:schemeClr val="bg1"/>
                </a:solidFill>
                <a:latin typeface="Arial Black" panose="020B0A04020102020204" pitchFamily="34" charset="0"/>
              </a:endParaRPr>
            </a:p>
          </p:txBody>
        </p:sp>
        <p:sp>
          <p:nvSpPr>
            <p:cNvPr id="38" name="CuadroTexto 37">
              <a:extLst>
                <a:ext uri="{FF2B5EF4-FFF2-40B4-BE49-F238E27FC236}">
                  <a16:creationId xmlns:a16="http://schemas.microsoft.com/office/drawing/2014/main" id="{E42C873C-62AD-4037-9A4B-53AC72BD6D68}"/>
                </a:ext>
              </a:extLst>
            </p:cNvPr>
            <p:cNvSpPr txBox="1"/>
            <p:nvPr/>
          </p:nvSpPr>
          <p:spPr>
            <a:xfrm>
              <a:off x="21934820" y="1249572"/>
              <a:ext cx="5452722" cy="1077218"/>
            </a:xfrm>
            <a:prstGeom prst="rect">
              <a:avLst/>
            </a:prstGeom>
            <a:noFill/>
          </p:spPr>
          <p:txBody>
            <a:bodyPr wrap="square" rtlCol="0">
              <a:spAutoFit/>
            </a:bodyPr>
            <a:lstStyle/>
            <a:p>
              <a:pPr algn="ctr"/>
              <a:r>
                <a:rPr lang="es-CO" sz="3200" dirty="0">
                  <a:solidFill>
                    <a:schemeClr val="bg1"/>
                  </a:solidFill>
                </a:rPr>
                <a:t>Grupo de Investigación en Ciencias Aplicadas</a:t>
              </a:r>
              <a:endParaRPr lang="es-CO" sz="1000" dirty="0">
                <a:solidFill>
                  <a:schemeClr val="bg1"/>
                </a:solidFill>
              </a:endParaRPr>
            </a:p>
          </p:txBody>
        </p:sp>
      </p:grpSp>
      <p:sp>
        <p:nvSpPr>
          <p:cNvPr id="2" name="CuadroTexto 1">
            <a:extLst>
              <a:ext uri="{FF2B5EF4-FFF2-40B4-BE49-F238E27FC236}">
                <a16:creationId xmlns:a16="http://schemas.microsoft.com/office/drawing/2014/main" id="{4DE875D4-398B-8B9E-40C8-F8FBAEF1EEF6}"/>
              </a:ext>
            </a:extLst>
          </p:cNvPr>
          <p:cNvSpPr txBox="1"/>
          <p:nvPr/>
        </p:nvSpPr>
        <p:spPr>
          <a:xfrm>
            <a:off x="1296991" y="14434531"/>
            <a:ext cx="12625596" cy="6124754"/>
          </a:xfrm>
          <a:prstGeom prst="rect">
            <a:avLst/>
          </a:prstGeom>
          <a:noFill/>
        </p:spPr>
        <p:txBody>
          <a:bodyPr wrap="square" rtlCol="0">
            <a:spAutoFit/>
          </a:bodyPr>
          <a:lstStyle/>
          <a:p>
            <a:r>
              <a:rPr lang="es-MX" sz="2800" dirty="0">
                <a:latin typeface="Open Sans" panose="020B0606030504020204" pitchFamily="34" charset="0"/>
                <a:ea typeface="Open Sans" panose="020B0606030504020204" pitchFamily="34" charset="0"/>
                <a:cs typeface="Open Sans" panose="020B0606030504020204" pitchFamily="34" charset="0"/>
              </a:rPr>
              <a:t>El álgebra lineal es crucial en ingeniería, especialmente en el análisis y diseño de circuitos eléctricos, ya que permite modelar y resolver sistemas de ecuaciones lineales con matrices de manera eficiente. El estudio se enfoca en métodos numéricos avanzados como la regla de Cramer, la Eliminación de Gauss y la descomposición LU, esenciales para resolver ecuaciones clave en circuitos, como la Ley de Ohm y las Leyes de Kirchhoff. Además, se analiza cómo estos métodos optimizan el diseño de circuitos en áreas como telecomunicaciones, automatización industrial y desarrollo de dispositivos electrónicos. La representación y resolución de circuitos mediante álgebra matricial facilita la comprensión de su funcionamiento y mejora la eficiencia en el diseño y mantenimiento de sistemas eléctricos. El estudio busca demostrar la aplicabilidad del álgebra lineal en este campo y resaltar su impacto en la innovación tecnológica, mejorando la eficiencia y permitiendo la creación de nuevas tecnologías en la ingeniería.</a:t>
            </a:r>
            <a:endParaRPr lang="es-CO"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CuadroTexto 13">
            <a:extLst>
              <a:ext uri="{FF2B5EF4-FFF2-40B4-BE49-F238E27FC236}">
                <a16:creationId xmlns:a16="http://schemas.microsoft.com/office/drawing/2014/main" id="{FF61D81D-7EA6-65BC-0C3A-FB5B2C49BE43}"/>
              </a:ext>
            </a:extLst>
          </p:cNvPr>
          <p:cNvSpPr txBox="1"/>
          <p:nvPr/>
        </p:nvSpPr>
        <p:spPr>
          <a:xfrm>
            <a:off x="1339301" y="21786484"/>
            <a:ext cx="11781056" cy="7848302"/>
          </a:xfrm>
          <a:prstGeom prst="rect">
            <a:avLst/>
          </a:prstGeom>
          <a:noFill/>
        </p:spPr>
        <p:txBody>
          <a:bodyPr wrap="square" rtlCol="0">
            <a:spAutoFit/>
          </a:bodyPr>
          <a:lstStyle/>
          <a:p>
            <a:r>
              <a:rPr lang="es-MX" sz="2800" dirty="0">
                <a:latin typeface="Open Sans" panose="020B0606030504020204" pitchFamily="34" charset="0"/>
                <a:ea typeface="Open Sans" panose="020B0606030504020204" pitchFamily="34" charset="0"/>
                <a:cs typeface="Open Sans" panose="020B0606030504020204" pitchFamily="34" charset="0"/>
              </a:rPr>
              <a:t>Los trastornos alimenticios son un problema de salud pública influenciado por factores sociales, familiares, psicológicos y biológicos, que afectan principalmente a adolescentes y jóvenes. Investigaciones del departamento de Antioquia indican que estos trastornos surgen de una interacción compleja entre factores genéticos, biológicos, psicológicos y sociales. Aunque existen avances, aún quedan muchas dudas sobre su origen y tratamiento, lo que ha llevado a estudios sobre la función cerebral y el comportamiento alimentario. Un estudio realizado en 2011 por estudiantes del Colegio Pureza de María identificó el consumo excesivo de sustancias azucaradas en entornos escolares como un factor clave en la obesidad infantil. Además, investigaciones de neuroimagen y genética han ayudado a entender cómo los individuos responden a tratamientos, mejorando el control de los trastornos alimenticios. Esto subraya la necesidad de implementar estrategias de prevención y tratamiento, como el uso de herramientas tecnológicas, como sitios web con asesoramiento nutricional, para promover hábitos saludables y concienciar sobre una alimentación equilibrada.</a:t>
            </a:r>
            <a:endParaRPr lang="es-CO" sz="28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CuadroTexto 6">
            <a:extLst>
              <a:ext uri="{FF2B5EF4-FFF2-40B4-BE49-F238E27FC236}">
                <a16:creationId xmlns:a16="http://schemas.microsoft.com/office/drawing/2014/main" id="{52D32552-7FCA-ECEB-C908-B01D97A0D203}"/>
              </a:ext>
            </a:extLst>
          </p:cNvPr>
          <p:cNvSpPr txBox="1"/>
          <p:nvPr/>
        </p:nvSpPr>
        <p:spPr>
          <a:xfrm>
            <a:off x="1339301" y="30676645"/>
            <a:ext cx="12625596" cy="12003286"/>
          </a:xfrm>
          <a:prstGeom prst="rect">
            <a:avLst/>
          </a:prstGeom>
          <a:noFill/>
        </p:spPr>
        <p:txBody>
          <a:bodyPr wrap="square" rtlCol="0">
            <a:spAutoFit/>
          </a:bodyPr>
          <a:lstStyle/>
          <a:p>
            <a:pPr>
              <a:buNone/>
            </a:pPr>
            <a:r>
              <a:rPr lang="es-ES" sz="2800" dirty="0">
                <a:latin typeface="Open Sans" panose="020B0606030504020204" pitchFamily="34" charset="0"/>
                <a:ea typeface="Open Sans" panose="020B0606030504020204" pitchFamily="34" charset="0"/>
                <a:cs typeface="Open Sans" panose="020B0606030504020204" pitchFamily="34" charset="0"/>
              </a:rPr>
              <a:t>Esta investigación adopta un enfoque mixto que combina métodos cuantitativos y cualitativos para analizar la aplicación del álgebra lineal en la ingeniería eléctrica. Desde el enfoque cuantitativo, se modelan y resuelven circuitos eléctricos mediante sistemas de ecuaciones lineales, utilizando herramientas como la regla de Cramer, eliminación de Gauss y descomposición LU. Por su parte, el enfoque cualitativo permite interpretar la importancia del álgebra lineal en el diseño y optimización de sistemas en campos como la automatización y las telecomunicaciones.</a:t>
            </a:r>
          </a:p>
          <a:p>
            <a:pPr>
              <a:buNone/>
            </a:pPr>
            <a:r>
              <a:rPr lang="es-ES" sz="2800" dirty="0">
                <a:latin typeface="Open Sans" panose="020B0606030504020204" pitchFamily="34" charset="0"/>
                <a:ea typeface="Open Sans" panose="020B0606030504020204" pitchFamily="34" charset="0"/>
                <a:cs typeface="Open Sans" panose="020B0606030504020204" pitchFamily="34" charset="0"/>
              </a:rPr>
              <a:t>El estudio tiene un alcance explicativo y descriptivo. Describe detalladamente el uso del álgebra lineal en el análisis de circuitos eléctricos y explica los métodos aplicados para resolver estos sistemas. Además, se presentan aplicaciones prácticas en áreas como el diseño de sistemas electrónicos y la optimización de redes eléctricas, destacando su papel en la innovación tecnológica.</a:t>
            </a:r>
          </a:p>
          <a:p>
            <a:pPr>
              <a:buNone/>
            </a:pPr>
            <a:r>
              <a:rPr lang="es-ES" sz="2800" dirty="0">
                <a:latin typeface="Open Sans" panose="020B0606030504020204" pitchFamily="34" charset="0"/>
                <a:ea typeface="Open Sans" panose="020B0606030504020204" pitchFamily="34" charset="0"/>
                <a:cs typeface="Open Sans" panose="020B0606030504020204" pitchFamily="34" charset="0"/>
              </a:rPr>
              <a:t>El diseño de la investigación es no experimental, ya que no se manipulan variables directamente, sino que se analizan modelos matemáticos mediante simulaciones computacionales. Se emplean matrices de admitancia e impedancia, junto con técnicas de factorización para mejorar la eficiencia en la resolución de sistemas. Herramientas como MATLAB y Python (</a:t>
            </a:r>
            <a:r>
              <a:rPr lang="es-ES" sz="2800" dirty="0" err="1">
                <a:latin typeface="Open Sans" panose="020B0606030504020204" pitchFamily="34" charset="0"/>
                <a:ea typeface="Open Sans" panose="020B0606030504020204" pitchFamily="34" charset="0"/>
                <a:cs typeface="Open Sans" panose="020B0606030504020204" pitchFamily="34" charset="0"/>
              </a:rPr>
              <a:t>NumPy</a:t>
            </a:r>
            <a:r>
              <a:rPr lang="es-ES" sz="2800" dirty="0">
                <a:latin typeface="Open Sans" panose="020B0606030504020204" pitchFamily="34" charset="0"/>
                <a:ea typeface="Open Sans" panose="020B0606030504020204" pitchFamily="34" charset="0"/>
                <a:cs typeface="Open Sans" panose="020B0606030504020204" pitchFamily="34" charset="0"/>
              </a:rPr>
              <a:t>) se utilizan para analizar y visualizar los resultados de forma precisa y eficiente.</a:t>
            </a:r>
          </a:p>
          <a:p>
            <a:r>
              <a:rPr lang="es-ES" sz="2800" dirty="0">
                <a:latin typeface="Open Sans" panose="020B0606030504020204" pitchFamily="34" charset="0"/>
                <a:ea typeface="Open Sans" panose="020B0606030504020204" pitchFamily="34" charset="0"/>
                <a:cs typeface="Open Sans" panose="020B0606030504020204" pitchFamily="34" charset="0"/>
              </a:rPr>
              <a:t>En el contexto del estudio, se resalta el valor del álgebra lineal como una herramienta clave para modelar, analizar y optimizar circuitos eléctricos. Su aplicación adecuada permite mejorar la eficiencia y precisión en el diseño de sistemas, facilitando el desarrollo de tecnologías avanzadas en áreas como la electrónica de potencia, la automatización y las telecomunicaciones.</a:t>
            </a:r>
          </a:p>
          <a:p>
            <a:endParaRPr lang="es-CO" dirty="0"/>
          </a:p>
        </p:txBody>
      </p:sp>
      <p:sp>
        <p:nvSpPr>
          <p:cNvPr id="26" name="CuadroTexto 25">
            <a:extLst>
              <a:ext uri="{FF2B5EF4-FFF2-40B4-BE49-F238E27FC236}">
                <a16:creationId xmlns:a16="http://schemas.microsoft.com/office/drawing/2014/main" id="{66D688F8-6BD1-2496-D484-54270F128AA6}"/>
              </a:ext>
            </a:extLst>
          </p:cNvPr>
          <p:cNvSpPr txBox="1"/>
          <p:nvPr/>
        </p:nvSpPr>
        <p:spPr>
          <a:xfrm>
            <a:off x="14835528" y="14434531"/>
            <a:ext cx="12625596" cy="8125301"/>
          </a:xfrm>
          <a:prstGeom prst="rect">
            <a:avLst/>
          </a:prstGeom>
          <a:noFill/>
        </p:spPr>
        <p:txBody>
          <a:bodyPr wrap="square" rtlCol="0">
            <a:spAutoFit/>
          </a:bodyPr>
          <a:lstStyle/>
          <a:p>
            <a:pPr>
              <a:buNone/>
            </a:pPr>
            <a:r>
              <a:rPr lang="es-ES" sz="2800" dirty="0">
                <a:latin typeface="Open Sans" panose="020B0606030504020204" pitchFamily="34" charset="0"/>
                <a:ea typeface="Open Sans" panose="020B0606030504020204" pitchFamily="34" charset="0"/>
                <a:cs typeface="Open Sans" panose="020B0606030504020204" pitchFamily="34" charset="0"/>
              </a:rPr>
              <a:t>A lo largo de la investigación se realizaron ejercicios prácticos aplicando álgebra lineal al análisis de circuitos eléctricos, utilizando herramientas como MATLAB y Python con la biblioteca </a:t>
            </a:r>
            <a:r>
              <a:rPr lang="es-ES" sz="2800" dirty="0" err="1">
                <a:latin typeface="Open Sans" panose="020B0606030504020204" pitchFamily="34" charset="0"/>
                <a:ea typeface="Open Sans" panose="020B0606030504020204" pitchFamily="34" charset="0"/>
                <a:cs typeface="Open Sans" panose="020B0606030504020204" pitchFamily="34" charset="0"/>
              </a:rPr>
              <a:t>NumPy</a:t>
            </a:r>
            <a:r>
              <a:rPr lang="es-ES" sz="2800" dirty="0">
                <a:latin typeface="Open Sans" panose="020B0606030504020204" pitchFamily="34" charset="0"/>
                <a:ea typeface="Open Sans" panose="020B0606030504020204" pitchFamily="34" charset="0"/>
                <a:cs typeface="Open Sans" panose="020B0606030504020204" pitchFamily="34" charset="0"/>
              </a:rPr>
              <a:t>. Se resolvieron sistemas de ecuaciones derivados de las Leyes de Kirchhoff y la Ley de Ohm, trabajando con configuraciones de circuitos tanto en serie como en paralelo.</a:t>
            </a:r>
          </a:p>
          <a:p>
            <a:pPr>
              <a:buNone/>
            </a:pPr>
            <a:r>
              <a:rPr lang="es-ES" sz="2800" dirty="0">
                <a:latin typeface="Open Sans" panose="020B0606030504020204" pitchFamily="34" charset="0"/>
                <a:ea typeface="Open Sans" panose="020B0606030504020204" pitchFamily="34" charset="0"/>
                <a:cs typeface="Open Sans" panose="020B0606030504020204" pitchFamily="34" charset="0"/>
              </a:rPr>
              <a:t>Se aplicaron distintos métodos según la complejidad del circuito: la Regla de Cramer se utilizó en sistemas simples de hasta tres ecuaciones, la eliminación de Gauss en circuitos con más mallas y nodos, y la descomposición LU en sistemas más grandes, optimizando así el tiempo de procesamiento.</a:t>
            </a:r>
          </a:p>
          <a:p>
            <a:r>
              <a:rPr lang="es-ES" sz="2800" dirty="0">
                <a:latin typeface="Open Sans" panose="020B0606030504020204" pitchFamily="34" charset="0"/>
                <a:ea typeface="Open Sans" panose="020B0606030504020204" pitchFamily="34" charset="0"/>
                <a:cs typeface="Open Sans" panose="020B0606030504020204" pitchFamily="34" charset="0"/>
              </a:rPr>
              <a:t>Los resultados confirmaron que cada método fue efectivo dependiendo del tipo y tamaño del circuito. Además de resolver los sistemas, el álgebra lineal permitió modelar y simular el comportamiento eléctrico con gran precisión. Los valores obtenidos por métodos algebraicos fueron verificados mediante simulaciones en software especializado, mostrando una coincidencia significativa que respalda la validez y utilidad del enfoque algebraico en el análisis de circuitos eléctricos.</a:t>
            </a:r>
          </a:p>
          <a:p>
            <a:endParaRPr lang="es-CO" dirty="0"/>
          </a:p>
        </p:txBody>
      </p:sp>
      <p:sp>
        <p:nvSpPr>
          <p:cNvPr id="28" name="CuadroTexto 27">
            <a:extLst>
              <a:ext uri="{FF2B5EF4-FFF2-40B4-BE49-F238E27FC236}">
                <a16:creationId xmlns:a16="http://schemas.microsoft.com/office/drawing/2014/main" id="{0B914383-A597-5E55-F339-1D2418453EB9}"/>
              </a:ext>
            </a:extLst>
          </p:cNvPr>
          <p:cNvSpPr txBox="1"/>
          <p:nvPr/>
        </p:nvSpPr>
        <p:spPr>
          <a:xfrm>
            <a:off x="14835527" y="27242444"/>
            <a:ext cx="13812498" cy="9510296"/>
          </a:xfrm>
          <a:prstGeom prst="rect">
            <a:avLst/>
          </a:prstGeom>
          <a:noFill/>
        </p:spPr>
        <p:txBody>
          <a:bodyPr wrap="square" rtlCol="0">
            <a:spAutoFit/>
          </a:bodyPr>
          <a:lstStyle/>
          <a:p>
            <a:pPr>
              <a:buNone/>
            </a:pPr>
            <a:r>
              <a:rPr lang="es-ES" sz="2700" dirty="0">
                <a:latin typeface="Open Sans" panose="020B0606030504020204" pitchFamily="34" charset="0"/>
                <a:ea typeface="Open Sans" panose="020B0606030504020204" pitchFamily="34" charset="0"/>
                <a:cs typeface="Open Sans" panose="020B0606030504020204" pitchFamily="34" charset="0"/>
              </a:rPr>
              <a:t>El presente estudio permitió evidenciar que el álgebra lineal es una herramienta esencial en el análisis de circuitos eléctricos, especialmente en el contexto de la ingeniería eléctrica. La posibilidad de representar sistemas de ecuaciones mediante matrices no solo facilita su resolución, sino que también permite un análisis más estructurado y eficiente, lo cual es clave para el diseño, simulación y optimización de redes eléctricas complejas.</a:t>
            </a:r>
          </a:p>
          <a:p>
            <a:pPr>
              <a:buNone/>
            </a:pPr>
            <a:r>
              <a:rPr lang="es-ES" sz="2700" dirty="0">
                <a:latin typeface="Open Sans" panose="020B0606030504020204" pitchFamily="34" charset="0"/>
                <a:ea typeface="Open Sans" panose="020B0606030504020204" pitchFamily="34" charset="0"/>
                <a:cs typeface="Open Sans" panose="020B0606030504020204" pitchFamily="34" charset="0"/>
              </a:rPr>
              <a:t>Se concluyó que los métodos aplicados —regla de Cramer, eliminación de Gauss y descomposición LU— ofrecen soluciones eficaces y adaptables según la naturaleza del circuito. Cada técnica demostró ser útil en distintos niveles de complejidad: desde circuitos simples hasta configuraciones con múltiples mallas y nodos. Esto evidencia la versatilidad del álgebra lineal en el abordaje de problemas reales dentro de la ingeniería.</a:t>
            </a:r>
          </a:p>
          <a:p>
            <a:pPr>
              <a:buNone/>
            </a:pPr>
            <a:r>
              <a:rPr lang="es-ES" sz="2700" dirty="0">
                <a:latin typeface="Open Sans" panose="020B0606030504020204" pitchFamily="34" charset="0"/>
                <a:ea typeface="Open Sans" panose="020B0606030504020204" pitchFamily="34" charset="0"/>
                <a:cs typeface="Open Sans" panose="020B0606030504020204" pitchFamily="34" charset="0"/>
              </a:rPr>
              <a:t>Asimismo, se comprobó que el uso de herramientas computacionales como MATLAB y Python, junto con bibliotecas como </a:t>
            </a:r>
            <a:r>
              <a:rPr lang="es-ES" sz="2700" dirty="0" err="1">
                <a:latin typeface="Open Sans" panose="020B0606030504020204" pitchFamily="34" charset="0"/>
                <a:ea typeface="Open Sans" panose="020B0606030504020204" pitchFamily="34" charset="0"/>
                <a:cs typeface="Open Sans" panose="020B0606030504020204" pitchFamily="34" charset="0"/>
              </a:rPr>
              <a:t>NumPy</a:t>
            </a:r>
            <a:r>
              <a:rPr lang="es-ES" sz="2700" dirty="0">
                <a:latin typeface="Open Sans" panose="020B0606030504020204" pitchFamily="34" charset="0"/>
                <a:ea typeface="Open Sans" panose="020B0606030504020204" pitchFamily="34" charset="0"/>
                <a:cs typeface="Open Sans" panose="020B0606030504020204" pitchFamily="34" charset="0"/>
              </a:rPr>
              <a:t>, potencia significativamente la aplicación práctica de estos métodos. Estas plataformas no solo agilizan el proceso de cálculo, sino que también permiten realizar simulaciones detalladas que validan los resultados obtenidos, incrementando así la precisión y confiabilidad del análisis.</a:t>
            </a:r>
          </a:p>
          <a:p>
            <a:r>
              <a:rPr lang="es-ES" sz="2700" dirty="0">
                <a:latin typeface="Open Sans" panose="020B0606030504020204" pitchFamily="34" charset="0"/>
                <a:ea typeface="Open Sans" panose="020B0606030504020204" pitchFamily="34" charset="0"/>
                <a:cs typeface="Open Sans" panose="020B0606030504020204" pitchFamily="34" charset="0"/>
              </a:rPr>
              <a:t>Por último, se destaca la importancia de una sólida formación en álgebra lineal para los futuros profesionales de la ingeniería. Este conocimiento no solo es indispensable a nivel académico, sino que se proyecta como una competencia clave en el entorno laboral, particularmente en áreas relacionadas con la automatización, la electrónica de potencia, las telecomunicaciones y el desarrollo de tecnologías innovadoras.</a:t>
            </a:r>
          </a:p>
          <a:p>
            <a:endParaRPr lang="es-CO" dirty="0"/>
          </a:p>
        </p:txBody>
      </p:sp>
      <p:sp>
        <p:nvSpPr>
          <p:cNvPr id="33" name="CuadroTexto 32">
            <a:extLst>
              <a:ext uri="{FF2B5EF4-FFF2-40B4-BE49-F238E27FC236}">
                <a16:creationId xmlns:a16="http://schemas.microsoft.com/office/drawing/2014/main" id="{9E6E35E9-6935-C7A8-107F-968BDA57DA23}"/>
              </a:ext>
            </a:extLst>
          </p:cNvPr>
          <p:cNvSpPr txBox="1"/>
          <p:nvPr/>
        </p:nvSpPr>
        <p:spPr>
          <a:xfrm>
            <a:off x="15148501" y="38157260"/>
            <a:ext cx="12625596" cy="4247317"/>
          </a:xfrm>
          <a:prstGeom prst="rect">
            <a:avLst/>
          </a:prstGeom>
          <a:noFill/>
        </p:spPr>
        <p:txBody>
          <a:bodyPr wrap="square" rtlCol="0">
            <a:spAutoFit/>
          </a:bodyPr>
          <a:lstStyle/>
          <a:p>
            <a:pPr indent="457200" algn="just">
              <a:lnSpc>
                <a:spcPct val="200000"/>
              </a:lnSpc>
              <a:buNone/>
            </a:pPr>
            <a:r>
              <a:rPr lang="es-CO" sz="1800" dirty="0">
                <a:effectLst/>
                <a:latin typeface="Times New Roman" panose="02020603050405020304" pitchFamily="18" charset="0"/>
                <a:ea typeface="Calibri" panose="020F0502020204030204" pitchFamily="34" charset="0"/>
              </a:rPr>
              <a:t> </a:t>
            </a:r>
          </a:p>
          <a:p>
            <a:pPr indent="457200" algn="just">
              <a:lnSpc>
                <a:spcPct val="200000"/>
              </a:lnSpc>
              <a:buNone/>
            </a:pPr>
            <a:r>
              <a:rPr lang="es-CO" sz="1800" dirty="0">
                <a:effectLst/>
                <a:latin typeface="Times New Roman" panose="02020603050405020304" pitchFamily="18" charset="0"/>
                <a:ea typeface="Calibri" panose="020F0502020204030204" pitchFamily="34" charset="0"/>
              </a:rPr>
              <a:t>Lay, D. C., Lay, S. R., &amp; McDonald, J. J. (2016). Álgebra lineal y sus aplicaciones (5ª ed.). Pearson Educación.</a:t>
            </a:r>
          </a:p>
          <a:p>
            <a:pPr indent="457200" algn="just">
              <a:lnSpc>
                <a:spcPct val="200000"/>
              </a:lnSpc>
              <a:buNone/>
            </a:pPr>
            <a:r>
              <a:rPr lang="es-CO" sz="1800" dirty="0" err="1">
                <a:effectLst/>
                <a:latin typeface="Times New Roman" panose="02020603050405020304" pitchFamily="18" charset="0"/>
                <a:ea typeface="Calibri" panose="020F0502020204030204" pitchFamily="34" charset="0"/>
              </a:rPr>
              <a:t>Sadiku</a:t>
            </a:r>
            <a:r>
              <a:rPr lang="es-CO" sz="1800" dirty="0">
                <a:effectLst/>
                <a:latin typeface="Times New Roman" panose="02020603050405020304" pitchFamily="18" charset="0"/>
                <a:ea typeface="Calibri" panose="020F0502020204030204" pitchFamily="34" charset="0"/>
              </a:rPr>
              <a:t>, M. N. O. (2014). Elementos de Electromagnetismo (5ª ed.). McGraw-Hill.</a:t>
            </a:r>
          </a:p>
          <a:p>
            <a:pPr indent="457200" algn="just">
              <a:lnSpc>
                <a:spcPct val="200000"/>
              </a:lnSpc>
              <a:buNone/>
            </a:pPr>
            <a:r>
              <a:rPr lang="es-CO" sz="1800" dirty="0" err="1">
                <a:effectLst/>
                <a:latin typeface="Times New Roman" panose="02020603050405020304" pitchFamily="18" charset="0"/>
                <a:ea typeface="Calibri" panose="020F0502020204030204" pitchFamily="34" charset="0"/>
              </a:rPr>
              <a:t>Dorf</a:t>
            </a:r>
            <a:r>
              <a:rPr lang="es-CO" sz="1800" dirty="0">
                <a:effectLst/>
                <a:latin typeface="Times New Roman" panose="02020603050405020304" pitchFamily="18" charset="0"/>
                <a:ea typeface="Calibri" panose="020F0502020204030204" pitchFamily="34" charset="0"/>
              </a:rPr>
              <a:t>, R. C., &amp; </a:t>
            </a:r>
            <a:r>
              <a:rPr lang="es-CO" sz="1800" dirty="0" err="1">
                <a:effectLst/>
                <a:latin typeface="Times New Roman" panose="02020603050405020304" pitchFamily="18" charset="0"/>
                <a:ea typeface="Calibri" panose="020F0502020204030204" pitchFamily="34" charset="0"/>
              </a:rPr>
              <a:t>Svoboda</a:t>
            </a:r>
            <a:r>
              <a:rPr lang="es-CO" sz="1800" dirty="0">
                <a:effectLst/>
                <a:latin typeface="Times New Roman" panose="02020603050405020304" pitchFamily="18" charset="0"/>
                <a:ea typeface="Calibri" panose="020F0502020204030204" pitchFamily="34" charset="0"/>
              </a:rPr>
              <a:t>, J. A. (2018). Circuitos Eléctricos (10ª ed.). Pearson.</a:t>
            </a:r>
          </a:p>
          <a:p>
            <a:pPr indent="457200" algn="just">
              <a:lnSpc>
                <a:spcPct val="200000"/>
              </a:lnSpc>
              <a:buNone/>
            </a:pPr>
            <a:r>
              <a:rPr lang="es-CO" sz="1800" dirty="0">
                <a:effectLst/>
                <a:latin typeface="Times New Roman" panose="02020603050405020304" pitchFamily="18" charset="0"/>
                <a:ea typeface="Calibri" panose="020F0502020204030204" pitchFamily="34" charset="0"/>
              </a:rPr>
              <a:t>Strang, G. (2016). </a:t>
            </a:r>
            <a:r>
              <a:rPr lang="es-CO" sz="1800" dirty="0" err="1">
                <a:effectLst/>
                <a:latin typeface="Times New Roman" panose="02020603050405020304" pitchFamily="18" charset="0"/>
                <a:ea typeface="Calibri" panose="020F0502020204030204" pitchFamily="34" charset="0"/>
              </a:rPr>
              <a:t>Introduction</a:t>
            </a:r>
            <a:r>
              <a:rPr lang="es-CO" sz="1800" dirty="0">
                <a:effectLst/>
                <a:latin typeface="Times New Roman" panose="02020603050405020304" pitchFamily="18" charset="0"/>
                <a:ea typeface="Calibri" panose="020F0502020204030204" pitchFamily="34" charset="0"/>
              </a:rPr>
              <a:t> </a:t>
            </a:r>
            <a:r>
              <a:rPr lang="es-CO" sz="1800" dirty="0" err="1">
                <a:effectLst/>
                <a:latin typeface="Times New Roman" panose="02020603050405020304" pitchFamily="18" charset="0"/>
                <a:ea typeface="Calibri" panose="020F0502020204030204" pitchFamily="34" charset="0"/>
              </a:rPr>
              <a:t>to</a:t>
            </a:r>
            <a:r>
              <a:rPr lang="es-CO" sz="1800" dirty="0">
                <a:effectLst/>
                <a:latin typeface="Times New Roman" panose="02020603050405020304" pitchFamily="18" charset="0"/>
                <a:ea typeface="Calibri" panose="020F0502020204030204" pitchFamily="34" charset="0"/>
              </a:rPr>
              <a:t> Linear Algebra (5ª ed.). Wellesley-Cambridge </a:t>
            </a:r>
            <a:r>
              <a:rPr lang="es-CO" sz="1800" dirty="0" err="1">
                <a:effectLst/>
                <a:latin typeface="Times New Roman" panose="02020603050405020304" pitchFamily="18" charset="0"/>
                <a:ea typeface="Calibri" panose="020F0502020204030204" pitchFamily="34" charset="0"/>
              </a:rPr>
              <a:t>Press</a:t>
            </a:r>
            <a:r>
              <a:rPr lang="es-CO" sz="1800" dirty="0">
                <a:effectLst/>
                <a:latin typeface="Times New Roman" panose="02020603050405020304" pitchFamily="18" charset="0"/>
                <a:ea typeface="Calibri" panose="020F0502020204030204" pitchFamily="34" charset="0"/>
              </a:rPr>
              <a:t>.</a:t>
            </a:r>
          </a:p>
          <a:p>
            <a:pPr indent="457200" algn="just">
              <a:lnSpc>
                <a:spcPct val="200000"/>
              </a:lnSpc>
              <a:buNone/>
            </a:pPr>
            <a:r>
              <a:rPr lang="es-CO" sz="1800" dirty="0" err="1">
                <a:effectLst/>
                <a:latin typeface="Times New Roman" panose="02020603050405020304" pitchFamily="18" charset="0"/>
                <a:ea typeface="Calibri" panose="020F0502020204030204" pitchFamily="34" charset="0"/>
              </a:rPr>
              <a:t>NumPy</a:t>
            </a:r>
            <a:r>
              <a:rPr lang="es-CO" sz="1800" dirty="0">
                <a:effectLst/>
                <a:latin typeface="Times New Roman" panose="02020603050405020304" pitchFamily="18" charset="0"/>
                <a:ea typeface="Calibri" panose="020F0502020204030204" pitchFamily="34" charset="0"/>
              </a:rPr>
              <a:t> </a:t>
            </a:r>
            <a:r>
              <a:rPr lang="es-CO" sz="1800" dirty="0" err="1">
                <a:effectLst/>
                <a:latin typeface="Times New Roman" panose="02020603050405020304" pitchFamily="18" charset="0"/>
                <a:ea typeface="Calibri" panose="020F0502020204030204" pitchFamily="34" charset="0"/>
              </a:rPr>
              <a:t>Developers</a:t>
            </a:r>
            <a:r>
              <a:rPr lang="es-CO" sz="1800" dirty="0">
                <a:effectLst/>
                <a:latin typeface="Times New Roman" panose="02020603050405020304" pitchFamily="18" charset="0"/>
                <a:ea typeface="Calibri" panose="020F0502020204030204" pitchFamily="34" charset="0"/>
              </a:rPr>
              <a:t>. (2023). </a:t>
            </a:r>
            <a:r>
              <a:rPr lang="es-CO" sz="1800" dirty="0" err="1">
                <a:effectLst/>
                <a:latin typeface="Times New Roman" panose="02020603050405020304" pitchFamily="18" charset="0"/>
                <a:ea typeface="Calibri" panose="020F0502020204030204" pitchFamily="34" charset="0"/>
              </a:rPr>
              <a:t>NumPy</a:t>
            </a:r>
            <a:r>
              <a:rPr lang="es-CO" sz="1800" dirty="0">
                <a:effectLst/>
                <a:latin typeface="Times New Roman" panose="02020603050405020304" pitchFamily="18" charset="0"/>
                <a:ea typeface="Calibri" panose="020F0502020204030204" pitchFamily="34" charset="0"/>
              </a:rPr>
              <a:t> </a:t>
            </a:r>
            <a:r>
              <a:rPr lang="es-CO" sz="1800" dirty="0" err="1">
                <a:effectLst/>
                <a:latin typeface="Times New Roman" panose="02020603050405020304" pitchFamily="18" charset="0"/>
                <a:ea typeface="Calibri" panose="020F0502020204030204" pitchFamily="34" charset="0"/>
              </a:rPr>
              <a:t>Documentation</a:t>
            </a:r>
            <a:r>
              <a:rPr lang="es-CO" sz="1800" dirty="0">
                <a:effectLst/>
                <a:latin typeface="Times New Roman" panose="02020603050405020304" pitchFamily="18" charset="0"/>
                <a:ea typeface="Calibri" panose="020F0502020204030204" pitchFamily="34" charset="0"/>
              </a:rPr>
              <a:t>. </a:t>
            </a:r>
            <a:r>
              <a:rPr lang="es-CO"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https://numpy.org/doc/</a:t>
            </a:r>
            <a:r>
              <a:rPr lang="es-ES" sz="1800" dirty="0">
                <a:effectLst/>
                <a:latin typeface="Times New Roman" panose="02020603050405020304" pitchFamily="18" charset="0"/>
                <a:ea typeface="Calibri" panose="020F0502020204030204" pitchFamily="34" charset="0"/>
              </a:rPr>
              <a:t> </a:t>
            </a:r>
            <a:endParaRPr lang="es-CO" sz="1800" dirty="0">
              <a:effectLst/>
              <a:latin typeface="Times New Roman" panose="02020603050405020304" pitchFamily="18" charset="0"/>
              <a:ea typeface="Calibri" panose="020F0502020204030204" pitchFamily="34" charset="0"/>
            </a:endParaRPr>
          </a:p>
          <a:p>
            <a:pPr indent="457200" algn="just">
              <a:lnSpc>
                <a:spcPct val="200000"/>
              </a:lnSpc>
            </a:pPr>
            <a:r>
              <a:rPr lang="es-CO" sz="1800" dirty="0" err="1">
                <a:effectLst/>
                <a:latin typeface="Times New Roman" panose="02020603050405020304" pitchFamily="18" charset="0"/>
                <a:ea typeface="Calibri" panose="020F0502020204030204" pitchFamily="34" charset="0"/>
              </a:rPr>
              <a:t>The</a:t>
            </a:r>
            <a:r>
              <a:rPr lang="es-CO" sz="1800" dirty="0">
                <a:effectLst/>
                <a:latin typeface="Times New Roman" panose="02020603050405020304" pitchFamily="18" charset="0"/>
                <a:ea typeface="Calibri" panose="020F0502020204030204" pitchFamily="34" charset="0"/>
              </a:rPr>
              <a:t> </a:t>
            </a:r>
            <a:r>
              <a:rPr lang="es-CO" sz="1800" dirty="0" err="1">
                <a:effectLst/>
                <a:latin typeface="Times New Roman" panose="02020603050405020304" pitchFamily="18" charset="0"/>
                <a:ea typeface="Calibri" panose="020F0502020204030204" pitchFamily="34" charset="0"/>
              </a:rPr>
              <a:t>MathWorks</a:t>
            </a:r>
            <a:r>
              <a:rPr lang="es-CO" sz="1800" dirty="0">
                <a:effectLst/>
                <a:latin typeface="Times New Roman" panose="02020603050405020304" pitchFamily="18" charset="0"/>
                <a:ea typeface="Calibri" panose="020F0502020204030204" pitchFamily="34" charset="0"/>
              </a:rPr>
              <a:t>, Inc. (2023). MATLAB </a:t>
            </a:r>
            <a:r>
              <a:rPr lang="es-CO" sz="1800" dirty="0" err="1">
                <a:effectLst/>
                <a:latin typeface="Times New Roman" panose="02020603050405020304" pitchFamily="18" charset="0"/>
                <a:ea typeface="Calibri" panose="020F0502020204030204" pitchFamily="34" charset="0"/>
              </a:rPr>
              <a:t>Documentation</a:t>
            </a:r>
            <a:r>
              <a:rPr lang="es-CO" sz="1800" dirty="0">
                <a:effectLst/>
                <a:latin typeface="Times New Roman" panose="02020603050405020304" pitchFamily="18" charset="0"/>
                <a:ea typeface="Calibri" panose="020F0502020204030204" pitchFamily="34" charset="0"/>
              </a:rPr>
              <a:t>. </a:t>
            </a:r>
            <a:r>
              <a:rPr lang="es-CO"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https://www.mathworks.com/help/</a:t>
            </a:r>
            <a:r>
              <a:rPr lang="es-ES" sz="1800" dirty="0">
                <a:effectLst/>
                <a:latin typeface="Times New Roman" panose="02020603050405020304" pitchFamily="18" charset="0"/>
                <a:ea typeface="Calibri" panose="020F0502020204030204" pitchFamily="34" charset="0"/>
              </a:rPr>
              <a:t> </a:t>
            </a:r>
            <a:endParaRPr lang="es-CO" sz="1800" dirty="0">
              <a:effectLst/>
              <a:latin typeface="Times New Roman" panose="02020603050405020304" pitchFamily="18" charset="0"/>
              <a:ea typeface="Calibri" panose="020F0502020204030204" pitchFamily="34" charset="0"/>
            </a:endParaRPr>
          </a:p>
          <a:p>
            <a:endParaRPr lang="es-CO" dirty="0"/>
          </a:p>
        </p:txBody>
      </p:sp>
    </p:spTree>
    <p:extLst>
      <p:ext uri="{BB962C8B-B14F-4D97-AF65-F5344CB8AC3E}">
        <p14:creationId xmlns:p14="http://schemas.microsoft.com/office/powerpoint/2010/main" val="297795063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1533</TotalTime>
  <Words>1476</Words>
  <Application>Microsoft Office PowerPoint</Application>
  <PresentationFormat>Personalizado</PresentationFormat>
  <Paragraphs>34</Paragraphs>
  <Slides>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vt:i4>
      </vt:variant>
    </vt:vector>
  </HeadingPairs>
  <TitlesOfParts>
    <vt:vector size="9" baseType="lpstr">
      <vt:lpstr>Arial</vt:lpstr>
      <vt:lpstr>Arial Black</vt:lpstr>
      <vt:lpstr>Bree Serif</vt:lpstr>
      <vt:lpstr>Calibri</vt:lpstr>
      <vt:lpstr>Calibri Light</vt:lpstr>
      <vt:lpstr>Open Sans</vt:lpstr>
      <vt:lpstr>Times New Roman</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DUDBIL OLVASADA PABON RIAÑO</dc:creator>
  <cp:lastModifiedBy>Sebastian Camero</cp:lastModifiedBy>
  <cp:revision>12</cp:revision>
  <dcterms:created xsi:type="dcterms:W3CDTF">2024-05-14T14:29:54Z</dcterms:created>
  <dcterms:modified xsi:type="dcterms:W3CDTF">2025-05-24T22:14:49Z</dcterms:modified>
</cp:coreProperties>
</file>