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5143500" cx="9144000"/>
  <p:notesSz cx="6858000" cy="9144000"/>
  <p:embeddedFontLst>
    <p:embeddedFont>
      <p:font typeface="Cabin Sketch"/>
      <p:regular r:id="rId74"/>
      <p:bold r:id="rId75"/>
    </p:embeddedFont>
    <p:embeddedFont>
      <p:font typeface="Wire One"/>
      <p:regular r:id="rId76"/>
    </p:embeddedFont>
    <p:embeddedFont>
      <p:font typeface="Bree Serif"/>
      <p:regular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CabinSketch-bold.fntdata"/><Relationship Id="rId30" Type="http://schemas.openxmlformats.org/officeDocument/2006/relationships/slide" Target="slides/slide26.xml"/><Relationship Id="rId74" Type="http://schemas.openxmlformats.org/officeDocument/2006/relationships/font" Target="fonts/CabinSketch-regular.fntdata"/><Relationship Id="rId33" Type="http://schemas.openxmlformats.org/officeDocument/2006/relationships/slide" Target="slides/slide29.xml"/><Relationship Id="rId77" Type="http://schemas.openxmlformats.org/officeDocument/2006/relationships/font" Target="fonts/BreeSerif-regular.fntdata"/><Relationship Id="rId32" Type="http://schemas.openxmlformats.org/officeDocument/2006/relationships/slide" Target="slides/slide28.xml"/><Relationship Id="rId76" Type="http://schemas.openxmlformats.org/officeDocument/2006/relationships/font" Target="fonts/WireOne-regular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One Columns, and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o Slide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b="1" sz="4800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bug.elm-lang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://elm-lang.org/blog/blazing-fast-html-round-tw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Functional reactive programming for the browser</a:t>
            </a:r>
          </a:p>
        </p:txBody>
      </p:sp>
      <p:pic>
        <p:nvPicPr>
          <p:cNvPr descr="Elm_logo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13" y="4056320"/>
            <a:ext cx="924774" cy="9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3" name="Shape 10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05" name="Shape 10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06" name="Shape 106"/>
          <p:cNvCxnSpPr>
            <a:stCxn id="102" idx="2"/>
            <a:endCxn id="10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8" name="Shape 10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5" name="Shape 11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7" name="Shape 11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18" name="Shape 118"/>
          <p:cNvCxnSpPr>
            <a:stCxn id="115" idx="5"/>
            <a:endCxn id="11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1821800" y="2544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20" name="Shape 12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9" name="Shape 12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30" name="Shape 130"/>
          <p:cNvCxnSpPr>
            <a:stCxn id="129" idx="2"/>
            <a:endCxn id="131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6" idx="2"/>
            <a:endCxn id="13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5" name="Shape 13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2" name="Shape 14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44" name="Shape 14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5" name="Shape 145"/>
          <p:cNvCxnSpPr>
            <a:stCxn id="146" idx="3"/>
            <a:endCxn id="141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8" name="Shape 14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state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(DOM / Model)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</a:t>
            </a: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stateless / 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pure functions is easy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without global state is easy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maintainability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concurrency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4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Architecture by example</a:t>
            </a:r>
          </a:p>
          <a:p>
            <a:pPr indent="-457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95" name="Shape 19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97" name="Shape 19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198" name="Shape 19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05" name="Shape 20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07" name="Shape 20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08" name="Shape 208"/>
          <p:cNvCxnSpPr>
            <a:stCxn id="204" idx="2"/>
            <a:endCxn id="205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10" name="Shape 21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17" name="Shape 21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19" name="Shape 21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20" name="Shape 220"/>
          <p:cNvCxnSpPr>
            <a:stCxn id="217" idx="5"/>
            <a:endCxn id="219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22" name="Shape 22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29" name="Shape 22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31" name="Shape 23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32" name="Shape 232"/>
          <p:cNvCxnSpPr>
            <a:stCxn id="231" idx="2"/>
            <a:endCxn id="233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28" idx="2"/>
            <a:endCxn id="233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37" name="Shape 23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44" name="Shape 24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46" name="Shape 24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47" name="Shape 247"/>
          <p:cNvCxnSpPr>
            <a:stCxn id="248" idx="3"/>
            <a:endCxn id="243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0" name="Shape 25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7" name="Shape 25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9" name="Shape 25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0" name="Shape 260"/>
          <p:cNvCxnSpPr>
            <a:stCxn id="256" idx="2"/>
            <a:endCxn id="25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2" name="Shape 26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9" name="Shape 26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1" name="Shape 27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2" name="Shape 272"/>
          <p:cNvCxnSpPr>
            <a:stCxn id="269" idx="5"/>
            <a:endCxn id="271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1" name="Shape 28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3" name="Shape 28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84" name="Shape 284"/>
          <p:cNvCxnSpPr>
            <a:stCxn id="283" idx="2"/>
            <a:endCxn id="285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>
            <a:stCxn id="280" idx="2"/>
            <a:endCxn id="285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9" name="Shape 28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6" name="Shape 29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98" name="Shape 29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99" name="Shape 299"/>
          <p:cNvCxnSpPr>
            <a:stCxn id="300" idx="3"/>
            <a:endCxn id="29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02" name="Shape 30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09" name="Shape 30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11" name="Shape 31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12" name="Shape 312"/>
          <p:cNvCxnSpPr>
            <a:stCxn id="308" idx="2"/>
            <a:endCxn id="309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3" name="Shape 313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4" name="Shape 31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23" name="Shape 32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24" name="Shape 324"/>
          <p:cNvCxnSpPr>
            <a:stCxn id="321" idx="5"/>
            <a:endCxn id="323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not only HTML but ‘subscriptions’ to DOM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25344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"+"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"-"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58900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: </a:t>
            </a:r>
            <a:r>
              <a:rPr b="1" lang="en">
                <a:solidFill>
                  <a:srgbClr val="E6DE0E"/>
                </a:solidFill>
              </a:rPr>
              <a:t>Model -&gt; Sub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b="1" lang="en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2109450" y="321900"/>
            <a:ext cx="49446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80C1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subscriptions : </a:t>
            </a:r>
            <a:r>
              <a:rPr b="1" lang="en" sz="1800">
                <a:solidFill>
                  <a:srgbClr val="E6DE0E"/>
                </a:solidFill>
              </a:rPr>
              <a:t>Model -&gt; Sub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subscriptions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Time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every Time.second </a:t>
            </a:r>
            <a:r>
              <a:rPr b="1" lang="en" sz="1800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6AA3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Tick </a:t>
            </a:r>
            <a:r>
              <a:rPr lang="en" sz="1800">
                <a:solidFill>
                  <a:srgbClr val="CAE4E6"/>
                </a:solidFill>
              </a:rPr>
              <a:t>time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time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59" name="Shape 35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61" name="Shape 36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62" name="Shape 36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63" name="Shape 36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0" name="Shape 37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72" name="Shape 37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73" name="Shape 373"/>
          <p:cNvCxnSpPr>
            <a:stCxn id="369" idx="2"/>
            <a:endCxn id="37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4" name="Shape 374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5" name="Shape 37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76" name="Shape 37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377" name="Shape 377"/>
          <p:cNvCxnSpPr>
            <a:stCxn id="369" idx="2"/>
            <a:endCxn id="37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5" name="Shape 38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87" name="Shape 38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88" name="Shape 388"/>
          <p:cNvCxnSpPr>
            <a:stCxn id="385" idx="5"/>
            <a:endCxn id="38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0" name="Shape 39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92" name="Shape 392"/>
          <p:cNvCxnSpPr>
            <a:stCxn id="390" idx="0"/>
            <a:endCxn id="38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3" name="Shape 39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b="1" lang="en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0" name="Shape 4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02" name="Shape 40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03" name="Shape 403"/>
          <p:cNvCxnSpPr>
            <a:stCxn id="398" idx="1"/>
            <a:endCxn id="404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>
            <a:stCxn id="399" idx="2"/>
            <a:endCxn id="40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6" name="Shape 406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8" name="Shape 40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09" name="Shape 40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16" name="Shape 41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18" name="Shape 41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19" name="Shape 419"/>
          <p:cNvCxnSpPr>
            <a:stCxn id="420" idx="3"/>
            <a:endCxn id="41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2" name="Shape 42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23" name="Shape 42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0" name="Shape 43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32" name="Shape 43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33" name="Shape 433"/>
          <p:cNvCxnSpPr>
            <a:stCxn id="429" idx="2"/>
            <a:endCxn id="43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4" name="Shape 434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5" name="Shape 43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6" name="Shape 43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37" name="Shape 437"/>
          <p:cNvCxnSpPr>
            <a:stCxn id="429" idx="2"/>
            <a:endCxn id="43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8" name="Shape 438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5" name="Shape 44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47" name="Shape 44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8" name="Shape 448"/>
          <p:cNvCxnSpPr>
            <a:stCxn id="445" idx="5"/>
            <a:endCxn id="44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9" name="Shape 44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50" name="Shape 45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52" name="Shape 452"/>
          <p:cNvCxnSpPr>
            <a:stCxn id="450" idx="0"/>
            <a:endCxn id="44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3" name="Shape 45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59" name="Shape 45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349300" y="383525"/>
            <a:ext cx="83076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b="1" lang="en" sz="1600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149C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generate </a:t>
            </a:r>
            <a:r>
              <a:rPr b="1" lang="en" sz="1600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Random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int </a:t>
            </a:r>
            <a:r>
              <a:rPr lang="en" sz="1600">
                <a:solidFill>
                  <a:srgbClr val="3DE6D9"/>
                </a:solidFill>
              </a:rPr>
              <a:t>1 100</a:t>
            </a:r>
            <a:r>
              <a:rPr lang="en" sz="1600">
                <a:solidFill>
                  <a:srgbClr val="87C2E6"/>
                </a:solidFill>
              </a:rPr>
              <a:t>) 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NewRndVal </a:t>
            </a:r>
            <a:r>
              <a:rPr lang="en" sz="1600">
                <a:solidFill>
                  <a:srgbClr val="CAE4E6"/>
                </a:solidFill>
              </a:rPr>
              <a:t>value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value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1A0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49CE6"/>
                </a:solidFill>
              </a:rPr>
              <a:t>view </a:t>
            </a:r>
            <a:r>
              <a:rPr lang="en" sz="1600">
                <a:solidFill>
                  <a:srgbClr val="CAE4E6"/>
                </a:solidFill>
              </a:rPr>
              <a:t>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CAE4E6"/>
                </a:solidFill>
              </a:rPr>
              <a:t>div </a:t>
            </a:r>
            <a:r>
              <a:rPr lang="en" sz="1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[ </a:t>
            </a:r>
            <a:r>
              <a:rPr lang="en" sz="1600">
                <a:solidFill>
                  <a:srgbClr val="CAE4E6"/>
                </a:solidFill>
              </a:rPr>
              <a:t>span </a:t>
            </a:r>
            <a:r>
              <a:rPr lang="en" sz="1600">
                <a:solidFill>
                  <a:srgbClr val="80C1E6"/>
                </a:solidFill>
              </a:rPr>
              <a:t>[]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toString model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lang="en" sz="1600">
                <a:solidFill>
                  <a:srgbClr val="CAE4E6"/>
                </a:solidFill>
              </a:rPr>
              <a:t>button </a:t>
            </a:r>
            <a:r>
              <a:rPr lang="en" sz="1600">
                <a:solidFill>
                  <a:srgbClr val="80C1E6"/>
                </a:solidFill>
              </a:rPr>
              <a:t>[ </a:t>
            </a:r>
            <a:r>
              <a:rPr lang="en" sz="1600">
                <a:solidFill>
                  <a:srgbClr val="CAE4E6"/>
                </a:solidFill>
              </a:rPr>
              <a:t>onClick </a:t>
            </a:r>
            <a:r>
              <a:rPr b="1" lang="en" sz="1600">
                <a:solidFill>
                  <a:srgbClr val="E64B14"/>
                </a:solidFill>
              </a:rPr>
              <a:t>ReqRndVal </a:t>
            </a:r>
            <a:r>
              <a:rPr lang="en" sz="1600">
                <a:solidFill>
                  <a:srgbClr val="80C1E6"/>
                </a:solidFill>
              </a:rPr>
              <a:t>]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[ </a:t>
            </a:r>
            <a:r>
              <a:rPr lang="en" sz="1600">
                <a:solidFill>
                  <a:srgbClr val="CAE4E6"/>
                </a:solidFill>
              </a:rPr>
              <a:t>text </a:t>
            </a:r>
            <a:r>
              <a:rPr lang="en" sz="1600">
                <a:solidFill>
                  <a:srgbClr val="39E6DD"/>
                </a:solidFill>
              </a:rPr>
              <a:t>"New random value" </a:t>
            </a:r>
            <a:r>
              <a:rPr lang="en" sz="1600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80C1E6"/>
                </a:solidFill>
              </a:rPr>
              <a:t>       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76" name="Shape 47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78" name="Shape 47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479" name="Shape 47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80" name="Shape 48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87" name="Shape 48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89" name="Shape 48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90" name="Shape 490"/>
          <p:cNvCxnSpPr>
            <a:stCxn id="486" idx="2"/>
            <a:endCxn id="48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1" name="Shape 491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2" name="Shape 49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93" name="Shape 49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94" name="Shape 494"/>
          <p:cNvCxnSpPr>
            <a:stCxn id="486" idx="2"/>
            <a:endCxn id="493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5" name="Shape 495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02" name="Shape 50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04" name="Shape 50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05" name="Shape 505"/>
          <p:cNvCxnSpPr>
            <a:stCxn id="502" idx="5"/>
            <a:endCxn id="504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6" name="Shape 50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07" name="Shape 50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09" name="Shape 509"/>
          <p:cNvCxnSpPr>
            <a:stCxn id="507" idx="0"/>
            <a:endCxn id="500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0" name="Shape 510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A0E6"/>
                </a:solidFill>
              </a:rPr>
              <a:t>init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49CE6"/>
                </a:solidFill>
              </a:rPr>
              <a:t>init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lang="en" sz="1800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7" name="Shape 51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19" name="Shape 51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20" name="Shape 520"/>
          <p:cNvCxnSpPr>
            <a:stCxn id="515" idx="1"/>
            <a:endCxn id="521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2" name="Shape 522"/>
          <p:cNvCxnSpPr>
            <a:stCxn id="516" idx="2"/>
            <a:endCxn id="52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 txBox="1"/>
          <p:nvPr/>
        </p:nvSpPr>
        <p:spPr>
          <a:xfrm>
            <a:off x="5167450" y="29711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5" name="Shape 52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26" name="Shape 52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33" name="Shape 53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35" name="Shape 53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36" name="Shape 536"/>
          <p:cNvCxnSpPr>
            <a:stCxn id="537" idx="3"/>
            <a:endCxn id="532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8" name="Shape 538"/>
          <p:cNvSpPr txBox="1"/>
          <p:nvPr/>
        </p:nvSpPr>
        <p:spPr>
          <a:xfrm>
            <a:off x="5396900" y="2617975"/>
            <a:ext cx="1392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b="1" lang="en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539" name="Shape 53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40" name="Shape 54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7" name="Shape 54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49" name="Shape 54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50" name="Shape 55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51" name="Shape 55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52" name="Shape 552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/>
        </p:nvSpPr>
        <p:spPr>
          <a:xfrm>
            <a:off x="6835175" y="8920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60" name="Shape 56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62" name="Shape 56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63" name="Shape 563"/>
          <p:cNvCxnSpPr>
            <a:stCxn id="558" idx="0"/>
            <a:endCxn id="564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5" name="Shape 565"/>
          <p:cNvCxnSpPr>
            <a:stCxn id="559" idx="2"/>
            <a:endCxn id="56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5638312" y="261797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68" name="Shape 56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69" name="Shape 56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6" name="Shape 57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78" name="Shape 57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79" name="Shape 579"/>
          <p:cNvCxnSpPr>
            <a:stCxn id="580" idx="3"/>
            <a:endCxn id="57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1" name="Shape 581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</a:t>
            </a:r>
          </a:p>
        </p:txBody>
      </p:sp>
      <p:sp>
        <p:nvSpPr>
          <p:cNvPr id="582" name="Shape 58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83" name="Shape 58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90" name="Shape 59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92" name="Shape 59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93" name="Shape 593"/>
          <p:cNvCxnSpPr>
            <a:stCxn id="589" idx="2"/>
            <a:endCxn id="59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4" name="Shape 594"/>
          <p:cNvSpPr txBox="1"/>
          <p:nvPr/>
        </p:nvSpPr>
        <p:spPr>
          <a:xfrm>
            <a:off x="2662550" y="289525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95" name="Shape 59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96" name="Shape 59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597" name="Shape 597"/>
          <p:cNvCxnSpPr>
            <a:stCxn id="589" idx="2"/>
            <a:endCxn id="59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8" name="Shape 598"/>
          <p:cNvSpPr txBox="1"/>
          <p:nvPr/>
        </p:nvSpPr>
        <p:spPr>
          <a:xfrm>
            <a:off x="4479300" y="2951225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05" name="Shape 60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07" name="Shape 60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08" name="Shape 608"/>
          <p:cNvCxnSpPr>
            <a:stCxn id="605" idx="5"/>
            <a:endCxn id="60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9" name="Shape 60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10" name="Shape 61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821800" y="2544225"/>
            <a:ext cx="1198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612" name="Shape 612"/>
          <p:cNvCxnSpPr>
            <a:stCxn id="610" idx="0"/>
            <a:endCxn id="60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3" name="Shape 61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349300" y="383525"/>
            <a:ext cx="83076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type </a:t>
            </a:r>
            <a:r>
              <a:rPr b="1" lang="en" sz="16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9BFE6"/>
                </a:solidFill>
              </a:rPr>
              <a:t>= </a:t>
            </a:r>
            <a:r>
              <a:rPr b="1" lang="en" sz="1600">
                <a:solidFill>
                  <a:srgbClr val="E64B14"/>
                </a:solidFill>
              </a:rPr>
              <a:t>RestPost User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E64B14"/>
                </a:solidFill>
              </a:rPr>
              <a:t>   </a:t>
            </a:r>
            <a:r>
              <a:rPr lang="en" sz="1600">
                <a:solidFill>
                  <a:srgbClr val="73BDE6"/>
                </a:solidFill>
              </a:rPr>
              <a:t>|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Result Http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b="1" lang="en" sz="1600">
                <a:solidFill>
                  <a:srgbClr val="E64B14"/>
                </a:solidFill>
              </a:rPr>
              <a:t>Error UserId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600">
                <a:solidFill>
                  <a:srgbClr val="11A0E6"/>
                </a:solidFill>
              </a:rPr>
              <a:t>update </a:t>
            </a:r>
            <a:r>
              <a:rPr lang="en" sz="1600">
                <a:solidFill>
                  <a:srgbClr val="CAE4E6"/>
                </a:solidFill>
              </a:rPr>
              <a:t>: </a:t>
            </a:r>
            <a:r>
              <a:rPr b="1" lang="en" sz="1600">
                <a:solidFill>
                  <a:srgbClr val="E6DE0E"/>
                </a:solidFill>
              </a:rPr>
              <a:t>Msg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b="1" lang="en" sz="1600">
                <a:solidFill>
                  <a:srgbClr val="E6DE0E"/>
                </a:solidFill>
              </a:rPr>
              <a:t>Model </a:t>
            </a:r>
            <a:r>
              <a:rPr lang="en" sz="1600">
                <a:solidFill>
                  <a:srgbClr val="E68AA2"/>
                </a:solidFill>
              </a:rPr>
              <a:t>-&gt;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b="1" lang="en" sz="1600">
                <a:solidFill>
                  <a:srgbClr val="E6DE0E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DE0E"/>
                </a:solidFill>
              </a:rPr>
              <a:t>Cmd Msg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CAE4E6"/>
                </a:solidFill>
              </a:rPr>
              <a:t>update msg model </a:t>
            </a:r>
            <a:r>
              <a:rPr lang="en" sz="1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79BFE6"/>
                </a:solidFill>
              </a:rPr>
              <a:t>   </a:t>
            </a:r>
            <a:r>
              <a:rPr lang="en" sz="1600">
                <a:solidFill>
                  <a:srgbClr val="E6B400"/>
                </a:solidFill>
              </a:rPr>
              <a:t>case </a:t>
            </a:r>
            <a:r>
              <a:rPr lang="en" sz="1600">
                <a:solidFill>
                  <a:srgbClr val="CAE4E6"/>
                </a:solidFill>
              </a:rPr>
              <a:t>msg </a:t>
            </a:r>
            <a:r>
              <a:rPr lang="en" sz="16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B400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 </a:t>
            </a:r>
            <a:r>
              <a:rPr lang="en" sz="1600">
                <a:solidFill>
                  <a:srgbClr val="CAE4E6"/>
                </a:solidFill>
              </a:rPr>
              <a:t>user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 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RestClient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postUser </a:t>
            </a:r>
            <a:r>
              <a:rPr b="1" lang="en" sz="1600">
                <a:solidFill>
                  <a:srgbClr val="E64B14"/>
                </a:solidFill>
              </a:rPr>
              <a:t>RestPostResult</a:t>
            </a:r>
            <a:r>
              <a:rPr lang="en" sz="1600">
                <a:solidFill>
                  <a:srgbClr val="CAE4E6"/>
                </a:solidFill>
              </a:rPr>
              <a:t> user 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Ok </a:t>
            </a:r>
            <a:r>
              <a:rPr lang="en" sz="1600">
                <a:solidFill>
                  <a:srgbClr val="CAE4E6"/>
                </a:solidFill>
              </a:rPr>
              <a:t>userId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87C2E6"/>
                </a:solidFill>
              </a:rPr>
              <a:t>       </a:t>
            </a:r>
            <a:r>
              <a:rPr b="1" lang="en" sz="1600">
                <a:solidFill>
                  <a:srgbClr val="E64B14"/>
                </a:solidFill>
              </a:rPr>
              <a:t>RestPostResult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b="1" lang="en" sz="1600">
                <a:solidFill>
                  <a:srgbClr val="E64B14"/>
                </a:solidFill>
              </a:rPr>
              <a:t>Err </a:t>
            </a:r>
            <a:r>
              <a:rPr lang="en" sz="1600">
                <a:solidFill>
                  <a:srgbClr val="CAE4E6"/>
                </a:solidFill>
              </a:rPr>
              <a:t>error</a:t>
            </a:r>
            <a:r>
              <a:rPr lang="en" sz="1600">
                <a:solidFill>
                  <a:srgbClr val="87C2E6"/>
                </a:solidFill>
              </a:rPr>
              <a:t>) </a:t>
            </a:r>
            <a:r>
              <a:rPr lang="en" sz="16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E68AA2"/>
                </a:solidFill>
              </a:rPr>
              <a:t>           </a:t>
            </a:r>
            <a:r>
              <a:rPr lang="en" sz="1600">
                <a:solidFill>
                  <a:srgbClr val="87C2E6"/>
                </a:solidFill>
              </a:rPr>
              <a:t>(</a:t>
            </a:r>
            <a:r>
              <a:rPr lang="en" sz="1600">
                <a:solidFill>
                  <a:srgbClr val="CAE4E6"/>
                </a:solidFill>
              </a:rPr>
              <a:t>model</a:t>
            </a:r>
            <a:r>
              <a:rPr lang="en" sz="1600">
                <a:solidFill>
                  <a:srgbClr val="7FC2E6"/>
                </a:solidFill>
              </a:rPr>
              <a:t>, </a:t>
            </a:r>
            <a:r>
              <a:rPr b="1" lang="en" sz="1600">
                <a:solidFill>
                  <a:srgbClr val="E64B14"/>
                </a:solidFill>
              </a:rPr>
              <a:t>Cmd</a:t>
            </a:r>
            <a:r>
              <a:rPr lang="en" sz="1600">
                <a:solidFill>
                  <a:srgbClr val="E6B100"/>
                </a:solidFill>
              </a:rPr>
              <a:t>.</a:t>
            </a:r>
            <a:r>
              <a:rPr lang="en" sz="1600">
                <a:solidFill>
                  <a:srgbClr val="CAE4E6"/>
                </a:solidFill>
              </a:rPr>
              <a:t>none</a:t>
            </a:r>
            <a:r>
              <a:rPr lang="en" sz="16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629" name="Shape 6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3BDE6"/>
                </a:solidFill>
              </a:rPr>
              <a:t>| </a:t>
            </a:r>
            <a:r>
              <a:rPr b="1" lang="en" sz="1800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E68AA4"/>
                </a:solidFill>
              </a:rPr>
              <a:t>+ </a:t>
            </a:r>
            <a:r>
              <a:rPr lang="en" sz="1800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DE6D9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CAE4E6"/>
                </a:solidFill>
              </a:rPr>
              <a:t>model - </a:t>
            </a:r>
            <a:r>
              <a:rPr lang="en" sz="1800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functional 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mutable state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no side effects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46" name="Shape 646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JavaScript 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ML class language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concise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easy to understand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trongly typed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static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 free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if it compiles it won’t crash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68" name="Shape 66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 (Graph)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669300" y="4365075"/>
            <a:ext cx="76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Add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"+"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Sub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"-"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82" name="Shape 8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83" name="Shape 83"/>
          <p:cNvCxnSpPr>
            <a:stCxn id="81" idx="2"/>
            <a:endCxn id="82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5" name="Shape 85"/>
          <p:cNvCxnSpPr>
            <a:endCxn id="86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93" name="Shape 9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95" name="Shape 9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96" name="Shape 9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