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</p:sldIdLst>
  <p:sldSz cy="5143500" cx="9144000"/>
  <p:notesSz cx="6858000" cy="9144000"/>
  <p:embeddedFontLst>
    <p:embeddedFont>
      <p:font typeface="Cabin Sketch"/>
      <p:regular r:id="rId81"/>
      <p:bold r:id="rId82"/>
    </p:embeddedFont>
    <p:embeddedFont>
      <p:font typeface="Wire One"/>
      <p:regular r:id="rId83"/>
    </p:embeddedFont>
    <p:embeddedFont>
      <p:font typeface="Bree Serif"/>
      <p:regular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BreeSerif-regular.fntdata"/><Relationship Id="rId83" Type="http://schemas.openxmlformats.org/officeDocument/2006/relationships/font" Target="fonts/WireOne-regular.fntdata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slide" Target="slides/slide76.xml"/><Relationship Id="rId82" Type="http://schemas.openxmlformats.org/officeDocument/2006/relationships/font" Target="fonts/CabinSketch-bold.fntdata"/><Relationship Id="rId81" Type="http://schemas.openxmlformats.org/officeDocument/2006/relationships/font" Target="fonts/CabinSketch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None/>
              <a:defRPr/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123950"/>
            <a:ext cx="8229600" cy="3857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123950"/>
            <a:ext cx="3994500" cy="3840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5" y="1123950"/>
            <a:ext cx="3994500" cy="3840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One Columns, and Pictur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123950"/>
            <a:ext cx="3994500" cy="3803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2539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None/>
              <a:defRPr sz="2400"/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Video Slide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6" name="Shape 36"/>
          <p:cNvSpPr txBox="1"/>
          <p:nvPr/>
        </p:nvSpPr>
        <p:spPr>
          <a:xfrm>
            <a:off x="3491550" y="2374950"/>
            <a:ext cx="2160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  <a:latin typeface="Wire One"/>
                <a:ea typeface="Wire One"/>
                <a:cs typeface="Wire One"/>
                <a:sym typeface="Wire One"/>
              </a:rPr>
              <a:t>insert video on this slide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D966"/>
              </a:buClr>
              <a:buSzPct val="100000"/>
              <a:buFont typeface="Cabin Sketch"/>
              <a:buNone/>
              <a:defRPr b="1" sz="4800">
                <a:solidFill>
                  <a:srgbClr val="FFD966"/>
                </a:solidFill>
                <a:latin typeface="Cabin Sketch"/>
                <a:ea typeface="Cabin Sketch"/>
                <a:cs typeface="Cabin Sketch"/>
                <a:sym typeface="Cabin Sketch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123950"/>
            <a:ext cx="8229600" cy="38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66666"/>
              <a:buFont typeface="Wire One"/>
              <a:buChar char="●"/>
              <a:defRPr sz="36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80000"/>
              <a:buFont typeface="Wire One"/>
              <a:buChar char="○"/>
              <a:defRPr sz="30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60000"/>
              <a:buFont typeface="Wire One"/>
              <a:buChar char="■"/>
              <a:defRPr sz="30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●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○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■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●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○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75000"/>
              <a:buFont typeface="Wire One"/>
              <a:buChar char="■"/>
              <a:defRPr sz="2400">
                <a:solidFill>
                  <a:srgbClr val="FFFFFF"/>
                </a:solidFill>
                <a:latin typeface="Wire One"/>
                <a:ea typeface="Wire One"/>
                <a:cs typeface="Wire One"/>
                <a:sym typeface="Wire On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ebug.elm-lang.org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hyperlink" Target="http://elm-lang.org/blog/blazing-fast-html-round-tw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Elm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Functional reactive programming for the browser</a:t>
            </a:r>
          </a:p>
        </p:txBody>
      </p:sp>
      <p:pic>
        <p:nvPicPr>
          <p:cNvPr descr="Elm_logo.png"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613" y="4056320"/>
            <a:ext cx="924774" cy="92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2534400" y="321900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6B400"/>
                </a:solidFill>
              </a:rPr>
              <a:t>type </a:t>
            </a:r>
            <a:r>
              <a:rPr b="1" lang="en" sz="2000">
                <a:solidFill>
                  <a:srgbClr val="E64B14"/>
                </a:solidFill>
              </a:rPr>
              <a:t>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E64B14"/>
                </a:solidFill>
              </a:rPr>
              <a:t>   </a:t>
            </a:r>
            <a:r>
              <a:rPr lang="en" sz="2000">
                <a:solidFill>
                  <a:srgbClr val="79BFE6"/>
                </a:solidFill>
              </a:rPr>
              <a:t>= </a:t>
            </a:r>
            <a:r>
              <a:rPr b="1" lang="en" sz="2000">
                <a:solidFill>
                  <a:srgbClr val="E64B14"/>
                </a:solidFill>
              </a:rPr>
              <a:t>Add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E64B14"/>
                </a:solidFill>
              </a:rPr>
              <a:t>   </a:t>
            </a:r>
            <a:r>
              <a:rPr lang="en" sz="2000">
                <a:solidFill>
                  <a:srgbClr val="73BDE6"/>
                </a:solidFill>
              </a:rPr>
              <a:t>| </a:t>
            </a:r>
            <a:r>
              <a:rPr b="1" lang="en" sz="2000">
                <a:solidFill>
                  <a:srgbClr val="E64B14"/>
                </a:solidFill>
              </a:rPr>
              <a:t>Sub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3DE6D9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11A0E6"/>
                </a:solidFill>
              </a:rPr>
              <a:t>update </a:t>
            </a:r>
            <a:r>
              <a:rPr lang="en" sz="2000">
                <a:solidFill>
                  <a:srgbClr val="CAE4E6"/>
                </a:solidFill>
              </a:rPr>
              <a:t>: </a:t>
            </a:r>
            <a:r>
              <a:rPr b="1" lang="en" sz="2000">
                <a:solidFill>
                  <a:srgbClr val="E6DE0E"/>
                </a:solidFill>
              </a:rPr>
              <a:t>Msg </a:t>
            </a:r>
            <a:r>
              <a:rPr lang="en" sz="2000">
                <a:solidFill>
                  <a:srgbClr val="E68AA2"/>
                </a:solidFill>
              </a:rPr>
              <a:t>-&gt; </a:t>
            </a:r>
            <a:r>
              <a:rPr b="1" lang="en" sz="2000">
                <a:solidFill>
                  <a:srgbClr val="E6DE0E"/>
                </a:solidFill>
              </a:rPr>
              <a:t>Model </a:t>
            </a:r>
            <a:r>
              <a:rPr lang="en" sz="2000">
                <a:solidFill>
                  <a:srgbClr val="E68AA2"/>
                </a:solidFill>
              </a:rPr>
              <a:t>-&gt; </a:t>
            </a:r>
            <a:r>
              <a:rPr b="1" lang="en" sz="2000">
                <a:solidFill>
                  <a:srgbClr val="E6DE0E"/>
                </a:solidFill>
              </a:rPr>
              <a:t>Model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149CE6"/>
                </a:solidFill>
              </a:rPr>
              <a:t>update </a:t>
            </a:r>
            <a:r>
              <a:rPr lang="en" sz="2000">
                <a:solidFill>
                  <a:srgbClr val="CAE4E6"/>
                </a:solidFill>
              </a:rPr>
              <a:t>msg model </a:t>
            </a:r>
            <a:r>
              <a:rPr lang="en" sz="20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79BFE6"/>
                </a:solidFill>
              </a:rPr>
              <a:t>   </a:t>
            </a:r>
            <a:r>
              <a:rPr lang="en" sz="2000">
                <a:solidFill>
                  <a:srgbClr val="E6B400"/>
                </a:solidFill>
              </a:rPr>
              <a:t>case </a:t>
            </a:r>
            <a:r>
              <a:rPr lang="en" sz="2000">
                <a:solidFill>
                  <a:srgbClr val="CAE4E6"/>
                </a:solidFill>
              </a:rPr>
              <a:t>msg </a:t>
            </a:r>
            <a:r>
              <a:rPr lang="en" sz="2000">
                <a:solidFill>
                  <a:srgbClr val="E6B400"/>
                </a:solidFill>
              </a:rPr>
              <a:t>of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6B400"/>
                </a:solidFill>
              </a:rPr>
              <a:t>       </a:t>
            </a:r>
            <a:r>
              <a:rPr b="1" lang="en" sz="2000">
                <a:solidFill>
                  <a:srgbClr val="E64B14"/>
                </a:solidFill>
              </a:rPr>
              <a:t>Add </a:t>
            </a:r>
            <a:r>
              <a:rPr lang="en" sz="20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68AA2"/>
                </a:solidFill>
              </a:rPr>
              <a:t>           </a:t>
            </a:r>
            <a:r>
              <a:rPr lang="en" sz="2000">
                <a:solidFill>
                  <a:srgbClr val="CAE4E6"/>
                </a:solidFill>
              </a:rPr>
              <a:t>model </a:t>
            </a:r>
            <a:r>
              <a:rPr lang="en" sz="2000">
                <a:solidFill>
                  <a:srgbClr val="E68AA4"/>
                </a:solidFill>
              </a:rPr>
              <a:t>+ </a:t>
            </a:r>
            <a:r>
              <a:rPr lang="en" sz="2000">
                <a:solidFill>
                  <a:srgbClr val="3DE6D9"/>
                </a:solidFill>
              </a:rPr>
              <a:t>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3DE6D9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3DE6D9"/>
                </a:solidFill>
              </a:rPr>
              <a:t>       </a:t>
            </a:r>
            <a:r>
              <a:rPr b="1" lang="en" sz="2000">
                <a:solidFill>
                  <a:srgbClr val="E64B14"/>
                </a:solidFill>
              </a:rPr>
              <a:t>Sub </a:t>
            </a:r>
            <a:r>
              <a:rPr lang="en" sz="2000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68AA2"/>
                </a:solidFill>
              </a:rPr>
              <a:t>           </a:t>
            </a:r>
            <a:r>
              <a:rPr lang="en" sz="2000">
                <a:solidFill>
                  <a:srgbClr val="CAE4E6"/>
                </a:solidFill>
              </a:rPr>
              <a:t>model - </a:t>
            </a:r>
            <a:r>
              <a:rPr lang="en" sz="2000">
                <a:solidFill>
                  <a:srgbClr val="3DE6D9"/>
                </a:solidFill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E6B4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3554575" y="317575"/>
            <a:ext cx="1602600" cy="12192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01" name="Shape 101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cxnSp>
        <p:nvCxnSpPr>
          <p:cNvPr id="102" name="Shape 102"/>
          <p:cNvCxnSpPr>
            <a:stCxn id="100" idx="2"/>
            <a:endCxn id="101" idx="5"/>
          </p:cNvCxnSpPr>
          <p:nvPr/>
        </p:nvCxnSpPr>
        <p:spPr>
          <a:xfrm flipH="1">
            <a:off x="1912675" y="1536775"/>
            <a:ext cx="2443200" cy="166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3" name="Shape 103"/>
          <p:cNvCxnSpPr/>
          <p:nvPr/>
        </p:nvCxnSpPr>
        <p:spPr>
          <a:xfrm>
            <a:off x="4355875" y="1536800"/>
            <a:ext cx="2253300" cy="166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04" name="Shape 104"/>
          <p:cNvCxnSpPr>
            <a:endCxn id="105" idx="3"/>
          </p:cNvCxnSpPr>
          <p:nvPr/>
        </p:nvCxnSpPr>
        <p:spPr>
          <a:xfrm>
            <a:off x="1912675" y="3201200"/>
            <a:ext cx="4696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05" name="Shape 10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Bree Serif"/>
                <a:ea typeface="Bree Serif"/>
                <a:cs typeface="Bree Serif"/>
                <a:sym typeface="Bree Serif"/>
              </a:rPr>
              <a:t>Controller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12" name="Shape 112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14" name="Shape 114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115" name="Shape 11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22" name="Shape 122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24" name="Shape 124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25" name="Shape 125"/>
          <p:cNvCxnSpPr>
            <a:stCxn id="121" idx="2"/>
            <a:endCxn id="122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6" name="Shape 126"/>
          <p:cNvSpPr txBox="1"/>
          <p:nvPr/>
        </p:nvSpPr>
        <p:spPr>
          <a:xfrm>
            <a:off x="2662550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27" name="Shape 127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34" name="Shape 134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36" name="Shape 136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37" name="Shape 137"/>
          <p:cNvCxnSpPr>
            <a:stCxn id="134" idx="5"/>
            <a:endCxn id="136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8" name="Shape 138"/>
          <p:cNvSpPr txBox="1"/>
          <p:nvPr/>
        </p:nvSpPr>
        <p:spPr>
          <a:xfrm>
            <a:off x="1821800" y="2544225"/>
            <a:ext cx="828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</a:t>
            </a:r>
          </a:p>
        </p:txBody>
      </p:sp>
      <p:sp>
        <p:nvSpPr>
          <p:cNvPr id="139" name="Shape 13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46" name="Shape 146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48" name="Shape 148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49" name="Shape 149"/>
          <p:cNvCxnSpPr>
            <a:stCxn id="148" idx="2"/>
            <a:endCxn id="150" idx="3"/>
          </p:cNvCxnSpPr>
          <p:nvPr/>
        </p:nvCxnSpPr>
        <p:spPr>
          <a:xfrm>
            <a:off x="3458687" y="2194375"/>
            <a:ext cx="3150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1" name="Shape 151"/>
          <p:cNvCxnSpPr>
            <a:stCxn id="145" idx="2"/>
            <a:endCxn id="150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2" name="Shape 152"/>
          <p:cNvSpPr txBox="1"/>
          <p:nvPr/>
        </p:nvSpPr>
        <p:spPr>
          <a:xfrm>
            <a:off x="5167450" y="28187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5880627" y="2467675"/>
            <a:ext cx="820199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54" name="Shape 154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161" name="Shape 161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163" name="Shape 163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164" name="Shape 164"/>
          <p:cNvCxnSpPr>
            <a:stCxn id="165" idx="3"/>
            <a:endCxn id="160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6" name="Shape 166"/>
          <p:cNvSpPr txBox="1"/>
          <p:nvPr/>
        </p:nvSpPr>
        <p:spPr>
          <a:xfrm>
            <a:off x="5866929" y="2465575"/>
            <a:ext cx="93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  <p:sp>
        <p:nvSpPr>
          <p:cNvPr id="167" name="Shape 167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 let’s watch it live ...</a:t>
            </a:r>
          </a:p>
        </p:txBody>
      </p:sp>
      <p:sp>
        <p:nvSpPr>
          <p:cNvPr id="173" name="Shape 17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Characteristics</a:t>
            </a:r>
          </a:p>
        </p:txBody>
      </p:sp>
      <p:sp>
        <p:nvSpPr>
          <p:cNvPr id="179" name="Shape 17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An Elm program always consists of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123950"/>
            <a:ext cx="8229600" cy="38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Elm by example</a:t>
            </a:r>
          </a:p>
          <a:p>
            <a:pPr indent="-317500" lvl="0" marL="457200">
              <a:spcBef>
                <a:spcPts val="0"/>
              </a:spcBef>
              <a:buClr>
                <a:schemeClr val="dk1"/>
              </a:buClr>
              <a:buSzPct val="38888"/>
              <a:buFont typeface="Bree Serif"/>
            </a:pPr>
            <a:r>
              <a:t/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Why Elm?</a:t>
            </a:r>
          </a:p>
          <a:p>
            <a:pPr indent="-317500" lvl="0" marL="457200">
              <a:spcBef>
                <a:spcPts val="0"/>
              </a:spcBef>
              <a:buClr>
                <a:schemeClr val="dk1"/>
              </a:buClr>
              <a:buSzPct val="38888"/>
              <a:buFont typeface="Bree Serif"/>
            </a:pPr>
            <a:r>
              <a:t/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</a:pP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Is it production ready?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An Elm program has / 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static+strongly typed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only true (pure) functions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(no side effects)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immutable data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Benefits</a:t>
            </a:r>
          </a:p>
        </p:txBody>
      </p:sp>
      <p:sp>
        <p:nvSpPr>
          <p:cNvPr id="195" name="Shape 19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Better understandability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Testing of pure functions is easy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B</a:t>
            </a:r>
            <a:r>
              <a:rPr lang="en" sz="4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etter maintainability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N</a:t>
            </a:r>
            <a:r>
              <a:rPr lang="en" sz="4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 concurrency problems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If it compiles, it will not crash!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Time Travel Debugger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(build-in)(</a:t>
            </a:r>
            <a:r>
              <a:rPr lang="en" sz="1800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3"/>
              </a:rPr>
              <a:t>debug.elm-lang.org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Performance ?</a:t>
            </a:r>
          </a:p>
        </p:txBody>
      </p:sp>
      <p:sp>
        <p:nvSpPr>
          <p:cNvPr id="231" name="Shape 2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00" y="1027325"/>
            <a:ext cx="7620000" cy="37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0" y="4746275"/>
            <a:ext cx="9115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4"/>
              </a:rPr>
              <a:t>http://elm-lang.org/blog/blazing-fast-html-round-two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599500" y="130100"/>
            <a:ext cx="394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Virtual DOM + functional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Elm Program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Reactive</a:t>
            </a:r>
          </a:p>
        </p:txBody>
      </p:sp>
      <p:sp>
        <p:nvSpPr>
          <p:cNvPr id="244" name="Shape 24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51" name="Shape 251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53" name="Shape 253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254" name="Shape 254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61" name="Shape 261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63" name="Shape 263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64" name="Shape 264"/>
          <p:cNvCxnSpPr>
            <a:stCxn id="260" idx="2"/>
            <a:endCxn id="261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5" name="Shape 265"/>
          <p:cNvSpPr txBox="1"/>
          <p:nvPr/>
        </p:nvSpPr>
        <p:spPr>
          <a:xfrm>
            <a:off x="2540925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66" name="Shape 26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73" name="Shape 27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75" name="Shape 27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76" name="Shape 276"/>
          <p:cNvCxnSpPr>
            <a:stCxn id="273" idx="5"/>
            <a:endCxn id="275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x="1821800" y="2544225"/>
            <a:ext cx="14862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b="1"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278" name="Shape 27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85" name="Shape 28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287" name="Shape 28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288" name="Shape 288"/>
          <p:cNvCxnSpPr>
            <a:stCxn id="287" idx="2"/>
            <a:endCxn id="289" idx="3"/>
          </p:cNvCxnSpPr>
          <p:nvPr/>
        </p:nvCxnSpPr>
        <p:spPr>
          <a:xfrm>
            <a:off x="3458687" y="2194375"/>
            <a:ext cx="3150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0" name="Shape 290"/>
          <p:cNvCxnSpPr>
            <a:stCxn id="284" idx="2"/>
            <a:endCxn id="289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1" name="Shape 291"/>
          <p:cNvSpPr txBox="1"/>
          <p:nvPr/>
        </p:nvSpPr>
        <p:spPr>
          <a:xfrm>
            <a:off x="5167450" y="28187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5714525" y="2389375"/>
            <a:ext cx="929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293" name="Shape 293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00" name="Shape 30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02" name="Shape 30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03" name="Shape 303"/>
          <p:cNvCxnSpPr>
            <a:stCxn id="304" idx="3"/>
            <a:endCxn id="299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5" name="Shape 305"/>
          <p:cNvSpPr txBox="1"/>
          <p:nvPr/>
        </p:nvSpPr>
        <p:spPr>
          <a:xfrm>
            <a:off x="5866929" y="246557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  <p:sp>
        <p:nvSpPr>
          <p:cNvPr id="306" name="Shape 30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13" name="Shape 31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15" name="Shape 31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16" name="Shape 316"/>
          <p:cNvCxnSpPr>
            <a:stCxn id="312" idx="2"/>
            <a:endCxn id="313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7" name="Shape 317"/>
          <p:cNvSpPr txBox="1"/>
          <p:nvPr/>
        </p:nvSpPr>
        <p:spPr>
          <a:xfrm>
            <a:off x="2540925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18" name="Shape 31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25" name="Shape 32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27" name="Shape 32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28" name="Shape 328"/>
          <p:cNvCxnSpPr>
            <a:stCxn id="325" idx="5"/>
            <a:endCxn id="327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9" name="Shape 329"/>
          <p:cNvSpPr txBox="1"/>
          <p:nvPr/>
        </p:nvSpPr>
        <p:spPr>
          <a:xfrm>
            <a:off x="1821800" y="2544225"/>
            <a:ext cx="14862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b="1"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330" name="Shape 330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/>
        </p:nvSpPr>
        <p:spPr>
          <a:xfrm>
            <a:off x="1589250" y="321900"/>
            <a:ext cx="59655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6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6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b="1" lang="en" sz="2600">
                <a:solidFill>
                  <a:srgbClr val="11A0E6"/>
                </a:solidFill>
              </a:rPr>
              <a:t>view </a:t>
            </a:r>
            <a:r>
              <a:rPr lang="en" sz="2600">
                <a:solidFill>
                  <a:srgbClr val="CAE4E6"/>
                </a:solidFill>
              </a:rPr>
              <a:t>: </a:t>
            </a:r>
            <a:r>
              <a:rPr b="1" lang="en" sz="2600">
                <a:solidFill>
                  <a:srgbClr val="E6DE0E"/>
                </a:solidFill>
              </a:rPr>
              <a:t>Model </a:t>
            </a:r>
            <a:r>
              <a:rPr lang="en" sz="2600">
                <a:solidFill>
                  <a:srgbClr val="E68AA2"/>
                </a:solidFill>
              </a:rPr>
              <a:t>-&gt; </a:t>
            </a:r>
            <a:r>
              <a:rPr b="1" lang="en" sz="2600">
                <a:solidFill>
                  <a:srgbClr val="E6DE0E"/>
                </a:solidFill>
              </a:rPr>
              <a:t>Html 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b="1" lang="en" sz="2600">
                <a:solidFill>
                  <a:srgbClr val="149CE6"/>
                </a:solidFill>
              </a:rPr>
              <a:t>view </a:t>
            </a:r>
            <a:r>
              <a:rPr lang="en" sz="2600">
                <a:solidFill>
                  <a:srgbClr val="CAE4E6"/>
                </a:solidFill>
              </a:rPr>
              <a:t>model </a:t>
            </a:r>
            <a:r>
              <a:rPr lang="en" sz="26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79BFE6"/>
                </a:solidFill>
              </a:rPr>
              <a:t>   </a:t>
            </a:r>
            <a:r>
              <a:rPr lang="en" sz="2600">
                <a:solidFill>
                  <a:srgbClr val="CAE4E6"/>
                </a:solidFill>
              </a:rPr>
              <a:t>div </a:t>
            </a:r>
            <a:r>
              <a:rPr lang="en" sz="2600">
                <a:solidFill>
                  <a:srgbClr val="80C1E6"/>
                </a:solidFill>
              </a:rPr>
              <a:t>[]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[ </a:t>
            </a:r>
            <a:r>
              <a:rPr lang="en" sz="2600">
                <a:solidFill>
                  <a:srgbClr val="CAE4E6"/>
                </a:solidFill>
              </a:rPr>
              <a:t>span </a:t>
            </a:r>
            <a:r>
              <a:rPr lang="en" sz="2600">
                <a:solidFill>
                  <a:srgbClr val="80C1E6"/>
                </a:solidFill>
              </a:rPr>
              <a:t>[] [</a:t>
            </a:r>
            <a:r>
              <a:rPr lang="en" sz="2600">
                <a:solidFill>
                  <a:srgbClr val="CAE4E6"/>
                </a:solidFill>
              </a:rPr>
              <a:t>text </a:t>
            </a:r>
            <a:r>
              <a:rPr lang="en" sz="2600">
                <a:solidFill>
                  <a:srgbClr val="87C2E6"/>
                </a:solidFill>
              </a:rPr>
              <a:t>(</a:t>
            </a:r>
            <a:r>
              <a:rPr lang="en" sz="2600">
                <a:solidFill>
                  <a:srgbClr val="CAE4E6"/>
                </a:solidFill>
              </a:rPr>
              <a:t>toString model</a:t>
            </a:r>
            <a:r>
              <a:rPr lang="en" sz="2600">
                <a:solidFill>
                  <a:srgbClr val="87C2E6"/>
                </a:solidFill>
              </a:rPr>
              <a:t>)</a:t>
            </a:r>
            <a:r>
              <a:rPr lang="en" sz="26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</a:t>
            </a:r>
            <a:r>
              <a:rPr lang="en" sz="2600">
                <a:solidFill>
                  <a:srgbClr val="7FC2E6"/>
                </a:solidFill>
              </a:rPr>
              <a:t>, </a:t>
            </a:r>
            <a:r>
              <a:rPr lang="en" sz="2600">
                <a:solidFill>
                  <a:srgbClr val="CAE4E6"/>
                </a:solidFill>
              </a:rPr>
              <a:t>button </a:t>
            </a:r>
            <a:r>
              <a:rPr lang="en" sz="2600">
                <a:solidFill>
                  <a:srgbClr val="80C1E6"/>
                </a:solidFill>
              </a:rPr>
              <a:t>[ </a:t>
            </a:r>
            <a:r>
              <a:rPr lang="en" sz="2600">
                <a:solidFill>
                  <a:srgbClr val="CAE4E6"/>
                </a:solidFill>
              </a:rPr>
              <a:t>onClick </a:t>
            </a:r>
            <a:r>
              <a:rPr b="1" lang="en" sz="2600">
                <a:solidFill>
                  <a:srgbClr val="E64B14"/>
                </a:solidFill>
              </a:rPr>
              <a:t>Add </a:t>
            </a:r>
            <a:r>
              <a:rPr lang="en" sz="2600">
                <a:solidFill>
                  <a:srgbClr val="80C1E6"/>
                </a:solidFill>
              </a:rPr>
              <a:t>] [ </a:t>
            </a:r>
            <a:r>
              <a:rPr lang="en" sz="2600">
                <a:solidFill>
                  <a:srgbClr val="CAE4E6"/>
                </a:solidFill>
              </a:rPr>
              <a:t>text </a:t>
            </a:r>
            <a:r>
              <a:rPr lang="en" sz="2600">
                <a:solidFill>
                  <a:srgbClr val="39E6DD"/>
                </a:solidFill>
              </a:rPr>
              <a:t>"+" </a:t>
            </a:r>
            <a:r>
              <a:rPr lang="en" sz="26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</a:t>
            </a:r>
            <a:r>
              <a:rPr lang="en" sz="2600">
                <a:solidFill>
                  <a:srgbClr val="7FC2E6"/>
                </a:solidFill>
              </a:rPr>
              <a:t>, </a:t>
            </a:r>
            <a:r>
              <a:rPr lang="en" sz="2600">
                <a:solidFill>
                  <a:srgbClr val="CAE4E6"/>
                </a:solidFill>
              </a:rPr>
              <a:t>button </a:t>
            </a:r>
            <a:r>
              <a:rPr lang="en" sz="2600">
                <a:solidFill>
                  <a:srgbClr val="80C1E6"/>
                </a:solidFill>
              </a:rPr>
              <a:t>[ </a:t>
            </a:r>
            <a:r>
              <a:rPr lang="en" sz="2600">
                <a:solidFill>
                  <a:srgbClr val="CAE4E6"/>
                </a:solidFill>
              </a:rPr>
              <a:t>onClick </a:t>
            </a:r>
            <a:r>
              <a:rPr b="1" lang="en" sz="2600">
                <a:solidFill>
                  <a:srgbClr val="E64B14"/>
                </a:solidFill>
              </a:rPr>
              <a:t>Sub </a:t>
            </a:r>
            <a:r>
              <a:rPr lang="en" sz="2600">
                <a:solidFill>
                  <a:srgbClr val="80C1E6"/>
                </a:solidFill>
              </a:rPr>
              <a:t>] [ </a:t>
            </a:r>
            <a:r>
              <a:rPr lang="en" sz="2600">
                <a:solidFill>
                  <a:srgbClr val="CAE4E6"/>
                </a:solidFill>
              </a:rPr>
              <a:t>text </a:t>
            </a:r>
            <a:r>
              <a:rPr lang="en" sz="2600">
                <a:solidFill>
                  <a:srgbClr val="39E6DD"/>
                </a:solidFill>
              </a:rPr>
              <a:t>"-" </a:t>
            </a:r>
            <a:r>
              <a:rPr lang="en" sz="26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600">
              <a:solidFill>
                <a:srgbClr val="116AA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600">
              <a:solidFill>
                <a:srgbClr val="116AA3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driven by DOM events </a:t>
            </a: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(messages)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view function delivers HTML plus ‘subscriptions’ to DOM events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493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400"/>
                </a:solidFill>
              </a:rPr>
              <a:t>type alias </a:t>
            </a:r>
            <a:r>
              <a:rPr b="1" lang="en">
                <a:solidFill>
                  <a:srgbClr val="E64B14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b="1" lang="en">
                <a:solidFill>
                  <a:srgbClr val="E64B14"/>
                </a:solidFill>
              </a:rPr>
              <a:t>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400"/>
                </a:solidFill>
              </a:rPr>
              <a:t>type </a:t>
            </a:r>
            <a:r>
              <a:rPr b="1" lang="en">
                <a:solidFill>
                  <a:srgbClr val="E64B14"/>
                </a:solidFill>
              </a:rPr>
              <a:t>Msg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b="1" lang="en">
                <a:solidFill>
                  <a:srgbClr val="E64B14"/>
                </a:solidFill>
              </a:rPr>
              <a:t>Add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3BDE6"/>
                </a:solidFill>
              </a:rPr>
              <a:t>| </a:t>
            </a:r>
            <a:r>
              <a:rPr b="1" lang="en">
                <a:solidFill>
                  <a:srgbClr val="E64B14"/>
                </a:solidFill>
              </a:rPr>
              <a:t>Sub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1A0E6"/>
                </a:solidFill>
              </a:rPr>
              <a:t>init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Model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49CE6"/>
                </a:solidFill>
              </a:rPr>
              <a:t>init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lang="en">
                <a:solidFill>
                  <a:srgbClr val="3DE6D9"/>
                </a:solidFill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DE6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DE6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1A0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Msg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Model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49C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msg 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E6B400"/>
                </a:solidFill>
              </a:rPr>
              <a:t>case </a:t>
            </a:r>
            <a:r>
              <a:rPr lang="en">
                <a:solidFill>
                  <a:srgbClr val="CAE4E6"/>
                </a:solidFill>
              </a:rPr>
              <a:t>msg </a:t>
            </a:r>
            <a:r>
              <a:rPr lang="en">
                <a:solidFill>
                  <a:srgbClr val="E6B400"/>
                </a:solidFill>
              </a:rPr>
              <a:t>of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B400"/>
                </a:solidFill>
              </a:rPr>
              <a:t>       </a:t>
            </a:r>
            <a:r>
              <a:rPr b="1" lang="en">
                <a:solidFill>
                  <a:srgbClr val="E64B14"/>
                </a:solidFill>
              </a:rPr>
              <a:t>Add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E68AA4"/>
                </a:solidFill>
              </a:rPr>
              <a:t>+ </a:t>
            </a:r>
            <a:r>
              <a:rPr lang="en">
                <a:solidFill>
                  <a:srgbClr val="3DE6D9"/>
                </a:solidFill>
              </a:rPr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DE6D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DE6D9"/>
                </a:solidFill>
              </a:rPr>
              <a:t>       </a:t>
            </a:r>
            <a:r>
              <a:rPr b="1" lang="en">
                <a:solidFill>
                  <a:srgbClr val="E64B14"/>
                </a:solidFill>
              </a:rPr>
              <a:t>Sub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CAE4E6"/>
                </a:solidFill>
              </a:rPr>
              <a:t>model - </a:t>
            </a:r>
            <a:r>
              <a:rPr lang="en">
                <a:solidFill>
                  <a:srgbClr val="3DE6D9"/>
                </a:solidFill>
              </a:rPr>
              <a:t>1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7891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1A0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Html Msg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149C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CAE4E6"/>
                </a:solidFill>
              </a:rPr>
              <a:t>div </a:t>
            </a:r>
            <a:r>
              <a:rPr lang="en">
                <a:solidFill>
                  <a:srgbClr val="80C1E6"/>
                </a:solidFill>
              </a:rPr>
              <a:t>[]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[ </a:t>
            </a:r>
            <a:r>
              <a:rPr lang="en">
                <a:solidFill>
                  <a:srgbClr val="CAE4E6"/>
                </a:solidFill>
              </a:rPr>
              <a:t>span </a:t>
            </a:r>
            <a:r>
              <a:rPr lang="en">
                <a:solidFill>
                  <a:srgbClr val="80C1E6"/>
                </a:solidFill>
              </a:rPr>
              <a:t>[] [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CAE4E6"/>
                </a:solidFill>
              </a:rPr>
              <a:t>toString model</a:t>
            </a:r>
            <a:r>
              <a:rPr lang="en">
                <a:solidFill>
                  <a:srgbClr val="87C2E6"/>
                </a:solidFill>
              </a:rPr>
              <a:t>)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lang="en">
                <a:solidFill>
                  <a:srgbClr val="CAE4E6"/>
                </a:solidFill>
              </a:rPr>
              <a:t>button </a:t>
            </a:r>
            <a:r>
              <a:rPr lang="en">
                <a:solidFill>
                  <a:srgbClr val="80C1E6"/>
                </a:solidFill>
              </a:rPr>
              <a:t>[ </a:t>
            </a:r>
            <a:r>
              <a:rPr lang="en">
                <a:solidFill>
                  <a:srgbClr val="CAE4E6"/>
                </a:solidFill>
              </a:rPr>
              <a:t>onClick </a:t>
            </a:r>
            <a:r>
              <a:rPr b="1" lang="en">
                <a:solidFill>
                  <a:srgbClr val="E64B14"/>
                </a:solidFill>
              </a:rPr>
              <a:t>Add </a:t>
            </a:r>
            <a:r>
              <a:rPr lang="en">
                <a:solidFill>
                  <a:srgbClr val="80C1E6"/>
                </a:solidFill>
              </a:rPr>
              <a:t>] [ 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39E6DD"/>
                </a:solidFill>
              </a:rPr>
              <a:t>"+" 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lang="en">
                <a:solidFill>
                  <a:srgbClr val="CAE4E6"/>
                </a:solidFill>
              </a:rPr>
              <a:t>button </a:t>
            </a:r>
            <a:r>
              <a:rPr lang="en">
                <a:solidFill>
                  <a:srgbClr val="80C1E6"/>
                </a:solidFill>
              </a:rPr>
              <a:t>[ </a:t>
            </a:r>
            <a:r>
              <a:rPr lang="en">
                <a:solidFill>
                  <a:srgbClr val="CAE4E6"/>
                </a:solidFill>
              </a:rPr>
              <a:t>onClick </a:t>
            </a:r>
            <a:r>
              <a:rPr b="1" lang="en">
                <a:solidFill>
                  <a:srgbClr val="E64B14"/>
                </a:solidFill>
              </a:rPr>
              <a:t>Sub </a:t>
            </a:r>
            <a:r>
              <a:rPr lang="en">
                <a:solidFill>
                  <a:srgbClr val="80C1E6"/>
                </a:solidFill>
              </a:rPr>
              <a:t>] [ 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39E6DD"/>
                </a:solidFill>
              </a:rPr>
              <a:t>"-" 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116AA3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How to subscribe to other events?</a:t>
            </a:r>
            <a:b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(WebSockets, URL changes, ...)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/>
        </p:nvSpPr>
        <p:spPr>
          <a:xfrm>
            <a:off x="3493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B400"/>
                </a:solidFill>
              </a:rPr>
              <a:t>type alias </a:t>
            </a:r>
            <a:r>
              <a:rPr b="1" lang="en">
                <a:solidFill>
                  <a:srgbClr val="E64B14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b="1" lang="en">
                <a:solidFill>
                  <a:srgbClr val="E64B14"/>
                </a:solidFill>
              </a:rPr>
              <a:t>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B400"/>
                </a:solidFill>
              </a:rPr>
              <a:t>type </a:t>
            </a:r>
            <a:r>
              <a:rPr b="1" lang="en">
                <a:solidFill>
                  <a:srgbClr val="E64B14"/>
                </a:solidFill>
              </a:rPr>
              <a:t>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E64B14"/>
                </a:solidFill>
              </a:rPr>
              <a:t>   </a:t>
            </a:r>
            <a:r>
              <a:rPr lang="en">
                <a:solidFill>
                  <a:srgbClr val="79BFE6"/>
                </a:solidFill>
              </a:rPr>
              <a:t>= </a:t>
            </a:r>
            <a:r>
              <a:rPr b="1" lang="en">
                <a:solidFill>
                  <a:srgbClr val="E64B14"/>
                </a:solidFill>
              </a:rPr>
              <a:t>Tick 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E64B14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1A0E6"/>
                </a:solidFill>
              </a:rPr>
              <a:t>init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b="1" lang="en">
                <a:solidFill>
                  <a:srgbClr val="E6DE0E"/>
                </a:solidFill>
              </a:rPr>
              <a:t>Model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b="1" lang="en">
                <a:solidFill>
                  <a:srgbClr val="E6DE0E"/>
                </a:solidFill>
              </a:rPr>
              <a:t>Cmd Msg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init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3DE6D9"/>
                </a:solidFill>
              </a:rPr>
              <a:t>0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b="1" lang="en">
                <a:solidFill>
                  <a:srgbClr val="E64B14"/>
                </a:solidFill>
              </a:rPr>
              <a:t>Cmd</a:t>
            </a:r>
            <a:r>
              <a:rPr lang="en">
                <a:solidFill>
                  <a:srgbClr val="E6B100"/>
                </a:solidFill>
              </a:rPr>
              <a:t>.</a:t>
            </a:r>
            <a:r>
              <a:rPr lang="en">
                <a:solidFill>
                  <a:srgbClr val="CAE4E6"/>
                </a:solidFill>
              </a:rPr>
              <a:t>none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87C2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1A0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Msg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b="1" lang="en">
                <a:solidFill>
                  <a:srgbClr val="E6DE0E"/>
                </a:solidFill>
              </a:rPr>
              <a:t>Model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b="1" lang="en">
                <a:solidFill>
                  <a:srgbClr val="E6DE0E"/>
                </a:solidFill>
              </a:rPr>
              <a:t>Cmd Msg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update </a:t>
            </a:r>
            <a:r>
              <a:rPr lang="en">
                <a:solidFill>
                  <a:srgbClr val="CAE4E6"/>
                </a:solidFill>
              </a:rPr>
              <a:t>msg 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E6B400"/>
                </a:solidFill>
              </a:rPr>
              <a:t>case </a:t>
            </a:r>
            <a:r>
              <a:rPr lang="en">
                <a:solidFill>
                  <a:srgbClr val="CAE4E6"/>
                </a:solidFill>
              </a:rPr>
              <a:t>msg </a:t>
            </a:r>
            <a:r>
              <a:rPr lang="en">
                <a:solidFill>
                  <a:srgbClr val="E6B400"/>
                </a:solidFill>
              </a:rPr>
              <a:t>of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B400"/>
                </a:solidFill>
              </a:rPr>
              <a:t>       </a:t>
            </a:r>
            <a:r>
              <a:rPr b="1" lang="en">
                <a:solidFill>
                  <a:srgbClr val="E64B14"/>
                </a:solidFill>
              </a:rPr>
              <a:t>Tick </a:t>
            </a:r>
            <a:r>
              <a:rPr lang="en">
                <a:solidFill>
                  <a:srgbClr val="CAE4E6"/>
                </a:solidFill>
              </a:rPr>
              <a:t>time </a:t>
            </a:r>
            <a:r>
              <a:rPr lang="en">
                <a:solidFill>
                  <a:srgbClr val="E68AA2"/>
                </a:solidFill>
              </a:rPr>
              <a:t>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E68AA2"/>
                </a:solidFill>
              </a:rPr>
              <a:t>          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CAE4E6"/>
                </a:solidFill>
              </a:rPr>
              <a:t>time</a:t>
            </a:r>
            <a:r>
              <a:rPr lang="en">
                <a:solidFill>
                  <a:srgbClr val="7FC2E6"/>
                </a:solidFill>
              </a:rPr>
              <a:t>, </a:t>
            </a:r>
            <a:r>
              <a:rPr b="1" lang="en">
                <a:solidFill>
                  <a:srgbClr val="E64B14"/>
                </a:solidFill>
              </a:rPr>
              <a:t>Cmd</a:t>
            </a:r>
            <a:r>
              <a:rPr lang="en">
                <a:solidFill>
                  <a:srgbClr val="E6B100"/>
                </a:solidFill>
              </a:rPr>
              <a:t>.</a:t>
            </a:r>
            <a:r>
              <a:rPr lang="en">
                <a:solidFill>
                  <a:srgbClr val="CAE4E6"/>
                </a:solidFill>
              </a:rPr>
              <a:t>none</a:t>
            </a:r>
            <a:r>
              <a:rPr lang="en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58900"/>
              </a:solidFill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4789100" y="383525"/>
            <a:ext cx="4075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1A0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: </a:t>
            </a:r>
            <a:r>
              <a:rPr b="1" lang="en">
                <a:solidFill>
                  <a:srgbClr val="E6DE0E"/>
                </a:solidFill>
              </a:rPr>
              <a:t>Model </a:t>
            </a:r>
            <a:r>
              <a:rPr lang="en">
                <a:solidFill>
                  <a:srgbClr val="E68AA2"/>
                </a:solidFill>
              </a:rPr>
              <a:t>-&gt; </a:t>
            </a:r>
            <a:r>
              <a:rPr b="1" lang="en">
                <a:solidFill>
                  <a:srgbClr val="E6DE0E"/>
                </a:solidFill>
              </a:rPr>
              <a:t>Html Msg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view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79BFE6"/>
                </a:solidFill>
              </a:rPr>
              <a:t>   </a:t>
            </a:r>
            <a:r>
              <a:rPr lang="en">
                <a:solidFill>
                  <a:srgbClr val="CAE4E6"/>
                </a:solidFill>
              </a:rPr>
              <a:t>div </a:t>
            </a:r>
            <a:r>
              <a:rPr lang="en">
                <a:solidFill>
                  <a:srgbClr val="80C1E6"/>
                </a:solidFill>
              </a:rPr>
              <a:t>[]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80C1E6"/>
                </a:solidFill>
              </a:rPr>
              <a:t>       [ </a:t>
            </a:r>
            <a:r>
              <a:rPr lang="en">
                <a:solidFill>
                  <a:srgbClr val="CAE4E6"/>
                </a:solidFill>
              </a:rPr>
              <a:t>span </a:t>
            </a:r>
            <a:r>
              <a:rPr lang="en">
                <a:solidFill>
                  <a:srgbClr val="80C1E6"/>
                </a:solidFill>
              </a:rPr>
              <a:t>[] [</a:t>
            </a:r>
            <a:r>
              <a:rPr lang="en">
                <a:solidFill>
                  <a:srgbClr val="CAE4E6"/>
                </a:solidFill>
              </a:rPr>
              <a:t>text </a:t>
            </a:r>
            <a:r>
              <a:rPr lang="en">
                <a:solidFill>
                  <a:srgbClr val="87C2E6"/>
                </a:solidFill>
              </a:rPr>
              <a:t>(</a:t>
            </a:r>
            <a:r>
              <a:rPr lang="en">
                <a:solidFill>
                  <a:srgbClr val="CAE4E6"/>
                </a:solidFill>
              </a:rPr>
              <a:t>model |&gt; toString</a:t>
            </a:r>
            <a:r>
              <a:rPr lang="en">
                <a:solidFill>
                  <a:srgbClr val="87C2E6"/>
                </a:solidFill>
              </a:rPr>
              <a:t>)</a:t>
            </a:r>
            <a:r>
              <a:rPr lang="en">
                <a:solidFill>
                  <a:srgbClr val="80C1E6"/>
                </a:solidFill>
              </a:rPr>
              <a:t>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80C1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subscriptions : </a:t>
            </a:r>
            <a:r>
              <a:rPr b="1" lang="en">
                <a:solidFill>
                  <a:srgbClr val="E6DE0E"/>
                </a:solidFill>
              </a:rPr>
              <a:t>Model -&gt; Sub 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149CE6"/>
                </a:solidFill>
              </a:rPr>
              <a:t>subscriptions </a:t>
            </a:r>
            <a:r>
              <a:rPr lang="en">
                <a:solidFill>
                  <a:srgbClr val="CAE4E6"/>
                </a:solidFill>
              </a:rPr>
              <a:t>model </a:t>
            </a:r>
            <a:r>
              <a:rPr lang="en">
                <a:solidFill>
                  <a:srgbClr val="79BFE6"/>
                </a:solidFill>
              </a:rPr>
              <a:t>=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E64B14"/>
                </a:solidFill>
              </a:rPr>
              <a:t>Time</a:t>
            </a:r>
            <a:r>
              <a:rPr lang="en">
                <a:solidFill>
                  <a:srgbClr val="E6B100"/>
                </a:solidFill>
              </a:rPr>
              <a:t>.</a:t>
            </a:r>
            <a:r>
              <a:rPr lang="en">
                <a:solidFill>
                  <a:srgbClr val="CAE4E6"/>
                </a:solidFill>
              </a:rPr>
              <a:t>every Time.second </a:t>
            </a:r>
            <a:r>
              <a:rPr b="1" lang="en">
                <a:solidFill>
                  <a:srgbClr val="E64B14"/>
                </a:solidFill>
              </a:rPr>
              <a:t>Tick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rgbClr val="116AA3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2250300" y="321900"/>
            <a:ext cx="46434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3000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E6B400"/>
                </a:solidFill>
              </a:rPr>
              <a:t>type alias </a:t>
            </a:r>
            <a:r>
              <a:rPr b="1" lang="en" sz="3000">
                <a:solidFill>
                  <a:srgbClr val="E64B14"/>
                </a:solidFill>
              </a:rPr>
              <a:t>Model </a:t>
            </a:r>
            <a:r>
              <a:rPr lang="en" sz="3000">
                <a:solidFill>
                  <a:srgbClr val="79BFE6"/>
                </a:solidFill>
              </a:rPr>
              <a:t>= </a:t>
            </a:r>
            <a:r>
              <a:rPr b="1" lang="en" sz="3000">
                <a:solidFill>
                  <a:srgbClr val="E64B14"/>
                </a:solidFill>
              </a:rPr>
              <a:t>Time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3000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11A0E6"/>
                </a:solidFill>
              </a:rPr>
              <a:t>init </a:t>
            </a:r>
            <a:r>
              <a:rPr lang="en" sz="3000">
                <a:solidFill>
                  <a:srgbClr val="CAE4E6"/>
                </a:solidFill>
              </a:rPr>
              <a:t>: </a:t>
            </a:r>
            <a:r>
              <a:rPr lang="en" sz="3000">
                <a:solidFill>
                  <a:srgbClr val="87C2E6"/>
                </a:solidFill>
              </a:rPr>
              <a:t>(</a:t>
            </a:r>
            <a:r>
              <a:rPr b="1" lang="en" sz="3000">
                <a:solidFill>
                  <a:srgbClr val="E6DE0E"/>
                </a:solidFill>
              </a:rPr>
              <a:t>Model</a:t>
            </a:r>
            <a:r>
              <a:rPr lang="en" sz="3000">
                <a:solidFill>
                  <a:srgbClr val="7FC2E6"/>
                </a:solidFill>
              </a:rPr>
              <a:t>, </a:t>
            </a:r>
            <a:r>
              <a:rPr b="1" lang="en" sz="3000">
                <a:solidFill>
                  <a:srgbClr val="E6DE0E"/>
                </a:solidFill>
              </a:rPr>
              <a:t>Cmd Msg</a:t>
            </a:r>
            <a:r>
              <a:rPr lang="en" sz="30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149CE6"/>
                </a:solidFill>
              </a:rPr>
              <a:t>init </a:t>
            </a:r>
            <a:r>
              <a:rPr lang="en" sz="3000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79BFE6"/>
                </a:solidFill>
              </a:rPr>
              <a:t>   </a:t>
            </a:r>
            <a:r>
              <a:rPr lang="en" sz="3000">
                <a:solidFill>
                  <a:srgbClr val="87C2E6"/>
                </a:solidFill>
              </a:rPr>
              <a:t>(</a:t>
            </a:r>
            <a:r>
              <a:rPr lang="en" sz="3000">
                <a:solidFill>
                  <a:srgbClr val="3DE6D9"/>
                </a:solidFill>
              </a:rPr>
              <a:t>0</a:t>
            </a:r>
            <a:r>
              <a:rPr lang="en" sz="3000">
                <a:solidFill>
                  <a:srgbClr val="7FC2E6"/>
                </a:solidFill>
              </a:rPr>
              <a:t>, </a:t>
            </a:r>
            <a:r>
              <a:rPr b="1" lang="en" sz="3000">
                <a:solidFill>
                  <a:srgbClr val="E64B14"/>
                </a:solidFill>
              </a:rPr>
              <a:t>Cmd</a:t>
            </a:r>
            <a:r>
              <a:rPr lang="en" sz="3000">
                <a:solidFill>
                  <a:srgbClr val="E6B100"/>
                </a:solidFill>
              </a:rPr>
              <a:t>.</a:t>
            </a:r>
            <a:r>
              <a:rPr lang="en" sz="3000">
                <a:solidFill>
                  <a:srgbClr val="CAE4E6"/>
                </a:solidFill>
              </a:rPr>
              <a:t>none</a:t>
            </a:r>
            <a:r>
              <a:rPr lang="en" sz="30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B589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818750" y="140400"/>
            <a:ext cx="5506500" cy="4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6B400"/>
                </a:solidFill>
              </a:rPr>
              <a:t>type </a:t>
            </a:r>
            <a:r>
              <a:rPr b="1" lang="en" sz="2000">
                <a:solidFill>
                  <a:srgbClr val="E64B14"/>
                </a:solidFill>
              </a:rPr>
              <a:t>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E64B14"/>
                </a:solidFill>
              </a:rPr>
              <a:t>   </a:t>
            </a:r>
            <a:r>
              <a:rPr lang="en" sz="2000">
                <a:solidFill>
                  <a:srgbClr val="79BFE6"/>
                </a:solidFill>
              </a:rPr>
              <a:t>= </a:t>
            </a:r>
            <a:r>
              <a:rPr b="1" lang="en" sz="2000">
                <a:solidFill>
                  <a:srgbClr val="E64B14"/>
                </a:solidFill>
              </a:rPr>
              <a:t>Tick 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11A0E6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149CE6"/>
                </a:solidFill>
              </a:rPr>
              <a:t>subscriptions : </a:t>
            </a:r>
            <a:r>
              <a:rPr b="1" lang="en" sz="2000">
                <a:solidFill>
                  <a:srgbClr val="E6DE0E"/>
                </a:solidFill>
              </a:rPr>
              <a:t>Model -&gt; Sub Msg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149CE6"/>
                </a:solidFill>
              </a:rPr>
              <a:t>subscriptions </a:t>
            </a:r>
            <a:r>
              <a:rPr lang="en" sz="2000">
                <a:solidFill>
                  <a:srgbClr val="CAE4E6"/>
                </a:solidFill>
              </a:rPr>
              <a:t>model </a:t>
            </a:r>
            <a:r>
              <a:rPr lang="en" sz="2000">
                <a:solidFill>
                  <a:srgbClr val="79BFE6"/>
                </a:solidFill>
              </a:rPr>
              <a:t>=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E64B14"/>
                </a:solidFill>
              </a:rPr>
              <a:t>Time</a:t>
            </a:r>
            <a:r>
              <a:rPr lang="en" sz="2000">
                <a:solidFill>
                  <a:srgbClr val="E6B100"/>
                </a:solidFill>
              </a:rPr>
              <a:t>.</a:t>
            </a:r>
            <a:r>
              <a:rPr lang="en" sz="2000">
                <a:solidFill>
                  <a:srgbClr val="CAE4E6"/>
                </a:solidFill>
              </a:rPr>
              <a:t>every Time.second </a:t>
            </a:r>
            <a:r>
              <a:rPr b="1" lang="en" sz="2000">
                <a:solidFill>
                  <a:srgbClr val="E64B14"/>
                </a:solidFill>
              </a:rPr>
              <a:t>Tick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116AA3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116AA3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11A0E6"/>
                </a:solidFill>
              </a:rPr>
              <a:t>update </a:t>
            </a:r>
            <a:r>
              <a:rPr lang="en" sz="2000">
                <a:solidFill>
                  <a:srgbClr val="CAE4E6"/>
                </a:solidFill>
              </a:rPr>
              <a:t>: </a:t>
            </a:r>
            <a:r>
              <a:rPr b="1" lang="en" sz="2000">
                <a:solidFill>
                  <a:srgbClr val="E6DE0E"/>
                </a:solidFill>
              </a:rPr>
              <a:t>Msg </a:t>
            </a:r>
            <a:r>
              <a:rPr lang="en" sz="2000">
                <a:solidFill>
                  <a:srgbClr val="E68AA2"/>
                </a:solidFill>
              </a:rPr>
              <a:t>-&gt; </a:t>
            </a:r>
            <a:r>
              <a:rPr b="1" lang="en" sz="2000">
                <a:solidFill>
                  <a:srgbClr val="E6DE0E"/>
                </a:solidFill>
              </a:rPr>
              <a:t>Model </a:t>
            </a:r>
            <a:r>
              <a:rPr lang="en" sz="2000">
                <a:solidFill>
                  <a:srgbClr val="E68AA2"/>
                </a:solidFill>
              </a:rPr>
              <a:t>-&gt; </a:t>
            </a:r>
            <a:r>
              <a:rPr lang="en" sz="2000">
                <a:solidFill>
                  <a:srgbClr val="87C2E6"/>
                </a:solidFill>
              </a:rPr>
              <a:t>(</a:t>
            </a:r>
            <a:r>
              <a:rPr b="1" lang="en" sz="2000">
                <a:solidFill>
                  <a:srgbClr val="E6DE0E"/>
                </a:solidFill>
              </a:rPr>
              <a:t>Model</a:t>
            </a:r>
            <a:r>
              <a:rPr lang="en" sz="2000">
                <a:solidFill>
                  <a:srgbClr val="7FC2E6"/>
                </a:solidFill>
              </a:rPr>
              <a:t>, </a:t>
            </a:r>
            <a:r>
              <a:rPr b="1" lang="en" sz="2000">
                <a:solidFill>
                  <a:srgbClr val="E6DE0E"/>
                </a:solidFill>
              </a:rPr>
              <a:t>Cmd Msg</a:t>
            </a:r>
            <a:r>
              <a:rPr lang="en" sz="20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rgbClr val="149CE6"/>
                </a:solidFill>
              </a:rPr>
              <a:t>update </a:t>
            </a:r>
            <a:r>
              <a:rPr lang="en" sz="2000">
                <a:solidFill>
                  <a:srgbClr val="CAE4E6"/>
                </a:solidFill>
              </a:rPr>
              <a:t>msg model </a:t>
            </a:r>
            <a:r>
              <a:rPr lang="en" sz="2000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79BFE6"/>
                </a:solidFill>
              </a:rPr>
              <a:t>   </a:t>
            </a:r>
            <a:r>
              <a:rPr lang="en" sz="2000">
                <a:solidFill>
                  <a:srgbClr val="E6B400"/>
                </a:solidFill>
              </a:rPr>
              <a:t>case </a:t>
            </a:r>
            <a:r>
              <a:rPr lang="en" sz="2000">
                <a:solidFill>
                  <a:srgbClr val="CAE4E6"/>
                </a:solidFill>
              </a:rPr>
              <a:t>msg </a:t>
            </a:r>
            <a:r>
              <a:rPr lang="en" sz="2000">
                <a:solidFill>
                  <a:srgbClr val="E6B400"/>
                </a:solidFill>
              </a:rPr>
              <a:t>of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6B400"/>
                </a:solidFill>
              </a:rPr>
              <a:t>       </a:t>
            </a:r>
            <a:r>
              <a:rPr b="1" lang="en" sz="2000">
                <a:solidFill>
                  <a:srgbClr val="E64B14"/>
                </a:solidFill>
              </a:rPr>
              <a:t>Tick </a:t>
            </a:r>
            <a:r>
              <a:rPr lang="en" sz="2000">
                <a:solidFill>
                  <a:srgbClr val="CAE4E6"/>
                </a:solidFill>
              </a:rPr>
              <a:t>time </a:t>
            </a:r>
            <a:r>
              <a:rPr lang="en" sz="2000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E68AA2"/>
                </a:solidFill>
              </a:rPr>
              <a:t>           </a:t>
            </a:r>
            <a:r>
              <a:rPr lang="en" sz="2000">
                <a:solidFill>
                  <a:srgbClr val="87C2E6"/>
                </a:solidFill>
              </a:rPr>
              <a:t>(</a:t>
            </a:r>
            <a:r>
              <a:rPr lang="en" sz="2000">
                <a:solidFill>
                  <a:srgbClr val="CAE4E6"/>
                </a:solidFill>
              </a:rPr>
              <a:t>time</a:t>
            </a:r>
            <a:r>
              <a:rPr lang="en" sz="2000">
                <a:solidFill>
                  <a:srgbClr val="7FC2E6"/>
                </a:solidFill>
              </a:rPr>
              <a:t>, </a:t>
            </a:r>
            <a:r>
              <a:rPr b="1" lang="en" sz="2000">
                <a:solidFill>
                  <a:srgbClr val="E64B14"/>
                </a:solidFill>
              </a:rPr>
              <a:t>Cmd</a:t>
            </a:r>
            <a:r>
              <a:rPr lang="en" sz="2000">
                <a:solidFill>
                  <a:srgbClr val="E6B100"/>
                </a:solidFill>
              </a:rPr>
              <a:t>.</a:t>
            </a:r>
            <a:r>
              <a:rPr lang="en" sz="2000">
                <a:solidFill>
                  <a:srgbClr val="CAE4E6"/>
                </a:solidFill>
              </a:rPr>
              <a:t>none</a:t>
            </a:r>
            <a:r>
              <a:rPr lang="en" sz="2000">
                <a:solidFill>
                  <a:srgbClr val="87C2E6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68" name="Shape 368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70" name="Shape 370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371" name="Shape 371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372" name="Shape 372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79" name="Shape 379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81" name="Shape 381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82" name="Shape 382"/>
          <p:cNvCxnSpPr>
            <a:stCxn id="378" idx="2"/>
            <a:endCxn id="379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3" name="Shape 383"/>
          <p:cNvSpPr txBox="1"/>
          <p:nvPr/>
        </p:nvSpPr>
        <p:spPr>
          <a:xfrm>
            <a:off x="2463950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84" name="Shape 384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385" name="Shape 385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386" name="Shape 386"/>
          <p:cNvCxnSpPr>
            <a:stCxn id="378" idx="2"/>
            <a:endCxn id="385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7" name="Shape 387"/>
          <p:cNvSpPr txBox="1"/>
          <p:nvPr/>
        </p:nvSpPr>
        <p:spPr>
          <a:xfrm>
            <a:off x="4479300" y="295122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394" name="Shape 394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396" name="Shape 396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397" name="Shape 397"/>
          <p:cNvCxnSpPr>
            <a:stCxn id="394" idx="5"/>
            <a:endCxn id="396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8" name="Shape 39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399" name="Shape 399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821800" y="2544225"/>
            <a:ext cx="1476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HTML + </a:t>
            </a:r>
            <a:r>
              <a:rPr b="1"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401" name="Shape 401"/>
          <p:cNvCxnSpPr>
            <a:stCxn id="399" idx="0"/>
            <a:endCxn id="392" idx="1"/>
          </p:cNvCxnSpPr>
          <p:nvPr/>
        </p:nvCxnSpPr>
        <p:spPr>
          <a:xfrm rot="10800000">
            <a:off x="4330250" y="2818775"/>
            <a:ext cx="0" cy="72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2" name="Shape 402"/>
          <p:cNvSpPr txBox="1"/>
          <p:nvPr/>
        </p:nvSpPr>
        <p:spPr>
          <a:xfrm>
            <a:off x="4475750" y="3080675"/>
            <a:ext cx="592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09" name="Shape 409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11" name="Shape 411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12" name="Shape 412"/>
          <p:cNvCxnSpPr>
            <a:stCxn id="407" idx="1"/>
            <a:endCxn id="413" idx="3"/>
          </p:cNvCxnSpPr>
          <p:nvPr/>
        </p:nvCxnSpPr>
        <p:spPr>
          <a:xfrm>
            <a:off x="4330249" y="2818878"/>
            <a:ext cx="2279099" cy="38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4" name="Shape 414"/>
          <p:cNvCxnSpPr>
            <a:stCxn id="408" idx="2"/>
            <a:endCxn id="413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5" name="Shape 415"/>
          <p:cNvSpPr txBox="1"/>
          <p:nvPr/>
        </p:nvSpPr>
        <p:spPr>
          <a:xfrm>
            <a:off x="5167450" y="28949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5638328" y="246557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17" name="Shape 417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18" name="Shape 418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25" name="Shape 42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27" name="Shape 42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28" name="Shape 428"/>
          <p:cNvCxnSpPr>
            <a:stCxn id="429" idx="3"/>
            <a:endCxn id="424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0" name="Shape 430"/>
          <p:cNvSpPr txBox="1"/>
          <p:nvPr/>
        </p:nvSpPr>
        <p:spPr>
          <a:xfrm>
            <a:off x="5638329" y="2465575"/>
            <a:ext cx="929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  <p:sp>
        <p:nvSpPr>
          <p:cNvPr id="431" name="Shape 431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32" name="Shape 432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39" name="Shape 439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41" name="Shape 441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442" name="Shape 442"/>
          <p:cNvCxnSpPr>
            <a:stCxn id="438" idx="2"/>
            <a:endCxn id="439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3" name="Shape 443"/>
          <p:cNvSpPr txBox="1"/>
          <p:nvPr/>
        </p:nvSpPr>
        <p:spPr>
          <a:xfrm>
            <a:off x="2463950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44" name="Shape 444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45" name="Shape 445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446" name="Shape 446"/>
          <p:cNvCxnSpPr>
            <a:stCxn id="438" idx="2"/>
            <a:endCxn id="445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47" name="Shape 447"/>
          <p:cNvSpPr txBox="1"/>
          <p:nvPr/>
        </p:nvSpPr>
        <p:spPr>
          <a:xfrm>
            <a:off x="4479300" y="295122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Model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 let’s watch it live ...</a:t>
            </a:r>
          </a:p>
        </p:txBody>
      </p:sp>
      <p:sp>
        <p:nvSpPr>
          <p:cNvPr id="453" name="Shape 45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Side effects</a:t>
            </a:r>
          </a:p>
        </p:txBody>
      </p:sp>
      <p:sp>
        <p:nvSpPr>
          <p:cNvPr id="459" name="Shape 45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How to work with side effects?</a:t>
            </a:r>
            <a:b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(REST call, Websocket send, ...)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/>
        </p:nvSpPr>
        <p:spPr>
          <a:xfrm>
            <a:off x="1291350" y="321900"/>
            <a:ext cx="65613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1A0E6"/>
                </a:solidFill>
              </a:rPr>
              <a:t>view </a:t>
            </a:r>
            <a:r>
              <a:rPr lang="en" sz="1800">
                <a:solidFill>
                  <a:srgbClr val="CAE4E6"/>
                </a:solidFill>
              </a:rPr>
              <a:t>: </a:t>
            </a:r>
            <a:r>
              <a:rPr b="1" lang="en" sz="1800">
                <a:solidFill>
                  <a:srgbClr val="E6DE0E"/>
                </a:solidFill>
              </a:rPr>
              <a:t>Model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b="1" lang="en" sz="1800">
                <a:solidFill>
                  <a:srgbClr val="E6DE0E"/>
                </a:solidFill>
              </a:rPr>
              <a:t>Html 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149CE6"/>
                </a:solidFill>
              </a:rPr>
              <a:t>view </a:t>
            </a:r>
            <a:r>
              <a:rPr lang="en" sz="1800">
                <a:solidFill>
                  <a:srgbClr val="CAE4E6"/>
                </a:solidFill>
              </a:rPr>
              <a:t>model </a:t>
            </a:r>
            <a:r>
              <a:rPr lang="en" sz="18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79BFE6"/>
                </a:solidFill>
              </a:rPr>
              <a:t>   </a:t>
            </a:r>
            <a:r>
              <a:rPr lang="en" sz="1800">
                <a:solidFill>
                  <a:srgbClr val="CAE4E6"/>
                </a:solidFill>
              </a:rPr>
              <a:t>div </a:t>
            </a:r>
            <a:r>
              <a:rPr lang="en" sz="1800">
                <a:solidFill>
                  <a:srgbClr val="80C1E6"/>
                </a:solidFill>
              </a:rPr>
              <a:t>[]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[ </a:t>
            </a:r>
            <a:r>
              <a:rPr lang="en" sz="1800">
                <a:solidFill>
                  <a:srgbClr val="CAE4E6"/>
                </a:solidFill>
              </a:rPr>
              <a:t>span </a:t>
            </a:r>
            <a:r>
              <a:rPr lang="en" sz="1800">
                <a:solidFill>
                  <a:srgbClr val="80C1E6"/>
                </a:solidFill>
              </a:rPr>
              <a:t>[] [ </a:t>
            </a:r>
            <a:r>
              <a:rPr lang="en" sz="1800">
                <a:solidFill>
                  <a:srgbClr val="CAE4E6"/>
                </a:solidFill>
              </a:rPr>
              <a:t>text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lang="en" sz="1800">
                <a:solidFill>
                  <a:srgbClr val="CAE4E6"/>
                </a:solidFill>
              </a:rPr>
              <a:t>toString model</a:t>
            </a:r>
            <a:r>
              <a:rPr lang="en" sz="1800">
                <a:solidFill>
                  <a:srgbClr val="87C2E6"/>
                </a:solidFill>
              </a:rPr>
              <a:t>) </a:t>
            </a:r>
            <a:r>
              <a:rPr lang="en" sz="18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lang="en" sz="1800">
                <a:solidFill>
                  <a:srgbClr val="CAE4E6"/>
                </a:solidFill>
              </a:rPr>
              <a:t>button </a:t>
            </a:r>
            <a:r>
              <a:rPr lang="en" sz="1800">
                <a:solidFill>
                  <a:srgbClr val="80C1E6"/>
                </a:solidFill>
              </a:rPr>
              <a:t>[ </a:t>
            </a:r>
            <a:r>
              <a:rPr lang="en" sz="1800">
                <a:solidFill>
                  <a:srgbClr val="CAE4E6"/>
                </a:solidFill>
              </a:rPr>
              <a:t>onClick </a:t>
            </a:r>
            <a:r>
              <a:rPr b="1" lang="en" sz="1800">
                <a:solidFill>
                  <a:srgbClr val="E64B14"/>
                </a:solidFill>
              </a:rPr>
              <a:t>ReqRndVal </a:t>
            </a:r>
            <a:r>
              <a:rPr lang="en" sz="1800">
                <a:solidFill>
                  <a:srgbClr val="80C1E6"/>
                </a:solidFill>
              </a:rPr>
              <a:t>] [ </a:t>
            </a:r>
            <a:r>
              <a:rPr lang="en" sz="1800">
                <a:solidFill>
                  <a:srgbClr val="CAE4E6"/>
                </a:solidFill>
              </a:rPr>
              <a:t>text </a:t>
            </a:r>
            <a:r>
              <a:rPr lang="en" sz="1800">
                <a:solidFill>
                  <a:srgbClr val="39E6DD"/>
                </a:solidFill>
              </a:rPr>
              <a:t>"New random value" </a:t>
            </a:r>
            <a:r>
              <a:rPr lang="en" sz="18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/>
        </p:nvSpPr>
        <p:spPr>
          <a:xfrm>
            <a:off x="1291350" y="321900"/>
            <a:ext cx="65613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6B400"/>
                </a:solidFill>
              </a:rPr>
              <a:t>type alias </a:t>
            </a:r>
            <a:r>
              <a:rPr b="1" lang="en" sz="1800">
                <a:solidFill>
                  <a:srgbClr val="E64B14"/>
                </a:solidFill>
              </a:rPr>
              <a:t>Random </a:t>
            </a:r>
            <a:r>
              <a:rPr lang="en" sz="18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79BFE6"/>
                </a:solidFill>
              </a:rPr>
              <a:t>   </a:t>
            </a:r>
            <a:r>
              <a:rPr lang="en" sz="1800">
                <a:solidFill>
                  <a:srgbClr val="85C3E6"/>
                </a:solidFill>
              </a:rPr>
              <a:t>{ </a:t>
            </a:r>
            <a:r>
              <a:rPr lang="en" sz="1800">
                <a:solidFill>
                  <a:srgbClr val="CAE4E6"/>
                </a:solidFill>
              </a:rPr>
              <a:t>rnd : </a:t>
            </a:r>
            <a:r>
              <a:rPr b="1" lang="en" sz="1800">
                <a:solidFill>
                  <a:srgbClr val="E64B14"/>
                </a:solidFill>
              </a:rPr>
              <a:t>Int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E64B14"/>
                </a:solidFill>
              </a:rPr>
              <a:t>   </a:t>
            </a:r>
            <a:r>
              <a:rPr lang="en" sz="1800">
                <a:solidFill>
                  <a:srgbClr val="85C3E6"/>
                </a:solidFill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85C3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85C3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6B400"/>
                </a:solidFill>
              </a:rPr>
              <a:t>type alias </a:t>
            </a:r>
            <a:r>
              <a:rPr b="1" lang="en" sz="1800">
                <a:solidFill>
                  <a:srgbClr val="E64B14"/>
                </a:solidFill>
              </a:rPr>
              <a:t>Model </a:t>
            </a:r>
            <a:r>
              <a:rPr lang="en" sz="18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79BFE6"/>
                </a:solidFill>
              </a:rPr>
              <a:t>   </a:t>
            </a:r>
            <a:r>
              <a:rPr b="1" lang="en" sz="1800">
                <a:solidFill>
                  <a:srgbClr val="E64B14"/>
                </a:solidFill>
              </a:rPr>
              <a:t>Int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6B4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6B4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6B400"/>
                </a:solidFill>
              </a:rPr>
              <a:t>type </a:t>
            </a:r>
            <a:r>
              <a:rPr b="1" lang="en" sz="1800">
                <a:solidFill>
                  <a:srgbClr val="E64B14"/>
                </a:solidFill>
              </a:rPr>
              <a:t>Msg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E64B14"/>
                </a:solidFill>
              </a:rPr>
              <a:t>   </a:t>
            </a:r>
            <a:r>
              <a:rPr lang="en" sz="1800">
                <a:solidFill>
                  <a:srgbClr val="79BFE6"/>
                </a:solidFill>
              </a:rPr>
              <a:t>= </a:t>
            </a:r>
            <a:r>
              <a:rPr b="1" lang="en" sz="1800">
                <a:solidFill>
                  <a:srgbClr val="E64B14"/>
                </a:solidFill>
              </a:rPr>
              <a:t>ReqRndVal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E64B14"/>
                </a:solidFill>
              </a:rPr>
              <a:t>   </a:t>
            </a:r>
            <a:r>
              <a:rPr lang="en" sz="1800">
                <a:solidFill>
                  <a:srgbClr val="73BDE6"/>
                </a:solidFill>
              </a:rPr>
              <a:t>| </a:t>
            </a:r>
            <a:r>
              <a:rPr b="1" lang="en" sz="1800">
                <a:solidFill>
                  <a:srgbClr val="E64B14"/>
                </a:solidFill>
              </a:rPr>
              <a:t>NewRndVal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b="1" lang="en" sz="1800">
                <a:solidFill>
                  <a:srgbClr val="E64B14"/>
                </a:solidFill>
              </a:rPr>
              <a:t>Result Http</a:t>
            </a:r>
            <a:r>
              <a:rPr lang="en" sz="1800">
                <a:solidFill>
                  <a:srgbClr val="E6B100"/>
                </a:solidFill>
              </a:rPr>
              <a:t>.</a:t>
            </a:r>
            <a:r>
              <a:rPr b="1" lang="en" sz="1800">
                <a:solidFill>
                  <a:srgbClr val="E64B14"/>
                </a:solidFill>
              </a:rPr>
              <a:t>Error Random</a:t>
            </a:r>
            <a:r>
              <a:rPr lang="en" sz="18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/>
        </p:nvSpPr>
        <p:spPr>
          <a:xfrm>
            <a:off x="1291350" y="321900"/>
            <a:ext cx="65613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6B4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6B4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1A0E6"/>
                </a:solidFill>
              </a:rPr>
              <a:t>update </a:t>
            </a:r>
            <a:r>
              <a:rPr lang="en" sz="1800">
                <a:solidFill>
                  <a:srgbClr val="CAE4E6"/>
                </a:solidFill>
              </a:rPr>
              <a:t>: </a:t>
            </a:r>
            <a:r>
              <a:rPr b="1" lang="en" sz="1800">
                <a:solidFill>
                  <a:srgbClr val="E6DE0E"/>
                </a:solidFill>
              </a:rPr>
              <a:t>Msg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b="1" lang="en" sz="1800">
                <a:solidFill>
                  <a:srgbClr val="E6DE0E"/>
                </a:solidFill>
              </a:rPr>
              <a:t>Model </a:t>
            </a:r>
            <a:r>
              <a:rPr lang="en" sz="1800">
                <a:solidFill>
                  <a:srgbClr val="E68AA2"/>
                </a:solidFill>
              </a:rPr>
              <a:t>-&gt; </a:t>
            </a:r>
            <a:r>
              <a:rPr lang="en" sz="1800">
                <a:solidFill>
                  <a:srgbClr val="87C2E6"/>
                </a:solidFill>
              </a:rPr>
              <a:t>( </a:t>
            </a:r>
            <a:r>
              <a:rPr b="1" lang="en" sz="1800">
                <a:solidFill>
                  <a:srgbClr val="E6DE0E"/>
                </a:solidFill>
              </a:rPr>
              <a:t>Model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b="1" lang="en" sz="1800">
                <a:solidFill>
                  <a:srgbClr val="E6DE0E"/>
                </a:solidFill>
              </a:rPr>
              <a:t>Cmd Msg </a:t>
            </a:r>
            <a:r>
              <a:rPr lang="en" sz="18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149CE6"/>
                </a:solidFill>
              </a:rPr>
              <a:t>update </a:t>
            </a:r>
            <a:r>
              <a:rPr lang="en" sz="1800">
                <a:solidFill>
                  <a:srgbClr val="CAE4E6"/>
                </a:solidFill>
              </a:rPr>
              <a:t>msg model </a:t>
            </a:r>
            <a:r>
              <a:rPr lang="en" sz="1800">
                <a:solidFill>
                  <a:srgbClr val="79BFE6"/>
                </a:solidFill>
              </a:rPr>
              <a:t>=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79BFE6"/>
                </a:solidFill>
              </a:rPr>
              <a:t>   </a:t>
            </a:r>
            <a:r>
              <a:rPr lang="en" sz="1800">
                <a:solidFill>
                  <a:srgbClr val="E6B400"/>
                </a:solidFill>
              </a:rPr>
              <a:t>case </a:t>
            </a:r>
            <a:r>
              <a:rPr lang="en" sz="1800">
                <a:solidFill>
                  <a:srgbClr val="CAE4E6"/>
                </a:solidFill>
              </a:rPr>
              <a:t>msg </a:t>
            </a:r>
            <a:r>
              <a:rPr lang="en" sz="1800">
                <a:solidFill>
                  <a:srgbClr val="E6B400"/>
                </a:solidFill>
              </a:rPr>
              <a:t>of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6B400"/>
                </a:solidFill>
              </a:rPr>
              <a:t>       </a:t>
            </a:r>
            <a:r>
              <a:rPr b="1" lang="en" sz="1800">
                <a:solidFill>
                  <a:srgbClr val="E64B14"/>
                </a:solidFill>
              </a:rPr>
              <a:t>ReqRndVal </a:t>
            </a:r>
            <a:r>
              <a:rPr lang="en" sz="1800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68AA2"/>
                </a:solidFill>
              </a:rPr>
              <a:t>           </a:t>
            </a:r>
            <a:r>
              <a:rPr lang="en" sz="1800">
                <a:solidFill>
                  <a:srgbClr val="87C2E6"/>
                </a:solidFill>
              </a:rPr>
              <a:t>( </a:t>
            </a:r>
            <a:r>
              <a:rPr lang="en" sz="1800">
                <a:solidFill>
                  <a:srgbClr val="CAE4E6"/>
                </a:solidFill>
              </a:rPr>
              <a:t>model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lang="en" sz="1800">
                <a:solidFill>
                  <a:srgbClr val="CAE4E6"/>
                </a:solidFill>
              </a:rPr>
              <a:t>makeRESTRequestForRnd </a:t>
            </a:r>
            <a:r>
              <a:rPr b="1" lang="en" sz="1800">
                <a:solidFill>
                  <a:srgbClr val="E64B14"/>
                </a:solidFill>
              </a:rPr>
              <a:t>NewRndVal </a:t>
            </a:r>
            <a:r>
              <a:rPr lang="en" sz="18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7C2E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7C2E6"/>
                </a:solidFill>
              </a:rPr>
              <a:t>       </a:t>
            </a:r>
            <a:r>
              <a:rPr b="1" lang="en" sz="1800">
                <a:solidFill>
                  <a:srgbClr val="E64B14"/>
                </a:solidFill>
              </a:rPr>
              <a:t>NewRndVal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b="1" lang="en" sz="1800">
                <a:solidFill>
                  <a:srgbClr val="E64B14"/>
                </a:solidFill>
              </a:rPr>
              <a:t>Err </a:t>
            </a:r>
            <a:r>
              <a:rPr lang="en" sz="1800">
                <a:solidFill>
                  <a:srgbClr val="CAE4E6"/>
                </a:solidFill>
              </a:rPr>
              <a:t>error</a:t>
            </a:r>
            <a:r>
              <a:rPr lang="en" sz="1800">
                <a:solidFill>
                  <a:srgbClr val="87C2E6"/>
                </a:solidFill>
              </a:rPr>
              <a:t>) </a:t>
            </a:r>
            <a:r>
              <a:rPr lang="en" sz="1800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68AA2"/>
                </a:solidFill>
              </a:rPr>
              <a:t>           </a:t>
            </a:r>
            <a:r>
              <a:rPr lang="en" sz="1800">
                <a:solidFill>
                  <a:srgbClr val="87C2E6"/>
                </a:solidFill>
              </a:rPr>
              <a:t>( </a:t>
            </a:r>
            <a:r>
              <a:rPr lang="en" sz="1800">
                <a:solidFill>
                  <a:srgbClr val="CAE4E6"/>
                </a:solidFill>
              </a:rPr>
              <a:t>model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b="1" lang="en" sz="1800">
                <a:solidFill>
                  <a:srgbClr val="E64B14"/>
                </a:solidFill>
              </a:rPr>
              <a:t>Cmd</a:t>
            </a:r>
            <a:r>
              <a:rPr lang="en" sz="1800">
                <a:solidFill>
                  <a:srgbClr val="E6B100"/>
                </a:solidFill>
              </a:rPr>
              <a:t>.</a:t>
            </a:r>
            <a:r>
              <a:rPr lang="en" sz="1800">
                <a:solidFill>
                  <a:srgbClr val="CAE4E6"/>
                </a:solidFill>
              </a:rPr>
              <a:t>none </a:t>
            </a:r>
            <a:r>
              <a:rPr lang="en" sz="18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87C2E6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87C2E6"/>
                </a:solidFill>
              </a:rPr>
              <a:t>       </a:t>
            </a:r>
            <a:r>
              <a:rPr b="1" lang="en" sz="1800">
                <a:solidFill>
                  <a:srgbClr val="E64B14"/>
                </a:solidFill>
              </a:rPr>
              <a:t>NewRndVal </a:t>
            </a:r>
            <a:r>
              <a:rPr lang="en" sz="1800">
                <a:solidFill>
                  <a:srgbClr val="87C2E6"/>
                </a:solidFill>
              </a:rPr>
              <a:t>(</a:t>
            </a:r>
            <a:r>
              <a:rPr b="1" lang="en" sz="1800">
                <a:solidFill>
                  <a:srgbClr val="E64B14"/>
                </a:solidFill>
              </a:rPr>
              <a:t>Ok </a:t>
            </a:r>
            <a:r>
              <a:rPr lang="en" sz="1800">
                <a:solidFill>
                  <a:srgbClr val="CAE4E6"/>
                </a:solidFill>
              </a:rPr>
              <a:t>result</a:t>
            </a:r>
            <a:r>
              <a:rPr lang="en" sz="1800">
                <a:solidFill>
                  <a:srgbClr val="87C2E6"/>
                </a:solidFill>
              </a:rPr>
              <a:t>) </a:t>
            </a:r>
            <a:r>
              <a:rPr lang="en" sz="1800">
                <a:solidFill>
                  <a:srgbClr val="E68AA2"/>
                </a:solidFill>
              </a:rPr>
              <a:t>-&gt;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E68AA2"/>
                </a:solidFill>
              </a:rPr>
              <a:t>           </a:t>
            </a:r>
            <a:r>
              <a:rPr lang="en" sz="1800">
                <a:solidFill>
                  <a:srgbClr val="87C2E6"/>
                </a:solidFill>
              </a:rPr>
              <a:t>( </a:t>
            </a:r>
            <a:r>
              <a:rPr lang="en" sz="1800">
                <a:solidFill>
                  <a:srgbClr val="CAE4E6"/>
                </a:solidFill>
              </a:rPr>
              <a:t>result</a:t>
            </a:r>
            <a:r>
              <a:rPr lang="en" sz="1800">
                <a:solidFill>
                  <a:srgbClr val="E6B100"/>
                </a:solidFill>
              </a:rPr>
              <a:t>.</a:t>
            </a:r>
            <a:r>
              <a:rPr lang="en" sz="1800">
                <a:solidFill>
                  <a:srgbClr val="CAE4E6"/>
                </a:solidFill>
              </a:rPr>
              <a:t>rnd</a:t>
            </a:r>
            <a:r>
              <a:rPr lang="en" sz="1800">
                <a:solidFill>
                  <a:srgbClr val="7FC2E6"/>
                </a:solidFill>
              </a:rPr>
              <a:t>, </a:t>
            </a:r>
            <a:r>
              <a:rPr b="1" lang="en" sz="1800">
                <a:solidFill>
                  <a:srgbClr val="E64B14"/>
                </a:solidFill>
              </a:rPr>
              <a:t>Cmd</a:t>
            </a:r>
            <a:r>
              <a:rPr lang="en" sz="1800">
                <a:solidFill>
                  <a:srgbClr val="E6B100"/>
                </a:solidFill>
              </a:rPr>
              <a:t>.</a:t>
            </a:r>
            <a:r>
              <a:rPr lang="en" sz="1800">
                <a:solidFill>
                  <a:srgbClr val="CAE4E6"/>
                </a:solidFill>
              </a:rPr>
              <a:t>none </a:t>
            </a:r>
            <a:r>
              <a:rPr lang="en" sz="1800">
                <a:solidFill>
                  <a:srgbClr val="87C2E6"/>
                </a:solidFill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11A0E6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86" name="Shape 486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88" name="Shape 488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489" name="Shape 48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490" name="Shape 490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497" name="Shape 49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499" name="Shape 49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00" name="Shape 500"/>
          <p:cNvCxnSpPr>
            <a:stCxn id="496" idx="2"/>
            <a:endCxn id="497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1" name="Shape 501"/>
          <p:cNvSpPr txBox="1"/>
          <p:nvPr/>
        </p:nvSpPr>
        <p:spPr>
          <a:xfrm>
            <a:off x="2662550" y="2819050"/>
            <a:ext cx="8031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02" name="Shape 50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03" name="Shape 503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504" name="Shape 504"/>
          <p:cNvCxnSpPr>
            <a:stCxn id="496" idx="2"/>
            <a:endCxn id="503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5" name="Shape 505"/>
          <p:cNvSpPr txBox="1"/>
          <p:nvPr/>
        </p:nvSpPr>
        <p:spPr>
          <a:xfrm>
            <a:off x="4479300" y="2951225"/>
            <a:ext cx="842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12" name="Shape 512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14" name="Shape 514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15" name="Shape 515"/>
          <p:cNvCxnSpPr>
            <a:stCxn id="512" idx="5"/>
            <a:endCxn id="514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16" name="Shape 516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17" name="Shape 517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1821800" y="2544225"/>
            <a:ext cx="1376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Sub</a:t>
            </a:r>
          </a:p>
        </p:txBody>
      </p:sp>
      <p:cxnSp>
        <p:nvCxnSpPr>
          <p:cNvPr id="519" name="Shape 519"/>
          <p:cNvCxnSpPr>
            <a:stCxn id="517" idx="0"/>
            <a:endCxn id="510" idx="1"/>
          </p:cNvCxnSpPr>
          <p:nvPr/>
        </p:nvCxnSpPr>
        <p:spPr>
          <a:xfrm rot="10800000">
            <a:off x="4330250" y="2818775"/>
            <a:ext cx="0" cy="72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0" name="Shape 520"/>
          <p:cNvSpPr txBox="1"/>
          <p:nvPr/>
        </p:nvSpPr>
        <p:spPr>
          <a:xfrm>
            <a:off x="4475750" y="3080675"/>
            <a:ext cx="592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27" name="Shape 52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29" name="Shape 52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30" name="Shape 530"/>
          <p:cNvCxnSpPr>
            <a:stCxn id="525" idx="1"/>
            <a:endCxn id="531" idx="3"/>
          </p:cNvCxnSpPr>
          <p:nvPr/>
        </p:nvCxnSpPr>
        <p:spPr>
          <a:xfrm>
            <a:off x="4330249" y="2818878"/>
            <a:ext cx="2279099" cy="38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32" name="Shape 532"/>
          <p:cNvCxnSpPr>
            <a:stCxn id="526" idx="2"/>
            <a:endCxn id="531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3" name="Shape 533"/>
          <p:cNvSpPr txBox="1"/>
          <p:nvPr/>
        </p:nvSpPr>
        <p:spPr>
          <a:xfrm>
            <a:off x="5167450" y="28949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5638327" y="2465575"/>
            <a:ext cx="8337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35" name="Shape 53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36" name="Shape 536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3246900" y="321900"/>
            <a:ext cx="2650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E6B4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E6B4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E6B400"/>
                </a:solidFill>
              </a:rPr>
              <a:t>type alias </a:t>
            </a:r>
            <a:r>
              <a:rPr b="1" lang="en" sz="3000">
                <a:solidFill>
                  <a:srgbClr val="E64B14"/>
                </a:solidFill>
              </a:rPr>
              <a:t>Model </a:t>
            </a:r>
            <a:r>
              <a:rPr lang="en" sz="3000">
                <a:solidFill>
                  <a:srgbClr val="79BFE6"/>
                </a:solidFill>
              </a:rPr>
              <a:t>= </a:t>
            </a:r>
            <a:r>
              <a:rPr b="1" lang="en" sz="3000">
                <a:solidFill>
                  <a:srgbClr val="E64B14"/>
                </a:solidFill>
              </a:rPr>
              <a:t>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E64B14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11A0E6"/>
                </a:solidFill>
              </a:rPr>
              <a:t>init </a:t>
            </a:r>
            <a:r>
              <a:rPr lang="en" sz="3000">
                <a:solidFill>
                  <a:srgbClr val="CAE4E6"/>
                </a:solidFill>
              </a:rPr>
              <a:t>: </a:t>
            </a:r>
            <a:r>
              <a:rPr b="1" lang="en" sz="3000">
                <a:solidFill>
                  <a:srgbClr val="E6DE0E"/>
                </a:solidFill>
              </a:rPr>
              <a:t>Model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149CE6"/>
                </a:solidFill>
              </a:rPr>
              <a:t>init </a:t>
            </a:r>
            <a:r>
              <a:rPr lang="en" sz="3000">
                <a:solidFill>
                  <a:srgbClr val="79BFE6"/>
                </a:solidFill>
              </a:rPr>
              <a:t>= </a:t>
            </a:r>
            <a:r>
              <a:rPr lang="en" sz="3000">
                <a:solidFill>
                  <a:srgbClr val="3DE6D9"/>
                </a:solidFill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B589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43" name="Shape 543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45" name="Shape 545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46" name="Shape 546"/>
          <p:cNvCxnSpPr>
            <a:stCxn id="547" idx="3"/>
            <a:endCxn id="542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8" name="Shape 548"/>
          <p:cNvSpPr txBox="1"/>
          <p:nvPr/>
        </p:nvSpPr>
        <p:spPr>
          <a:xfrm>
            <a:off x="5168299" y="2617975"/>
            <a:ext cx="1623299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 + </a:t>
            </a:r>
            <a:r>
              <a:rPr b="1"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Cmd</a:t>
            </a:r>
          </a:p>
        </p:txBody>
      </p:sp>
      <p:sp>
        <p:nvSpPr>
          <p:cNvPr id="549" name="Shape 54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50" name="Shape 550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57" name="Shape 557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59" name="Shape 559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sp>
        <p:nvSpPr>
          <p:cNvPr id="560" name="Shape 560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61" name="Shape 561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562" name="Shape 562"/>
          <p:cNvSpPr/>
          <p:nvPr/>
        </p:nvSpPr>
        <p:spPr>
          <a:xfrm>
            <a:off x="6554375" y="602700"/>
            <a:ext cx="2020500" cy="117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 txBox="1"/>
          <p:nvPr/>
        </p:nvSpPr>
        <p:spPr>
          <a:xfrm>
            <a:off x="6837774" y="892050"/>
            <a:ext cx="1102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Execute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70" name="Shape 57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72" name="Shape 57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73" name="Shape 573"/>
          <p:cNvCxnSpPr>
            <a:stCxn id="568" idx="0"/>
            <a:endCxn id="574" idx="3"/>
          </p:cNvCxnSpPr>
          <p:nvPr/>
        </p:nvCxnSpPr>
        <p:spPr>
          <a:xfrm>
            <a:off x="6497754" y="1460114"/>
            <a:ext cx="111599" cy="174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5" name="Shape 575"/>
          <p:cNvCxnSpPr>
            <a:stCxn id="569" idx="2"/>
            <a:endCxn id="574" idx="3"/>
          </p:cNvCxnSpPr>
          <p:nvPr/>
        </p:nvCxnSpPr>
        <p:spPr>
          <a:xfrm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76" name="Shape 576"/>
          <p:cNvSpPr txBox="1"/>
          <p:nvPr/>
        </p:nvSpPr>
        <p:spPr>
          <a:xfrm>
            <a:off x="6316325" y="1820500"/>
            <a:ext cx="678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00"/>
                </a:solidFill>
                <a:latin typeface="Bree Serif"/>
                <a:ea typeface="Bree Serif"/>
                <a:cs typeface="Bree Serif"/>
                <a:sym typeface="Bree Serif"/>
              </a:rPr>
              <a:t>Msg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5439729" y="254177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78" name="Shape 578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79" name="Shape 579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85" name="Shape 585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586" name="Shape 586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588" name="Shape 588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589" name="Shape 589"/>
          <p:cNvCxnSpPr>
            <a:stCxn id="590" idx="3"/>
            <a:endCxn id="585" idx="2"/>
          </p:cNvCxnSpPr>
          <p:nvPr/>
        </p:nvCxnSpPr>
        <p:spPr>
          <a:xfrm rot="10800000">
            <a:off x="4922612" y="2194375"/>
            <a:ext cx="16866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1" name="Shape 591"/>
          <p:cNvSpPr txBox="1"/>
          <p:nvPr/>
        </p:nvSpPr>
        <p:spPr>
          <a:xfrm>
            <a:off x="5677700" y="2617975"/>
            <a:ext cx="1111199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  <p:sp>
        <p:nvSpPr>
          <p:cNvPr id="592" name="Shape 592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593" name="Shape 593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600" name="Shape 600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602" name="Shape 602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603" name="Shape 603"/>
          <p:cNvCxnSpPr>
            <a:stCxn id="599" idx="2"/>
            <a:endCxn id="600" idx="5"/>
          </p:cNvCxnSpPr>
          <p:nvPr/>
        </p:nvCxnSpPr>
        <p:spPr>
          <a:xfrm flipH="1">
            <a:off x="1912712" y="2194375"/>
            <a:ext cx="30099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4" name="Shape 604"/>
          <p:cNvSpPr txBox="1"/>
          <p:nvPr/>
        </p:nvSpPr>
        <p:spPr>
          <a:xfrm>
            <a:off x="2561475" y="2895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  <p:sp>
        <p:nvSpPr>
          <p:cNvPr id="605" name="Shape 605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606" name="Shape 606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cxnSp>
        <p:nvCxnSpPr>
          <p:cNvPr id="607" name="Shape 607"/>
          <p:cNvCxnSpPr>
            <a:stCxn id="599" idx="2"/>
            <a:endCxn id="606" idx="0"/>
          </p:cNvCxnSpPr>
          <p:nvPr/>
        </p:nvCxnSpPr>
        <p:spPr>
          <a:xfrm flipH="1">
            <a:off x="4330112" y="2194375"/>
            <a:ext cx="592500" cy="134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8" name="Shape 608"/>
          <p:cNvSpPr txBox="1"/>
          <p:nvPr/>
        </p:nvSpPr>
        <p:spPr>
          <a:xfrm>
            <a:off x="4479300" y="2951225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Model’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/>
        </p:nvSpPr>
        <p:spPr>
          <a:xfrm>
            <a:off x="2159125" y="98450"/>
            <a:ext cx="4342248" cy="272332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4347362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Model</a:t>
            </a:r>
          </a:p>
        </p:txBody>
      </p:sp>
      <p:sp>
        <p:nvSpPr>
          <p:cNvPr id="615" name="Shape 615"/>
          <p:cNvSpPr/>
          <p:nvPr/>
        </p:nvSpPr>
        <p:spPr>
          <a:xfrm>
            <a:off x="520500" y="2325050"/>
            <a:ext cx="1856100" cy="1752300"/>
          </a:xfrm>
          <a:prstGeom prst="triangle">
            <a:avLst>
              <a:gd fmla="val 50000" name="adj"/>
            </a:avLst>
          </a:prstGeom>
          <a:solidFill>
            <a:srgbClr val="BB461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View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3840512" y="623250"/>
            <a:ext cx="876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Elm</a:t>
            </a:r>
          </a:p>
        </p:txBody>
      </p:sp>
      <p:sp>
        <p:nvSpPr>
          <p:cNvPr id="617" name="Shape 617"/>
          <p:cNvSpPr/>
          <p:nvPr/>
        </p:nvSpPr>
        <p:spPr>
          <a:xfrm>
            <a:off x="2883437" y="1318975"/>
            <a:ext cx="1150500" cy="875400"/>
          </a:xfrm>
          <a:prstGeom prst="rect">
            <a:avLst/>
          </a:prstGeom>
          <a:solidFill>
            <a:srgbClr val="47748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DOM</a:t>
            </a:r>
          </a:p>
        </p:txBody>
      </p:sp>
      <p:cxnSp>
        <p:nvCxnSpPr>
          <p:cNvPr id="618" name="Shape 618"/>
          <p:cNvCxnSpPr>
            <a:stCxn id="615" idx="5"/>
            <a:endCxn id="617" idx="2"/>
          </p:cNvCxnSpPr>
          <p:nvPr/>
        </p:nvCxnSpPr>
        <p:spPr>
          <a:xfrm flipH="1" rot="10800000">
            <a:off x="1912575" y="2194400"/>
            <a:ext cx="1546200" cy="100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19" name="Shape 619"/>
          <p:cNvSpPr/>
          <p:nvPr/>
        </p:nvSpPr>
        <p:spPr>
          <a:xfrm>
            <a:off x="6609175" y="2365700"/>
            <a:ext cx="1929000" cy="1671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B58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Update</a:t>
            </a:r>
          </a:p>
        </p:txBody>
      </p:sp>
      <p:sp>
        <p:nvSpPr>
          <p:cNvPr id="620" name="Shape 620"/>
          <p:cNvSpPr/>
          <p:nvPr/>
        </p:nvSpPr>
        <p:spPr>
          <a:xfrm>
            <a:off x="3592250" y="3540875"/>
            <a:ext cx="1476000" cy="1476000"/>
          </a:xfrm>
          <a:prstGeom prst="diamond">
            <a:avLst/>
          </a:prstGeom>
          <a:solidFill>
            <a:srgbClr val="2AA19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1821800" y="2544225"/>
            <a:ext cx="14109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HTML + Sub</a:t>
            </a:r>
          </a:p>
        </p:txBody>
      </p:sp>
      <p:cxnSp>
        <p:nvCxnSpPr>
          <p:cNvPr id="622" name="Shape 622"/>
          <p:cNvCxnSpPr>
            <a:stCxn id="620" idx="0"/>
            <a:endCxn id="613" idx="1"/>
          </p:cNvCxnSpPr>
          <p:nvPr/>
        </p:nvCxnSpPr>
        <p:spPr>
          <a:xfrm rot="10800000">
            <a:off x="4330250" y="2818775"/>
            <a:ext cx="0" cy="72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3" name="Shape 623"/>
          <p:cNvSpPr txBox="1"/>
          <p:nvPr/>
        </p:nvSpPr>
        <p:spPr>
          <a:xfrm>
            <a:off x="4475750" y="3080675"/>
            <a:ext cx="592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Sub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 let’s watch it live ...</a:t>
            </a:r>
          </a:p>
        </p:txBody>
      </p:sp>
      <p:sp>
        <p:nvSpPr>
          <p:cNvPr id="629" name="Shape 62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side effects are delegated to Elm runtime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Elm program is free of side effect → purely functional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Elm?</a:t>
            </a:r>
          </a:p>
        </p:txBody>
      </p:sp>
      <p:sp>
        <p:nvSpPr>
          <p:cNvPr id="640" name="Shape 64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Simple architecture pattern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+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fail-safe language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4191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reactive</a:t>
            </a:r>
          </a:p>
          <a:p>
            <a:pPr indent="-4191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functional </a:t>
            </a: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(pure, immutable, static+strong typed)</a:t>
            </a:r>
          </a:p>
          <a:p>
            <a:pPr indent="-4191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managed state</a:t>
            </a:r>
          </a:p>
          <a:p>
            <a:pPr indent="-4191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separation of concerns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View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⇒ robust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testable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predictable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understandable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 Elm ready for production?</a:t>
            </a:r>
          </a:p>
        </p:txBody>
      </p:sp>
      <p:sp>
        <p:nvSpPr>
          <p:cNvPr id="656" name="Shape 65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Pro: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Performance of JavaScript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DOM Performance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Stable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Active community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Con: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Language and Libraries not final</a:t>
            </a:r>
          </a:p>
          <a:p>
            <a:pPr indent="-3810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very helpful with migrations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Tooling not mature (</a:t>
            </a:r>
            <a:r>
              <a:rPr lang="en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package management</a:t>
            </a: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Documentation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type="ctrTitle"/>
          </p:nvPr>
        </p:nvSpPr>
        <p:spPr>
          <a:xfrm>
            <a:off x="685800" y="1357359"/>
            <a:ext cx="7772400" cy="262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Give it a try, but be warned: it is addictive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2040900" y="4365075"/>
            <a:ext cx="23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© 2017 Steffen Eichenberg</a:t>
            </a:r>
          </a:p>
        </p:txBody>
      </p:sp>
      <p:pic>
        <p:nvPicPr>
          <p:cNvPr descr="by.png" id="673" name="Shape 6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050" y="4421014"/>
            <a:ext cx="824124" cy="28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Elm ?</a:t>
            </a:r>
          </a:p>
        </p:txBody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457200" y="1123950"/>
            <a:ext cx="8229600" cy="385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6000">
              <a:latin typeface="Bree Serif"/>
              <a:ea typeface="Bree Serif"/>
              <a:cs typeface="Bree Serif"/>
              <a:sym typeface="Bree Serif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latin typeface="Bree Serif"/>
                <a:ea typeface="Bree Serif"/>
                <a:cs typeface="Bree Serif"/>
                <a:sym typeface="Bree Serif"/>
              </a:rPr>
              <a:t>Why not PureScript ?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/>
        </p:nvSpPr>
        <p:spPr>
          <a:xfrm>
            <a:off x="349300" y="383525"/>
            <a:ext cx="85062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only basic language features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opinionated framework</a:t>
            </a:r>
          </a:p>
          <a:p>
            <a:pPr indent="-4572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Bree Serif"/>
              <a:buChar char="-"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made for one purpose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easy to get into </a:t>
            </a:r>
            <a:r>
              <a:rPr lang="en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(Elm to PureScript    is like      C to C++)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⇒ similar architecture and design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1561950" y="321900"/>
            <a:ext cx="6020100" cy="4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6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600">
              <a:solidFill>
                <a:srgbClr val="11A0E6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b="1" lang="en" sz="2600">
                <a:solidFill>
                  <a:srgbClr val="11A0E6"/>
                </a:solidFill>
              </a:rPr>
              <a:t>view </a:t>
            </a:r>
            <a:r>
              <a:rPr lang="en" sz="2600">
                <a:solidFill>
                  <a:srgbClr val="CAE4E6"/>
                </a:solidFill>
              </a:rPr>
              <a:t>: </a:t>
            </a:r>
            <a:r>
              <a:rPr b="1" lang="en" sz="2600">
                <a:solidFill>
                  <a:srgbClr val="E6DE0E"/>
                </a:solidFill>
              </a:rPr>
              <a:t>Model </a:t>
            </a:r>
            <a:r>
              <a:rPr lang="en" sz="2600">
                <a:solidFill>
                  <a:srgbClr val="E68AA2"/>
                </a:solidFill>
              </a:rPr>
              <a:t>-&gt; </a:t>
            </a:r>
            <a:r>
              <a:rPr b="1" lang="en" sz="2600">
                <a:solidFill>
                  <a:srgbClr val="E6DE0E"/>
                </a:solidFill>
              </a:rPr>
              <a:t>Html Msg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b="1" lang="en" sz="2600">
                <a:solidFill>
                  <a:srgbClr val="149CE6"/>
                </a:solidFill>
              </a:rPr>
              <a:t>view </a:t>
            </a:r>
            <a:r>
              <a:rPr lang="en" sz="2600">
                <a:solidFill>
                  <a:srgbClr val="CAE4E6"/>
                </a:solidFill>
              </a:rPr>
              <a:t>model </a:t>
            </a:r>
            <a:r>
              <a:rPr lang="en" sz="2600">
                <a:solidFill>
                  <a:srgbClr val="79BFE6"/>
                </a:solidFill>
              </a:rPr>
              <a:t>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79BFE6"/>
                </a:solidFill>
              </a:rPr>
              <a:t>   </a:t>
            </a:r>
            <a:r>
              <a:rPr lang="en" sz="2600">
                <a:solidFill>
                  <a:srgbClr val="CAE4E6"/>
                </a:solidFill>
              </a:rPr>
              <a:t>div </a:t>
            </a:r>
            <a:r>
              <a:rPr lang="en" sz="2600">
                <a:solidFill>
                  <a:srgbClr val="80C1E6"/>
                </a:solidFill>
              </a:rPr>
              <a:t>[]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[ </a:t>
            </a:r>
            <a:r>
              <a:rPr lang="en" sz="2600">
                <a:solidFill>
                  <a:srgbClr val="CAE4E6"/>
                </a:solidFill>
              </a:rPr>
              <a:t>span </a:t>
            </a:r>
            <a:r>
              <a:rPr lang="en" sz="2600">
                <a:solidFill>
                  <a:srgbClr val="80C1E6"/>
                </a:solidFill>
              </a:rPr>
              <a:t>[] [</a:t>
            </a:r>
            <a:r>
              <a:rPr lang="en" sz="2600">
                <a:solidFill>
                  <a:srgbClr val="CAE4E6"/>
                </a:solidFill>
              </a:rPr>
              <a:t>text </a:t>
            </a:r>
            <a:r>
              <a:rPr lang="en" sz="2600">
                <a:solidFill>
                  <a:srgbClr val="87C2E6"/>
                </a:solidFill>
              </a:rPr>
              <a:t>(</a:t>
            </a:r>
            <a:r>
              <a:rPr lang="en" sz="2600">
                <a:solidFill>
                  <a:srgbClr val="CAE4E6"/>
                </a:solidFill>
              </a:rPr>
              <a:t>toString model</a:t>
            </a:r>
            <a:r>
              <a:rPr lang="en" sz="2600">
                <a:solidFill>
                  <a:srgbClr val="87C2E6"/>
                </a:solidFill>
              </a:rPr>
              <a:t>)</a:t>
            </a:r>
            <a:r>
              <a:rPr lang="en" sz="26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</a:t>
            </a:r>
            <a:r>
              <a:rPr lang="en" sz="2600">
                <a:solidFill>
                  <a:srgbClr val="7FC2E6"/>
                </a:solidFill>
              </a:rPr>
              <a:t>, </a:t>
            </a:r>
            <a:r>
              <a:rPr lang="en" sz="2600">
                <a:solidFill>
                  <a:srgbClr val="CAE4E6"/>
                </a:solidFill>
              </a:rPr>
              <a:t>button </a:t>
            </a:r>
            <a:r>
              <a:rPr lang="en" sz="2600">
                <a:solidFill>
                  <a:srgbClr val="80C1E6"/>
                </a:solidFill>
              </a:rPr>
              <a:t>[ </a:t>
            </a:r>
            <a:r>
              <a:rPr lang="en" sz="2600">
                <a:solidFill>
                  <a:srgbClr val="CAE4E6"/>
                </a:solidFill>
              </a:rPr>
              <a:t>onClick </a:t>
            </a:r>
            <a:r>
              <a:rPr b="1" lang="en" sz="2600">
                <a:solidFill>
                  <a:srgbClr val="E64B14"/>
                </a:solidFill>
              </a:rPr>
              <a:t>Add </a:t>
            </a:r>
            <a:r>
              <a:rPr lang="en" sz="2600">
                <a:solidFill>
                  <a:srgbClr val="80C1E6"/>
                </a:solidFill>
              </a:rPr>
              <a:t>] [ </a:t>
            </a:r>
            <a:r>
              <a:rPr lang="en" sz="2600">
                <a:solidFill>
                  <a:srgbClr val="CAE4E6"/>
                </a:solidFill>
              </a:rPr>
              <a:t>text </a:t>
            </a:r>
            <a:r>
              <a:rPr lang="en" sz="2600">
                <a:solidFill>
                  <a:srgbClr val="39E6DD"/>
                </a:solidFill>
              </a:rPr>
              <a:t>"+" </a:t>
            </a:r>
            <a:r>
              <a:rPr lang="en" sz="26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</a:t>
            </a:r>
            <a:r>
              <a:rPr lang="en" sz="2600">
                <a:solidFill>
                  <a:srgbClr val="7FC2E6"/>
                </a:solidFill>
              </a:rPr>
              <a:t>, </a:t>
            </a:r>
            <a:r>
              <a:rPr lang="en" sz="2600">
                <a:solidFill>
                  <a:srgbClr val="CAE4E6"/>
                </a:solidFill>
              </a:rPr>
              <a:t>button </a:t>
            </a:r>
            <a:r>
              <a:rPr lang="en" sz="2600">
                <a:solidFill>
                  <a:srgbClr val="80C1E6"/>
                </a:solidFill>
              </a:rPr>
              <a:t>[ </a:t>
            </a:r>
            <a:r>
              <a:rPr lang="en" sz="2600">
                <a:solidFill>
                  <a:srgbClr val="CAE4E6"/>
                </a:solidFill>
              </a:rPr>
              <a:t>onClick </a:t>
            </a:r>
            <a:r>
              <a:rPr b="1" lang="en" sz="2600">
                <a:solidFill>
                  <a:srgbClr val="E64B14"/>
                </a:solidFill>
              </a:rPr>
              <a:t>Sub </a:t>
            </a:r>
            <a:r>
              <a:rPr lang="en" sz="2600">
                <a:solidFill>
                  <a:srgbClr val="80C1E6"/>
                </a:solidFill>
              </a:rPr>
              <a:t>] [ </a:t>
            </a:r>
            <a:r>
              <a:rPr lang="en" sz="2600">
                <a:solidFill>
                  <a:srgbClr val="CAE4E6"/>
                </a:solidFill>
              </a:rPr>
              <a:t>text </a:t>
            </a:r>
            <a:r>
              <a:rPr lang="en" sz="2600">
                <a:solidFill>
                  <a:srgbClr val="39E6DD"/>
                </a:solidFill>
              </a:rPr>
              <a:t>"-" </a:t>
            </a:r>
            <a:r>
              <a:rPr lang="en" sz="2600">
                <a:solidFill>
                  <a:srgbClr val="80C1E6"/>
                </a:solidFill>
              </a:rPr>
              <a:t>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lang="en" sz="2600">
                <a:solidFill>
                  <a:srgbClr val="80C1E6"/>
                </a:solidFill>
              </a:rPr>
              <a:t>       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>
              <a:solidFill>
                <a:srgbClr val="E6B4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Controller Update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0" name="Shape 90"/>
          <p:cNvCxnSpPr/>
          <p:nvPr/>
        </p:nvCxnSpPr>
        <p:spPr>
          <a:xfrm flipH="1" rot="10800000">
            <a:off x="2248000" y="2029825"/>
            <a:ext cx="3426600" cy="4728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fadden - Chalk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