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5143500" cx="9144000"/>
  <p:notesSz cx="6858000" cy="9144000"/>
  <p:embeddedFontLst>
    <p:embeddedFont>
      <p:font typeface="Cabin Sketch"/>
      <p:regular r:id="rId81"/>
      <p:bold r:id="rId82"/>
    </p:embeddedFont>
    <p:embeddedFont>
      <p:font typeface="Wire One"/>
      <p:regular r:id="rId83"/>
    </p:embeddedFont>
    <p:embeddedFont>
      <p:font typeface="Bree Serif"/>
      <p:regular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BreeSerif-regular.fntdata"/><Relationship Id="rId83" Type="http://schemas.openxmlformats.org/officeDocument/2006/relationships/font" Target="fonts/WireOne-regular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font" Target="fonts/CabinSketch-bold.fntdata"/><Relationship Id="rId81" Type="http://schemas.openxmlformats.org/officeDocument/2006/relationships/font" Target="fonts/CabinSketc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One Columns, and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o Slide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b="1" sz="4800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ebug.elm-lang.or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hyperlink" Target="http://elm-lang.org/blog/blazing-fast-html-round-tw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Functional reactive programming for the browser</a:t>
            </a:r>
          </a:p>
        </p:txBody>
      </p:sp>
      <p:pic>
        <p:nvPicPr>
          <p:cNvPr descr="Elm_logo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13" y="4056320"/>
            <a:ext cx="924774" cy="9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Controller Update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2248000" y="2029825"/>
            <a:ext cx="3426600" cy="47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3BDE6"/>
                </a:solidFill>
              </a:rPr>
              <a:t>| </a:t>
            </a:r>
            <a:r>
              <a:rPr b="1" lang="en" sz="2000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Add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E68AA4"/>
                </a:solidFill>
              </a:rPr>
              <a:t>+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DE6D9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Sub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-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6" name="Shape 10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107" name="Shape 107"/>
          <p:cNvCxnSpPr>
            <a:stCxn id="105" idx="2"/>
            <a:endCxn id="106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09" name="Shape 109"/>
          <p:cNvCxnSpPr>
            <a:endCxn id="110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7" name="Shape 11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9" name="Shape 11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120" name="Shape 12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9" name="Shape 12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30" name="Shape 130"/>
          <p:cNvCxnSpPr>
            <a:stCxn id="126" idx="2"/>
            <a:endCxn id="12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26625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2" name="Shape 13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41" name="Shape 14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2" name="Shape 142"/>
          <p:cNvCxnSpPr>
            <a:stCxn id="139" idx="5"/>
            <a:endCxn id="141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1821800" y="2544225"/>
            <a:ext cx="828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44" name="Shape 14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1" name="Shape 15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53" name="Shape 15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54" name="Shape 154"/>
          <p:cNvCxnSpPr>
            <a:stCxn id="153" idx="2"/>
            <a:endCxn id="155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0" idx="2"/>
            <a:endCxn id="155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880627" y="2467675"/>
            <a:ext cx="820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9" name="Shape 15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66" name="Shape 16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68" name="Shape 16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69" name="Shape 169"/>
          <p:cNvCxnSpPr>
            <a:stCxn id="170" idx="3"/>
            <a:endCxn id="16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5866929" y="2465575"/>
            <a:ext cx="93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172" name="Shape 17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denbaum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94" y="0"/>
            <a:ext cx="822960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always consists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static+strongly typed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understandability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pure functions is easy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</a:t>
            </a: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 concurrency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If it compiles, it will not crash!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00" y="1027325"/>
            <a:ext cx="7620000" cy="3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599500" y="130100"/>
            <a:ext cx="394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Virtual DOM + functional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by example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1" name="Shape 25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3" name="Shape 25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254" name="Shape 25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1" name="Shape 26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63" name="Shape 26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4" name="Shape 264"/>
          <p:cNvCxnSpPr>
            <a:stCxn id="260" idx="2"/>
            <a:endCxn id="261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6" name="Shape 26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3" name="Shape 27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5" name="Shape 27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6" name="Shape 276"/>
          <p:cNvCxnSpPr>
            <a:stCxn id="273" idx="5"/>
            <a:endCxn id="275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78" name="Shape 27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5" name="Shape 28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7" name="Shape 28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88" name="Shape 288"/>
          <p:cNvCxnSpPr>
            <a:stCxn id="287" idx="2"/>
            <a:endCxn id="289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84" idx="2"/>
            <a:endCxn id="289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714525" y="23893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3" name="Shape 29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00" name="Shape 3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02" name="Shape 30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03" name="Shape 303"/>
          <p:cNvCxnSpPr>
            <a:stCxn id="304" idx="3"/>
            <a:endCxn id="29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5866929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306" name="Shape 30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3" name="Shape 31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15" name="Shape 31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16" name="Shape 316"/>
          <p:cNvCxnSpPr>
            <a:stCxn id="312" idx="2"/>
            <a:endCxn id="31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8" name="Shape 31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25" name="Shape 3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27" name="Shape 3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28" name="Shape 328"/>
          <p:cNvCxnSpPr>
            <a:stCxn id="325" idx="5"/>
            <a:endCxn id="32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30" name="Shape 33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589250" y="321900"/>
            <a:ext cx="59655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DOM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HTML plus ‘subscriptions’ to DOM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58900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: </a:t>
            </a:r>
            <a:r>
              <a:rPr b="1" lang="en">
                <a:solidFill>
                  <a:srgbClr val="E6DE0E"/>
                </a:solidFill>
              </a:rPr>
              <a:t>Model -&gt; Sub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b="1" lang="en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250300" y="321900"/>
            <a:ext cx="46434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DE0E"/>
                </a:solidFill>
              </a:rPr>
              <a:t>Cmd Msg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79BFE6"/>
                </a:solidFill>
              </a:rPr>
              <a:t>  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lang="en" sz="3000">
                <a:solidFill>
                  <a:srgbClr val="3DE6D9"/>
                </a:solidFill>
              </a:rPr>
              <a:t>0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4B14"/>
                </a:solidFill>
              </a:rPr>
              <a:t>Cmd</a:t>
            </a:r>
            <a:r>
              <a:rPr lang="en" sz="3000">
                <a:solidFill>
                  <a:srgbClr val="E6B100"/>
                </a:solidFill>
              </a:rPr>
              <a:t>.</a:t>
            </a:r>
            <a:r>
              <a:rPr lang="en" sz="3000">
                <a:solidFill>
                  <a:srgbClr val="CAE4E6"/>
                </a:solidFill>
              </a:rPr>
              <a:t>none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818750" y="140400"/>
            <a:ext cx="5506500" cy="4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: </a:t>
            </a:r>
            <a:r>
              <a:rPr b="1" lang="en" sz="2000">
                <a:solidFill>
                  <a:srgbClr val="E6DE0E"/>
                </a:solidFill>
              </a:rPr>
              <a:t>Model -&gt; Sub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Time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every Time.second </a:t>
            </a:r>
            <a:r>
              <a:rPr b="1" lang="en" sz="2000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DE0E"/>
                </a:solidFill>
              </a:rPr>
              <a:t>Cmd Msg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Tick </a:t>
            </a:r>
            <a:r>
              <a:rPr lang="en" sz="2000">
                <a:solidFill>
                  <a:srgbClr val="CAE4E6"/>
                </a:solidFill>
              </a:rPr>
              <a:t>time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lang="en" sz="2000">
                <a:solidFill>
                  <a:srgbClr val="CAE4E6"/>
                </a:solidFill>
              </a:rPr>
              <a:t>time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4B14"/>
                </a:solidFill>
              </a:rPr>
              <a:t>Cmd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none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68" name="Shape 36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70" name="Shape 37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71" name="Shape 37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72" name="Shape 37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9" name="Shape 37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81" name="Shape 38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82" name="Shape 382"/>
          <p:cNvCxnSpPr>
            <a:stCxn id="378" idx="2"/>
            <a:endCxn id="379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4" name="Shape 38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85" name="Shape 385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386" name="Shape 386"/>
          <p:cNvCxnSpPr>
            <a:stCxn id="378" idx="2"/>
            <a:endCxn id="385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4" name="Shape 39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96" name="Shape 39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97" name="Shape 397"/>
          <p:cNvCxnSpPr>
            <a:stCxn id="394" idx="5"/>
            <a:endCxn id="396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9" name="Shape 39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821800" y="2544225"/>
            <a:ext cx="1476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01" name="Shape 401"/>
          <p:cNvCxnSpPr>
            <a:stCxn id="399" idx="0"/>
            <a:endCxn id="392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9" name="Shape 40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11" name="Shape 41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12" name="Shape 412"/>
          <p:cNvCxnSpPr>
            <a:stCxn id="407" idx="1"/>
            <a:endCxn id="413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4" name="Shape 414"/>
          <p:cNvCxnSpPr>
            <a:stCxn id="408" idx="2"/>
            <a:endCxn id="413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5" name="Shape 415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638328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17" name="Shape 41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18" name="Shape 418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5" name="Shape 4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27" name="Shape 4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28" name="Shape 428"/>
          <p:cNvCxnSpPr>
            <a:stCxn id="429" idx="3"/>
            <a:endCxn id="424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5638329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431" name="Shape 43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2" name="Shape 43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9" name="Shape 43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41" name="Shape 44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2" name="Shape 442"/>
          <p:cNvCxnSpPr>
            <a:stCxn id="438" idx="2"/>
            <a:endCxn id="439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4" name="Shape 44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45" name="Shape 445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46" name="Shape 446"/>
          <p:cNvCxnSpPr>
            <a:stCxn id="438" idx="2"/>
            <a:endCxn id="445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b="1" lang="en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453" name="Shape 4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59" name="Shape 45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"New random value"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Random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85C3E6"/>
                </a:solidFill>
              </a:rPr>
              <a:t>{ </a:t>
            </a:r>
            <a:r>
              <a:rPr lang="en" sz="1800">
                <a:solidFill>
                  <a:srgbClr val="CAE4E6"/>
                </a:solidFill>
              </a:rPr>
              <a:t>rnd :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85C3E6"/>
                </a:solidFill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85C3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85C3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ReqRndVal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3BDE6"/>
                </a:solidFill>
              </a:rPr>
              <a:t>|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Result Http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b="1" lang="en" sz="1800">
                <a:solidFill>
                  <a:srgbClr val="E64B14"/>
                </a:solidFill>
              </a:rPr>
              <a:t>Error Random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makeRESTRequestForRnd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Err </a:t>
            </a:r>
            <a:r>
              <a:rPr lang="en" sz="1800">
                <a:solidFill>
                  <a:srgbClr val="CAE4E6"/>
                </a:solidFill>
              </a:rPr>
              <a:t>error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Ok </a:t>
            </a:r>
            <a:r>
              <a:rPr lang="en" sz="1800">
                <a:solidFill>
                  <a:srgbClr val="CAE4E6"/>
                </a:solidFill>
              </a:rPr>
              <a:t>result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result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rnd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86" name="Shape 48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88" name="Shape 48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489" name="Shape 48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90" name="Shape 49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7" name="Shape 49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99" name="Shape 49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00" name="Shape 500"/>
          <p:cNvCxnSpPr>
            <a:stCxn id="496" idx="2"/>
            <a:endCxn id="49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1" name="Shape 501"/>
          <p:cNvSpPr txBox="1"/>
          <p:nvPr/>
        </p:nvSpPr>
        <p:spPr>
          <a:xfrm>
            <a:off x="2662550" y="2819050"/>
            <a:ext cx="803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02" name="Shape 50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03" name="Shape 50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504" name="Shape 504"/>
          <p:cNvCxnSpPr>
            <a:stCxn id="496" idx="2"/>
            <a:endCxn id="503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5" name="Shape 505"/>
          <p:cNvSpPr txBox="1"/>
          <p:nvPr/>
        </p:nvSpPr>
        <p:spPr>
          <a:xfrm>
            <a:off x="4479300" y="2951225"/>
            <a:ext cx="84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2" name="Shape 51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14" name="Shape 51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15" name="Shape 515"/>
          <p:cNvCxnSpPr>
            <a:stCxn id="512" idx="5"/>
            <a:endCxn id="514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6" name="Shape 51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17" name="Shape 51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821800" y="2544225"/>
            <a:ext cx="137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19" name="Shape 519"/>
          <p:cNvCxnSpPr>
            <a:stCxn id="517" idx="0"/>
            <a:endCxn id="510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0" name="Shape 520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7" name="Shape 52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29" name="Shape 52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30" name="Shape 530"/>
          <p:cNvCxnSpPr>
            <a:stCxn id="525" idx="1"/>
            <a:endCxn id="531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2" name="Shape 532"/>
          <p:cNvCxnSpPr>
            <a:stCxn id="526" idx="2"/>
            <a:endCxn id="53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3" name="Shape 533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5638327" y="2465575"/>
            <a:ext cx="833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35" name="Shape 53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36" name="Shape 53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3" name="Shape 54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45" name="Shape 54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46" name="Shape 546"/>
          <p:cNvCxnSpPr>
            <a:stCxn id="547" idx="3"/>
            <a:endCxn id="542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8" name="Shape 548"/>
          <p:cNvSpPr txBox="1"/>
          <p:nvPr/>
        </p:nvSpPr>
        <p:spPr>
          <a:xfrm>
            <a:off x="5168299" y="2617975"/>
            <a:ext cx="16232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549" name="Shape 54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50" name="Shape 55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57" name="Shape 55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59" name="Shape 55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60" name="Shape 56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61" name="Shape 56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62" name="Shape 562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6837774" y="892050"/>
            <a:ext cx="110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0" name="Shape 57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72" name="Shape 57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73" name="Shape 573"/>
          <p:cNvCxnSpPr>
            <a:stCxn id="568" idx="0"/>
            <a:endCxn id="574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69" idx="2"/>
            <a:endCxn id="57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5439729" y="25417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8" name="Shape 57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79" name="Shape 57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86" name="Shape 58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88" name="Shape 58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89" name="Shape 589"/>
          <p:cNvCxnSpPr>
            <a:stCxn id="590" idx="3"/>
            <a:endCxn id="58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92" name="Shape 59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93" name="Shape 59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00" name="Shape 6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02" name="Shape 60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03" name="Shape 603"/>
          <p:cNvCxnSpPr>
            <a:stCxn id="599" idx="2"/>
            <a:endCxn id="60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4" name="Shape 604"/>
          <p:cNvSpPr txBox="1"/>
          <p:nvPr/>
        </p:nvSpPr>
        <p:spPr>
          <a:xfrm>
            <a:off x="256147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605" name="Shape 60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06" name="Shape 60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607" name="Shape 607"/>
          <p:cNvCxnSpPr>
            <a:stCxn id="599" idx="2"/>
            <a:endCxn id="60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8" name="Shape 608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15" name="Shape 61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17" name="Shape 61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18" name="Shape 618"/>
          <p:cNvCxnSpPr>
            <a:stCxn id="615" idx="5"/>
            <a:endCxn id="61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9" name="Shape 61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20" name="Shape 62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1821800" y="2544225"/>
            <a:ext cx="1410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622" name="Shape 622"/>
          <p:cNvCxnSpPr>
            <a:stCxn id="620" idx="0"/>
            <a:endCxn id="61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3" name="Shape 62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629" name="Shape 6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640" name="Shape 64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Simple architecture pattern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+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fail-safe language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reactive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functional 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(pure, immutable, static+strong typed)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managed state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separation of concerns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3246900" y="321900"/>
            <a:ext cx="2650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lang="en" sz="3000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robust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56" name="Shape 6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2040900" y="4365075"/>
            <a:ext cx="23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  <p:pic>
        <p:nvPicPr>
          <p:cNvPr descr="by.png" id="673" name="Shape 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0" y="4421014"/>
            <a:ext cx="824124" cy="2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View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561950" y="321900"/>
            <a:ext cx="60201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