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1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20912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857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3994500" cy="3840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5" y="1123950"/>
            <a:ext cx="3994500" cy="3840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One Columns, and Pictu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3994500" cy="38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None/>
              <a:defRPr sz="2400"/>
            </a:lvl1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 Slide">
    <p:bg>
      <p:bgPr>
        <a:solidFill>
          <a:srgbClr val="000000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sp>
        <p:nvSpPr>
          <p:cNvPr id="36" name="Shape 36"/>
          <p:cNvSpPr txBox="1"/>
          <p:nvPr/>
        </p:nvSpPr>
        <p:spPr>
          <a:xfrm>
            <a:off x="3491550" y="2374950"/>
            <a:ext cx="21609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  <a:latin typeface="Wire One"/>
                <a:ea typeface="Wire One"/>
                <a:cs typeface="Wire One"/>
                <a:sym typeface="Wire One"/>
              </a:rPr>
              <a:t>insert video on this slide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D966"/>
              </a:buClr>
              <a:buSzPct val="100000"/>
              <a:buFont typeface="Cabin Sketch"/>
              <a:buNone/>
              <a:defRPr sz="4800" b="1">
                <a:solidFill>
                  <a:srgbClr val="FFD966"/>
                </a:solidFill>
                <a:latin typeface="Cabin Sketch"/>
                <a:ea typeface="Cabin Sketch"/>
                <a:cs typeface="Cabin Sketch"/>
                <a:sym typeface="Cabin Sketch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85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66666"/>
              <a:buFont typeface="Wire One"/>
              <a:buChar char="●"/>
              <a:defRPr sz="36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80000"/>
              <a:buFont typeface="Wire One"/>
              <a:buChar char="○"/>
              <a:defRPr sz="30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60000"/>
              <a:buFont typeface="Wire One"/>
              <a:buChar char="■"/>
              <a:defRPr sz="30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●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○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■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●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○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■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‹Nr.›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ebug.elm-lang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elm-lang.org/blog/blazing-fast-html-round-tw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Elm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Bree Serif"/>
                <a:ea typeface="Bree Serif"/>
                <a:cs typeface="Bree Serif"/>
                <a:sym typeface="Bree Serif"/>
              </a:rPr>
              <a:t>Functional reactive programming for the </a:t>
            </a:r>
            <a:r>
              <a:rPr lang="en" sz="2400" dirty="0" smtClean="0">
                <a:latin typeface="Bree Serif"/>
                <a:ea typeface="Bree Serif"/>
                <a:cs typeface="Bree Serif"/>
                <a:sym typeface="Bree Serif"/>
              </a:rPr>
              <a:t>browser</a:t>
            </a:r>
            <a:endParaRPr lang="en" sz="2400" dirty="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13" name="Shape 11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15" name="Shape 11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16" name="Shape 116"/>
          <p:cNvCxnSpPr>
            <a:stCxn id="112" idx="2"/>
            <a:endCxn id="113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18" name="Shape 11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25" name="Shape 12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27" name="Shape 12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28" name="Shape 128"/>
          <p:cNvCxnSpPr>
            <a:stCxn id="125" idx="5"/>
            <a:endCxn id="127" idx="2"/>
          </p:cNvCxnSpPr>
          <p:nvPr/>
        </p:nvCxnSpPr>
        <p:spPr>
          <a:xfrm rot="10800000" flipH="1">
            <a:off x="1912575" y="2194400"/>
            <a:ext cx="15462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9" name="Shape 129"/>
          <p:cNvSpPr txBox="1"/>
          <p:nvPr/>
        </p:nvSpPr>
        <p:spPr>
          <a:xfrm>
            <a:off x="1821800" y="254422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</a:t>
            </a:r>
          </a:p>
        </p:txBody>
      </p:sp>
      <p:sp>
        <p:nvSpPr>
          <p:cNvPr id="130" name="Shape 13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37" name="Shape 13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39" name="Shape 13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40" name="Shape 140"/>
          <p:cNvCxnSpPr>
            <a:stCxn id="139" idx="2"/>
            <a:endCxn id="141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>
            <a:stCxn id="136" idx="2"/>
            <a:endCxn id="141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5167450" y="29711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45" name="Shape 14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52" name="Shape 15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54" name="Shape 154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55" name="Shape 155"/>
          <p:cNvCxnSpPr>
            <a:stCxn id="156" idx="3"/>
            <a:endCxn id="151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7" name="Shape 157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58" name="Shape 15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65" name="Shape 16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67" name="Shape 16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68" name="Shape 168"/>
          <p:cNvCxnSpPr>
            <a:stCxn id="163" idx="1"/>
            <a:endCxn id="165" idx="5"/>
          </p:cNvCxnSpPr>
          <p:nvPr/>
        </p:nvCxnSpPr>
        <p:spPr>
          <a:xfrm flipH="1">
            <a:off x="1912549" y="2818878"/>
            <a:ext cx="2417700" cy="382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9" name="Shape 169"/>
          <p:cNvCxnSpPr>
            <a:stCxn id="163" idx="1"/>
            <a:endCxn id="170" idx="3"/>
          </p:cNvCxnSpPr>
          <p:nvPr/>
        </p:nvCxnSpPr>
        <p:spPr>
          <a:xfrm>
            <a:off x="4330249" y="2818878"/>
            <a:ext cx="2278799" cy="382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0" name="Shape 17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3493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type alias </a:t>
            </a:r>
            <a:r>
              <a:rPr lang="en" b="1">
                <a:solidFill>
                  <a:srgbClr val="E64B14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 b="1">
                <a:solidFill>
                  <a:srgbClr val="E64B14"/>
                </a:solidFill>
              </a:rPr>
              <a:t>Int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type </a:t>
            </a:r>
            <a:r>
              <a:rPr lang="en" b="1">
                <a:solidFill>
                  <a:srgbClr val="E64B14"/>
                </a:solidFill>
              </a:rPr>
              <a:t>Msg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 b="1">
                <a:solidFill>
                  <a:srgbClr val="E64B14"/>
                </a:solidFill>
              </a:rPr>
              <a:t>Add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3BDE6"/>
                </a:solidFill>
              </a:rPr>
              <a:t>| </a:t>
            </a:r>
            <a:r>
              <a:rPr lang="en" b="1">
                <a:solidFill>
                  <a:srgbClr val="E64B14"/>
                </a:solidFill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1A0E6"/>
                </a:solidFill>
              </a:rPr>
              <a:t>init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lang="en" b="1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49CE6"/>
                </a:solidFill>
              </a:rPr>
              <a:t>init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>
                <a:solidFill>
                  <a:srgbClr val="3DE6D9"/>
                </a:solidFill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1A0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lang="en" b="1">
                <a:solidFill>
                  <a:srgbClr val="E6DE0E"/>
                </a:solidFill>
              </a:rPr>
              <a:t>Msg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lang="en" b="1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lang="en" b="1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49C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msg 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E6B400"/>
                </a:solidFill>
              </a:rPr>
              <a:t>case </a:t>
            </a:r>
            <a:r>
              <a:rPr lang="en">
                <a:solidFill>
                  <a:srgbClr val="CAE4E6"/>
                </a:solidFill>
              </a:rPr>
              <a:t>msg </a:t>
            </a:r>
            <a:r>
              <a:rPr lang="en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       </a:t>
            </a:r>
            <a:r>
              <a:rPr lang="en" b="1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E68AA4"/>
                </a:solidFill>
              </a:rPr>
              <a:t>+ </a:t>
            </a:r>
            <a:r>
              <a:rPr lang="en">
                <a:solidFill>
                  <a:srgbClr val="3DE6D9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DE6D9"/>
                </a:solidFill>
              </a:rPr>
              <a:t>       </a:t>
            </a:r>
            <a:r>
              <a:rPr lang="en" b="1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- </a:t>
            </a:r>
            <a:r>
              <a:rPr lang="en">
                <a:solidFill>
                  <a:srgbClr val="3DE6D9"/>
                </a:solidFill>
              </a:rPr>
              <a:t>1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47891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1A0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lang="en" b="1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lang="en" b="1">
                <a:solidFill>
                  <a:srgbClr val="E6DE0E"/>
                </a:solidFill>
              </a:rPr>
              <a:t>Html Msg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49C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CAE4E6"/>
                </a:solidFill>
              </a:rPr>
              <a:t>div </a:t>
            </a:r>
            <a:r>
              <a:rPr lang="en">
                <a:solidFill>
                  <a:srgbClr val="80C1E6"/>
                </a:solidFill>
              </a:rPr>
              <a:t>[]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[ </a:t>
            </a:r>
            <a:r>
              <a:rPr lang="en">
                <a:solidFill>
                  <a:srgbClr val="CAE4E6"/>
                </a:solidFill>
              </a:rPr>
              <a:t>span </a:t>
            </a:r>
            <a:r>
              <a:rPr lang="en">
                <a:solidFill>
                  <a:srgbClr val="80C1E6"/>
                </a:solidFill>
              </a:rPr>
              <a:t>[] [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toString model</a:t>
            </a:r>
            <a:r>
              <a:rPr lang="en">
                <a:solidFill>
                  <a:srgbClr val="87C2E6"/>
                </a:solidFill>
              </a:rPr>
              <a:t>)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lang="en" b="1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"+"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lang="en" b="1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"-"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Characteristics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An Elm program has / is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only true (pure) functions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(no side effects)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immutable data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 state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(DOM / Model)</a:t>
            </a:r>
          </a:p>
          <a:p>
            <a:pPr marL="457200" lvl="0" indent="-457200" rtl="0">
              <a:spcBef>
                <a:spcPts val="0"/>
              </a:spcBef>
              <a:buClr>
                <a:schemeClr val="lt1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reactive by design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testing of </a:t>
            </a: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stateless / </a:t>
            </a: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pure functions is easy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testing without global state is easy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better maintainability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 concurrency problems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Time Travel Debugger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(build-in)(</a:t>
            </a:r>
            <a:r>
              <a:rPr lang="en" sz="180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debug.elm-lang.org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Elm Architecture by example</a:t>
            </a:r>
          </a:p>
          <a:p>
            <a:pPr marL="457200" lvl="0" indent="-45720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Why Elm?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Is it production ready?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Performance ?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0500"/>
            <a:ext cx="7620000" cy="44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0" y="4746275"/>
            <a:ext cx="9115800" cy="36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4"/>
              </a:rPr>
              <a:t>http://elm-lang.org/blog/blazing-fast-html-round-two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Reactive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23" name="Shape 22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25" name="Shape 22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226" name="Shape 22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33" name="Shape 23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35" name="Shape 23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36" name="Shape 236"/>
          <p:cNvCxnSpPr>
            <a:stCxn id="232" idx="2"/>
            <a:endCxn id="233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7" name="Shape 237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38" name="Shape 23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45" name="Shape 24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47" name="Shape 24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48" name="Shape 248"/>
          <p:cNvCxnSpPr>
            <a:stCxn id="245" idx="5"/>
            <a:endCxn id="247" idx="2"/>
          </p:cNvCxnSpPr>
          <p:nvPr/>
        </p:nvCxnSpPr>
        <p:spPr>
          <a:xfrm rot="10800000" flipH="1">
            <a:off x="1912575" y="2194400"/>
            <a:ext cx="15462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9" name="Shape 249"/>
          <p:cNvSpPr txBox="1"/>
          <p:nvPr/>
        </p:nvSpPr>
        <p:spPr>
          <a:xfrm>
            <a:off x="1821800" y="2544225"/>
            <a:ext cx="11985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lang="en" b="1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250" name="Shape 25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57" name="Shape 25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59" name="Shape 25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60" name="Shape 260"/>
          <p:cNvCxnSpPr>
            <a:stCxn id="259" idx="2"/>
            <a:endCxn id="261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2" name="Shape 262"/>
          <p:cNvCxnSpPr>
            <a:stCxn id="256" idx="2"/>
            <a:endCxn id="261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3" name="Shape 263"/>
          <p:cNvSpPr txBox="1"/>
          <p:nvPr/>
        </p:nvSpPr>
        <p:spPr>
          <a:xfrm>
            <a:off x="5167450" y="29711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65" name="Shape 26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72" name="Shape 27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74" name="Shape 274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75" name="Shape 275"/>
          <p:cNvCxnSpPr>
            <a:stCxn id="276" idx="3"/>
            <a:endCxn id="271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78" name="Shape 27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85" name="Shape 28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87" name="Shape 28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88" name="Shape 288"/>
          <p:cNvCxnSpPr>
            <a:stCxn id="284" idx="2"/>
            <a:endCxn id="285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90" name="Shape 29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97" name="Shape 29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99" name="Shape 29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00" name="Shape 300"/>
          <p:cNvCxnSpPr>
            <a:stCxn id="297" idx="5"/>
            <a:endCxn id="299" idx="2"/>
          </p:cNvCxnSpPr>
          <p:nvPr/>
        </p:nvCxnSpPr>
        <p:spPr>
          <a:xfrm rot="10800000" flipH="1">
            <a:off x="1912575" y="2194400"/>
            <a:ext cx="15462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1" name="Shape 301"/>
          <p:cNvSpPr txBox="1"/>
          <p:nvPr/>
        </p:nvSpPr>
        <p:spPr>
          <a:xfrm>
            <a:off x="1821800" y="2544225"/>
            <a:ext cx="11985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lang="en" b="1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Elm Program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09" name="Shape 30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11" name="Shape 31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12" name="Shape 312"/>
          <p:cNvCxnSpPr>
            <a:stCxn id="311" idx="2"/>
            <a:endCxn id="313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4" name="Shape 314"/>
          <p:cNvCxnSpPr>
            <a:stCxn id="308" idx="2"/>
            <a:endCxn id="313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5" name="Shape 315"/>
          <p:cNvSpPr txBox="1"/>
          <p:nvPr/>
        </p:nvSpPr>
        <p:spPr>
          <a:xfrm>
            <a:off x="5167450" y="29711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17" name="Shape 317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24" name="Shape 324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26" name="Shape 326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27" name="Shape 327"/>
          <p:cNvCxnSpPr>
            <a:stCxn id="328" idx="3"/>
            <a:endCxn id="323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9" name="Shape 329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30" name="Shape 33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37" name="Shape 33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39" name="Shape 33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40" name="Shape 340"/>
          <p:cNvCxnSpPr>
            <a:stCxn id="336" idx="2"/>
            <a:endCxn id="337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1" name="Shape 341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42" name="Shape 34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49" name="Shape 34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51" name="Shape 35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52" name="Shape 352"/>
          <p:cNvCxnSpPr>
            <a:stCxn id="349" idx="5"/>
            <a:endCxn id="351" idx="2"/>
          </p:cNvCxnSpPr>
          <p:nvPr/>
        </p:nvCxnSpPr>
        <p:spPr>
          <a:xfrm rot="10800000" flipH="1">
            <a:off x="1912575" y="2194400"/>
            <a:ext cx="15462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3" name="Shape 353"/>
          <p:cNvSpPr txBox="1"/>
          <p:nvPr/>
        </p:nvSpPr>
        <p:spPr>
          <a:xfrm>
            <a:off x="1821800" y="2544225"/>
            <a:ext cx="11985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lang="en" b="1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driven by events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(messages)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view function delivers not only HTML but ‘subscriptions’ to DOM events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25344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11A0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lang="en" sz="1800" b="1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lang="en" sz="1800" b="1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149C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CAE4E6"/>
                </a:solidFill>
              </a:rPr>
              <a:t>div </a:t>
            </a:r>
            <a:r>
              <a:rPr lang="en" sz="18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[ </a:t>
            </a:r>
            <a:r>
              <a:rPr lang="en" sz="1800">
                <a:solidFill>
                  <a:srgbClr val="CAE4E6"/>
                </a:solidFill>
              </a:rPr>
              <a:t>span </a:t>
            </a:r>
            <a:r>
              <a:rPr lang="en" sz="1800">
                <a:solidFill>
                  <a:srgbClr val="80C1E6"/>
                </a:solidFill>
              </a:rPr>
              <a:t>[] [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lang="en" sz="1800">
                <a:solidFill>
                  <a:srgbClr val="CAE4E6"/>
                </a:solidFill>
              </a:rPr>
              <a:t>toString model</a:t>
            </a:r>
            <a:r>
              <a:rPr lang="en" sz="1800">
                <a:solidFill>
                  <a:srgbClr val="87C2E6"/>
                </a:solidFill>
              </a:rPr>
              <a:t>)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button </a:t>
            </a:r>
            <a:r>
              <a:rPr lang="en" sz="1800">
                <a:solidFill>
                  <a:srgbClr val="80C1E6"/>
                </a:solidFill>
              </a:rPr>
              <a:t>[ </a:t>
            </a:r>
            <a:r>
              <a:rPr lang="en" sz="1800">
                <a:solidFill>
                  <a:srgbClr val="CAE4E6"/>
                </a:solidFill>
              </a:rPr>
              <a:t>onClick </a:t>
            </a:r>
            <a:r>
              <a:rPr lang="en" sz="1800" b="1">
                <a:solidFill>
                  <a:srgbClr val="E64B14"/>
                </a:solidFill>
              </a:rPr>
              <a:t>Add </a:t>
            </a:r>
            <a:r>
              <a:rPr lang="en" sz="1800">
                <a:solidFill>
                  <a:srgbClr val="80C1E6"/>
                </a:solidFill>
              </a:rPr>
              <a:t>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39E6DD"/>
                </a:solidFill>
              </a:rPr>
              <a:t>"+"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button </a:t>
            </a:r>
            <a:r>
              <a:rPr lang="en" sz="1800">
                <a:solidFill>
                  <a:srgbClr val="80C1E6"/>
                </a:solidFill>
              </a:rPr>
              <a:t>[ </a:t>
            </a:r>
            <a:r>
              <a:rPr lang="en" sz="1800">
                <a:solidFill>
                  <a:srgbClr val="CAE4E6"/>
                </a:solidFill>
              </a:rPr>
              <a:t>onClick </a:t>
            </a:r>
            <a:r>
              <a:rPr lang="en" sz="1800" b="1">
                <a:solidFill>
                  <a:srgbClr val="E64B14"/>
                </a:solidFill>
              </a:rPr>
              <a:t>Sub </a:t>
            </a:r>
            <a:r>
              <a:rPr lang="en" sz="1800">
                <a:solidFill>
                  <a:srgbClr val="80C1E6"/>
                </a:solidFill>
              </a:rPr>
              <a:t>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39E6DD"/>
                </a:solidFill>
              </a:rPr>
              <a:t>"-"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solidFill>
                <a:srgbClr val="116AA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How to subscribe to other events?</a:t>
            </a:r>
            <a:b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(WebSockets, URL changes, ...)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3493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type alias </a:t>
            </a:r>
            <a:r>
              <a:rPr lang="en" b="1">
                <a:solidFill>
                  <a:srgbClr val="E64B14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 b="1">
                <a:solidFill>
                  <a:srgbClr val="E64B14"/>
                </a:solidFill>
              </a:rPr>
              <a:t>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type </a:t>
            </a:r>
            <a:r>
              <a:rPr lang="en" b="1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 b="1">
                <a:solidFill>
                  <a:srgbClr val="E64B14"/>
                </a:solidFill>
              </a:rPr>
              <a:t>Tick 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11A0E6"/>
                </a:solidFill>
              </a:rPr>
              <a:t>init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 b="1">
                <a:solidFill>
                  <a:srgbClr val="E6DE0E"/>
                </a:solidFill>
              </a:rPr>
              <a:t>Model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 b="1">
                <a:solidFill>
                  <a:srgbClr val="E6DE0E"/>
                </a:solidFill>
              </a:rPr>
              <a:t>Cmd Msg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149CE6"/>
                </a:solidFill>
              </a:rPr>
              <a:t>init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3DE6D9"/>
                </a:solidFill>
              </a:rPr>
              <a:t>0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 b="1">
                <a:solidFill>
                  <a:srgbClr val="E64B14"/>
                </a:solidFill>
              </a:rPr>
              <a:t>Cmd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none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11A0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lang="en" b="1">
                <a:solidFill>
                  <a:srgbClr val="E6DE0E"/>
                </a:solidFill>
              </a:rPr>
              <a:t>Msg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lang="en" b="1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 b="1">
                <a:solidFill>
                  <a:srgbClr val="E6DE0E"/>
                </a:solidFill>
              </a:rPr>
              <a:t>Model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 b="1">
                <a:solidFill>
                  <a:srgbClr val="E6DE0E"/>
                </a:solidFill>
              </a:rPr>
              <a:t>Cmd Msg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149C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msg 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E6B400"/>
                </a:solidFill>
              </a:rPr>
              <a:t>case </a:t>
            </a:r>
            <a:r>
              <a:rPr lang="en">
                <a:solidFill>
                  <a:srgbClr val="CAE4E6"/>
                </a:solidFill>
              </a:rPr>
              <a:t>msg </a:t>
            </a:r>
            <a:r>
              <a:rPr lang="en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       </a:t>
            </a:r>
            <a:r>
              <a:rPr lang="en" b="1">
                <a:solidFill>
                  <a:srgbClr val="E64B14"/>
                </a:solidFill>
              </a:rPr>
              <a:t>Tick </a:t>
            </a:r>
            <a:r>
              <a:rPr lang="en">
                <a:solidFill>
                  <a:srgbClr val="CAE4E6"/>
                </a:solidFill>
              </a:rPr>
              <a:t>time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time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 b="1">
                <a:solidFill>
                  <a:srgbClr val="E64B14"/>
                </a:solidFill>
              </a:rPr>
              <a:t>Cmd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none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58900"/>
              </a:solidFill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47891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11A0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lang="en" b="1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lang="en" b="1">
                <a:solidFill>
                  <a:srgbClr val="E6DE0E"/>
                </a:solidFill>
              </a:rPr>
              <a:t>Html Msg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149C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CAE4E6"/>
                </a:solidFill>
              </a:rPr>
              <a:t>div </a:t>
            </a:r>
            <a:r>
              <a:rPr lang="en">
                <a:solidFill>
                  <a:srgbClr val="80C1E6"/>
                </a:solidFill>
              </a:rPr>
              <a:t>[]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[ </a:t>
            </a:r>
            <a:r>
              <a:rPr lang="en">
                <a:solidFill>
                  <a:srgbClr val="CAE4E6"/>
                </a:solidFill>
              </a:rPr>
              <a:t>span </a:t>
            </a:r>
            <a:r>
              <a:rPr lang="en">
                <a:solidFill>
                  <a:srgbClr val="80C1E6"/>
                </a:solidFill>
              </a:rPr>
              <a:t>[] [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model |&gt; toString</a:t>
            </a:r>
            <a:r>
              <a:rPr lang="en">
                <a:solidFill>
                  <a:srgbClr val="87C2E6"/>
                </a:solidFill>
              </a:rPr>
              <a:t>)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80C1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149CE6"/>
                </a:solidFill>
              </a:rPr>
              <a:t>subscriptions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E64B14"/>
                </a:solidFill>
              </a:rPr>
              <a:t>Time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every Time.second </a:t>
            </a:r>
            <a:r>
              <a:rPr lang="en" b="1">
                <a:solidFill>
                  <a:srgbClr val="E64B14"/>
                </a:solidFill>
              </a:rPr>
              <a:t>Tick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82" name="Shape 38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84" name="Shape 384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385" name="Shape 38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86" name="Shape 386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93" name="Shape 39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95" name="Shape 39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96" name="Shape 396"/>
          <p:cNvCxnSpPr>
            <a:stCxn id="392" idx="2"/>
            <a:endCxn id="393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7" name="Shape 397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98" name="Shape 39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99" name="Shape 399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400" name="Shape 400"/>
          <p:cNvCxnSpPr>
            <a:stCxn id="392" idx="2"/>
            <a:endCxn id="399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1" name="Shape 401"/>
          <p:cNvSpPr txBox="1"/>
          <p:nvPr/>
        </p:nvSpPr>
        <p:spPr>
          <a:xfrm>
            <a:off x="4479300" y="295122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3493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type alias </a:t>
            </a:r>
            <a:r>
              <a:rPr lang="en" b="1">
                <a:solidFill>
                  <a:srgbClr val="E64B14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 b="1">
                <a:solidFill>
                  <a:srgbClr val="E64B14"/>
                </a:solidFill>
              </a:rPr>
              <a:t>Int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type </a:t>
            </a:r>
            <a:r>
              <a:rPr lang="en" b="1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 b="1">
                <a:solidFill>
                  <a:srgbClr val="E64B14"/>
                </a:solidFill>
              </a:rPr>
              <a:t>Add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3BDE6"/>
                </a:solidFill>
              </a:rPr>
              <a:t>| </a:t>
            </a:r>
            <a:r>
              <a:rPr lang="en" b="1">
                <a:solidFill>
                  <a:srgbClr val="E64B14"/>
                </a:solidFill>
              </a:rPr>
              <a:t>Sub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E6DE0E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149CE6"/>
                </a:solidFill>
              </a:rPr>
              <a:t>init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>
                <a:solidFill>
                  <a:srgbClr val="3DE6D9"/>
                </a:solidFill>
              </a:rPr>
              <a:t>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3DE6D9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3DE6D9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E6DE0E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149C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msg 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E6B400"/>
                </a:solidFill>
              </a:rPr>
              <a:t>case </a:t>
            </a:r>
            <a:r>
              <a:rPr lang="en">
                <a:solidFill>
                  <a:srgbClr val="CAE4E6"/>
                </a:solidFill>
              </a:rPr>
              <a:t>msg </a:t>
            </a:r>
            <a:r>
              <a:rPr lang="en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       </a:t>
            </a:r>
            <a:r>
              <a:rPr lang="en" b="1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E68AA4"/>
                </a:solidFill>
              </a:rPr>
              <a:t>+ </a:t>
            </a:r>
            <a:r>
              <a:rPr lang="en">
                <a:solidFill>
                  <a:srgbClr val="3DE6D9"/>
                </a:solidFill>
              </a:rPr>
              <a:t>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3DE6D9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DE6D9"/>
                </a:solidFill>
              </a:rPr>
              <a:t>       </a:t>
            </a:r>
            <a:r>
              <a:rPr lang="en" b="1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- </a:t>
            </a:r>
            <a:r>
              <a:rPr lang="en">
                <a:solidFill>
                  <a:srgbClr val="3DE6D9"/>
                </a:solidFill>
              </a:rPr>
              <a:t>1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7891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rgbClr val="E6DE0E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149C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CAE4E6"/>
                </a:solidFill>
              </a:rPr>
              <a:t>div </a:t>
            </a:r>
            <a:r>
              <a:rPr lang="en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[ </a:t>
            </a:r>
            <a:r>
              <a:rPr lang="en">
                <a:solidFill>
                  <a:srgbClr val="CAE4E6"/>
                </a:solidFill>
              </a:rPr>
              <a:t>span </a:t>
            </a:r>
            <a:r>
              <a:rPr lang="en">
                <a:solidFill>
                  <a:srgbClr val="80C1E6"/>
                </a:solidFill>
              </a:rPr>
              <a:t>[] [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toString model</a:t>
            </a:r>
            <a:r>
              <a:rPr lang="en">
                <a:solidFill>
                  <a:srgbClr val="87C2E6"/>
                </a:solidFill>
              </a:rPr>
              <a:t>)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lang="en" b="1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"+"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lang="en" b="1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"-"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08" name="Shape 408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10" name="Shape 410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11" name="Shape 411"/>
          <p:cNvCxnSpPr>
            <a:stCxn id="408" idx="5"/>
            <a:endCxn id="410" idx="2"/>
          </p:cNvCxnSpPr>
          <p:nvPr/>
        </p:nvCxnSpPr>
        <p:spPr>
          <a:xfrm rot="10800000" flipH="1">
            <a:off x="1912575" y="2194400"/>
            <a:ext cx="15462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2" name="Shape 41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13" name="Shape 41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821800" y="2544225"/>
            <a:ext cx="11985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lang="en" b="1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415" name="Shape 415"/>
          <p:cNvCxnSpPr>
            <a:stCxn id="413" idx="0"/>
            <a:endCxn id="406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6" name="Shape 416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23" name="Shape 42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25" name="Shape 42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26" name="Shape 426"/>
          <p:cNvCxnSpPr>
            <a:stCxn id="421" idx="1"/>
            <a:endCxn id="427" idx="3"/>
          </p:cNvCxnSpPr>
          <p:nvPr/>
        </p:nvCxnSpPr>
        <p:spPr>
          <a:xfrm>
            <a:off x="4330249" y="2818878"/>
            <a:ext cx="2279099" cy="382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8" name="Shape 428"/>
          <p:cNvCxnSpPr>
            <a:stCxn id="422" idx="2"/>
            <a:endCxn id="427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9" name="Shape 429"/>
          <p:cNvSpPr txBox="1"/>
          <p:nvPr/>
        </p:nvSpPr>
        <p:spPr>
          <a:xfrm>
            <a:off x="5167450" y="29711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31" name="Shape 431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32" name="Shape 432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39" name="Shape 43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41" name="Shape 44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42" name="Shape 442"/>
          <p:cNvCxnSpPr>
            <a:stCxn id="443" idx="3"/>
            <a:endCxn id="438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4" name="Shape 444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45" name="Shape 44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46" name="Shape 446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53" name="Shape 45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55" name="Shape 45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56" name="Shape 456"/>
          <p:cNvCxnSpPr>
            <a:stCxn id="452" idx="2"/>
            <a:endCxn id="453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7" name="Shape 457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58" name="Shape 45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59" name="Shape 459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460" name="Shape 460"/>
          <p:cNvCxnSpPr>
            <a:stCxn id="452" idx="2"/>
            <a:endCxn id="459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1" name="Shape 461"/>
          <p:cNvSpPr txBox="1"/>
          <p:nvPr/>
        </p:nvSpPr>
        <p:spPr>
          <a:xfrm>
            <a:off x="4479300" y="295122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68" name="Shape 468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70" name="Shape 470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71" name="Shape 471"/>
          <p:cNvCxnSpPr>
            <a:stCxn id="468" idx="5"/>
            <a:endCxn id="470" idx="2"/>
          </p:cNvCxnSpPr>
          <p:nvPr/>
        </p:nvCxnSpPr>
        <p:spPr>
          <a:xfrm rot="10800000" flipH="1">
            <a:off x="1912575" y="2194400"/>
            <a:ext cx="15462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2" name="Shape 47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73" name="Shape 47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1821800" y="2544225"/>
            <a:ext cx="11985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lang="en" b="1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475" name="Shape 475"/>
          <p:cNvCxnSpPr>
            <a:stCxn id="473" idx="0"/>
            <a:endCxn id="466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6" name="Shape 476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Side effects</a:t>
            </a:r>
          </a:p>
        </p:txBody>
      </p:sp>
      <p:sp>
        <p:nvSpPr>
          <p:cNvPr id="482" name="Shape 48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How to work with side effects?</a:t>
            </a:r>
            <a:b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(REST call, Websocket send, ...)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349300" y="383525"/>
            <a:ext cx="83076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11A0E6"/>
                </a:solidFill>
              </a:rPr>
              <a:t>update </a:t>
            </a:r>
            <a:r>
              <a:rPr lang="en" sz="1600">
                <a:solidFill>
                  <a:srgbClr val="CAE4E6"/>
                </a:solidFill>
              </a:rPr>
              <a:t>: </a:t>
            </a:r>
            <a:r>
              <a:rPr lang="en" sz="1600" b="1">
                <a:solidFill>
                  <a:srgbClr val="E6DE0E"/>
                </a:solidFill>
              </a:rPr>
              <a:t>Msg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lang="en" sz="1600" b="1">
                <a:solidFill>
                  <a:srgbClr val="E6DE0E"/>
                </a:solidFill>
              </a:rPr>
              <a:t>Model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lang="en" sz="1600" b="1">
                <a:solidFill>
                  <a:srgbClr val="E6DE0E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lang="en" sz="1600" b="1">
                <a:solidFill>
                  <a:srgbClr val="E6DE0E"/>
                </a:solidFill>
              </a:rPr>
              <a:t>Cmd Msg 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149CE6"/>
                </a:solidFill>
              </a:rPr>
              <a:t>update </a:t>
            </a:r>
            <a:r>
              <a:rPr lang="en" sz="1600">
                <a:solidFill>
                  <a:srgbClr val="CAE4E6"/>
                </a:solidFill>
              </a:rPr>
              <a:t>msg model </a:t>
            </a:r>
            <a:r>
              <a:rPr lang="en" sz="1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79BFE6"/>
                </a:solidFill>
              </a:rPr>
              <a:t>   </a:t>
            </a:r>
            <a:r>
              <a:rPr lang="en" sz="1600">
                <a:solidFill>
                  <a:srgbClr val="E6B400"/>
                </a:solidFill>
              </a:rPr>
              <a:t>case </a:t>
            </a:r>
            <a:r>
              <a:rPr lang="en" sz="1600">
                <a:solidFill>
                  <a:srgbClr val="CAE4E6"/>
                </a:solidFill>
              </a:rPr>
              <a:t>msg </a:t>
            </a:r>
            <a:r>
              <a:rPr lang="en" sz="1600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E6B400"/>
                </a:solidFill>
              </a:rPr>
              <a:t>       </a:t>
            </a:r>
            <a:r>
              <a:rPr lang="en" sz="1600" b="1">
                <a:solidFill>
                  <a:srgbClr val="E64B14"/>
                </a:solidFill>
              </a:rPr>
              <a:t>ReqRndVal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lang="en" sz="1600">
                <a:solidFill>
                  <a:srgbClr val="CAE4E6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lang="en" sz="1600" b="1">
                <a:solidFill>
                  <a:srgbClr val="E64B14"/>
                </a:solidFill>
              </a:rPr>
              <a:t>Random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generate </a:t>
            </a:r>
            <a:r>
              <a:rPr lang="en" sz="1600" b="1">
                <a:solidFill>
                  <a:srgbClr val="E64B14"/>
                </a:solidFill>
              </a:rPr>
              <a:t>NewRndVal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lang="en" sz="1600" b="1">
                <a:solidFill>
                  <a:srgbClr val="E64B14"/>
                </a:solidFill>
              </a:rPr>
              <a:t>Random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int </a:t>
            </a:r>
            <a:r>
              <a:rPr lang="en" sz="1600">
                <a:solidFill>
                  <a:srgbClr val="3DE6D9"/>
                </a:solidFill>
              </a:rPr>
              <a:t>1 100</a:t>
            </a:r>
            <a:r>
              <a:rPr lang="en" sz="1600">
                <a:solidFill>
                  <a:srgbClr val="87C2E6"/>
                </a:solidFill>
              </a:rPr>
              <a:t>) 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87C2E6"/>
                </a:solidFill>
              </a:rPr>
              <a:t>       </a:t>
            </a:r>
            <a:r>
              <a:rPr lang="en" sz="1600" b="1">
                <a:solidFill>
                  <a:srgbClr val="E64B14"/>
                </a:solidFill>
              </a:rPr>
              <a:t>NewRndVal </a:t>
            </a:r>
            <a:r>
              <a:rPr lang="en" sz="1600">
                <a:solidFill>
                  <a:srgbClr val="CAE4E6"/>
                </a:solidFill>
              </a:rPr>
              <a:t>value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lang="en" sz="1600">
                <a:solidFill>
                  <a:srgbClr val="CAE4E6"/>
                </a:solidFill>
              </a:rPr>
              <a:t>value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lang="en" sz="1600" b="1">
                <a:solidFill>
                  <a:srgbClr val="E64B14"/>
                </a:solidFill>
              </a:rPr>
              <a:t>Cmd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none 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b="1">
                <a:solidFill>
                  <a:srgbClr val="11A0E6"/>
                </a:solidFill>
              </a:rPr>
              <a:t>view </a:t>
            </a:r>
            <a:r>
              <a:rPr lang="en" sz="1600">
                <a:solidFill>
                  <a:srgbClr val="CAE4E6"/>
                </a:solidFill>
              </a:rPr>
              <a:t>: </a:t>
            </a:r>
            <a:r>
              <a:rPr lang="en" sz="1600" b="1">
                <a:solidFill>
                  <a:srgbClr val="E6DE0E"/>
                </a:solidFill>
              </a:rPr>
              <a:t>Model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lang="en" sz="1600" b="1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>
                <a:solidFill>
                  <a:srgbClr val="149CE6"/>
                </a:solidFill>
              </a:rPr>
              <a:t>view </a:t>
            </a:r>
            <a:r>
              <a:rPr lang="en" sz="1600">
                <a:solidFill>
                  <a:srgbClr val="CAE4E6"/>
                </a:solidFill>
              </a:rPr>
              <a:t>model </a:t>
            </a:r>
            <a:r>
              <a:rPr lang="en" sz="1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79BFE6"/>
                </a:solidFill>
              </a:rPr>
              <a:t>   </a:t>
            </a:r>
            <a:r>
              <a:rPr lang="en" sz="1600">
                <a:solidFill>
                  <a:srgbClr val="CAE4E6"/>
                </a:solidFill>
              </a:rPr>
              <a:t>div </a:t>
            </a:r>
            <a:r>
              <a:rPr lang="en" sz="16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80C1E6"/>
                </a:solidFill>
              </a:rPr>
              <a:t>       [ </a:t>
            </a:r>
            <a:r>
              <a:rPr lang="en" sz="1600">
                <a:solidFill>
                  <a:srgbClr val="CAE4E6"/>
                </a:solidFill>
              </a:rPr>
              <a:t>span </a:t>
            </a:r>
            <a:r>
              <a:rPr lang="en" sz="1600">
                <a:solidFill>
                  <a:srgbClr val="80C1E6"/>
                </a:solidFill>
              </a:rPr>
              <a:t>[] [ </a:t>
            </a:r>
            <a:r>
              <a:rPr lang="en" sz="1600">
                <a:solidFill>
                  <a:srgbClr val="CAE4E6"/>
                </a:solidFill>
              </a:rPr>
              <a:t>text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lang="en" sz="1600">
                <a:solidFill>
                  <a:srgbClr val="CAE4E6"/>
                </a:solidFill>
              </a:rPr>
              <a:t>toString model</a:t>
            </a:r>
            <a:r>
              <a:rPr lang="en" sz="1600">
                <a:solidFill>
                  <a:srgbClr val="87C2E6"/>
                </a:solidFill>
              </a:rPr>
              <a:t>) </a:t>
            </a:r>
            <a:r>
              <a:rPr lang="en" sz="1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80C1E6"/>
                </a:solidFill>
              </a:rPr>
              <a:t>       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lang="en" sz="1600">
                <a:solidFill>
                  <a:srgbClr val="CAE4E6"/>
                </a:solidFill>
              </a:rPr>
              <a:t>button </a:t>
            </a:r>
            <a:r>
              <a:rPr lang="en" sz="1600">
                <a:solidFill>
                  <a:srgbClr val="80C1E6"/>
                </a:solidFill>
              </a:rPr>
              <a:t>[ </a:t>
            </a:r>
            <a:r>
              <a:rPr lang="en" sz="1600">
                <a:solidFill>
                  <a:srgbClr val="CAE4E6"/>
                </a:solidFill>
              </a:rPr>
              <a:t>onClick </a:t>
            </a:r>
            <a:r>
              <a:rPr lang="en" sz="1600" b="1">
                <a:solidFill>
                  <a:srgbClr val="E64B14"/>
                </a:solidFill>
              </a:rPr>
              <a:t>ReqRndVal </a:t>
            </a:r>
            <a:r>
              <a:rPr lang="en" sz="1600">
                <a:solidFill>
                  <a:srgbClr val="80C1E6"/>
                </a:solidFill>
              </a:rPr>
              <a:t>]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600">
                <a:solidFill>
                  <a:srgbClr val="80C1E6"/>
                </a:solidFill>
              </a:rPr>
              <a:t>  [ </a:t>
            </a:r>
            <a:r>
              <a:rPr lang="en" sz="1600">
                <a:solidFill>
                  <a:srgbClr val="CAE4E6"/>
                </a:solidFill>
              </a:rPr>
              <a:t>text </a:t>
            </a:r>
            <a:r>
              <a:rPr lang="en" sz="1600">
                <a:solidFill>
                  <a:srgbClr val="39E6DD"/>
                </a:solidFill>
              </a:rPr>
              <a:t>"New random value" </a:t>
            </a:r>
            <a:r>
              <a:rPr lang="en" sz="1600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80C1E6"/>
                </a:solidFill>
              </a:rPr>
              <a:t>       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99" name="Shape 49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01" name="Shape 50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502" name="Shape 50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03" name="Shape 50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10" name="Shape 51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12" name="Shape 51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13" name="Shape 513"/>
          <p:cNvCxnSpPr>
            <a:stCxn id="509" idx="2"/>
            <a:endCxn id="510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4" name="Shape 514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15" name="Shape 51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16" name="Shape 516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517" name="Shape 517"/>
          <p:cNvCxnSpPr>
            <a:stCxn id="509" idx="2"/>
            <a:endCxn id="516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8" name="Shape 518"/>
          <p:cNvSpPr txBox="1"/>
          <p:nvPr/>
        </p:nvSpPr>
        <p:spPr>
          <a:xfrm>
            <a:off x="4479300" y="295122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3493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type alias </a:t>
            </a:r>
            <a:r>
              <a:rPr lang="en" b="1">
                <a:solidFill>
                  <a:srgbClr val="E64B14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 b="1">
                <a:solidFill>
                  <a:srgbClr val="E64B14"/>
                </a:solidFill>
              </a:rPr>
              <a:t>Int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type </a:t>
            </a:r>
            <a:r>
              <a:rPr lang="en" b="1">
                <a:solidFill>
                  <a:srgbClr val="E64B14"/>
                </a:solidFill>
              </a:rPr>
              <a:t>Msg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 b="1">
                <a:solidFill>
                  <a:srgbClr val="E64B14"/>
                </a:solidFill>
              </a:rPr>
              <a:t>Add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3BDE6"/>
                </a:solidFill>
              </a:rPr>
              <a:t>| </a:t>
            </a:r>
            <a:r>
              <a:rPr lang="en" b="1">
                <a:solidFill>
                  <a:srgbClr val="E64B14"/>
                </a:solidFill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1A0E6"/>
                </a:solidFill>
              </a:rPr>
              <a:t>init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lang="en" b="1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49CE6"/>
                </a:solidFill>
              </a:rPr>
              <a:t>init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>
                <a:solidFill>
                  <a:srgbClr val="3DE6D9"/>
                </a:solidFill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1A0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lang="en" b="1">
                <a:solidFill>
                  <a:srgbClr val="E6DE0E"/>
                </a:solidFill>
              </a:rPr>
              <a:t>Msg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lang="en" b="1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lang="en" b="1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49C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msg 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E6B400"/>
                </a:solidFill>
              </a:rPr>
              <a:t>case </a:t>
            </a:r>
            <a:r>
              <a:rPr lang="en">
                <a:solidFill>
                  <a:srgbClr val="CAE4E6"/>
                </a:solidFill>
              </a:rPr>
              <a:t>msg </a:t>
            </a:r>
            <a:r>
              <a:rPr lang="en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       </a:t>
            </a:r>
            <a:r>
              <a:rPr lang="en" b="1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E68AA4"/>
                </a:solidFill>
              </a:rPr>
              <a:t>+ </a:t>
            </a:r>
            <a:r>
              <a:rPr lang="en">
                <a:solidFill>
                  <a:srgbClr val="3DE6D9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DE6D9"/>
                </a:solidFill>
              </a:rPr>
              <a:t>       </a:t>
            </a:r>
            <a:r>
              <a:rPr lang="en" b="1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- </a:t>
            </a:r>
            <a:r>
              <a:rPr lang="en">
                <a:solidFill>
                  <a:srgbClr val="3DE6D9"/>
                </a:solidFill>
              </a:rPr>
              <a:t>1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7891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1A0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lang="en" b="1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lang="en" b="1">
                <a:solidFill>
                  <a:srgbClr val="E6DE0E"/>
                </a:solidFill>
              </a:rPr>
              <a:t>Html Msg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49C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CAE4E6"/>
                </a:solidFill>
              </a:rPr>
              <a:t>div </a:t>
            </a:r>
            <a:r>
              <a:rPr lang="en">
                <a:solidFill>
                  <a:srgbClr val="80C1E6"/>
                </a:solidFill>
              </a:rPr>
              <a:t>[]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[ </a:t>
            </a:r>
            <a:r>
              <a:rPr lang="en">
                <a:solidFill>
                  <a:srgbClr val="CAE4E6"/>
                </a:solidFill>
              </a:rPr>
              <a:t>span </a:t>
            </a:r>
            <a:r>
              <a:rPr lang="en">
                <a:solidFill>
                  <a:srgbClr val="80C1E6"/>
                </a:solidFill>
              </a:rPr>
              <a:t>[] [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toString model</a:t>
            </a:r>
            <a:r>
              <a:rPr lang="en">
                <a:solidFill>
                  <a:srgbClr val="87C2E6"/>
                </a:solidFill>
              </a:rPr>
              <a:t>)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lang="en" b="1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"+"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lang="en" b="1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"-"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25" name="Shape 52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27" name="Shape 52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28" name="Shape 528"/>
          <p:cNvCxnSpPr>
            <a:stCxn id="525" idx="5"/>
            <a:endCxn id="527" idx="2"/>
          </p:cNvCxnSpPr>
          <p:nvPr/>
        </p:nvCxnSpPr>
        <p:spPr>
          <a:xfrm rot="10800000" flipH="1">
            <a:off x="1912575" y="2194400"/>
            <a:ext cx="15462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9" name="Shape 52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30" name="Shape 53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1821800" y="2544225"/>
            <a:ext cx="11985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Sub</a:t>
            </a:r>
          </a:p>
        </p:txBody>
      </p:sp>
      <p:cxnSp>
        <p:nvCxnSpPr>
          <p:cNvPr id="532" name="Shape 532"/>
          <p:cNvCxnSpPr>
            <a:stCxn id="530" idx="0"/>
            <a:endCxn id="523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3" name="Shape 533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40" name="Shape 54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42" name="Shape 54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43" name="Shape 543"/>
          <p:cNvCxnSpPr>
            <a:stCxn id="538" idx="1"/>
            <a:endCxn id="544" idx="3"/>
          </p:cNvCxnSpPr>
          <p:nvPr/>
        </p:nvCxnSpPr>
        <p:spPr>
          <a:xfrm>
            <a:off x="4330249" y="2818878"/>
            <a:ext cx="2279099" cy="382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5" name="Shape 545"/>
          <p:cNvCxnSpPr>
            <a:stCxn id="539" idx="2"/>
            <a:endCxn id="544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6" name="Shape 546"/>
          <p:cNvSpPr txBox="1"/>
          <p:nvPr/>
        </p:nvSpPr>
        <p:spPr>
          <a:xfrm>
            <a:off x="5167450" y="29711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48" name="Shape 54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49" name="Shape 549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56" name="Shape 55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58" name="Shape 558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59" name="Shape 559"/>
          <p:cNvCxnSpPr>
            <a:stCxn id="560" idx="3"/>
            <a:endCxn id="555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1" name="Shape 561"/>
          <p:cNvSpPr txBox="1"/>
          <p:nvPr/>
        </p:nvSpPr>
        <p:spPr>
          <a:xfrm>
            <a:off x="5396900" y="2617975"/>
            <a:ext cx="1392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 + </a:t>
            </a:r>
            <a:r>
              <a:rPr lang="en" b="1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Cmd</a:t>
            </a:r>
          </a:p>
        </p:txBody>
      </p:sp>
      <p:sp>
        <p:nvSpPr>
          <p:cNvPr id="562" name="Shape 56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63" name="Shape 56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70" name="Shape 57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72" name="Shape 57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573" name="Shape 573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74" name="Shape 574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575" name="Shape 575"/>
          <p:cNvSpPr/>
          <p:nvPr/>
        </p:nvSpPr>
        <p:spPr>
          <a:xfrm>
            <a:off x="6554375" y="602700"/>
            <a:ext cx="2020500" cy="117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6835175" y="8920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Execute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83" name="Shape 58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85" name="Shape 58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86" name="Shape 586"/>
          <p:cNvCxnSpPr>
            <a:stCxn id="581" idx="0"/>
            <a:endCxn id="587" idx="3"/>
          </p:cNvCxnSpPr>
          <p:nvPr/>
        </p:nvCxnSpPr>
        <p:spPr>
          <a:xfrm>
            <a:off x="6497754" y="1460114"/>
            <a:ext cx="111599" cy="1740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8" name="Shape 588"/>
          <p:cNvCxnSpPr>
            <a:stCxn id="582" idx="2"/>
            <a:endCxn id="587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9" name="Shape 589"/>
          <p:cNvSpPr txBox="1"/>
          <p:nvPr/>
        </p:nvSpPr>
        <p:spPr>
          <a:xfrm>
            <a:off x="6316325" y="18205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91" name="Shape 591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92" name="Shape 592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99" name="Shape 59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601" name="Shape 60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602" name="Shape 602"/>
          <p:cNvCxnSpPr>
            <a:stCxn id="603" idx="3"/>
            <a:endCxn id="598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4" name="Shape 604"/>
          <p:cNvSpPr txBox="1"/>
          <p:nvPr/>
        </p:nvSpPr>
        <p:spPr>
          <a:xfrm>
            <a:off x="5677700" y="2617975"/>
            <a:ext cx="1111199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 </a:t>
            </a:r>
          </a:p>
        </p:txBody>
      </p:sp>
      <p:sp>
        <p:nvSpPr>
          <p:cNvPr id="605" name="Shape 60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606" name="Shape 606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613" name="Shape 61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615" name="Shape 61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616" name="Shape 616"/>
          <p:cNvCxnSpPr>
            <a:stCxn id="612" idx="2"/>
            <a:endCxn id="613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7" name="Shape 617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618" name="Shape 61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619" name="Shape 619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620" name="Shape 620"/>
          <p:cNvCxnSpPr>
            <a:stCxn id="612" idx="2"/>
            <a:endCxn id="619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1" name="Shape 621"/>
          <p:cNvSpPr txBox="1"/>
          <p:nvPr/>
        </p:nvSpPr>
        <p:spPr>
          <a:xfrm>
            <a:off x="4479300" y="295122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628" name="Shape 628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630" name="Shape 630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631" name="Shape 631"/>
          <p:cNvCxnSpPr>
            <a:stCxn id="628" idx="5"/>
            <a:endCxn id="630" idx="2"/>
          </p:cNvCxnSpPr>
          <p:nvPr/>
        </p:nvCxnSpPr>
        <p:spPr>
          <a:xfrm rot="10800000" flipH="1">
            <a:off x="1912575" y="2194400"/>
            <a:ext cx="1546200" cy="10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2" name="Shape 63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633" name="Shape 63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1821800" y="2544225"/>
            <a:ext cx="11985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Sub</a:t>
            </a:r>
          </a:p>
        </p:txBody>
      </p:sp>
      <p:cxnSp>
        <p:nvCxnSpPr>
          <p:cNvPr id="635" name="Shape 635"/>
          <p:cNvCxnSpPr>
            <a:stCxn id="633" idx="0"/>
            <a:endCxn id="626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6" name="Shape 636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/>
        </p:nvSpPr>
        <p:spPr>
          <a:xfrm>
            <a:off x="349300" y="383525"/>
            <a:ext cx="83076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B400"/>
                </a:solidFill>
              </a:rPr>
              <a:t>type </a:t>
            </a:r>
            <a:r>
              <a:rPr lang="en" sz="1600" b="1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>
                <a:solidFill>
                  <a:srgbClr val="E64B14"/>
                </a:solidFill>
              </a:rPr>
              <a:t>   </a:t>
            </a:r>
            <a:r>
              <a:rPr lang="en" sz="1600">
                <a:solidFill>
                  <a:srgbClr val="79BFE6"/>
                </a:solidFill>
              </a:rPr>
              <a:t>= </a:t>
            </a:r>
            <a:r>
              <a:rPr lang="en" sz="1600" b="1">
                <a:solidFill>
                  <a:srgbClr val="E64B14"/>
                </a:solidFill>
              </a:rPr>
              <a:t>RestPost User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>
                <a:solidFill>
                  <a:srgbClr val="E64B14"/>
                </a:solidFill>
              </a:rPr>
              <a:t>   </a:t>
            </a:r>
            <a:r>
              <a:rPr lang="en" sz="1600">
                <a:solidFill>
                  <a:srgbClr val="73BDE6"/>
                </a:solidFill>
              </a:rPr>
              <a:t>| </a:t>
            </a:r>
            <a:r>
              <a:rPr lang="en" sz="1600" b="1">
                <a:solidFill>
                  <a:srgbClr val="E64B14"/>
                </a:solidFill>
              </a:rPr>
              <a:t>RestPostResult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lang="en" sz="1600" b="1">
                <a:solidFill>
                  <a:srgbClr val="E64B14"/>
                </a:solidFill>
              </a:rPr>
              <a:t>Result Http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 b="1">
                <a:solidFill>
                  <a:srgbClr val="E64B14"/>
                </a:solidFill>
              </a:rPr>
              <a:t>Error UserId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 sz="1600" b="1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600" b="1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b="1">
                <a:solidFill>
                  <a:srgbClr val="11A0E6"/>
                </a:solidFill>
              </a:rPr>
              <a:t>update </a:t>
            </a:r>
            <a:r>
              <a:rPr lang="en" sz="1600">
                <a:solidFill>
                  <a:srgbClr val="CAE4E6"/>
                </a:solidFill>
              </a:rPr>
              <a:t>: </a:t>
            </a:r>
            <a:r>
              <a:rPr lang="en" sz="1600" b="1">
                <a:solidFill>
                  <a:srgbClr val="E6DE0E"/>
                </a:solidFill>
              </a:rPr>
              <a:t>Msg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lang="en" sz="1600" b="1">
                <a:solidFill>
                  <a:srgbClr val="E6DE0E"/>
                </a:solidFill>
              </a:rPr>
              <a:t>Model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lang="en" sz="1600" b="1">
                <a:solidFill>
                  <a:srgbClr val="E6DE0E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lang="en" sz="1600" b="1">
                <a:solidFill>
                  <a:srgbClr val="E6DE0E"/>
                </a:solidFill>
              </a:rPr>
              <a:t>Cmd Msg 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CAE4E6"/>
                </a:solidFill>
              </a:rPr>
              <a:t>update msg model </a:t>
            </a:r>
            <a:r>
              <a:rPr lang="en" sz="1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79BFE6"/>
                </a:solidFill>
              </a:rPr>
              <a:t>   </a:t>
            </a:r>
            <a:r>
              <a:rPr lang="en" sz="1600">
                <a:solidFill>
                  <a:srgbClr val="E6B400"/>
                </a:solidFill>
              </a:rPr>
              <a:t>case </a:t>
            </a:r>
            <a:r>
              <a:rPr lang="en" sz="1600">
                <a:solidFill>
                  <a:srgbClr val="CAE4E6"/>
                </a:solidFill>
              </a:rPr>
              <a:t>msg </a:t>
            </a:r>
            <a:r>
              <a:rPr lang="en" sz="1600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B400"/>
                </a:solidFill>
              </a:rPr>
              <a:t>       </a:t>
            </a:r>
            <a:r>
              <a:rPr lang="en" sz="1600" b="1">
                <a:solidFill>
                  <a:srgbClr val="E64B14"/>
                </a:solidFill>
              </a:rPr>
              <a:t>RestPost </a:t>
            </a:r>
            <a:r>
              <a:rPr lang="en" sz="1600">
                <a:solidFill>
                  <a:srgbClr val="CAE4E6"/>
                </a:solidFill>
              </a:rPr>
              <a:t>user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lang="en" sz="1600">
                <a:solidFill>
                  <a:srgbClr val="CAE4E6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lang="en" sz="1600" b="1">
                <a:solidFill>
                  <a:srgbClr val="E64B14"/>
                </a:solidFill>
              </a:rPr>
              <a:t>RestClient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postUser </a:t>
            </a:r>
            <a:r>
              <a:rPr lang="en" sz="1600" b="1">
                <a:solidFill>
                  <a:srgbClr val="E64B14"/>
                </a:solidFill>
              </a:rPr>
              <a:t>RestPostResult</a:t>
            </a:r>
            <a:r>
              <a:rPr lang="en" sz="1600">
                <a:solidFill>
                  <a:srgbClr val="CAE4E6"/>
                </a:solidFill>
              </a:rPr>
              <a:t> user 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87C2E6"/>
                </a:solidFill>
              </a:rPr>
              <a:t>       </a:t>
            </a:r>
            <a:r>
              <a:rPr lang="en" sz="1600" b="1">
                <a:solidFill>
                  <a:srgbClr val="E64B14"/>
                </a:solidFill>
              </a:rPr>
              <a:t>RestPostResult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lang="en" sz="1600" b="1">
                <a:solidFill>
                  <a:srgbClr val="E64B14"/>
                </a:solidFill>
              </a:rPr>
              <a:t>Ok </a:t>
            </a:r>
            <a:r>
              <a:rPr lang="en" sz="1600">
                <a:solidFill>
                  <a:srgbClr val="CAE4E6"/>
                </a:solidFill>
              </a:rPr>
              <a:t>userId</a:t>
            </a:r>
            <a:r>
              <a:rPr lang="en" sz="1600">
                <a:solidFill>
                  <a:srgbClr val="87C2E6"/>
                </a:solidFill>
              </a:rPr>
              <a:t>)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lang="en" sz="1600">
                <a:solidFill>
                  <a:srgbClr val="CAE4E6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lang="en" sz="1600" b="1">
                <a:solidFill>
                  <a:srgbClr val="E64B14"/>
                </a:solidFill>
              </a:rPr>
              <a:t>Cmd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none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87C2E6"/>
                </a:solidFill>
              </a:rPr>
              <a:t>       </a:t>
            </a:r>
            <a:r>
              <a:rPr lang="en" sz="1600" b="1">
                <a:solidFill>
                  <a:srgbClr val="E64B14"/>
                </a:solidFill>
              </a:rPr>
              <a:t>RestPostResult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lang="en" sz="1600" b="1">
                <a:solidFill>
                  <a:srgbClr val="E64B14"/>
                </a:solidFill>
              </a:rPr>
              <a:t>Err </a:t>
            </a:r>
            <a:r>
              <a:rPr lang="en" sz="1600">
                <a:solidFill>
                  <a:srgbClr val="CAE4E6"/>
                </a:solidFill>
              </a:rPr>
              <a:t>error</a:t>
            </a:r>
            <a:r>
              <a:rPr lang="en" sz="1600">
                <a:solidFill>
                  <a:srgbClr val="87C2E6"/>
                </a:solidFill>
              </a:rPr>
              <a:t>)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lang="en" sz="1600">
                <a:solidFill>
                  <a:srgbClr val="CAE4E6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lang="en" sz="1600" b="1">
                <a:solidFill>
                  <a:srgbClr val="E64B14"/>
                </a:solidFill>
              </a:rPr>
              <a:t>Cmd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none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1600" b="1">
              <a:solidFill>
                <a:srgbClr val="11A0E6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side effects are delegated to Elm runtime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Elm program is free of side effect → purely functional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3554575" y="317575"/>
            <a:ext cx="1602600" cy="12192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72" name="Shape 7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cxnSp>
        <p:nvCxnSpPr>
          <p:cNvPr id="73" name="Shape 73"/>
          <p:cNvCxnSpPr>
            <a:stCxn id="71" idx="2"/>
            <a:endCxn id="72" idx="5"/>
          </p:cNvCxnSpPr>
          <p:nvPr/>
        </p:nvCxnSpPr>
        <p:spPr>
          <a:xfrm flipH="1">
            <a:off x="1912675" y="1536775"/>
            <a:ext cx="2443200" cy="166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74"/>
          <p:cNvCxnSpPr/>
          <p:nvPr/>
        </p:nvCxnSpPr>
        <p:spPr>
          <a:xfrm>
            <a:off x="4355875" y="1536800"/>
            <a:ext cx="2253300" cy="166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75" name="Shape 75"/>
          <p:cNvCxnSpPr>
            <a:endCxn id="76" idx="3"/>
          </p:cNvCxnSpPr>
          <p:nvPr/>
        </p:nvCxnSpPr>
        <p:spPr>
          <a:xfrm>
            <a:off x="1912675" y="3201200"/>
            <a:ext cx="4696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6" name="Shape 7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Controller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Elm?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Elm ?</a:t>
            </a:r>
          </a:p>
        </p:txBody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0" b="1">
              <a:latin typeface="Bree Serif"/>
              <a:ea typeface="Bree Serif"/>
              <a:cs typeface="Bree Serif"/>
              <a:sym typeface="Bree Serif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6000" b="1">
                <a:latin typeface="Bree Serif"/>
                <a:ea typeface="Bree Serif"/>
                <a:cs typeface="Bree Serif"/>
                <a:sym typeface="Bree Serif"/>
              </a:rPr>
              <a:t>Why functional 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 mutable state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 side effects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testable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predictable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understandable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Elm ?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0" b="1">
              <a:latin typeface="Bree Serif"/>
              <a:ea typeface="Bree Serif"/>
              <a:cs typeface="Bree Serif"/>
              <a:sym typeface="Bree Serif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6000" b="1">
                <a:latin typeface="Bree Serif"/>
                <a:ea typeface="Bree Serif"/>
                <a:cs typeface="Bree Serif"/>
                <a:sym typeface="Bree Serif"/>
              </a:rPr>
              <a:t>Why not JavaScript 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ML class language</a:t>
            </a:r>
          </a:p>
          <a:p>
            <a:pPr marL="457200" lvl="0" indent="-457200" rtl="0">
              <a:spcBef>
                <a:spcPts val="0"/>
              </a:spcBef>
              <a:buClr>
                <a:schemeClr val="lt1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concise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⇒ easy to understand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strongly typed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static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side effect free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if it compiles it won’t crash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Elm ?</a:t>
            </a:r>
          </a:p>
        </p:txBody>
      </p:sp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0" b="1">
              <a:latin typeface="Bree Serif"/>
              <a:ea typeface="Bree Serif"/>
              <a:cs typeface="Bree Serif"/>
              <a:sym typeface="Bree Serif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6000" b="1">
                <a:latin typeface="Bree Serif"/>
                <a:ea typeface="Bree Serif"/>
                <a:cs typeface="Bree Serif"/>
                <a:sym typeface="Bree Serif"/>
              </a:rPr>
              <a:t>Why not PureScript ?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only basic language features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opinionated framework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made for one purpose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easy to get into </a:t>
            </a: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(Elm to PureScript    is like      C to C++)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similar architecture and design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Elm ready for production?</a:t>
            </a:r>
          </a:p>
        </p:txBody>
      </p:sp>
      <p:sp>
        <p:nvSpPr>
          <p:cNvPr id="691" name="Shape 69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Pro: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Performance of JavaScript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DOM Performance (Graph)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Stable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Active community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Con: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Language and Libraries not final</a:t>
            </a:r>
          </a:p>
          <a:p>
            <a:pPr marL="914400" lvl="1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very helpful with migrations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Tooling not mature (</a:t>
            </a: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package management</a:t>
            </a: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</a:p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Documentation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3554575" y="317575"/>
            <a:ext cx="1602600" cy="12192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82" name="Shape 8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cxnSp>
        <p:nvCxnSpPr>
          <p:cNvPr id="83" name="Shape 83"/>
          <p:cNvCxnSpPr>
            <a:stCxn id="81" idx="2"/>
            <a:endCxn id="82" idx="5"/>
          </p:cNvCxnSpPr>
          <p:nvPr/>
        </p:nvCxnSpPr>
        <p:spPr>
          <a:xfrm flipH="1">
            <a:off x="1912675" y="1536775"/>
            <a:ext cx="2443200" cy="166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84" name="Shape 84"/>
          <p:cNvCxnSpPr/>
          <p:nvPr/>
        </p:nvCxnSpPr>
        <p:spPr>
          <a:xfrm>
            <a:off x="4355875" y="1536800"/>
            <a:ext cx="2253300" cy="166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5" name="Shape 85"/>
          <p:cNvCxnSpPr>
            <a:endCxn id="86" idx="3"/>
          </p:cNvCxnSpPr>
          <p:nvPr/>
        </p:nvCxnSpPr>
        <p:spPr>
          <a:xfrm>
            <a:off x="1912675" y="3201200"/>
            <a:ext cx="4696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8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Controller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ctrTitle"/>
          </p:nvPr>
        </p:nvSpPr>
        <p:spPr>
          <a:xfrm>
            <a:off x="685800" y="1357359"/>
            <a:ext cx="7772400" cy="262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 it a try, but be warned: it is addictive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669300" y="4365075"/>
            <a:ext cx="7668000" cy="4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© 2017 Steffen Eichenberg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3554575" y="317575"/>
            <a:ext cx="1602600" cy="12192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92" name="Shape 9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cxnSp>
        <p:nvCxnSpPr>
          <p:cNvPr id="93" name="Shape 93"/>
          <p:cNvCxnSpPr>
            <a:stCxn id="91" idx="2"/>
            <a:endCxn id="92" idx="5"/>
          </p:cNvCxnSpPr>
          <p:nvPr/>
        </p:nvCxnSpPr>
        <p:spPr>
          <a:xfrm flipH="1">
            <a:off x="1912675" y="1536775"/>
            <a:ext cx="2443200" cy="166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4" name="Shape 94"/>
          <p:cNvCxnSpPr/>
          <p:nvPr/>
        </p:nvCxnSpPr>
        <p:spPr>
          <a:xfrm>
            <a:off x="4355875" y="1536800"/>
            <a:ext cx="2253300" cy="166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5" name="Shape 95"/>
          <p:cNvCxnSpPr>
            <a:endCxn id="96" idx="3"/>
          </p:cNvCxnSpPr>
          <p:nvPr/>
        </p:nvCxnSpPr>
        <p:spPr>
          <a:xfrm>
            <a:off x="1912675" y="3201200"/>
            <a:ext cx="4696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Controller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03" name="Shape 10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name="adj" fmla="val 50000"/>
            </a:avLst>
          </a:prstGeom>
          <a:solidFill>
            <a:srgbClr val="BB461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05" name="Shape 10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106" name="Shape 10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B58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fadden - Chalk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Microsoft Macintosh PowerPoint</Application>
  <PresentationFormat>Bildschirmpräsentation (16:9)</PresentationFormat>
  <Paragraphs>465</Paragraphs>
  <Slides>70</Slides>
  <Notes>70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70</vt:i4>
      </vt:variant>
    </vt:vector>
  </HeadingPairs>
  <TitlesOfParts>
    <vt:vector size="71" baseType="lpstr">
      <vt:lpstr>Macfadden - Chalk</vt:lpstr>
      <vt:lpstr>Elm</vt:lpstr>
      <vt:lpstr>Agenda</vt:lpstr>
      <vt:lpstr>An Elm Program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Characteristics</vt:lpstr>
      <vt:lpstr>PowerPoint-Präsentation</vt:lpstr>
      <vt:lpstr>Benefits</vt:lpstr>
      <vt:lpstr>PowerPoint-Präsentation</vt:lpstr>
      <vt:lpstr>Performance ?</vt:lpstr>
      <vt:lpstr>PowerPoint-Präsentation</vt:lpstr>
      <vt:lpstr>Reactive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Side effects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Why Elm?</vt:lpstr>
      <vt:lpstr>Why Elm ?</vt:lpstr>
      <vt:lpstr>PowerPoint-Präsentation</vt:lpstr>
      <vt:lpstr>Why Elm ?</vt:lpstr>
      <vt:lpstr>PowerPoint-Präsentation</vt:lpstr>
      <vt:lpstr>Why Elm ?</vt:lpstr>
      <vt:lpstr>PowerPoint-Präsentation</vt:lpstr>
      <vt:lpstr>Is Elm ready for production?</vt:lpstr>
      <vt:lpstr>PowerPoint-Präsentation</vt:lpstr>
      <vt:lpstr>PowerPoint-Präsentation</vt:lpstr>
      <vt:lpstr>Give it a try, but be warned: it is addictive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</dc:title>
  <cp:lastModifiedBy>Steffen Eichenberg</cp:lastModifiedBy>
  <cp:revision>2</cp:revision>
  <dcterms:modified xsi:type="dcterms:W3CDTF">2017-05-12T17:10:12Z</dcterms:modified>
</cp:coreProperties>
</file>