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5143500" cx="9144000"/>
  <p:notesSz cx="6858000" cy="9144000"/>
  <p:embeddedFontLst>
    <p:embeddedFont>
      <p:font typeface="Cabin Sketch"/>
      <p:regular r:id="rId73"/>
      <p:bold r:id="rId74"/>
    </p:embeddedFont>
    <p:embeddedFont>
      <p:font typeface="Wire One"/>
      <p:regular r:id="rId75"/>
    </p:embeddedFont>
    <p:embeddedFont>
      <p:font typeface="Bree Serif"/>
      <p:regular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CabinSketch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WireOne-regular.fntdata"/><Relationship Id="rId30" Type="http://schemas.openxmlformats.org/officeDocument/2006/relationships/slide" Target="slides/slide26.xml"/><Relationship Id="rId74" Type="http://schemas.openxmlformats.org/officeDocument/2006/relationships/font" Target="fonts/CabinSketch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font" Target="fonts/BreeSerif-regular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5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One Columns, and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123950"/>
            <a:ext cx="3994500" cy="38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2539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 sz="24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ideo Slide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 txBox="1"/>
          <p:nvPr/>
        </p:nvSpPr>
        <p:spPr>
          <a:xfrm>
            <a:off x="3491550" y="2374950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  <a:latin typeface="Wire One"/>
                <a:ea typeface="Wire One"/>
                <a:cs typeface="Wire One"/>
                <a:sym typeface="Wire One"/>
              </a:rPr>
              <a:t>insert video on this slide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D966"/>
              </a:buClr>
              <a:buSzPct val="100000"/>
              <a:buFont typeface="Cabin Sketch"/>
              <a:buNone/>
              <a:defRPr b="1" sz="4800">
                <a:solidFill>
                  <a:srgbClr val="FFD966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66666"/>
              <a:buFont typeface="Wire One"/>
              <a:buChar char="●"/>
              <a:defRPr sz="36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80000"/>
              <a:buFont typeface="Wire One"/>
              <a:buChar char="○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60000"/>
              <a:buFont typeface="Wire One"/>
              <a:buChar char="■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ebug.elm-lang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://elm-lang.org/blog/blazing-fast-html-round-tw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Functional reactive programming for the browser</a:t>
            </a:r>
          </a:p>
        </p:txBody>
      </p:sp>
      <p:pic>
        <p:nvPicPr>
          <p:cNvPr descr="Elm_logo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13" y="4056320"/>
            <a:ext cx="924774" cy="9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3" name="Shape 10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05" name="Shape 10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06" name="Shape 106"/>
          <p:cNvCxnSpPr>
            <a:stCxn id="102" idx="2"/>
            <a:endCxn id="10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26625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8" name="Shape 10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5" name="Shape 11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17" name="Shape 11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18" name="Shape 118"/>
          <p:cNvCxnSpPr>
            <a:stCxn id="115" idx="5"/>
            <a:endCxn id="11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1821800" y="2544225"/>
            <a:ext cx="828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</a:t>
            </a:r>
          </a:p>
        </p:txBody>
      </p:sp>
      <p:sp>
        <p:nvSpPr>
          <p:cNvPr id="120" name="Shape 12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29" name="Shape 12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30" name="Shape 130"/>
          <p:cNvCxnSpPr>
            <a:stCxn id="129" idx="2"/>
            <a:endCxn id="131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6" idx="2"/>
            <a:endCxn id="13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38327" y="2465575"/>
            <a:ext cx="820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5" name="Shape 13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42" name="Shape 14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44" name="Shape 14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45" name="Shape 145"/>
          <p:cNvCxnSpPr>
            <a:stCxn id="146" idx="3"/>
            <a:endCxn id="141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5638329" y="2617975"/>
            <a:ext cx="93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148" name="Shape 14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let’s watch it ...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has /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true (pure) functions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(no side effects)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immutable data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state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(DOM / Model)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of pure functions is easy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without global state is easy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better maintainability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concurrency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Time Travel Debugger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(build-in)(</a:t>
            </a:r>
            <a:r>
              <a:rPr lang="en" sz="1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debug.elm-lang.org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Architecture by example</a:t>
            </a:r>
          </a:p>
          <a:p>
            <a:pPr indent="-457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Elm?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Is it production ready?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4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0" y="4746275"/>
            <a:ext cx="911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http://elm-lang.org/blog/blazing-fast-html-round-two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01" name="Shape 20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03" name="Shape 20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204" name="Shape 20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11" name="Shape 21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13" name="Shape 21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14" name="Shape 214"/>
          <p:cNvCxnSpPr>
            <a:stCxn id="210" idx="2"/>
            <a:endCxn id="211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16" name="Shape 21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23" name="Shape 22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25" name="Shape 22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26" name="Shape 226"/>
          <p:cNvCxnSpPr>
            <a:stCxn id="223" idx="5"/>
            <a:endCxn id="225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28" name="Shape 22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35" name="Shape 23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37" name="Shape 23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38" name="Shape 238"/>
          <p:cNvCxnSpPr>
            <a:stCxn id="237" idx="2"/>
            <a:endCxn id="239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34" idx="2"/>
            <a:endCxn id="239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638325" y="24655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43" name="Shape 24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0" name="Shape 25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52" name="Shape 25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53" name="Shape 253"/>
          <p:cNvCxnSpPr>
            <a:stCxn id="254" idx="3"/>
            <a:endCxn id="249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5638329" y="25417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256" name="Shape 25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3" name="Shape 26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65" name="Shape 26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66" name="Shape 266"/>
          <p:cNvCxnSpPr>
            <a:stCxn id="262" idx="2"/>
            <a:endCxn id="26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8" name="Shape 26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75" name="Shape 27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77" name="Shape 27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78" name="Shape 278"/>
          <p:cNvCxnSpPr>
            <a:stCxn id="275" idx="5"/>
            <a:endCxn id="27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80" name="Shape 28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7" name="Shape 28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89" name="Shape 28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90" name="Shape 290"/>
          <p:cNvCxnSpPr>
            <a:stCxn id="289" idx="2"/>
            <a:endCxn id="291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stCxn id="286" idx="2"/>
            <a:endCxn id="29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638325" y="24655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5" name="Shape 29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Elm Program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driven by events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(messages)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 function delivers not only HTML but ‘subscriptions’ to DOM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25344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"+"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"-"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subscribe to other events?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(WebSockets, URL changes, ...)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3DE6D9"/>
                </a:solidFill>
              </a:rPr>
              <a:t>0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Tick </a:t>
            </a:r>
            <a:r>
              <a:rPr lang="en">
                <a:solidFill>
                  <a:srgbClr val="CAE4E6"/>
                </a:solidFill>
              </a:rPr>
              <a:t>time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time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58900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model |&gt; toString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0C1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: </a:t>
            </a:r>
            <a:r>
              <a:rPr b="1" lang="en">
                <a:solidFill>
                  <a:srgbClr val="E6DE0E"/>
                </a:solidFill>
              </a:rPr>
              <a:t>Model -&gt; Sub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Time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every Time.second </a:t>
            </a:r>
            <a:r>
              <a:rPr b="1" lang="en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078900" y="321900"/>
            <a:ext cx="298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init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DE0E"/>
                </a:solidFill>
              </a:rPr>
              <a:t>Cmd Msg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init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3DE6D9"/>
                </a:solidFill>
              </a:rPr>
              <a:t>0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109450" y="321900"/>
            <a:ext cx="49446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subscriptions : </a:t>
            </a:r>
            <a:r>
              <a:rPr b="1" lang="en" sz="1800">
                <a:solidFill>
                  <a:srgbClr val="E6DE0E"/>
                </a:solidFill>
              </a:rPr>
              <a:t>Model -&gt; Sub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subscriptions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Time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every Time.second </a:t>
            </a:r>
            <a:r>
              <a:rPr b="1" lang="en" sz="1800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</a:t>
            </a:r>
            <a:r>
              <a:rPr b="1" lang="en" sz="18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DE0E"/>
                </a:solidFill>
              </a:rPr>
              <a:t>Cmd Msg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Tick </a:t>
            </a:r>
            <a:r>
              <a:rPr lang="en" sz="1800">
                <a:solidFill>
                  <a:srgbClr val="CAE4E6"/>
                </a:solidFill>
              </a:rPr>
              <a:t>time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time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33" name="Shape 33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35" name="Shape 33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336" name="Shape 33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37" name="Shape 33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44" name="Shape 34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46" name="Shape 34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47" name="Shape 347"/>
          <p:cNvCxnSpPr>
            <a:stCxn id="343" idx="2"/>
            <a:endCxn id="344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49" name="Shape 34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50" name="Shape 35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351" name="Shape 351"/>
          <p:cNvCxnSpPr>
            <a:stCxn id="343" idx="2"/>
            <a:endCxn id="350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59" name="Shape 35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61" name="Shape 36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62" name="Shape 362"/>
          <p:cNvCxnSpPr>
            <a:stCxn id="359" idx="5"/>
            <a:endCxn id="361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3" name="Shape 36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64" name="Shape 36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821800" y="2544225"/>
            <a:ext cx="1476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366" name="Shape 366"/>
          <p:cNvCxnSpPr>
            <a:stCxn id="364" idx="0"/>
            <a:endCxn id="357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74" name="Shape 37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76" name="Shape 37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77" name="Shape 377"/>
          <p:cNvCxnSpPr>
            <a:stCxn id="372" idx="1"/>
            <a:endCxn id="378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9" name="Shape 379"/>
          <p:cNvCxnSpPr>
            <a:stCxn id="373" idx="2"/>
            <a:endCxn id="378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0" name="Shape 380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5638328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82" name="Shape 38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83" name="Shape 38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b="1" lang="en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90" name="Shape 39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92" name="Shape 39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93" name="Shape 393"/>
          <p:cNvCxnSpPr>
            <a:stCxn id="394" idx="3"/>
            <a:endCxn id="389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5" name="Shape 395"/>
          <p:cNvSpPr txBox="1"/>
          <p:nvPr/>
        </p:nvSpPr>
        <p:spPr>
          <a:xfrm>
            <a:off x="5638329" y="24655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396" name="Shape 39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97" name="Shape 39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...</a:t>
            </a:r>
          </a:p>
        </p:txBody>
      </p:sp>
      <p:sp>
        <p:nvSpPr>
          <p:cNvPr id="403" name="Shape 40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 effects</a:t>
            </a:r>
          </a:p>
        </p:txBody>
      </p:sp>
      <p:sp>
        <p:nvSpPr>
          <p:cNvPr id="409" name="Shape 40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work with side effects?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(REST call, Websocket send, ...)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11A0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b="1" lang="en" sz="1600">
                <a:solidFill>
                  <a:srgbClr val="E6DE0E"/>
                </a:solidFill>
              </a:rPr>
              <a:t>Msg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b="1" lang="en" sz="1600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b="1" lang="en" sz="1600">
                <a:solidFill>
                  <a:srgbClr val="E6DE0E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DE0E"/>
                </a:solidFill>
              </a:rPr>
              <a:t>Cmd Msg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149C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msg 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E6B400"/>
                </a:solidFill>
              </a:rPr>
              <a:t>case </a:t>
            </a:r>
            <a:r>
              <a:rPr lang="en" sz="1600">
                <a:solidFill>
                  <a:srgbClr val="CAE4E6"/>
                </a:solidFill>
              </a:rPr>
              <a:t>msg </a:t>
            </a:r>
            <a:r>
              <a:rPr lang="en" sz="16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6B400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ReqRndVal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Random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generate </a:t>
            </a:r>
            <a:r>
              <a:rPr b="1" lang="en" sz="1600">
                <a:solidFill>
                  <a:srgbClr val="E64B14"/>
                </a:solidFill>
              </a:rPr>
              <a:t>NewRndVal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Random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int </a:t>
            </a:r>
            <a:r>
              <a:rPr lang="en" sz="1600">
                <a:solidFill>
                  <a:srgbClr val="3DE6D9"/>
                </a:solidFill>
              </a:rPr>
              <a:t>1 100</a:t>
            </a:r>
            <a:r>
              <a:rPr lang="en" sz="1600">
                <a:solidFill>
                  <a:srgbClr val="87C2E6"/>
                </a:solidFill>
              </a:rPr>
              <a:t>) 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NewRndVal </a:t>
            </a:r>
            <a:r>
              <a:rPr lang="en" sz="1600">
                <a:solidFill>
                  <a:srgbClr val="CAE4E6"/>
                </a:solidFill>
              </a:rPr>
              <a:t>value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value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11A0E6"/>
                </a:solidFill>
              </a:rPr>
              <a:t>view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b="1" lang="en" sz="1600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b="1" lang="en" sz="1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149CE6"/>
                </a:solidFill>
              </a:rPr>
              <a:t>view </a:t>
            </a:r>
            <a:r>
              <a:rPr lang="en" sz="1600">
                <a:solidFill>
                  <a:srgbClr val="CAE4E6"/>
                </a:solidFill>
              </a:rPr>
              <a:t>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CAE4E6"/>
                </a:solidFill>
              </a:rPr>
              <a:t>div </a:t>
            </a:r>
            <a:r>
              <a:rPr lang="en" sz="1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[ </a:t>
            </a:r>
            <a:r>
              <a:rPr lang="en" sz="1600">
                <a:solidFill>
                  <a:srgbClr val="CAE4E6"/>
                </a:solidFill>
              </a:rPr>
              <a:t>span </a:t>
            </a:r>
            <a:r>
              <a:rPr lang="en" sz="1600">
                <a:solidFill>
                  <a:srgbClr val="80C1E6"/>
                </a:solidFill>
              </a:rPr>
              <a:t>[] [ </a:t>
            </a:r>
            <a:r>
              <a:rPr lang="en" sz="1600">
                <a:solidFill>
                  <a:srgbClr val="CAE4E6"/>
                </a:solidFill>
              </a:rPr>
              <a:t>text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toString model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>
                <a:solidFill>
                  <a:srgbClr val="CAE4E6"/>
                </a:solidFill>
              </a:rPr>
              <a:t>button </a:t>
            </a:r>
            <a:r>
              <a:rPr lang="en" sz="1600">
                <a:solidFill>
                  <a:srgbClr val="80C1E6"/>
                </a:solidFill>
              </a:rPr>
              <a:t>[ </a:t>
            </a:r>
            <a:r>
              <a:rPr lang="en" sz="1600">
                <a:solidFill>
                  <a:srgbClr val="CAE4E6"/>
                </a:solidFill>
              </a:rPr>
              <a:t>onClick </a:t>
            </a:r>
            <a:r>
              <a:rPr b="1" lang="en" sz="1600">
                <a:solidFill>
                  <a:srgbClr val="E64B14"/>
                </a:solidFill>
              </a:rPr>
              <a:t>ReqRndVal </a:t>
            </a:r>
            <a:r>
              <a:rPr lang="en" sz="1600">
                <a:solidFill>
                  <a:srgbClr val="80C1E6"/>
                </a:solidFill>
              </a:rPr>
              <a:t>]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[ </a:t>
            </a:r>
            <a:r>
              <a:rPr lang="en" sz="1600">
                <a:solidFill>
                  <a:srgbClr val="CAE4E6"/>
                </a:solidFill>
              </a:rPr>
              <a:t>text </a:t>
            </a:r>
            <a:r>
              <a:rPr lang="en" sz="1600">
                <a:solidFill>
                  <a:srgbClr val="39E6DD"/>
                </a:solidFill>
              </a:rPr>
              <a:t>"New random value" </a:t>
            </a:r>
            <a:r>
              <a:rPr lang="en" sz="1600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26" name="Shape 42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28" name="Shape 42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429" name="Shape 42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30" name="Shape 43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7" name="Shape 43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39" name="Shape 43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40" name="Shape 440"/>
          <p:cNvCxnSpPr>
            <a:stCxn id="436" idx="2"/>
            <a:endCxn id="43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x="2662550" y="2819050"/>
            <a:ext cx="803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42" name="Shape 44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43" name="Shape 44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44" name="Shape 444"/>
          <p:cNvCxnSpPr>
            <a:stCxn id="436" idx="2"/>
            <a:endCxn id="443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5" name="Shape 445"/>
          <p:cNvSpPr txBox="1"/>
          <p:nvPr/>
        </p:nvSpPr>
        <p:spPr>
          <a:xfrm>
            <a:off x="4479300" y="2951225"/>
            <a:ext cx="84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52" name="Shape 45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54" name="Shape 45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55" name="Shape 455"/>
          <p:cNvCxnSpPr>
            <a:stCxn id="452" idx="5"/>
            <a:endCxn id="454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6" name="Shape 45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57" name="Shape 45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821800" y="2544225"/>
            <a:ext cx="1376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459" name="Shape 459"/>
          <p:cNvCxnSpPr>
            <a:stCxn id="457" idx="0"/>
            <a:endCxn id="450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0" name="Shape 460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67" name="Shape 46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69" name="Shape 46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70" name="Shape 470"/>
          <p:cNvCxnSpPr>
            <a:stCxn id="465" idx="1"/>
            <a:endCxn id="471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466" idx="2"/>
            <a:endCxn id="47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3" name="Shape 473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5638327" y="2465575"/>
            <a:ext cx="833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75" name="Shape 47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76" name="Shape 47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83" name="Shape 48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85" name="Shape 48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86" name="Shape 486"/>
          <p:cNvCxnSpPr>
            <a:stCxn id="487" idx="3"/>
            <a:endCxn id="482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8" name="Shape 488"/>
          <p:cNvSpPr txBox="1"/>
          <p:nvPr/>
        </p:nvSpPr>
        <p:spPr>
          <a:xfrm>
            <a:off x="5168299" y="2617975"/>
            <a:ext cx="16232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Cmd</a:t>
            </a:r>
          </a:p>
        </p:txBody>
      </p:sp>
      <p:sp>
        <p:nvSpPr>
          <p:cNvPr id="489" name="Shape 48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90" name="Shape 49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246900" y="321900"/>
            <a:ext cx="2650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A0E6"/>
                </a:solidFill>
              </a:rPr>
              <a:t>init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49CE6"/>
                </a:solidFill>
              </a:rPr>
              <a:t>init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lang="en" sz="1800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7" name="Shape 49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99" name="Shape 49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00" name="Shape 50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01" name="Shape 50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02" name="Shape 502"/>
          <p:cNvSpPr/>
          <p:nvPr/>
        </p:nvSpPr>
        <p:spPr>
          <a:xfrm>
            <a:off x="6554375" y="602700"/>
            <a:ext cx="2020500" cy="117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6837774" y="892050"/>
            <a:ext cx="110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Execute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0" name="Shape 51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12" name="Shape 51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13" name="Shape 513"/>
          <p:cNvCxnSpPr>
            <a:stCxn id="508" idx="0"/>
            <a:endCxn id="514" idx="3"/>
          </p:cNvCxnSpPr>
          <p:nvPr/>
        </p:nvCxnSpPr>
        <p:spPr>
          <a:xfrm>
            <a:off x="6497754" y="1460114"/>
            <a:ext cx="111599" cy="17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>
            <a:stCxn id="509" idx="2"/>
            <a:endCxn id="514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6" name="Shape 516"/>
          <p:cNvSpPr txBox="1"/>
          <p:nvPr/>
        </p:nvSpPr>
        <p:spPr>
          <a:xfrm>
            <a:off x="6316325" y="18205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439729" y="25417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8" name="Shape 51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19" name="Shape 51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6" name="Shape 52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28" name="Shape 52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29" name="Shape 529"/>
          <p:cNvCxnSpPr>
            <a:stCxn id="530" idx="3"/>
            <a:endCxn id="52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1" name="Shape 531"/>
          <p:cNvSpPr txBox="1"/>
          <p:nvPr/>
        </p:nvSpPr>
        <p:spPr>
          <a:xfrm>
            <a:off x="5677700" y="2617975"/>
            <a:ext cx="1111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532" name="Shape 53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33" name="Shape 53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40" name="Shape 54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42" name="Shape 54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43" name="Shape 543"/>
          <p:cNvCxnSpPr>
            <a:stCxn id="539" idx="2"/>
            <a:endCxn id="54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4" name="Shape 544"/>
          <p:cNvSpPr txBox="1"/>
          <p:nvPr/>
        </p:nvSpPr>
        <p:spPr>
          <a:xfrm>
            <a:off x="256147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545" name="Shape 54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46" name="Shape 54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547" name="Shape 547"/>
          <p:cNvCxnSpPr>
            <a:stCxn id="539" idx="2"/>
            <a:endCxn id="54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8" name="Shape 548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55" name="Shape 55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57" name="Shape 55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58" name="Shape 558"/>
          <p:cNvCxnSpPr>
            <a:stCxn id="555" idx="5"/>
            <a:endCxn id="55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9" name="Shape 55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60" name="Shape 56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821800" y="2544225"/>
            <a:ext cx="1410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562" name="Shape 562"/>
          <p:cNvCxnSpPr>
            <a:stCxn id="560" idx="0"/>
            <a:endCxn id="55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3" name="Shape 56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...</a:t>
            </a:r>
          </a:p>
        </p:txBody>
      </p:sp>
      <p:sp>
        <p:nvSpPr>
          <p:cNvPr id="569" name="Shape 56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/>
        </p:nvSpPr>
        <p:spPr>
          <a:xfrm>
            <a:off x="1657800" y="321900"/>
            <a:ext cx="58284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B400"/>
                </a:solidFill>
              </a:rPr>
              <a:t>type </a:t>
            </a:r>
            <a:r>
              <a:rPr b="1" lang="en" sz="16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E64B14"/>
                </a:solidFill>
              </a:rPr>
              <a:t>   </a:t>
            </a:r>
            <a:r>
              <a:rPr lang="en" sz="1600">
                <a:solidFill>
                  <a:srgbClr val="79BFE6"/>
                </a:solidFill>
              </a:rPr>
              <a:t>= </a:t>
            </a:r>
            <a:r>
              <a:rPr b="1" lang="en" sz="1600">
                <a:solidFill>
                  <a:srgbClr val="E64B14"/>
                </a:solidFill>
              </a:rPr>
              <a:t>RestPost User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E64B14"/>
                </a:solidFill>
              </a:rPr>
              <a:t>   </a:t>
            </a:r>
            <a:r>
              <a:rPr lang="en" sz="1600">
                <a:solidFill>
                  <a:srgbClr val="73BDE6"/>
                </a:solidFill>
              </a:rPr>
              <a:t>| </a:t>
            </a:r>
            <a:r>
              <a:rPr b="1" lang="en" sz="1600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Result Http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b="1" lang="en" sz="1600">
                <a:solidFill>
                  <a:srgbClr val="E64B14"/>
                </a:solidFill>
              </a:rPr>
              <a:t>Error UserId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11A0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b="1" lang="en" sz="1600">
                <a:solidFill>
                  <a:srgbClr val="E6DE0E"/>
                </a:solidFill>
              </a:rPr>
              <a:t>Msg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b="1" lang="en" sz="1600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b="1" lang="en" sz="1600">
                <a:solidFill>
                  <a:srgbClr val="E6DE0E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DE0E"/>
                </a:solidFill>
              </a:rPr>
              <a:t>Cmd Msg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CAE4E6"/>
                </a:solidFill>
              </a:rPr>
              <a:t>update msg 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E6B400"/>
                </a:solidFill>
              </a:rPr>
              <a:t>case </a:t>
            </a:r>
            <a:r>
              <a:rPr lang="en" sz="1600">
                <a:solidFill>
                  <a:srgbClr val="CAE4E6"/>
                </a:solidFill>
              </a:rPr>
              <a:t>msg </a:t>
            </a:r>
            <a:r>
              <a:rPr lang="en" sz="16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B400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RestPost </a:t>
            </a:r>
            <a:r>
              <a:rPr lang="en" sz="1600">
                <a:solidFill>
                  <a:srgbClr val="CAE4E6"/>
                </a:solidFill>
              </a:rPr>
              <a:t>user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RestClient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postUser </a:t>
            </a:r>
            <a:r>
              <a:rPr b="1" lang="en" sz="1600">
                <a:solidFill>
                  <a:srgbClr val="E64B14"/>
                </a:solidFill>
              </a:rPr>
              <a:t>RestPostResult</a:t>
            </a:r>
            <a:r>
              <a:rPr lang="en" sz="1600">
                <a:solidFill>
                  <a:srgbClr val="CAE4E6"/>
                </a:solidFill>
              </a:rPr>
              <a:t> user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Ok </a:t>
            </a:r>
            <a:r>
              <a:rPr lang="en" sz="1600">
                <a:solidFill>
                  <a:srgbClr val="CAE4E6"/>
                </a:solidFill>
              </a:rPr>
              <a:t>userId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Err </a:t>
            </a:r>
            <a:r>
              <a:rPr lang="en" sz="1600">
                <a:solidFill>
                  <a:srgbClr val="CAE4E6"/>
                </a:solidFill>
              </a:rPr>
              <a:t>error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effects are delegated to Elm runtime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program is free of side effect → purely functional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Elm?</a:t>
            </a:r>
          </a:p>
        </p:txBody>
      </p:sp>
      <p:sp>
        <p:nvSpPr>
          <p:cNvPr id="585" name="Shape 58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functional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"+"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"-"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mutable state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side effects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testable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predictable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understandable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JavaScript 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ML class language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concise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⇒ easy to understand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trongly typed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static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 free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if it compiles it won’t crash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PureScript 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basic language features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opinionated framework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made for one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easy to get into 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(Elm to PureScript    is like      C to C++)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similar architecture and design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Elm ready for production?</a:t>
            </a:r>
          </a:p>
        </p:txBody>
      </p:sp>
      <p:sp>
        <p:nvSpPr>
          <p:cNvPr id="624" name="Shape 62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Performance of JavaScript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DOM Performance (Graph)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Stable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Active community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Language and Libraries not final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very helpful with migrations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Tooling not mature (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package management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ctrTitle"/>
          </p:nvPr>
        </p:nvSpPr>
        <p:spPr>
          <a:xfrm>
            <a:off x="685800" y="1357359"/>
            <a:ext cx="7772400" cy="26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it a try, but be warned: it is addictive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669300" y="4365075"/>
            <a:ext cx="76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2017 Steffen Eichenberg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</a:t>
            </a:r>
            <a:r>
              <a:rPr b="1" lang="en" sz="18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3BDE6"/>
                </a:solidFill>
              </a:rPr>
              <a:t>| </a:t>
            </a:r>
            <a:r>
              <a:rPr b="1" lang="en" sz="1800">
                <a:solidFill>
                  <a:srgbClr val="E64B14"/>
                </a:solidFill>
              </a:rPr>
              <a:t>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E68AA4"/>
                </a:solidFill>
              </a:rPr>
              <a:t>+ </a:t>
            </a:r>
            <a:r>
              <a:rPr lang="en" sz="1800">
                <a:solidFill>
                  <a:srgbClr val="3DE6D9"/>
                </a:solidFill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DE6D9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CAE4E6"/>
                </a:solidFill>
              </a:rPr>
              <a:t>model - </a:t>
            </a:r>
            <a:r>
              <a:rPr lang="en" sz="1800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82" name="Shape 8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83" name="Shape 83"/>
          <p:cNvCxnSpPr>
            <a:stCxn id="81" idx="2"/>
            <a:endCxn id="82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85" name="Shape 85"/>
          <p:cNvCxnSpPr>
            <a:endCxn id="86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93" name="Shape 9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95" name="Shape 9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96" name="Shape 9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fadden - Chal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