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5143500" cx="9144000"/>
  <p:notesSz cx="6858000" cy="9144000"/>
  <p:embeddedFontLst>
    <p:embeddedFont>
      <p:font typeface="Cabin Sketch"/>
      <p:regular r:id="rId80"/>
      <p:bold r:id="rId81"/>
    </p:embeddedFont>
    <p:embeddedFont>
      <p:font typeface="Wire One"/>
      <p:regular r:id="rId82"/>
    </p:embeddedFont>
    <p:embeddedFont>
      <p:font typeface="Bree Serif"/>
      <p:regular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schemas.openxmlformats.org/officeDocument/2006/relationships/font" Target="fonts/BreeSerif-regular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CabinSketch-regular.fntdata"/><Relationship Id="rId82" Type="http://schemas.openxmlformats.org/officeDocument/2006/relationships/font" Target="fonts/WireOne-regular.fntdata"/><Relationship Id="rId81" Type="http://schemas.openxmlformats.org/officeDocument/2006/relationships/font" Target="fonts/CabinSketch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One Columns, and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o Slide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b="1" sz="4800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ebug.elm-lang.or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hyperlink" Target="http://elm-lang.org/blog/blazing-fast-html-round-tw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Functional reactive programming for the browser</a:t>
            </a:r>
          </a:p>
        </p:txBody>
      </p:sp>
      <p:pic>
        <p:nvPicPr>
          <p:cNvPr descr="Elm_logo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13" y="4056320"/>
            <a:ext cx="924774" cy="9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3BDE6"/>
                </a:solidFill>
              </a:rPr>
              <a:t>| </a:t>
            </a:r>
            <a:r>
              <a:rPr b="1" lang="en" sz="2000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Add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E68AA4"/>
                </a:solidFill>
              </a:rPr>
              <a:t>+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DE6D9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Sub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-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0" name="Shape 1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101" name="Shape 101"/>
          <p:cNvCxnSpPr>
            <a:stCxn id="99" idx="2"/>
            <a:endCxn id="100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03" name="Shape 103"/>
          <p:cNvCxnSpPr>
            <a:endCxn id="104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1" name="Shape 11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3" name="Shape 11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114" name="Shape 11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1" name="Shape 12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3" name="Shape 12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24" name="Shape 124"/>
          <p:cNvCxnSpPr>
            <a:stCxn id="120" idx="2"/>
            <a:endCxn id="121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26625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6" name="Shape 12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3" name="Shape 13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35" name="Shape 13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36" name="Shape 136"/>
          <p:cNvCxnSpPr>
            <a:stCxn id="133" idx="5"/>
            <a:endCxn id="135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1821800" y="2544225"/>
            <a:ext cx="828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38" name="Shape 13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5" name="Shape 14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47" name="Shape 14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8" name="Shape 148"/>
          <p:cNvCxnSpPr>
            <a:stCxn id="147" idx="2"/>
            <a:endCxn id="149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4" idx="2"/>
            <a:endCxn id="149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880627" y="2467675"/>
            <a:ext cx="820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3" name="Shape 15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60" name="Shape 16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62" name="Shape 16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63" name="Shape 163"/>
          <p:cNvCxnSpPr>
            <a:stCxn id="164" idx="3"/>
            <a:endCxn id="15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5866929" y="2465575"/>
            <a:ext cx="93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166" name="Shape 16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always consists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by example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static+strongly typed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understandability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pure functions is easy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</a:t>
            </a: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etter maintainability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</a:t>
            </a: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 concurrency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If it compiles, it will not crash!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00" y="1027325"/>
            <a:ext cx="7620000" cy="3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599500" y="130100"/>
            <a:ext cx="394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Virtual DOM + functional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0" name="Shape 25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2" name="Shape 25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253" name="Shape 25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0" name="Shape 26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62" name="Shape 26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3" name="Shape 263"/>
          <p:cNvCxnSpPr>
            <a:stCxn id="259" idx="2"/>
            <a:endCxn id="26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4" name="Shape 264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5" name="Shape 26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2" name="Shape 27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4" name="Shape 27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5" name="Shape 275"/>
          <p:cNvCxnSpPr>
            <a:stCxn id="272" idx="5"/>
            <a:endCxn id="274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77" name="Shape 27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4" name="Shape 28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6" name="Shape 28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87" name="Shape 287"/>
          <p:cNvCxnSpPr>
            <a:stCxn id="286" idx="2"/>
            <a:endCxn id="288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>
            <a:stCxn id="283" idx="2"/>
            <a:endCxn id="288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714525" y="23893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2" name="Shape 29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9" name="Shape 29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01" name="Shape 30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02" name="Shape 302"/>
          <p:cNvCxnSpPr>
            <a:stCxn id="303" idx="3"/>
            <a:endCxn id="298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5866929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305" name="Shape 30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2" name="Shape 31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14" name="Shape 31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15" name="Shape 315"/>
          <p:cNvCxnSpPr>
            <a:stCxn id="311" idx="2"/>
            <a:endCxn id="312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7" name="Shape 31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24" name="Shape 32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26" name="Shape 32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27" name="Shape 327"/>
          <p:cNvCxnSpPr>
            <a:stCxn id="324" idx="5"/>
            <a:endCxn id="326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29" name="Shape 32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1589250" y="321900"/>
            <a:ext cx="59655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DOM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HTML plus ‘subscriptions’ to DOM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b="1" lang="en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58900"/>
              </a:solidFill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: </a:t>
            </a:r>
            <a:r>
              <a:rPr b="1" lang="en">
                <a:solidFill>
                  <a:srgbClr val="E6DE0E"/>
                </a:solidFill>
              </a:rPr>
              <a:t>Model -&gt; Sub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b="1" lang="en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2250300" y="321900"/>
            <a:ext cx="46434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DE0E"/>
                </a:solidFill>
              </a:rPr>
              <a:t>Cmd Msg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79BFE6"/>
                </a:solidFill>
              </a:rPr>
              <a:t>  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lang="en" sz="3000">
                <a:solidFill>
                  <a:srgbClr val="3DE6D9"/>
                </a:solidFill>
              </a:rPr>
              <a:t>0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4B14"/>
                </a:solidFill>
              </a:rPr>
              <a:t>Cmd</a:t>
            </a:r>
            <a:r>
              <a:rPr lang="en" sz="3000">
                <a:solidFill>
                  <a:srgbClr val="E6B100"/>
                </a:solidFill>
              </a:rPr>
              <a:t>.</a:t>
            </a:r>
            <a:r>
              <a:rPr lang="en" sz="3000">
                <a:solidFill>
                  <a:srgbClr val="CAE4E6"/>
                </a:solidFill>
              </a:rPr>
              <a:t>none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1818750" y="140400"/>
            <a:ext cx="5506500" cy="4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: </a:t>
            </a:r>
            <a:r>
              <a:rPr b="1" lang="en" sz="2000">
                <a:solidFill>
                  <a:srgbClr val="E6DE0E"/>
                </a:solidFill>
              </a:rPr>
              <a:t>Model -&gt; Sub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Time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every Time.second </a:t>
            </a:r>
            <a:r>
              <a:rPr b="1" lang="en" sz="2000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DE0E"/>
                </a:solidFill>
              </a:rPr>
              <a:t>Cmd Msg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Tick </a:t>
            </a:r>
            <a:r>
              <a:rPr lang="en" sz="2000">
                <a:solidFill>
                  <a:srgbClr val="CAE4E6"/>
                </a:solidFill>
              </a:rPr>
              <a:t>time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lang="en" sz="2000">
                <a:solidFill>
                  <a:srgbClr val="CAE4E6"/>
                </a:solidFill>
              </a:rPr>
              <a:t>time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4B14"/>
                </a:solidFill>
              </a:rPr>
              <a:t>Cmd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none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67" name="Shape 36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69" name="Shape 36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70" name="Shape 37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71" name="Shape 37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8" name="Shape 37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80" name="Shape 38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81" name="Shape 381"/>
          <p:cNvCxnSpPr>
            <a:stCxn id="377" idx="2"/>
            <a:endCxn id="378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2" name="Shape 382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3" name="Shape 38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84" name="Shape 38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385" name="Shape 385"/>
          <p:cNvCxnSpPr>
            <a:stCxn id="377" idx="2"/>
            <a:endCxn id="384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6" name="Shape 386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3" name="Shape 39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95" name="Shape 39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96" name="Shape 396"/>
          <p:cNvCxnSpPr>
            <a:stCxn id="393" idx="5"/>
            <a:endCxn id="395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7" name="Shape 39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8" name="Shape 398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821800" y="2544225"/>
            <a:ext cx="1476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00" name="Shape 400"/>
          <p:cNvCxnSpPr>
            <a:stCxn id="398" idx="0"/>
            <a:endCxn id="391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1" name="Shape 401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8" name="Shape 40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10" name="Shape 41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11" name="Shape 411"/>
          <p:cNvCxnSpPr>
            <a:stCxn id="406" idx="1"/>
            <a:endCxn id="412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3" name="Shape 413"/>
          <p:cNvCxnSpPr>
            <a:stCxn id="407" idx="2"/>
            <a:endCxn id="412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638328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16" name="Shape 41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17" name="Shape 41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4" name="Shape 42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26" name="Shape 42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27" name="Shape 427"/>
          <p:cNvCxnSpPr>
            <a:stCxn id="428" idx="3"/>
            <a:endCxn id="423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 txBox="1"/>
          <p:nvPr/>
        </p:nvSpPr>
        <p:spPr>
          <a:xfrm>
            <a:off x="5638329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430" name="Shape 43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1" name="Shape 43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8" name="Shape 43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40" name="Shape 44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1" name="Shape 441"/>
          <p:cNvCxnSpPr>
            <a:stCxn id="437" idx="2"/>
            <a:endCxn id="438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3" name="Shape 44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44" name="Shape 44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45" name="Shape 445"/>
          <p:cNvCxnSpPr>
            <a:stCxn id="437" idx="2"/>
            <a:endCxn id="444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6" name="Shape 446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452" name="Shape 45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58" name="Shape 45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"New random value"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ReqRndVal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3BDE6"/>
                </a:solidFill>
              </a:rPr>
              <a:t>|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Result Http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b="1" lang="en" sz="1800">
                <a:solidFill>
                  <a:srgbClr val="E64B14"/>
                </a:solidFill>
              </a:rPr>
              <a:t>Error Random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makeRESTRequestForRnd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Ok </a:t>
            </a:r>
            <a:r>
              <a:rPr lang="en" sz="1800">
                <a:solidFill>
                  <a:srgbClr val="CAE4E6"/>
                </a:solidFill>
              </a:rPr>
              <a:t>rnd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rnd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rnd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Err </a:t>
            </a:r>
            <a:r>
              <a:rPr lang="en" sz="1800">
                <a:solidFill>
                  <a:srgbClr val="CAE4E6"/>
                </a:solidFill>
              </a:rPr>
              <a:t>error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80" name="Shape 48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82" name="Shape 48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483" name="Shape 48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84" name="Shape 48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1" name="Shape 49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93" name="Shape 49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94" name="Shape 494"/>
          <p:cNvCxnSpPr>
            <a:stCxn id="490" idx="2"/>
            <a:endCxn id="491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5" name="Shape 495"/>
          <p:cNvSpPr txBox="1"/>
          <p:nvPr/>
        </p:nvSpPr>
        <p:spPr>
          <a:xfrm>
            <a:off x="2662550" y="2819050"/>
            <a:ext cx="803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6" name="Shape 49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97" name="Shape 49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98" name="Shape 498"/>
          <p:cNvCxnSpPr>
            <a:stCxn id="490" idx="2"/>
            <a:endCxn id="497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9" name="Shape 499"/>
          <p:cNvSpPr txBox="1"/>
          <p:nvPr/>
        </p:nvSpPr>
        <p:spPr>
          <a:xfrm>
            <a:off x="4479300" y="2951225"/>
            <a:ext cx="84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06" name="Shape 50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08" name="Shape 50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09" name="Shape 509"/>
          <p:cNvCxnSpPr>
            <a:stCxn id="506" idx="5"/>
            <a:endCxn id="508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0" name="Shape 51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11" name="Shape 51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821800" y="2544225"/>
            <a:ext cx="137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13" name="Shape 513"/>
          <p:cNvCxnSpPr>
            <a:stCxn id="511" idx="0"/>
            <a:endCxn id="504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4" name="Shape 514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1" name="Shape 52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23" name="Shape 52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24" name="Shape 524"/>
          <p:cNvCxnSpPr>
            <a:stCxn id="519" idx="1"/>
            <a:endCxn id="525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6" name="Shape 526"/>
          <p:cNvCxnSpPr>
            <a:stCxn id="520" idx="2"/>
            <a:endCxn id="525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5638327" y="2465575"/>
            <a:ext cx="833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9" name="Shape 52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30" name="Shape 53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37" name="Shape 53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39" name="Shape 53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40" name="Shape 540"/>
          <p:cNvCxnSpPr>
            <a:stCxn id="541" idx="3"/>
            <a:endCxn id="536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2" name="Shape 542"/>
          <p:cNvSpPr txBox="1"/>
          <p:nvPr/>
        </p:nvSpPr>
        <p:spPr>
          <a:xfrm>
            <a:off x="5168299" y="2617975"/>
            <a:ext cx="16232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543" name="Shape 54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44" name="Shape 54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246900" y="321900"/>
            <a:ext cx="2650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lang="en" sz="3000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51" name="Shape 55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53" name="Shape 55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54" name="Shape 55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55" name="Shape 555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56" name="Shape 556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6837774" y="892050"/>
            <a:ext cx="110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64" name="Shape 56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66" name="Shape 56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67" name="Shape 567"/>
          <p:cNvCxnSpPr>
            <a:stCxn id="562" idx="0"/>
            <a:endCxn id="568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9" name="Shape 569"/>
          <p:cNvCxnSpPr>
            <a:stCxn id="563" idx="2"/>
            <a:endCxn id="568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0" name="Shape 570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439729" y="25417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2" name="Shape 57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73" name="Shape 57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80" name="Shape 58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82" name="Shape 58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83" name="Shape 583"/>
          <p:cNvCxnSpPr>
            <a:stCxn id="584" idx="3"/>
            <a:endCxn id="57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5" name="Shape 585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86" name="Shape 58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87" name="Shape 58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94" name="Shape 59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96" name="Shape 59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97" name="Shape 597"/>
          <p:cNvCxnSpPr>
            <a:stCxn id="593" idx="2"/>
            <a:endCxn id="594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8" name="Shape 598"/>
          <p:cNvSpPr txBox="1"/>
          <p:nvPr/>
        </p:nvSpPr>
        <p:spPr>
          <a:xfrm>
            <a:off x="256147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99" name="Shape 59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00" name="Shape 60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601" name="Shape 601"/>
          <p:cNvCxnSpPr>
            <a:stCxn id="593" idx="2"/>
            <a:endCxn id="600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2" name="Shape 602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09" name="Shape 60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11" name="Shape 61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12" name="Shape 612"/>
          <p:cNvCxnSpPr>
            <a:stCxn id="609" idx="5"/>
            <a:endCxn id="611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3" name="Shape 61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14" name="Shape 61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821800" y="2544225"/>
            <a:ext cx="1410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616" name="Shape 616"/>
          <p:cNvCxnSpPr>
            <a:stCxn id="614" idx="0"/>
            <a:endCxn id="607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7" name="Shape 617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623" name="Shape 62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634" name="Shape 63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Simple architecture pattern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reactive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functional 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(pure, immutable, static+strong typed)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managed state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separation of concerns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robust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View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50" name="Shape 65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2040900" y="4365075"/>
            <a:ext cx="23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  <p:pic>
        <p:nvPicPr>
          <p:cNvPr descr="by.png" id="667" name="Shape 6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0" y="4421014"/>
            <a:ext cx="824124" cy="2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561950" y="321900"/>
            <a:ext cx="60201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Update ???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