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8B-4F8D-B9E5-577AD71E0C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8B-4F8D-B9E5-577AD71E0C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8.9816657583520669E-17"/>
                  <c:y val="0.388012443061882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9F-41E3-96BC-E4DF686810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8B-4F8D-B9E5-577AD71E0C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13527800"/>
        <c:axId val="218219840"/>
      </c:barChart>
      <c:catAx>
        <c:axId val="213527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219840"/>
        <c:crosses val="autoZero"/>
        <c:auto val="1"/>
        <c:lblAlgn val="ctr"/>
        <c:lblOffset val="100"/>
        <c:noMultiLvlLbl val="0"/>
      </c:catAx>
      <c:valAx>
        <c:axId val="218219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5278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aggle.com/datasets/amitabhajoy/bengaluru-house-price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581128"/>
            <a:ext cx="10515598" cy="1158446"/>
          </a:xfrm>
        </p:spPr>
        <p:txBody>
          <a:bodyPr>
            <a:noAutofit/>
          </a:bodyPr>
          <a:lstStyle/>
          <a:p>
            <a:r>
              <a:rPr lang="en-US" sz="2800" b="1" dirty="0"/>
              <a:t>Price Prediction in Bangalore's Housing Market Using Ensemble Models</a:t>
            </a:r>
            <a:br>
              <a:rPr lang="en-US" sz="2800" dirty="0"/>
            </a:br>
            <a:br>
              <a:rPr lang="en-US" sz="2800" dirty="0"/>
            </a:br>
            <a:r>
              <a:rPr lang="en-US" sz="2800" i="1" dirty="0"/>
              <a:t>A Data-Driven Approach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68469-4FF4-F0E3-D074-3244D9F609C2}"/>
              </a:ext>
            </a:extLst>
          </p:cNvPr>
          <p:cNvSpPr/>
          <p:nvPr/>
        </p:nvSpPr>
        <p:spPr>
          <a:xfrm>
            <a:off x="8184232" y="116632"/>
            <a:ext cx="3888432" cy="158417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IN" sz="1200" b="1" dirty="0">
              <a:solidFill>
                <a:schemeClr val="tx1"/>
              </a:solidFill>
            </a:endParaRPr>
          </a:p>
          <a:p>
            <a:pPr algn="ctr">
              <a:buNone/>
            </a:pPr>
            <a:r>
              <a:rPr lang="en-IN" sz="1200" b="1" dirty="0">
                <a:solidFill>
                  <a:schemeClr val="tx1"/>
                </a:solidFill>
              </a:rPr>
              <a:t>Presented by</a:t>
            </a:r>
            <a:r>
              <a:rPr lang="en-IN" sz="1200" dirty="0">
                <a:solidFill>
                  <a:schemeClr val="tx1"/>
                </a:solidFill>
              </a:rPr>
              <a:t>: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Vidhaan Appaji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Ankur Bhagat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dirty="0">
                <a:solidFill>
                  <a:schemeClr val="tx1"/>
                </a:solidFill>
              </a:rPr>
              <a:t>Antareep Chakraborty</a:t>
            </a:r>
          </a:p>
          <a:p>
            <a:pPr algn="ctr"/>
            <a:r>
              <a:rPr lang="en-IN" sz="1200" b="1" dirty="0">
                <a:solidFill>
                  <a:schemeClr val="tx1"/>
                </a:solidFill>
              </a:rPr>
              <a:t>Course</a:t>
            </a:r>
            <a:r>
              <a:rPr lang="en-IN" sz="1200" dirty="0">
                <a:solidFill>
                  <a:schemeClr val="tx1"/>
                </a:solidFill>
              </a:rPr>
              <a:t>: AAI-501 – Introduction to Artificial Intelligence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b="1" dirty="0">
                <a:solidFill>
                  <a:schemeClr val="tx1"/>
                </a:solidFill>
              </a:rPr>
              <a:t>Instructor</a:t>
            </a:r>
            <a:r>
              <a:rPr lang="en-IN" sz="1200" dirty="0">
                <a:solidFill>
                  <a:schemeClr val="tx1"/>
                </a:solidFill>
              </a:rPr>
              <a:t>: Mr. Ankur Bist</a:t>
            </a:r>
            <a:br>
              <a:rPr lang="en-IN" sz="1200" dirty="0">
                <a:solidFill>
                  <a:schemeClr val="tx1"/>
                </a:solidFill>
              </a:rPr>
            </a:br>
            <a:r>
              <a:rPr lang="en-IN" sz="1200" b="1" dirty="0">
                <a:solidFill>
                  <a:schemeClr val="tx1"/>
                </a:solidFill>
              </a:rPr>
              <a:t>University</a:t>
            </a:r>
            <a:r>
              <a:rPr lang="en-IN" sz="1200" dirty="0">
                <a:solidFill>
                  <a:schemeClr val="tx1"/>
                </a:solidFill>
              </a:rPr>
              <a:t>: University of San Diego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44BBF-D587-FDAE-9311-EB3AC28C2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EB10-B01A-0DE5-41F6-BCED59E1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DC06-BAD5-557B-BCE8-4038F4C15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42376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Regressor emerged as the most effective model overall.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Decision Tree performed well and remained easy to interpret, but showed signs of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did not perform as expected in this context, likely due to overfitting or suboptimal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Proper feature selection and data preprocessing played a crucial role in achieving accurate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Ensemble models proved particularly effective for this kind of tabular regression problem.</a:t>
            </a:r>
          </a:p>
        </p:txBody>
      </p:sp>
    </p:spTree>
    <p:extLst>
      <p:ext uri="{BB962C8B-B14F-4D97-AF65-F5344CB8AC3E}">
        <p14:creationId xmlns:p14="http://schemas.microsoft.com/office/powerpoint/2010/main" val="34956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A71AD-14E8-B532-FDE7-54410C5E3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F71D-87F6-384C-1D53-806D0AAC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AC8A-CBB8-2F5A-CF22-46BF8745C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42376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Chen, T., &amp; </a:t>
            </a:r>
            <a:r>
              <a:rPr lang="en-IN" dirty="0" err="1"/>
              <a:t>Guestrin</a:t>
            </a:r>
            <a:r>
              <a:rPr lang="en-IN" dirty="0"/>
              <a:t>, C. (2016). </a:t>
            </a:r>
            <a:r>
              <a:rPr lang="en-IN" i="1" dirty="0" err="1"/>
              <a:t>XGBoost</a:t>
            </a:r>
            <a:r>
              <a:rPr lang="en-IN" i="1" dirty="0"/>
              <a:t>: A scalable tree boosting system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Breiman</a:t>
            </a:r>
            <a:r>
              <a:rPr lang="en-IN" dirty="0"/>
              <a:t>, L. (2001). </a:t>
            </a:r>
            <a:r>
              <a:rPr lang="en-IN" i="1" dirty="0"/>
              <a:t>Random Forests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scikit-learn documentation – </a:t>
            </a:r>
            <a:r>
              <a:rPr lang="en-IN" dirty="0">
                <a:hlinkClick r:id="rId2"/>
              </a:rPr>
              <a:t>https://scikit-learn.org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XGBoost</a:t>
            </a:r>
            <a:r>
              <a:rPr lang="en-IN" dirty="0"/>
              <a:t> documentation – </a:t>
            </a:r>
            <a:r>
              <a:rPr lang="en-IN" dirty="0">
                <a:hlinkClick r:id="rId3"/>
              </a:rPr>
              <a:t>https://xgboost.readthedocs.io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Kaggle: Bengaluru House Price Data – </a:t>
            </a:r>
            <a:r>
              <a:rPr lang="en-IN" dirty="0">
                <a:hlinkClick r:id="rId4"/>
              </a:rPr>
              <a:t>https://www.kaggle.com/datasets/amitabhajoy/bengaluru-house-price-data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27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Bangalore’s real estate market is experiencing rapid growth, driven largely by the IT and infrastructure boom.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Accurately predicting housing prices in such a dynamic market is essential for buyers, investors, and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uses machine learning techniques—specifically ensemble models—to build predictive tools that estimate property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models take into account various features such as square footage, number of rooms, amenities, and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Three models were tested and compared: Decision Tree, Random Forest, and </a:t>
            </a:r>
            <a:r>
              <a:rPr lang="en-US" dirty="0" err="1"/>
              <a:t>XGBoost</a:t>
            </a:r>
            <a:r>
              <a:rPr lang="en-US" dirty="0"/>
              <a:t> Regressor.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2259-3476-3FB2-2061-9122A30EFE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029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The dataset was sourced from Kaggle's Bengaluru housing data repository.</a:t>
            </a:r>
          </a:p>
          <a:p>
            <a:r>
              <a:rPr lang="en-US" sz="1600"/>
              <a:t>Preprocessing steps included:</a:t>
            </a:r>
          </a:p>
          <a:p>
            <a:pPr marL="228600" lvl="1">
              <a:spcBef>
                <a:spcPts val="1800"/>
              </a:spcBef>
            </a:pPr>
            <a:r>
              <a:rPr lang="en-US" sz="1600"/>
              <a:t>Removing missing values and outliers that could distort model predictions.</a:t>
            </a:r>
          </a:p>
          <a:p>
            <a:pPr marL="228600" lvl="1">
              <a:spcBef>
                <a:spcPts val="1800"/>
              </a:spcBef>
            </a:pPr>
            <a:r>
              <a:rPr lang="en-US" sz="1600"/>
              <a:t>Encoding categorical variables like 'location' using one-hot or label encoding.</a:t>
            </a:r>
          </a:p>
          <a:p>
            <a:pPr marL="228600" lvl="1">
              <a:spcBef>
                <a:spcPts val="1800"/>
              </a:spcBef>
            </a:pPr>
            <a:r>
              <a:rPr lang="en-US" sz="1600"/>
              <a:t>Scaling numerical variables to bring them to a common range.</a:t>
            </a:r>
          </a:p>
          <a:p>
            <a:r>
              <a:rPr lang="en-US" sz="1600"/>
              <a:t>These steps ensured a clean, consistent dataset suitable for training machine learning models.</a:t>
            </a:r>
          </a:p>
          <a:p>
            <a:r>
              <a:rPr lang="en-US" sz="1600"/>
              <a:t>The target variable for prediction was ‘price’.</a:t>
            </a:r>
          </a:p>
        </p:txBody>
      </p:sp>
      <p:pic>
        <p:nvPicPr>
          <p:cNvPr id="1026" name="Picture 2" descr="Data Preprocessing Steps in Machine Learning - Analytics Yogi">
            <a:extLst>
              <a:ext uri="{FF2B5EF4-FFF2-40B4-BE49-F238E27FC236}">
                <a16:creationId xmlns:a16="http://schemas.microsoft.com/office/drawing/2014/main" id="{9D83FE99-1347-A6E9-348E-49C5C07B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2" r="18914" b="-1"/>
          <a:stretch/>
        </p:blipFill>
        <p:spPr bwMode="auto">
          <a:xfrm>
            <a:off x="6324600" y="1825625"/>
            <a:ext cx="5029200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484530"/>
              </p:ext>
            </p:extLst>
          </p:nvPr>
        </p:nvGraphicFramePr>
        <p:xfrm>
          <a:off x="-1248816" y="908721"/>
          <a:ext cx="144016" cy="14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EDA helped us understand relationships and patterns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correlation observed between total square footage and price, confirming its importance.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 played a critical role: high-end localities consistently showed higher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Non-linear effects were noticed for BHKs and bathrooms—after a certain point, more rooms or bathrooms didn’t translate to higher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Insights from EDA guided feature selection and model expectations.</a:t>
            </a:r>
          </a:p>
        </p:txBody>
      </p:sp>
      <p:pic>
        <p:nvPicPr>
          <p:cNvPr id="12" name="Content Placeholder 11" descr="A diagram of a problem">
            <a:extLst>
              <a:ext uri="{FF2B5EF4-FFF2-40B4-BE49-F238E27FC236}">
                <a16:creationId xmlns:a16="http://schemas.microsoft.com/office/drawing/2014/main" id="{D1092334-012D-BD9C-1443-C580CB5967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35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591B8-BB35-B854-DC32-DCBB7C3E8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E05D-D38B-4B74-125E-A25F3111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94E9-F051-4C84-4460-A2AF3DEAC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4824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three supervised regression models to compare 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Decision Tree Regressor</a:t>
            </a:r>
            <a:r>
              <a:rPr lang="en-US" dirty="0"/>
              <a:t>: Easy to interpret but prone to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 Regressor</a:t>
            </a:r>
            <a:r>
              <a:rPr lang="en-US" dirty="0"/>
              <a:t>: Uses bagging to reduce overfitting and improve generalization.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b="1" dirty="0"/>
              <a:t> Regressor</a:t>
            </a:r>
            <a:r>
              <a:rPr lang="en-US" dirty="0"/>
              <a:t>: Uses boosting to iteratively correct errors and improve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model was tested with both default parameters and optimized hyperparameters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112932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C733-6437-9EA0-9E40-438D3D264908}"/>
              </a:ext>
            </a:extLst>
          </p:cNvPr>
          <p:cNvSpPr txBox="1">
            <a:spLocks/>
          </p:cNvSpPr>
          <p:nvPr/>
        </p:nvSpPr>
        <p:spPr>
          <a:xfrm>
            <a:off x="695400" y="1700808"/>
            <a:ext cx="5029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standard regression metrics were used to evaluate the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Mean Absolute Error (MAE)</a:t>
            </a:r>
            <a:r>
              <a:rPr lang="en-US" dirty="0"/>
              <a:t>: Average size of errors, easy to interpret.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Mean Squared Error (MSE)</a:t>
            </a:r>
            <a:r>
              <a:rPr lang="en-US" dirty="0"/>
              <a:t>: Penalizes larger errors more heavily.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Root Mean Squared Error (RMSE)</a:t>
            </a:r>
            <a:r>
              <a:rPr lang="en-US" dirty="0"/>
              <a:t>: Same units as the predicted price, making interpretation easier.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R² Score</a:t>
            </a:r>
            <a:r>
              <a:rPr lang="en-US" dirty="0"/>
              <a:t>: Measures how much of the price variation is explained by the model (closer to 1 is better).</a:t>
            </a:r>
          </a:p>
        </p:txBody>
      </p:sp>
      <p:pic>
        <p:nvPicPr>
          <p:cNvPr id="10" name="image5.png">
            <a:extLst>
              <a:ext uri="{FF2B5EF4-FFF2-40B4-BE49-F238E27FC236}">
                <a16:creationId xmlns:a16="http://schemas.microsoft.com/office/drawing/2014/main" id="{BA000F8C-0131-CCDC-67AC-9D8F64AFE0CE}"/>
              </a:ext>
            </a:extLst>
          </p:cNvPr>
          <p:cNvPicPr/>
          <p:nvPr/>
        </p:nvPicPr>
        <p:blipFill>
          <a:blip r:embed="rId2"/>
          <a:srcRect t="17847" b="19954"/>
          <a:stretch>
            <a:fillRect/>
          </a:stretch>
        </p:blipFill>
        <p:spPr>
          <a:xfrm>
            <a:off x="5731824" y="2348880"/>
            <a:ext cx="6167120" cy="1200150"/>
          </a:xfrm>
          <a:prstGeom prst="rect">
            <a:avLst/>
          </a:prstGeom>
          <a:ln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0C3FFE-1035-7BCF-FA64-FAC06322D2C8}"/>
              </a:ext>
            </a:extLst>
          </p:cNvPr>
          <p:cNvSpPr txBox="1"/>
          <p:nvPr/>
        </p:nvSpPr>
        <p:spPr>
          <a:xfrm>
            <a:off x="5963768" y="3645024"/>
            <a:ext cx="5904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Fig: Performance metrics of Baseline Models and Fine Tuned Models</a:t>
            </a: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74605-4DF0-4E90-47A6-ADC234BF2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544B-DFF7-9929-9A56-14F22ACF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IN" dirty="0"/>
              <a:t>Model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A4D5-E983-761A-7D57-C2F9E259B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/>
              <a:t>Decision Tree (Tuned)</a:t>
            </a:r>
            <a:r>
              <a:rPr lang="en-IN" sz="14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MAE: 1.52 | RMSE: 5.98 | R² Score: 0.9942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Good fit, but slightly higher error metrics compared to ensemble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/>
              <a:t>Random Forest (Tuned)</a:t>
            </a:r>
            <a:r>
              <a:rPr lang="en-IN" sz="14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MAE: 0.80 | RMSE: 5.85 | R² Score: 0.9923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Best overall performer, with consistent accuracy and minimal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err="1"/>
              <a:t>XGBoost</a:t>
            </a:r>
            <a:r>
              <a:rPr lang="en-IN" sz="1400" b="1"/>
              <a:t> (Tuned)</a:t>
            </a:r>
            <a:r>
              <a:rPr lang="en-IN" sz="14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MAE: 2.42 | RMSE: 5.98 | R² Score: 0.9880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Underperformed possibly due to poor tuning or model instability with this dataset.</a:t>
            </a:r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3077" name="Picture 5" descr="Model Evaluation Techniques in Machine Learning | by Sachinsoni | Medium">
            <a:extLst>
              <a:ext uri="{FF2B5EF4-FFF2-40B4-BE49-F238E27FC236}">
                <a16:creationId xmlns:a16="http://schemas.microsoft.com/office/drawing/2014/main" id="{C7F24E68-1945-5605-3754-2765F7DC3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2467388"/>
            <a:ext cx="5029200" cy="306781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48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A28A-5422-5E70-DCF5-CB9BE3EBA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C048-BECA-C247-6985-20E76BEF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anchor="b">
            <a:normAutofit/>
          </a:bodyPr>
          <a:lstStyle/>
          <a:p>
            <a:r>
              <a:rPr lang="en-IN" dirty="0"/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D4A1-A8C3-5B83-7525-B9865717E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42376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most influential features across models were: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square footage</a:t>
            </a:r>
            <a:r>
              <a:rPr lang="en-US" dirty="0"/>
              <a:t> – directly correlated with property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Number of bathrooms</a:t>
            </a:r>
            <a:r>
              <a:rPr lang="en-US" dirty="0"/>
              <a:t> – a proxy for property comfort and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Location</a:t>
            </a:r>
            <a:r>
              <a:rPr lang="en-US" dirty="0"/>
              <a:t> – premium areas increased price significantly.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Secondary features like number of balconies and availability status also contributed meaningfully.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importance plots confirmed these insights across all three models.</a:t>
            </a:r>
          </a:p>
        </p:txBody>
      </p:sp>
    </p:spTree>
    <p:extLst>
      <p:ext uri="{BB962C8B-B14F-4D97-AF65-F5344CB8AC3E}">
        <p14:creationId xmlns:p14="http://schemas.microsoft.com/office/powerpoint/2010/main" val="248038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A7FFE-F574-2592-CEE2-C65B5B7A4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E412-6C54-BD13-14E9-37C29AAC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52636"/>
            <a:ext cx="4320480" cy="648072"/>
          </a:xfrm>
        </p:spPr>
        <p:txBody>
          <a:bodyPr anchor="b">
            <a:normAutofit/>
          </a:bodyPr>
          <a:lstStyle/>
          <a:p>
            <a:r>
              <a:rPr lang="en-IN" dirty="0"/>
              <a:t>Feature Importance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E1DADF40-8296-8485-2F03-21F04F881B94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rcRect t="5481" r="-2724" b="1579"/>
          <a:stretch>
            <a:fillRect/>
          </a:stretch>
        </p:blipFill>
        <p:spPr>
          <a:xfrm>
            <a:off x="623392" y="980728"/>
            <a:ext cx="5055121" cy="2448272"/>
          </a:xfrm>
          <a:prstGeom prst="rect">
            <a:avLst/>
          </a:prstGeom>
          <a:ln/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6DE3CC18-C478-A779-A346-1FEF624273F1}"/>
              </a:ext>
            </a:extLst>
          </p:cNvPr>
          <p:cNvPicPr/>
          <p:nvPr/>
        </p:nvPicPr>
        <p:blipFill>
          <a:blip r:embed="rId3"/>
          <a:srcRect l="2724" t="4022"/>
          <a:stretch>
            <a:fillRect/>
          </a:stretch>
        </p:blipFill>
        <p:spPr>
          <a:xfrm>
            <a:off x="6096000" y="964357"/>
            <a:ext cx="5184576" cy="2448272"/>
          </a:xfrm>
          <a:prstGeom prst="rect">
            <a:avLst/>
          </a:prstGeom>
          <a:ln/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D9A197FE-3B1F-7BD0-78EB-7F0C8A759FF3}"/>
              </a:ext>
            </a:extLst>
          </p:cNvPr>
          <p:cNvPicPr/>
          <p:nvPr/>
        </p:nvPicPr>
        <p:blipFill>
          <a:blip r:embed="rId4"/>
          <a:srcRect l="7371" t="1689"/>
          <a:stretch>
            <a:fillRect/>
          </a:stretch>
        </p:blipFill>
        <p:spPr>
          <a:xfrm>
            <a:off x="3647728" y="3714748"/>
            <a:ext cx="4768949" cy="2448272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035FFE-F3D7-E0F1-DCA5-A6206E33DB64}"/>
              </a:ext>
            </a:extLst>
          </p:cNvPr>
          <p:cNvSpPr txBox="1"/>
          <p:nvPr/>
        </p:nvSpPr>
        <p:spPr>
          <a:xfrm>
            <a:off x="1127448" y="3430917"/>
            <a:ext cx="3960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Fig: Feature importances of Decision Tree Regressor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674F2-D8F8-48B7-56B5-F5544CFA7C35}"/>
              </a:ext>
            </a:extLst>
          </p:cNvPr>
          <p:cNvSpPr txBox="1"/>
          <p:nvPr/>
        </p:nvSpPr>
        <p:spPr>
          <a:xfrm>
            <a:off x="4367808" y="6171769"/>
            <a:ext cx="3960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Fig: Feature importances of </a:t>
            </a:r>
            <a:r>
              <a:rPr lang="en-IN" sz="1200" dirty="0" err="1"/>
              <a:t>XGBoost</a:t>
            </a:r>
            <a:r>
              <a:rPr lang="en-IN" sz="1200" dirty="0"/>
              <a:t>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4281B-F96D-03FF-89F9-B90025FFA439}"/>
              </a:ext>
            </a:extLst>
          </p:cNvPr>
          <p:cNvSpPr txBox="1"/>
          <p:nvPr/>
        </p:nvSpPr>
        <p:spPr>
          <a:xfrm>
            <a:off x="6888088" y="3418829"/>
            <a:ext cx="3960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Fig: Feature importances of 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9459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37</TotalTime>
  <Words>776</Words>
  <Application>Microsoft Office PowerPoint</Application>
  <PresentationFormat>Widescreen</PresentationFormat>
  <Paragraphs>73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Schoolbook</vt:lpstr>
      <vt:lpstr>CITY SKETCH 16X9</vt:lpstr>
      <vt:lpstr>Price Prediction in Bangalore's Housing Market Using Ensemble Models  A Data-Driven Approach</vt:lpstr>
      <vt:lpstr>Introduction</vt:lpstr>
      <vt:lpstr>Data Preprocessing</vt:lpstr>
      <vt:lpstr>Exploratory Data Analysis (EDA)</vt:lpstr>
      <vt:lpstr>Model Selection</vt:lpstr>
      <vt:lpstr>Evaluation Metrics</vt:lpstr>
      <vt:lpstr>Model Performance</vt:lpstr>
      <vt:lpstr>Feature Importance</vt:lpstr>
      <vt:lpstr>Feature Importance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Antareep Chakraborty</dc:creator>
  <cp:lastModifiedBy>Antareep Chakraborty</cp:lastModifiedBy>
  <cp:revision>1</cp:revision>
  <dcterms:created xsi:type="dcterms:W3CDTF">2025-04-12T11:45:38Z</dcterms:created>
  <dcterms:modified xsi:type="dcterms:W3CDTF">2025-04-12T12:23:27Z</dcterms:modified>
</cp:coreProperties>
</file>