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3" r:id="rId9"/>
    <p:sldId id="268" r:id="rId10"/>
    <p:sldId id="269" r:id="rId11"/>
    <p:sldId id="264" r:id="rId12"/>
    <p:sldId id="270" r:id="rId13"/>
    <p:sldId id="265" r:id="rId14"/>
    <p:sldId id="271" r:id="rId15"/>
    <p:sldId id="272" r:id="rId16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1625D25-E6CC-4F29-A859-6DF18B23D7D8}">
          <p14:sldIdLst>
            <p14:sldId id="256"/>
            <p14:sldId id="257"/>
            <p14:sldId id="258"/>
            <p14:sldId id="259"/>
            <p14:sldId id="260"/>
            <p14:sldId id="267"/>
            <p14:sldId id="261"/>
            <p14:sldId id="263"/>
            <p14:sldId id="268"/>
            <p14:sldId id="269"/>
            <p14:sldId id="264"/>
            <p14:sldId id="270"/>
            <p14:sldId id="265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63" userDrawn="1">
          <p15:clr>
            <a:srgbClr val="A4A3A4"/>
          </p15:clr>
        </p15:guide>
        <p15:guide id="2" orient="horz" pos="3893" userDrawn="1">
          <p15:clr>
            <a:srgbClr val="A4A3A4"/>
          </p15:clr>
        </p15:guide>
        <p15:guide id="3" pos="801" userDrawn="1">
          <p15:clr>
            <a:srgbClr val="A4A3A4"/>
          </p15:clr>
        </p15:guide>
        <p15:guide id="4" pos="7420" userDrawn="1">
          <p15:clr>
            <a:srgbClr val="A4A3A4"/>
          </p15:clr>
        </p15:guide>
        <p15:guide id="5" pos="2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20" autoAdjust="0"/>
    <p:restoredTop sz="93861" autoAdjust="0"/>
  </p:normalViewPr>
  <p:slideViewPr>
    <p:cSldViewPr showGuides="1">
      <p:cViewPr varScale="1">
        <p:scale>
          <a:sx n="59" d="100"/>
          <a:sy n="59" d="100"/>
        </p:scale>
        <p:origin x="96" y="269"/>
      </p:cViewPr>
      <p:guideLst>
        <p:guide orient="horz" pos="1363"/>
        <p:guide orient="horz" pos="3893"/>
        <p:guide pos="801"/>
        <p:guide pos="7420"/>
        <p:guide pos="281"/>
      </p:guideLst>
    </p:cSldViewPr>
  </p:slideViewPr>
  <p:outlineViewPr>
    <p:cViewPr>
      <p:scale>
        <a:sx n="33" d="100"/>
        <a:sy n="33" d="100"/>
      </p:scale>
      <p:origin x="0" y="-1036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4A50C-3C35-4A30-9275-0393A912A03F}" type="datetimeFigureOut">
              <a:rPr lang="de-DE" smtClean="0"/>
              <a:pPr/>
              <a:t>19.02.2018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5965E-E021-4665-A259-2CB08DEB379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13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72117" y="2163764"/>
            <a:ext cx="10477499" cy="1436687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72118" y="3765600"/>
            <a:ext cx="10481732" cy="1873200"/>
          </a:xfrm>
        </p:spPr>
        <p:txBody>
          <a:bodyPr/>
          <a:lstStyle>
            <a:lvl1pPr marL="0" indent="0" algn="l">
              <a:buNone/>
              <a:defRPr sz="2000"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FBF956-BE40-4107-BB5B-1D9D8F07E269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20C9B4-C5CB-454D-9FD6-52095C044A5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56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5ADDF7-FC97-408F-A712-E6A67DD80771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79031-9F6E-4183-842E-6A55B4620BF1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1272117" y="1599410"/>
            <a:ext cx="10481732" cy="388937"/>
          </a:xfrm>
        </p:spPr>
        <p:txBody>
          <a:bodyPr tIns="46800" bIns="46800" anchor="b" anchorCtr="0"/>
          <a:lstStyle>
            <a:lvl1pPr marL="0" indent="0">
              <a:buNone/>
              <a:defRPr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1272118" y="2163764"/>
            <a:ext cx="10507133" cy="40163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618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729651" y="2163762"/>
            <a:ext cx="5040000" cy="4016375"/>
          </a:xfrm>
        </p:spPr>
        <p:txBody>
          <a:bodyPr/>
          <a:lstStyle>
            <a:lvl1pPr marL="179388" indent="-179388">
              <a:spcBef>
                <a:spcPts val="800"/>
              </a:spcBef>
              <a:spcAft>
                <a:spcPts val="800"/>
              </a:spcAft>
              <a:defRPr sz="1800"/>
            </a:lvl1pPr>
            <a:lvl2pPr marL="360363" indent="-180975">
              <a:spcBef>
                <a:spcPts val="0"/>
              </a:spcBef>
              <a:spcAft>
                <a:spcPts val="200"/>
              </a:spcAft>
              <a:defRPr sz="1600"/>
            </a:lvl2pPr>
            <a:lvl3pPr>
              <a:spcBef>
                <a:spcPts val="0"/>
              </a:spcBef>
              <a:spcAft>
                <a:spcPts val="200"/>
              </a:spcAft>
              <a:defRPr sz="1600"/>
            </a:lvl3pPr>
            <a:lvl4pPr>
              <a:spcBef>
                <a:spcPts val="0"/>
              </a:spcBef>
              <a:spcAft>
                <a:spcPts val="200"/>
              </a:spcAft>
              <a:defRPr sz="1600"/>
            </a:lvl4pPr>
            <a:lvl5pPr>
              <a:spcBef>
                <a:spcPts val="0"/>
              </a:spcBef>
              <a:spcAft>
                <a:spcPts val="2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166A68-4744-462A-A285-CFBE708AE0A2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9C8A35-2337-4D43-9ECF-B3ED8D5EE07B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Inhaltsplatzhalter 3"/>
          <p:cNvSpPr>
            <a:spLocks noGrp="1"/>
          </p:cNvSpPr>
          <p:nvPr>
            <p:ph sz="half" idx="13"/>
          </p:nvPr>
        </p:nvSpPr>
        <p:spPr>
          <a:xfrm>
            <a:off x="1272117" y="2163762"/>
            <a:ext cx="5040000" cy="4016375"/>
          </a:xfrm>
        </p:spPr>
        <p:txBody>
          <a:bodyPr/>
          <a:lstStyle>
            <a:lvl1pPr marL="179388" indent="-179388">
              <a:spcBef>
                <a:spcPts val="800"/>
              </a:spcBef>
              <a:spcAft>
                <a:spcPts val="800"/>
              </a:spcAft>
              <a:defRPr sz="1800"/>
            </a:lvl1pPr>
            <a:lvl2pPr marL="360363" indent="-180975">
              <a:spcBef>
                <a:spcPts val="0"/>
              </a:spcBef>
              <a:spcAft>
                <a:spcPts val="200"/>
              </a:spcAft>
              <a:defRPr sz="1600"/>
            </a:lvl2pPr>
            <a:lvl3pPr>
              <a:spcBef>
                <a:spcPts val="0"/>
              </a:spcBef>
              <a:spcAft>
                <a:spcPts val="200"/>
              </a:spcAft>
              <a:defRPr sz="1600"/>
            </a:lvl3pPr>
            <a:lvl4pPr>
              <a:spcBef>
                <a:spcPts val="0"/>
              </a:spcBef>
              <a:spcAft>
                <a:spcPts val="200"/>
              </a:spcAft>
              <a:defRPr sz="1600"/>
            </a:lvl4pPr>
            <a:lvl5pPr>
              <a:spcBef>
                <a:spcPts val="0"/>
              </a:spcBef>
              <a:spcAft>
                <a:spcPts val="2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689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778AC0-DB43-4CBD-A44F-EB3C52EF9E9C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24EF71-9655-4108-8922-D59E91902B67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3"/>
          </p:nvPr>
        </p:nvSpPr>
        <p:spPr>
          <a:xfrm>
            <a:off x="1272117" y="2163762"/>
            <a:ext cx="5040000" cy="4016375"/>
          </a:xfrm>
        </p:spPr>
        <p:txBody>
          <a:bodyPr/>
          <a:lstStyle>
            <a:lvl1pPr marL="179388" indent="-179388">
              <a:spcBef>
                <a:spcPts val="800"/>
              </a:spcBef>
              <a:spcAft>
                <a:spcPts val="800"/>
              </a:spcAft>
              <a:defRPr sz="1800"/>
            </a:lvl1pPr>
            <a:lvl2pPr marL="360363" indent="-180975">
              <a:spcBef>
                <a:spcPts val="0"/>
              </a:spcBef>
              <a:spcAft>
                <a:spcPts val="200"/>
              </a:spcAft>
              <a:defRPr sz="1600"/>
            </a:lvl2pPr>
            <a:lvl3pPr>
              <a:spcBef>
                <a:spcPts val="0"/>
              </a:spcBef>
              <a:spcAft>
                <a:spcPts val="200"/>
              </a:spcAft>
              <a:defRPr sz="1600"/>
            </a:lvl3pPr>
            <a:lvl4pPr>
              <a:spcBef>
                <a:spcPts val="0"/>
              </a:spcBef>
              <a:spcAft>
                <a:spcPts val="200"/>
              </a:spcAft>
              <a:defRPr sz="1600"/>
            </a:lvl4pPr>
            <a:lvl5pPr>
              <a:spcBef>
                <a:spcPts val="0"/>
              </a:spcBef>
              <a:spcAft>
                <a:spcPts val="2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6729651" y="2163762"/>
            <a:ext cx="5040000" cy="4016375"/>
          </a:xfrm>
        </p:spPr>
        <p:txBody>
          <a:bodyPr/>
          <a:lstStyle>
            <a:lvl1pPr marL="179388" indent="-179388">
              <a:spcBef>
                <a:spcPts val="800"/>
              </a:spcBef>
              <a:spcAft>
                <a:spcPts val="800"/>
              </a:spcAft>
              <a:defRPr sz="1800"/>
            </a:lvl1pPr>
            <a:lvl2pPr marL="360363" indent="-180975">
              <a:spcBef>
                <a:spcPts val="0"/>
              </a:spcBef>
              <a:spcAft>
                <a:spcPts val="200"/>
              </a:spcAft>
              <a:defRPr sz="1600"/>
            </a:lvl2pPr>
            <a:lvl3pPr>
              <a:spcBef>
                <a:spcPts val="0"/>
              </a:spcBef>
              <a:spcAft>
                <a:spcPts val="200"/>
              </a:spcAft>
              <a:defRPr sz="1600"/>
            </a:lvl3pPr>
            <a:lvl4pPr>
              <a:spcBef>
                <a:spcPts val="0"/>
              </a:spcBef>
              <a:spcAft>
                <a:spcPts val="200"/>
              </a:spcAft>
              <a:defRPr sz="1600"/>
            </a:lvl4pPr>
            <a:lvl5pPr>
              <a:spcBef>
                <a:spcPts val="0"/>
              </a:spcBef>
              <a:spcAft>
                <a:spcPts val="2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1272117" y="1599410"/>
            <a:ext cx="5040001" cy="388937"/>
          </a:xfrm>
        </p:spPr>
        <p:txBody>
          <a:bodyPr tIns="46800" bIns="46800" anchor="b" anchorCtr="0"/>
          <a:lstStyle>
            <a:lvl1pPr marL="0" indent="0">
              <a:buNone/>
              <a:defRPr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6729651" y="1599410"/>
            <a:ext cx="5024200" cy="388937"/>
          </a:xfrm>
        </p:spPr>
        <p:txBody>
          <a:bodyPr tIns="46800" bIns="46800" anchor="b" anchorCtr="0"/>
          <a:lstStyle>
            <a:lvl1pPr marL="0" indent="0">
              <a:buNone/>
              <a:defRPr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8571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4BAAA7-7A4C-493D-B586-B5741261F52C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48CC3-6A57-49D8-AC96-65CEE923C158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1272117" y="1599410"/>
            <a:ext cx="10481732" cy="388937"/>
          </a:xfrm>
        </p:spPr>
        <p:txBody>
          <a:bodyPr tIns="46800" bIns="46800" anchor="b" anchorCtr="0"/>
          <a:lstStyle>
            <a:lvl1pPr marL="0" indent="0">
              <a:buNone/>
              <a:defRPr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1286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4F9715-4EC6-4A8E-9185-0538280D5D4B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3364C-C1E8-474A-9764-20BC51CB1FA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69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46617" y="892175"/>
            <a:ext cx="11745383" cy="5653088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43000">
                <a:schemeClr val="bg1">
                  <a:lumMod val="95000"/>
                </a:schemeClr>
              </a:gs>
              <a:gs pos="72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de-DE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2118" y="1153773"/>
            <a:ext cx="10484807" cy="44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2117" y="2160000"/>
            <a:ext cx="10484808" cy="402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Rechteck 7"/>
          <p:cNvSpPr/>
          <p:nvPr/>
        </p:nvSpPr>
        <p:spPr>
          <a:xfrm>
            <a:off x="446616" y="6545264"/>
            <a:ext cx="11745384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180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72117" y="6566203"/>
            <a:ext cx="1403811" cy="19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fld id="{A98BDBD9-4C79-4F22-BDD1-F24357075DCE}" type="datetime1">
              <a:rPr lang="de-DE" smtClean="0"/>
              <a:pPr/>
              <a:t>19.02.2018</a:t>
            </a:fld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0625" y="6566203"/>
            <a:ext cx="7650248" cy="19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35573" y="6566203"/>
            <a:ext cx="818279" cy="19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416EAB93-FB0E-4B79-905F-07A6E2C4E55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Grafik 10" descr="Logo_HS_deutsch_RGB.pn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431372" y="241673"/>
            <a:ext cx="2532035" cy="451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179388" indent="-179388" algn="l" rtl="0" eaLnBrk="1" fontAlgn="base" hangingPunct="1">
        <a:spcBef>
          <a:spcPts val="800"/>
        </a:spcBef>
        <a:spcAft>
          <a:spcPts val="800"/>
        </a:spcAft>
        <a:buChar char="•"/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rtl="0" eaLnBrk="1" fontAlgn="base" hangingPunct="1">
        <a:spcBef>
          <a:spcPts val="0"/>
        </a:spcBef>
        <a:spcAft>
          <a:spcPts val="200"/>
        </a:spcAft>
        <a:buChar char="–"/>
        <a:defRPr sz="1600">
          <a:solidFill>
            <a:schemeClr val="tx1"/>
          </a:solidFill>
          <a:latin typeface="+mn-lt"/>
        </a:defRPr>
      </a:lvl2pPr>
      <a:lvl3pPr marL="539750" indent="-179388" algn="l" rtl="0" eaLnBrk="1" fontAlgn="base" hangingPunct="1">
        <a:spcBef>
          <a:spcPts val="0"/>
        </a:spcBef>
        <a:spcAft>
          <a:spcPts val="200"/>
        </a:spcAft>
        <a:buChar char="•"/>
        <a:defRPr sz="1600">
          <a:solidFill>
            <a:schemeClr val="tx1"/>
          </a:solidFill>
          <a:latin typeface="+mn-lt"/>
        </a:defRPr>
      </a:lvl3pPr>
      <a:lvl4pPr marL="720725" indent="-180975" algn="l" rtl="0" eaLnBrk="1" fontAlgn="base" hangingPunct="1">
        <a:spcBef>
          <a:spcPts val="0"/>
        </a:spcBef>
        <a:spcAft>
          <a:spcPts val="200"/>
        </a:spcAft>
        <a:buChar char="–"/>
        <a:defRPr sz="1600">
          <a:solidFill>
            <a:schemeClr val="tx1"/>
          </a:solidFill>
          <a:latin typeface="+mn-lt"/>
        </a:defRPr>
      </a:lvl4pPr>
      <a:lvl5pPr marL="900113" indent="-179388" algn="l" rtl="0" eaLnBrk="1" fontAlgn="base" hangingPunct="1">
        <a:spcBef>
          <a:spcPts val="0"/>
        </a:spcBef>
        <a:spcAft>
          <a:spcPts val="20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Programmierung eines Rubik's Cube in JavaScript unter Verwendung der Programmierschnittstelle WebGL 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/>
              <a:t>Computergrafik-Projekt von Andreas Schwarzmann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956-BE40-4107-BB5B-1D9D8F07E269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C9B4-C5CB-454D-9FD6-52095C044A5E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13BC6C-0300-4981-9464-3CDC663D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DDF7-FC97-408F-A712-E6A67DD80771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2B32F2-C81B-4EA9-B4EB-627D4C6F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887FB0-9652-49CA-8713-7793393F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9031-9F6E-4183-842E-6A55B4620BF1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0125A4E-AECC-4B99-8EA9-354CC554DD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Seitenrotation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571E781-B266-4139-B70F-0140F7D2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12" name="Textfeld 2">
            <a:extLst>
              <a:ext uri="{FF2B5EF4-FFF2-40B4-BE49-F238E27FC236}">
                <a16:creationId xmlns:a16="http://schemas.microsoft.com/office/drawing/2014/main" id="{46A8683F-E38C-4987-8262-9321D6FD2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436" y="1835637"/>
            <a:ext cx="4030447" cy="4105401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subCubeHelp.copyValues(subCubes[0][2][2]);</a:t>
            </a:r>
            <a:endParaRPr lang="de-DE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subCubes[0][2][2].copyValues(subCubes[0][2][0]);</a:t>
            </a:r>
            <a:endParaRPr lang="de-DE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subCubes[0][2][0].copyValues(subCubes[2][2][0]);</a:t>
            </a:r>
            <a:endParaRPr lang="de-DE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subCubes[2][2][0].copyValues(subCubes[2][2][2]);</a:t>
            </a:r>
            <a:endParaRPr lang="de-DE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subCubes[2][2][2].copyValues(subCubeHelp);</a:t>
            </a:r>
            <a:endParaRPr lang="de-DE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subCubeHelp.copyValues(subCubes[0][2][1]);</a:t>
            </a:r>
            <a:endParaRPr lang="de-DE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subCubes[0][2][1].copyValues(subCubes[1][2][0]);</a:t>
            </a:r>
            <a:endParaRPr lang="de-DE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subCubes[1][2][0].copyValues(subCubes[2][2][1]);</a:t>
            </a:r>
            <a:endParaRPr lang="de-DE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subCubes[2][2][1].copyValues(subCubes[1][2][2]);</a:t>
            </a:r>
            <a:endParaRPr lang="de-DE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subCubes[1][2][2].copyValues(subCubeHelp);</a:t>
            </a:r>
            <a:endParaRPr lang="de-DE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E33107D-6183-41FB-9C92-26B1F7799B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2053527"/>
            <a:ext cx="3991918" cy="3960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0201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13BC6C-0300-4981-9464-3CDC663D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DDF7-FC97-408F-A712-E6A67DD80771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2B32F2-C81B-4EA9-B4EB-627D4C6F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887FB0-9652-49CA-8713-7793393F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9031-9F6E-4183-842E-6A55B4620BF1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0125A4E-AECC-4B99-8EA9-354CC554DD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3D-Umgebung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571E781-B266-4139-B70F-0140F7D2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61250A3-E02E-49B5-B64E-1644F354A22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Implementiert als Cubemap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D5B286A-C578-4F44-ADAA-B4A28568FA4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171" y="2708920"/>
            <a:ext cx="9287401" cy="34027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0590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13BC6C-0300-4981-9464-3CDC663D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DDF7-FC97-408F-A712-E6A67DD80771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2B32F2-C81B-4EA9-B4EB-627D4C6F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887FB0-9652-49CA-8713-7793393F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9031-9F6E-4183-842E-6A55B4620BF1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0125A4E-AECC-4B99-8EA9-354CC554DD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3D-Umgebung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571E781-B266-4139-B70F-0140F7D2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65DEE9DC-95A5-4E3B-BB2A-C541323B1B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272119" y="2163764"/>
            <a:ext cx="4895890" cy="4016375"/>
          </a:xfrm>
        </p:spPr>
        <p:txBody>
          <a:bodyPr/>
          <a:lstStyle/>
          <a:p>
            <a:r>
              <a:rPr lang="de-DE" dirty="0"/>
              <a:t>Binden der Texturen mit gl.texImage2D(…) </a:t>
            </a:r>
          </a:p>
          <a:p>
            <a:r>
              <a:rPr lang="de-DE" dirty="0"/>
              <a:t>notwendige Parametern: siehe Abbildung</a:t>
            </a:r>
          </a:p>
          <a:p>
            <a:r>
              <a:rPr lang="de-DE" dirty="0"/>
              <a:t>Eigene Vert- und Fragmentshader nötig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BD7CC9D-CAEC-47DC-ADB4-28DA93566E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2163764"/>
            <a:ext cx="5539235" cy="335346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386376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3228C1B-298D-43BB-BD27-2C193F53C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DDF7-FC97-408F-A712-E6A67DD80771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58FEC7F-1DC1-45E4-804D-69CFDC6CB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19ED0F-449B-4102-AA5F-1093224C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9031-9F6E-4183-842E-6A55B4620BF1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974B53A-D5DF-4B7B-A422-7BF6307617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Beleuchtung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57F973A-B84D-4333-8307-14BE48E3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AD361427-5902-4B22-91DC-3D0B185A975D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de-DE" dirty="0"/>
                  <a:t>Punktbeleuchtung</a:t>
                </a:r>
              </a:p>
              <a:p>
                <a:r>
                  <a:rPr lang="de-DE" dirty="0"/>
                  <a:t>Infos für Shader</a:t>
                </a:r>
              </a:p>
              <a:p>
                <a:pPr lvl="1"/>
                <a:r>
                  <a:rPr lang="de-DE" dirty="0"/>
                  <a:t>Ambient Light: [0.6, 0.6, 0.6].</a:t>
                </a:r>
              </a:p>
              <a:p>
                <a:pPr lvl="1"/>
                <a:r>
                  <a:rPr lang="de-DE" dirty="0"/>
                  <a:t>Diffuse Light: [1.5, 1.5, 0.7] -&gt; gelblich</a:t>
                </a:r>
              </a:p>
              <a:p>
                <a:pPr lvl="1"/>
                <a:r>
                  <a:rPr lang="de-DE" dirty="0"/>
                  <a:t>Position Lichtquelle: [2.0, 2.0, 2.0] -&gt; Strahlt oberen Eckwürfel an</a:t>
                </a:r>
              </a:p>
              <a:p>
                <a:pPr lvl="1"/>
                <a:r>
                  <a:rPr lang="de-DE" dirty="0"/>
                  <a:t>Normalen-Matrix Teilwürfel</a:t>
                </a:r>
              </a:p>
              <a:p>
                <a:r>
                  <a:rPr lang="de-DE" dirty="0"/>
                  <a:t>Berechnung des Lichts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𝑛𝐷𝑜𝑡𝐿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𝑢𝐿𝑖𝑔h𝑡𝑃𝑜𝑠𝑖𝑡𝑖𝑜𝑛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𝑐𝑢𝑏𝑒𝑁𝑜𝑟𝑚𝑎𝑙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𝑎𝑚𝑏𝑖𝑒𝑛𝑡𝐿𝑖𝑔h𝑡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𝑢𝐴𝑚𝑏𝑖𝑒𝑛𝑡𝐿𝑖𝑔h𝑡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𝑓𝑟𝑎𝑔𝐶𝑜𝑙𝑜𝑟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𝑟𝑔𝑏</m:t>
                    </m:r>
                  </m:oMath>
                </a14:m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𝑑𝑖𝑓𝑓𝑢𝑠𝑒𝐿𝑖𝑔h𝑡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𝑢𝐷𝑖𝑓𝑓𝑢𝑠𝑒𝐿𝑖𝑔h𝑡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𝑓𝑟𝑎𝑔𝐶𝑜𝑙𝑜𝑟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𝑟𝑔𝑏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⋅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𝑛𝐷𝑜𝑡𝐿</m:t>
                    </m:r>
                  </m:oMath>
                </a14:m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𝐿𝑖𝑔h𝑡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𝑎𝑚𝑏𝑖𝑒𝑛𝑡𝐿𝑖𝑔h𝑡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𝑑𝑖𝑓𝑓𝑢𝑠𝑒𝐿𝑖𝑔h</m:t>
                    </m:r>
                  </m:oMath>
                </a14:m>
                <a:r>
                  <a:rPr lang="de-DE" dirty="0"/>
                  <a:t>t</a:t>
                </a:r>
              </a:p>
            </p:txBody>
          </p:sp>
        </mc:Choice>
        <mc:Fallback xmlns=""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AD361427-5902-4B22-91DC-3D0B185A9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277" t="-19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86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3228C1B-298D-43BB-BD27-2C193F53C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DDF7-FC97-408F-A712-E6A67DD80771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58FEC7F-1DC1-45E4-804D-69CFDC6CB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19ED0F-449B-4102-AA5F-1093224C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9031-9F6E-4183-842E-6A55B4620BF1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974B53A-D5DF-4B7B-A422-7BF6307617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Beleuchtung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57F973A-B84D-4333-8307-14BE48E3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D2F6DAA-C6CF-4A47-9224-10C9BEF0548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2433984"/>
            <a:ext cx="8207281" cy="3384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914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AFC5E50-F414-4ED6-906D-057A35A2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DDF7-FC97-408F-A712-E6A67DD80771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94CCC77-23A0-4C49-BB50-1D1401D4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CA2561-71BC-4DD3-AF74-57FC90DF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9031-9F6E-4183-842E-6A55B4620BF1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9001097-D997-4FF8-A70B-7142FBD7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092" y="2551315"/>
            <a:ext cx="10484807" cy="445637"/>
          </a:xfrm>
        </p:spPr>
        <p:txBody>
          <a:bodyPr/>
          <a:lstStyle/>
          <a:p>
            <a:pPr algn="ctr"/>
            <a:r>
              <a:rPr lang="de-DE" sz="3600" dirty="0"/>
              <a:t>Projekt-Vorschau</a:t>
            </a:r>
          </a:p>
        </p:txBody>
      </p:sp>
      <p:pic>
        <p:nvPicPr>
          <p:cNvPr id="11" name="Grafik 10" descr="Projektor">
            <a:extLst>
              <a:ext uri="{FF2B5EF4-FFF2-40B4-BE49-F238E27FC236}">
                <a16:creationId xmlns:a16="http://schemas.microsoft.com/office/drawing/2014/main" id="{F1FDC4EE-08ED-4347-9B92-35822098A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5223" y="2780928"/>
            <a:ext cx="2210544" cy="221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0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512C38-30F0-40DB-B4CA-1A85CFDD5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DDF7-FC97-408F-A712-E6A67DD80771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7AF5FF-41F1-4243-A665-86CFD6E64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DBF676-81F2-480C-94FE-099B3315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9031-9F6E-4183-842E-6A55B4620BF1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A5D5B8B-3513-421C-9E9B-161DE5ED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460C6F6-F7A3-4DBC-AF1D-CA983D67CA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272118" y="1788889"/>
            <a:ext cx="10507133" cy="4016375"/>
          </a:xfrm>
        </p:spPr>
        <p:txBody>
          <a:bodyPr/>
          <a:lstStyle/>
          <a:p>
            <a:r>
              <a:rPr lang="de-DE" dirty="0"/>
              <a:t>Einführung</a:t>
            </a:r>
          </a:p>
          <a:p>
            <a:pPr lvl="1"/>
            <a:r>
              <a:rPr lang="de-DE" dirty="0"/>
              <a:t>Motivation</a:t>
            </a:r>
          </a:p>
          <a:p>
            <a:pPr lvl="1"/>
            <a:r>
              <a:rPr lang="de-DE" dirty="0"/>
              <a:t>Zielsetzung </a:t>
            </a:r>
          </a:p>
          <a:p>
            <a:r>
              <a:rPr lang="de-DE" dirty="0"/>
              <a:t>Aufgaben</a:t>
            </a:r>
          </a:p>
          <a:p>
            <a:pPr lvl="1"/>
            <a:r>
              <a:rPr lang="de-DE" dirty="0"/>
              <a:t>Zeichnen des Würfels (mit 3x3x3 Teilwürfel)</a:t>
            </a:r>
          </a:p>
          <a:p>
            <a:pPr lvl="1"/>
            <a:r>
              <a:rPr lang="de-DE" dirty="0"/>
              <a:t>Blickwinkel und Kameraposition</a:t>
            </a:r>
          </a:p>
          <a:p>
            <a:pPr lvl="1"/>
            <a:r>
              <a:rPr lang="de-DE" dirty="0"/>
              <a:t>Seitenrotation</a:t>
            </a:r>
          </a:p>
          <a:p>
            <a:pPr lvl="1"/>
            <a:r>
              <a:rPr lang="de-DE" dirty="0"/>
              <a:t>3D-Umgebung </a:t>
            </a:r>
          </a:p>
          <a:p>
            <a:pPr lvl="1"/>
            <a:r>
              <a:rPr lang="de-DE" dirty="0"/>
              <a:t>Beleuchtung</a:t>
            </a:r>
          </a:p>
          <a:p>
            <a:r>
              <a:rPr lang="de-DE" dirty="0"/>
              <a:t>Projekt-Vorschau</a:t>
            </a:r>
          </a:p>
        </p:txBody>
      </p:sp>
    </p:spTree>
    <p:extLst>
      <p:ext uri="{BB962C8B-B14F-4D97-AF65-F5344CB8AC3E}">
        <p14:creationId xmlns:p14="http://schemas.microsoft.com/office/powerpoint/2010/main" val="13982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91003A3-97E5-4656-B9C2-566B7A73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DDF7-FC97-408F-A712-E6A67DD80771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F7D30F-3BE7-4D71-A979-B38CF6A0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8FFB2D-BFC2-4035-90CF-54461376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9031-9F6E-4183-842E-6A55B4620BF1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2266F11-1FCF-4143-86E9-3B4AA9461C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FCC3195-C33E-4B26-8AE2-AF6CACD27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4E14BA8-8814-4653-82AF-68E03FFA9F9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272118" y="2163764"/>
            <a:ext cx="10507133" cy="4016375"/>
          </a:xfrm>
        </p:spPr>
        <p:txBody>
          <a:bodyPr/>
          <a:lstStyle/>
          <a:p>
            <a:r>
              <a:rPr lang="de-DE" dirty="0"/>
              <a:t>Keine zusätzliche IDE</a:t>
            </a:r>
          </a:p>
          <a:p>
            <a:r>
              <a:rPr lang="de-DE" dirty="0"/>
              <a:t>Schnelle Darstellung/Ausführung im Browser (F5 bei Änderung)</a:t>
            </a:r>
          </a:p>
          <a:p>
            <a:r>
              <a:rPr lang="de-DE" dirty="0"/>
              <a:t>Firefox Web-Entwickler Tools: Debugger, Konsole, etc. </a:t>
            </a:r>
          </a:p>
          <a:p>
            <a:r>
              <a:rPr lang="de-DE" dirty="0"/>
              <a:t>Programmierung mit JavaScript (WebGL -&gt; JS-API)</a:t>
            </a:r>
          </a:p>
          <a:p>
            <a:r>
              <a:rPr lang="de-DE" dirty="0"/>
              <a:t>Hilfs-Bibliothek: „gl-matrix.js“</a:t>
            </a:r>
          </a:p>
          <a:p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u="sng" dirty="0"/>
              <a:t>Nur</a:t>
            </a:r>
            <a:r>
              <a:rPr lang="de-DE" dirty="0"/>
              <a:t> Browser und Notepad++ notwendig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Also: Hinsetzen und loslegen…</a:t>
            </a:r>
          </a:p>
        </p:txBody>
      </p:sp>
    </p:spTree>
    <p:extLst>
      <p:ext uri="{BB962C8B-B14F-4D97-AF65-F5344CB8AC3E}">
        <p14:creationId xmlns:p14="http://schemas.microsoft.com/office/powerpoint/2010/main" val="81376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822774-C4D6-49E5-8B9F-C4F4AEEA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DDF7-FC97-408F-A712-E6A67DD80771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E34D136-6D18-4F5B-A43F-7165A07B4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18CB5D-738D-43A4-A67A-06D4A0EA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9031-9F6E-4183-842E-6A55B4620BF1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2FF08E-CE48-4CE7-B177-647EAC383C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23F5349-9CA6-4CD9-8E6A-890C8323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890DCBF-4398-4EAA-810E-347A34487B8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Vollständig betrachtbar</a:t>
            </a:r>
          </a:p>
          <a:p>
            <a:r>
              <a:rPr lang="de-DE" dirty="0"/>
              <a:t>Unterschiedliche Seitenfarben</a:t>
            </a:r>
          </a:p>
          <a:p>
            <a:r>
              <a:rPr lang="de-DE" dirty="0"/>
              <a:t>Seiten drehbar um X-, Y-, Z-Achse</a:t>
            </a:r>
          </a:p>
          <a:p>
            <a:r>
              <a:rPr lang="de-DE" dirty="0"/>
              <a:t>Schwebend in 3D-Umgebung</a:t>
            </a:r>
          </a:p>
          <a:p>
            <a:r>
              <a:rPr lang="de-DE" dirty="0"/>
              <a:t>Beleuchtungseffekt</a:t>
            </a:r>
          </a:p>
          <a:p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050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13BC6C-0300-4981-9464-3CDC663D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DDF7-FC97-408F-A712-E6A67DD80771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2B32F2-C81B-4EA9-B4EB-627D4C6F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887FB0-9652-49CA-8713-7793393F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9031-9F6E-4183-842E-6A55B4620BF1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0125A4E-AECC-4B99-8EA9-354CC554DD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Zeichnen des Würfels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571E781-B266-4139-B70F-0140F7D2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61250A3-E02E-49B5-B64E-1644F354A22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27 Teilwürfel (3x3x3)</a:t>
            </a:r>
          </a:p>
          <a:p>
            <a:r>
              <a:rPr lang="de-DE" dirty="0"/>
              <a:t>Gespeichert in 3-Dim.-Array</a:t>
            </a:r>
          </a:p>
          <a:p>
            <a:r>
              <a:rPr lang="de-DE" dirty="0"/>
              <a:t>Teilwürfel-Klasse: „SubCube“</a:t>
            </a:r>
          </a:p>
          <a:p>
            <a:pPr lvl="1"/>
            <a:r>
              <a:rPr lang="de-DE" dirty="0"/>
              <a:t>Vertex- u. Index-Pos., RGB-Werte., SubCube-Index</a:t>
            </a:r>
          </a:p>
          <a:p>
            <a:pPr lvl="1"/>
            <a:r>
              <a:rPr lang="de-DE" dirty="0"/>
              <a:t>Rotationsmatrix für Drehungen</a:t>
            </a:r>
          </a:p>
          <a:p>
            <a:pPr lvl="1"/>
            <a:r>
              <a:rPr lang="de-DE" dirty="0"/>
              <a:t>Dreh- und Kopierfunktion</a:t>
            </a:r>
          </a:p>
          <a:p>
            <a:r>
              <a:rPr lang="de-DE" dirty="0"/>
              <a:t>Neuer Array- und Indexbuffer für jeden Teilwürfel</a:t>
            </a:r>
          </a:p>
          <a:p>
            <a:r>
              <a:rPr lang="de-DE" dirty="0"/>
              <a:t>Zeichnen mit Dreiecken: gl.TRIANGLES</a:t>
            </a:r>
          </a:p>
          <a:p>
            <a:r>
              <a:rPr lang="de-DE" dirty="0"/>
              <a:t>Zentrales Element im Ursprung [0,0,0]</a:t>
            </a:r>
          </a:p>
          <a:p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69031C24-406A-4328-84E6-F852A2708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1251647"/>
            <a:ext cx="4151784" cy="402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9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13BC6C-0300-4981-9464-3CDC663D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DDF7-FC97-408F-A712-E6A67DD80771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2B32F2-C81B-4EA9-B4EB-627D4C6F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887FB0-9652-49CA-8713-7793393F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9031-9F6E-4183-842E-6A55B4620BF1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0125A4E-AECC-4B99-8EA9-354CC554DD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Zeichnen des Würfels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571E781-B266-4139-B70F-0140F7D2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C385C2A-499F-4A70-9E83-EB2B4D5E0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378" y="2570952"/>
            <a:ext cx="10595210" cy="352234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D17782A-B071-4168-9ECF-5F5EA27E6BD1}"/>
              </a:ext>
            </a:extLst>
          </p:cNvPr>
          <p:cNvSpPr txBox="1"/>
          <p:nvPr/>
        </p:nvSpPr>
        <p:spPr>
          <a:xfrm>
            <a:off x="1215378" y="2114880"/>
            <a:ext cx="52578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/>
              <a:t>Implementiert mit drei verschachtelten for-Schleifen</a:t>
            </a:r>
          </a:p>
        </p:txBody>
      </p:sp>
    </p:spTree>
    <p:extLst>
      <p:ext uri="{BB962C8B-B14F-4D97-AF65-F5344CB8AC3E}">
        <p14:creationId xmlns:p14="http://schemas.microsoft.com/office/powerpoint/2010/main" val="250845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13BC6C-0300-4981-9464-3CDC663D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DDF7-FC97-408F-A712-E6A67DD80771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2B32F2-C81B-4EA9-B4EB-627D4C6F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887FB0-9652-49CA-8713-7793393F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9031-9F6E-4183-842E-6A55B4620BF1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0125A4E-AECC-4B99-8EA9-354CC554DD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Blickwinkel und Kameraposition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571E781-B266-4139-B70F-0140F7D2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61250A3-E02E-49B5-B64E-1644F354A22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View-Matrix: Ausrichtung der Kamera</a:t>
            </a:r>
          </a:p>
          <a:p>
            <a:r>
              <a:rPr lang="de-DE" dirty="0"/>
              <a:t>Projection-Matrix: 3D-Sichtfeld -&gt; 2D-Zeichenebene</a:t>
            </a:r>
          </a:p>
          <a:p>
            <a:r>
              <a:rPr lang="de-DE" dirty="0"/>
              <a:t>Zusätzliche Multiplikation mit Teilwürfel-Rotationsmatrix</a:t>
            </a:r>
          </a:p>
          <a:p>
            <a:r>
              <a:rPr lang="de-DE" dirty="0"/>
              <a:t>Bewegung der Kamera:</a:t>
            </a:r>
          </a:p>
          <a:p>
            <a:pPr lvl="1"/>
            <a:r>
              <a:rPr lang="de-DE" dirty="0"/>
              <a:t>Messung des Abstands von Klickposition zu aktueller Position -&gt; Drehwinkel</a:t>
            </a:r>
          </a:p>
          <a:p>
            <a:pPr lvl="2"/>
            <a:r>
              <a:rPr lang="de-DE" dirty="0"/>
              <a:t>mat4.rotateX(</a:t>
            </a:r>
            <a:r>
              <a:rPr lang="de-DE" dirty="0" err="1"/>
              <a:t>viewProjMatrix</a:t>
            </a:r>
            <a:r>
              <a:rPr lang="de-DE" dirty="0"/>
              <a:t>, </a:t>
            </a:r>
            <a:r>
              <a:rPr lang="de-DE" dirty="0" err="1"/>
              <a:t>viewProjMatrix</a:t>
            </a:r>
            <a:r>
              <a:rPr lang="de-DE" dirty="0"/>
              <a:t>, </a:t>
            </a:r>
            <a:r>
              <a:rPr lang="de-DE" dirty="0" err="1"/>
              <a:t>move_angle_y</a:t>
            </a:r>
            <a:r>
              <a:rPr lang="de-DE" dirty="0"/>
              <a:t>);		</a:t>
            </a:r>
          </a:p>
          <a:p>
            <a:pPr lvl="2"/>
            <a:r>
              <a:rPr lang="de-DE" dirty="0"/>
              <a:t>mat4.rotateY(</a:t>
            </a:r>
            <a:r>
              <a:rPr lang="de-DE" dirty="0" err="1"/>
              <a:t>viewProjMatrix</a:t>
            </a:r>
            <a:r>
              <a:rPr lang="de-DE" dirty="0"/>
              <a:t>, </a:t>
            </a:r>
            <a:r>
              <a:rPr lang="de-DE" dirty="0" err="1"/>
              <a:t>viewProjMatrix</a:t>
            </a:r>
            <a:r>
              <a:rPr lang="de-DE" dirty="0"/>
              <a:t>, </a:t>
            </a:r>
            <a:r>
              <a:rPr lang="de-DE" dirty="0" err="1"/>
              <a:t>move_angle_x</a:t>
            </a:r>
            <a:r>
              <a:rPr lang="de-DE" dirty="0"/>
              <a:t>);	</a:t>
            </a:r>
          </a:p>
          <a:p>
            <a:pPr lvl="1"/>
            <a:r>
              <a:rPr lang="de-DE" dirty="0"/>
              <a:t>Z-Abstand mit Mausrad veränderbar (Zoom-Effekt)</a:t>
            </a:r>
          </a:p>
          <a:p>
            <a:pPr lvl="2"/>
            <a:r>
              <a:rPr lang="de-DE" dirty="0"/>
              <a:t>mat4.lookAt(</a:t>
            </a:r>
            <a:r>
              <a:rPr lang="de-DE" dirty="0" err="1"/>
              <a:t>viewMatrix</a:t>
            </a:r>
            <a:r>
              <a:rPr lang="de-DE" dirty="0"/>
              <a:t>, [0, 0, 8*zoom], [0, 0, 0], [0, 1, 0]);		</a:t>
            </a:r>
          </a:p>
          <a:p>
            <a:pPr lvl="2"/>
            <a:r>
              <a:rPr lang="de-DE" dirty="0"/>
              <a:t>mat4.multiply(</a:t>
            </a:r>
            <a:r>
              <a:rPr lang="de-DE" dirty="0" err="1"/>
              <a:t>viewProjMatrix</a:t>
            </a:r>
            <a:r>
              <a:rPr lang="de-DE" dirty="0"/>
              <a:t>, </a:t>
            </a:r>
            <a:r>
              <a:rPr lang="de-DE" dirty="0" err="1"/>
              <a:t>projMatrix</a:t>
            </a:r>
            <a:r>
              <a:rPr lang="de-DE" dirty="0"/>
              <a:t>, </a:t>
            </a:r>
            <a:r>
              <a:rPr lang="de-DE" dirty="0" err="1"/>
              <a:t>viewMatrix</a:t>
            </a:r>
            <a:r>
              <a:rPr lang="de-DE" dirty="0"/>
              <a:t>);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3655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13BC6C-0300-4981-9464-3CDC663D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DDF7-FC97-408F-A712-E6A67DD80771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2B32F2-C81B-4EA9-B4EB-627D4C6F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887FB0-9652-49CA-8713-7793393F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9031-9F6E-4183-842E-6A55B4620BF1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0125A4E-AECC-4B99-8EA9-354CC554DD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Seitenrotation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571E781-B266-4139-B70F-0140F7D2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61250A3-E02E-49B5-B64E-1644F354A22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Zuerst Auswahl von:</a:t>
            </a:r>
          </a:p>
          <a:p>
            <a:pPr lvl="1"/>
            <a:r>
              <a:rPr lang="de-DE" dirty="0"/>
              <a:t>Teilwürfel</a:t>
            </a:r>
          </a:p>
          <a:p>
            <a:pPr lvl="1"/>
            <a:r>
              <a:rPr lang="de-DE" dirty="0"/>
              <a:t>Rotations-Achse </a:t>
            </a:r>
          </a:p>
          <a:p>
            <a:r>
              <a:rPr lang="de-DE" dirty="0"/>
              <a:t>Auswahl eines Teilwüfels -&gt; Linksklick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dirty="0"/>
              <a:t>Bei Linksklick: Einmalige Zeichnung mit besonderen Alphawerten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RGBA = A entspricht Teilwürfel-Index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dirty="0"/>
              <a:t>Mittels </a:t>
            </a:r>
            <a:r>
              <a:rPr lang="de-DE" dirty="0" err="1"/>
              <a:t>gl.readPixels</a:t>
            </a:r>
            <a:r>
              <a:rPr lang="de-DE" dirty="0"/>
              <a:t>(</a:t>
            </a:r>
            <a:r>
              <a:rPr lang="de-DE" dirty="0" err="1"/>
              <a:t>x,y</a:t>
            </a:r>
            <a:r>
              <a:rPr lang="de-DE" dirty="0"/>
              <a:t>,…) kann der RGBA-Wert aus der Klickposition ermittelt werden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dirty="0"/>
              <a:t>A-Wert entspricht geklicktem Teilwürfel-Index 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dirty="0"/>
              <a:t>Danach -&gt; Zeichnen aller Würfel: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Alle nicht ausgewählten Würfel -&gt; A = 0.75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Der ausgewählte Würfel -&gt; A = 1.0</a:t>
            </a:r>
          </a:p>
          <a:p>
            <a:pPr lvl="2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7179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13BC6C-0300-4981-9464-3CDC663D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DDF7-FC97-408F-A712-E6A67DD80771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2B32F2-C81B-4EA9-B4EB-627D4C6F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887FB0-9652-49CA-8713-7793393F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9031-9F6E-4183-842E-6A55B4620BF1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0125A4E-AECC-4B99-8EA9-354CC554DD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Seitenrotation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571E781-B266-4139-B70F-0140F7D2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E61250A3-E02E-49B5-B64E-1644F354A220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1272119" y="2163763"/>
                <a:ext cx="5069020" cy="354046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/>
                  <a:t>Drehung: 9 Teilwürfel betroffen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de-DE" dirty="0"/>
                  <a:t>Drehung jeder Rotations-Matrix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/>
                  <a:t>Animation: 10 Teildrehungen um je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de-DE" dirty="0"/>
                  <a:t>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π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de-DE" dirty="0"/>
                  <a:t> = 90°, also jede Drehung um 9°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/>
                  <a:t>Achtung! -&gt; Zeichnen aus dem 3x3x3-Array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de-DE" dirty="0"/>
                  <a:t>Erneutes Drehen verursacht Chaos – Warum?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de-DE" dirty="0"/>
                  <a:t>Neusortieren des Arrays notwendig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de-DE" dirty="0"/>
                  <a:t>Verschieben der Würfel-Pos.</a:t>
                </a:r>
              </a:p>
              <a:p>
                <a:pPr marL="179388" lvl="1" indent="0">
                  <a:buNone/>
                </a:pPr>
                <a:endParaRPr lang="de-DE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 xmlns=""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E61250A3-E02E-49B5-B64E-1644F354A2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1272119" y="2163763"/>
                <a:ext cx="5069020" cy="3540463"/>
              </a:xfrm>
              <a:blipFill>
                <a:blip r:embed="rId2"/>
                <a:stretch>
                  <a:fillRect l="-2647" t="-22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>
            <a:extLst>
              <a:ext uri="{FF2B5EF4-FFF2-40B4-BE49-F238E27FC236}">
                <a16:creationId xmlns:a16="http://schemas.microsoft.com/office/drawing/2014/main" id="{18BDEEBB-2045-452C-815D-2C47E96AA82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983" y="1599410"/>
            <a:ext cx="5056894" cy="2161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CB5711E-632C-4C75-A5C6-DB2DC69A74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58" y="4097890"/>
            <a:ext cx="5069019" cy="185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40119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_HS-Coburg">
  <a:themeElements>
    <a:clrScheme name="Coburg Farben">
      <a:dk1>
        <a:srgbClr val="000000"/>
      </a:dk1>
      <a:lt1>
        <a:srgbClr val="FFFFFF"/>
      </a:lt1>
      <a:dk2>
        <a:srgbClr val="58585A"/>
      </a:dk2>
      <a:lt2>
        <a:srgbClr val="D9DADB"/>
      </a:lt2>
      <a:accent1>
        <a:srgbClr val="981E32"/>
      </a:accent1>
      <a:accent2>
        <a:srgbClr val="21578A"/>
      </a:accent2>
      <a:accent3>
        <a:srgbClr val="69923A"/>
      </a:accent3>
      <a:accent4>
        <a:srgbClr val="F9461C"/>
      </a:accent4>
      <a:accent5>
        <a:srgbClr val="EDAF30"/>
      </a:accent5>
      <a:accent6>
        <a:srgbClr val="D4021D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dirty="0" smtClean="0"/>
        </a:defPPr>
      </a:lstStyle>
    </a:txDef>
  </a:objectDefaults>
  <a:extraClrSchemeLst>
    <a:extraClrScheme>
      <a:clrScheme name="Coburg Farben">
        <a:dk1>
          <a:srgbClr val="000000"/>
        </a:dk1>
        <a:lt1>
          <a:srgbClr val="FFFFFF"/>
        </a:lt1>
        <a:dk2>
          <a:srgbClr val="58585A"/>
        </a:dk2>
        <a:lt2>
          <a:srgbClr val="D9DADB"/>
        </a:lt2>
        <a:accent1>
          <a:srgbClr val="981E32"/>
        </a:accent1>
        <a:accent2>
          <a:srgbClr val="21578A"/>
        </a:accent2>
        <a:accent3>
          <a:srgbClr val="69923A"/>
        </a:accent3>
        <a:accent4>
          <a:srgbClr val="F9461C"/>
        </a:accent4>
        <a:accent5>
          <a:srgbClr val="EDAF30"/>
        </a:accent5>
        <a:accent6>
          <a:srgbClr val="D4021D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S_Coburg_16_9.potx [Schreibgeschützt]" id="{ED81243E-C78E-451F-B737-AE1F85E32D24}" vid="{A8FCE82B-8706-491C-B33B-B5D2F8969D93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Vorlage_HS_Coburg_16_9</Template>
  <TotalTime>0</TotalTime>
  <Words>641</Words>
  <Application>Microsoft Office PowerPoint</Application>
  <PresentationFormat>Breitbild</PresentationFormat>
  <Paragraphs>145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Symbol</vt:lpstr>
      <vt:lpstr>Times New Roman</vt:lpstr>
      <vt:lpstr>Wingdings</vt:lpstr>
      <vt:lpstr>Praesentation_HS-Coburg</vt:lpstr>
      <vt:lpstr>Programmierung eines Rubik's Cube in JavaScript unter Verwendung der Programmierschnittstelle WebGL </vt:lpstr>
      <vt:lpstr>Gliederung</vt:lpstr>
      <vt:lpstr>Einführung</vt:lpstr>
      <vt:lpstr>Einführung</vt:lpstr>
      <vt:lpstr>Aufgaben</vt:lpstr>
      <vt:lpstr>Aufgaben</vt:lpstr>
      <vt:lpstr>Aufgaben</vt:lpstr>
      <vt:lpstr>Aufgaben</vt:lpstr>
      <vt:lpstr>Aufgaben</vt:lpstr>
      <vt:lpstr>Aufgaben</vt:lpstr>
      <vt:lpstr>Aufgaben</vt:lpstr>
      <vt:lpstr>Aufgaben</vt:lpstr>
      <vt:lpstr>Aufgaben</vt:lpstr>
      <vt:lpstr>Aufgaben</vt:lpstr>
      <vt:lpstr>Projekt-Vorschau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Programmierung eines Rubik's Cube in JavaScript unter Verwendung der Programmierschnittstelle WebGL </dc:title>
  <dc:creator>Andi</dc:creator>
  <cp:lastModifiedBy>Andi</cp:lastModifiedBy>
  <cp:revision>27</cp:revision>
  <dcterms:created xsi:type="dcterms:W3CDTF">2018-02-15T12:53:03Z</dcterms:created>
  <dcterms:modified xsi:type="dcterms:W3CDTF">2018-02-19T11:00:32Z</dcterms:modified>
</cp:coreProperties>
</file>