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a228d96a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da228d96ae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a228d96a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da228d96ae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5.png"/></Relationships>
</file>

<file path=ppt/slides/_rels/slide26.xml.rels><?xml version="1.0" encoding="UTF-8" standalone="yes"?><Relationships xmlns="http://schemas.openxmlformats.org/package/2006/relationships"><Relationship Id="rId10" Type="http://schemas.openxmlformats.org/officeDocument/2006/relationships/hyperlink" Target="https://learn.datacamp.com/"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hyperlink" Target="https://www.kaggle.com/andrewmvd/fetal-health-classification" TargetMode="External"/><Relationship Id="rId9" Type="http://schemas.openxmlformats.org/officeDocument/2006/relationships/hyperlink" Target="http://yunus.hacettepe.edu.tr/~akal/BBM467/" TargetMode="External"/><Relationship Id="rId5" Type="http://schemas.openxmlformats.org/officeDocument/2006/relationships/hyperlink" Target="https://www.ncbi.nlm.nih.gov/pmc/articles/PMC6822315/" TargetMode="External"/><Relationship Id="rId6" Type="http://schemas.openxmlformats.org/officeDocument/2006/relationships/hyperlink" Target="https://medium.com/analytics-vidhya/classification-fetal-health-bd578beae25" TargetMode="External"/><Relationship Id="rId7" Type="http://schemas.openxmlformats.org/officeDocument/2006/relationships/hyperlink" Target="https://www.researchgate.net/publication/258858381_Classification_of_Fetal_State_from_the_Cardiotocogram_Recordings_using_ANN_and_Simple_Logistic" TargetMode="External"/><Relationship Id="rId8" Type="http://schemas.openxmlformats.org/officeDocument/2006/relationships/hyperlink" Target="https://www.kaggle.com/sociopath00/random-forest-using-gridsearchc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761909"/>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tr-TR" sz="5500">
                <a:latin typeface="Roboto"/>
                <a:ea typeface="Roboto"/>
                <a:cs typeface="Roboto"/>
                <a:sym typeface="Roboto"/>
              </a:rPr>
              <a:t>Fetal Health Classification</a:t>
            </a:r>
            <a:endParaRPr b="1" sz="5500">
              <a:latin typeface="Roboto"/>
              <a:ea typeface="Roboto"/>
              <a:cs typeface="Roboto"/>
              <a:sym typeface="Roboto"/>
            </a:endParaRPr>
          </a:p>
        </p:txBody>
      </p:sp>
      <p:sp>
        <p:nvSpPr>
          <p:cNvPr id="85" name="Google Shape;85;p13"/>
          <p:cNvSpPr txBox="1"/>
          <p:nvPr>
            <p:ph idx="1" type="subTitle"/>
          </p:nvPr>
        </p:nvSpPr>
        <p:spPr>
          <a:xfrm>
            <a:off x="1524000" y="3441150"/>
            <a:ext cx="9144000" cy="19431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lnSpc>
                <a:spcPct val="70000"/>
              </a:lnSpc>
              <a:spcBef>
                <a:spcPts val="0"/>
              </a:spcBef>
              <a:spcAft>
                <a:spcPts val="0"/>
              </a:spcAft>
              <a:buClr>
                <a:srgbClr val="7F7F7F"/>
              </a:buClr>
              <a:buSzPct val="100000"/>
              <a:buNone/>
            </a:pPr>
            <a:r>
              <a:rPr lang="tr-TR" sz="2800" strike="noStrike">
                <a:solidFill>
                  <a:srgbClr val="7F7F7F"/>
                </a:solidFill>
                <a:latin typeface="Roboto"/>
                <a:ea typeface="Roboto"/>
                <a:cs typeface="Roboto"/>
                <a:sym typeface="Roboto"/>
              </a:rPr>
              <a:t>BBM469 Data Intensive Applications Laboratory</a:t>
            </a:r>
            <a:endParaRPr sz="2800" strike="noStrike">
              <a:latin typeface="Roboto"/>
              <a:ea typeface="Roboto"/>
              <a:cs typeface="Roboto"/>
              <a:sym typeface="Roboto"/>
            </a:endParaRPr>
          </a:p>
          <a:p>
            <a:pPr indent="0" lvl="0" marL="0" rtl="0" algn="ctr">
              <a:lnSpc>
                <a:spcPct val="70000"/>
              </a:lnSpc>
              <a:spcBef>
                <a:spcPts val="1001"/>
              </a:spcBef>
              <a:spcAft>
                <a:spcPts val="0"/>
              </a:spcAft>
              <a:buClr>
                <a:schemeClr val="dk1"/>
              </a:buClr>
              <a:buSzPct val="100000"/>
              <a:buNone/>
            </a:pPr>
            <a:r>
              <a:t/>
            </a:r>
            <a:endParaRPr sz="2800" strike="noStrike">
              <a:latin typeface="Roboto"/>
              <a:ea typeface="Roboto"/>
              <a:cs typeface="Roboto"/>
              <a:sym typeface="Roboto"/>
            </a:endParaRPr>
          </a:p>
          <a:p>
            <a:pPr indent="0" lvl="0" marL="0" rtl="0" algn="ctr">
              <a:lnSpc>
                <a:spcPct val="70000"/>
              </a:lnSpc>
              <a:spcBef>
                <a:spcPts val="1001"/>
              </a:spcBef>
              <a:spcAft>
                <a:spcPts val="0"/>
              </a:spcAft>
              <a:buClr>
                <a:srgbClr val="7F7F7F"/>
              </a:buClr>
              <a:buSzPct val="100000"/>
              <a:buNone/>
            </a:pPr>
            <a:r>
              <a:rPr lang="tr-TR" sz="4000" strike="noStrike">
                <a:solidFill>
                  <a:srgbClr val="7F7F7F"/>
                </a:solidFill>
                <a:latin typeface="Roboto"/>
                <a:ea typeface="Roboto"/>
                <a:cs typeface="Roboto"/>
                <a:sym typeface="Roboto"/>
              </a:rPr>
              <a:t>Data Science Capstone Project</a:t>
            </a:r>
            <a:endParaRPr>
              <a:latin typeface="Roboto"/>
              <a:ea typeface="Roboto"/>
              <a:cs typeface="Roboto"/>
              <a:sym typeface="Roboto"/>
            </a:endParaRPr>
          </a:p>
          <a:p>
            <a:pPr indent="0" lvl="0" marL="0" rtl="0" algn="ctr">
              <a:lnSpc>
                <a:spcPct val="70000"/>
              </a:lnSpc>
              <a:spcBef>
                <a:spcPts val="1001"/>
              </a:spcBef>
              <a:spcAft>
                <a:spcPts val="0"/>
              </a:spcAft>
              <a:buClr>
                <a:schemeClr val="dk1"/>
              </a:buClr>
              <a:buSzPct val="100000"/>
              <a:buNone/>
            </a:pPr>
            <a:r>
              <a:t/>
            </a:r>
            <a:endParaRPr sz="4000" strike="noStrike">
              <a:latin typeface="Roboto"/>
              <a:ea typeface="Roboto"/>
              <a:cs typeface="Roboto"/>
              <a:sym typeface="Roboto"/>
            </a:endParaRPr>
          </a:p>
          <a:p>
            <a:pPr indent="0" lvl="0" marL="0" rtl="0" algn="ctr">
              <a:lnSpc>
                <a:spcPct val="70000"/>
              </a:lnSpc>
              <a:spcBef>
                <a:spcPts val="1001"/>
              </a:spcBef>
              <a:spcAft>
                <a:spcPts val="0"/>
              </a:spcAft>
              <a:buClr>
                <a:srgbClr val="7F7F7F"/>
              </a:buClr>
              <a:buSzPct val="100000"/>
              <a:buNone/>
            </a:pPr>
            <a:r>
              <a:rPr lang="tr-TR" sz="2400" strike="noStrike">
                <a:solidFill>
                  <a:srgbClr val="7F7F7F"/>
                </a:solidFill>
                <a:latin typeface="Roboto"/>
                <a:ea typeface="Roboto"/>
                <a:cs typeface="Roboto"/>
                <a:sym typeface="Roboto"/>
              </a:rPr>
              <a:t>Sadık Can Acar - 21626843</a:t>
            </a:r>
            <a:endParaRPr sz="2400" strike="noStrike">
              <a:latin typeface="Roboto"/>
              <a:ea typeface="Roboto"/>
              <a:cs typeface="Roboto"/>
              <a:sym typeface="Roboto"/>
            </a:endParaRPr>
          </a:p>
          <a:p>
            <a:pPr indent="0" lvl="0" marL="0" rtl="0" algn="ctr">
              <a:lnSpc>
                <a:spcPct val="70000"/>
              </a:lnSpc>
              <a:spcBef>
                <a:spcPts val="1001"/>
              </a:spcBef>
              <a:spcAft>
                <a:spcPts val="0"/>
              </a:spcAft>
              <a:buClr>
                <a:srgbClr val="7F7F7F"/>
              </a:buClr>
              <a:buSzPct val="100000"/>
              <a:buNone/>
            </a:pPr>
            <a:r>
              <a:rPr lang="tr-TR">
                <a:solidFill>
                  <a:srgbClr val="7F7F7F"/>
                </a:solidFill>
                <a:latin typeface="Roboto"/>
                <a:ea typeface="Roboto"/>
                <a:cs typeface="Roboto"/>
                <a:sym typeface="Roboto"/>
              </a:rPr>
              <a:t>Mustafa Kollu</a:t>
            </a:r>
            <a:r>
              <a:rPr lang="tr-TR" sz="2400" strike="noStrike">
                <a:solidFill>
                  <a:srgbClr val="7F7F7F"/>
                </a:solidFill>
                <a:latin typeface="Roboto"/>
                <a:ea typeface="Roboto"/>
                <a:cs typeface="Roboto"/>
                <a:sym typeface="Roboto"/>
              </a:rPr>
              <a:t> - 21627485</a:t>
            </a:r>
            <a:endParaRPr sz="2400" strike="noStrike">
              <a:latin typeface="Roboto"/>
              <a:ea typeface="Roboto"/>
              <a:cs typeface="Roboto"/>
              <a:sym typeface="Roboto"/>
            </a:endParaRPr>
          </a:p>
          <a:p>
            <a:pPr indent="0" lvl="0" marL="0" rtl="0" algn="ctr">
              <a:lnSpc>
                <a:spcPct val="90000"/>
              </a:lnSpc>
              <a:spcBef>
                <a:spcPts val="1000"/>
              </a:spcBef>
              <a:spcAft>
                <a:spcPts val="0"/>
              </a:spcAft>
              <a:buClr>
                <a:schemeClr val="dk1"/>
              </a:buClr>
              <a:buSzPct val="100000"/>
              <a:buNone/>
            </a:pPr>
            <a:r>
              <a:t/>
            </a:r>
            <a:endParaRPr>
              <a:latin typeface="Roboto"/>
              <a:ea typeface="Roboto"/>
              <a:cs typeface="Roboto"/>
              <a:sym typeface="Roboto"/>
            </a:endParaRPr>
          </a:p>
        </p:txBody>
      </p:sp>
      <p:sp>
        <p:nvSpPr>
          <p:cNvPr id="86" name="Google Shape;86;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22"/>
          <p:cNvSpPr txBox="1"/>
          <p:nvPr>
            <p:ph idx="1" type="body"/>
          </p:nvPr>
        </p:nvSpPr>
        <p:spPr>
          <a:xfrm>
            <a:off x="838200" y="2148749"/>
            <a:ext cx="10515600" cy="4028100"/>
          </a:xfrm>
          <a:prstGeom prst="rect">
            <a:avLst/>
          </a:prstGeom>
          <a:noFill/>
          <a:ln>
            <a:noFill/>
          </a:ln>
        </p:spPr>
        <p:txBody>
          <a:bodyPr anchorCtr="0" anchor="t" bIns="45700" lIns="91425" spcFirstLastPara="1" rIns="91425" wrap="square" tIns="45700">
            <a:normAutofit/>
          </a:bodyPr>
          <a:lstStyle/>
          <a:p>
            <a:pPr indent="-387350" lvl="0" marL="457200" rtl="0" algn="l">
              <a:lnSpc>
                <a:spcPct val="115000"/>
              </a:lnSpc>
              <a:spcBef>
                <a:spcPts val="0"/>
              </a:spcBef>
              <a:spcAft>
                <a:spcPts val="0"/>
              </a:spcAft>
              <a:buSzPts val="2500"/>
              <a:buFont typeface="Roboto"/>
              <a:buChar char="❖"/>
            </a:pPr>
            <a:r>
              <a:rPr lang="tr-TR" sz="2500">
                <a:latin typeface="Roboto"/>
                <a:ea typeface="Roboto"/>
                <a:cs typeface="Roboto"/>
                <a:sym typeface="Roboto"/>
              </a:rPr>
              <a:t>Data Cleaning</a:t>
            </a:r>
            <a:endParaRPr sz="2500">
              <a:latin typeface="Roboto"/>
              <a:ea typeface="Roboto"/>
              <a:cs typeface="Roboto"/>
              <a:sym typeface="Roboto"/>
            </a:endParaRPr>
          </a:p>
          <a:p>
            <a:pPr indent="-387350" lvl="1" marL="914400" rtl="0" algn="l">
              <a:lnSpc>
                <a:spcPct val="115000"/>
              </a:lnSpc>
              <a:spcBef>
                <a:spcPts val="0"/>
              </a:spcBef>
              <a:spcAft>
                <a:spcPts val="0"/>
              </a:spcAft>
              <a:buSzPts val="2500"/>
              <a:buFont typeface="Roboto"/>
              <a:buChar char="➢"/>
            </a:pPr>
            <a:r>
              <a:rPr lang="tr-TR" sz="2500">
                <a:latin typeface="Roboto"/>
                <a:ea typeface="Roboto"/>
                <a:cs typeface="Roboto"/>
                <a:sym typeface="Roboto"/>
              </a:rPr>
              <a:t>Looking at Data Quality - Checking Missing Values</a:t>
            </a:r>
            <a:r>
              <a:rPr lang="tr-TR" sz="2500">
                <a:latin typeface="Roboto"/>
                <a:ea typeface="Roboto"/>
                <a:cs typeface="Roboto"/>
                <a:sym typeface="Roboto"/>
              </a:rPr>
              <a:t> </a:t>
            </a:r>
            <a:endParaRPr sz="2500">
              <a:latin typeface="Roboto"/>
              <a:ea typeface="Roboto"/>
              <a:cs typeface="Roboto"/>
              <a:sym typeface="Roboto"/>
            </a:endParaRPr>
          </a:p>
          <a:p>
            <a:pPr indent="-387350" lvl="1" marL="914400" rtl="0" algn="l">
              <a:lnSpc>
                <a:spcPct val="115000"/>
              </a:lnSpc>
              <a:spcBef>
                <a:spcPts val="0"/>
              </a:spcBef>
              <a:spcAft>
                <a:spcPts val="0"/>
              </a:spcAft>
              <a:buSzPts val="2500"/>
              <a:buFont typeface="Roboto"/>
              <a:buChar char="➢"/>
            </a:pPr>
            <a:r>
              <a:rPr lang="tr-TR" sz="2500">
                <a:latin typeface="Roboto"/>
                <a:ea typeface="Roboto"/>
                <a:cs typeface="Roboto"/>
                <a:sym typeface="Roboto"/>
              </a:rPr>
              <a:t>Removing Duplicate Rows</a:t>
            </a:r>
            <a:endParaRPr sz="2500">
              <a:latin typeface="Roboto"/>
              <a:ea typeface="Roboto"/>
              <a:cs typeface="Roboto"/>
              <a:sym typeface="Roboto"/>
            </a:endParaRPr>
          </a:p>
          <a:p>
            <a:pPr indent="-387350" lvl="1" marL="914400" rtl="0" algn="l">
              <a:lnSpc>
                <a:spcPct val="115000"/>
              </a:lnSpc>
              <a:spcBef>
                <a:spcPts val="0"/>
              </a:spcBef>
              <a:spcAft>
                <a:spcPts val="0"/>
              </a:spcAft>
              <a:buSzPts val="2500"/>
              <a:buFont typeface="Roboto"/>
              <a:buChar char="➢"/>
            </a:pPr>
            <a:r>
              <a:rPr lang="tr-TR" sz="2500">
                <a:latin typeface="Roboto"/>
                <a:ea typeface="Roboto"/>
                <a:cs typeface="Roboto"/>
                <a:sym typeface="Roboto"/>
              </a:rPr>
              <a:t>Renaming Columns</a:t>
            </a:r>
            <a:endParaRPr sz="2500">
              <a:latin typeface="Roboto"/>
              <a:ea typeface="Roboto"/>
              <a:cs typeface="Roboto"/>
              <a:sym typeface="Roboto"/>
            </a:endParaRPr>
          </a:p>
          <a:p>
            <a:pPr indent="-387350" lvl="1" marL="914400" rtl="0" algn="l">
              <a:lnSpc>
                <a:spcPct val="115000"/>
              </a:lnSpc>
              <a:spcBef>
                <a:spcPts val="0"/>
              </a:spcBef>
              <a:spcAft>
                <a:spcPts val="0"/>
              </a:spcAft>
              <a:buSzPts val="2500"/>
              <a:buFont typeface="Roboto"/>
              <a:buChar char="➢"/>
            </a:pPr>
            <a:r>
              <a:rPr lang="tr-TR" sz="2500">
                <a:latin typeface="Roboto"/>
                <a:ea typeface="Roboto"/>
                <a:cs typeface="Roboto"/>
                <a:sym typeface="Roboto"/>
              </a:rPr>
              <a:t>Removing Dirties (Unnecessary columns, ineffective columns, Columns with low correlation etc. ) </a:t>
            </a:r>
            <a:endParaRPr sz="2500">
              <a:latin typeface="Roboto"/>
              <a:ea typeface="Roboto"/>
              <a:cs typeface="Roboto"/>
              <a:sym typeface="Roboto"/>
            </a:endParaRPr>
          </a:p>
        </p:txBody>
      </p:sp>
      <p:sp>
        <p:nvSpPr>
          <p:cNvPr id="153" name="Google Shape;153;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3"/>
          <p:cNvSpPr txBox="1"/>
          <p:nvPr>
            <p:ph type="title"/>
          </p:nvPr>
        </p:nvSpPr>
        <p:spPr>
          <a:xfrm>
            <a:off x="3751675" y="157675"/>
            <a:ext cx="6938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Checking Missing Values</a:t>
            </a:r>
            <a:endParaRPr sz="4000">
              <a:latin typeface="Roboto"/>
              <a:ea typeface="Roboto"/>
              <a:cs typeface="Roboto"/>
              <a:sym typeface="Roboto"/>
            </a:endParaRPr>
          </a:p>
        </p:txBody>
      </p:sp>
      <p:pic>
        <p:nvPicPr>
          <p:cNvPr id="159" name="Google Shape;159;p23"/>
          <p:cNvPicPr preferRelativeResize="0"/>
          <p:nvPr/>
        </p:nvPicPr>
        <p:blipFill>
          <a:blip r:embed="rId4">
            <a:alphaModFix/>
          </a:blip>
          <a:stretch>
            <a:fillRect/>
          </a:stretch>
        </p:blipFill>
        <p:spPr>
          <a:xfrm>
            <a:off x="3510050" y="1201151"/>
            <a:ext cx="6267450" cy="5245000"/>
          </a:xfrm>
          <a:prstGeom prst="rect">
            <a:avLst/>
          </a:prstGeom>
          <a:noFill/>
          <a:ln>
            <a:noFill/>
          </a:ln>
        </p:spPr>
      </p:pic>
      <p:sp>
        <p:nvSpPr>
          <p:cNvPr id="160" name="Google Shape;160;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3832225" y="365125"/>
            <a:ext cx="7521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Removing Duplicate Rows</a:t>
            </a:r>
            <a:endParaRPr sz="4000">
              <a:latin typeface="Roboto"/>
              <a:ea typeface="Roboto"/>
              <a:cs typeface="Roboto"/>
              <a:sym typeface="Roboto"/>
            </a:endParaRPr>
          </a:p>
        </p:txBody>
      </p:sp>
      <p:pic>
        <p:nvPicPr>
          <p:cNvPr id="166" name="Google Shape;166;p24"/>
          <p:cNvPicPr preferRelativeResize="0"/>
          <p:nvPr/>
        </p:nvPicPr>
        <p:blipFill>
          <a:blip r:embed="rId4">
            <a:alphaModFix/>
          </a:blip>
          <a:stretch>
            <a:fillRect/>
          </a:stretch>
        </p:blipFill>
        <p:spPr>
          <a:xfrm>
            <a:off x="1544700" y="2119350"/>
            <a:ext cx="9605800" cy="4079350"/>
          </a:xfrm>
          <a:prstGeom prst="rect">
            <a:avLst/>
          </a:prstGeom>
          <a:noFill/>
          <a:ln>
            <a:noFill/>
          </a:ln>
        </p:spPr>
      </p:pic>
      <p:sp>
        <p:nvSpPr>
          <p:cNvPr id="167" name="Google Shape;167;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25"/>
          <p:cNvSpPr txBox="1"/>
          <p:nvPr>
            <p:ph type="title"/>
          </p:nvPr>
        </p:nvSpPr>
        <p:spPr>
          <a:xfrm>
            <a:off x="4246475" y="365125"/>
            <a:ext cx="7107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Renaming Columns</a:t>
            </a:r>
            <a:endParaRPr sz="4000">
              <a:latin typeface="Roboto"/>
              <a:ea typeface="Roboto"/>
              <a:cs typeface="Roboto"/>
              <a:sym typeface="Roboto"/>
            </a:endParaRPr>
          </a:p>
        </p:txBody>
      </p:sp>
      <p:pic>
        <p:nvPicPr>
          <p:cNvPr id="173" name="Google Shape;173;p25"/>
          <p:cNvPicPr preferRelativeResize="0"/>
          <p:nvPr/>
        </p:nvPicPr>
        <p:blipFill>
          <a:blip r:embed="rId4">
            <a:alphaModFix/>
          </a:blip>
          <a:stretch>
            <a:fillRect/>
          </a:stretch>
        </p:blipFill>
        <p:spPr>
          <a:xfrm>
            <a:off x="2128838" y="1958300"/>
            <a:ext cx="7934325" cy="4438650"/>
          </a:xfrm>
          <a:prstGeom prst="rect">
            <a:avLst/>
          </a:prstGeom>
          <a:noFill/>
          <a:ln>
            <a:noFill/>
          </a:ln>
        </p:spPr>
      </p:pic>
      <p:sp>
        <p:nvSpPr>
          <p:cNvPr id="174" name="Google Shape;174;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6"/>
          <p:cNvSpPr txBox="1"/>
          <p:nvPr>
            <p:ph type="title"/>
          </p:nvPr>
        </p:nvSpPr>
        <p:spPr>
          <a:xfrm>
            <a:off x="3985913" y="471950"/>
            <a:ext cx="4164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Checking Outliers</a:t>
            </a:r>
            <a:endParaRPr sz="4000">
              <a:latin typeface="Roboto"/>
              <a:ea typeface="Roboto"/>
              <a:cs typeface="Roboto"/>
              <a:sym typeface="Roboto"/>
            </a:endParaRPr>
          </a:p>
        </p:txBody>
      </p:sp>
      <p:pic>
        <p:nvPicPr>
          <p:cNvPr id="180" name="Google Shape;180;p26"/>
          <p:cNvPicPr preferRelativeResize="0"/>
          <p:nvPr/>
        </p:nvPicPr>
        <p:blipFill>
          <a:blip r:embed="rId4">
            <a:alphaModFix/>
          </a:blip>
          <a:stretch>
            <a:fillRect/>
          </a:stretch>
        </p:blipFill>
        <p:spPr>
          <a:xfrm>
            <a:off x="1197263" y="1797650"/>
            <a:ext cx="9741325" cy="4831125"/>
          </a:xfrm>
          <a:prstGeom prst="rect">
            <a:avLst/>
          </a:prstGeom>
          <a:noFill/>
          <a:ln>
            <a:noFill/>
          </a:ln>
        </p:spPr>
      </p:pic>
      <p:sp>
        <p:nvSpPr>
          <p:cNvPr id="181" name="Google Shape;181;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7"/>
          <p:cNvSpPr txBox="1"/>
          <p:nvPr>
            <p:ph type="title"/>
          </p:nvPr>
        </p:nvSpPr>
        <p:spPr>
          <a:xfrm>
            <a:off x="5486875" y="238325"/>
            <a:ext cx="6869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Correlation</a:t>
            </a:r>
            <a:endParaRPr sz="4000">
              <a:latin typeface="Roboto"/>
              <a:ea typeface="Roboto"/>
              <a:cs typeface="Roboto"/>
              <a:sym typeface="Roboto"/>
            </a:endParaRPr>
          </a:p>
        </p:txBody>
      </p:sp>
      <p:pic>
        <p:nvPicPr>
          <p:cNvPr id="187" name="Google Shape;187;p27"/>
          <p:cNvPicPr preferRelativeResize="0"/>
          <p:nvPr/>
        </p:nvPicPr>
        <p:blipFill>
          <a:blip r:embed="rId4">
            <a:alphaModFix/>
          </a:blip>
          <a:stretch>
            <a:fillRect/>
          </a:stretch>
        </p:blipFill>
        <p:spPr>
          <a:xfrm>
            <a:off x="4221100" y="1148350"/>
            <a:ext cx="6014501" cy="5303700"/>
          </a:xfrm>
          <a:prstGeom prst="rect">
            <a:avLst/>
          </a:prstGeom>
          <a:noFill/>
          <a:ln>
            <a:noFill/>
          </a:ln>
        </p:spPr>
      </p:pic>
      <p:sp>
        <p:nvSpPr>
          <p:cNvPr id="188" name="Google Shape;188;p27"/>
          <p:cNvSpPr txBox="1"/>
          <p:nvPr>
            <p:ph idx="1" type="body"/>
          </p:nvPr>
        </p:nvSpPr>
        <p:spPr>
          <a:xfrm>
            <a:off x="400175" y="3244900"/>
            <a:ext cx="3092700" cy="3114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tr-TR" sz="2500">
                <a:latin typeface="Roboto"/>
                <a:ea typeface="Roboto"/>
                <a:cs typeface="Roboto"/>
                <a:sym typeface="Roboto"/>
              </a:rPr>
              <a:t>Correlation between all features</a:t>
            </a:r>
            <a:endParaRPr sz="2500">
              <a:latin typeface="Roboto"/>
              <a:ea typeface="Roboto"/>
              <a:cs typeface="Roboto"/>
              <a:sym typeface="Roboto"/>
            </a:endParaRPr>
          </a:p>
        </p:txBody>
      </p:sp>
      <p:sp>
        <p:nvSpPr>
          <p:cNvPr id="189" name="Google Shape;189;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8"/>
          <p:cNvSpPr txBox="1"/>
          <p:nvPr>
            <p:ph type="title"/>
          </p:nvPr>
        </p:nvSpPr>
        <p:spPr>
          <a:xfrm>
            <a:off x="3724500" y="310900"/>
            <a:ext cx="474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Feature Importance</a:t>
            </a:r>
            <a:endParaRPr sz="4000">
              <a:latin typeface="Roboto"/>
              <a:ea typeface="Roboto"/>
              <a:cs typeface="Roboto"/>
              <a:sym typeface="Roboto"/>
            </a:endParaRPr>
          </a:p>
        </p:txBody>
      </p:sp>
      <p:pic>
        <p:nvPicPr>
          <p:cNvPr id="195" name="Google Shape;195;p28"/>
          <p:cNvPicPr preferRelativeResize="0"/>
          <p:nvPr/>
        </p:nvPicPr>
        <p:blipFill>
          <a:blip r:embed="rId4">
            <a:alphaModFix/>
          </a:blip>
          <a:stretch>
            <a:fillRect/>
          </a:stretch>
        </p:blipFill>
        <p:spPr>
          <a:xfrm>
            <a:off x="3031725" y="1318375"/>
            <a:ext cx="8206200" cy="5343775"/>
          </a:xfrm>
          <a:prstGeom prst="rect">
            <a:avLst/>
          </a:prstGeom>
          <a:noFill/>
          <a:ln>
            <a:noFill/>
          </a:ln>
        </p:spPr>
      </p:pic>
      <p:sp>
        <p:nvSpPr>
          <p:cNvPr id="196" name="Google Shape;196;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29"/>
          <p:cNvSpPr txBox="1"/>
          <p:nvPr>
            <p:ph type="title"/>
          </p:nvPr>
        </p:nvSpPr>
        <p:spPr>
          <a:xfrm>
            <a:off x="4323450" y="430950"/>
            <a:ext cx="3545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a:t>Train-Test Split</a:t>
            </a:r>
            <a:endParaRPr/>
          </a:p>
        </p:txBody>
      </p:sp>
      <p:sp>
        <p:nvSpPr>
          <p:cNvPr id="202" name="Google Shape;202;p29"/>
          <p:cNvSpPr/>
          <p:nvPr/>
        </p:nvSpPr>
        <p:spPr>
          <a:xfrm>
            <a:off x="3180325" y="2772725"/>
            <a:ext cx="2882700" cy="7749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2100">
                <a:latin typeface="Roboto"/>
                <a:ea typeface="Roboto"/>
                <a:cs typeface="Roboto"/>
                <a:sym typeface="Roboto"/>
              </a:rPr>
              <a:t>Train Data</a:t>
            </a:r>
            <a:endParaRPr sz="2100">
              <a:latin typeface="Roboto"/>
              <a:ea typeface="Roboto"/>
              <a:cs typeface="Roboto"/>
              <a:sym typeface="Roboto"/>
            </a:endParaRPr>
          </a:p>
        </p:txBody>
      </p:sp>
      <p:sp>
        <p:nvSpPr>
          <p:cNvPr id="203" name="Google Shape;203;p29"/>
          <p:cNvSpPr/>
          <p:nvPr/>
        </p:nvSpPr>
        <p:spPr>
          <a:xfrm>
            <a:off x="6042275" y="2838675"/>
            <a:ext cx="2882700" cy="7089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2100">
                <a:latin typeface="Roboto"/>
                <a:ea typeface="Roboto"/>
                <a:cs typeface="Roboto"/>
                <a:sym typeface="Roboto"/>
              </a:rPr>
              <a:t>Test Data</a:t>
            </a:r>
            <a:endParaRPr sz="2100">
              <a:latin typeface="Roboto"/>
              <a:ea typeface="Roboto"/>
              <a:cs typeface="Roboto"/>
              <a:sym typeface="Roboto"/>
            </a:endParaRPr>
          </a:p>
        </p:txBody>
      </p:sp>
      <p:sp>
        <p:nvSpPr>
          <p:cNvPr id="204" name="Google Shape;204;p29"/>
          <p:cNvSpPr/>
          <p:nvPr/>
        </p:nvSpPr>
        <p:spPr>
          <a:xfrm>
            <a:off x="3180325" y="2129775"/>
            <a:ext cx="5744700" cy="7089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2100">
                <a:latin typeface="Roboto"/>
                <a:ea typeface="Roboto"/>
                <a:cs typeface="Roboto"/>
                <a:sym typeface="Roboto"/>
              </a:rPr>
              <a:t>Labeled Data</a:t>
            </a:r>
            <a:endParaRPr sz="2100">
              <a:latin typeface="Roboto"/>
              <a:ea typeface="Roboto"/>
              <a:cs typeface="Roboto"/>
              <a:sym typeface="Roboto"/>
            </a:endParaRPr>
          </a:p>
        </p:txBody>
      </p:sp>
      <p:sp>
        <p:nvSpPr>
          <p:cNvPr id="205" name="Google Shape;205;p29"/>
          <p:cNvSpPr txBox="1"/>
          <p:nvPr/>
        </p:nvSpPr>
        <p:spPr>
          <a:xfrm>
            <a:off x="3180325" y="3547625"/>
            <a:ext cx="2809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TR" sz="2000">
                <a:latin typeface="Roboto"/>
                <a:ea typeface="Roboto"/>
                <a:cs typeface="Roboto"/>
                <a:sym typeface="Roboto"/>
              </a:rPr>
              <a:t>%75</a:t>
            </a:r>
            <a:endParaRPr b="1" sz="2000">
              <a:latin typeface="Roboto"/>
              <a:ea typeface="Roboto"/>
              <a:cs typeface="Roboto"/>
              <a:sym typeface="Roboto"/>
            </a:endParaRPr>
          </a:p>
        </p:txBody>
      </p:sp>
      <p:sp>
        <p:nvSpPr>
          <p:cNvPr id="206" name="Google Shape;206;p29"/>
          <p:cNvSpPr txBox="1"/>
          <p:nvPr/>
        </p:nvSpPr>
        <p:spPr>
          <a:xfrm>
            <a:off x="5989525" y="3547625"/>
            <a:ext cx="2935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TR" sz="2000">
                <a:latin typeface="Roboto"/>
                <a:ea typeface="Roboto"/>
                <a:cs typeface="Roboto"/>
                <a:sym typeface="Roboto"/>
              </a:rPr>
              <a:t>%25</a:t>
            </a:r>
            <a:endParaRPr b="1" sz="2000">
              <a:latin typeface="Roboto"/>
              <a:ea typeface="Roboto"/>
              <a:cs typeface="Roboto"/>
              <a:sym typeface="Roboto"/>
            </a:endParaRPr>
          </a:p>
        </p:txBody>
      </p:sp>
      <p:sp>
        <p:nvSpPr>
          <p:cNvPr id="207" name="Google Shape;207;p29"/>
          <p:cNvSpPr/>
          <p:nvPr/>
        </p:nvSpPr>
        <p:spPr>
          <a:xfrm>
            <a:off x="5293075" y="5000375"/>
            <a:ext cx="1684800" cy="708900"/>
          </a:xfrm>
          <a:prstGeom prst="rightArrow">
            <a:avLst>
              <a:gd fmla="val 50000" name="adj1"/>
              <a:gd fmla="val 5000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txBox="1"/>
          <p:nvPr/>
        </p:nvSpPr>
        <p:spPr>
          <a:xfrm>
            <a:off x="3013025" y="5108525"/>
            <a:ext cx="209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000">
                <a:latin typeface="Roboto"/>
                <a:ea typeface="Roboto"/>
                <a:cs typeface="Roboto"/>
                <a:sym typeface="Roboto"/>
              </a:rPr>
              <a:t>Numerical Data</a:t>
            </a:r>
            <a:endParaRPr b="1" sz="2000">
              <a:latin typeface="Roboto"/>
              <a:ea typeface="Roboto"/>
              <a:cs typeface="Roboto"/>
              <a:sym typeface="Roboto"/>
            </a:endParaRPr>
          </a:p>
        </p:txBody>
      </p:sp>
      <p:sp>
        <p:nvSpPr>
          <p:cNvPr id="209" name="Google Shape;209;p29"/>
          <p:cNvSpPr txBox="1"/>
          <p:nvPr/>
        </p:nvSpPr>
        <p:spPr>
          <a:xfrm>
            <a:off x="7085850" y="5108525"/>
            <a:ext cx="209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000">
                <a:latin typeface="Roboto"/>
                <a:ea typeface="Roboto"/>
                <a:cs typeface="Roboto"/>
                <a:sym typeface="Roboto"/>
              </a:rPr>
              <a:t>Normalized</a:t>
            </a:r>
            <a:r>
              <a:rPr b="1" lang="tr-TR" sz="2000">
                <a:latin typeface="Roboto"/>
                <a:ea typeface="Roboto"/>
                <a:cs typeface="Roboto"/>
                <a:sym typeface="Roboto"/>
              </a:rPr>
              <a:t> Data</a:t>
            </a:r>
            <a:endParaRPr b="1" sz="2000">
              <a:latin typeface="Roboto"/>
              <a:ea typeface="Roboto"/>
              <a:cs typeface="Roboto"/>
              <a:sym typeface="Roboto"/>
            </a:endParaRPr>
          </a:p>
        </p:txBody>
      </p:sp>
      <p:sp>
        <p:nvSpPr>
          <p:cNvPr id="210" name="Google Shape;210;p29"/>
          <p:cNvSpPr txBox="1"/>
          <p:nvPr/>
        </p:nvSpPr>
        <p:spPr>
          <a:xfrm>
            <a:off x="5100175" y="4413375"/>
            <a:ext cx="190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000">
                <a:latin typeface="Roboto"/>
                <a:ea typeface="Roboto"/>
                <a:cs typeface="Roboto"/>
                <a:sym typeface="Roboto"/>
              </a:rPr>
              <a:t>MinMaxScaler</a:t>
            </a:r>
            <a:endParaRPr b="1" sz="2000">
              <a:latin typeface="Roboto"/>
              <a:ea typeface="Roboto"/>
              <a:cs typeface="Roboto"/>
              <a:sym typeface="Roboto"/>
            </a:endParaRPr>
          </a:p>
        </p:txBody>
      </p:sp>
      <p:sp>
        <p:nvSpPr>
          <p:cNvPr id="211" name="Google Shape;211;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30"/>
          <p:cNvSpPr txBox="1"/>
          <p:nvPr>
            <p:ph type="title"/>
          </p:nvPr>
        </p:nvSpPr>
        <p:spPr>
          <a:xfrm>
            <a:off x="5145900" y="468675"/>
            <a:ext cx="6207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Modeling</a:t>
            </a:r>
            <a:endParaRPr sz="4000">
              <a:latin typeface="Roboto"/>
              <a:ea typeface="Roboto"/>
              <a:cs typeface="Roboto"/>
              <a:sym typeface="Roboto"/>
            </a:endParaRPr>
          </a:p>
        </p:txBody>
      </p:sp>
      <p:sp>
        <p:nvSpPr>
          <p:cNvPr id="217" name="Google Shape;217;p30"/>
          <p:cNvSpPr txBox="1"/>
          <p:nvPr>
            <p:ph idx="1" type="body"/>
          </p:nvPr>
        </p:nvSpPr>
        <p:spPr>
          <a:xfrm>
            <a:off x="838200" y="2755372"/>
            <a:ext cx="10515600" cy="342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tr-TR" sz="2500">
                <a:latin typeface="Roboto"/>
                <a:ea typeface="Roboto"/>
                <a:cs typeface="Roboto"/>
                <a:sym typeface="Roboto"/>
              </a:rPr>
              <a:t>In the modeling phase, we make predictions using machine learning approaches on the data set we have prepared. The data set we use in these approaches is the training set. The modeling process is repeated for 5 approaches.</a:t>
            </a:r>
            <a:endParaRPr sz="2500">
              <a:latin typeface="Roboto"/>
              <a:ea typeface="Roboto"/>
              <a:cs typeface="Roboto"/>
              <a:sym typeface="Roboto"/>
            </a:endParaRPr>
          </a:p>
        </p:txBody>
      </p:sp>
      <p:sp>
        <p:nvSpPr>
          <p:cNvPr id="218" name="Google Shape;218;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31"/>
          <p:cNvSpPr txBox="1"/>
          <p:nvPr>
            <p:ph type="title"/>
          </p:nvPr>
        </p:nvSpPr>
        <p:spPr>
          <a:xfrm>
            <a:off x="4161675" y="365125"/>
            <a:ext cx="7192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Supervised Learning</a:t>
            </a:r>
            <a:endParaRPr sz="4000">
              <a:latin typeface="Roboto"/>
              <a:ea typeface="Roboto"/>
              <a:cs typeface="Roboto"/>
              <a:sym typeface="Roboto"/>
            </a:endParaRPr>
          </a:p>
        </p:txBody>
      </p:sp>
      <p:grpSp>
        <p:nvGrpSpPr>
          <p:cNvPr id="224" name="Google Shape;224;p31"/>
          <p:cNvGrpSpPr/>
          <p:nvPr/>
        </p:nvGrpSpPr>
        <p:grpSpPr>
          <a:xfrm>
            <a:off x="311710" y="2560447"/>
            <a:ext cx="2446472" cy="3086856"/>
            <a:chOff x="1083025" y="1574025"/>
            <a:chExt cx="1834900" cy="2315200"/>
          </a:xfrm>
        </p:grpSpPr>
        <p:sp>
          <p:nvSpPr>
            <p:cNvPr id="225" name="Google Shape;225;p31"/>
            <p:cNvSpPr txBox="1"/>
            <p:nvPr/>
          </p:nvSpPr>
          <p:spPr>
            <a:xfrm>
              <a:off x="1604274" y="1574025"/>
              <a:ext cx="624300" cy="2412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tr-TR" sz="1100">
                  <a:solidFill>
                    <a:srgbClr val="0C58D3"/>
                  </a:solidFill>
                  <a:latin typeface="Roboto"/>
                  <a:ea typeface="Roboto"/>
                  <a:cs typeface="Roboto"/>
                  <a:sym typeface="Roboto"/>
                </a:rPr>
                <a:t>92.2%</a:t>
              </a:r>
              <a:endParaRPr sz="1100">
                <a:solidFill>
                  <a:srgbClr val="0C58D3"/>
                </a:solidFill>
                <a:latin typeface="Roboto"/>
                <a:ea typeface="Roboto"/>
                <a:cs typeface="Roboto"/>
                <a:sym typeface="Roboto"/>
              </a:endParaRPr>
            </a:p>
          </p:txBody>
        </p:sp>
        <p:sp>
          <p:nvSpPr>
            <p:cNvPr id="226" name="Google Shape;226;p31"/>
            <p:cNvSpPr txBox="1"/>
            <p:nvPr/>
          </p:nvSpPr>
          <p:spPr>
            <a:xfrm>
              <a:off x="1235835" y="2695024"/>
              <a:ext cx="16227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tr-TR" sz="1300">
                  <a:solidFill>
                    <a:srgbClr val="0C58D3"/>
                  </a:solidFill>
                  <a:latin typeface="Roboto"/>
                  <a:ea typeface="Roboto"/>
                  <a:cs typeface="Roboto"/>
                  <a:sym typeface="Roboto"/>
                </a:rPr>
                <a:t>Random Forest Classifier</a:t>
              </a:r>
              <a:endParaRPr b="1" sz="1300">
                <a:solidFill>
                  <a:srgbClr val="0C58D3"/>
                </a:solidFill>
                <a:latin typeface="Roboto"/>
                <a:ea typeface="Roboto"/>
                <a:cs typeface="Roboto"/>
                <a:sym typeface="Roboto"/>
              </a:endParaRPr>
            </a:p>
          </p:txBody>
        </p:sp>
        <p:sp>
          <p:nvSpPr>
            <p:cNvPr id="227" name="Google Shape;227;p31"/>
            <p:cNvSpPr txBox="1"/>
            <p:nvPr/>
          </p:nvSpPr>
          <p:spPr>
            <a:xfrm>
              <a:off x="1215700" y="3151825"/>
              <a:ext cx="1545600" cy="737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t/>
              </a:r>
              <a:endParaRPr sz="1100">
                <a:solidFill>
                  <a:srgbClr val="0C58D3"/>
                </a:solidFill>
                <a:latin typeface="Roboto"/>
                <a:ea typeface="Roboto"/>
                <a:cs typeface="Roboto"/>
                <a:sym typeface="Roboto"/>
              </a:endParaRPr>
            </a:p>
          </p:txBody>
        </p:sp>
        <p:cxnSp>
          <p:nvCxnSpPr>
            <p:cNvPr id="228" name="Google Shape;228;p31"/>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29" name="Google Shape;229;p31"/>
            <p:cNvSpPr/>
            <p:nvPr/>
          </p:nvSpPr>
          <p:spPr>
            <a:xfrm flipH="1">
              <a:off x="1083025" y="2306625"/>
              <a:ext cx="1834800" cy="143400"/>
            </a:xfrm>
            <a:prstGeom prst="parallelogram">
              <a:avLst>
                <a:gd fmla="val 96952" name="adj"/>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tr-TR" sz="1900"/>
                <a:t>  </a:t>
              </a:r>
              <a:endParaRPr sz="1900"/>
            </a:p>
          </p:txBody>
        </p:sp>
        <p:sp>
          <p:nvSpPr>
            <p:cNvPr id="230" name="Google Shape;230;p31"/>
            <p:cNvSpPr/>
            <p:nvPr/>
          </p:nvSpPr>
          <p:spPr>
            <a:xfrm>
              <a:off x="1083125" y="2460449"/>
              <a:ext cx="1834800" cy="143400"/>
            </a:xfrm>
            <a:prstGeom prst="parallelogram">
              <a:avLst>
                <a:gd fmla="val 96952" name="adj"/>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1" name="Google Shape;231;p31"/>
          <p:cNvGrpSpPr/>
          <p:nvPr/>
        </p:nvGrpSpPr>
        <p:grpSpPr>
          <a:xfrm>
            <a:off x="2590308" y="2560447"/>
            <a:ext cx="2446472" cy="3086856"/>
            <a:chOff x="1083025" y="1574025"/>
            <a:chExt cx="1834900" cy="2315200"/>
          </a:xfrm>
        </p:grpSpPr>
        <p:sp>
          <p:nvSpPr>
            <p:cNvPr id="232" name="Google Shape;232;p31"/>
            <p:cNvSpPr txBox="1"/>
            <p:nvPr/>
          </p:nvSpPr>
          <p:spPr>
            <a:xfrm>
              <a:off x="1604274" y="1574025"/>
              <a:ext cx="624300" cy="2412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tr-TR" sz="1100">
                  <a:solidFill>
                    <a:srgbClr val="0C58D3"/>
                  </a:solidFill>
                  <a:latin typeface="Roboto"/>
                  <a:ea typeface="Roboto"/>
                  <a:cs typeface="Roboto"/>
                  <a:sym typeface="Roboto"/>
                </a:rPr>
                <a:t>      90.5%</a:t>
              </a:r>
              <a:endParaRPr sz="1100">
                <a:solidFill>
                  <a:srgbClr val="0C58D3"/>
                </a:solidFill>
                <a:latin typeface="Roboto"/>
                <a:ea typeface="Roboto"/>
                <a:cs typeface="Roboto"/>
                <a:sym typeface="Roboto"/>
              </a:endParaRPr>
            </a:p>
          </p:txBody>
        </p:sp>
        <p:sp>
          <p:nvSpPr>
            <p:cNvPr id="233" name="Google Shape;233;p31"/>
            <p:cNvSpPr txBox="1"/>
            <p:nvPr/>
          </p:nvSpPr>
          <p:spPr>
            <a:xfrm>
              <a:off x="1235825" y="2695025"/>
              <a:ext cx="15051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tr-TR" sz="1300">
                  <a:solidFill>
                    <a:srgbClr val="0C58D3"/>
                  </a:solidFill>
                  <a:latin typeface="Roboto"/>
                  <a:ea typeface="Roboto"/>
                  <a:cs typeface="Roboto"/>
                  <a:sym typeface="Roboto"/>
                </a:rPr>
                <a:t>K-Nearest Neighbors</a:t>
              </a:r>
              <a:endParaRPr b="1" sz="1300">
                <a:solidFill>
                  <a:srgbClr val="0C58D3"/>
                </a:solidFill>
                <a:latin typeface="Roboto"/>
                <a:ea typeface="Roboto"/>
                <a:cs typeface="Roboto"/>
                <a:sym typeface="Roboto"/>
              </a:endParaRPr>
            </a:p>
          </p:txBody>
        </p:sp>
        <p:sp>
          <p:nvSpPr>
            <p:cNvPr id="234" name="Google Shape;234;p31"/>
            <p:cNvSpPr txBox="1"/>
            <p:nvPr/>
          </p:nvSpPr>
          <p:spPr>
            <a:xfrm>
              <a:off x="1215700" y="3151825"/>
              <a:ext cx="1545600" cy="737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t/>
              </a:r>
              <a:endParaRPr sz="1100">
                <a:solidFill>
                  <a:srgbClr val="0C58D3"/>
                </a:solidFill>
                <a:latin typeface="Roboto"/>
                <a:ea typeface="Roboto"/>
                <a:cs typeface="Roboto"/>
                <a:sym typeface="Roboto"/>
              </a:endParaRPr>
            </a:p>
          </p:txBody>
        </p:sp>
        <p:cxnSp>
          <p:nvCxnSpPr>
            <p:cNvPr id="235" name="Google Shape;235;p31"/>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36" name="Google Shape;236;p31"/>
            <p:cNvSpPr/>
            <p:nvPr/>
          </p:nvSpPr>
          <p:spPr>
            <a:xfrm flipH="1">
              <a:off x="1083025" y="2306625"/>
              <a:ext cx="1834800" cy="143400"/>
            </a:xfrm>
            <a:prstGeom prst="parallelogram">
              <a:avLst>
                <a:gd fmla="val 96952" name="adj"/>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tr-TR" sz="1900"/>
                <a:t>  </a:t>
              </a:r>
              <a:endParaRPr sz="1900"/>
            </a:p>
          </p:txBody>
        </p:sp>
        <p:sp>
          <p:nvSpPr>
            <p:cNvPr id="237" name="Google Shape;237;p31"/>
            <p:cNvSpPr/>
            <p:nvPr/>
          </p:nvSpPr>
          <p:spPr>
            <a:xfrm>
              <a:off x="1083125" y="2460449"/>
              <a:ext cx="1834800" cy="143400"/>
            </a:xfrm>
            <a:prstGeom prst="parallelogram">
              <a:avLst>
                <a:gd fmla="val 96952" name="adj"/>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8" name="Google Shape;238;p31"/>
          <p:cNvGrpSpPr/>
          <p:nvPr/>
        </p:nvGrpSpPr>
        <p:grpSpPr>
          <a:xfrm>
            <a:off x="4872769" y="2559499"/>
            <a:ext cx="2446472" cy="3086856"/>
            <a:chOff x="1083025" y="1574025"/>
            <a:chExt cx="1834900" cy="2315200"/>
          </a:xfrm>
        </p:grpSpPr>
        <p:sp>
          <p:nvSpPr>
            <p:cNvPr id="239" name="Google Shape;239;p31"/>
            <p:cNvSpPr txBox="1"/>
            <p:nvPr/>
          </p:nvSpPr>
          <p:spPr>
            <a:xfrm>
              <a:off x="1604274" y="1574025"/>
              <a:ext cx="624300" cy="2412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tr-TR" sz="1100">
                  <a:solidFill>
                    <a:srgbClr val="858585"/>
                  </a:solidFill>
                  <a:latin typeface="Roboto"/>
                  <a:ea typeface="Roboto"/>
                  <a:cs typeface="Roboto"/>
                  <a:sym typeface="Roboto"/>
                </a:rPr>
                <a:t>87.9%</a:t>
              </a:r>
              <a:endParaRPr sz="1100">
                <a:solidFill>
                  <a:srgbClr val="858585"/>
                </a:solidFill>
                <a:latin typeface="Roboto"/>
                <a:ea typeface="Roboto"/>
                <a:cs typeface="Roboto"/>
                <a:sym typeface="Roboto"/>
              </a:endParaRPr>
            </a:p>
          </p:txBody>
        </p:sp>
        <p:sp>
          <p:nvSpPr>
            <p:cNvPr id="240" name="Google Shape;240;p31"/>
            <p:cNvSpPr txBox="1"/>
            <p:nvPr/>
          </p:nvSpPr>
          <p:spPr>
            <a:xfrm>
              <a:off x="1235827" y="2695022"/>
              <a:ext cx="16221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tr-TR" sz="1300">
                  <a:solidFill>
                    <a:srgbClr val="858585"/>
                  </a:solidFill>
                  <a:latin typeface="Roboto"/>
                  <a:ea typeface="Roboto"/>
                  <a:cs typeface="Roboto"/>
                  <a:sym typeface="Roboto"/>
                </a:rPr>
                <a:t>Decision Tree Classifier</a:t>
              </a:r>
              <a:endParaRPr b="1" sz="1300">
                <a:solidFill>
                  <a:srgbClr val="858585"/>
                </a:solidFill>
                <a:latin typeface="Roboto"/>
                <a:ea typeface="Roboto"/>
                <a:cs typeface="Roboto"/>
                <a:sym typeface="Roboto"/>
              </a:endParaRPr>
            </a:p>
          </p:txBody>
        </p:sp>
        <p:sp>
          <p:nvSpPr>
            <p:cNvPr id="241" name="Google Shape;241;p31"/>
            <p:cNvSpPr txBox="1"/>
            <p:nvPr/>
          </p:nvSpPr>
          <p:spPr>
            <a:xfrm>
              <a:off x="1215700" y="3151825"/>
              <a:ext cx="1545600" cy="737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t/>
              </a:r>
              <a:endParaRPr sz="1100">
                <a:solidFill>
                  <a:srgbClr val="858585"/>
                </a:solidFill>
                <a:latin typeface="Roboto"/>
                <a:ea typeface="Roboto"/>
                <a:cs typeface="Roboto"/>
                <a:sym typeface="Roboto"/>
              </a:endParaRPr>
            </a:p>
          </p:txBody>
        </p:sp>
        <p:cxnSp>
          <p:nvCxnSpPr>
            <p:cNvPr id="242" name="Google Shape;242;p31"/>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43" name="Google Shape;243;p31"/>
            <p:cNvSpPr/>
            <p:nvPr/>
          </p:nvSpPr>
          <p:spPr>
            <a:xfrm flipH="1">
              <a:off x="1083025" y="2306625"/>
              <a:ext cx="1834800" cy="143400"/>
            </a:xfrm>
            <a:prstGeom prst="parallelogram">
              <a:avLst>
                <a:gd fmla="val 96952" name="adj"/>
              </a:avLst>
            </a:prstGeom>
            <a:solidFill>
              <a:srgbClr val="C2C2C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tr-TR" sz="1900"/>
                <a:t>  </a:t>
              </a:r>
              <a:endParaRPr sz="1900"/>
            </a:p>
          </p:txBody>
        </p:sp>
        <p:sp>
          <p:nvSpPr>
            <p:cNvPr id="244" name="Google Shape;244;p31"/>
            <p:cNvSpPr/>
            <p:nvPr/>
          </p:nvSpPr>
          <p:spPr>
            <a:xfrm>
              <a:off x="1083125" y="2460449"/>
              <a:ext cx="1834800" cy="143400"/>
            </a:xfrm>
            <a:prstGeom prst="parallelogram">
              <a:avLst>
                <a:gd fmla="val 96952" name="adj"/>
              </a:avLst>
            </a:prstGeom>
            <a:solidFill>
              <a:srgbClr val="85858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5" name="Google Shape;245;p31"/>
          <p:cNvGrpSpPr/>
          <p:nvPr/>
        </p:nvGrpSpPr>
        <p:grpSpPr>
          <a:xfrm>
            <a:off x="7157120" y="2559484"/>
            <a:ext cx="2446472" cy="3086856"/>
            <a:chOff x="1083025" y="1574025"/>
            <a:chExt cx="1834900" cy="2315200"/>
          </a:xfrm>
        </p:grpSpPr>
        <p:sp>
          <p:nvSpPr>
            <p:cNvPr id="246" name="Google Shape;246;p31"/>
            <p:cNvSpPr txBox="1"/>
            <p:nvPr/>
          </p:nvSpPr>
          <p:spPr>
            <a:xfrm>
              <a:off x="1604274" y="1574025"/>
              <a:ext cx="624300" cy="2412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tr-TR" sz="1100">
                  <a:solidFill>
                    <a:srgbClr val="858585"/>
                  </a:solidFill>
                  <a:latin typeface="Roboto"/>
                  <a:ea typeface="Roboto"/>
                  <a:cs typeface="Roboto"/>
                  <a:sym typeface="Roboto"/>
                </a:rPr>
                <a:t>91.5%</a:t>
              </a:r>
              <a:endParaRPr sz="1100">
                <a:solidFill>
                  <a:srgbClr val="858585"/>
                </a:solidFill>
                <a:latin typeface="Roboto"/>
                <a:ea typeface="Roboto"/>
                <a:cs typeface="Roboto"/>
                <a:sym typeface="Roboto"/>
              </a:endParaRPr>
            </a:p>
          </p:txBody>
        </p:sp>
        <p:sp>
          <p:nvSpPr>
            <p:cNvPr id="247" name="Google Shape;247;p31"/>
            <p:cNvSpPr txBox="1"/>
            <p:nvPr/>
          </p:nvSpPr>
          <p:spPr>
            <a:xfrm>
              <a:off x="1235826" y="2695033"/>
              <a:ext cx="16629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tr-TR" sz="1300">
                  <a:solidFill>
                    <a:srgbClr val="858585"/>
                  </a:solidFill>
                  <a:latin typeface="Roboto"/>
                  <a:ea typeface="Roboto"/>
                  <a:cs typeface="Roboto"/>
                  <a:sym typeface="Roboto"/>
                </a:rPr>
                <a:t>Support Vector Machines</a:t>
              </a:r>
              <a:endParaRPr b="1" sz="1300">
                <a:solidFill>
                  <a:srgbClr val="858585"/>
                </a:solidFill>
                <a:latin typeface="Roboto"/>
                <a:ea typeface="Roboto"/>
                <a:cs typeface="Roboto"/>
                <a:sym typeface="Roboto"/>
              </a:endParaRPr>
            </a:p>
          </p:txBody>
        </p:sp>
        <p:sp>
          <p:nvSpPr>
            <p:cNvPr id="248" name="Google Shape;248;p31"/>
            <p:cNvSpPr txBox="1"/>
            <p:nvPr/>
          </p:nvSpPr>
          <p:spPr>
            <a:xfrm>
              <a:off x="1215700" y="3151825"/>
              <a:ext cx="1545600" cy="737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t/>
              </a:r>
              <a:endParaRPr sz="1100">
                <a:solidFill>
                  <a:srgbClr val="858585"/>
                </a:solidFill>
                <a:latin typeface="Roboto"/>
                <a:ea typeface="Roboto"/>
                <a:cs typeface="Roboto"/>
                <a:sym typeface="Roboto"/>
              </a:endParaRPr>
            </a:p>
          </p:txBody>
        </p:sp>
        <p:cxnSp>
          <p:nvCxnSpPr>
            <p:cNvPr id="249" name="Google Shape;249;p31"/>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50" name="Google Shape;250;p31"/>
            <p:cNvSpPr/>
            <p:nvPr/>
          </p:nvSpPr>
          <p:spPr>
            <a:xfrm flipH="1">
              <a:off x="1083025" y="2306625"/>
              <a:ext cx="1834800" cy="143400"/>
            </a:xfrm>
            <a:prstGeom prst="parallelogram">
              <a:avLst>
                <a:gd fmla="val 96952" name="adj"/>
              </a:avLst>
            </a:prstGeom>
            <a:solidFill>
              <a:srgbClr val="C2C2C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tr-TR" sz="1900"/>
                <a:t>  </a:t>
              </a:r>
              <a:endParaRPr sz="1900"/>
            </a:p>
          </p:txBody>
        </p:sp>
        <p:sp>
          <p:nvSpPr>
            <p:cNvPr id="251" name="Google Shape;251;p31"/>
            <p:cNvSpPr/>
            <p:nvPr/>
          </p:nvSpPr>
          <p:spPr>
            <a:xfrm>
              <a:off x="1083125" y="2460449"/>
              <a:ext cx="1834800" cy="143400"/>
            </a:xfrm>
            <a:prstGeom prst="parallelogram">
              <a:avLst>
                <a:gd fmla="val 96952" name="adj"/>
              </a:avLst>
            </a:prstGeom>
            <a:solidFill>
              <a:srgbClr val="85858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2" name="Google Shape;252;p31"/>
          <p:cNvGrpSpPr/>
          <p:nvPr/>
        </p:nvGrpSpPr>
        <p:grpSpPr>
          <a:xfrm>
            <a:off x="9433820" y="2559484"/>
            <a:ext cx="2446472" cy="3086856"/>
            <a:chOff x="1083025" y="1574025"/>
            <a:chExt cx="1834900" cy="2315200"/>
          </a:xfrm>
        </p:grpSpPr>
        <p:sp>
          <p:nvSpPr>
            <p:cNvPr id="253" name="Google Shape;253;p31"/>
            <p:cNvSpPr txBox="1"/>
            <p:nvPr/>
          </p:nvSpPr>
          <p:spPr>
            <a:xfrm>
              <a:off x="1235825" y="2695025"/>
              <a:ext cx="15051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tr-TR" sz="1300">
                  <a:solidFill>
                    <a:srgbClr val="858585"/>
                  </a:solidFill>
                  <a:latin typeface="Roboto"/>
                  <a:ea typeface="Roboto"/>
                  <a:cs typeface="Roboto"/>
                  <a:sym typeface="Roboto"/>
                </a:rPr>
                <a:t>Gaussian Naive Bayes</a:t>
              </a:r>
              <a:endParaRPr b="1" sz="1300">
                <a:solidFill>
                  <a:srgbClr val="858585"/>
                </a:solidFill>
                <a:latin typeface="Roboto"/>
                <a:ea typeface="Roboto"/>
                <a:cs typeface="Roboto"/>
                <a:sym typeface="Roboto"/>
              </a:endParaRPr>
            </a:p>
          </p:txBody>
        </p:sp>
        <p:sp>
          <p:nvSpPr>
            <p:cNvPr id="254" name="Google Shape;254;p31"/>
            <p:cNvSpPr txBox="1"/>
            <p:nvPr/>
          </p:nvSpPr>
          <p:spPr>
            <a:xfrm>
              <a:off x="1215700" y="3151825"/>
              <a:ext cx="1545600" cy="737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t/>
              </a:r>
              <a:endParaRPr sz="1100">
                <a:solidFill>
                  <a:srgbClr val="858585"/>
                </a:solidFill>
                <a:latin typeface="Roboto"/>
                <a:ea typeface="Roboto"/>
                <a:cs typeface="Roboto"/>
                <a:sym typeface="Roboto"/>
              </a:endParaRPr>
            </a:p>
          </p:txBody>
        </p:sp>
        <p:cxnSp>
          <p:nvCxnSpPr>
            <p:cNvPr id="255" name="Google Shape;255;p31"/>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56" name="Google Shape;256;p31"/>
            <p:cNvSpPr/>
            <p:nvPr/>
          </p:nvSpPr>
          <p:spPr>
            <a:xfrm flipH="1">
              <a:off x="1083025" y="2306625"/>
              <a:ext cx="1834800" cy="143400"/>
            </a:xfrm>
            <a:prstGeom prst="parallelogram">
              <a:avLst>
                <a:gd fmla="val 96952" name="adj"/>
              </a:avLst>
            </a:prstGeom>
            <a:solidFill>
              <a:srgbClr val="C2C2C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tr-TR" sz="1900"/>
                <a:t>  </a:t>
              </a:r>
              <a:endParaRPr sz="1900"/>
            </a:p>
          </p:txBody>
        </p:sp>
        <p:sp>
          <p:nvSpPr>
            <p:cNvPr id="257" name="Google Shape;257;p31"/>
            <p:cNvSpPr/>
            <p:nvPr/>
          </p:nvSpPr>
          <p:spPr>
            <a:xfrm>
              <a:off x="1083125" y="2460449"/>
              <a:ext cx="1834800" cy="143400"/>
            </a:xfrm>
            <a:prstGeom prst="parallelogram">
              <a:avLst>
                <a:gd fmla="val 96952" name="adj"/>
              </a:avLst>
            </a:prstGeom>
            <a:solidFill>
              <a:srgbClr val="85858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p31"/>
            <p:cNvSpPr txBox="1"/>
            <p:nvPr/>
          </p:nvSpPr>
          <p:spPr>
            <a:xfrm>
              <a:off x="1604274" y="1574025"/>
              <a:ext cx="624300" cy="2412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tr-TR" sz="1100">
                  <a:solidFill>
                    <a:srgbClr val="858585"/>
                  </a:solidFill>
                  <a:latin typeface="Roboto"/>
                  <a:ea typeface="Roboto"/>
                  <a:cs typeface="Roboto"/>
                  <a:sym typeface="Roboto"/>
                </a:rPr>
                <a:t>      81.6%</a:t>
              </a:r>
              <a:endParaRPr sz="1100">
                <a:solidFill>
                  <a:srgbClr val="858585"/>
                </a:solidFill>
                <a:latin typeface="Roboto"/>
                <a:ea typeface="Roboto"/>
                <a:cs typeface="Roboto"/>
                <a:sym typeface="Roboto"/>
              </a:endParaRPr>
            </a:p>
          </p:txBody>
        </p:sp>
      </p:grpSp>
      <p:sp>
        <p:nvSpPr>
          <p:cNvPr id="259" name="Google Shape;259;p31"/>
          <p:cNvSpPr txBox="1"/>
          <p:nvPr>
            <p:ph type="title"/>
          </p:nvPr>
        </p:nvSpPr>
        <p:spPr>
          <a:xfrm>
            <a:off x="4261606" y="4862875"/>
            <a:ext cx="379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2500">
                <a:latin typeface="Roboto"/>
                <a:ea typeface="Roboto"/>
                <a:cs typeface="Roboto"/>
                <a:sym typeface="Roboto"/>
              </a:rPr>
              <a:t>Classification Algorithms</a:t>
            </a:r>
            <a:endParaRPr sz="2500">
              <a:latin typeface="Roboto"/>
              <a:ea typeface="Roboto"/>
              <a:cs typeface="Roboto"/>
              <a:sym typeface="Roboto"/>
            </a:endParaRPr>
          </a:p>
        </p:txBody>
      </p:sp>
      <p:sp>
        <p:nvSpPr>
          <p:cNvPr id="260" name="Google Shape;260;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838200" y="52620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Problem</a:t>
            </a:r>
            <a:endParaRPr sz="4000">
              <a:latin typeface="Roboto"/>
              <a:ea typeface="Roboto"/>
              <a:cs typeface="Roboto"/>
              <a:sym typeface="Roboto"/>
            </a:endParaRPr>
          </a:p>
        </p:txBody>
      </p:sp>
      <p:sp>
        <p:nvSpPr>
          <p:cNvPr id="92" name="Google Shape;92;p14"/>
          <p:cNvSpPr txBox="1"/>
          <p:nvPr>
            <p:ph idx="1" type="body"/>
          </p:nvPr>
        </p:nvSpPr>
        <p:spPr>
          <a:xfrm>
            <a:off x="838200" y="2956156"/>
            <a:ext cx="10515600" cy="2563495"/>
          </a:xfrm>
          <a:prstGeom prst="rect">
            <a:avLst/>
          </a:prstGeom>
          <a:noFill/>
          <a:ln>
            <a:noFill/>
          </a:ln>
        </p:spPr>
        <p:txBody>
          <a:bodyPr anchorCtr="0" anchor="t" bIns="45700" lIns="91425" spcFirstLastPara="1" rIns="91425" wrap="square" tIns="45700">
            <a:normAutofit/>
          </a:bodyPr>
          <a:lstStyle/>
          <a:p>
            <a:pPr indent="-209550" lvl="0" marL="228600" rtl="0" algn="l">
              <a:lnSpc>
                <a:spcPct val="90000"/>
              </a:lnSpc>
              <a:spcBef>
                <a:spcPts val="0"/>
              </a:spcBef>
              <a:spcAft>
                <a:spcPts val="0"/>
              </a:spcAft>
              <a:buClr>
                <a:schemeClr val="dk1"/>
              </a:buClr>
              <a:buSzPts val="2500"/>
              <a:buFont typeface="Roboto"/>
              <a:buChar char="•"/>
            </a:pPr>
            <a:r>
              <a:rPr lang="tr-TR" sz="2500">
                <a:latin typeface="Roboto"/>
                <a:ea typeface="Roboto"/>
                <a:cs typeface="Roboto"/>
                <a:sym typeface="Roboto"/>
              </a:rPr>
              <a:t>Although the quality of prenatal care is still improving and the fetus mortality rate decreases every year, the death of a fetus in its later stages of development is still a very real possibility. Therefore, fetus observation and actual state evaluation is very important throughout the whole gestation. </a:t>
            </a:r>
            <a:endParaRPr sz="2500">
              <a:latin typeface="Roboto"/>
              <a:ea typeface="Roboto"/>
              <a:cs typeface="Roboto"/>
              <a:sym typeface="Roboto"/>
            </a:endParaRPr>
          </a:p>
        </p:txBody>
      </p:sp>
      <p:sp>
        <p:nvSpPr>
          <p:cNvPr id="93" name="Google Shape;93;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32"/>
          <p:cNvSpPr txBox="1"/>
          <p:nvPr>
            <p:ph type="title"/>
          </p:nvPr>
        </p:nvSpPr>
        <p:spPr>
          <a:xfrm>
            <a:off x="3699450" y="342625"/>
            <a:ext cx="7505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a:t>Hyperparameters Tuning</a:t>
            </a:r>
            <a:endParaRPr/>
          </a:p>
        </p:txBody>
      </p:sp>
      <p:sp>
        <p:nvSpPr>
          <p:cNvPr id="266" name="Google Shape;266;p32"/>
          <p:cNvSpPr txBox="1"/>
          <p:nvPr>
            <p:ph idx="1" type="body"/>
          </p:nvPr>
        </p:nvSpPr>
        <p:spPr>
          <a:xfrm>
            <a:off x="596250" y="2618075"/>
            <a:ext cx="4674000" cy="344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tr-TR" sz="2500">
                <a:latin typeface="Roboto"/>
                <a:ea typeface="Roboto"/>
                <a:cs typeface="Roboto"/>
                <a:sym typeface="Roboto"/>
              </a:rPr>
              <a:t>We used GridSearchCV to calculate the best parameters in our models. We evaluated our models using the best estimator we got with the GridSearchCV results.</a:t>
            </a:r>
            <a:endParaRPr sz="2500">
              <a:latin typeface="Roboto"/>
              <a:ea typeface="Roboto"/>
              <a:cs typeface="Roboto"/>
              <a:sym typeface="Roboto"/>
            </a:endParaRPr>
          </a:p>
        </p:txBody>
      </p:sp>
      <p:cxnSp>
        <p:nvCxnSpPr>
          <p:cNvPr id="267" name="Google Shape;267;p32"/>
          <p:cNvCxnSpPr>
            <a:stCxn id="268" idx="2"/>
            <a:endCxn id="269" idx="1"/>
          </p:cNvCxnSpPr>
          <p:nvPr/>
        </p:nvCxnSpPr>
        <p:spPr>
          <a:xfrm>
            <a:off x="6135700" y="3815327"/>
            <a:ext cx="540900" cy="600"/>
          </a:xfrm>
          <a:prstGeom prst="bentConnector3">
            <a:avLst>
              <a:gd fmla="val 49995" name="adj1"/>
            </a:avLst>
          </a:prstGeom>
          <a:noFill/>
          <a:ln cap="flat" cmpd="sng" w="9525">
            <a:solidFill>
              <a:srgbClr val="C2C2C2"/>
            </a:solidFill>
            <a:prstDash val="solid"/>
            <a:round/>
            <a:headEnd len="sm" w="sm" type="none"/>
            <a:tailEnd len="sm" w="sm" type="none"/>
          </a:ln>
        </p:spPr>
      </p:cxnSp>
      <p:sp>
        <p:nvSpPr>
          <p:cNvPr id="268" name="Google Shape;268;p32"/>
          <p:cNvSpPr/>
          <p:nvPr/>
        </p:nvSpPr>
        <p:spPr>
          <a:xfrm rot="-5400000">
            <a:off x="4570300" y="3566777"/>
            <a:ext cx="2633700" cy="4971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121900" lIns="121900" spcFirstLastPara="1" rIns="121900" wrap="square" tIns="121900">
            <a:noAutofit/>
          </a:bodyPr>
          <a:lstStyle/>
          <a:p>
            <a:pPr indent="457200" lvl="0" marL="457200" rtl="0" algn="l">
              <a:spcBef>
                <a:spcPts val="0"/>
              </a:spcBef>
              <a:spcAft>
                <a:spcPts val="0"/>
              </a:spcAft>
              <a:buNone/>
            </a:pPr>
            <a:r>
              <a:rPr lang="tr-TR" sz="1500">
                <a:solidFill>
                  <a:srgbClr val="FFFFFF"/>
                </a:solidFill>
                <a:latin typeface="Roboto"/>
                <a:ea typeface="Roboto"/>
                <a:cs typeface="Roboto"/>
                <a:sym typeface="Roboto"/>
              </a:rPr>
              <a:t>DATA</a:t>
            </a:r>
            <a:endParaRPr sz="1500">
              <a:solidFill>
                <a:srgbClr val="FFFFFF"/>
              </a:solidFill>
              <a:latin typeface="Roboto"/>
              <a:ea typeface="Roboto"/>
              <a:cs typeface="Roboto"/>
              <a:sym typeface="Roboto"/>
            </a:endParaRPr>
          </a:p>
        </p:txBody>
      </p:sp>
      <p:sp>
        <p:nvSpPr>
          <p:cNvPr id="269" name="Google Shape;269;p32"/>
          <p:cNvSpPr/>
          <p:nvPr/>
        </p:nvSpPr>
        <p:spPr>
          <a:xfrm>
            <a:off x="6676551" y="3601884"/>
            <a:ext cx="1911900" cy="4269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tr-TR" sz="1500">
                <a:solidFill>
                  <a:srgbClr val="FFFFFF"/>
                </a:solidFill>
                <a:latin typeface="Roboto"/>
                <a:ea typeface="Roboto"/>
                <a:cs typeface="Roboto"/>
                <a:sym typeface="Roboto"/>
              </a:rPr>
              <a:t>GridSearchCV</a:t>
            </a:r>
            <a:endParaRPr sz="1500">
              <a:solidFill>
                <a:srgbClr val="FFFFFF"/>
              </a:solidFill>
              <a:latin typeface="Roboto"/>
              <a:ea typeface="Roboto"/>
              <a:cs typeface="Roboto"/>
              <a:sym typeface="Roboto"/>
            </a:endParaRPr>
          </a:p>
        </p:txBody>
      </p:sp>
      <p:sp>
        <p:nvSpPr>
          <p:cNvPr id="270" name="Google Shape;270;p32"/>
          <p:cNvSpPr/>
          <p:nvPr/>
        </p:nvSpPr>
        <p:spPr>
          <a:xfrm>
            <a:off x="9186912" y="2191175"/>
            <a:ext cx="1911900" cy="4269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tr-TR" sz="1500">
                <a:solidFill>
                  <a:srgbClr val="FFFFFF"/>
                </a:solidFill>
                <a:latin typeface="Roboto"/>
                <a:ea typeface="Roboto"/>
                <a:cs typeface="Roboto"/>
                <a:sym typeface="Roboto"/>
              </a:rPr>
              <a:t>Random Forest</a:t>
            </a:r>
            <a:endParaRPr sz="1500">
              <a:solidFill>
                <a:srgbClr val="FFFFFF"/>
              </a:solidFill>
              <a:latin typeface="Roboto"/>
              <a:ea typeface="Roboto"/>
              <a:cs typeface="Roboto"/>
              <a:sym typeface="Roboto"/>
            </a:endParaRPr>
          </a:p>
        </p:txBody>
      </p:sp>
      <p:sp>
        <p:nvSpPr>
          <p:cNvPr id="271" name="Google Shape;271;p32"/>
          <p:cNvSpPr/>
          <p:nvPr/>
        </p:nvSpPr>
        <p:spPr>
          <a:xfrm>
            <a:off x="9186912" y="2927626"/>
            <a:ext cx="1911900" cy="4269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tr-TR" sz="1500">
                <a:solidFill>
                  <a:srgbClr val="FFFFFF"/>
                </a:solidFill>
                <a:latin typeface="Roboto"/>
                <a:ea typeface="Roboto"/>
                <a:cs typeface="Roboto"/>
                <a:sym typeface="Roboto"/>
              </a:rPr>
              <a:t>K-NN</a:t>
            </a:r>
            <a:endParaRPr sz="1500">
              <a:solidFill>
                <a:srgbClr val="FFFFFF"/>
              </a:solidFill>
              <a:latin typeface="Roboto"/>
              <a:ea typeface="Roboto"/>
              <a:cs typeface="Roboto"/>
              <a:sym typeface="Roboto"/>
            </a:endParaRPr>
          </a:p>
        </p:txBody>
      </p:sp>
      <p:sp>
        <p:nvSpPr>
          <p:cNvPr id="272" name="Google Shape;272;p32"/>
          <p:cNvSpPr/>
          <p:nvPr/>
        </p:nvSpPr>
        <p:spPr>
          <a:xfrm>
            <a:off x="9186912" y="3663184"/>
            <a:ext cx="1911900" cy="4269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tr-TR" sz="1500">
                <a:solidFill>
                  <a:srgbClr val="FFFFFF"/>
                </a:solidFill>
                <a:latin typeface="Roboto"/>
                <a:ea typeface="Roboto"/>
                <a:cs typeface="Roboto"/>
                <a:sym typeface="Roboto"/>
              </a:rPr>
              <a:t>Decision Tree</a:t>
            </a:r>
            <a:endParaRPr sz="1500">
              <a:solidFill>
                <a:srgbClr val="FFFFFF"/>
              </a:solidFill>
              <a:latin typeface="Roboto"/>
              <a:ea typeface="Roboto"/>
              <a:cs typeface="Roboto"/>
              <a:sym typeface="Roboto"/>
            </a:endParaRPr>
          </a:p>
        </p:txBody>
      </p:sp>
      <p:sp>
        <p:nvSpPr>
          <p:cNvPr id="273" name="Google Shape;273;p32"/>
          <p:cNvSpPr/>
          <p:nvPr/>
        </p:nvSpPr>
        <p:spPr>
          <a:xfrm>
            <a:off x="9186912" y="4399635"/>
            <a:ext cx="1911900" cy="4269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tr-TR" sz="1500">
                <a:solidFill>
                  <a:srgbClr val="FFFFFF"/>
                </a:solidFill>
                <a:latin typeface="Roboto"/>
                <a:ea typeface="Roboto"/>
                <a:cs typeface="Roboto"/>
                <a:sym typeface="Roboto"/>
              </a:rPr>
              <a:t>SVM</a:t>
            </a:r>
            <a:endParaRPr sz="1500">
              <a:solidFill>
                <a:srgbClr val="FFFFFF"/>
              </a:solidFill>
              <a:latin typeface="Roboto"/>
              <a:ea typeface="Roboto"/>
              <a:cs typeface="Roboto"/>
              <a:sym typeface="Roboto"/>
            </a:endParaRPr>
          </a:p>
        </p:txBody>
      </p:sp>
      <p:cxnSp>
        <p:nvCxnSpPr>
          <p:cNvPr id="274" name="Google Shape;274;p32"/>
          <p:cNvCxnSpPr>
            <a:stCxn id="269" idx="3"/>
            <a:endCxn id="270" idx="1"/>
          </p:cNvCxnSpPr>
          <p:nvPr/>
        </p:nvCxnSpPr>
        <p:spPr>
          <a:xfrm flipH="1" rot="10800000">
            <a:off x="8588451" y="2404734"/>
            <a:ext cx="598500" cy="1410600"/>
          </a:xfrm>
          <a:prstGeom prst="bentConnector3">
            <a:avLst>
              <a:gd fmla="val 49999" name="adj1"/>
            </a:avLst>
          </a:prstGeom>
          <a:noFill/>
          <a:ln cap="flat" cmpd="sng" w="9525">
            <a:solidFill>
              <a:srgbClr val="C2C2C2"/>
            </a:solidFill>
            <a:prstDash val="solid"/>
            <a:round/>
            <a:headEnd len="sm" w="sm" type="none"/>
            <a:tailEnd len="sm" w="sm" type="none"/>
          </a:ln>
        </p:spPr>
      </p:cxnSp>
      <p:cxnSp>
        <p:nvCxnSpPr>
          <p:cNvPr id="275" name="Google Shape;275;p32"/>
          <p:cNvCxnSpPr>
            <a:stCxn id="269" idx="3"/>
            <a:endCxn id="271" idx="1"/>
          </p:cNvCxnSpPr>
          <p:nvPr/>
        </p:nvCxnSpPr>
        <p:spPr>
          <a:xfrm flipH="1" rot="10800000">
            <a:off x="8588451" y="3140934"/>
            <a:ext cx="598500" cy="674400"/>
          </a:xfrm>
          <a:prstGeom prst="bentConnector3">
            <a:avLst>
              <a:gd fmla="val 49999" name="adj1"/>
            </a:avLst>
          </a:prstGeom>
          <a:noFill/>
          <a:ln cap="flat" cmpd="sng" w="9525">
            <a:solidFill>
              <a:srgbClr val="C2C2C2"/>
            </a:solidFill>
            <a:prstDash val="solid"/>
            <a:round/>
            <a:headEnd len="sm" w="sm" type="none"/>
            <a:tailEnd len="sm" w="sm" type="none"/>
          </a:ln>
        </p:spPr>
      </p:cxnSp>
      <p:cxnSp>
        <p:nvCxnSpPr>
          <p:cNvPr id="276" name="Google Shape;276;p32"/>
          <p:cNvCxnSpPr>
            <a:stCxn id="272" idx="1"/>
            <a:endCxn id="269" idx="3"/>
          </p:cNvCxnSpPr>
          <p:nvPr/>
        </p:nvCxnSpPr>
        <p:spPr>
          <a:xfrm rot="10800000">
            <a:off x="8588412" y="3815434"/>
            <a:ext cx="598500" cy="61200"/>
          </a:xfrm>
          <a:prstGeom prst="bentConnector3">
            <a:avLst>
              <a:gd fmla="val 49999" name="adj1"/>
            </a:avLst>
          </a:prstGeom>
          <a:noFill/>
          <a:ln cap="flat" cmpd="sng" w="9525">
            <a:solidFill>
              <a:srgbClr val="C2C2C2"/>
            </a:solidFill>
            <a:prstDash val="solid"/>
            <a:round/>
            <a:headEnd len="sm" w="sm" type="none"/>
            <a:tailEnd len="sm" w="sm" type="none"/>
          </a:ln>
        </p:spPr>
      </p:cxnSp>
      <p:cxnSp>
        <p:nvCxnSpPr>
          <p:cNvPr id="277" name="Google Shape;277;p32"/>
          <p:cNvCxnSpPr>
            <a:stCxn id="273" idx="1"/>
            <a:endCxn id="269" idx="3"/>
          </p:cNvCxnSpPr>
          <p:nvPr/>
        </p:nvCxnSpPr>
        <p:spPr>
          <a:xfrm rot="10800000">
            <a:off x="8588412" y="3815385"/>
            <a:ext cx="598500" cy="797700"/>
          </a:xfrm>
          <a:prstGeom prst="bentConnector3">
            <a:avLst>
              <a:gd fmla="val 49999" name="adj1"/>
            </a:avLst>
          </a:prstGeom>
          <a:noFill/>
          <a:ln cap="flat" cmpd="sng" w="9525">
            <a:solidFill>
              <a:srgbClr val="C2C2C2"/>
            </a:solidFill>
            <a:prstDash val="solid"/>
            <a:round/>
            <a:headEnd len="sm" w="sm" type="none"/>
            <a:tailEnd len="sm" w="sm" type="none"/>
          </a:ln>
        </p:spPr>
      </p:cxnSp>
      <p:sp>
        <p:nvSpPr>
          <p:cNvPr id="278" name="Google Shape;278;p32"/>
          <p:cNvSpPr/>
          <p:nvPr/>
        </p:nvSpPr>
        <p:spPr>
          <a:xfrm>
            <a:off x="9186912" y="5013151"/>
            <a:ext cx="1911900" cy="4269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tr-TR" sz="1500">
                <a:solidFill>
                  <a:srgbClr val="FFFFFF"/>
                </a:solidFill>
                <a:latin typeface="Roboto"/>
                <a:ea typeface="Roboto"/>
                <a:cs typeface="Roboto"/>
                <a:sym typeface="Roboto"/>
              </a:rPr>
              <a:t>Gaussian Naive Bayes</a:t>
            </a:r>
            <a:endParaRPr sz="1500">
              <a:solidFill>
                <a:srgbClr val="FFFFFF"/>
              </a:solidFill>
              <a:latin typeface="Roboto"/>
              <a:ea typeface="Roboto"/>
              <a:cs typeface="Roboto"/>
              <a:sym typeface="Roboto"/>
            </a:endParaRPr>
          </a:p>
        </p:txBody>
      </p:sp>
      <p:cxnSp>
        <p:nvCxnSpPr>
          <p:cNvPr id="279" name="Google Shape;279;p32"/>
          <p:cNvCxnSpPr>
            <a:stCxn id="278" idx="1"/>
            <a:endCxn id="269" idx="3"/>
          </p:cNvCxnSpPr>
          <p:nvPr/>
        </p:nvCxnSpPr>
        <p:spPr>
          <a:xfrm rot="10800000">
            <a:off x="8588412" y="3815401"/>
            <a:ext cx="598500" cy="1411200"/>
          </a:xfrm>
          <a:prstGeom prst="bentConnector3">
            <a:avLst>
              <a:gd fmla="val 49999" name="adj1"/>
            </a:avLst>
          </a:prstGeom>
          <a:noFill/>
          <a:ln cap="flat" cmpd="sng" w="9525">
            <a:solidFill>
              <a:srgbClr val="C2C2C2"/>
            </a:solidFill>
            <a:prstDash val="solid"/>
            <a:round/>
            <a:headEnd len="sm" w="sm" type="none"/>
            <a:tailEnd len="sm" w="sm" type="none"/>
          </a:ln>
        </p:spPr>
      </p:cxnSp>
      <p:sp>
        <p:nvSpPr>
          <p:cNvPr id="280" name="Google Shape;280;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33"/>
          <p:cNvSpPr txBox="1"/>
          <p:nvPr>
            <p:ph type="title"/>
          </p:nvPr>
        </p:nvSpPr>
        <p:spPr>
          <a:xfrm>
            <a:off x="4773600" y="478550"/>
            <a:ext cx="2644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Evaluation</a:t>
            </a:r>
            <a:endParaRPr sz="4000">
              <a:latin typeface="Roboto"/>
              <a:ea typeface="Roboto"/>
              <a:cs typeface="Roboto"/>
              <a:sym typeface="Roboto"/>
            </a:endParaRPr>
          </a:p>
        </p:txBody>
      </p:sp>
      <p:sp>
        <p:nvSpPr>
          <p:cNvPr id="286" name="Google Shape;286;p33"/>
          <p:cNvSpPr txBox="1"/>
          <p:nvPr>
            <p:ph idx="1" type="body"/>
          </p:nvPr>
        </p:nvSpPr>
        <p:spPr>
          <a:xfrm>
            <a:off x="838200" y="2830072"/>
            <a:ext cx="10515600" cy="334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tr-TR" sz="2500">
                <a:latin typeface="Roboto"/>
                <a:ea typeface="Roboto"/>
                <a:cs typeface="Roboto"/>
                <a:sym typeface="Roboto"/>
              </a:rPr>
              <a:t>The evaluation phase evaluates the quality of the models created and checks whether they respond fully and appropriately to the problem. Doing this requires the calculation of various diagnostic measures - other outputs such as tables and graphs, using a test set for the estimated model.</a:t>
            </a:r>
            <a:endParaRPr sz="2500">
              <a:latin typeface="Roboto"/>
              <a:ea typeface="Roboto"/>
              <a:cs typeface="Roboto"/>
              <a:sym typeface="Roboto"/>
            </a:endParaRPr>
          </a:p>
        </p:txBody>
      </p:sp>
      <p:sp>
        <p:nvSpPr>
          <p:cNvPr id="287" name="Google Shape;287;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4"/>
          <p:cNvSpPr txBox="1"/>
          <p:nvPr>
            <p:ph type="title"/>
          </p:nvPr>
        </p:nvSpPr>
        <p:spPr>
          <a:xfrm>
            <a:off x="3459400" y="532850"/>
            <a:ext cx="78078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tr-TR" sz="4000">
                <a:latin typeface="Roboto"/>
                <a:ea typeface="Roboto"/>
                <a:cs typeface="Roboto"/>
                <a:sym typeface="Roboto"/>
              </a:rPr>
              <a:t>Evaluating a Classification Model</a:t>
            </a:r>
            <a:endParaRPr sz="4000">
              <a:latin typeface="Roboto"/>
              <a:ea typeface="Roboto"/>
              <a:cs typeface="Roboto"/>
              <a:sym typeface="Roboto"/>
            </a:endParaRPr>
          </a:p>
        </p:txBody>
      </p:sp>
      <p:sp>
        <p:nvSpPr>
          <p:cNvPr id="293" name="Google Shape;293;p34"/>
          <p:cNvSpPr txBox="1"/>
          <p:nvPr>
            <p:ph idx="1" type="body"/>
          </p:nvPr>
        </p:nvSpPr>
        <p:spPr>
          <a:xfrm>
            <a:off x="838200" y="2500998"/>
            <a:ext cx="10515600" cy="3675900"/>
          </a:xfrm>
          <a:prstGeom prst="rect">
            <a:avLst/>
          </a:prstGeom>
          <a:noFill/>
          <a:ln>
            <a:noFill/>
          </a:ln>
        </p:spPr>
        <p:txBody>
          <a:bodyPr anchorCtr="0" anchor="t" bIns="45700" lIns="91425" spcFirstLastPara="1" rIns="91425" wrap="square" tIns="45700">
            <a:normAutofit/>
          </a:bodyPr>
          <a:lstStyle/>
          <a:p>
            <a:pPr indent="-387350" lvl="0" marL="457200" rtl="0" algn="just">
              <a:lnSpc>
                <a:spcPct val="115000"/>
              </a:lnSpc>
              <a:spcBef>
                <a:spcPts val="0"/>
              </a:spcBef>
              <a:spcAft>
                <a:spcPts val="0"/>
              </a:spcAft>
              <a:buSzPts val="2500"/>
              <a:buFont typeface="Roboto"/>
              <a:buChar char="❖"/>
            </a:pPr>
            <a:r>
              <a:rPr b="1" lang="tr-TR" sz="2500">
                <a:latin typeface="Roboto"/>
                <a:ea typeface="Roboto"/>
                <a:cs typeface="Roboto"/>
                <a:sym typeface="Roboto"/>
              </a:rPr>
              <a:t>Train / Test Accuracy :</a:t>
            </a:r>
            <a:r>
              <a:rPr lang="tr-TR" sz="2500">
                <a:latin typeface="Roboto"/>
                <a:ea typeface="Roboto"/>
                <a:cs typeface="Roboto"/>
                <a:sym typeface="Roboto"/>
              </a:rPr>
              <a:t> Percentage of correct predictions across the results we have.</a:t>
            </a:r>
            <a:endParaRPr sz="2500">
              <a:latin typeface="Roboto"/>
              <a:ea typeface="Roboto"/>
              <a:cs typeface="Roboto"/>
              <a:sym typeface="Roboto"/>
            </a:endParaRPr>
          </a:p>
          <a:p>
            <a:pPr indent="-387350" lvl="0" marL="457200" rtl="0" algn="just">
              <a:lnSpc>
                <a:spcPct val="115000"/>
              </a:lnSpc>
              <a:spcBef>
                <a:spcPts val="0"/>
              </a:spcBef>
              <a:spcAft>
                <a:spcPts val="0"/>
              </a:spcAft>
              <a:buSzPts val="2500"/>
              <a:buFont typeface="Roboto"/>
              <a:buChar char="❖"/>
            </a:pPr>
            <a:r>
              <a:rPr b="1" lang="tr-TR" sz="2500">
                <a:latin typeface="Roboto"/>
                <a:ea typeface="Roboto"/>
                <a:cs typeface="Roboto"/>
                <a:sym typeface="Roboto"/>
              </a:rPr>
              <a:t>Classification Report :</a:t>
            </a:r>
            <a:r>
              <a:rPr lang="tr-TR" sz="2500">
                <a:latin typeface="Roboto"/>
                <a:ea typeface="Roboto"/>
                <a:cs typeface="Roboto"/>
                <a:sym typeface="Roboto"/>
              </a:rPr>
              <a:t> To evaluate values such as precision, recall, f1-score</a:t>
            </a:r>
            <a:endParaRPr sz="2500">
              <a:latin typeface="Roboto"/>
              <a:ea typeface="Roboto"/>
              <a:cs typeface="Roboto"/>
              <a:sym typeface="Roboto"/>
            </a:endParaRPr>
          </a:p>
          <a:p>
            <a:pPr indent="-387350" lvl="0" marL="457200" rtl="0" algn="just">
              <a:lnSpc>
                <a:spcPct val="115000"/>
              </a:lnSpc>
              <a:spcBef>
                <a:spcPts val="0"/>
              </a:spcBef>
              <a:spcAft>
                <a:spcPts val="0"/>
              </a:spcAft>
              <a:buSzPts val="2500"/>
              <a:buFont typeface="Roboto"/>
              <a:buChar char="❖"/>
            </a:pPr>
            <a:r>
              <a:rPr b="1" lang="tr-TR" sz="2500">
                <a:latin typeface="Roboto"/>
                <a:ea typeface="Roboto"/>
                <a:cs typeface="Roboto"/>
                <a:sym typeface="Roboto"/>
              </a:rPr>
              <a:t>Confusion Matrix :</a:t>
            </a:r>
            <a:r>
              <a:rPr lang="tr-TR" sz="2500">
                <a:latin typeface="Roboto"/>
                <a:ea typeface="Roboto"/>
                <a:cs typeface="Roboto"/>
                <a:sym typeface="Roboto"/>
              </a:rPr>
              <a:t> Table that describes the performance of a classification model and how correctly it is classifying result</a:t>
            </a:r>
            <a:endParaRPr sz="2500">
              <a:latin typeface="Roboto"/>
              <a:ea typeface="Roboto"/>
              <a:cs typeface="Roboto"/>
              <a:sym typeface="Roboto"/>
            </a:endParaRPr>
          </a:p>
          <a:p>
            <a:pPr indent="-387350" lvl="0" marL="457200" rtl="0" algn="just">
              <a:lnSpc>
                <a:spcPct val="115000"/>
              </a:lnSpc>
              <a:spcBef>
                <a:spcPts val="0"/>
              </a:spcBef>
              <a:spcAft>
                <a:spcPts val="0"/>
              </a:spcAft>
              <a:buSzPts val="2500"/>
              <a:buFont typeface="Roboto"/>
              <a:buChar char="❖"/>
            </a:pPr>
            <a:r>
              <a:rPr b="1" lang="tr-TR" sz="2500">
                <a:latin typeface="Roboto"/>
                <a:ea typeface="Roboto"/>
                <a:cs typeface="Roboto"/>
                <a:sym typeface="Roboto"/>
              </a:rPr>
              <a:t>Roc Curve :</a:t>
            </a:r>
            <a:r>
              <a:rPr lang="tr-TR" sz="2500">
                <a:latin typeface="Roboto"/>
                <a:ea typeface="Roboto"/>
                <a:cs typeface="Roboto"/>
                <a:sym typeface="Roboto"/>
              </a:rPr>
              <a:t> It tells how much model is capable of distinguishing between classes.</a:t>
            </a:r>
            <a:endParaRPr/>
          </a:p>
        </p:txBody>
      </p:sp>
      <p:sp>
        <p:nvSpPr>
          <p:cNvPr id="294" name="Google Shape;294;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35"/>
          <p:cNvSpPr txBox="1"/>
          <p:nvPr>
            <p:ph type="title"/>
          </p:nvPr>
        </p:nvSpPr>
        <p:spPr>
          <a:xfrm>
            <a:off x="4116925" y="365125"/>
            <a:ext cx="7236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Success of Our Models</a:t>
            </a:r>
            <a:endParaRPr sz="4000">
              <a:latin typeface="Roboto"/>
              <a:ea typeface="Roboto"/>
              <a:cs typeface="Roboto"/>
              <a:sym typeface="Roboto"/>
            </a:endParaRPr>
          </a:p>
        </p:txBody>
      </p:sp>
      <p:pic>
        <p:nvPicPr>
          <p:cNvPr id="300" name="Google Shape;300;p35"/>
          <p:cNvPicPr preferRelativeResize="0"/>
          <p:nvPr/>
        </p:nvPicPr>
        <p:blipFill>
          <a:blip r:embed="rId4">
            <a:alphaModFix/>
          </a:blip>
          <a:stretch>
            <a:fillRect/>
          </a:stretch>
        </p:blipFill>
        <p:spPr>
          <a:xfrm>
            <a:off x="171450" y="1835475"/>
            <a:ext cx="11849100" cy="4781550"/>
          </a:xfrm>
          <a:prstGeom prst="rect">
            <a:avLst/>
          </a:prstGeom>
          <a:noFill/>
          <a:ln>
            <a:noFill/>
          </a:ln>
        </p:spPr>
      </p:pic>
      <p:sp>
        <p:nvSpPr>
          <p:cNvPr id="301" name="Google Shape;301;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36"/>
          <p:cNvSpPr txBox="1"/>
          <p:nvPr>
            <p:ph type="title"/>
          </p:nvPr>
        </p:nvSpPr>
        <p:spPr>
          <a:xfrm>
            <a:off x="3542775" y="365125"/>
            <a:ext cx="7661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The Most Successful Classifier</a:t>
            </a:r>
            <a:endParaRPr sz="4000">
              <a:latin typeface="Roboto"/>
              <a:ea typeface="Roboto"/>
              <a:cs typeface="Roboto"/>
              <a:sym typeface="Roboto"/>
            </a:endParaRPr>
          </a:p>
          <a:p>
            <a:pPr indent="0" lvl="0" marL="457200" rtl="0" algn="l">
              <a:lnSpc>
                <a:spcPct val="90000"/>
              </a:lnSpc>
              <a:spcBef>
                <a:spcPts val="0"/>
              </a:spcBef>
              <a:spcAft>
                <a:spcPts val="0"/>
              </a:spcAft>
              <a:buClr>
                <a:schemeClr val="dk1"/>
              </a:buClr>
              <a:buSzPts val="4400"/>
              <a:buFont typeface="Calibri"/>
              <a:buNone/>
            </a:pPr>
            <a:r>
              <a:rPr b="1" i="1" lang="tr-TR" sz="4000">
                <a:latin typeface="Roboto"/>
                <a:ea typeface="Roboto"/>
                <a:cs typeface="Roboto"/>
                <a:sym typeface="Roboto"/>
              </a:rPr>
              <a:t>Random Forest Classifier</a:t>
            </a:r>
            <a:endParaRPr b="1" i="1" sz="4000">
              <a:latin typeface="Roboto"/>
              <a:ea typeface="Roboto"/>
              <a:cs typeface="Roboto"/>
              <a:sym typeface="Roboto"/>
            </a:endParaRPr>
          </a:p>
        </p:txBody>
      </p:sp>
      <p:pic>
        <p:nvPicPr>
          <p:cNvPr id="307" name="Google Shape;307;p36"/>
          <p:cNvPicPr preferRelativeResize="0"/>
          <p:nvPr/>
        </p:nvPicPr>
        <p:blipFill>
          <a:blip r:embed="rId4">
            <a:alphaModFix/>
          </a:blip>
          <a:stretch>
            <a:fillRect/>
          </a:stretch>
        </p:blipFill>
        <p:spPr>
          <a:xfrm>
            <a:off x="3627227" y="1690827"/>
            <a:ext cx="5962900" cy="4693725"/>
          </a:xfrm>
          <a:prstGeom prst="rect">
            <a:avLst/>
          </a:prstGeom>
          <a:noFill/>
          <a:ln>
            <a:noFill/>
          </a:ln>
        </p:spPr>
      </p:pic>
      <p:sp>
        <p:nvSpPr>
          <p:cNvPr id="308" name="Google Shape;308;p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37"/>
          <p:cNvSpPr txBox="1"/>
          <p:nvPr>
            <p:ph type="title"/>
          </p:nvPr>
        </p:nvSpPr>
        <p:spPr>
          <a:xfrm>
            <a:off x="3239625" y="399650"/>
            <a:ext cx="8405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Random Forest </a:t>
            </a:r>
            <a:r>
              <a:rPr lang="tr-TR" sz="4000">
                <a:latin typeface="Roboto"/>
                <a:ea typeface="Roboto"/>
                <a:cs typeface="Roboto"/>
                <a:sym typeface="Roboto"/>
              </a:rPr>
              <a:t>Confusion</a:t>
            </a:r>
            <a:r>
              <a:rPr lang="tr-TR" sz="4000">
                <a:latin typeface="Roboto"/>
                <a:ea typeface="Roboto"/>
                <a:cs typeface="Roboto"/>
                <a:sym typeface="Roboto"/>
              </a:rPr>
              <a:t> Matrices</a:t>
            </a:r>
            <a:endParaRPr sz="4000">
              <a:latin typeface="Roboto"/>
              <a:ea typeface="Roboto"/>
              <a:cs typeface="Roboto"/>
              <a:sym typeface="Roboto"/>
            </a:endParaRPr>
          </a:p>
        </p:txBody>
      </p:sp>
      <p:pic>
        <p:nvPicPr>
          <p:cNvPr id="314" name="Google Shape;314;p37"/>
          <p:cNvPicPr preferRelativeResize="0"/>
          <p:nvPr/>
        </p:nvPicPr>
        <p:blipFill>
          <a:blip r:embed="rId4">
            <a:alphaModFix/>
          </a:blip>
          <a:stretch>
            <a:fillRect/>
          </a:stretch>
        </p:blipFill>
        <p:spPr>
          <a:xfrm>
            <a:off x="6191238" y="2240913"/>
            <a:ext cx="5210175" cy="3514725"/>
          </a:xfrm>
          <a:prstGeom prst="rect">
            <a:avLst/>
          </a:prstGeom>
          <a:noFill/>
          <a:ln>
            <a:noFill/>
          </a:ln>
        </p:spPr>
      </p:pic>
      <p:pic>
        <p:nvPicPr>
          <p:cNvPr id="315" name="Google Shape;315;p37"/>
          <p:cNvPicPr preferRelativeResize="0"/>
          <p:nvPr/>
        </p:nvPicPr>
        <p:blipFill>
          <a:blip r:embed="rId5">
            <a:alphaModFix/>
          </a:blip>
          <a:stretch>
            <a:fillRect/>
          </a:stretch>
        </p:blipFill>
        <p:spPr>
          <a:xfrm>
            <a:off x="790563" y="2259963"/>
            <a:ext cx="5400675" cy="3476625"/>
          </a:xfrm>
          <a:prstGeom prst="rect">
            <a:avLst/>
          </a:prstGeom>
          <a:noFill/>
          <a:ln>
            <a:noFill/>
          </a:ln>
        </p:spPr>
      </p:pic>
      <p:sp>
        <p:nvSpPr>
          <p:cNvPr id="316" name="Google Shape;316;p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38"/>
          <p:cNvSpPr txBox="1"/>
          <p:nvPr>
            <p:ph type="title"/>
          </p:nvPr>
        </p:nvSpPr>
        <p:spPr>
          <a:xfrm>
            <a:off x="4743325" y="365125"/>
            <a:ext cx="6610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References</a:t>
            </a:r>
            <a:endParaRPr sz="4000">
              <a:latin typeface="Roboto"/>
              <a:ea typeface="Roboto"/>
              <a:cs typeface="Roboto"/>
              <a:sym typeface="Roboto"/>
            </a:endParaRPr>
          </a:p>
        </p:txBody>
      </p:sp>
      <p:sp>
        <p:nvSpPr>
          <p:cNvPr id="322" name="Google Shape;322;p38"/>
          <p:cNvSpPr txBox="1"/>
          <p:nvPr>
            <p:ph idx="1" type="body"/>
          </p:nvPr>
        </p:nvSpPr>
        <p:spPr>
          <a:xfrm>
            <a:off x="838200" y="2193475"/>
            <a:ext cx="10515600" cy="398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tr-TR" sz="1800">
                <a:highlight>
                  <a:srgbClr val="FFFFFF"/>
                </a:highlight>
                <a:latin typeface="Roboto"/>
                <a:ea typeface="Roboto"/>
                <a:cs typeface="Roboto"/>
                <a:sym typeface="Roboto"/>
              </a:rPr>
              <a:t>1.</a:t>
            </a:r>
            <a:r>
              <a:rPr lang="tr-TR" sz="1800">
                <a:highlight>
                  <a:srgbClr val="FFFFFF"/>
                </a:highlight>
                <a:latin typeface="Roboto"/>
                <a:ea typeface="Roboto"/>
                <a:cs typeface="Roboto"/>
                <a:sym typeface="Roboto"/>
              </a:rPr>
              <a:t> Kaggle Dataset : </a:t>
            </a:r>
            <a:r>
              <a:rPr lang="tr-TR" sz="1800" u="sng">
                <a:solidFill>
                  <a:srgbClr val="296EAA"/>
                </a:solidFill>
                <a:highlight>
                  <a:srgbClr val="FFFFFF"/>
                </a:highlight>
                <a:latin typeface="Roboto"/>
                <a:ea typeface="Roboto"/>
                <a:cs typeface="Roboto"/>
                <a:sym typeface="Roboto"/>
                <a:hlinkClick r:id="rId4">
                  <a:extLst>
                    <a:ext uri="{A12FA001-AC4F-418D-AE19-62706E023703}">
                      <ahyp:hlinkClr val="tx"/>
                    </a:ext>
                  </a:extLst>
                </a:hlinkClick>
              </a:rPr>
              <a:t>https://www.kaggle.com/andrewmvd/fetal-health-classification</a:t>
            </a:r>
            <a:endParaRPr sz="1800" u="sng">
              <a:solidFill>
                <a:srgbClr val="296EAA"/>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b="1" lang="tr-TR" sz="1800">
                <a:highlight>
                  <a:srgbClr val="FFFFFF"/>
                </a:highlight>
                <a:latin typeface="Roboto"/>
                <a:ea typeface="Roboto"/>
                <a:cs typeface="Roboto"/>
                <a:sym typeface="Roboto"/>
              </a:rPr>
              <a:t>2.</a:t>
            </a:r>
            <a:r>
              <a:rPr lang="tr-TR" sz="1800">
                <a:highlight>
                  <a:srgbClr val="FFFFFF"/>
                </a:highlight>
                <a:latin typeface="Roboto"/>
                <a:ea typeface="Roboto"/>
                <a:cs typeface="Roboto"/>
                <a:sym typeface="Roboto"/>
              </a:rPr>
              <a:t> Article : </a:t>
            </a:r>
            <a:r>
              <a:rPr lang="tr-TR" sz="1800" u="sng">
                <a:solidFill>
                  <a:srgbClr val="296EAA"/>
                </a:solidFill>
                <a:highlight>
                  <a:srgbClr val="FFFFFF"/>
                </a:highlight>
                <a:latin typeface="Roboto"/>
                <a:ea typeface="Roboto"/>
                <a:cs typeface="Roboto"/>
                <a:sym typeface="Roboto"/>
                <a:hlinkClick r:id="rId5">
                  <a:extLst>
                    <a:ext uri="{A12FA001-AC4F-418D-AE19-62706E023703}">
                      <ahyp:hlinkClr val="tx"/>
                    </a:ext>
                  </a:extLst>
                </a:hlinkClick>
              </a:rPr>
              <a:t>https://www.ncbi.nlm.nih.gov/pmc/articles/PMC6822315/</a:t>
            </a:r>
            <a:endParaRPr sz="1800" u="sng">
              <a:solidFill>
                <a:srgbClr val="296EAA"/>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b="1" lang="tr-TR" sz="1800">
                <a:highlight>
                  <a:srgbClr val="FFFFFF"/>
                </a:highlight>
                <a:latin typeface="Roboto"/>
                <a:ea typeface="Roboto"/>
                <a:cs typeface="Roboto"/>
                <a:sym typeface="Roboto"/>
              </a:rPr>
              <a:t>3.</a:t>
            </a:r>
            <a:r>
              <a:rPr lang="tr-TR" sz="1800">
                <a:highlight>
                  <a:srgbClr val="FFFFFF"/>
                </a:highlight>
                <a:latin typeface="Roboto"/>
                <a:ea typeface="Roboto"/>
                <a:cs typeface="Roboto"/>
                <a:sym typeface="Roboto"/>
              </a:rPr>
              <a:t> Medium Notebook : </a:t>
            </a:r>
            <a:r>
              <a:rPr lang="tr-TR" sz="1800" u="sng">
                <a:solidFill>
                  <a:srgbClr val="296EAA"/>
                </a:solidFill>
                <a:highlight>
                  <a:srgbClr val="FFFFFF"/>
                </a:highlight>
                <a:latin typeface="Roboto"/>
                <a:ea typeface="Roboto"/>
                <a:cs typeface="Roboto"/>
                <a:sym typeface="Roboto"/>
                <a:hlinkClick r:id="rId6">
                  <a:extLst>
                    <a:ext uri="{A12FA001-AC4F-418D-AE19-62706E023703}">
                      <ahyp:hlinkClr val="tx"/>
                    </a:ext>
                  </a:extLst>
                </a:hlinkClick>
              </a:rPr>
              <a:t>https://medium.com/analytics-vidhya/classification-fetal-health-bd578beae25</a:t>
            </a:r>
            <a:endParaRPr sz="1800" u="sng">
              <a:solidFill>
                <a:srgbClr val="296EAA"/>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b="1" lang="tr-TR" sz="1800">
                <a:highlight>
                  <a:srgbClr val="FFFFFF"/>
                </a:highlight>
                <a:latin typeface="Roboto"/>
                <a:ea typeface="Roboto"/>
                <a:cs typeface="Roboto"/>
                <a:sym typeface="Roboto"/>
              </a:rPr>
              <a:t>4.</a:t>
            </a:r>
            <a:r>
              <a:rPr lang="tr-TR" sz="1800">
                <a:highlight>
                  <a:srgbClr val="FFFFFF"/>
                </a:highlight>
                <a:latin typeface="Roboto"/>
                <a:ea typeface="Roboto"/>
                <a:cs typeface="Roboto"/>
                <a:sym typeface="Roboto"/>
              </a:rPr>
              <a:t> Article : </a:t>
            </a:r>
            <a:r>
              <a:rPr lang="tr-TR" sz="1800" u="sng">
                <a:solidFill>
                  <a:srgbClr val="296EAA"/>
                </a:solidFill>
                <a:highlight>
                  <a:srgbClr val="FFFFFF"/>
                </a:highlight>
                <a:latin typeface="Roboto"/>
                <a:ea typeface="Roboto"/>
                <a:cs typeface="Roboto"/>
                <a:sym typeface="Roboto"/>
                <a:hlinkClick r:id="rId7">
                  <a:extLst>
                    <a:ext uri="{A12FA001-AC4F-418D-AE19-62706E023703}">
                      <ahyp:hlinkClr val="tx"/>
                    </a:ext>
                  </a:extLst>
                </a:hlinkClick>
              </a:rPr>
              <a:t>https://www.researchgate.net/publication/258858381_Classification_of_Fetal_State_from_the_Cardiotocogram_Recordings_using_ANN_and_Simple_Logistic</a:t>
            </a:r>
            <a:endParaRPr sz="1800" u="sng">
              <a:solidFill>
                <a:srgbClr val="296EAA"/>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b="1" lang="tr-TR" sz="1800">
                <a:highlight>
                  <a:srgbClr val="FFFFFF"/>
                </a:highlight>
                <a:latin typeface="Roboto"/>
                <a:ea typeface="Roboto"/>
                <a:cs typeface="Roboto"/>
                <a:sym typeface="Roboto"/>
              </a:rPr>
              <a:t>5.</a:t>
            </a:r>
            <a:r>
              <a:rPr lang="tr-TR" sz="1800">
                <a:highlight>
                  <a:srgbClr val="FFFFFF"/>
                </a:highlight>
                <a:latin typeface="Roboto"/>
                <a:ea typeface="Roboto"/>
                <a:cs typeface="Roboto"/>
                <a:sym typeface="Roboto"/>
              </a:rPr>
              <a:t> Kaggle Notebook : </a:t>
            </a:r>
            <a:r>
              <a:rPr lang="tr-TR" sz="1800" u="sng">
                <a:solidFill>
                  <a:srgbClr val="296EAA"/>
                </a:solidFill>
                <a:highlight>
                  <a:srgbClr val="FFFFFF"/>
                </a:highlight>
                <a:latin typeface="Roboto"/>
                <a:ea typeface="Roboto"/>
                <a:cs typeface="Roboto"/>
                <a:sym typeface="Roboto"/>
                <a:hlinkClick r:id="rId8">
                  <a:extLst>
                    <a:ext uri="{A12FA001-AC4F-418D-AE19-62706E023703}">
                      <ahyp:hlinkClr val="tx"/>
                    </a:ext>
                  </a:extLst>
                </a:hlinkClick>
              </a:rPr>
              <a:t>https://www.kaggle.com/sociopath00/random-forest-using-gridsearchcv</a:t>
            </a:r>
            <a:endParaRPr sz="1800" u="sng">
              <a:solidFill>
                <a:srgbClr val="296EAA"/>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b="1" lang="tr-TR" sz="1800">
                <a:highlight>
                  <a:srgbClr val="FFFFFF"/>
                </a:highlight>
                <a:latin typeface="Roboto"/>
                <a:ea typeface="Roboto"/>
                <a:cs typeface="Roboto"/>
                <a:sym typeface="Roboto"/>
              </a:rPr>
              <a:t>6.</a:t>
            </a:r>
            <a:r>
              <a:rPr lang="tr-TR" sz="1800">
                <a:highlight>
                  <a:srgbClr val="FFFFFF"/>
                </a:highlight>
                <a:latin typeface="Roboto"/>
                <a:ea typeface="Roboto"/>
                <a:cs typeface="Roboto"/>
                <a:sym typeface="Roboto"/>
              </a:rPr>
              <a:t> Lecture Notes : </a:t>
            </a:r>
            <a:r>
              <a:rPr lang="tr-TR" sz="1800" u="sng">
                <a:solidFill>
                  <a:srgbClr val="296EAA"/>
                </a:solidFill>
                <a:highlight>
                  <a:srgbClr val="FFFFFF"/>
                </a:highlight>
                <a:latin typeface="Roboto"/>
                <a:ea typeface="Roboto"/>
                <a:cs typeface="Roboto"/>
                <a:sym typeface="Roboto"/>
                <a:hlinkClick r:id="rId9">
                  <a:extLst>
                    <a:ext uri="{A12FA001-AC4F-418D-AE19-62706E023703}">
                      <ahyp:hlinkClr val="tx"/>
                    </a:ext>
                  </a:extLst>
                </a:hlinkClick>
              </a:rPr>
              <a:t>http://yunus.hacettepe.edu.tr/~akal/BBM467/</a:t>
            </a:r>
            <a:endParaRPr sz="1800" u="sng">
              <a:solidFill>
                <a:srgbClr val="296EAA"/>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b="1" lang="tr-TR" sz="1800">
                <a:highlight>
                  <a:srgbClr val="FFFFFF"/>
                </a:highlight>
                <a:latin typeface="Roboto"/>
                <a:ea typeface="Roboto"/>
                <a:cs typeface="Roboto"/>
                <a:sym typeface="Roboto"/>
              </a:rPr>
              <a:t>7.</a:t>
            </a:r>
            <a:r>
              <a:rPr lang="tr-TR" sz="1800">
                <a:highlight>
                  <a:srgbClr val="FFFFFF"/>
                </a:highlight>
                <a:latin typeface="Roboto"/>
                <a:ea typeface="Roboto"/>
                <a:cs typeface="Roboto"/>
                <a:sym typeface="Roboto"/>
              </a:rPr>
              <a:t> Datacamp : </a:t>
            </a:r>
            <a:r>
              <a:rPr lang="tr-TR" sz="1800" u="sng">
                <a:solidFill>
                  <a:srgbClr val="296EAA"/>
                </a:solidFill>
                <a:highlight>
                  <a:srgbClr val="FFFFFF"/>
                </a:highlight>
                <a:latin typeface="Roboto"/>
                <a:ea typeface="Roboto"/>
                <a:cs typeface="Roboto"/>
                <a:sym typeface="Roboto"/>
                <a:hlinkClick r:id="rId10">
                  <a:extLst>
                    <a:ext uri="{A12FA001-AC4F-418D-AE19-62706E023703}">
                      <ahyp:hlinkClr val="tx"/>
                    </a:ext>
                  </a:extLst>
                </a:hlinkClick>
              </a:rPr>
              <a:t>https://learn.datacamp.com/</a:t>
            </a:r>
            <a:endParaRPr sz="1800" u="sng">
              <a:solidFill>
                <a:srgbClr val="296EAA"/>
              </a:solidFill>
              <a:highlight>
                <a:srgbClr val="FFFFFF"/>
              </a:highlight>
              <a:latin typeface="Roboto"/>
              <a:ea typeface="Roboto"/>
              <a:cs typeface="Roboto"/>
              <a:sym typeface="Roboto"/>
            </a:endParaRPr>
          </a:p>
          <a:p>
            <a:pPr indent="-50800" lvl="0" marL="228600" rtl="0" algn="l">
              <a:lnSpc>
                <a:spcPct val="90000"/>
              </a:lnSpc>
              <a:spcBef>
                <a:spcPts val="0"/>
              </a:spcBef>
              <a:spcAft>
                <a:spcPts val="0"/>
              </a:spcAft>
              <a:buClr>
                <a:schemeClr val="dk1"/>
              </a:buClr>
              <a:buSzPts val="2800"/>
              <a:buNone/>
            </a:pPr>
            <a:r>
              <a:t/>
            </a:r>
            <a:endParaRPr sz="1800">
              <a:latin typeface="Roboto"/>
              <a:ea typeface="Roboto"/>
              <a:cs typeface="Roboto"/>
              <a:sym typeface="Roboto"/>
            </a:endParaRPr>
          </a:p>
        </p:txBody>
      </p:sp>
      <p:sp>
        <p:nvSpPr>
          <p:cNvPr id="323" name="Google Shape;323;p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3236399" y="600300"/>
            <a:ext cx="8955600" cy="1460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28990"/>
              <a:buFont typeface="Poppins Medium"/>
              <a:buNone/>
            </a:pPr>
            <a:r>
              <a:rPr lang="tr-TR" sz="3411" strike="noStrike">
                <a:solidFill>
                  <a:srgbClr val="000000"/>
                </a:solidFill>
                <a:latin typeface="Roboto"/>
                <a:ea typeface="Roboto"/>
                <a:cs typeface="Roboto"/>
                <a:sym typeface="Roboto"/>
              </a:rPr>
              <a:t>The questions that are need to be answer </a:t>
            </a:r>
            <a:br>
              <a:rPr lang="tr-TR" sz="3411">
                <a:latin typeface="Roboto"/>
                <a:ea typeface="Roboto"/>
                <a:cs typeface="Roboto"/>
                <a:sym typeface="Roboto"/>
              </a:rPr>
            </a:br>
            <a:r>
              <a:rPr lang="tr-TR" sz="3411" strike="noStrike">
                <a:solidFill>
                  <a:srgbClr val="000000"/>
                </a:solidFill>
                <a:latin typeface="Roboto"/>
                <a:ea typeface="Roboto"/>
                <a:cs typeface="Roboto"/>
                <a:sym typeface="Roboto"/>
              </a:rPr>
              <a:t>to solve the problem :</a:t>
            </a:r>
            <a:br>
              <a:rPr b="0" lang="tr-TR" sz="4400" strike="noStrike">
                <a:latin typeface="Arial"/>
                <a:ea typeface="Arial"/>
                <a:cs typeface="Arial"/>
                <a:sym typeface="Arial"/>
              </a:rPr>
            </a:br>
            <a:endParaRPr/>
          </a:p>
        </p:txBody>
      </p:sp>
      <p:sp>
        <p:nvSpPr>
          <p:cNvPr id="99" name="Google Shape;99;p15"/>
          <p:cNvSpPr txBox="1"/>
          <p:nvPr>
            <p:ph idx="1" type="body"/>
          </p:nvPr>
        </p:nvSpPr>
        <p:spPr>
          <a:xfrm>
            <a:off x="838200" y="2914594"/>
            <a:ext cx="10515600" cy="20979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tr-TR" sz="2500">
                <a:latin typeface="Roboto"/>
                <a:ea typeface="Roboto"/>
                <a:cs typeface="Roboto"/>
                <a:sym typeface="Roboto"/>
              </a:rPr>
              <a:t>1.   How accurately can we make a healthy diagnosis for a fetus?</a:t>
            </a:r>
            <a:endParaRPr sz="2500">
              <a:latin typeface="Roboto"/>
              <a:ea typeface="Roboto"/>
              <a:cs typeface="Roboto"/>
              <a:sym typeface="Roboto"/>
            </a:endParaRPr>
          </a:p>
          <a:p>
            <a:pPr indent="0" lvl="0" marL="0" rtl="0" algn="l">
              <a:lnSpc>
                <a:spcPct val="90000"/>
              </a:lnSpc>
              <a:spcBef>
                <a:spcPts val="1000"/>
              </a:spcBef>
              <a:spcAft>
                <a:spcPts val="0"/>
              </a:spcAft>
              <a:buClr>
                <a:schemeClr val="dk1"/>
              </a:buClr>
              <a:buSzPts val="2800"/>
              <a:buNone/>
            </a:pPr>
            <a:r>
              <a:rPr lang="tr-TR" sz="2500">
                <a:latin typeface="Roboto"/>
                <a:ea typeface="Roboto"/>
                <a:cs typeface="Roboto"/>
                <a:sym typeface="Roboto"/>
              </a:rPr>
              <a:t>2.   Are costly and difficult tests and procedures required to control the health of the fetus? Can we draw conclusions   about fetus health from past data using machine learning?</a:t>
            </a:r>
            <a:endParaRPr sz="2500">
              <a:latin typeface="Roboto"/>
              <a:ea typeface="Roboto"/>
              <a:cs typeface="Roboto"/>
              <a:sym typeface="Roboto"/>
            </a:endParaRPr>
          </a:p>
        </p:txBody>
      </p:sp>
      <p:sp>
        <p:nvSpPr>
          <p:cNvPr id="100" name="Google Shape;100;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4417650" y="470450"/>
            <a:ext cx="335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Data Review</a:t>
            </a:r>
            <a:endParaRPr sz="4000">
              <a:latin typeface="Roboto"/>
              <a:ea typeface="Roboto"/>
              <a:cs typeface="Roboto"/>
              <a:sym typeface="Roboto"/>
            </a:endParaRPr>
          </a:p>
        </p:txBody>
      </p:sp>
      <p:pic>
        <p:nvPicPr>
          <p:cNvPr id="106" name="Google Shape;106;p16"/>
          <p:cNvPicPr preferRelativeResize="0"/>
          <p:nvPr/>
        </p:nvPicPr>
        <p:blipFill>
          <a:blip r:embed="rId4">
            <a:alphaModFix/>
          </a:blip>
          <a:stretch>
            <a:fillRect/>
          </a:stretch>
        </p:blipFill>
        <p:spPr>
          <a:xfrm>
            <a:off x="152400" y="2364200"/>
            <a:ext cx="11887200" cy="3867150"/>
          </a:xfrm>
          <a:prstGeom prst="rect">
            <a:avLst/>
          </a:prstGeom>
          <a:noFill/>
          <a:ln>
            <a:noFill/>
          </a:ln>
        </p:spPr>
      </p:pic>
      <p:sp>
        <p:nvSpPr>
          <p:cNvPr id="107" name="Google Shape;107;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17"/>
          <p:cNvSpPr txBox="1"/>
          <p:nvPr>
            <p:ph type="title"/>
          </p:nvPr>
        </p:nvSpPr>
        <p:spPr>
          <a:xfrm>
            <a:off x="838125"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Import Library</a:t>
            </a:r>
            <a:endParaRPr sz="4000">
              <a:latin typeface="Roboto"/>
              <a:ea typeface="Roboto"/>
              <a:cs typeface="Roboto"/>
              <a:sym typeface="Roboto"/>
            </a:endParaRPr>
          </a:p>
        </p:txBody>
      </p:sp>
      <p:sp>
        <p:nvSpPr>
          <p:cNvPr id="113" name="Google Shape;113;p17"/>
          <p:cNvSpPr txBox="1"/>
          <p:nvPr>
            <p:ph idx="1" type="body"/>
          </p:nvPr>
        </p:nvSpPr>
        <p:spPr>
          <a:xfrm>
            <a:off x="838200" y="2132974"/>
            <a:ext cx="10515600" cy="4044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Font typeface="Arial"/>
              <a:buNone/>
            </a:pPr>
            <a:r>
              <a:rPr lang="tr-TR" sz="2500">
                <a:latin typeface="Roboto"/>
                <a:ea typeface="Roboto"/>
                <a:cs typeface="Roboto"/>
                <a:sym typeface="Roboto"/>
              </a:rPr>
              <a:t>The project has been implemented using python machine learning libraries:</a:t>
            </a:r>
            <a:endParaRPr sz="2500">
              <a:latin typeface="Roboto"/>
              <a:ea typeface="Roboto"/>
              <a:cs typeface="Roboto"/>
              <a:sym typeface="Roboto"/>
            </a:endParaRPr>
          </a:p>
          <a:p>
            <a:pPr indent="-386709" lvl="0" marL="457200" rtl="0" algn="l">
              <a:lnSpc>
                <a:spcPct val="150000"/>
              </a:lnSpc>
              <a:spcBef>
                <a:spcPts val="1301"/>
              </a:spcBef>
              <a:spcAft>
                <a:spcPts val="0"/>
              </a:spcAft>
              <a:buSzPts val="2500"/>
              <a:buFont typeface="Roboto"/>
              <a:buChar char="❖"/>
            </a:pPr>
            <a:r>
              <a:rPr lang="tr-TR" sz="2500">
                <a:latin typeface="Roboto"/>
                <a:ea typeface="Roboto"/>
                <a:cs typeface="Roboto"/>
                <a:sym typeface="Roboto"/>
              </a:rPr>
              <a:t>Linear Algebra - numpy</a:t>
            </a:r>
            <a:endParaRPr sz="2500">
              <a:latin typeface="Roboto"/>
              <a:ea typeface="Roboto"/>
              <a:cs typeface="Roboto"/>
              <a:sym typeface="Roboto"/>
            </a:endParaRPr>
          </a:p>
          <a:p>
            <a:pPr indent="-386709" lvl="0" marL="457200" rtl="0" algn="l">
              <a:lnSpc>
                <a:spcPct val="150000"/>
              </a:lnSpc>
              <a:spcBef>
                <a:spcPts val="0"/>
              </a:spcBef>
              <a:spcAft>
                <a:spcPts val="0"/>
              </a:spcAft>
              <a:buSzPts val="2500"/>
              <a:buFont typeface="Roboto"/>
              <a:buChar char="❖"/>
            </a:pPr>
            <a:r>
              <a:rPr lang="tr-TR" sz="2500">
                <a:latin typeface="Roboto"/>
                <a:ea typeface="Roboto"/>
                <a:cs typeface="Roboto"/>
                <a:sym typeface="Roboto"/>
              </a:rPr>
              <a:t>Data Processing - pandas</a:t>
            </a:r>
            <a:endParaRPr sz="2500">
              <a:latin typeface="Roboto"/>
              <a:ea typeface="Roboto"/>
              <a:cs typeface="Roboto"/>
              <a:sym typeface="Roboto"/>
            </a:endParaRPr>
          </a:p>
          <a:p>
            <a:pPr indent="-386709" lvl="0" marL="457200" rtl="0" algn="l">
              <a:lnSpc>
                <a:spcPct val="150000"/>
              </a:lnSpc>
              <a:spcBef>
                <a:spcPts val="0"/>
              </a:spcBef>
              <a:spcAft>
                <a:spcPts val="0"/>
              </a:spcAft>
              <a:buSzPts val="2500"/>
              <a:buFont typeface="Roboto"/>
              <a:buChar char="❖"/>
            </a:pPr>
            <a:r>
              <a:rPr lang="tr-TR" sz="2500">
                <a:latin typeface="Roboto"/>
                <a:ea typeface="Roboto"/>
                <a:cs typeface="Roboto"/>
                <a:sym typeface="Roboto"/>
              </a:rPr>
              <a:t>Visualization -  matplotlib, seaborn</a:t>
            </a:r>
            <a:endParaRPr sz="2500">
              <a:latin typeface="Roboto"/>
              <a:ea typeface="Roboto"/>
              <a:cs typeface="Roboto"/>
              <a:sym typeface="Roboto"/>
            </a:endParaRPr>
          </a:p>
          <a:p>
            <a:pPr indent="-386709" lvl="0" marL="457200" rtl="0" algn="l">
              <a:lnSpc>
                <a:spcPct val="150000"/>
              </a:lnSpc>
              <a:spcBef>
                <a:spcPts val="0"/>
              </a:spcBef>
              <a:spcAft>
                <a:spcPts val="0"/>
              </a:spcAft>
              <a:buSzPts val="2500"/>
              <a:buFont typeface="Roboto"/>
              <a:buChar char="❖"/>
            </a:pPr>
            <a:r>
              <a:rPr lang="tr-TR" sz="2500">
                <a:latin typeface="Roboto"/>
                <a:ea typeface="Roboto"/>
                <a:cs typeface="Roboto"/>
                <a:sym typeface="Roboto"/>
              </a:rPr>
              <a:t>Algorithms - scikit-learn</a:t>
            </a:r>
            <a:endParaRPr sz="2500">
              <a:latin typeface="Roboto"/>
              <a:ea typeface="Roboto"/>
              <a:cs typeface="Roboto"/>
              <a:sym typeface="Roboto"/>
            </a:endParaRPr>
          </a:p>
          <a:p>
            <a:pPr indent="-386709" lvl="0" marL="457200" rtl="0" algn="l">
              <a:lnSpc>
                <a:spcPct val="150000"/>
              </a:lnSpc>
              <a:spcBef>
                <a:spcPts val="0"/>
              </a:spcBef>
              <a:spcAft>
                <a:spcPts val="0"/>
              </a:spcAft>
              <a:buSzPts val="2500"/>
              <a:buFont typeface="Roboto"/>
              <a:buChar char="❖"/>
            </a:pPr>
            <a:r>
              <a:rPr lang="tr-TR" sz="2500">
                <a:latin typeface="Roboto"/>
                <a:ea typeface="Roboto"/>
                <a:cs typeface="Roboto"/>
                <a:sym typeface="Roboto"/>
              </a:rPr>
              <a:t>Input File – CSV [fetal_health.csv]</a:t>
            </a:r>
            <a:endParaRPr sz="2500">
              <a:latin typeface="Roboto"/>
              <a:ea typeface="Roboto"/>
              <a:cs typeface="Roboto"/>
              <a:sym typeface="Roboto"/>
            </a:endParaRPr>
          </a:p>
        </p:txBody>
      </p:sp>
      <p:sp>
        <p:nvSpPr>
          <p:cNvPr id="114" name="Google Shape;114;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18"/>
          <p:cNvSpPr txBox="1"/>
          <p:nvPr>
            <p:ph type="title"/>
          </p:nvPr>
        </p:nvSpPr>
        <p:spPr>
          <a:xfrm>
            <a:off x="3753000" y="378300"/>
            <a:ext cx="4686000" cy="1325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tr-TR" sz="4800"/>
              <a:t>Data Understanding</a:t>
            </a:r>
            <a:endParaRPr sz="4800"/>
          </a:p>
          <a:p>
            <a:pPr indent="0" lvl="0" marL="0" rtl="0" algn="l">
              <a:lnSpc>
                <a:spcPct val="90000"/>
              </a:lnSpc>
              <a:spcBef>
                <a:spcPts val="0"/>
              </a:spcBef>
              <a:spcAft>
                <a:spcPts val="0"/>
              </a:spcAft>
              <a:buClr>
                <a:schemeClr val="dk1"/>
              </a:buClr>
              <a:buSzPct val="100000"/>
              <a:buFont typeface="Calibri"/>
              <a:buNone/>
            </a:pPr>
            <a:r>
              <a:t/>
            </a:r>
            <a:endParaRPr/>
          </a:p>
        </p:txBody>
      </p:sp>
      <p:sp>
        <p:nvSpPr>
          <p:cNvPr id="120" name="Google Shape;120;p18"/>
          <p:cNvSpPr txBox="1"/>
          <p:nvPr>
            <p:ph idx="1" type="body"/>
          </p:nvPr>
        </p:nvSpPr>
        <p:spPr>
          <a:xfrm>
            <a:off x="838200" y="3053851"/>
            <a:ext cx="10515600" cy="31230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tr-TR" sz="2500">
                <a:latin typeface="Roboto"/>
                <a:ea typeface="Roboto"/>
                <a:cs typeface="Roboto"/>
                <a:sym typeface="Roboto"/>
              </a:rPr>
              <a:t>The stage of understanding the data, 'Is the collected data sufficient to solve our problem?' answers the question. We examined the rows and columns of our data in the process of understanding the data. We will draw graphs such as histograms and interpret our data set for a better understanding of the data.</a:t>
            </a:r>
            <a:endParaRPr sz="2500">
              <a:latin typeface="Roboto"/>
              <a:ea typeface="Roboto"/>
              <a:cs typeface="Roboto"/>
              <a:sym typeface="Roboto"/>
            </a:endParaRPr>
          </a:p>
        </p:txBody>
      </p:sp>
      <p:sp>
        <p:nvSpPr>
          <p:cNvPr id="121" name="Google Shape;121;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4">
            <a:alphaModFix/>
          </a:blip>
          <a:stretch>
            <a:fillRect/>
          </a:stretch>
        </p:blipFill>
        <p:spPr>
          <a:xfrm>
            <a:off x="4442625" y="1475025"/>
            <a:ext cx="6209425" cy="4796825"/>
          </a:xfrm>
          <a:prstGeom prst="rect">
            <a:avLst/>
          </a:prstGeom>
          <a:noFill/>
          <a:ln>
            <a:noFill/>
          </a:ln>
        </p:spPr>
      </p:pic>
      <p:sp>
        <p:nvSpPr>
          <p:cNvPr id="127" name="Google Shape;127;p19"/>
          <p:cNvSpPr txBox="1"/>
          <p:nvPr>
            <p:ph type="title"/>
          </p:nvPr>
        </p:nvSpPr>
        <p:spPr>
          <a:xfrm>
            <a:off x="2420900" y="365125"/>
            <a:ext cx="89331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Checking Data Information</a:t>
            </a:r>
            <a:endParaRPr sz="4000">
              <a:latin typeface="Roboto"/>
              <a:ea typeface="Roboto"/>
              <a:cs typeface="Roboto"/>
              <a:sym typeface="Roboto"/>
            </a:endParaRPr>
          </a:p>
        </p:txBody>
      </p:sp>
      <p:sp>
        <p:nvSpPr>
          <p:cNvPr id="128" name="Google Shape;128;p19"/>
          <p:cNvSpPr txBox="1"/>
          <p:nvPr>
            <p:ph idx="1" type="body"/>
          </p:nvPr>
        </p:nvSpPr>
        <p:spPr>
          <a:xfrm>
            <a:off x="1011175" y="2604025"/>
            <a:ext cx="3092700" cy="39978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tr-TR"/>
              <a:t>Checking column types, missing values, number of columns-rows</a:t>
            </a:r>
            <a:endParaRPr/>
          </a:p>
        </p:txBody>
      </p:sp>
      <p:sp>
        <p:nvSpPr>
          <p:cNvPr id="129" name="Google Shape;129;p19"/>
          <p:cNvSpPr/>
          <p:nvPr/>
        </p:nvSpPr>
        <p:spPr>
          <a:xfrm>
            <a:off x="9944800" y="2526375"/>
            <a:ext cx="564900" cy="3457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8794825" y="2526375"/>
            <a:ext cx="1011600" cy="3457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5360025" y="1975500"/>
            <a:ext cx="1835100" cy="384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0"/>
          <p:cNvSpPr txBox="1"/>
          <p:nvPr>
            <p:ph type="title"/>
          </p:nvPr>
        </p:nvSpPr>
        <p:spPr>
          <a:xfrm>
            <a:off x="3437100" y="391450"/>
            <a:ext cx="5317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sz="4000">
                <a:latin typeface="Roboto"/>
                <a:ea typeface="Roboto"/>
                <a:cs typeface="Roboto"/>
                <a:sym typeface="Roboto"/>
              </a:rPr>
              <a:t>Target Column Review</a:t>
            </a:r>
            <a:endParaRPr sz="4000">
              <a:latin typeface="Roboto"/>
              <a:ea typeface="Roboto"/>
              <a:cs typeface="Roboto"/>
              <a:sym typeface="Roboto"/>
            </a:endParaRPr>
          </a:p>
        </p:txBody>
      </p:sp>
      <p:sp>
        <p:nvSpPr>
          <p:cNvPr id="138" name="Google Shape;138;p20"/>
          <p:cNvSpPr txBox="1"/>
          <p:nvPr>
            <p:ph idx="1" type="body"/>
          </p:nvPr>
        </p:nvSpPr>
        <p:spPr>
          <a:xfrm>
            <a:off x="838200" y="1830225"/>
            <a:ext cx="10515600" cy="4347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tr-TR" sz="2500">
                <a:latin typeface="Roboto"/>
                <a:ea typeface="Roboto"/>
                <a:cs typeface="Roboto"/>
                <a:sym typeface="Roboto"/>
              </a:rPr>
              <a:t>When we look at the 'fetal_health' column, which is our target label, we see that the majority of fetuses are healthy. Still, we see that the health of fetuses is undeniably suspicious and pathological.</a:t>
            </a:r>
            <a:endParaRPr sz="2500">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2500">
              <a:latin typeface="Roboto"/>
              <a:ea typeface="Roboto"/>
              <a:cs typeface="Roboto"/>
              <a:sym typeface="Roboto"/>
            </a:endParaRPr>
          </a:p>
          <a:p>
            <a:pPr indent="-50800" lvl="0" marL="228600" rtl="0" algn="l">
              <a:lnSpc>
                <a:spcPct val="90000"/>
              </a:lnSpc>
              <a:spcBef>
                <a:spcPts val="0"/>
              </a:spcBef>
              <a:spcAft>
                <a:spcPts val="0"/>
              </a:spcAft>
              <a:buClr>
                <a:schemeClr val="dk1"/>
              </a:buClr>
              <a:buSzPts val="2800"/>
              <a:buNone/>
            </a:pPr>
            <a:r>
              <a:t/>
            </a:r>
            <a:endParaRPr sz="2500">
              <a:latin typeface="Roboto"/>
              <a:ea typeface="Roboto"/>
              <a:cs typeface="Roboto"/>
              <a:sym typeface="Roboto"/>
            </a:endParaRPr>
          </a:p>
        </p:txBody>
      </p:sp>
      <p:pic>
        <p:nvPicPr>
          <p:cNvPr id="139" name="Google Shape;139;p20"/>
          <p:cNvPicPr preferRelativeResize="0"/>
          <p:nvPr/>
        </p:nvPicPr>
        <p:blipFill>
          <a:blip r:embed="rId4">
            <a:alphaModFix/>
          </a:blip>
          <a:stretch>
            <a:fillRect/>
          </a:stretch>
        </p:blipFill>
        <p:spPr>
          <a:xfrm>
            <a:off x="2480250" y="3395775"/>
            <a:ext cx="7231525" cy="3217575"/>
          </a:xfrm>
          <a:prstGeom prst="rect">
            <a:avLst/>
          </a:prstGeom>
          <a:noFill/>
          <a:ln>
            <a:noFill/>
          </a:ln>
        </p:spPr>
      </p:pic>
      <p:sp>
        <p:nvSpPr>
          <p:cNvPr id="140" name="Google Shape;140;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1"/>
          <p:cNvSpPr txBox="1"/>
          <p:nvPr>
            <p:ph type="title"/>
          </p:nvPr>
        </p:nvSpPr>
        <p:spPr>
          <a:xfrm>
            <a:off x="3983250" y="338800"/>
            <a:ext cx="4225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tr-TR"/>
              <a:t>Data Preparation</a:t>
            </a:r>
            <a:endParaRPr/>
          </a:p>
        </p:txBody>
      </p:sp>
      <p:sp>
        <p:nvSpPr>
          <p:cNvPr id="146" name="Google Shape;146;p21"/>
          <p:cNvSpPr txBox="1"/>
          <p:nvPr>
            <p:ph idx="1" type="body"/>
          </p:nvPr>
        </p:nvSpPr>
        <p:spPr>
          <a:xfrm>
            <a:off x="838200" y="2909047"/>
            <a:ext cx="10515600" cy="326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tr-TR" sz="2550">
                <a:highlight>
                  <a:srgbClr val="FFFFFF"/>
                </a:highlight>
                <a:latin typeface="Roboto"/>
                <a:ea typeface="Roboto"/>
                <a:cs typeface="Roboto"/>
                <a:sym typeface="Roboto"/>
              </a:rPr>
              <a:t>In the data preparation phase, there are all the activities that create the data to be used for modeling. In the data understanding part of our project, we observed that our data is not very complex. There were problems in some places, such as column capitals. In the data preparation phase, we will clean our data, check the missing and duplicate data, and adapt our data to machine learning approaches.</a:t>
            </a:r>
            <a:endParaRPr sz="4300">
              <a:latin typeface="Roboto"/>
              <a:ea typeface="Roboto"/>
              <a:cs typeface="Roboto"/>
              <a:sym typeface="Roboto"/>
            </a:endParaRPr>
          </a:p>
        </p:txBody>
      </p:sp>
      <p:sp>
        <p:nvSpPr>
          <p:cNvPr id="147" name="Google Shape;147;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