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6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Comprensión del negocio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Determinar objetivos del negocio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Determinar el resultado analítico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Evaluar la situación y la infraestructura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4ECD5AC7-138F-4C7D-AA29-943CA5FA9E2F}">
      <dgm:prSet phldrT="[Texto]" custT="1"/>
      <dgm:spPr/>
      <dgm:t>
        <a:bodyPr/>
        <a:lstStyle/>
        <a:p>
          <a:r>
            <a:rPr lang="es-ES" sz="1200" dirty="0"/>
            <a:t>Producir el plan del proyecto</a:t>
          </a:r>
          <a:endParaRPr lang="es-CO" sz="1200" dirty="0"/>
        </a:p>
      </dgm:t>
    </dgm:pt>
    <dgm:pt modelId="{A0C85D55-2123-4973-A066-06C4B7EA91BC}" type="parTrans" cxnId="{34391AB8-CB8A-4DC3-B5EC-115B5F6E98C9}">
      <dgm:prSet/>
      <dgm:spPr/>
      <dgm:t>
        <a:bodyPr/>
        <a:lstStyle/>
        <a:p>
          <a:endParaRPr lang="es-CO" sz="1800"/>
        </a:p>
      </dgm:t>
    </dgm:pt>
    <dgm:pt modelId="{8BC08BC2-8995-40D4-A4C8-567D9C7F5CE9}" type="sibTrans" cxnId="{34391AB8-CB8A-4DC3-B5EC-115B5F6E98C9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5"/>
      <dgm:spPr/>
    </dgm:pt>
    <dgm:pt modelId="{3FD676A0-32EC-4A12-A76F-74B2F827E769}" type="pres">
      <dgm:prSet presAssocID="{F5D1C3FF-57B5-4057-B262-EFA84DD86F88}" presName="node" presStyleLbl="vennNode1" presStyleIdx="1" presStyleCnt="5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5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5">
        <dgm:presLayoutVars>
          <dgm:bulletEnabled val="1"/>
        </dgm:presLayoutVars>
      </dgm:prSet>
      <dgm:spPr/>
    </dgm:pt>
    <dgm:pt modelId="{6C24EF47-7BCB-4DC8-B064-89E7FD4036B3}" type="pres">
      <dgm:prSet presAssocID="{4ECD5AC7-138F-4C7D-AA29-943CA5FA9E2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34391AB8-CB8A-4DC3-B5EC-115B5F6E98C9}" srcId="{AF6FB742-BA9F-4DE3-B2BF-E64D7615D86A}" destId="{4ECD5AC7-138F-4C7D-AA29-943CA5FA9E2F}" srcOrd="3" destOrd="0" parTransId="{A0C85D55-2123-4973-A066-06C4B7EA91BC}" sibTransId="{8BC08BC2-8995-40D4-A4C8-567D9C7F5CE9}"/>
    <dgm:cxn modelId="{E97AC4E4-A896-4354-9995-EC3788719F17}" type="presOf" srcId="{4ECD5AC7-138F-4C7D-AA29-943CA5FA9E2F}" destId="{6C24EF47-7BCB-4DC8-B064-89E7FD4036B3}" srcOrd="0" destOrd="0" presId="urn:microsoft.com/office/officeart/2005/8/layout/radial3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  <dgm:cxn modelId="{7002FE88-B7AC-4C7C-B5AF-CD2A3A13123D}" type="presParOf" srcId="{CDFA6B26-3317-46CC-AB5E-AEB53F3F3173}" destId="{6C24EF47-7BCB-4DC8-B064-89E7FD4036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Comprensión de los datos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Selección de fuente de datos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Descripción y exploración de los datos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Verificación de la calidad de los datos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4ECD5AC7-138F-4C7D-AA29-943CA5FA9E2F}">
      <dgm:prSet phldrT="[Texto]" custT="1"/>
      <dgm:spPr/>
      <dgm:t>
        <a:bodyPr/>
        <a:lstStyle/>
        <a:p>
          <a:r>
            <a:rPr lang="es-ES" sz="1200" dirty="0"/>
            <a:t>Selección del conjunto de datos</a:t>
          </a:r>
          <a:endParaRPr lang="es-CO" sz="1200" dirty="0"/>
        </a:p>
      </dgm:t>
    </dgm:pt>
    <dgm:pt modelId="{A0C85D55-2123-4973-A066-06C4B7EA91BC}" type="parTrans" cxnId="{34391AB8-CB8A-4DC3-B5EC-115B5F6E98C9}">
      <dgm:prSet/>
      <dgm:spPr/>
      <dgm:t>
        <a:bodyPr/>
        <a:lstStyle/>
        <a:p>
          <a:endParaRPr lang="es-CO" sz="1800"/>
        </a:p>
      </dgm:t>
    </dgm:pt>
    <dgm:pt modelId="{8BC08BC2-8995-40D4-A4C8-567D9C7F5CE9}" type="sibTrans" cxnId="{34391AB8-CB8A-4DC3-B5EC-115B5F6E98C9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5"/>
      <dgm:spPr/>
    </dgm:pt>
    <dgm:pt modelId="{3FD676A0-32EC-4A12-A76F-74B2F827E769}" type="pres">
      <dgm:prSet presAssocID="{F5D1C3FF-57B5-4057-B262-EFA84DD86F88}" presName="node" presStyleLbl="vennNode1" presStyleIdx="1" presStyleCnt="5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5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5">
        <dgm:presLayoutVars>
          <dgm:bulletEnabled val="1"/>
        </dgm:presLayoutVars>
      </dgm:prSet>
      <dgm:spPr/>
    </dgm:pt>
    <dgm:pt modelId="{6C24EF47-7BCB-4DC8-B064-89E7FD4036B3}" type="pres">
      <dgm:prSet presAssocID="{4ECD5AC7-138F-4C7D-AA29-943CA5FA9E2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34391AB8-CB8A-4DC3-B5EC-115B5F6E98C9}" srcId="{AF6FB742-BA9F-4DE3-B2BF-E64D7615D86A}" destId="{4ECD5AC7-138F-4C7D-AA29-943CA5FA9E2F}" srcOrd="3" destOrd="0" parTransId="{A0C85D55-2123-4973-A066-06C4B7EA91BC}" sibTransId="{8BC08BC2-8995-40D4-A4C8-567D9C7F5CE9}"/>
    <dgm:cxn modelId="{E97AC4E4-A896-4354-9995-EC3788719F17}" type="presOf" srcId="{4ECD5AC7-138F-4C7D-AA29-943CA5FA9E2F}" destId="{6C24EF47-7BCB-4DC8-B064-89E7FD4036B3}" srcOrd="0" destOrd="0" presId="urn:microsoft.com/office/officeart/2005/8/layout/radial3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  <dgm:cxn modelId="{7002FE88-B7AC-4C7C-B5AF-CD2A3A13123D}" type="presParOf" srcId="{CDFA6B26-3317-46CC-AB5E-AEB53F3F3173}" destId="{6C24EF47-7BCB-4DC8-B064-89E7FD4036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Preparación de los datos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Limpieza de datos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Construcción e integración de datos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Formateo de los datos y etiquetado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4ECD5AC7-138F-4C7D-AA29-943CA5FA9E2F}">
      <dgm:prSet phldrT="[Texto]" custT="1"/>
      <dgm:spPr/>
      <dgm:t>
        <a:bodyPr/>
        <a:lstStyle/>
        <a:p>
          <a:r>
            <a:rPr lang="es-ES" sz="1200" dirty="0"/>
            <a:t>División de los datos</a:t>
          </a:r>
          <a:endParaRPr lang="es-CO" sz="1200" dirty="0"/>
        </a:p>
      </dgm:t>
    </dgm:pt>
    <dgm:pt modelId="{A0C85D55-2123-4973-A066-06C4B7EA91BC}" type="parTrans" cxnId="{34391AB8-CB8A-4DC3-B5EC-115B5F6E98C9}">
      <dgm:prSet/>
      <dgm:spPr/>
      <dgm:t>
        <a:bodyPr/>
        <a:lstStyle/>
        <a:p>
          <a:endParaRPr lang="es-CO" sz="1800"/>
        </a:p>
      </dgm:t>
    </dgm:pt>
    <dgm:pt modelId="{8BC08BC2-8995-40D4-A4C8-567D9C7F5CE9}" type="sibTrans" cxnId="{34391AB8-CB8A-4DC3-B5EC-115B5F6E98C9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5"/>
      <dgm:spPr/>
    </dgm:pt>
    <dgm:pt modelId="{3FD676A0-32EC-4A12-A76F-74B2F827E769}" type="pres">
      <dgm:prSet presAssocID="{F5D1C3FF-57B5-4057-B262-EFA84DD86F88}" presName="node" presStyleLbl="vennNode1" presStyleIdx="1" presStyleCnt="5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5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5">
        <dgm:presLayoutVars>
          <dgm:bulletEnabled val="1"/>
        </dgm:presLayoutVars>
      </dgm:prSet>
      <dgm:spPr/>
    </dgm:pt>
    <dgm:pt modelId="{6C24EF47-7BCB-4DC8-B064-89E7FD4036B3}" type="pres">
      <dgm:prSet presAssocID="{4ECD5AC7-138F-4C7D-AA29-943CA5FA9E2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34391AB8-CB8A-4DC3-B5EC-115B5F6E98C9}" srcId="{AF6FB742-BA9F-4DE3-B2BF-E64D7615D86A}" destId="{4ECD5AC7-138F-4C7D-AA29-943CA5FA9E2F}" srcOrd="3" destOrd="0" parTransId="{A0C85D55-2123-4973-A066-06C4B7EA91BC}" sibTransId="{8BC08BC2-8995-40D4-A4C8-567D9C7F5CE9}"/>
    <dgm:cxn modelId="{E97AC4E4-A896-4354-9995-EC3788719F17}" type="presOf" srcId="{4ECD5AC7-138F-4C7D-AA29-943CA5FA9E2F}" destId="{6C24EF47-7BCB-4DC8-B064-89E7FD4036B3}" srcOrd="0" destOrd="0" presId="urn:microsoft.com/office/officeart/2005/8/layout/radial3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  <dgm:cxn modelId="{7002FE88-B7AC-4C7C-B5AF-CD2A3A13123D}" type="presParOf" srcId="{CDFA6B26-3317-46CC-AB5E-AEB53F3F3173}" destId="{6C24EF47-7BCB-4DC8-B064-89E7FD4036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Modelado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Selección de técnicas de modelado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Generación del diseño de pruebas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Aplicación de las técnicas seleccionadas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4ECD5AC7-138F-4C7D-AA29-943CA5FA9E2F}">
      <dgm:prSet phldrT="[Texto]" custT="1"/>
      <dgm:spPr/>
      <dgm:t>
        <a:bodyPr/>
        <a:lstStyle/>
        <a:p>
          <a:r>
            <a:rPr lang="es-ES" sz="1200" dirty="0"/>
            <a:t>Evaluación del modelo</a:t>
          </a:r>
          <a:endParaRPr lang="es-CO" sz="1200" dirty="0"/>
        </a:p>
      </dgm:t>
    </dgm:pt>
    <dgm:pt modelId="{A0C85D55-2123-4973-A066-06C4B7EA91BC}" type="parTrans" cxnId="{34391AB8-CB8A-4DC3-B5EC-115B5F6E98C9}">
      <dgm:prSet/>
      <dgm:spPr/>
      <dgm:t>
        <a:bodyPr/>
        <a:lstStyle/>
        <a:p>
          <a:endParaRPr lang="es-CO" sz="1800"/>
        </a:p>
      </dgm:t>
    </dgm:pt>
    <dgm:pt modelId="{8BC08BC2-8995-40D4-A4C8-567D9C7F5CE9}" type="sibTrans" cxnId="{34391AB8-CB8A-4DC3-B5EC-115B5F6E98C9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5"/>
      <dgm:spPr/>
    </dgm:pt>
    <dgm:pt modelId="{3FD676A0-32EC-4A12-A76F-74B2F827E769}" type="pres">
      <dgm:prSet presAssocID="{F5D1C3FF-57B5-4057-B262-EFA84DD86F88}" presName="node" presStyleLbl="vennNode1" presStyleIdx="1" presStyleCnt="5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5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5">
        <dgm:presLayoutVars>
          <dgm:bulletEnabled val="1"/>
        </dgm:presLayoutVars>
      </dgm:prSet>
      <dgm:spPr/>
    </dgm:pt>
    <dgm:pt modelId="{6C24EF47-7BCB-4DC8-B064-89E7FD4036B3}" type="pres">
      <dgm:prSet presAssocID="{4ECD5AC7-138F-4C7D-AA29-943CA5FA9E2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34391AB8-CB8A-4DC3-B5EC-115B5F6E98C9}" srcId="{AF6FB742-BA9F-4DE3-B2BF-E64D7615D86A}" destId="{4ECD5AC7-138F-4C7D-AA29-943CA5FA9E2F}" srcOrd="3" destOrd="0" parTransId="{A0C85D55-2123-4973-A066-06C4B7EA91BC}" sibTransId="{8BC08BC2-8995-40D4-A4C8-567D9C7F5CE9}"/>
    <dgm:cxn modelId="{E97AC4E4-A896-4354-9995-EC3788719F17}" type="presOf" srcId="{4ECD5AC7-138F-4C7D-AA29-943CA5FA9E2F}" destId="{6C24EF47-7BCB-4DC8-B064-89E7FD4036B3}" srcOrd="0" destOrd="0" presId="urn:microsoft.com/office/officeart/2005/8/layout/radial3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  <dgm:cxn modelId="{7002FE88-B7AC-4C7C-B5AF-CD2A3A13123D}" type="presParOf" srcId="{CDFA6B26-3317-46CC-AB5E-AEB53F3F3173}" destId="{6C24EF47-7BCB-4DC8-B064-89E7FD4036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Evaluación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Aplicar el conjunto de prueba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Interpretación y comprobación cruzada de resultados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Entrenamiento final del modelo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4ECD5AC7-138F-4C7D-AA29-943CA5FA9E2F}">
      <dgm:prSet phldrT="[Texto]" custT="1"/>
      <dgm:spPr/>
      <dgm:t>
        <a:bodyPr/>
        <a:lstStyle/>
        <a:p>
          <a:r>
            <a:rPr lang="es-ES" sz="1200" dirty="0"/>
            <a:t>Revisión del proceso y determinación de los próximos pasos</a:t>
          </a:r>
          <a:endParaRPr lang="es-CO" sz="1200" dirty="0"/>
        </a:p>
      </dgm:t>
    </dgm:pt>
    <dgm:pt modelId="{A0C85D55-2123-4973-A066-06C4B7EA91BC}" type="parTrans" cxnId="{34391AB8-CB8A-4DC3-B5EC-115B5F6E98C9}">
      <dgm:prSet/>
      <dgm:spPr/>
      <dgm:t>
        <a:bodyPr/>
        <a:lstStyle/>
        <a:p>
          <a:endParaRPr lang="es-CO" sz="1800"/>
        </a:p>
      </dgm:t>
    </dgm:pt>
    <dgm:pt modelId="{8BC08BC2-8995-40D4-A4C8-567D9C7F5CE9}" type="sibTrans" cxnId="{34391AB8-CB8A-4DC3-B5EC-115B5F6E98C9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5"/>
      <dgm:spPr/>
    </dgm:pt>
    <dgm:pt modelId="{3FD676A0-32EC-4A12-A76F-74B2F827E769}" type="pres">
      <dgm:prSet presAssocID="{F5D1C3FF-57B5-4057-B262-EFA84DD86F88}" presName="node" presStyleLbl="vennNode1" presStyleIdx="1" presStyleCnt="5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5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5">
        <dgm:presLayoutVars>
          <dgm:bulletEnabled val="1"/>
        </dgm:presLayoutVars>
      </dgm:prSet>
      <dgm:spPr/>
    </dgm:pt>
    <dgm:pt modelId="{6C24EF47-7BCB-4DC8-B064-89E7FD4036B3}" type="pres">
      <dgm:prSet presAssocID="{4ECD5AC7-138F-4C7D-AA29-943CA5FA9E2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34391AB8-CB8A-4DC3-B5EC-115B5F6E98C9}" srcId="{AF6FB742-BA9F-4DE3-B2BF-E64D7615D86A}" destId="{4ECD5AC7-138F-4C7D-AA29-943CA5FA9E2F}" srcOrd="3" destOrd="0" parTransId="{A0C85D55-2123-4973-A066-06C4B7EA91BC}" sibTransId="{8BC08BC2-8995-40D4-A4C8-567D9C7F5CE9}"/>
    <dgm:cxn modelId="{E97AC4E4-A896-4354-9995-EC3788719F17}" type="presOf" srcId="{4ECD5AC7-138F-4C7D-AA29-943CA5FA9E2F}" destId="{6C24EF47-7BCB-4DC8-B064-89E7FD4036B3}" srcOrd="0" destOrd="0" presId="urn:microsoft.com/office/officeart/2005/8/layout/radial3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  <dgm:cxn modelId="{7002FE88-B7AC-4C7C-B5AF-CD2A3A13123D}" type="presParOf" srcId="{CDFA6B26-3317-46CC-AB5E-AEB53F3F3173}" destId="{6C24EF47-7BCB-4DC8-B064-89E7FD4036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Despliegue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Análisis del entorno del cliente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Plan de despliegue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Monitoreo y mantenimiento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4ECD5AC7-138F-4C7D-AA29-943CA5FA9E2F}">
      <dgm:prSet phldrT="[Texto]" custT="1"/>
      <dgm:spPr/>
      <dgm:t>
        <a:bodyPr/>
        <a:lstStyle/>
        <a:p>
          <a:r>
            <a:rPr lang="es-ES" sz="1200" dirty="0"/>
            <a:t>Producción de informes finales</a:t>
          </a:r>
          <a:endParaRPr lang="es-CO" sz="1200" dirty="0"/>
        </a:p>
      </dgm:t>
    </dgm:pt>
    <dgm:pt modelId="{A0C85D55-2123-4973-A066-06C4B7EA91BC}" type="parTrans" cxnId="{34391AB8-CB8A-4DC3-B5EC-115B5F6E98C9}">
      <dgm:prSet/>
      <dgm:spPr/>
      <dgm:t>
        <a:bodyPr/>
        <a:lstStyle/>
        <a:p>
          <a:endParaRPr lang="es-CO" sz="1800"/>
        </a:p>
      </dgm:t>
    </dgm:pt>
    <dgm:pt modelId="{8BC08BC2-8995-40D4-A4C8-567D9C7F5CE9}" type="sibTrans" cxnId="{34391AB8-CB8A-4DC3-B5EC-115B5F6E98C9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5"/>
      <dgm:spPr/>
    </dgm:pt>
    <dgm:pt modelId="{3FD676A0-32EC-4A12-A76F-74B2F827E769}" type="pres">
      <dgm:prSet presAssocID="{F5D1C3FF-57B5-4057-B262-EFA84DD86F88}" presName="node" presStyleLbl="vennNode1" presStyleIdx="1" presStyleCnt="5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5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5">
        <dgm:presLayoutVars>
          <dgm:bulletEnabled val="1"/>
        </dgm:presLayoutVars>
      </dgm:prSet>
      <dgm:spPr/>
    </dgm:pt>
    <dgm:pt modelId="{6C24EF47-7BCB-4DC8-B064-89E7FD4036B3}" type="pres">
      <dgm:prSet presAssocID="{4ECD5AC7-138F-4C7D-AA29-943CA5FA9E2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34391AB8-CB8A-4DC3-B5EC-115B5F6E98C9}" srcId="{AF6FB742-BA9F-4DE3-B2BF-E64D7615D86A}" destId="{4ECD5AC7-138F-4C7D-AA29-943CA5FA9E2F}" srcOrd="3" destOrd="0" parTransId="{A0C85D55-2123-4973-A066-06C4B7EA91BC}" sibTransId="{8BC08BC2-8995-40D4-A4C8-567D9C7F5CE9}"/>
    <dgm:cxn modelId="{E97AC4E4-A896-4354-9995-EC3788719F17}" type="presOf" srcId="{4ECD5AC7-138F-4C7D-AA29-943CA5FA9E2F}" destId="{6C24EF47-7BCB-4DC8-B064-89E7FD4036B3}" srcOrd="0" destOrd="0" presId="urn:microsoft.com/office/officeart/2005/8/layout/radial3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  <dgm:cxn modelId="{7002FE88-B7AC-4C7C-B5AF-CD2A3A13123D}" type="presParOf" srcId="{CDFA6B26-3317-46CC-AB5E-AEB53F3F3173}" destId="{6C24EF47-7BCB-4DC8-B064-89E7FD4036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C56248-5A7B-4779-AF51-6F0ADC944948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F6FB742-BA9F-4DE3-B2BF-E64D7615D86A}">
      <dgm:prSet phldrT="[Texto]" custT="1"/>
      <dgm:spPr/>
      <dgm:t>
        <a:bodyPr/>
        <a:lstStyle/>
        <a:p>
          <a:r>
            <a:rPr lang="es-ES" sz="2800" dirty="0"/>
            <a:t>Gestión del modelo</a:t>
          </a:r>
          <a:endParaRPr lang="es-CO" sz="2800" dirty="0"/>
        </a:p>
      </dgm:t>
    </dgm:pt>
    <dgm:pt modelId="{5A6ADC44-D36C-4B45-BD1B-91F61C9BF7A7}" type="parTrans" cxnId="{9E53C982-32A8-48D5-A192-F345EDFB6AF0}">
      <dgm:prSet/>
      <dgm:spPr/>
      <dgm:t>
        <a:bodyPr/>
        <a:lstStyle/>
        <a:p>
          <a:endParaRPr lang="es-CO" sz="1800"/>
        </a:p>
      </dgm:t>
    </dgm:pt>
    <dgm:pt modelId="{DEF7B30C-54DE-45E8-A06B-D4E274C231C1}" type="sibTrans" cxnId="{9E53C982-32A8-48D5-A192-F345EDFB6AF0}">
      <dgm:prSet/>
      <dgm:spPr/>
      <dgm:t>
        <a:bodyPr/>
        <a:lstStyle/>
        <a:p>
          <a:endParaRPr lang="es-CO" sz="1800"/>
        </a:p>
      </dgm:t>
    </dgm:pt>
    <dgm:pt modelId="{F5D1C3FF-57B5-4057-B262-EFA84DD86F88}">
      <dgm:prSet phldrT="[Texto]" custT="1"/>
      <dgm:spPr/>
      <dgm:t>
        <a:bodyPr/>
        <a:lstStyle/>
        <a:p>
          <a:r>
            <a:rPr lang="es-ES" sz="1200" dirty="0"/>
            <a:t>Validación de desempeño del modelo</a:t>
          </a:r>
          <a:endParaRPr lang="es-CO" sz="1200" dirty="0"/>
        </a:p>
      </dgm:t>
    </dgm:pt>
    <dgm:pt modelId="{FD9EFC20-218B-476F-96AC-B8D2F6B03CCC}" type="parTrans" cxnId="{F4DFCA9D-D7F6-4307-B1B0-876BA1691011}">
      <dgm:prSet/>
      <dgm:spPr/>
      <dgm:t>
        <a:bodyPr/>
        <a:lstStyle/>
        <a:p>
          <a:endParaRPr lang="es-CO" sz="1800"/>
        </a:p>
      </dgm:t>
    </dgm:pt>
    <dgm:pt modelId="{8CB24F0F-867B-4C64-9254-6416030A6975}" type="sibTrans" cxnId="{F4DFCA9D-D7F6-4307-B1B0-876BA1691011}">
      <dgm:prSet/>
      <dgm:spPr/>
      <dgm:t>
        <a:bodyPr/>
        <a:lstStyle/>
        <a:p>
          <a:endParaRPr lang="es-CO" sz="1800"/>
        </a:p>
      </dgm:t>
    </dgm:pt>
    <dgm:pt modelId="{A5CEE868-375E-4404-8380-F999F1551931}">
      <dgm:prSet phldrT="[Texto]" custT="1"/>
      <dgm:spPr/>
      <dgm:t>
        <a:bodyPr/>
        <a:lstStyle/>
        <a:p>
          <a:r>
            <a:rPr lang="es-ES" sz="1200" dirty="0"/>
            <a:t>Monitoreo y análisis de datos de entrada</a:t>
          </a:r>
          <a:endParaRPr lang="es-CO" sz="1200" dirty="0"/>
        </a:p>
      </dgm:t>
    </dgm:pt>
    <dgm:pt modelId="{D9E7AC42-E07D-48E2-97D2-857CB6FFF1F8}" type="parTrans" cxnId="{B7BC4208-EB5F-4927-8F05-F7E942739D26}">
      <dgm:prSet/>
      <dgm:spPr/>
      <dgm:t>
        <a:bodyPr/>
        <a:lstStyle/>
        <a:p>
          <a:endParaRPr lang="es-CO" sz="1800"/>
        </a:p>
      </dgm:t>
    </dgm:pt>
    <dgm:pt modelId="{781CABC4-DC15-41F1-A53D-A70B3FC5EA84}" type="sibTrans" cxnId="{B7BC4208-EB5F-4927-8F05-F7E942739D26}">
      <dgm:prSet/>
      <dgm:spPr/>
      <dgm:t>
        <a:bodyPr/>
        <a:lstStyle/>
        <a:p>
          <a:endParaRPr lang="es-CO" sz="1800"/>
        </a:p>
      </dgm:t>
    </dgm:pt>
    <dgm:pt modelId="{9CB674FE-2A60-42A0-9186-F07E0DA5A5B7}">
      <dgm:prSet phldrT="[Texto]" custT="1"/>
      <dgm:spPr/>
      <dgm:t>
        <a:bodyPr/>
        <a:lstStyle/>
        <a:p>
          <a:r>
            <a:rPr lang="es-ES" sz="1200" dirty="0"/>
            <a:t>Interpretación de los resultados</a:t>
          </a:r>
          <a:endParaRPr lang="es-CO" sz="1200" dirty="0"/>
        </a:p>
      </dgm:t>
    </dgm:pt>
    <dgm:pt modelId="{9E309C45-FCA9-4F13-B0E4-2976C3DAB09C}" type="parTrans" cxnId="{24A8CA7E-5237-4E17-B2C1-656899E9A3D7}">
      <dgm:prSet/>
      <dgm:spPr/>
      <dgm:t>
        <a:bodyPr/>
        <a:lstStyle/>
        <a:p>
          <a:endParaRPr lang="es-CO" sz="1800"/>
        </a:p>
      </dgm:t>
    </dgm:pt>
    <dgm:pt modelId="{1476FA54-EB17-41D7-BF02-5AA7EC033489}" type="sibTrans" cxnId="{24A8CA7E-5237-4E17-B2C1-656899E9A3D7}">
      <dgm:prSet/>
      <dgm:spPr/>
      <dgm:t>
        <a:bodyPr/>
        <a:lstStyle/>
        <a:p>
          <a:endParaRPr lang="es-CO" sz="1800"/>
        </a:p>
      </dgm:t>
    </dgm:pt>
    <dgm:pt modelId="{8C7070C9-5F22-408C-AF33-0288DBAA17EF}" type="pres">
      <dgm:prSet presAssocID="{0DC56248-5A7B-4779-AF51-6F0ADC944948}" presName="composite" presStyleCnt="0">
        <dgm:presLayoutVars>
          <dgm:chMax val="1"/>
          <dgm:dir/>
          <dgm:resizeHandles val="exact"/>
        </dgm:presLayoutVars>
      </dgm:prSet>
      <dgm:spPr/>
    </dgm:pt>
    <dgm:pt modelId="{CDFA6B26-3317-46CC-AB5E-AEB53F3F3173}" type="pres">
      <dgm:prSet presAssocID="{0DC56248-5A7B-4779-AF51-6F0ADC944948}" presName="radial" presStyleCnt="0">
        <dgm:presLayoutVars>
          <dgm:animLvl val="ctr"/>
        </dgm:presLayoutVars>
      </dgm:prSet>
      <dgm:spPr/>
    </dgm:pt>
    <dgm:pt modelId="{9F615FD8-B001-409F-91F3-3BBCCA8E1B09}" type="pres">
      <dgm:prSet presAssocID="{AF6FB742-BA9F-4DE3-B2BF-E64D7615D86A}" presName="centerShape" presStyleLbl="vennNode1" presStyleIdx="0" presStyleCnt="4"/>
      <dgm:spPr/>
    </dgm:pt>
    <dgm:pt modelId="{3FD676A0-32EC-4A12-A76F-74B2F827E769}" type="pres">
      <dgm:prSet presAssocID="{F5D1C3FF-57B5-4057-B262-EFA84DD86F88}" presName="node" presStyleLbl="vennNode1" presStyleIdx="1" presStyleCnt="4">
        <dgm:presLayoutVars>
          <dgm:bulletEnabled val="1"/>
        </dgm:presLayoutVars>
      </dgm:prSet>
      <dgm:spPr/>
    </dgm:pt>
    <dgm:pt modelId="{CC9D8740-1DBE-422D-82B1-FE15810CD663}" type="pres">
      <dgm:prSet presAssocID="{A5CEE868-375E-4404-8380-F999F1551931}" presName="node" presStyleLbl="vennNode1" presStyleIdx="2" presStyleCnt="4">
        <dgm:presLayoutVars>
          <dgm:bulletEnabled val="1"/>
        </dgm:presLayoutVars>
      </dgm:prSet>
      <dgm:spPr/>
    </dgm:pt>
    <dgm:pt modelId="{74245D2C-AD48-4D28-A2DA-3AB4183B739C}" type="pres">
      <dgm:prSet presAssocID="{9CB674FE-2A60-42A0-9186-F07E0DA5A5B7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B7BC4208-EB5F-4927-8F05-F7E942739D26}" srcId="{AF6FB742-BA9F-4DE3-B2BF-E64D7615D86A}" destId="{A5CEE868-375E-4404-8380-F999F1551931}" srcOrd="1" destOrd="0" parTransId="{D9E7AC42-E07D-48E2-97D2-857CB6FFF1F8}" sibTransId="{781CABC4-DC15-41F1-A53D-A70B3FC5EA84}"/>
    <dgm:cxn modelId="{635D6C56-7106-4DB7-BBE4-9E4223348433}" type="presOf" srcId="{0DC56248-5A7B-4779-AF51-6F0ADC944948}" destId="{8C7070C9-5F22-408C-AF33-0288DBAA17EF}" srcOrd="0" destOrd="0" presId="urn:microsoft.com/office/officeart/2005/8/layout/radial3"/>
    <dgm:cxn modelId="{24A8CA7E-5237-4E17-B2C1-656899E9A3D7}" srcId="{AF6FB742-BA9F-4DE3-B2BF-E64D7615D86A}" destId="{9CB674FE-2A60-42A0-9186-F07E0DA5A5B7}" srcOrd="2" destOrd="0" parTransId="{9E309C45-FCA9-4F13-B0E4-2976C3DAB09C}" sibTransId="{1476FA54-EB17-41D7-BF02-5AA7EC033489}"/>
    <dgm:cxn modelId="{9E53C982-32A8-48D5-A192-F345EDFB6AF0}" srcId="{0DC56248-5A7B-4779-AF51-6F0ADC944948}" destId="{AF6FB742-BA9F-4DE3-B2BF-E64D7615D86A}" srcOrd="0" destOrd="0" parTransId="{5A6ADC44-D36C-4B45-BD1B-91F61C9BF7A7}" sibTransId="{DEF7B30C-54DE-45E8-A06B-D4E274C231C1}"/>
    <dgm:cxn modelId="{B2B11392-38F6-49ED-9568-B31ADD98EE78}" type="presOf" srcId="{9CB674FE-2A60-42A0-9186-F07E0DA5A5B7}" destId="{74245D2C-AD48-4D28-A2DA-3AB4183B739C}" srcOrd="0" destOrd="0" presId="urn:microsoft.com/office/officeart/2005/8/layout/radial3"/>
    <dgm:cxn modelId="{B9318192-8642-4719-8FA7-AD1B367E6C8E}" type="presOf" srcId="{AF6FB742-BA9F-4DE3-B2BF-E64D7615D86A}" destId="{9F615FD8-B001-409F-91F3-3BBCCA8E1B09}" srcOrd="0" destOrd="0" presId="urn:microsoft.com/office/officeart/2005/8/layout/radial3"/>
    <dgm:cxn modelId="{85E4289D-BC7E-4420-B358-5C5609519D51}" type="presOf" srcId="{A5CEE868-375E-4404-8380-F999F1551931}" destId="{CC9D8740-1DBE-422D-82B1-FE15810CD663}" srcOrd="0" destOrd="0" presId="urn:microsoft.com/office/officeart/2005/8/layout/radial3"/>
    <dgm:cxn modelId="{F4DFCA9D-D7F6-4307-B1B0-876BA1691011}" srcId="{AF6FB742-BA9F-4DE3-B2BF-E64D7615D86A}" destId="{F5D1C3FF-57B5-4057-B262-EFA84DD86F88}" srcOrd="0" destOrd="0" parTransId="{FD9EFC20-218B-476F-96AC-B8D2F6B03CCC}" sibTransId="{8CB24F0F-867B-4C64-9254-6416030A6975}"/>
    <dgm:cxn modelId="{71C796EB-A421-4658-B6A0-714B30EB29C0}" type="presOf" srcId="{F5D1C3FF-57B5-4057-B262-EFA84DD86F88}" destId="{3FD676A0-32EC-4A12-A76F-74B2F827E769}" srcOrd="0" destOrd="0" presId="urn:microsoft.com/office/officeart/2005/8/layout/radial3"/>
    <dgm:cxn modelId="{59521EB3-118D-4146-9112-D5702ED50D4F}" type="presParOf" srcId="{8C7070C9-5F22-408C-AF33-0288DBAA17EF}" destId="{CDFA6B26-3317-46CC-AB5E-AEB53F3F3173}" srcOrd="0" destOrd="0" presId="urn:microsoft.com/office/officeart/2005/8/layout/radial3"/>
    <dgm:cxn modelId="{4CC1DA1C-AB7D-4AB7-8D7D-8F9DE16AF3A4}" type="presParOf" srcId="{CDFA6B26-3317-46CC-AB5E-AEB53F3F3173}" destId="{9F615FD8-B001-409F-91F3-3BBCCA8E1B09}" srcOrd="0" destOrd="0" presId="urn:microsoft.com/office/officeart/2005/8/layout/radial3"/>
    <dgm:cxn modelId="{A3C34EAE-F3A3-4016-996F-0EA1CD5E91D1}" type="presParOf" srcId="{CDFA6B26-3317-46CC-AB5E-AEB53F3F3173}" destId="{3FD676A0-32EC-4A12-A76F-74B2F827E769}" srcOrd="1" destOrd="0" presId="urn:microsoft.com/office/officeart/2005/8/layout/radial3"/>
    <dgm:cxn modelId="{70C327B0-1457-40B0-9B99-C34033A1C709}" type="presParOf" srcId="{CDFA6B26-3317-46CC-AB5E-AEB53F3F3173}" destId="{CC9D8740-1DBE-422D-82B1-FE15810CD663}" srcOrd="2" destOrd="0" presId="urn:microsoft.com/office/officeart/2005/8/layout/radial3"/>
    <dgm:cxn modelId="{F8734AE9-9326-4396-AAD3-CE12B5612B38}" type="presParOf" srcId="{CDFA6B26-3317-46CC-AB5E-AEB53F3F3173}" destId="{74245D2C-AD48-4D28-A2DA-3AB4183B739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888501" y="1255543"/>
          <a:ext cx="3127844" cy="31278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Comprensión del negocio</a:t>
          </a:r>
          <a:endParaRPr lang="es-CO" sz="2800" kern="1200" dirty="0"/>
        </a:p>
      </dsp:txBody>
      <dsp:txXfrm>
        <a:off x="3346563" y="1713605"/>
        <a:ext cx="2211720" cy="2211720"/>
      </dsp:txXfrm>
    </dsp:sp>
    <dsp:sp modelId="{3FD676A0-32EC-4A12-A76F-74B2F827E769}">
      <dsp:nvSpPr>
        <dsp:cNvPr id="0" name=""/>
        <dsp:cNvSpPr/>
      </dsp:nvSpPr>
      <dsp:spPr>
        <a:xfrm>
          <a:off x="3670462" y="558"/>
          <a:ext cx="1563922" cy="156392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Determinar objetivos del negocio</a:t>
          </a:r>
          <a:endParaRPr lang="es-CO" sz="1200" kern="1200" dirty="0"/>
        </a:p>
      </dsp:txBody>
      <dsp:txXfrm>
        <a:off x="3899493" y="229589"/>
        <a:ext cx="1105860" cy="1105860"/>
      </dsp:txXfrm>
    </dsp:sp>
    <dsp:sp modelId="{CC9D8740-1DBE-422D-82B1-FE15810CD663}">
      <dsp:nvSpPr>
        <dsp:cNvPr id="0" name=""/>
        <dsp:cNvSpPr/>
      </dsp:nvSpPr>
      <dsp:spPr>
        <a:xfrm>
          <a:off x="5707408" y="2037504"/>
          <a:ext cx="1563922" cy="156392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Determinar el resultado analítico</a:t>
          </a:r>
          <a:endParaRPr lang="es-CO" sz="1200" kern="1200" dirty="0"/>
        </a:p>
      </dsp:txBody>
      <dsp:txXfrm>
        <a:off x="5936439" y="2266535"/>
        <a:ext cx="1105860" cy="1105860"/>
      </dsp:txXfrm>
    </dsp:sp>
    <dsp:sp modelId="{74245D2C-AD48-4D28-A2DA-3AB4183B739C}">
      <dsp:nvSpPr>
        <dsp:cNvPr id="0" name=""/>
        <dsp:cNvSpPr/>
      </dsp:nvSpPr>
      <dsp:spPr>
        <a:xfrm>
          <a:off x="3670462" y="4074450"/>
          <a:ext cx="1563922" cy="15639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Evaluar la situación y la infraestructura</a:t>
          </a:r>
          <a:endParaRPr lang="es-CO" sz="1200" kern="1200" dirty="0"/>
        </a:p>
      </dsp:txBody>
      <dsp:txXfrm>
        <a:off x="3899493" y="4303481"/>
        <a:ext cx="1105860" cy="1105860"/>
      </dsp:txXfrm>
    </dsp:sp>
    <dsp:sp modelId="{6C24EF47-7BCB-4DC8-B064-89E7FD4036B3}">
      <dsp:nvSpPr>
        <dsp:cNvPr id="0" name=""/>
        <dsp:cNvSpPr/>
      </dsp:nvSpPr>
      <dsp:spPr>
        <a:xfrm>
          <a:off x="1633516" y="2037504"/>
          <a:ext cx="1563922" cy="156392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Producir el plan del proyecto</a:t>
          </a:r>
          <a:endParaRPr lang="es-CO" sz="1200" kern="1200" dirty="0"/>
        </a:p>
      </dsp:txBody>
      <dsp:txXfrm>
        <a:off x="1862547" y="2266535"/>
        <a:ext cx="1105860" cy="110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888501" y="1255543"/>
          <a:ext cx="3127844" cy="31278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Comprensión de los datos</a:t>
          </a:r>
          <a:endParaRPr lang="es-CO" sz="2800" kern="1200" dirty="0"/>
        </a:p>
      </dsp:txBody>
      <dsp:txXfrm>
        <a:off x="3346563" y="1713605"/>
        <a:ext cx="2211720" cy="2211720"/>
      </dsp:txXfrm>
    </dsp:sp>
    <dsp:sp modelId="{3FD676A0-32EC-4A12-A76F-74B2F827E769}">
      <dsp:nvSpPr>
        <dsp:cNvPr id="0" name=""/>
        <dsp:cNvSpPr/>
      </dsp:nvSpPr>
      <dsp:spPr>
        <a:xfrm>
          <a:off x="3670462" y="558"/>
          <a:ext cx="1563922" cy="156392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Selección de fuente de datos</a:t>
          </a:r>
          <a:endParaRPr lang="es-CO" sz="1200" kern="1200" dirty="0"/>
        </a:p>
      </dsp:txBody>
      <dsp:txXfrm>
        <a:off x="3899493" y="229589"/>
        <a:ext cx="1105860" cy="1105860"/>
      </dsp:txXfrm>
    </dsp:sp>
    <dsp:sp modelId="{CC9D8740-1DBE-422D-82B1-FE15810CD663}">
      <dsp:nvSpPr>
        <dsp:cNvPr id="0" name=""/>
        <dsp:cNvSpPr/>
      </dsp:nvSpPr>
      <dsp:spPr>
        <a:xfrm>
          <a:off x="5707408" y="2037504"/>
          <a:ext cx="1563922" cy="156392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Descripción y exploración de los datos</a:t>
          </a:r>
          <a:endParaRPr lang="es-CO" sz="1200" kern="1200" dirty="0"/>
        </a:p>
      </dsp:txBody>
      <dsp:txXfrm>
        <a:off x="5936439" y="2266535"/>
        <a:ext cx="1105860" cy="1105860"/>
      </dsp:txXfrm>
    </dsp:sp>
    <dsp:sp modelId="{74245D2C-AD48-4D28-A2DA-3AB4183B739C}">
      <dsp:nvSpPr>
        <dsp:cNvPr id="0" name=""/>
        <dsp:cNvSpPr/>
      </dsp:nvSpPr>
      <dsp:spPr>
        <a:xfrm>
          <a:off x="3670462" y="4074450"/>
          <a:ext cx="1563922" cy="15639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Verificación de la calidad de los datos</a:t>
          </a:r>
          <a:endParaRPr lang="es-CO" sz="1200" kern="1200" dirty="0"/>
        </a:p>
      </dsp:txBody>
      <dsp:txXfrm>
        <a:off x="3899493" y="4303481"/>
        <a:ext cx="1105860" cy="1105860"/>
      </dsp:txXfrm>
    </dsp:sp>
    <dsp:sp modelId="{6C24EF47-7BCB-4DC8-B064-89E7FD4036B3}">
      <dsp:nvSpPr>
        <dsp:cNvPr id="0" name=""/>
        <dsp:cNvSpPr/>
      </dsp:nvSpPr>
      <dsp:spPr>
        <a:xfrm>
          <a:off x="1633516" y="2037504"/>
          <a:ext cx="1563922" cy="156392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Selección del conjunto de datos</a:t>
          </a:r>
          <a:endParaRPr lang="es-CO" sz="1200" kern="1200" dirty="0"/>
        </a:p>
      </dsp:txBody>
      <dsp:txXfrm>
        <a:off x="1862547" y="2266535"/>
        <a:ext cx="1105860" cy="1105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888501" y="1255543"/>
          <a:ext cx="3127844" cy="31278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Preparación de los datos</a:t>
          </a:r>
          <a:endParaRPr lang="es-CO" sz="2800" kern="1200" dirty="0"/>
        </a:p>
      </dsp:txBody>
      <dsp:txXfrm>
        <a:off x="3346563" y="1713605"/>
        <a:ext cx="2211720" cy="2211720"/>
      </dsp:txXfrm>
    </dsp:sp>
    <dsp:sp modelId="{3FD676A0-32EC-4A12-A76F-74B2F827E769}">
      <dsp:nvSpPr>
        <dsp:cNvPr id="0" name=""/>
        <dsp:cNvSpPr/>
      </dsp:nvSpPr>
      <dsp:spPr>
        <a:xfrm>
          <a:off x="3670462" y="558"/>
          <a:ext cx="1563922" cy="156392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Limpieza de datos</a:t>
          </a:r>
          <a:endParaRPr lang="es-CO" sz="1200" kern="1200" dirty="0"/>
        </a:p>
      </dsp:txBody>
      <dsp:txXfrm>
        <a:off x="3899493" y="229589"/>
        <a:ext cx="1105860" cy="1105860"/>
      </dsp:txXfrm>
    </dsp:sp>
    <dsp:sp modelId="{CC9D8740-1DBE-422D-82B1-FE15810CD663}">
      <dsp:nvSpPr>
        <dsp:cNvPr id="0" name=""/>
        <dsp:cNvSpPr/>
      </dsp:nvSpPr>
      <dsp:spPr>
        <a:xfrm>
          <a:off x="5707408" y="2037504"/>
          <a:ext cx="1563922" cy="156392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Construcción e integración de datos</a:t>
          </a:r>
          <a:endParaRPr lang="es-CO" sz="1200" kern="1200" dirty="0"/>
        </a:p>
      </dsp:txBody>
      <dsp:txXfrm>
        <a:off x="5936439" y="2266535"/>
        <a:ext cx="1105860" cy="1105860"/>
      </dsp:txXfrm>
    </dsp:sp>
    <dsp:sp modelId="{74245D2C-AD48-4D28-A2DA-3AB4183B739C}">
      <dsp:nvSpPr>
        <dsp:cNvPr id="0" name=""/>
        <dsp:cNvSpPr/>
      </dsp:nvSpPr>
      <dsp:spPr>
        <a:xfrm>
          <a:off x="3670462" y="4074450"/>
          <a:ext cx="1563922" cy="15639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Formateo de los datos y etiquetado</a:t>
          </a:r>
          <a:endParaRPr lang="es-CO" sz="1200" kern="1200" dirty="0"/>
        </a:p>
      </dsp:txBody>
      <dsp:txXfrm>
        <a:off x="3899493" y="4303481"/>
        <a:ext cx="1105860" cy="1105860"/>
      </dsp:txXfrm>
    </dsp:sp>
    <dsp:sp modelId="{6C24EF47-7BCB-4DC8-B064-89E7FD4036B3}">
      <dsp:nvSpPr>
        <dsp:cNvPr id="0" name=""/>
        <dsp:cNvSpPr/>
      </dsp:nvSpPr>
      <dsp:spPr>
        <a:xfrm>
          <a:off x="1633516" y="2037504"/>
          <a:ext cx="1563922" cy="156392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División de los datos</a:t>
          </a:r>
          <a:endParaRPr lang="es-CO" sz="1200" kern="1200" dirty="0"/>
        </a:p>
      </dsp:txBody>
      <dsp:txXfrm>
        <a:off x="1862547" y="2266535"/>
        <a:ext cx="1105860" cy="1105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888501" y="1255543"/>
          <a:ext cx="3127844" cy="31278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Modelado</a:t>
          </a:r>
          <a:endParaRPr lang="es-CO" sz="2800" kern="1200" dirty="0"/>
        </a:p>
      </dsp:txBody>
      <dsp:txXfrm>
        <a:off x="3346563" y="1713605"/>
        <a:ext cx="2211720" cy="2211720"/>
      </dsp:txXfrm>
    </dsp:sp>
    <dsp:sp modelId="{3FD676A0-32EC-4A12-A76F-74B2F827E769}">
      <dsp:nvSpPr>
        <dsp:cNvPr id="0" name=""/>
        <dsp:cNvSpPr/>
      </dsp:nvSpPr>
      <dsp:spPr>
        <a:xfrm>
          <a:off x="3670462" y="558"/>
          <a:ext cx="1563922" cy="156392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Selección de técnicas de modelado</a:t>
          </a:r>
          <a:endParaRPr lang="es-CO" sz="1200" kern="1200" dirty="0"/>
        </a:p>
      </dsp:txBody>
      <dsp:txXfrm>
        <a:off x="3899493" y="229589"/>
        <a:ext cx="1105860" cy="1105860"/>
      </dsp:txXfrm>
    </dsp:sp>
    <dsp:sp modelId="{CC9D8740-1DBE-422D-82B1-FE15810CD663}">
      <dsp:nvSpPr>
        <dsp:cNvPr id="0" name=""/>
        <dsp:cNvSpPr/>
      </dsp:nvSpPr>
      <dsp:spPr>
        <a:xfrm>
          <a:off x="5707408" y="2037504"/>
          <a:ext cx="1563922" cy="156392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Generación del diseño de pruebas</a:t>
          </a:r>
          <a:endParaRPr lang="es-CO" sz="1200" kern="1200" dirty="0"/>
        </a:p>
      </dsp:txBody>
      <dsp:txXfrm>
        <a:off x="5936439" y="2266535"/>
        <a:ext cx="1105860" cy="1105860"/>
      </dsp:txXfrm>
    </dsp:sp>
    <dsp:sp modelId="{74245D2C-AD48-4D28-A2DA-3AB4183B739C}">
      <dsp:nvSpPr>
        <dsp:cNvPr id="0" name=""/>
        <dsp:cNvSpPr/>
      </dsp:nvSpPr>
      <dsp:spPr>
        <a:xfrm>
          <a:off x="3670462" y="4074450"/>
          <a:ext cx="1563922" cy="15639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Aplicación de las técnicas seleccionadas</a:t>
          </a:r>
          <a:endParaRPr lang="es-CO" sz="1200" kern="1200" dirty="0"/>
        </a:p>
      </dsp:txBody>
      <dsp:txXfrm>
        <a:off x="3899493" y="4303481"/>
        <a:ext cx="1105860" cy="1105860"/>
      </dsp:txXfrm>
    </dsp:sp>
    <dsp:sp modelId="{6C24EF47-7BCB-4DC8-B064-89E7FD4036B3}">
      <dsp:nvSpPr>
        <dsp:cNvPr id="0" name=""/>
        <dsp:cNvSpPr/>
      </dsp:nvSpPr>
      <dsp:spPr>
        <a:xfrm>
          <a:off x="1633516" y="2037504"/>
          <a:ext cx="1563922" cy="156392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Evaluación del modelo</a:t>
          </a:r>
          <a:endParaRPr lang="es-CO" sz="1200" kern="1200" dirty="0"/>
        </a:p>
      </dsp:txBody>
      <dsp:txXfrm>
        <a:off x="1862547" y="2266535"/>
        <a:ext cx="1105860" cy="1105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888501" y="1255543"/>
          <a:ext cx="3127844" cy="31278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Evaluación</a:t>
          </a:r>
          <a:endParaRPr lang="es-CO" sz="2800" kern="1200" dirty="0"/>
        </a:p>
      </dsp:txBody>
      <dsp:txXfrm>
        <a:off x="3346563" y="1713605"/>
        <a:ext cx="2211720" cy="2211720"/>
      </dsp:txXfrm>
    </dsp:sp>
    <dsp:sp modelId="{3FD676A0-32EC-4A12-A76F-74B2F827E769}">
      <dsp:nvSpPr>
        <dsp:cNvPr id="0" name=""/>
        <dsp:cNvSpPr/>
      </dsp:nvSpPr>
      <dsp:spPr>
        <a:xfrm>
          <a:off x="3670462" y="558"/>
          <a:ext cx="1563922" cy="156392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Aplicar el conjunto de prueba</a:t>
          </a:r>
          <a:endParaRPr lang="es-CO" sz="1200" kern="1200" dirty="0"/>
        </a:p>
      </dsp:txBody>
      <dsp:txXfrm>
        <a:off x="3899493" y="229589"/>
        <a:ext cx="1105860" cy="1105860"/>
      </dsp:txXfrm>
    </dsp:sp>
    <dsp:sp modelId="{CC9D8740-1DBE-422D-82B1-FE15810CD663}">
      <dsp:nvSpPr>
        <dsp:cNvPr id="0" name=""/>
        <dsp:cNvSpPr/>
      </dsp:nvSpPr>
      <dsp:spPr>
        <a:xfrm>
          <a:off x="5707408" y="2037504"/>
          <a:ext cx="1563922" cy="156392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Interpretación y comprobación cruzada de resultados</a:t>
          </a:r>
          <a:endParaRPr lang="es-CO" sz="1200" kern="1200" dirty="0"/>
        </a:p>
      </dsp:txBody>
      <dsp:txXfrm>
        <a:off x="5936439" y="2266535"/>
        <a:ext cx="1105860" cy="1105860"/>
      </dsp:txXfrm>
    </dsp:sp>
    <dsp:sp modelId="{74245D2C-AD48-4D28-A2DA-3AB4183B739C}">
      <dsp:nvSpPr>
        <dsp:cNvPr id="0" name=""/>
        <dsp:cNvSpPr/>
      </dsp:nvSpPr>
      <dsp:spPr>
        <a:xfrm>
          <a:off x="3670462" y="4074450"/>
          <a:ext cx="1563922" cy="15639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Entrenamiento final del modelo</a:t>
          </a:r>
          <a:endParaRPr lang="es-CO" sz="1200" kern="1200" dirty="0"/>
        </a:p>
      </dsp:txBody>
      <dsp:txXfrm>
        <a:off x="3899493" y="4303481"/>
        <a:ext cx="1105860" cy="1105860"/>
      </dsp:txXfrm>
    </dsp:sp>
    <dsp:sp modelId="{6C24EF47-7BCB-4DC8-B064-89E7FD4036B3}">
      <dsp:nvSpPr>
        <dsp:cNvPr id="0" name=""/>
        <dsp:cNvSpPr/>
      </dsp:nvSpPr>
      <dsp:spPr>
        <a:xfrm>
          <a:off x="1633516" y="2037504"/>
          <a:ext cx="1563922" cy="156392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Revisión del proceso y determinación de los próximos pasos</a:t>
          </a:r>
          <a:endParaRPr lang="es-CO" sz="1200" kern="1200" dirty="0"/>
        </a:p>
      </dsp:txBody>
      <dsp:txXfrm>
        <a:off x="1862547" y="2266535"/>
        <a:ext cx="1105860" cy="11058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888501" y="1255543"/>
          <a:ext cx="3127844" cy="31278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Despliegue</a:t>
          </a:r>
          <a:endParaRPr lang="es-CO" sz="2800" kern="1200" dirty="0"/>
        </a:p>
      </dsp:txBody>
      <dsp:txXfrm>
        <a:off x="3346563" y="1713605"/>
        <a:ext cx="2211720" cy="2211720"/>
      </dsp:txXfrm>
    </dsp:sp>
    <dsp:sp modelId="{3FD676A0-32EC-4A12-A76F-74B2F827E769}">
      <dsp:nvSpPr>
        <dsp:cNvPr id="0" name=""/>
        <dsp:cNvSpPr/>
      </dsp:nvSpPr>
      <dsp:spPr>
        <a:xfrm>
          <a:off x="3670462" y="558"/>
          <a:ext cx="1563922" cy="156392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Análisis del entorno del cliente</a:t>
          </a:r>
          <a:endParaRPr lang="es-CO" sz="1200" kern="1200" dirty="0"/>
        </a:p>
      </dsp:txBody>
      <dsp:txXfrm>
        <a:off x="3899493" y="229589"/>
        <a:ext cx="1105860" cy="1105860"/>
      </dsp:txXfrm>
    </dsp:sp>
    <dsp:sp modelId="{CC9D8740-1DBE-422D-82B1-FE15810CD663}">
      <dsp:nvSpPr>
        <dsp:cNvPr id="0" name=""/>
        <dsp:cNvSpPr/>
      </dsp:nvSpPr>
      <dsp:spPr>
        <a:xfrm>
          <a:off x="5707408" y="2037504"/>
          <a:ext cx="1563922" cy="156392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Plan de despliegue</a:t>
          </a:r>
          <a:endParaRPr lang="es-CO" sz="1200" kern="1200" dirty="0"/>
        </a:p>
      </dsp:txBody>
      <dsp:txXfrm>
        <a:off x="5936439" y="2266535"/>
        <a:ext cx="1105860" cy="1105860"/>
      </dsp:txXfrm>
    </dsp:sp>
    <dsp:sp modelId="{74245D2C-AD48-4D28-A2DA-3AB4183B739C}">
      <dsp:nvSpPr>
        <dsp:cNvPr id="0" name=""/>
        <dsp:cNvSpPr/>
      </dsp:nvSpPr>
      <dsp:spPr>
        <a:xfrm>
          <a:off x="3670462" y="4074450"/>
          <a:ext cx="1563922" cy="15639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Monitoreo y mantenimiento</a:t>
          </a:r>
          <a:endParaRPr lang="es-CO" sz="1200" kern="1200" dirty="0"/>
        </a:p>
      </dsp:txBody>
      <dsp:txXfrm>
        <a:off x="3899493" y="4303481"/>
        <a:ext cx="1105860" cy="1105860"/>
      </dsp:txXfrm>
    </dsp:sp>
    <dsp:sp modelId="{6C24EF47-7BCB-4DC8-B064-89E7FD4036B3}">
      <dsp:nvSpPr>
        <dsp:cNvPr id="0" name=""/>
        <dsp:cNvSpPr/>
      </dsp:nvSpPr>
      <dsp:spPr>
        <a:xfrm>
          <a:off x="1633516" y="2037504"/>
          <a:ext cx="1563922" cy="156392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Producción de informes finales</a:t>
          </a:r>
          <a:endParaRPr lang="es-CO" sz="1200" kern="1200" dirty="0"/>
        </a:p>
      </dsp:txBody>
      <dsp:txXfrm>
        <a:off x="1862547" y="2266535"/>
        <a:ext cx="1105860" cy="1105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15FD8-B001-409F-91F3-3BBCCA8E1B09}">
      <dsp:nvSpPr>
        <dsp:cNvPr id="0" name=""/>
        <dsp:cNvSpPr/>
      </dsp:nvSpPr>
      <dsp:spPr>
        <a:xfrm>
          <a:off x="2720545" y="1650961"/>
          <a:ext cx="3463757" cy="346375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Gestión del modelo</a:t>
          </a:r>
          <a:endParaRPr lang="es-CO" sz="2800" kern="1200" dirty="0"/>
        </a:p>
      </dsp:txBody>
      <dsp:txXfrm>
        <a:off x="3227800" y="2158216"/>
        <a:ext cx="2449247" cy="2449247"/>
      </dsp:txXfrm>
    </dsp:sp>
    <dsp:sp modelId="{3FD676A0-32EC-4A12-A76F-74B2F827E769}">
      <dsp:nvSpPr>
        <dsp:cNvPr id="0" name=""/>
        <dsp:cNvSpPr/>
      </dsp:nvSpPr>
      <dsp:spPr>
        <a:xfrm>
          <a:off x="3586484" y="263402"/>
          <a:ext cx="1731878" cy="173187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Validación de desempeño del modelo</a:t>
          </a:r>
          <a:endParaRPr lang="es-CO" sz="1200" kern="1200" dirty="0"/>
        </a:p>
      </dsp:txBody>
      <dsp:txXfrm>
        <a:off x="3840112" y="517030"/>
        <a:ext cx="1224622" cy="1224622"/>
      </dsp:txXfrm>
    </dsp:sp>
    <dsp:sp modelId="{CC9D8740-1DBE-422D-82B1-FE15810CD663}">
      <dsp:nvSpPr>
        <dsp:cNvPr id="0" name=""/>
        <dsp:cNvSpPr/>
      </dsp:nvSpPr>
      <dsp:spPr>
        <a:xfrm>
          <a:off x="5538071" y="3643649"/>
          <a:ext cx="1731878" cy="173187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Monitoreo y análisis de datos de entrada</a:t>
          </a:r>
          <a:endParaRPr lang="es-CO" sz="1200" kern="1200" dirty="0"/>
        </a:p>
      </dsp:txBody>
      <dsp:txXfrm>
        <a:off x="5791699" y="3897277"/>
        <a:ext cx="1224622" cy="1224622"/>
      </dsp:txXfrm>
    </dsp:sp>
    <dsp:sp modelId="{74245D2C-AD48-4D28-A2DA-3AB4183B739C}">
      <dsp:nvSpPr>
        <dsp:cNvPr id="0" name=""/>
        <dsp:cNvSpPr/>
      </dsp:nvSpPr>
      <dsp:spPr>
        <a:xfrm>
          <a:off x="1634898" y="3643649"/>
          <a:ext cx="1731878" cy="173187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Interpretación de los resultados</a:t>
          </a:r>
          <a:endParaRPr lang="es-CO" sz="1200" kern="1200" dirty="0"/>
        </a:p>
      </dsp:txBody>
      <dsp:txXfrm>
        <a:off x="1888526" y="3897277"/>
        <a:ext cx="1224622" cy="122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728F8-D5DA-4290-855E-E7DBC7AA3BEB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9FD4-7E18-4659-8377-E72BA224D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06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tiene los últimos 3 talleres, importante compartir los 2 talleres adicionales. Para hoy retroalimentar los dos talleres: EDA y Transformaciones. Aplicar modelos mañana un caso de regresión lineal tanto simple como múltiple.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09FD4-7E18-4659-8377-E72BA224DF6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33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DA3B-EA89-28B6-B68E-4167E9335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786A3-CFA5-AE2D-C456-36070D498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5D579-51A3-B164-4FE8-F6592770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D99D6-0DE8-6565-FC1C-D3293B0F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75A93-3283-A121-72E7-D8098D3E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92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CBB1-8BCB-2AB4-174F-955CBDEC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2C4C01-127D-409F-FDD2-80E011E7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78E0C-0F48-C0E6-D40E-90A922BE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8846-D13D-69DA-7031-51ADA28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82B6E5-2DE2-529C-8E2B-F2E4DB65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3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6AE0EC-D2CC-4931-648C-AB5B57A37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540C42-F29D-8E12-A47F-3A1ABE9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30A0E-1C08-0633-B099-3853927B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99A22-77A6-F7B4-8FE5-2CF4BB84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29EB2-2E49-7F12-39E9-32765C58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82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AF387-CB0E-4132-B582-508F8250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2933E-1A11-76AF-4E8A-4B38EE77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89C57-0546-559C-8807-E87FA832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9D0EA-E394-5554-912B-FF8F703B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9991B-46E2-AE3B-39AA-78DD691A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9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68D9-B805-BDD9-D424-EBA298D8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2C685-2AA6-F05C-6E34-15471621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0BE93-B659-AC08-AD6E-F3311C23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A550D-8C88-951A-BCBB-9B90D649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D3289-D093-616A-9EE2-0B1F62F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0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25F9C-60A3-8508-D157-6B1C2926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54E9C-809D-F66E-96B7-3C7C27F85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45B458-C42C-74B7-F8F8-1EFB02C9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10E6F-1674-D72D-1F8E-266E0909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D8453-8319-AC2F-A2F4-B5A18C9F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8AAE2-7AB2-FD58-A2F7-548A0F18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1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F9164-2DAD-3DB3-3819-1DE613AF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62A16-16D6-8C34-EDC0-273684C5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0FE9E-708B-0311-66CD-90CC0ED2E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F15C12-BD2C-3D61-A665-48F646A1C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19FDE3-0732-8E04-F4CF-697BB88E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CB3BD8-F19F-3402-4AB6-A75B2133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487472-2D88-FCA7-012E-E36214DD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CD7F6-B4AD-6F35-1C97-55BEE505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25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9E9EA-866E-95F1-7686-EFC7E520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ED41F3-EADA-AEA8-9D5D-5B6F722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488047-8462-0CCA-885D-122CB89A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B691EC-2064-1FE9-8FF5-7171F2F6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87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D3542E-03ED-4D5F-8642-9550DF95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197677-6B7B-E0C0-6146-D653961E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FB1DB-777A-816E-0D15-4A5B76D2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23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CF3E9-BD9B-47E8-8D6A-FF0C3935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C5691-1C22-6BC3-8100-D521FA7F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1A975B-181E-392D-DB5C-4B83DADE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818269-531D-B57C-DA0B-F14D98F6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3F32ED-7687-7B8E-7459-A092DDD3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388D51-67FF-2497-8D71-AC9655FD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62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D2A94-B2F7-F78F-05C8-0724970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2E76FB-DD21-9A3D-5F79-99E2A76B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03BB25-1F13-F887-7A80-3D4D4F03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7687C-36C9-A0FE-98D6-BE2AFC0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304C0-32AC-23E9-C4AD-09B67C1C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D2053-B334-587F-A9C4-1B5ED114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19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225419-C0B6-96B0-6F8B-8428AAA1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D60C4-A0D6-A9CA-9C95-4D13DB57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0BD7D-D611-3ACB-A1F8-D8B9006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81DA-5F9E-4E4A-90A9-C4A1DDB18EFD}" type="datetimeFigureOut">
              <a:rPr lang="es-CO" smtClean="0"/>
              <a:t>13/09/2024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E863C-0F54-4D47-C945-6FACA202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D9CEE-005E-3980-EA83-2E67F197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5B9E-464D-43A1-B671-161701A83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8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machinelearning.com/pronostico-de-series-temporales-con-redes-neuronales-en-python/" TargetMode="External"/><Relationship Id="rId2" Type="http://schemas.openxmlformats.org/officeDocument/2006/relationships/hyperlink" Target="https://www.aprendemachinelearning.com/procesamiento-del-lenguaje-natural-nl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prendemachinelearning.com/clasificacion-con-datos-desbalanceados/" TargetMode="External"/><Relationship Id="rId5" Type="http://schemas.openxmlformats.org/officeDocument/2006/relationships/hyperlink" Target="https://www.aprendemachinelearning.com/deteccion-de-outliers-en-python-anomalia/" TargetMode="External"/><Relationship Id="rId4" Type="http://schemas.openxmlformats.org/officeDocument/2006/relationships/hyperlink" Target="https://www.aprendemachinelearning.com/como-funcionan-las-convolutional-neural-networks-vision-por-ordenado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3EC958E-F6EB-772E-7E6F-6544694E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2872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B8074B4-45A9-B9DF-28E9-3B667067DAC7}"/>
              </a:ext>
            </a:extLst>
          </p:cNvPr>
          <p:cNvSpPr txBox="1"/>
          <p:nvPr/>
        </p:nvSpPr>
        <p:spPr>
          <a:xfrm>
            <a:off x="614363" y="1800225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Mentoría 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2D0F0C-8AF0-DF7D-2140-1E60CA2192D5}"/>
              </a:ext>
            </a:extLst>
          </p:cNvPr>
          <p:cNvSpPr txBox="1"/>
          <p:nvPr/>
        </p:nvSpPr>
        <p:spPr>
          <a:xfrm>
            <a:off x="3046810" y="3244334"/>
            <a:ext cx="60936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1F1F1F"/>
                </a:solidFill>
                <a:latin typeface="Google Sans"/>
              </a:rPr>
              <a:t>Resolver dudas </a:t>
            </a:r>
            <a:endParaRPr lang="es-CO" dirty="0"/>
          </a:p>
          <a:p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Retroalimentación </a:t>
            </a:r>
            <a:r>
              <a:rPr lang="es-ES" dirty="0">
                <a:solidFill>
                  <a:srgbClr val="1F1F1F"/>
                </a:solidFill>
                <a:latin typeface="Google Sans"/>
              </a:rPr>
              <a:t>Talleres - Proyecto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s-CO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1F1F1F"/>
                </a:solidFill>
                <a:effectLst/>
                <a:latin typeface="Google Sans"/>
              </a:rPr>
              <a:t>Aplicar modelos de inteligencia artificial a la vida diaria</a:t>
            </a:r>
          </a:p>
          <a:p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1F1F1F"/>
                </a:solidFill>
                <a:latin typeface="Google Sans"/>
              </a:rPr>
              <a:t>Herramientas – Complementar proceso </a:t>
            </a:r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s-CO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7367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2DC828-07B0-D4C5-B2E6-7F06E385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78906"/>
            <a:ext cx="10515600" cy="1500187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0000"/>
                </a:solidFill>
                <a:highlight>
                  <a:srgbClr val="FFFF00"/>
                </a:highlight>
              </a:rPr>
              <a:t>Reflexionar sobre la importancia de cada paso para garantizar un modelo de Machine Learning o Aprendizaje Automático (AA) eficaz y alineado con los objetivos del negocio</a:t>
            </a:r>
            <a:endParaRPr lang="es-CO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435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AA3203-6A19-212D-12E6-FFDF379C8D22}"/>
              </a:ext>
            </a:extLst>
          </p:cNvPr>
          <p:cNvSpPr txBox="1"/>
          <p:nvPr/>
        </p:nvSpPr>
        <p:spPr>
          <a:xfrm>
            <a:off x="770206" y="708633"/>
            <a:ext cx="2184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dirty="0">
                <a:solidFill>
                  <a:srgbClr val="474747"/>
                </a:solidFill>
                <a:effectLst/>
                <a:latin typeface="Google Sans"/>
              </a:rPr>
              <a:t>EDA </a:t>
            </a:r>
            <a:endParaRPr lang="es-CO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C716B-410B-0829-AE76-D8E05A4B8D06}"/>
              </a:ext>
            </a:extLst>
          </p:cNvPr>
          <p:cNvSpPr txBox="1"/>
          <p:nvPr/>
        </p:nvSpPr>
        <p:spPr>
          <a:xfrm>
            <a:off x="2335237" y="1293408"/>
            <a:ext cx="93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Análisis Exploratorio de Datos: Analizar conjuntos de datos y resumir sus principales características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FA408C-61AF-A6BC-621A-E0965E5ED100}"/>
              </a:ext>
            </a:extLst>
          </p:cNvPr>
          <p:cNvSpPr txBox="1"/>
          <p:nvPr/>
        </p:nvSpPr>
        <p:spPr>
          <a:xfrm>
            <a:off x="160972" y="6531183"/>
            <a:ext cx="11501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Fuente: Adaptada de https://www.cloudskillsboost.google/paths/17/course_templates/8/video/487191 </a:t>
            </a:r>
            <a:endParaRPr lang="es-CO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6F1440-2798-AE15-A06B-AD8E021A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9" y="2097783"/>
            <a:ext cx="3973610" cy="28192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9F1EB7-2866-4A4F-30B2-5FAC2F64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85" y="3250271"/>
            <a:ext cx="6778332" cy="31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3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AA3203-6A19-212D-12E6-FFDF379C8D22}"/>
              </a:ext>
            </a:extLst>
          </p:cNvPr>
          <p:cNvSpPr txBox="1"/>
          <p:nvPr/>
        </p:nvSpPr>
        <p:spPr>
          <a:xfrm>
            <a:off x="770206" y="708633"/>
            <a:ext cx="2184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dirty="0">
                <a:solidFill>
                  <a:srgbClr val="474747"/>
                </a:solidFill>
                <a:effectLst/>
                <a:latin typeface="Google Sans"/>
              </a:rPr>
              <a:t>EDA </a:t>
            </a:r>
            <a:endParaRPr lang="es-CO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FA408C-61AF-A6BC-621A-E0965E5ED100}"/>
              </a:ext>
            </a:extLst>
          </p:cNvPr>
          <p:cNvSpPr txBox="1"/>
          <p:nvPr/>
        </p:nvSpPr>
        <p:spPr>
          <a:xfrm>
            <a:off x="160972" y="6531183"/>
            <a:ext cx="11501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Fuente: Adaptada de https://www.aprendemachinelearning.com/analisis-exploratorio-de-datos-pandas-python/#more-7074</a:t>
            </a:r>
            <a:endParaRPr lang="es-CO" sz="1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324FB3-C412-951E-F00C-004E8F90D4AC}"/>
              </a:ext>
            </a:extLst>
          </p:cNvPr>
          <p:cNvSpPr txBox="1"/>
          <p:nvPr/>
        </p:nvSpPr>
        <p:spPr>
          <a:xfrm>
            <a:off x="1076728" y="1293408"/>
            <a:ext cx="105853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1400" i="0" dirty="0">
                <a:effectLst/>
                <a:latin typeface="inherit"/>
              </a:rPr>
              <a:t>¿Cuántos registros hay?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ES" sz="1400" i="0" dirty="0">
                <a:effectLst/>
                <a:latin typeface="inherit"/>
              </a:rPr>
              <a:t>¿Son demasiado pocos?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ES" sz="1400" i="0" dirty="0">
                <a:effectLst/>
                <a:latin typeface="inherit"/>
              </a:rPr>
              <a:t>¿Son muchos y no tenemos Capacidad (</a:t>
            </a:r>
            <a:r>
              <a:rPr lang="es-ES" sz="1400" i="0" dirty="0" err="1">
                <a:effectLst/>
                <a:latin typeface="inherit"/>
              </a:rPr>
              <a:t>CPU+RAM</a:t>
            </a:r>
            <a:r>
              <a:rPr lang="es-ES" sz="1400" i="0" dirty="0">
                <a:effectLst/>
                <a:latin typeface="inherit"/>
              </a:rPr>
              <a:t>) suficiente para procesarlo?</a:t>
            </a: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¿Están todas las filas completas </a:t>
            </a:r>
            <a:r>
              <a:rPr lang="es-ES" sz="1400" i="0" dirty="0" err="1">
                <a:effectLst/>
                <a:latin typeface="inherit"/>
              </a:rPr>
              <a:t>ó</a:t>
            </a:r>
            <a:r>
              <a:rPr lang="es-ES" sz="1400" i="0" dirty="0">
                <a:effectLst/>
                <a:latin typeface="inherit"/>
              </a:rPr>
              <a:t> tenemos campos con valores nulos?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ES" sz="1400" i="0" dirty="0">
                <a:effectLst/>
                <a:latin typeface="inherit"/>
              </a:rPr>
              <a:t>En caso que haya demasiados nulos: ¿Queda el resto de información inútil?</a:t>
            </a: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¿Que datos son discretos y cuales continuos?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ES" sz="1400" i="0" dirty="0">
                <a:effectLst/>
                <a:latin typeface="inherit"/>
              </a:rPr>
              <a:t>Muchas veces sirve obtener el tipo de datos: texto, </a:t>
            </a:r>
            <a:r>
              <a:rPr lang="es-ES" sz="1400" i="0" dirty="0" err="1">
                <a:effectLst/>
                <a:latin typeface="inherit"/>
              </a:rPr>
              <a:t>int</a:t>
            </a:r>
            <a:r>
              <a:rPr lang="es-ES" sz="1400" i="0" dirty="0">
                <a:effectLst/>
                <a:latin typeface="inherit"/>
              </a:rPr>
              <a:t>, </a:t>
            </a:r>
            <a:r>
              <a:rPr lang="es-ES" sz="1400" i="0" dirty="0" err="1">
                <a:effectLst/>
                <a:latin typeface="inherit"/>
              </a:rPr>
              <a:t>double</a:t>
            </a:r>
            <a:r>
              <a:rPr lang="es-ES" sz="1400" i="0" dirty="0">
                <a:effectLst/>
                <a:latin typeface="inherit"/>
              </a:rPr>
              <a:t>, </a:t>
            </a:r>
            <a:r>
              <a:rPr lang="es-ES" sz="1400" i="0" dirty="0" err="1">
                <a:effectLst/>
                <a:latin typeface="inherit"/>
              </a:rPr>
              <a:t>float</a:t>
            </a:r>
            <a:endParaRPr lang="es-ES" sz="1400" i="0" dirty="0">
              <a:effectLst/>
              <a:latin typeface="inherit"/>
            </a:endParaRP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Si es un problema de tipo supervisado: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ES" sz="1400" i="0" dirty="0">
                <a:effectLst/>
                <a:latin typeface="inherit"/>
              </a:rPr>
              <a:t>¿Cuál es la columna de “salida”? ¿binaria, multiclase?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s-ES" sz="1400" i="0" dirty="0">
                <a:effectLst/>
                <a:latin typeface="inherit"/>
              </a:rPr>
              <a:t>¿Esta balanceado el conjunto salida?</a:t>
            </a: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¿Cuales parecen ser </a:t>
            </a:r>
            <a:r>
              <a:rPr lang="es-ES" sz="1400" i="0" dirty="0" err="1">
                <a:effectLst/>
                <a:latin typeface="inherit"/>
              </a:rPr>
              <a:t>features</a:t>
            </a:r>
            <a:r>
              <a:rPr lang="es-ES" sz="1400" i="0" dirty="0">
                <a:effectLst/>
                <a:latin typeface="inherit"/>
              </a:rPr>
              <a:t> importantes? ¿Cuales podemos descartar?</a:t>
            </a: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¿Siguen alguna distribución?</a:t>
            </a: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¿Hay correlación entre </a:t>
            </a:r>
            <a:r>
              <a:rPr lang="es-ES" sz="1400" i="0" dirty="0" err="1">
                <a:effectLst/>
                <a:latin typeface="inherit"/>
              </a:rPr>
              <a:t>features</a:t>
            </a:r>
            <a:r>
              <a:rPr lang="es-ES" sz="1400" i="0" dirty="0">
                <a:effectLst/>
                <a:latin typeface="inherit"/>
              </a:rPr>
              <a:t> (características)?</a:t>
            </a:r>
          </a:p>
          <a:p>
            <a:pPr algn="l" fontAlgn="base"/>
            <a:endParaRPr lang="es-ES" sz="1400" i="0" dirty="0">
              <a:effectLst/>
              <a:latin typeface="inherit"/>
            </a:endParaRP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En </a:t>
            </a:r>
            <a:r>
              <a:rPr lang="es-ES" sz="1400" i="0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problemas de </a:t>
            </a:r>
            <a:r>
              <a:rPr lang="es-ES" sz="1400" i="0" strike="noStrike" dirty="0" err="1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es-ES" sz="1400" i="0" dirty="0">
                <a:effectLst/>
                <a:latin typeface="inherit"/>
              </a:rPr>
              <a:t> es frecuente que existan categorías repetidas </a:t>
            </a:r>
            <a:r>
              <a:rPr lang="es-ES" sz="1400" i="0" dirty="0" err="1">
                <a:effectLst/>
                <a:latin typeface="inherit"/>
              </a:rPr>
              <a:t>ó</a:t>
            </a:r>
            <a:r>
              <a:rPr lang="es-ES" sz="1400" i="0" dirty="0">
                <a:effectLst/>
                <a:latin typeface="inherit"/>
              </a:rPr>
              <a:t> mal tipeadas, </a:t>
            </a:r>
            <a:r>
              <a:rPr lang="es-ES" sz="1400" i="0" dirty="0" err="1">
                <a:effectLst/>
                <a:latin typeface="inherit"/>
              </a:rPr>
              <a:t>ó</a:t>
            </a:r>
            <a:r>
              <a:rPr lang="es-ES" sz="1400" i="0" dirty="0">
                <a:effectLst/>
                <a:latin typeface="inherit"/>
              </a:rPr>
              <a:t> con </a:t>
            </a:r>
            <a:r>
              <a:rPr lang="es-ES" sz="1400" i="0" dirty="0" err="1">
                <a:effectLst/>
                <a:latin typeface="inherit"/>
              </a:rPr>
              <a:t>mayusculas</a:t>
            </a:r>
            <a:r>
              <a:rPr lang="es-ES" sz="1400" i="0" dirty="0">
                <a:effectLst/>
                <a:latin typeface="inherit"/>
              </a:rPr>
              <a:t>/minúsculas, singular y plural, por ejemplo “Abogado” y “Abogadas”, “</a:t>
            </a:r>
            <a:r>
              <a:rPr lang="es-ES" sz="1400" i="0" dirty="0" err="1">
                <a:effectLst/>
                <a:latin typeface="inherit"/>
              </a:rPr>
              <a:t>avogado</a:t>
            </a:r>
            <a:r>
              <a:rPr lang="es-ES" sz="1400" i="0" dirty="0">
                <a:effectLst/>
                <a:latin typeface="inherit"/>
              </a:rPr>
              <a:t>” pertenecerían todos a un mismo conjunto.</a:t>
            </a:r>
          </a:p>
          <a:p>
            <a:pPr algn="l" fontAlgn="base"/>
            <a:endParaRPr lang="es-ES" sz="1400" i="0" dirty="0">
              <a:effectLst/>
              <a:latin typeface="inherit"/>
            </a:endParaRP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¿Estamos ante un problema dependiente del tiempo? Es decir un </a:t>
            </a:r>
            <a:r>
              <a:rPr lang="es-ES" sz="1400" i="0" strike="noStrike" dirty="0" err="1"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TimeSeries</a:t>
            </a:r>
            <a:r>
              <a:rPr lang="es-ES" sz="1400" i="0" dirty="0">
                <a:effectLst/>
                <a:latin typeface="inherit"/>
              </a:rPr>
              <a:t>.</a:t>
            </a:r>
          </a:p>
          <a:p>
            <a:pPr algn="l" fontAlgn="base"/>
            <a:endParaRPr lang="es-ES" sz="1400" i="0" dirty="0">
              <a:effectLst/>
              <a:latin typeface="inherit"/>
            </a:endParaRP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Si fuera un problema de </a:t>
            </a:r>
            <a:r>
              <a:rPr lang="es-ES" sz="1400" i="0" strike="noStrike" dirty="0"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Visión Artificial</a:t>
            </a:r>
            <a:r>
              <a:rPr lang="es-ES" sz="1400" i="0" dirty="0">
                <a:effectLst/>
                <a:latin typeface="inherit"/>
              </a:rPr>
              <a:t>: ¿Tenemos suficientes muestras de cada clase y variedad, para poder hacer generalizar un modelo de Machine Learning?</a:t>
            </a: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</a:t>
            </a:r>
            <a:r>
              <a:rPr lang="es-ES" sz="1400" i="0" strike="noStrike" dirty="0">
                <a:effectLst/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Cuales son los </a:t>
            </a:r>
            <a:r>
              <a:rPr lang="es-ES" sz="1400" i="0" strike="noStrike" dirty="0" err="1">
                <a:effectLst/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Outliers</a:t>
            </a:r>
            <a:r>
              <a:rPr lang="es-ES" sz="1400" i="0" dirty="0">
                <a:effectLst/>
                <a:latin typeface="inherit"/>
              </a:rPr>
              <a:t>? Podemos eliminarlos? es importante conservarlos? son errores de carga o son reales?</a:t>
            </a:r>
          </a:p>
          <a:p>
            <a:pPr algn="l" fontAlgn="base"/>
            <a:endParaRPr lang="es-ES" sz="1400" i="0" dirty="0">
              <a:effectLst/>
              <a:latin typeface="inherit"/>
            </a:endParaRPr>
          </a:p>
          <a:p>
            <a:pPr algn="l" fontAlgn="base"/>
            <a:r>
              <a:rPr lang="es-ES" sz="1400" i="0" dirty="0">
                <a:effectLst/>
                <a:latin typeface="inherit"/>
              </a:rPr>
              <a:t>¿Tenemos posible sesgo de datos? (por ejemplo perjudicar a </a:t>
            </a:r>
            <a:r>
              <a:rPr lang="es-ES" sz="1400" i="0" strike="noStrike" dirty="0">
                <a:effectLst/>
                <a:latin typeface="inheri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clases minoritarias</a:t>
            </a:r>
            <a:r>
              <a:rPr lang="es-ES" sz="1400" i="0" dirty="0">
                <a:effectLst/>
                <a:latin typeface="inherit"/>
              </a:rPr>
              <a:t> por no incluirlas y que el modelo de ML discrimine)</a:t>
            </a:r>
          </a:p>
        </p:txBody>
      </p:sp>
    </p:spTree>
    <p:extLst>
      <p:ext uri="{BB962C8B-B14F-4D97-AF65-F5344CB8AC3E}">
        <p14:creationId xmlns:p14="http://schemas.microsoft.com/office/powerpoint/2010/main" val="251679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AA3203-6A19-212D-12E6-FFDF379C8D22}"/>
              </a:ext>
            </a:extLst>
          </p:cNvPr>
          <p:cNvSpPr txBox="1"/>
          <p:nvPr/>
        </p:nvSpPr>
        <p:spPr>
          <a:xfrm>
            <a:off x="160972" y="796846"/>
            <a:ext cx="2184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dirty="0" err="1">
                <a:solidFill>
                  <a:srgbClr val="474747"/>
                </a:solidFill>
                <a:effectLst/>
                <a:latin typeface="Google Sans"/>
              </a:rPr>
              <a:t>CRISP</a:t>
            </a:r>
            <a:r>
              <a:rPr lang="es-CO" sz="3200" b="1" i="0" dirty="0">
                <a:solidFill>
                  <a:srgbClr val="474747"/>
                </a:solidFill>
                <a:effectLst/>
                <a:latin typeface="Google Sans"/>
              </a:rPr>
              <a:t>-DM  </a:t>
            </a:r>
            <a:endParaRPr lang="es-CO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C716B-410B-0829-AE76-D8E05A4B8D06}"/>
              </a:ext>
            </a:extLst>
          </p:cNvPr>
          <p:cNvSpPr txBox="1"/>
          <p:nvPr/>
        </p:nvSpPr>
        <p:spPr>
          <a:xfrm>
            <a:off x="2335237" y="1293408"/>
            <a:ext cx="236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Enfoque en AA o ML 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37150-A49B-7E2F-837E-E2ECEC57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37" y="1591302"/>
            <a:ext cx="7645204" cy="47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FA408C-61AF-A6BC-621A-E0965E5ED100}"/>
              </a:ext>
            </a:extLst>
          </p:cNvPr>
          <p:cNvSpPr txBox="1"/>
          <p:nvPr/>
        </p:nvSpPr>
        <p:spPr>
          <a:xfrm>
            <a:off x="160972" y="6531183"/>
            <a:ext cx="11501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Fuente: Adaptada de https://towardsdatascience.com/crisp-dm-ready-for-machine-learning-projects-2aad9172056a </a:t>
            </a:r>
            <a:endParaRPr lang="es-CO" sz="11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330F0-4B13-E4E5-0D89-CBAA6E0BD5AF}"/>
              </a:ext>
            </a:extLst>
          </p:cNvPr>
          <p:cNvSpPr txBox="1"/>
          <p:nvPr/>
        </p:nvSpPr>
        <p:spPr>
          <a:xfrm>
            <a:off x="2656449" y="240367"/>
            <a:ext cx="918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son las siglas de Cross-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Industry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Standard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Process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for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Data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Mining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es un método probado para orientar sus trabajos de minería de datos con ajustes para Machine Learning ML o Aprendizaje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Automatico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09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96690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ACAADAE-60E4-8CD7-B9D1-5044708B05A0}"/>
              </a:ext>
            </a:extLst>
          </p:cNvPr>
          <p:cNvSpPr txBox="1"/>
          <p:nvPr/>
        </p:nvSpPr>
        <p:spPr>
          <a:xfrm>
            <a:off x="0" y="145459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Objetivo del Proyecto</a:t>
            </a:r>
            <a:r>
              <a:rPr lang="es-ES" dirty="0"/>
              <a:t>: Predecir la presencia de diabetes en individuos utilizando un conjunto de datos de características médicas y demográficas.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B77893-6103-7076-A6C2-2C1D6ED7E200}"/>
              </a:ext>
            </a:extLst>
          </p:cNvPr>
          <p:cNvSpPr txBox="1"/>
          <p:nvPr/>
        </p:nvSpPr>
        <p:spPr>
          <a:xfrm>
            <a:off x="0" y="5235213"/>
            <a:ext cx="50925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Problema a Resolver</a:t>
            </a:r>
            <a:r>
              <a:rPr lang="es-ES" dirty="0"/>
              <a:t>: Queremos identificar si una persona tiene diabetes basándonos en factores como la edad, hipertensión, historial de tabaquismo, índice de masa corporal (</a:t>
            </a:r>
            <a:r>
              <a:rPr lang="es-ES" dirty="0" err="1"/>
              <a:t>BMI</a:t>
            </a:r>
            <a:r>
              <a:rPr lang="es-ES" dirty="0"/>
              <a:t>), niveles de hemoglobina A1c y niveles de glucosa en sangre.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613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307799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ACAADAE-60E4-8CD7-B9D1-5044708B05A0}"/>
              </a:ext>
            </a:extLst>
          </p:cNvPr>
          <p:cNvSpPr txBox="1"/>
          <p:nvPr/>
        </p:nvSpPr>
        <p:spPr>
          <a:xfrm>
            <a:off x="0" y="145458"/>
            <a:ext cx="32777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Descripción del Dataset</a:t>
            </a:r>
            <a:r>
              <a:rPr lang="es-ES" dirty="0"/>
              <a:t>: </a:t>
            </a:r>
          </a:p>
          <a:p>
            <a:endParaRPr lang="es-ES" dirty="0"/>
          </a:p>
          <a:p>
            <a:r>
              <a:rPr lang="es-ES" dirty="0"/>
              <a:t>El dataset contiene 8 características y una variable objetivo:</a:t>
            </a:r>
          </a:p>
          <a:p>
            <a:r>
              <a:rPr lang="es-ES" b="1" dirty="0" err="1"/>
              <a:t>age</a:t>
            </a:r>
            <a:r>
              <a:rPr lang="es-ES" dirty="0"/>
              <a:t>: Edad en años.</a:t>
            </a:r>
          </a:p>
          <a:p>
            <a:r>
              <a:rPr lang="es-ES" b="1" dirty="0" err="1"/>
              <a:t>hypertension</a:t>
            </a:r>
            <a:r>
              <a:rPr lang="es-ES" dirty="0"/>
              <a:t>: Hipertensión (1: Sí, 0: No).</a:t>
            </a:r>
          </a:p>
          <a:p>
            <a:r>
              <a:rPr lang="es-ES" b="1" dirty="0" err="1"/>
              <a:t>heart_disease</a:t>
            </a:r>
            <a:r>
              <a:rPr lang="es-ES" dirty="0"/>
              <a:t>: Enfermedad cardíaca (1: Sí, 0: No).</a:t>
            </a:r>
          </a:p>
          <a:p>
            <a:r>
              <a:rPr lang="es-ES" b="1" dirty="0" err="1"/>
              <a:t>smoking_history</a:t>
            </a:r>
            <a:r>
              <a:rPr lang="es-ES" dirty="0"/>
              <a:t>: Historial de tabaquismo con categorías como nunca fumador, </a:t>
            </a:r>
            <a:r>
              <a:rPr lang="es-ES" dirty="0" err="1"/>
              <a:t>ex-fumador</a:t>
            </a:r>
            <a:r>
              <a:rPr lang="es-ES" dirty="0"/>
              <a:t>, fumador actual, etc.</a:t>
            </a:r>
          </a:p>
          <a:p>
            <a:r>
              <a:rPr lang="es-ES" b="1" dirty="0" err="1"/>
              <a:t>bmi</a:t>
            </a:r>
            <a:r>
              <a:rPr lang="es-ES" dirty="0"/>
              <a:t>: Índice de masa corporal.</a:t>
            </a:r>
          </a:p>
          <a:p>
            <a:r>
              <a:rPr lang="es-ES" b="1" dirty="0"/>
              <a:t>HbA1c_level</a:t>
            </a:r>
            <a:r>
              <a:rPr lang="es-ES" dirty="0"/>
              <a:t>: Nivel de hemoglobina A1c (promedio de glucosa en sangre en los últimos 2-3 meses).</a:t>
            </a:r>
          </a:p>
          <a:p>
            <a:r>
              <a:rPr lang="es-ES" b="1" dirty="0" err="1"/>
              <a:t>blood_glucose_level</a:t>
            </a:r>
            <a:r>
              <a:rPr lang="es-ES" dirty="0"/>
              <a:t>: Nivel de glucosa en sangre.</a:t>
            </a:r>
          </a:p>
          <a:p>
            <a:r>
              <a:rPr lang="es-ES" b="1" dirty="0"/>
              <a:t>diabetes</a:t>
            </a:r>
            <a:r>
              <a:rPr lang="es-ES" dirty="0"/>
              <a:t>: Variable objetivo que indica si la persona tiene diabetes (1: Sí, 0: No).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603433-4BA9-2A45-AE4B-464085835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277" y="145458"/>
            <a:ext cx="3508643" cy="25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637198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7336C1E8-3DF8-C51D-830E-0D17B1D8E45B}"/>
              </a:ext>
            </a:extLst>
          </p:cNvPr>
          <p:cNvGrpSpPr/>
          <p:nvPr/>
        </p:nvGrpSpPr>
        <p:grpSpPr>
          <a:xfrm>
            <a:off x="1060907" y="846373"/>
            <a:ext cx="1907375" cy="1908000"/>
            <a:chOff x="3670462" y="558"/>
            <a:chExt cx="1563922" cy="1563922"/>
          </a:xfrm>
          <a:solidFill>
            <a:srgbClr val="00B0F0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58C58A0-0F66-2EF1-3538-8487B0CE89C4}"/>
                </a:ext>
              </a:extLst>
            </p:cNvPr>
            <p:cNvSpPr/>
            <p:nvPr/>
          </p:nvSpPr>
          <p:spPr>
            <a:xfrm>
              <a:off x="3670462" y="558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74634E89-7FAF-0C40-BE75-57DF55C54A82}"/>
                </a:ext>
              </a:extLst>
            </p:cNvPr>
            <p:cNvSpPr txBox="1"/>
            <p:nvPr/>
          </p:nvSpPr>
          <p:spPr>
            <a:xfrm>
              <a:off x="3899493" y="229589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dirty="0"/>
                <a:t>Normalización de variables</a:t>
              </a:r>
              <a:endParaRPr lang="es-CO" sz="1200" kern="12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E533C3F-600C-CD51-85F8-385F8DB6CD8F}"/>
              </a:ext>
            </a:extLst>
          </p:cNvPr>
          <p:cNvGrpSpPr/>
          <p:nvPr/>
        </p:nvGrpSpPr>
        <p:grpSpPr>
          <a:xfrm>
            <a:off x="9298745" y="4234375"/>
            <a:ext cx="1951605" cy="1908000"/>
            <a:chOff x="5707408" y="2037504"/>
            <a:chExt cx="1563922" cy="1563922"/>
          </a:xfrm>
          <a:solidFill>
            <a:srgbClr val="00B050"/>
          </a:solidFill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731CAC0-9758-454D-1C56-80075852AAB3}"/>
                </a:ext>
              </a:extLst>
            </p:cNvPr>
            <p:cNvSpPr/>
            <p:nvPr/>
          </p:nvSpPr>
          <p:spPr>
            <a:xfrm>
              <a:off x="5707408" y="2037504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Elipse 4">
              <a:extLst>
                <a:ext uri="{FF2B5EF4-FFF2-40B4-BE49-F238E27FC236}">
                  <a16:creationId xmlns:a16="http://schemas.microsoft.com/office/drawing/2014/main" id="{2E4811E0-E74D-981E-FBB2-BAABAF46484A}"/>
                </a:ext>
              </a:extLst>
            </p:cNvPr>
            <p:cNvSpPr txBox="1"/>
            <p:nvPr/>
          </p:nvSpPr>
          <p:spPr>
            <a:xfrm>
              <a:off x="5936439" y="2266535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dirty="0"/>
                <a:t>Revisión de distribución de clases</a:t>
              </a:r>
              <a:endParaRPr lang="es-CO" sz="1200" kern="1200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5AF894B-3DF4-E4DD-953A-F115C6526E28}"/>
              </a:ext>
            </a:extLst>
          </p:cNvPr>
          <p:cNvGrpSpPr/>
          <p:nvPr/>
        </p:nvGrpSpPr>
        <p:grpSpPr>
          <a:xfrm>
            <a:off x="9298744" y="846373"/>
            <a:ext cx="1951605" cy="1903960"/>
            <a:chOff x="5707408" y="2037504"/>
            <a:chExt cx="1563922" cy="1563922"/>
          </a:xfrm>
          <a:solidFill>
            <a:srgbClr val="FFFF00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28B759-DF24-8770-55DF-33AF3802D862}"/>
                </a:ext>
              </a:extLst>
            </p:cNvPr>
            <p:cNvSpPr/>
            <p:nvPr/>
          </p:nvSpPr>
          <p:spPr>
            <a:xfrm>
              <a:off x="5707408" y="2037504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Elipse 4">
              <a:extLst>
                <a:ext uri="{FF2B5EF4-FFF2-40B4-BE49-F238E27FC236}">
                  <a16:creationId xmlns:a16="http://schemas.microsoft.com/office/drawing/2014/main" id="{739DFA11-9275-8034-A623-2BEEF5CB9935}"/>
                </a:ext>
              </a:extLst>
            </p:cNvPr>
            <p:cNvSpPr txBox="1"/>
            <p:nvPr/>
          </p:nvSpPr>
          <p:spPr>
            <a:xfrm>
              <a:off x="5936439" y="2266535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dirty="0"/>
                <a:t>Transformaciones </a:t>
              </a:r>
              <a:endParaRPr lang="es-CO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01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850374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7336C1E8-3DF8-C51D-830E-0D17B1D8E45B}"/>
              </a:ext>
            </a:extLst>
          </p:cNvPr>
          <p:cNvGrpSpPr/>
          <p:nvPr/>
        </p:nvGrpSpPr>
        <p:grpSpPr>
          <a:xfrm>
            <a:off x="1060907" y="846373"/>
            <a:ext cx="1907375" cy="1908000"/>
            <a:chOff x="3670462" y="558"/>
            <a:chExt cx="1563922" cy="1563922"/>
          </a:xfrm>
          <a:solidFill>
            <a:srgbClr val="00B0F0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58C58A0-0F66-2EF1-3538-8487B0CE89C4}"/>
                </a:ext>
              </a:extLst>
            </p:cNvPr>
            <p:cNvSpPr/>
            <p:nvPr/>
          </p:nvSpPr>
          <p:spPr>
            <a:xfrm>
              <a:off x="3670462" y="558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74634E89-7FAF-0C40-BE75-57DF55C54A82}"/>
                </a:ext>
              </a:extLst>
            </p:cNvPr>
            <p:cNvSpPr txBox="1"/>
            <p:nvPr/>
          </p:nvSpPr>
          <p:spPr>
            <a:xfrm>
              <a:off x="3899493" y="229589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dirty="0"/>
                <a:t>Validación cruzada</a:t>
              </a:r>
              <a:endParaRPr lang="es-CO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8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361625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7336C1E8-3DF8-C51D-830E-0D17B1D8E45B}"/>
              </a:ext>
            </a:extLst>
          </p:cNvPr>
          <p:cNvGrpSpPr/>
          <p:nvPr/>
        </p:nvGrpSpPr>
        <p:grpSpPr>
          <a:xfrm>
            <a:off x="1060907" y="846373"/>
            <a:ext cx="1907375" cy="1908000"/>
            <a:chOff x="3670462" y="558"/>
            <a:chExt cx="1563922" cy="1563922"/>
          </a:xfrm>
          <a:solidFill>
            <a:srgbClr val="00B0F0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58C58A0-0F66-2EF1-3538-8487B0CE89C4}"/>
                </a:ext>
              </a:extLst>
            </p:cNvPr>
            <p:cNvSpPr/>
            <p:nvPr/>
          </p:nvSpPr>
          <p:spPr>
            <a:xfrm>
              <a:off x="3670462" y="558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74634E89-7FAF-0C40-BE75-57DF55C54A82}"/>
                </a:ext>
              </a:extLst>
            </p:cNvPr>
            <p:cNvSpPr txBox="1"/>
            <p:nvPr/>
          </p:nvSpPr>
          <p:spPr>
            <a:xfrm>
              <a:off x="3899493" y="229589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Métricas de rendimiento</a:t>
              </a:r>
              <a:endParaRPr lang="es-CO" sz="1200" kern="1200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3530A6F-ACC8-A0B9-8534-47C7D914170F}"/>
              </a:ext>
            </a:extLst>
          </p:cNvPr>
          <p:cNvGrpSpPr/>
          <p:nvPr/>
        </p:nvGrpSpPr>
        <p:grpSpPr>
          <a:xfrm>
            <a:off x="9298745" y="4234375"/>
            <a:ext cx="1951605" cy="1908000"/>
            <a:chOff x="5707408" y="2037504"/>
            <a:chExt cx="1563922" cy="1563922"/>
          </a:xfrm>
          <a:solidFill>
            <a:srgbClr val="00B05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433C4EC-EED1-63D5-3E04-55298ED15FC9}"/>
                </a:ext>
              </a:extLst>
            </p:cNvPr>
            <p:cNvSpPr/>
            <p:nvPr/>
          </p:nvSpPr>
          <p:spPr>
            <a:xfrm>
              <a:off x="5707408" y="2037504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Elipse 4">
              <a:extLst>
                <a:ext uri="{FF2B5EF4-FFF2-40B4-BE49-F238E27FC236}">
                  <a16:creationId xmlns:a16="http://schemas.microsoft.com/office/drawing/2014/main" id="{159889A6-90B8-F6F2-3EB8-29D429E7AC05}"/>
                </a:ext>
              </a:extLst>
            </p:cNvPr>
            <p:cNvSpPr txBox="1"/>
            <p:nvPr/>
          </p:nvSpPr>
          <p:spPr>
            <a:xfrm>
              <a:off x="5936439" y="2266535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Curva ROC y </a:t>
              </a:r>
              <a:r>
                <a:rPr lang="es-ES" sz="1200" kern="1200" dirty="0" err="1"/>
                <a:t>AUC</a:t>
              </a:r>
              <a:endParaRPr lang="es-CO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15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996597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7336C1E8-3DF8-C51D-830E-0D17B1D8E45B}"/>
              </a:ext>
            </a:extLst>
          </p:cNvPr>
          <p:cNvGrpSpPr/>
          <p:nvPr/>
        </p:nvGrpSpPr>
        <p:grpSpPr>
          <a:xfrm>
            <a:off x="1060907" y="846373"/>
            <a:ext cx="1907375" cy="1908000"/>
            <a:chOff x="3670462" y="558"/>
            <a:chExt cx="1563922" cy="1563922"/>
          </a:xfrm>
          <a:solidFill>
            <a:srgbClr val="00B0F0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58C58A0-0F66-2EF1-3538-8487B0CE89C4}"/>
                </a:ext>
              </a:extLst>
            </p:cNvPr>
            <p:cNvSpPr/>
            <p:nvPr/>
          </p:nvSpPr>
          <p:spPr>
            <a:xfrm>
              <a:off x="3670462" y="558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74634E89-7FAF-0C40-BE75-57DF55C54A82}"/>
                </a:ext>
              </a:extLst>
            </p:cNvPr>
            <p:cNvSpPr txBox="1"/>
            <p:nvPr/>
          </p:nvSpPr>
          <p:spPr>
            <a:xfrm>
              <a:off x="3899493" y="229589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Guardar el modelo</a:t>
              </a:r>
              <a:endParaRPr lang="es-CO" sz="1200" kern="1200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3530A6F-ACC8-A0B9-8534-47C7D914170F}"/>
              </a:ext>
            </a:extLst>
          </p:cNvPr>
          <p:cNvGrpSpPr/>
          <p:nvPr/>
        </p:nvGrpSpPr>
        <p:grpSpPr>
          <a:xfrm>
            <a:off x="9298745" y="4234375"/>
            <a:ext cx="1951605" cy="1908000"/>
            <a:chOff x="5707408" y="2037504"/>
            <a:chExt cx="1563922" cy="1563922"/>
          </a:xfrm>
          <a:solidFill>
            <a:srgbClr val="00B05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433C4EC-EED1-63D5-3E04-55298ED15FC9}"/>
                </a:ext>
              </a:extLst>
            </p:cNvPr>
            <p:cNvSpPr/>
            <p:nvPr/>
          </p:nvSpPr>
          <p:spPr>
            <a:xfrm>
              <a:off x="5707408" y="2037504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Elipse 4">
              <a:extLst>
                <a:ext uri="{FF2B5EF4-FFF2-40B4-BE49-F238E27FC236}">
                  <a16:creationId xmlns:a16="http://schemas.microsoft.com/office/drawing/2014/main" id="{159889A6-90B8-F6F2-3EB8-29D429E7AC05}"/>
                </a:ext>
              </a:extLst>
            </p:cNvPr>
            <p:cNvSpPr txBox="1"/>
            <p:nvPr/>
          </p:nvSpPr>
          <p:spPr>
            <a:xfrm>
              <a:off x="5936439" y="2266535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dirty="0"/>
                <a:t>Implementación</a:t>
              </a:r>
              <a:endParaRPr lang="es-CO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6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4406376-A7C5-BE17-0598-04AE5D7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68147"/>
              </p:ext>
            </p:extLst>
          </p:nvPr>
        </p:nvGraphicFramePr>
        <p:xfrm>
          <a:off x="1842869" y="719665"/>
          <a:ext cx="8904848" cy="563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7336C1E8-3DF8-C51D-830E-0D17B1D8E45B}"/>
              </a:ext>
            </a:extLst>
          </p:cNvPr>
          <p:cNvGrpSpPr/>
          <p:nvPr/>
        </p:nvGrpSpPr>
        <p:grpSpPr>
          <a:xfrm>
            <a:off x="1060907" y="846373"/>
            <a:ext cx="1907375" cy="1908000"/>
            <a:chOff x="3670462" y="558"/>
            <a:chExt cx="1563922" cy="1563922"/>
          </a:xfrm>
          <a:solidFill>
            <a:srgbClr val="00B0F0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58C58A0-0F66-2EF1-3538-8487B0CE89C4}"/>
                </a:ext>
              </a:extLst>
            </p:cNvPr>
            <p:cNvSpPr/>
            <p:nvPr/>
          </p:nvSpPr>
          <p:spPr>
            <a:xfrm>
              <a:off x="3670462" y="558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74634E89-7FAF-0C40-BE75-57DF55C54A82}"/>
                </a:ext>
              </a:extLst>
            </p:cNvPr>
            <p:cNvSpPr txBox="1"/>
            <p:nvPr/>
          </p:nvSpPr>
          <p:spPr>
            <a:xfrm>
              <a:off x="3899493" y="229589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dirty="0"/>
                <a:t>Actualización de modelos</a:t>
              </a:r>
              <a:endParaRPr lang="es-CO" sz="1200" kern="1200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3530A6F-ACC8-A0B9-8534-47C7D914170F}"/>
              </a:ext>
            </a:extLst>
          </p:cNvPr>
          <p:cNvGrpSpPr/>
          <p:nvPr/>
        </p:nvGrpSpPr>
        <p:grpSpPr>
          <a:xfrm>
            <a:off x="10016197" y="2335237"/>
            <a:ext cx="1951605" cy="1908000"/>
            <a:chOff x="5707408" y="2037504"/>
            <a:chExt cx="1563922" cy="1563922"/>
          </a:xfrm>
          <a:solidFill>
            <a:srgbClr val="00B05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433C4EC-EED1-63D5-3E04-55298ED15FC9}"/>
                </a:ext>
              </a:extLst>
            </p:cNvPr>
            <p:cNvSpPr/>
            <p:nvPr/>
          </p:nvSpPr>
          <p:spPr>
            <a:xfrm>
              <a:off x="5707408" y="2037504"/>
              <a:ext cx="1563922" cy="156392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Elipse 4">
              <a:extLst>
                <a:ext uri="{FF2B5EF4-FFF2-40B4-BE49-F238E27FC236}">
                  <a16:creationId xmlns:a16="http://schemas.microsoft.com/office/drawing/2014/main" id="{159889A6-90B8-F6F2-3EB8-29D429E7AC05}"/>
                </a:ext>
              </a:extLst>
            </p:cNvPr>
            <p:cNvSpPr txBox="1"/>
            <p:nvPr/>
          </p:nvSpPr>
          <p:spPr>
            <a:xfrm>
              <a:off x="5936439" y="2266535"/>
              <a:ext cx="1105860" cy="11058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/>
                <a:t>Mejora cont</a:t>
              </a:r>
              <a:r>
                <a:rPr lang="es-ES" sz="1200" dirty="0"/>
                <a:t>inua</a:t>
              </a:r>
              <a:endParaRPr lang="es-CO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0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823</Words>
  <Application>Microsoft Office PowerPoint</Application>
  <PresentationFormat>Panorámica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IBM Plex Sans</vt:lpstr>
      <vt:lpstr>inherit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Callejas</dc:creator>
  <cp:lastModifiedBy>Ivan Callejas</cp:lastModifiedBy>
  <cp:revision>10</cp:revision>
  <dcterms:created xsi:type="dcterms:W3CDTF">2024-09-02T13:13:40Z</dcterms:created>
  <dcterms:modified xsi:type="dcterms:W3CDTF">2024-09-13T22:02:14Z</dcterms:modified>
</cp:coreProperties>
</file>