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8" r:id="rId3"/>
    <p:sldId id="259" r:id="rId4"/>
    <p:sldId id="271" r:id="rId5"/>
    <p:sldId id="278" r:id="rId6"/>
    <p:sldId id="279" r:id="rId7"/>
    <p:sldId id="281" r:id="rId8"/>
    <p:sldId id="282" r:id="rId9"/>
    <p:sldId id="283" r:id="rId10"/>
    <p:sldId id="280" r:id="rId11"/>
    <p:sldId id="272" r:id="rId12"/>
    <p:sldId id="284" r:id="rId13"/>
    <p:sldId id="285" r:id="rId14"/>
    <p:sldId id="286" r:id="rId15"/>
    <p:sldId id="276" r:id="rId16"/>
    <p:sldId id="2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3880" autoAdjust="0"/>
  </p:normalViewPr>
  <p:slideViewPr>
    <p:cSldViewPr>
      <p:cViewPr varScale="1">
        <p:scale>
          <a:sx n="82" d="100"/>
          <a:sy n="82" d="100"/>
        </p:scale>
        <p:origin x="-1474" y="-77"/>
      </p:cViewPr>
      <p:guideLst>
        <p:guide orient="horz" pos="2160"/>
        <p:guide pos="2880"/>
      </p:guideLst>
    </p:cSldViewPr>
  </p:slideViewPr>
  <p:outlineViewPr>
    <p:cViewPr>
      <p:scale>
        <a:sx n="33" d="100"/>
        <a:sy n="33" d="100"/>
      </p:scale>
      <p:origin x="67" y="433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CD3D6C-7675-4D35-B593-46946229992B}" type="datetimeFigureOut">
              <a:rPr lang="en-IN" smtClean="0"/>
              <a:t>23-06-2022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4FC25-6A79-4AF1-BACA-D7ADB3E8798A}" type="slidenum">
              <a:rPr lang="en-IN" smtClean="0"/>
              <a:t>‹#›</a:t>
            </a:fld>
            <a:endParaRPr lang="en-IN"/>
          </a:p>
        </p:txBody>
      </p:sp>
    </p:spTree>
    <p:extLst>
      <p:ext uri="{BB962C8B-B14F-4D97-AF65-F5344CB8AC3E}">
        <p14:creationId xmlns:p14="http://schemas.microsoft.com/office/powerpoint/2010/main" val="2206809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7B4FC25-6A79-4AF1-BACA-D7ADB3E8798A}" type="slidenum">
              <a:rPr lang="en-IN" smtClean="0"/>
              <a:t>15</a:t>
            </a:fld>
            <a:endParaRPr lang="en-IN"/>
          </a:p>
        </p:txBody>
      </p:sp>
    </p:spTree>
    <p:extLst>
      <p:ext uri="{BB962C8B-B14F-4D97-AF65-F5344CB8AC3E}">
        <p14:creationId xmlns:p14="http://schemas.microsoft.com/office/powerpoint/2010/main" val="932970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1EEF7C6-8CE0-4272-B4D2-D425FB52682F}"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71587-6417-45F1-B198-6F08905E300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EEF7C6-8CE0-4272-B4D2-D425FB52682F}"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71587-6417-45F1-B198-6F08905E300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EEF7C6-8CE0-4272-B4D2-D425FB52682F}"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71587-6417-45F1-B198-6F08905E300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EEF7C6-8CE0-4272-B4D2-D425FB52682F}"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71587-6417-45F1-B198-6F08905E300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EEF7C6-8CE0-4272-B4D2-D425FB52682F}"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71587-6417-45F1-B198-6F08905E300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EEF7C6-8CE0-4272-B4D2-D425FB52682F}" type="datetimeFigureOut">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71587-6417-45F1-B198-6F08905E300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EEF7C6-8CE0-4272-B4D2-D425FB52682F}" type="datetimeFigureOut">
              <a:rPr lang="en-US" smtClean="0"/>
              <a:t>6/23/2022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D71587-6417-45F1-B198-6F08905E300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EEF7C6-8CE0-4272-B4D2-D425FB52682F}" type="datetimeFigureOut">
              <a:rPr lang="en-US" smtClean="0"/>
              <a:t>6/23/2022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D71587-6417-45F1-B198-6F08905E300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EEF7C6-8CE0-4272-B4D2-D425FB52682F}" type="datetimeFigureOut">
              <a:rPr lang="en-US" smtClean="0"/>
              <a:t>6/23/2022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D71587-6417-45F1-B198-6F08905E300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EEF7C6-8CE0-4272-B4D2-D425FB52682F}" type="datetimeFigureOut">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71587-6417-45F1-B198-6F08905E300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EEF7C6-8CE0-4272-B4D2-D425FB52682F}" type="datetimeFigureOut">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71587-6417-45F1-B198-6F08905E300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EEF7C6-8CE0-4272-B4D2-D425FB52682F}" type="datetimeFigureOut">
              <a:rPr lang="en-US" smtClean="0"/>
              <a:t>6/23/2022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71587-6417-45F1-B198-6F08905E300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905000"/>
            <a:ext cx="8229600" cy="1143000"/>
          </a:xfrm>
        </p:spPr>
        <p:txBody>
          <a:bodyPr>
            <a:normAutofit fontScale="90000"/>
          </a:bodyPr>
          <a:lstStyle/>
          <a:p>
            <a:r>
              <a:rPr lang="en-US" sz="3200" dirty="0" smtClean="0">
                <a:latin typeface="Times New Roman" panose="02020603050405020304" pitchFamily="18" charset="0"/>
                <a:cs typeface="Times New Roman" panose="02020603050405020304" pitchFamily="18" charset="0"/>
              </a:rPr>
              <a:t>3</a:t>
            </a:r>
            <a:r>
              <a:rPr lang="en-US" sz="3200" baseline="30000" dirty="0" smtClean="0">
                <a:latin typeface="Times New Roman" panose="02020603050405020304" pitchFamily="18" charset="0"/>
                <a:cs typeface="Times New Roman" panose="02020603050405020304" pitchFamily="18" charset="0"/>
              </a:rPr>
              <a:t>rd</a:t>
            </a:r>
            <a:r>
              <a:rPr lang="en-US" sz="3200" dirty="0" smtClean="0">
                <a:latin typeface="Times New Roman" panose="02020603050405020304" pitchFamily="18" charset="0"/>
                <a:cs typeface="Times New Roman" panose="02020603050405020304" pitchFamily="18" charset="0"/>
              </a:rPr>
              <a:t> Semester Mini project: Review 2</a:t>
            </a:r>
            <a:br>
              <a:rPr lang="en-US" sz="3200" dirty="0" smtClean="0">
                <a:latin typeface="Times New Roman" panose="02020603050405020304" pitchFamily="18" charset="0"/>
                <a:cs typeface="Times New Roman" panose="02020603050405020304" pitchFamily="18" charset="0"/>
              </a:rPr>
            </a:br>
            <a:r>
              <a:rPr lang="en-US" sz="4000" dirty="0" smtClean="0">
                <a:latin typeface="Times New Roman" panose="02020603050405020304" pitchFamily="18" charset="0"/>
                <a:cs typeface="Times New Roman" panose="02020603050405020304" pitchFamily="18" charset="0"/>
              </a:rPr>
              <a:t>Project </a:t>
            </a:r>
            <a:r>
              <a:rPr lang="en-US" sz="4000" dirty="0">
                <a:latin typeface="Times New Roman" panose="02020603050405020304" pitchFamily="18" charset="0"/>
                <a:cs typeface="Times New Roman" panose="02020603050405020304" pitchFamily="18" charset="0"/>
              </a:rPr>
              <a:t>Title : </a:t>
            </a:r>
            <a:r>
              <a:rPr lang="en-US" sz="4000" dirty="0" smtClean="0">
                <a:latin typeface="Times New Roman" panose="02020603050405020304" pitchFamily="18" charset="0"/>
                <a:cs typeface="Times New Roman" panose="02020603050405020304" pitchFamily="18" charset="0"/>
              </a:rPr>
              <a:t>Airline Ticketing System</a:t>
            </a:r>
            <a:endParaRPr lang="en-US"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sz="half" idx="1"/>
          </p:nvPr>
        </p:nvSpPr>
        <p:spPr>
          <a:xfrm>
            <a:off x="361335" y="3429001"/>
            <a:ext cx="4267200" cy="1905000"/>
          </a:xfrm>
        </p:spPr>
        <p:txBody>
          <a:bodyPr>
            <a:normAutofit fontScale="32500" lnSpcReduction="20000"/>
          </a:bodyPr>
          <a:lstStyle/>
          <a:p>
            <a:pPr>
              <a:buNone/>
            </a:pPr>
            <a:r>
              <a:rPr lang="en-US" sz="7000" dirty="0">
                <a:solidFill>
                  <a:srgbClr val="00B050"/>
                </a:solidFill>
                <a:latin typeface="Times New Roman" panose="02020603050405020304" pitchFamily="18" charset="0"/>
                <a:cs typeface="Times New Roman" panose="02020603050405020304" pitchFamily="18" charset="0"/>
              </a:rPr>
              <a:t>Team Details</a:t>
            </a:r>
          </a:p>
          <a:p>
            <a:pPr marL="0" indent="0">
              <a:buNone/>
            </a:pPr>
            <a:r>
              <a:rPr lang="en-US" sz="7000" dirty="0" smtClean="0">
                <a:latin typeface="Times New Roman" panose="02020603050405020304" pitchFamily="18" charset="0"/>
                <a:cs typeface="Times New Roman" panose="02020603050405020304" pitchFamily="18" charset="0"/>
              </a:rPr>
              <a:t>1CR20IS005</a:t>
            </a:r>
            <a:r>
              <a:rPr lang="en-US" sz="7000" dirty="0" smtClean="0">
                <a:solidFill>
                  <a:schemeClr val="tx1"/>
                </a:solidFill>
                <a:latin typeface="Times New Roman" panose="02020603050405020304" pitchFamily="18" charset="0"/>
                <a:cs typeface="Times New Roman" panose="02020603050405020304" pitchFamily="18" charset="0"/>
              </a:rPr>
              <a:t> </a:t>
            </a:r>
            <a:r>
              <a:rPr lang="en-US" sz="7000" dirty="0">
                <a:solidFill>
                  <a:schemeClr val="tx1"/>
                </a:solidFill>
                <a:latin typeface="Times New Roman" panose="02020603050405020304" pitchFamily="18" charset="0"/>
                <a:cs typeface="Times New Roman" panose="02020603050405020304" pitchFamily="18" charset="0"/>
              </a:rPr>
              <a:t>: </a:t>
            </a:r>
            <a:r>
              <a:rPr lang="en-US" sz="7000" dirty="0" err="1" smtClean="0">
                <a:latin typeface="Times New Roman" panose="02020603050405020304" pitchFamily="18" charset="0"/>
                <a:cs typeface="Times New Roman" panose="02020603050405020304" pitchFamily="18" charset="0"/>
              </a:rPr>
              <a:t>Aayush</a:t>
            </a:r>
            <a:r>
              <a:rPr lang="en-US" sz="7000" dirty="0" smtClean="0">
                <a:latin typeface="Times New Roman" panose="02020603050405020304" pitchFamily="18" charset="0"/>
                <a:cs typeface="Times New Roman" panose="02020603050405020304" pitchFamily="18" charset="0"/>
              </a:rPr>
              <a:t> Kumar</a:t>
            </a:r>
            <a:endParaRPr lang="en-US" sz="7000" dirty="0">
              <a:solidFill>
                <a:schemeClr val="tx1"/>
              </a:solidFill>
              <a:latin typeface="Times New Roman" panose="02020603050405020304" pitchFamily="18" charset="0"/>
              <a:cs typeface="Times New Roman" panose="02020603050405020304" pitchFamily="18" charset="0"/>
            </a:endParaRPr>
          </a:p>
          <a:p>
            <a:pPr marL="0" indent="0">
              <a:buNone/>
            </a:pPr>
            <a:r>
              <a:rPr lang="en-US" sz="7000" dirty="0" smtClean="0">
                <a:latin typeface="Times New Roman" panose="02020603050405020304" pitchFamily="18" charset="0"/>
                <a:cs typeface="Times New Roman" panose="02020603050405020304" pitchFamily="18" charset="0"/>
              </a:rPr>
              <a:t>1CR20IS128 </a:t>
            </a:r>
            <a:r>
              <a:rPr lang="en-US" sz="7000" dirty="0">
                <a:latin typeface="Times New Roman" panose="02020603050405020304" pitchFamily="18" charset="0"/>
                <a:cs typeface="Times New Roman" panose="02020603050405020304" pitchFamily="18" charset="0"/>
              </a:rPr>
              <a:t>: </a:t>
            </a:r>
            <a:r>
              <a:rPr lang="en-US" sz="7000" dirty="0" err="1" smtClean="0">
                <a:latin typeface="Times New Roman" panose="02020603050405020304" pitchFamily="18" charset="0"/>
                <a:cs typeface="Times New Roman" panose="02020603050405020304" pitchFamily="18" charset="0"/>
              </a:rPr>
              <a:t>Ritik</a:t>
            </a:r>
            <a:r>
              <a:rPr lang="en-US" sz="7000" dirty="0" smtClean="0">
                <a:latin typeface="Times New Roman" panose="02020603050405020304" pitchFamily="18" charset="0"/>
                <a:cs typeface="Times New Roman" panose="02020603050405020304" pitchFamily="18" charset="0"/>
              </a:rPr>
              <a:t> Kumar Singh</a:t>
            </a:r>
            <a:endParaRPr lang="en-US" sz="7000" dirty="0">
              <a:latin typeface="Times New Roman" panose="02020603050405020304" pitchFamily="18" charset="0"/>
              <a:cs typeface="Times New Roman" panose="02020603050405020304" pitchFamily="18" charset="0"/>
            </a:endParaRPr>
          </a:p>
          <a:p>
            <a:pPr marL="0" indent="0">
              <a:buNone/>
            </a:pPr>
            <a:endParaRPr lang="en-US" sz="7000" dirty="0" smtClean="0">
              <a:latin typeface="Times New Roman" panose="02020603050405020304" pitchFamily="18" charset="0"/>
              <a:cs typeface="Times New Roman" panose="02020603050405020304" pitchFamily="18" charset="0"/>
            </a:endParaRPr>
          </a:p>
          <a:p>
            <a:pPr marL="0" indent="0">
              <a:buNone/>
            </a:pPr>
            <a:endParaRPr lang="en-US" sz="7200" dirty="0">
              <a:latin typeface="Times New Roman" panose="02020603050405020304" pitchFamily="18" charset="0"/>
              <a:cs typeface="Times New Roman" panose="02020603050405020304" pitchFamily="18" charset="0"/>
            </a:endParaRPr>
          </a:p>
          <a:p>
            <a:pPr marL="0" indent="0">
              <a:buNone/>
            </a:pPr>
            <a:endParaRPr lang="en-US" sz="7200"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half" idx="2"/>
          </p:nvPr>
        </p:nvSpPr>
        <p:spPr>
          <a:xfrm>
            <a:off x="4664095" y="3352800"/>
            <a:ext cx="4267200" cy="1828800"/>
          </a:xfrm>
        </p:spPr>
        <p:txBody>
          <a:bodyPr>
            <a:noAutofit/>
          </a:bodyPr>
          <a:lstStyle/>
          <a:p>
            <a:pPr algn="r">
              <a:buNone/>
            </a:pPr>
            <a:r>
              <a:rPr lang="en-US" sz="3200" dirty="0">
                <a:latin typeface="Times New Roman" panose="02020603050405020304" pitchFamily="18" charset="0"/>
                <a:cs typeface="Times New Roman" panose="02020603050405020304" pitchFamily="18" charset="0"/>
              </a:rPr>
              <a:t>  </a:t>
            </a:r>
            <a:r>
              <a:rPr lang="en-US" sz="3200" dirty="0">
                <a:solidFill>
                  <a:srgbClr val="00B050"/>
                </a:solidFill>
                <a:latin typeface="Times New Roman" panose="02020603050405020304" pitchFamily="18" charset="0"/>
                <a:cs typeface="Times New Roman" panose="02020603050405020304" pitchFamily="18" charset="0"/>
              </a:rPr>
              <a:t>Under the Guidance of</a:t>
            </a:r>
          </a:p>
          <a:p>
            <a:pPr marL="0" indent="0" algn="r">
              <a:buNone/>
            </a:pPr>
            <a:r>
              <a:rPr lang="en-US" sz="2400" dirty="0" err="1" smtClean="0">
                <a:latin typeface="Times New Roman" panose="02020603050405020304" pitchFamily="18" charset="0"/>
                <a:cs typeface="Times New Roman" panose="02020603050405020304" pitchFamily="18" charset="0"/>
              </a:rPr>
              <a:t>Dr.Vijyalakshmi</a:t>
            </a:r>
            <a:r>
              <a:rPr lang="en-US" sz="2400" dirty="0" smtClean="0">
                <a:latin typeface="Times New Roman" panose="02020603050405020304" pitchFamily="18" charset="0"/>
                <a:cs typeface="Times New Roman" panose="02020603050405020304" pitchFamily="18" charset="0"/>
              </a:rPr>
              <a:t> V.</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Asst. professor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ISE Dept.</a:t>
            </a:r>
            <a:endParaRPr lang="en-US" sz="2400" dirty="0">
              <a:latin typeface="Times New Roman" panose="02020603050405020304" pitchFamily="18" charset="0"/>
              <a:cs typeface="Times New Roman" panose="02020603050405020304" pitchFamily="18" charset="0"/>
            </a:endParaRPr>
          </a:p>
          <a:p>
            <a:pPr marL="0" indent="0" algn="r">
              <a:buNone/>
            </a:pP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0" y="1066800"/>
            <a:ext cx="8229600" cy="4525963"/>
          </a:xfrm>
        </p:spPr>
        <p:txBody>
          <a:bodyPr>
            <a:noAutofit/>
          </a:bodyPr>
          <a:lstStyle/>
          <a:p>
            <a:pPr marL="0" indent="0">
              <a:buNone/>
            </a:pPr>
            <a:r>
              <a:rPr lang="en-IN" sz="1050" b="1" dirty="0"/>
              <a:t> </a:t>
            </a:r>
          </a:p>
          <a:p>
            <a:pPr marL="0" indent="0">
              <a:buNone/>
            </a:pPr>
            <a:r>
              <a:rPr lang="en-IN" sz="1050" b="1" dirty="0"/>
              <a:t> </a:t>
            </a:r>
          </a:p>
          <a:p>
            <a:pPr marL="0" indent="0">
              <a:buNone/>
            </a:pPr>
            <a:r>
              <a:rPr lang="en-IN" sz="1050" b="1" dirty="0"/>
              <a:t>	 </a:t>
            </a:r>
            <a:r>
              <a:rPr lang="en-IN" sz="1050" b="1" dirty="0" err="1"/>
              <a:t>PassengerDetails.addActionListener</a:t>
            </a:r>
            <a:r>
              <a:rPr lang="en-IN" sz="1050" b="1" dirty="0"/>
              <a:t>(new </a:t>
            </a:r>
            <a:r>
              <a:rPr lang="en-IN" sz="1050" b="1" dirty="0" err="1"/>
              <a:t>ActionListener</a:t>
            </a:r>
            <a:r>
              <a:rPr lang="en-IN" sz="1050" b="1" dirty="0"/>
              <a:t>(){</a:t>
            </a:r>
          </a:p>
          <a:p>
            <a:pPr marL="0" indent="0">
              <a:buNone/>
            </a:pPr>
            <a:r>
              <a:rPr lang="en-IN" sz="1050" b="1" dirty="0"/>
              <a:t>            public void </a:t>
            </a:r>
            <a:r>
              <a:rPr lang="en-IN" sz="1050" b="1" dirty="0" err="1"/>
              <a:t>actionPerformed</a:t>
            </a:r>
            <a:r>
              <a:rPr lang="en-IN" sz="1050" b="1" dirty="0"/>
              <a:t>(</a:t>
            </a:r>
            <a:r>
              <a:rPr lang="en-IN" sz="1050" b="1" dirty="0" err="1"/>
              <a:t>ActionEvent</a:t>
            </a:r>
            <a:r>
              <a:rPr lang="en-IN" sz="1050" b="1" dirty="0"/>
              <a:t> </a:t>
            </a:r>
            <a:r>
              <a:rPr lang="en-IN" sz="1050" b="1" dirty="0" err="1"/>
              <a:t>ae</a:t>
            </a:r>
            <a:r>
              <a:rPr lang="en-IN" sz="1050" b="1" dirty="0"/>
              <a:t>){</a:t>
            </a:r>
          </a:p>
          <a:p>
            <a:pPr marL="0" indent="0">
              <a:buNone/>
            </a:pPr>
            <a:r>
              <a:rPr lang="en-IN" sz="1050" b="1" dirty="0"/>
              <a:t>                try {</a:t>
            </a:r>
          </a:p>
          <a:p>
            <a:pPr marL="0" indent="0">
              <a:buNone/>
            </a:pPr>
            <a:r>
              <a:rPr lang="en-IN" sz="1050" b="1" dirty="0"/>
              <a:t>                    new </a:t>
            </a:r>
            <a:r>
              <a:rPr lang="en-IN" sz="1050" b="1" dirty="0" err="1"/>
              <a:t>Journey_Details</a:t>
            </a:r>
            <a:r>
              <a:rPr lang="en-IN" sz="1050" b="1" dirty="0"/>
              <a:t>();</a:t>
            </a:r>
          </a:p>
          <a:p>
            <a:pPr marL="0" indent="0">
              <a:buNone/>
            </a:pPr>
            <a:r>
              <a:rPr lang="en-IN" sz="1050" b="1" dirty="0"/>
              <a:t>                } catch (Exception e) {</a:t>
            </a:r>
          </a:p>
          <a:p>
            <a:pPr marL="0" indent="0">
              <a:buNone/>
            </a:pPr>
            <a:r>
              <a:rPr lang="en-IN" sz="1050" b="1" dirty="0"/>
              <a:t>                    </a:t>
            </a:r>
            <a:r>
              <a:rPr lang="en-IN" sz="1050" b="1" dirty="0" err="1"/>
              <a:t>e.printStackTrace</a:t>
            </a:r>
            <a:r>
              <a:rPr lang="en-IN" sz="1050" b="1" dirty="0" smtClean="0"/>
              <a:t>();}</a:t>
            </a:r>
            <a:endParaRPr lang="en-IN" sz="1050" b="1" dirty="0"/>
          </a:p>
          <a:p>
            <a:pPr marL="0" indent="0">
              <a:buNone/>
            </a:pPr>
            <a:r>
              <a:rPr lang="en-IN" sz="1050" b="1" dirty="0"/>
              <a:t>	});</a:t>
            </a:r>
          </a:p>
          <a:p>
            <a:pPr marL="0" indent="0">
              <a:buNone/>
            </a:pPr>
            <a:r>
              <a:rPr lang="en-IN" sz="1050" b="1" dirty="0"/>
              <a:t>	SectorDetails_1.addActionListener(new </a:t>
            </a:r>
            <a:r>
              <a:rPr lang="en-IN" sz="1050" b="1" dirty="0" err="1"/>
              <a:t>ActionListener</a:t>
            </a:r>
            <a:r>
              <a:rPr lang="en-IN" sz="1050" b="1" dirty="0"/>
              <a:t>(){</a:t>
            </a:r>
          </a:p>
          <a:p>
            <a:pPr marL="0" indent="0">
              <a:buNone/>
            </a:pPr>
            <a:r>
              <a:rPr lang="en-IN" sz="1050" b="1" dirty="0"/>
              <a:t>            public void </a:t>
            </a:r>
            <a:r>
              <a:rPr lang="en-IN" sz="1050" b="1" dirty="0" err="1"/>
              <a:t>actionPerformed</a:t>
            </a:r>
            <a:r>
              <a:rPr lang="en-IN" sz="1050" b="1" dirty="0"/>
              <a:t>(</a:t>
            </a:r>
            <a:r>
              <a:rPr lang="en-IN" sz="1050" b="1" dirty="0" err="1"/>
              <a:t>ActionEvent</a:t>
            </a:r>
            <a:r>
              <a:rPr lang="en-IN" sz="1050" b="1" dirty="0"/>
              <a:t> </a:t>
            </a:r>
            <a:r>
              <a:rPr lang="en-IN" sz="1050" b="1" dirty="0" err="1"/>
              <a:t>ae</a:t>
            </a:r>
            <a:r>
              <a:rPr lang="en-IN" sz="1050" b="1" dirty="0"/>
              <a:t>){</a:t>
            </a:r>
          </a:p>
          <a:p>
            <a:pPr marL="0" indent="0">
              <a:buNone/>
            </a:pPr>
            <a:r>
              <a:rPr lang="en-IN" sz="1050" b="1" dirty="0"/>
              <a:t>                try {</a:t>
            </a:r>
          </a:p>
          <a:p>
            <a:pPr marL="0" indent="0">
              <a:buNone/>
            </a:pPr>
            <a:r>
              <a:rPr lang="en-IN" sz="1050" b="1" dirty="0"/>
              <a:t>                    new </a:t>
            </a:r>
            <a:r>
              <a:rPr lang="en-IN" sz="1050" b="1" dirty="0" err="1"/>
              <a:t>Payment_Details</a:t>
            </a:r>
            <a:r>
              <a:rPr lang="en-IN" sz="1050" b="1" dirty="0"/>
              <a:t>();</a:t>
            </a:r>
          </a:p>
          <a:p>
            <a:pPr marL="0" indent="0">
              <a:buNone/>
            </a:pPr>
            <a:r>
              <a:rPr lang="en-IN" sz="1050" b="1" dirty="0"/>
              <a:t>		} catch (Exception e) {</a:t>
            </a:r>
          </a:p>
          <a:p>
            <a:pPr marL="0" indent="0">
              <a:buNone/>
            </a:pPr>
            <a:r>
              <a:rPr lang="en-IN" sz="1050" b="1" dirty="0"/>
              <a:t>                    </a:t>
            </a:r>
            <a:r>
              <a:rPr lang="en-IN" sz="1050" b="1" dirty="0" err="1"/>
              <a:t>e.printStackTrace</a:t>
            </a:r>
            <a:r>
              <a:rPr lang="en-IN" sz="1050" b="1" dirty="0"/>
              <a:t>();</a:t>
            </a:r>
          </a:p>
          <a:p>
            <a:pPr marL="0" indent="0">
              <a:buNone/>
            </a:pPr>
            <a:r>
              <a:rPr lang="en-IN" sz="1050" b="1" dirty="0"/>
              <a:t>		}</a:t>
            </a:r>
          </a:p>
          <a:p>
            <a:pPr marL="0" indent="0">
              <a:buNone/>
            </a:pPr>
            <a:r>
              <a:rPr lang="en-IN" sz="1050" b="1" dirty="0"/>
              <a:t>            }</a:t>
            </a:r>
          </a:p>
          <a:p>
            <a:pPr marL="0" indent="0">
              <a:buNone/>
            </a:pPr>
            <a:r>
              <a:rPr lang="en-IN" sz="1050" b="1" dirty="0"/>
              <a:t>	});</a:t>
            </a:r>
          </a:p>
          <a:p>
            <a:pPr marL="0" indent="0">
              <a:buNone/>
            </a:pPr>
            <a:r>
              <a:rPr lang="en-IN" sz="1050" b="1" dirty="0"/>
              <a:t>	</a:t>
            </a:r>
            <a:r>
              <a:rPr lang="en-IN" sz="1050" b="1" dirty="0" err="1"/>
              <a:t>Cancellation.addActionListener</a:t>
            </a:r>
            <a:r>
              <a:rPr lang="en-IN" sz="1050" b="1" dirty="0"/>
              <a:t>(new </a:t>
            </a:r>
            <a:r>
              <a:rPr lang="en-IN" sz="1050" b="1" dirty="0" err="1"/>
              <a:t>ActionListener</a:t>
            </a:r>
            <a:r>
              <a:rPr lang="en-IN" sz="1050" b="1" dirty="0"/>
              <a:t>(){</a:t>
            </a:r>
          </a:p>
          <a:p>
            <a:pPr marL="0" indent="0">
              <a:buNone/>
            </a:pPr>
            <a:r>
              <a:rPr lang="en-IN" sz="1050" b="1" dirty="0"/>
              <a:t>            public void </a:t>
            </a:r>
            <a:r>
              <a:rPr lang="en-IN" sz="1050" b="1" dirty="0" err="1"/>
              <a:t>actionPerformed</a:t>
            </a:r>
            <a:r>
              <a:rPr lang="en-IN" sz="1050" b="1" dirty="0"/>
              <a:t>(</a:t>
            </a:r>
            <a:r>
              <a:rPr lang="en-IN" sz="1050" b="1" dirty="0" err="1"/>
              <a:t>ActionEvent</a:t>
            </a:r>
            <a:r>
              <a:rPr lang="en-IN" sz="1050" b="1" dirty="0"/>
              <a:t> </a:t>
            </a:r>
            <a:r>
              <a:rPr lang="en-IN" sz="1050" b="1" dirty="0" err="1"/>
              <a:t>ae</a:t>
            </a:r>
            <a:r>
              <a:rPr lang="en-IN" sz="1050" b="1" dirty="0"/>
              <a:t>){</a:t>
            </a:r>
          </a:p>
          <a:p>
            <a:pPr marL="0" indent="0">
              <a:buNone/>
            </a:pPr>
            <a:r>
              <a:rPr lang="en-IN" sz="1050" b="1" dirty="0"/>
              <a:t>                new Cancel();</a:t>
            </a:r>
          </a:p>
          <a:p>
            <a:pPr marL="0" indent="0">
              <a:buNone/>
            </a:pPr>
            <a:r>
              <a:rPr lang="en-IN" sz="1050" b="1" dirty="0"/>
              <a:t>            }</a:t>
            </a:r>
          </a:p>
          <a:p>
            <a:pPr marL="0" indent="0">
              <a:buNone/>
            </a:pPr>
            <a:r>
              <a:rPr lang="en-IN" sz="1050" b="1" dirty="0"/>
              <a:t>	});</a:t>
            </a:r>
          </a:p>
          <a:p>
            <a:pPr marL="0" indent="0">
              <a:buNone/>
            </a:pPr>
            <a:r>
              <a:rPr lang="en-IN" sz="1050" b="1" dirty="0"/>
              <a:t>	</a:t>
            </a:r>
            <a:r>
              <a:rPr lang="en-IN" sz="1050" b="1" dirty="0" err="1"/>
              <a:t>setSize</a:t>
            </a:r>
            <a:r>
              <a:rPr lang="en-IN" sz="1050" b="1" dirty="0"/>
              <a:t>(1950,1090);</a:t>
            </a:r>
          </a:p>
          <a:p>
            <a:pPr marL="0" indent="0">
              <a:buNone/>
            </a:pPr>
            <a:r>
              <a:rPr lang="en-IN" sz="1050" b="1" dirty="0"/>
              <a:t>	</a:t>
            </a:r>
            <a:r>
              <a:rPr lang="en-IN" sz="1050" b="1" dirty="0" err="1"/>
              <a:t>setVisible</a:t>
            </a:r>
            <a:r>
              <a:rPr lang="en-IN" sz="1050" b="1" dirty="0"/>
              <a:t>(true);</a:t>
            </a:r>
          </a:p>
          <a:p>
            <a:pPr marL="0" indent="0">
              <a:buNone/>
            </a:pPr>
            <a:r>
              <a:rPr lang="en-IN" sz="1050" b="1" dirty="0"/>
              <a:t>    }</a:t>
            </a:r>
          </a:p>
          <a:p>
            <a:pPr marL="0" indent="0">
              <a:buNone/>
            </a:pPr>
            <a:r>
              <a:rPr lang="en-IN" sz="1050" b="1" dirty="0"/>
              <a:t>}</a:t>
            </a:r>
          </a:p>
          <a:p>
            <a:pPr marL="0" indent="0">
              <a:buNone/>
            </a:pPr>
            <a:endParaRPr lang="en-IN" sz="1050" b="1" dirty="0"/>
          </a:p>
        </p:txBody>
      </p:sp>
    </p:spTree>
    <p:extLst>
      <p:ext uri="{BB962C8B-B14F-4D97-AF65-F5344CB8AC3E}">
        <p14:creationId xmlns:p14="http://schemas.microsoft.com/office/powerpoint/2010/main" val="42136086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609600" y="6096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u="sng" dirty="0" smtClean="0">
                <a:latin typeface="Arial" panose="020B0604020202020204" pitchFamily="34" charset="0"/>
                <a:cs typeface="Arial" panose="020B0604020202020204" pitchFamily="34" charset="0"/>
              </a:rPr>
              <a:t>RESULT ANALYSIS</a:t>
            </a:r>
            <a:endParaRPr lang="en-IN" sz="2800" b="1" u="sng" dirty="0">
              <a:latin typeface="Arial" panose="020B0604020202020204" pitchFamily="34" charset="0"/>
              <a:cs typeface="Arial" panose="020B0604020202020204" pitchFamily="34" charset="0"/>
            </a:endParaRPr>
          </a:p>
        </p:txBody>
      </p:sp>
      <p:pic>
        <p:nvPicPr>
          <p:cNvPr id="5" name="Picture 4"/>
          <p:cNvPicPr/>
          <p:nvPr/>
        </p:nvPicPr>
        <p:blipFill>
          <a:blip r:embed="rId2" cstate="print"/>
          <a:srcRect/>
          <a:stretch>
            <a:fillRect/>
          </a:stretch>
        </p:blipFill>
        <p:spPr bwMode="auto">
          <a:xfrm>
            <a:off x="2895600" y="2468238"/>
            <a:ext cx="3095625" cy="1952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3"/>
          <p:cNvPicPr/>
          <p:nvPr/>
        </p:nvPicPr>
        <p:blipFill>
          <a:blip r:embed="rId2" cstate="print"/>
          <a:srcRect/>
          <a:stretch>
            <a:fillRect/>
          </a:stretch>
        </p:blipFill>
        <p:spPr bwMode="auto">
          <a:xfrm>
            <a:off x="685801" y="1600201"/>
            <a:ext cx="4343400" cy="2819400"/>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5562600" y="3962400"/>
            <a:ext cx="3057525" cy="2124075"/>
          </a:xfrm>
          <a:prstGeom prst="rect">
            <a:avLst/>
          </a:prstGeom>
          <a:noFill/>
          <a:ln w="9525">
            <a:noFill/>
            <a:miter lim="800000"/>
            <a:headEnd/>
            <a:tailEnd/>
          </a:ln>
        </p:spPr>
      </p:pic>
      <p:sp>
        <p:nvSpPr>
          <p:cNvPr id="6" name="TextBox 5"/>
          <p:cNvSpPr txBox="1"/>
          <p:nvPr/>
        </p:nvSpPr>
        <p:spPr>
          <a:xfrm>
            <a:off x="1752600" y="4572000"/>
            <a:ext cx="2057400" cy="646331"/>
          </a:xfrm>
          <a:prstGeom prst="rect">
            <a:avLst/>
          </a:prstGeom>
          <a:noFill/>
        </p:spPr>
        <p:txBody>
          <a:bodyPr wrap="square" rtlCol="0">
            <a:spAutoFit/>
          </a:bodyPr>
          <a:lstStyle/>
          <a:p>
            <a:r>
              <a:rPr lang="en-IN" dirty="0" smtClean="0"/>
              <a:t>Mainframe</a:t>
            </a:r>
            <a:br>
              <a:rPr lang="en-IN" dirty="0" smtClean="0"/>
            </a:br>
            <a:endParaRPr lang="en-IN" dirty="0"/>
          </a:p>
        </p:txBody>
      </p:sp>
      <p:sp>
        <p:nvSpPr>
          <p:cNvPr id="7" name="TextBox 6"/>
          <p:cNvSpPr txBox="1"/>
          <p:nvPr/>
        </p:nvSpPr>
        <p:spPr>
          <a:xfrm>
            <a:off x="6248400" y="6086475"/>
            <a:ext cx="1981200" cy="369332"/>
          </a:xfrm>
          <a:prstGeom prst="rect">
            <a:avLst/>
          </a:prstGeom>
          <a:noFill/>
        </p:spPr>
        <p:txBody>
          <a:bodyPr wrap="square" rtlCol="0">
            <a:spAutoFit/>
          </a:bodyPr>
          <a:lstStyle/>
          <a:p>
            <a:r>
              <a:rPr lang="en-IN" dirty="0" smtClean="0"/>
              <a:t>Drop Down Menu</a:t>
            </a:r>
            <a:endParaRPr lang="en-IN" dirty="0"/>
          </a:p>
        </p:txBody>
      </p:sp>
    </p:spTree>
    <p:extLst>
      <p:ext uri="{BB962C8B-B14F-4D97-AF65-F5344CB8AC3E}">
        <p14:creationId xmlns:p14="http://schemas.microsoft.com/office/powerpoint/2010/main" val="10967632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a:stretch>
            <a:fillRect/>
          </a:stretch>
        </p:blipFill>
        <p:spPr bwMode="auto">
          <a:xfrm>
            <a:off x="1348946" y="1600200"/>
            <a:ext cx="6423454" cy="4419600"/>
          </a:xfrm>
          <a:prstGeom prst="rect">
            <a:avLst/>
          </a:prstGeom>
          <a:noFill/>
          <a:ln w="9525">
            <a:noFill/>
            <a:miter lim="800000"/>
            <a:headEnd/>
            <a:tailEnd/>
          </a:ln>
        </p:spPr>
      </p:pic>
      <p:sp>
        <p:nvSpPr>
          <p:cNvPr id="5" name="TextBox 4"/>
          <p:cNvSpPr txBox="1"/>
          <p:nvPr/>
        </p:nvSpPr>
        <p:spPr>
          <a:xfrm>
            <a:off x="3124200" y="6019800"/>
            <a:ext cx="3429000" cy="369332"/>
          </a:xfrm>
          <a:prstGeom prst="rect">
            <a:avLst/>
          </a:prstGeom>
          <a:noFill/>
        </p:spPr>
        <p:txBody>
          <a:bodyPr wrap="square" rtlCol="0">
            <a:spAutoFit/>
          </a:bodyPr>
          <a:lstStyle/>
          <a:p>
            <a:r>
              <a:rPr lang="en-IN" dirty="0" smtClean="0"/>
              <a:t>Flight Information</a:t>
            </a:r>
            <a:endParaRPr lang="en-IN" dirty="0"/>
          </a:p>
        </p:txBody>
      </p:sp>
    </p:spTree>
    <p:extLst>
      <p:ext uri="{BB962C8B-B14F-4D97-AF65-F5344CB8AC3E}">
        <p14:creationId xmlns:p14="http://schemas.microsoft.com/office/powerpoint/2010/main" val="3793019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a:stretch>
            <a:fillRect/>
          </a:stretch>
        </p:blipFill>
        <p:spPr bwMode="auto">
          <a:xfrm>
            <a:off x="1600200" y="1515427"/>
            <a:ext cx="5943600" cy="3827145"/>
          </a:xfrm>
          <a:prstGeom prst="rect">
            <a:avLst/>
          </a:prstGeom>
          <a:noFill/>
          <a:ln w="9525">
            <a:noFill/>
            <a:miter lim="800000"/>
            <a:headEnd/>
            <a:tailEnd/>
          </a:ln>
        </p:spPr>
      </p:pic>
      <p:sp>
        <p:nvSpPr>
          <p:cNvPr id="5" name="TextBox 4"/>
          <p:cNvSpPr txBox="1"/>
          <p:nvPr/>
        </p:nvSpPr>
        <p:spPr>
          <a:xfrm>
            <a:off x="3048000" y="5638800"/>
            <a:ext cx="3505200" cy="381000"/>
          </a:xfrm>
          <a:prstGeom prst="rect">
            <a:avLst/>
          </a:prstGeom>
          <a:noFill/>
        </p:spPr>
        <p:txBody>
          <a:bodyPr wrap="square" rtlCol="0">
            <a:spAutoFit/>
          </a:bodyPr>
          <a:lstStyle/>
          <a:p>
            <a:r>
              <a:rPr lang="en-IN" dirty="0" smtClean="0"/>
              <a:t>Adding Customer</a:t>
            </a:r>
            <a:endParaRPr lang="en-IN" dirty="0"/>
          </a:p>
        </p:txBody>
      </p:sp>
    </p:spTree>
    <p:extLst>
      <p:ext uri="{BB962C8B-B14F-4D97-AF65-F5344CB8AC3E}">
        <p14:creationId xmlns:p14="http://schemas.microsoft.com/office/powerpoint/2010/main" val="40070365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609600" y="6096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u="sng" dirty="0">
                <a:latin typeface="Arial" panose="020B0604020202020204" pitchFamily="34" charset="0"/>
                <a:cs typeface="Arial" panose="020B0604020202020204" pitchFamily="34" charset="0"/>
              </a:rPr>
              <a:t>CONCLUSION</a:t>
            </a:r>
          </a:p>
        </p:txBody>
      </p:sp>
      <p:sp>
        <p:nvSpPr>
          <p:cNvPr id="2" name="TextBox 1"/>
          <p:cNvSpPr txBox="1"/>
          <p:nvPr/>
        </p:nvSpPr>
        <p:spPr>
          <a:xfrm>
            <a:off x="152400" y="1600200"/>
            <a:ext cx="8839200" cy="3785652"/>
          </a:xfrm>
          <a:prstGeom prst="rect">
            <a:avLst/>
          </a:prstGeom>
          <a:noFill/>
        </p:spPr>
        <p:txBody>
          <a:bodyPr wrap="square" rtlCol="0">
            <a:spAutoFit/>
          </a:bodyPr>
          <a:lstStyle/>
          <a:p>
            <a:r>
              <a:rPr lang="en-US" sz="2400" b="1" dirty="0"/>
              <a:t>This project on Airline </a:t>
            </a:r>
            <a:r>
              <a:rPr lang="en-US" sz="2400" b="1" dirty="0" smtClean="0"/>
              <a:t>Ticketing System </a:t>
            </a:r>
            <a:r>
              <a:rPr lang="en-US" sz="2400" b="1" dirty="0"/>
              <a:t>is the automation of registration process of</a:t>
            </a:r>
            <a:endParaRPr lang="en-IN" sz="2400" b="1" dirty="0"/>
          </a:p>
          <a:p>
            <a:r>
              <a:rPr lang="en-US" sz="2400" b="1" dirty="0"/>
              <a:t>airline system. The system is able to provide much information like passenger’s details, flight</a:t>
            </a:r>
            <a:endParaRPr lang="en-IN" sz="2400" b="1" dirty="0"/>
          </a:p>
          <a:p>
            <a:r>
              <a:rPr lang="en-US" sz="2400" b="1" dirty="0"/>
              <a:t>details and the booking details. The system allows us to add records when a passenger reserves a ticket. It also allows to delete and update the records based on passenger’s requirements. This project has guided our path through various aspects of computer science where developing online application plays a major role.</a:t>
            </a:r>
            <a:endParaRPr lang="en-IN" sz="2400" b="1" dirty="0"/>
          </a:p>
          <a:p>
            <a:endParaRPr lang="en-IN" sz="24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Business Thank-You Letter Exampl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752600"/>
            <a:ext cx="7086600" cy="4343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41960" y="685800"/>
            <a:ext cx="8229600" cy="1153160"/>
          </a:xfrm>
        </p:spPr>
        <p:txBody>
          <a:bodyPr>
            <a:normAutofit/>
          </a:bodyPr>
          <a:lstStyle/>
          <a:p>
            <a:r>
              <a:rPr lang="en-US" sz="2800" b="1" u="sng" dirty="0">
                <a:latin typeface="Arial" panose="020B0604020202020204" pitchFamily="34" charset="0"/>
                <a:cs typeface="Arial" panose="020B0604020202020204" pitchFamily="34" charset="0"/>
              </a:rPr>
              <a:t>AGENDA</a:t>
            </a:r>
          </a:p>
        </p:txBody>
      </p:sp>
      <p:sp>
        <p:nvSpPr>
          <p:cNvPr id="3" name="Content Placeholder 2"/>
          <p:cNvSpPr>
            <a:spLocks noGrp="1"/>
          </p:cNvSpPr>
          <p:nvPr>
            <p:ph idx="1"/>
          </p:nvPr>
        </p:nvSpPr>
        <p:spPr>
          <a:xfrm>
            <a:off x="533400" y="1981200"/>
            <a:ext cx="8229600" cy="3733800"/>
          </a:xfrm>
        </p:spPr>
        <p:txBody>
          <a:bodyPr>
            <a:noAutofit/>
          </a:bodyPr>
          <a:lstStyle/>
          <a:p>
            <a:r>
              <a:rPr lang="en-US" sz="2400" dirty="0" smtClean="0">
                <a:latin typeface="Arial" panose="020B0604020202020204" pitchFamily="34" charset="0"/>
                <a:cs typeface="Arial" panose="020B0604020202020204" pitchFamily="34" charset="0"/>
              </a:rPr>
              <a:t>Abstract</a:t>
            </a:r>
          </a:p>
          <a:p>
            <a:r>
              <a:rPr lang="en-US" sz="2400" dirty="0" smtClean="0">
                <a:latin typeface="Arial" panose="020B0604020202020204" pitchFamily="34" charset="0"/>
                <a:cs typeface="Arial" panose="020B0604020202020204" pitchFamily="34" charset="0"/>
              </a:rPr>
              <a:t>Implementation details</a:t>
            </a:r>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Work Completed</a:t>
            </a:r>
          </a:p>
          <a:p>
            <a:r>
              <a:rPr lang="en-US" sz="2400" dirty="0" smtClean="0">
                <a:latin typeface="Arial" panose="020B0604020202020204" pitchFamily="34" charset="0"/>
                <a:cs typeface="Arial" panose="020B0604020202020204" pitchFamily="34" charset="0"/>
              </a:rPr>
              <a:t>Work yet to complete</a:t>
            </a:r>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Conclusion</a:t>
            </a:r>
            <a:endParaRPr lang="en-US" sz="2400" dirty="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53753"/>
            <a:ext cx="8229600" cy="1143000"/>
          </a:xfrm>
        </p:spPr>
        <p:txBody>
          <a:bodyPr>
            <a:normAutofit/>
          </a:bodyPr>
          <a:lstStyle/>
          <a:p>
            <a:r>
              <a:rPr lang="en-IN" sz="2800" b="1" u="sng" dirty="0" smtClean="0">
                <a:latin typeface="Arial" panose="020B0604020202020204" pitchFamily="34" charset="0"/>
                <a:cs typeface="Arial" panose="020B0604020202020204" pitchFamily="34" charset="0"/>
              </a:rPr>
              <a:t>ABSTRACT</a:t>
            </a:r>
            <a:endParaRPr lang="en-IN" sz="2800" b="1" u="sng" dirty="0">
              <a:latin typeface="Arial" panose="020B0604020202020204" pitchFamily="34" charset="0"/>
              <a:cs typeface="Arial" panose="020B0604020202020204" pitchFamily="34" charset="0"/>
            </a:endParaRPr>
          </a:p>
        </p:txBody>
      </p:sp>
      <p:sp>
        <p:nvSpPr>
          <p:cNvPr id="4" name="TextBox 3"/>
          <p:cNvSpPr txBox="1"/>
          <p:nvPr/>
        </p:nvSpPr>
        <p:spPr>
          <a:xfrm>
            <a:off x="457200" y="1600200"/>
            <a:ext cx="8229600" cy="4278094"/>
          </a:xfrm>
          <a:prstGeom prst="rect">
            <a:avLst/>
          </a:prstGeom>
          <a:noFill/>
        </p:spPr>
        <p:txBody>
          <a:bodyPr wrap="square" rtlCol="0">
            <a:spAutoFit/>
          </a:bodyPr>
          <a:lstStyle/>
          <a:p>
            <a:r>
              <a:rPr lang="en-IN" sz="1600" b="1" dirty="0"/>
              <a:t>This project on Airline </a:t>
            </a:r>
            <a:r>
              <a:rPr lang="en-IN" sz="1600" b="1" dirty="0" smtClean="0"/>
              <a:t>Ticketing System </a:t>
            </a:r>
            <a:r>
              <a:rPr lang="en-IN" sz="1600" b="1" dirty="0"/>
              <a:t>is the automation of registration process of airlines system. The system provides information like passenger’s information, flight information, list of all passengers, it allows storing and retrieving data related to the airline industry and make transactions related to air travel etc. The system also allows us to add records when a passenger reserves a ticket. For data storage and retrieval we use MySQL Database. It enables us to add any number of records in our database. The project “Airline Management System” comprises of a large number of flights which belong to a particular airline. The system we have implemented manages different objects viz.</a:t>
            </a:r>
          </a:p>
          <a:p>
            <a:r>
              <a:rPr lang="en-IN" sz="1600" b="1" dirty="0"/>
              <a:t>·       Airline</a:t>
            </a:r>
          </a:p>
          <a:p>
            <a:r>
              <a:rPr lang="en-IN" sz="1600" b="1" dirty="0"/>
              <a:t>·       Airline Employees</a:t>
            </a:r>
          </a:p>
          <a:p>
            <a:r>
              <a:rPr lang="en-IN" sz="1600" b="1" dirty="0"/>
              <a:t>·       Customers/Traveller</a:t>
            </a:r>
          </a:p>
          <a:p>
            <a:r>
              <a:rPr lang="en-IN" sz="1600" b="1" dirty="0"/>
              <a:t>Each of these accesses a database schema which has corresponding tables.</a:t>
            </a:r>
          </a:p>
          <a:p>
            <a:r>
              <a:rPr lang="en-IN" sz="1600" b="1" dirty="0"/>
              <a:t> </a:t>
            </a:r>
          </a:p>
          <a:p>
            <a:r>
              <a:rPr lang="en-IN" sz="1600" b="1" dirty="0"/>
              <a:t> </a:t>
            </a:r>
          </a:p>
          <a:p>
            <a:r>
              <a:rPr lang="en-IN" sz="1600" b="1" dirty="0"/>
              <a:t>Language Used -  Java Core </a:t>
            </a:r>
          </a:p>
          <a:p>
            <a:r>
              <a:rPr lang="en-IN" sz="1600" b="1" dirty="0"/>
              <a:t>IDE Used - </a:t>
            </a:r>
            <a:r>
              <a:rPr lang="en-IN" sz="1600" b="1" dirty="0" err="1"/>
              <a:t>NetBeans</a:t>
            </a:r>
            <a:endParaRPr lang="en-IN" sz="1600" b="1" dirty="0"/>
          </a:p>
          <a:p>
            <a:r>
              <a:rPr lang="en-IN" sz="1600" b="1" dirty="0"/>
              <a:t>Database Used - </a:t>
            </a:r>
            <a:r>
              <a:rPr lang="en-IN" sz="1600" b="1" dirty="0" smtClean="0"/>
              <a:t>MySQL</a:t>
            </a:r>
            <a:endParaRPr lang="en-IN" sz="16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609600" y="6096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u="sng" dirty="0" smtClean="0">
                <a:latin typeface="Arial" panose="020B0604020202020204" pitchFamily="34" charset="0"/>
                <a:cs typeface="Arial" panose="020B0604020202020204" pitchFamily="34" charset="0"/>
              </a:rPr>
              <a:t>Implementation Details</a:t>
            </a:r>
            <a:endParaRPr lang="en-IN" sz="2800" b="1" u="sng" dirty="0">
              <a:latin typeface="Arial" panose="020B0604020202020204" pitchFamily="34" charset="0"/>
              <a:cs typeface="Arial" panose="020B0604020202020204" pitchFamily="34" charset="0"/>
            </a:endParaRPr>
          </a:p>
        </p:txBody>
      </p:sp>
      <p:sp>
        <p:nvSpPr>
          <p:cNvPr id="2" name="Content Placeholder 1"/>
          <p:cNvSpPr>
            <a:spLocks noGrp="1"/>
          </p:cNvSpPr>
          <p:nvPr>
            <p:ph idx="1"/>
          </p:nvPr>
        </p:nvSpPr>
        <p:spPr/>
        <p:txBody>
          <a:bodyPr>
            <a:noAutofit/>
          </a:bodyPr>
          <a:lstStyle/>
          <a:p>
            <a:pPr marL="0" indent="0">
              <a:buNone/>
            </a:pPr>
            <a:r>
              <a:rPr lang="en-IN" sz="2000" b="1" dirty="0"/>
              <a:t>5.1 Backend Implementation </a:t>
            </a:r>
            <a:endParaRPr lang="en-IN" sz="2000" dirty="0"/>
          </a:p>
          <a:p>
            <a:pPr marL="0" indent="0">
              <a:buNone/>
            </a:pPr>
            <a:r>
              <a:rPr lang="en-IN" sz="2000" b="1" dirty="0"/>
              <a:t>MYSQL</a:t>
            </a:r>
            <a:endParaRPr lang="en-IN" sz="2000" dirty="0"/>
          </a:p>
          <a:p>
            <a:pPr marL="0" indent="0">
              <a:buNone/>
            </a:pPr>
            <a:r>
              <a:rPr lang="en-IN" sz="2000" dirty="0"/>
              <a:t>MySQL is an open-source relational database management system (RDBMS).  A relational database organizes data into one or more data tables in which data types may be related to each other; these relations help structure the data. SQL is a language programmers use to create, modify and extract data from the relational database, as well as control user access to the database. In addition to relational databases and SQL, an RDBMS like MySQL works with an operating system to implement a relational database in a computer's storage system, manages users, allows for network access and facilitates testing database integrity and creation of backups. </a:t>
            </a:r>
          </a:p>
          <a:p>
            <a:pPr marL="0" indent="0">
              <a:buNone/>
            </a:pPr>
            <a:endParaRPr lang="en-IN"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686" y="1447800"/>
            <a:ext cx="8991600" cy="5478423"/>
          </a:xfrm>
          <a:prstGeom prst="rect">
            <a:avLst/>
          </a:prstGeom>
          <a:noFill/>
        </p:spPr>
        <p:txBody>
          <a:bodyPr wrap="square" rtlCol="0">
            <a:spAutoFit/>
          </a:bodyPr>
          <a:lstStyle/>
          <a:p>
            <a:r>
              <a:rPr lang="en-IN" sz="1400" dirty="0"/>
              <a:t>Table cancellation</a:t>
            </a:r>
            <a:r>
              <a:rPr lang="en-IN" sz="1400" dirty="0" smtClean="0"/>
              <a:t>:</a:t>
            </a:r>
          </a:p>
          <a:p>
            <a:r>
              <a:rPr lang="en-IN" sz="1400" dirty="0" smtClean="0"/>
              <a:t>create </a:t>
            </a:r>
            <a:r>
              <a:rPr lang="en-IN" sz="1400" dirty="0"/>
              <a:t>table cancellation(</a:t>
            </a:r>
            <a:r>
              <a:rPr lang="en-IN" sz="1400" dirty="0" err="1"/>
              <a:t>pnr_no</a:t>
            </a:r>
            <a:r>
              <a:rPr lang="en-IN" sz="1400" dirty="0"/>
              <a:t> </a:t>
            </a:r>
            <a:r>
              <a:rPr lang="en-IN" sz="1400" dirty="0" err="1"/>
              <a:t>varchar</a:t>
            </a:r>
            <a:r>
              <a:rPr lang="en-IN" sz="1400" dirty="0"/>
              <a:t>(10), </a:t>
            </a:r>
            <a:r>
              <a:rPr lang="en-IN" sz="1400" dirty="0" err="1"/>
              <a:t>cancellation_no</a:t>
            </a:r>
            <a:r>
              <a:rPr lang="en-IN" sz="1400" dirty="0"/>
              <a:t> </a:t>
            </a:r>
            <a:r>
              <a:rPr lang="en-IN" sz="1400" dirty="0" err="1"/>
              <a:t>varchar</a:t>
            </a:r>
            <a:r>
              <a:rPr lang="en-IN" sz="1400" dirty="0"/>
              <a:t>(10), </a:t>
            </a:r>
            <a:r>
              <a:rPr lang="en-IN" sz="1400" dirty="0" err="1"/>
              <a:t>cancellation_date</a:t>
            </a:r>
            <a:r>
              <a:rPr lang="en-IN" sz="1400" dirty="0"/>
              <a:t> DATE, </a:t>
            </a:r>
            <a:r>
              <a:rPr lang="en-IN" sz="1400" dirty="0" err="1"/>
              <a:t>fli_code</a:t>
            </a:r>
            <a:r>
              <a:rPr lang="en-IN" sz="1400" dirty="0"/>
              <a:t> </a:t>
            </a:r>
            <a:r>
              <a:rPr lang="en-IN" sz="1400" dirty="0" err="1"/>
              <a:t>varchar</a:t>
            </a:r>
            <a:r>
              <a:rPr lang="en-IN" sz="1400" dirty="0"/>
              <a:t>(15));</a:t>
            </a:r>
          </a:p>
          <a:p>
            <a:endParaRPr lang="en-IN" sz="1400" dirty="0" smtClean="0"/>
          </a:p>
          <a:p>
            <a:r>
              <a:rPr lang="en-IN" sz="1400" dirty="0" smtClean="0"/>
              <a:t>Table </a:t>
            </a:r>
            <a:r>
              <a:rPr lang="en-IN" sz="1400" dirty="0"/>
              <a:t>flight:</a:t>
            </a:r>
          </a:p>
          <a:p>
            <a:r>
              <a:rPr lang="en-IN" sz="1400" dirty="0" smtClean="0"/>
              <a:t>create </a:t>
            </a:r>
            <a:r>
              <a:rPr lang="en-IN" sz="1400" dirty="0"/>
              <a:t>table flight(</a:t>
            </a:r>
            <a:r>
              <a:rPr lang="en-IN" sz="1400" dirty="0" err="1"/>
              <a:t>f_code</a:t>
            </a:r>
            <a:r>
              <a:rPr lang="en-IN" sz="1400" dirty="0"/>
              <a:t> </a:t>
            </a:r>
            <a:r>
              <a:rPr lang="en-IN" sz="1400" dirty="0" err="1"/>
              <a:t>varchar</a:t>
            </a:r>
            <a:r>
              <a:rPr lang="en-IN" sz="1400" dirty="0"/>
              <a:t>(10), </a:t>
            </a:r>
            <a:r>
              <a:rPr lang="en-IN" sz="1400" dirty="0" err="1"/>
              <a:t>f_name</a:t>
            </a:r>
            <a:r>
              <a:rPr lang="en-IN" sz="1400" dirty="0"/>
              <a:t> </a:t>
            </a:r>
            <a:r>
              <a:rPr lang="en-IN" sz="1400" dirty="0" err="1"/>
              <a:t>varchar</a:t>
            </a:r>
            <a:r>
              <a:rPr lang="en-IN" sz="1400" dirty="0"/>
              <a:t>(20), </a:t>
            </a:r>
            <a:r>
              <a:rPr lang="en-IN" sz="1400" dirty="0" err="1"/>
              <a:t>src</a:t>
            </a:r>
            <a:r>
              <a:rPr lang="en-IN" sz="1400" dirty="0"/>
              <a:t> </a:t>
            </a:r>
            <a:r>
              <a:rPr lang="en-IN" sz="1400" dirty="0" err="1"/>
              <a:t>varchar</a:t>
            </a:r>
            <a:r>
              <a:rPr lang="en-IN" sz="1400" dirty="0"/>
              <a:t>(30), </a:t>
            </a:r>
            <a:r>
              <a:rPr lang="en-IN" sz="1400" dirty="0" err="1"/>
              <a:t>dst</a:t>
            </a:r>
            <a:r>
              <a:rPr lang="en-IN" sz="1400" dirty="0"/>
              <a:t> </a:t>
            </a:r>
            <a:r>
              <a:rPr lang="en-IN" sz="1400" dirty="0" err="1"/>
              <a:t>varchar</a:t>
            </a:r>
            <a:r>
              <a:rPr lang="en-IN" sz="1400" dirty="0"/>
              <a:t>(30));</a:t>
            </a:r>
          </a:p>
          <a:p>
            <a:endParaRPr lang="en-IN" sz="1400" dirty="0" smtClean="0"/>
          </a:p>
          <a:p>
            <a:r>
              <a:rPr lang="en-IN" sz="1400" dirty="0" smtClean="0"/>
              <a:t>Table </a:t>
            </a:r>
            <a:r>
              <a:rPr lang="en-IN" sz="1400" dirty="0"/>
              <a:t>login:</a:t>
            </a:r>
          </a:p>
          <a:p>
            <a:r>
              <a:rPr lang="en-IN" sz="1400" dirty="0"/>
              <a:t>create table login(username </a:t>
            </a:r>
            <a:r>
              <a:rPr lang="en-IN" sz="1400" dirty="0" err="1"/>
              <a:t>varchar</a:t>
            </a:r>
            <a:r>
              <a:rPr lang="en-IN" sz="1400" dirty="0"/>
              <a:t>(20), password </a:t>
            </a:r>
            <a:r>
              <a:rPr lang="en-IN" sz="1400" dirty="0" err="1"/>
              <a:t>varchar</a:t>
            </a:r>
            <a:r>
              <a:rPr lang="en-IN" sz="1400" dirty="0"/>
              <a:t>(20));</a:t>
            </a:r>
          </a:p>
          <a:p>
            <a:endParaRPr lang="en-IN" sz="1400" dirty="0" smtClean="0"/>
          </a:p>
          <a:p>
            <a:r>
              <a:rPr lang="en-IN" sz="1400" dirty="0" smtClean="0"/>
              <a:t>Table </a:t>
            </a:r>
            <a:r>
              <a:rPr lang="en-IN" sz="1400" dirty="0"/>
              <a:t>passenger:</a:t>
            </a:r>
          </a:p>
          <a:p>
            <a:r>
              <a:rPr lang="en-IN" sz="1400" dirty="0"/>
              <a:t>create table passenger(</a:t>
            </a:r>
            <a:r>
              <a:rPr lang="en-IN" sz="1400" dirty="0" err="1"/>
              <a:t>pnr_no</a:t>
            </a:r>
            <a:r>
              <a:rPr lang="en-IN" sz="1400" dirty="0"/>
              <a:t> </a:t>
            </a:r>
            <a:r>
              <a:rPr lang="en-IN" sz="1400" dirty="0" err="1"/>
              <a:t>varchar</a:t>
            </a:r>
            <a:r>
              <a:rPr lang="en-IN" sz="1400" dirty="0"/>
              <a:t>(10), address </a:t>
            </a:r>
            <a:r>
              <a:rPr lang="en-IN" sz="1400" dirty="0" err="1"/>
              <a:t>varchar</a:t>
            </a:r>
            <a:r>
              <a:rPr lang="en-IN" sz="1400" dirty="0"/>
              <a:t>(30), nationality </a:t>
            </a:r>
            <a:r>
              <a:rPr lang="en-IN" sz="1400" dirty="0" err="1"/>
              <a:t>varchar</a:t>
            </a:r>
            <a:r>
              <a:rPr lang="en-IN" sz="1400" dirty="0"/>
              <a:t>(15), name </a:t>
            </a:r>
            <a:r>
              <a:rPr lang="en-IN" sz="1400" dirty="0" err="1"/>
              <a:t>varchar</a:t>
            </a:r>
            <a:r>
              <a:rPr lang="en-IN" sz="1400" dirty="0"/>
              <a:t>(20), gender </a:t>
            </a:r>
            <a:r>
              <a:rPr lang="en-IN" sz="1400" dirty="0" err="1"/>
              <a:t>varchar</a:t>
            </a:r>
            <a:r>
              <a:rPr lang="en-IN" sz="1400" dirty="0"/>
              <a:t>(10), </a:t>
            </a:r>
            <a:r>
              <a:rPr lang="en-IN" sz="1400" dirty="0" err="1"/>
              <a:t>ph_no</a:t>
            </a:r>
            <a:r>
              <a:rPr lang="en-IN" sz="1400" dirty="0"/>
              <a:t> </a:t>
            </a:r>
            <a:r>
              <a:rPr lang="en-IN" sz="1400" dirty="0" err="1"/>
              <a:t>varchar</a:t>
            </a:r>
            <a:r>
              <a:rPr lang="en-IN" sz="1400" dirty="0"/>
              <a:t>(15), </a:t>
            </a:r>
            <a:r>
              <a:rPr lang="en-IN" sz="1400" dirty="0" err="1"/>
              <a:t>passport_no</a:t>
            </a:r>
            <a:r>
              <a:rPr lang="en-IN" sz="1400" dirty="0"/>
              <a:t> </a:t>
            </a:r>
            <a:r>
              <a:rPr lang="en-IN" sz="1400" dirty="0" err="1"/>
              <a:t>varchar</a:t>
            </a:r>
            <a:r>
              <a:rPr lang="en-IN" sz="1400" dirty="0"/>
              <a:t>(20), </a:t>
            </a:r>
            <a:r>
              <a:rPr lang="en-IN" sz="1400" dirty="0" err="1"/>
              <a:t>fl_code</a:t>
            </a:r>
            <a:r>
              <a:rPr lang="en-IN" sz="1400" dirty="0"/>
              <a:t> </a:t>
            </a:r>
            <a:r>
              <a:rPr lang="en-IN" sz="1400" dirty="0" err="1"/>
              <a:t>varchar</a:t>
            </a:r>
            <a:r>
              <a:rPr lang="en-IN" sz="1400" dirty="0"/>
              <a:t>(10));</a:t>
            </a:r>
          </a:p>
          <a:p>
            <a:endParaRPr lang="en-IN" sz="1400" dirty="0" smtClean="0"/>
          </a:p>
          <a:p>
            <a:r>
              <a:rPr lang="en-IN" sz="1400" dirty="0" smtClean="0"/>
              <a:t>Table </a:t>
            </a:r>
            <a:r>
              <a:rPr lang="en-IN" sz="1400" dirty="0"/>
              <a:t>payment:</a:t>
            </a:r>
          </a:p>
          <a:p>
            <a:r>
              <a:rPr lang="en-IN" sz="1400" dirty="0"/>
              <a:t>create table payment(</a:t>
            </a:r>
            <a:r>
              <a:rPr lang="en-IN" sz="1400" dirty="0" err="1"/>
              <a:t>pnr_no</a:t>
            </a:r>
            <a:r>
              <a:rPr lang="en-IN" sz="1400" dirty="0"/>
              <a:t> </a:t>
            </a:r>
            <a:r>
              <a:rPr lang="en-IN" sz="1400" dirty="0" err="1"/>
              <a:t>varchar</a:t>
            </a:r>
            <a:r>
              <a:rPr lang="en-IN" sz="1400" dirty="0"/>
              <a:t>(10), </a:t>
            </a:r>
            <a:r>
              <a:rPr lang="en-IN" sz="1400" dirty="0" err="1"/>
              <a:t>ph_no</a:t>
            </a:r>
            <a:r>
              <a:rPr lang="en-IN" sz="1400" dirty="0"/>
              <a:t> </a:t>
            </a:r>
            <a:r>
              <a:rPr lang="en-IN" sz="1400" dirty="0" err="1"/>
              <a:t>varchar</a:t>
            </a:r>
            <a:r>
              <a:rPr lang="en-IN" sz="1400" dirty="0"/>
              <a:t>(15), </a:t>
            </a:r>
            <a:r>
              <a:rPr lang="en-IN" sz="1400" dirty="0" err="1"/>
              <a:t>cheque_no</a:t>
            </a:r>
            <a:r>
              <a:rPr lang="en-IN" sz="1400" dirty="0"/>
              <a:t> </a:t>
            </a:r>
            <a:r>
              <a:rPr lang="en-IN" sz="1400" dirty="0" err="1"/>
              <a:t>varchar</a:t>
            </a:r>
            <a:r>
              <a:rPr lang="en-IN" sz="1400" dirty="0"/>
              <a:t>(15), </a:t>
            </a:r>
            <a:r>
              <a:rPr lang="en-IN" sz="1400" dirty="0" err="1"/>
              <a:t>card_no</a:t>
            </a:r>
            <a:r>
              <a:rPr lang="en-IN" sz="1400" dirty="0"/>
              <a:t> </a:t>
            </a:r>
            <a:r>
              <a:rPr lang="en-IN" sz="1400" dirty="0" err="1"/>
              <a:t>varchar</a:t>
            </a:r>
            <a:r>
              <a:rPr lang="en-IN" sz="1400" dirty="0"/>
              <a:t>(20), </a:t>
            </a:r>
            <a:r>
              <a:rPr lang="en-IN" sz="1400" dirty="0" err="1"/>
              <a:t>paid_amt</a:t>
            </a:r>
            <a:r>
              <a:rPr lang="en-IN" sz="1400" dirty="0"/>
              <a:t> </a:t>
            </a:r>
            <a:r>
              <a:rPr lang="en-IN" sz="1400" dirty="0" err="1"/>
              <a:t>varchar</a:t>
            </a:r>
            <a:r>
              <a:rPr lang="en-IN" sz="1400" dirty="0"/>
              <a:t>(10), </a:t>
            </a:r>
            <a:r>
              <a:rPr lang="en-IN" sz="1400" dirty="0" err="1"/>
              <a:t>pay_date</a:t>
            </a:r>
            <a:r>
              <a:rPr lang="en-IN" sz="1400" dirty="0"/>
              <a:t> DATE);</a:t>
            </a:r>
          </a:p>
          <a:p>
            <a:r>
              <a:rPr lang="en-IN" sz="1400" dirty="0"/>
              <a:t> </a:t>
            </a:r>
          </a:p>
          <a:p>
            <a:r>
              <a:rPr lang="en-IN" sz="1400" dirty="0"/>
              <a:t>Table reservation:</a:t>
            </a:r>
          </a:p>
          <a:p>
            <a:r>
              <a:rPr lang="en-IN" sz="1400" dirty="0"/>
              <a:t>create table reservation(</a:t>
            </a:r>
            <a:r>
              <a:rPr lang="en-IN" sz="1400" dirty="0" err="1"/>
              <a:t>pnr_no</a:t>
            </a:r>
            <a:r>
              <a:rPr lang="en-IN" sz="1400" dirty="0"/>
              <a:t> </a:t>
            </a:r>
            <a:r>
              <a:rPr lang="en-IN" sz="1400" dirty="0" err="1"/>
              <a:t>varchar</a:t>
            </a:r>
            <a:r>
              <a:rPr lang="en-IN" sz="1400" dirty="0"/>
              <a:t>(10), </a:t>
            </a:r>
            <a:r>
              <a:rPr lang="en-IN" sz="1400" dirty="0" err="1"/>
              <a:t>ticket_id</a:t>
            </a:r>
            <a:r>
              <a:rPr lang="en-IN" sz="1400" dirty="0"/>
              <a:t> </a:t>
            </a:r>
            <a:r>
              <a:rPr lang="en-IN" sz="1400" dirty="0" err="1"/>
              <a:t>varchar</a:t>
            </a:r>
            <a:r>
              <a:rPr lang="en-IN" sz="1400" dirty="0"/>
              <a:t>(10), </a:t>
            </a:r>
            <a:r>
              <a:rPr lang="en-IN" sz="1400" dirty="0" err="1"/>
              <a:t>f_code</a:t>
            </a:r>
            <a:r>
              <a:rPr lang="en-IN" sz="1400" dirty="0"/>
              <a:t> </a:t>
            </a:r>
            <a:r>
              <a:rPr lang="en-IN" sz="1400" dirty="0" err="1"/>
              <a:t>varchar</a:t>
            </a:r>
            <a:r>
              <a:rPr lang="en-IN" sz="1400" dirty="0"/>
              <a:t>(10), </a:t>
            </a:r>
            <a:r>
              <a:rPr lang="en-IN" sz="1400" dirty="0" err="1"/>
              <a:t>jny_date</a:t>
            </a:r>
            <a:r>
              <a:rPr lang="en-IN" sz="1400" dirty="0"/>
              <a:t> DATE, </a:t>
            </a:r>
            <a:r>
              <a:rPr lang="en-IN" sz="1400" dirty="0" err="1"/>
              <a:t>jny_time</a:t>
            </a:r>
            <a:r>
              <a:rPr lang="en-IN" sz="1400" dirty="0"/>
              <a:t> </a:t>
            </a:r>
            <a:r>
              <a:rPr lang="en-IN" sz="1400" dirty="0" err="1"/>
              <a:t>varchar</a:t>
            </a:r>
            <a:r>
              <a:rPr lang="en-IN" sz="1400" dirty="0"/>
              <a:t>(10), </a:t>
            </a:r>
            <a:r>
              <a:rPr lang="en-IN" sz="1400" dirty="0" err="1"/>
              <a:t>src</a:t>
            </a:r>
            <a:r>
              <a:rPr lang="en-IN" sz="1400" dirty="0"/>
              <a:t> </a:t>
            </a:r>
            <a:r>
              <a:rPr lang="en-IN" sz="1400" dirty="0" err="1"/>
              <a:t>varchar</a:t>
            </a:r>
            <a:r>
              <a:rPr lang="en-IN" sz="1400" dirty="0"/>
              <a:t>(20), </a:t>
            </a:r>
            <a:r>
              <a:rPr lang="en-IN" sz="1400" dirty="0" err="1"/>
              <a:t>dst</a:t>
            </a:r>
            <a:r>
              <a:rPr lang="en-IN" sz="1400" dirty="0"/>
              <a:t> </a:t>
            </a:r>
            <a:r>
              <a:rPr lang="en-IN" sz="1400" dirty="0" err="1"/>
              <a:t>varchar</a:t>
            </a:r>
            <a:r>
              <a:rPr lang="en-IN" sz="1400" dirty="0"/>
              <a:t>(20));</a:t>
            </a:r>
          </a:p>
          <a:p>
            <a:endParaRPr lang="en-IN" sz="1400" dirty="0" smtClean="0"/>
          </a:p>
          <a:p>
            <a:r>
              <a:rPr lang="en-IN" sz="1400" dirty="0" smtClean="0"/>
              <a:t>Table </a:t>
            </a:r>
            <a:r>
              <a:rPr lang="en-IN" sz="1400" dirty="0"/>
              <a:t>sector:</a:t>
            </a:r>
          </a:p>
          <a:p>
            <a:r>
              <a:rPr lang="en-IN" sz="1400" dirty="0"/>
              <a:t>create table sector(</a:t>
            </a:r>
            <a:r>
              <a:rPr lang="en-IN" sz="1400" dirty="0" err="1"/>
              <a:t>flight_code</a:t>
            </a:r>
            <a:r>
              <a:rPr lang="en-IN" sz="1400" dirty="0"/>
              <a:t> </a:t>
            </a:r>
            <a:r>
              <a:rPr lang="en-IN" sz="1400" dirty="0" err="1"/>
              <a:t>varchar</a:t>
            </a:r>
            <a:r>
              <a:rPr lang="en-IN" sz="1400" dirty="0"/>
              <a:t>(20), capacity </a:t>
            </a:r>
            <a:r>
              <a:rPr lang="en-IN" sz="1400" dirty="0" err="1"/>
              <a:t>varchar</a:t>
            </a:r>
            <a:r>
              <a:rPr lang="en-IN" sz="1400" dirty="0"/>
              <a:t>(10), </a:t>
            </a:r>
            <a:r>
              <a:rPr lang="en-IN" sz="1400" dirty="0" err="1"/>
              <a:t>class_code</a:t>
            </a:r>
            <a:r>
              <a:rPr lang="en-IN" sz="1400" dirty="0"/>
              <a:t> </a:t>
            </a:r>
            <a:r>
              <a:rPr lang="en-IN" sz="1400" dirty="0" err="1"/>
              <a:t>varchar</a:t>
            </a:r>
            <a:r>
              <a:rPr lang="en-IN" sz="1400" dirty="0"/>
              <a:t>(5), </a:t>
            </a:r>
            <a:r>
              <a:rPr lang="en-IN" sz="1400" dirty="0" err="1"/>
              <a:t>class_name</a:t>
            </a:r>
            <a:r>
              <a:rPr lang="en-IN" sz="1400" dirty="0"/>
              <a:t> </a:t>
            </a:r>
            <a:r>
              <a:rPr lang="en-IN" sz="1400" dirty="0" err="1"/>
              <a:t>varchar</a:t>
            </a:r>
            <a:r>
              <a:rPr lang="en-IN" sz="1400" dirty="0"/>
              <a:t>(20));</a:t>
            </a:r>
          </a:p>
          <a:p>
            <a:r>
              <a:rPr lang="en-IN" sz="1400" b="1" dirty="0"/>
              <a:t> </a:t>
            </a:r>
            <a:endParaRPr lang="en-IN" sz="1400" dirty="0"/>
          </a:p>
          <a:p>
            <a:endParaRPr lang="en-IN" sz="1400" dirty="0"/>
          </a:p>
        </p:txBody>
      </p:sp>
    </p:spTree>
    <p:extLst>
      <p:ext uri="{BB962C8B-B14F-4D97-AF65-F5344CB8AC3E}">
        <p14:creationId xmlns:p14="http://schemas.microsoft.com/office/powerpoint/2010/main" val="2326180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439" y="609600"/>
            <a:ext cx="8229600" cy="1143000"/>
          </a:xfrm>
        </p:spPr>
        <p:txBody>
          <a:bodyPr>
            <a:normAutofit/>
          </a:bodyPr>
          <a:lstStyle/>
          <a:p>
            <a:r>
              <a:rPr lang="en-IN" sz="3200" dirty="0" smtClean="0"/>
              <a:t>Frontend </a:t>
            </a:r>
            <a:r>
              <a:rPr lang="en-IN" sz="3200" dirty="0" err="1" smtClean="0"/>
              <a:t>Implimentations</a:t>
            </a:r>
            <a:endParaRPr lang="en-IN" sz="3200" dirty="0"/>
          </a:p>
        </p:txBody>
      </p:sp>
      <p:sp>
        <p:nvSpPr>
          <p:cNvPr id="4" name="TextBox 3"/>
          <p:cNvSpPr txBox="1"/>
          <p:nvPr/>
        </p:nvSpPr>
        <p:spPr>
          <a:xfrm>
            <a:off x="57539" y="1371600"/>
            <a:ext cx="8915400" cy="5355312"/>
          </a:xfrm>
          <a:prstGeom prst="rect">
            <a:avLst/>
          </a:prstGeom>
          <a:noFill/>
        </p:spPr>
        <p:txBody>
          <a:bodyPr wrap="square" rtlCol="0">
            <a:spAutoFit/>
          </a:bodyPr>
          <a:lstStyle/>
          <a:p>
            <a:r>
              <a:rPr lang="en-IN" b="1" dirty="0" smtClean="0"/>
              <a:t>Java Core:</a:t>
            </a:r>
            <a:endParaRPr lang="en-IN" dirty="0"/>
          </a:p>
          <a:p>
            <a:r>
              <a:rPr lang="en-IN" dirty="0"/>
              <a:t>Core Java is the part of Java programming language that is used for creating or developing a general-purpose application. It uses only one tier architecture that is why it is called as ‘stand alone’ </a:t>
            </a:r>
            <a:r>
              <a:rPr lang="en-IN" dirty="0" err="1"/>
              <a:t>application.Core</a:t>
            </a:r>
            <a:r>
              <a:rPr lang="en-IN" dirty="0"/>
              <a:t> java programming covers the swings, socket, </a:t>
            </a:r>
            <a:r>
              <a:rPr lang="en-IN" dirty="0" err="1"/>
              <a:t>awt</a:t>
            </a:r>
            <a:r>
              <a:rPr lang="en-IN" dirty="0"/>
              <a:t>, thread concept, collection object and </a:t>
            </a:r>
            <a:r>
              <a:rPr lang="en-IN" dirty="0" err="1"/>
              <a:t>classess</a:t>
            </a:r>
            <a:r>
              <a:rPr lang="en-IN" dirty="0" smtClean="0"/>
              <a:t>.</a:t>
            </a:r>
          </a:p>
          <a:p>
            <a:endParaRPr lang="en-IN" dirty="0"/>
          </a:p>
          <a:p>
            <a:r>
              <a:rPr lang="en-IN" b="1" dirty="0" smtClean="0"/>
              <a:t>XAMPP Control:</a:t>
            </a:r>
          </a:p>
          <a:p>
            <a:r>
              <a:rPr lang="en-US" b="1" dirty="0" smtClean="0"/>
              <a:t>XAMPP</a:t>
            </a:r>
            <a:r>
              <a:rPr lang="en-US" dirty="0"/>
              <a:t> is a free and open-source cross-platform web </a:t>
            </a:r>
            <a:r>
              <a:rPr lang="en-US" dirty="0" smtClean="0"/>
              <a:t>server</a:t>
            </a:r>
            <a:r>
              <a:rPr lang="en-US" dirty="0"/>
              <a:t> </a:t>
            </a:r>
            <a:r>
              <a:rPr lang="en-US" dirty="0" smtClean="0"/>
              <a:t>solution stack</a:t>
            </a:r>
            <a:r>
              <a:rPr lang="en-US" dirty="0"/>
              <a:t> </a:t>
            </a:r>
            <a:r>
              <a:rPr lang="en-US" dirty="0" smtClean="0"/>
              <a:t>package </a:t>
            </a:r>
            <a:r>
              <a:rPr lang="en-US" dirty="0"/>
              <a:t>developed by Apache </a:t>
            </a:r>
            <a:r>
              <a:rPr lang="en-US" dirty="0" err="1" smtClean="0"/>
              <a:t>Friends,consisting</a:t>
            </a:r>
            <a:r>
              <a:rPr lang="en-US" dirty="0" smtClean="0"/>
              <a:t> </a:t>
            </a:r>
            <a:r>
              <a:rPr lang="en-US" dirty="0"/>
              <a:t>mainly of the Apache HTTP Server, </a:t>
            </a:r>
            <a:r>
              <a:rPr lang="en-US" dirty="0" err="1"/>
              <a:t>MariaDB</a:t>
            </a:r>
            <a:r>
              <a:rPr lang="en-US" dirty="0"/>
              <a:t> database, and </a:t>
            </a:r>
            <a:r>
              <a:rPr lang="en-US" dirty="0" smtClean="0"/>
              <a:t>interpreters</a:t>
            </a:r>
            <a:r>
              <a:rPr lang="en-US" dirty="0"/>
              <a:t> </a:t>
            </a:r>
            <a:r>
              <a:rPr lang="en-US" dirty="0" smtClean="0"/>
              <a:t>for </a:t>
            </a:r>
            <a:r>
              <a:rPr lang="en-US" dirty="0"/>
              <a:t>scripts written in the PHP and Perl programming </a:t>
            </a:r>
            <a:r>
              <a:rPr lang="en-US" dirty="0" smtClean="0"/>
              <a:t>languages</a:t>
            </a:r>
            <a:r>
              <a:rPr lang="en-US" dirty="0"/>
              <a:t>. Since most actual web server deployments use the same components as XAMPP, it makes transitioning from a local test server to a live server possible.</a:t>
            </a:r>
          </a:p>
          <a:p>
            <a:r>
              <a:rPr lang="en-US" dirty="0"/>
              <a:t>XAMPP's ease of deployment means a WAMP or LAMP stack can be installed quickly and simply on an operating system by a developer, with the advantage that common add-in applications such as </a:t>
            </a:r>
            <a:r>
              <a:rPr lang="en-US" dirty="0" err="1"/>
              <a:t>WordPress</a:t>
            </a:r>
            <a:r>
              <a:rPr lang="en-US" dirty="0"/>
              <a:t> and </a:t>
            </a:r>
            <a:r>
              <a:rPr lang="en-US" dirty="0" err="1" smtClean="0"/>
              <a:t>Joomla</a:t>
            </a:r>
            <a:r>
              <a:rPr lang="en-US" dirty="0" smtClean="0"/>
              <a:t>!</a:t>
            </a:r>
            <a:r>
              <a:rPr lang="en-US" dirty="0"/>
              <a:t> </a:t>
            </a:r>
            <a:r>
              <a:rPr lang="en-US" dirty="0" smtClean="0"/>
              <a:t>can </a:t>
            </a:r>
            <a:r>
              <a:rPr lang="en-US" dirty="0"/>
              <a:t>also be installed with similar ease using </a:t>
            </a:r>
            <a:r>
              <a:rPr lang="en-US" dirty="0" err="1"/>
              <a:t>Bitnami</a:t>
            </a:r>
            <a:endParaRPr lang="en-US" dirty="0"/>
          </a:p>
          <a:p>
            <a:endParaRPr lang="en-IN" b="1" dirty="0"/>
          </a:p>
          <a:p>
            <a:endParaRPr lang="en-IN" dirty="0"/>
          </a:p>
        </p:txBody>
      </p:sp>
    </p:spTree>
    <p:extLst>
      <p:ext uri="{BB962C8B-B14F-4D97-AF65-F5344CB8AC3E}">
        <p14:creationId xmlns:p14="http://schemas.microsoft.com/office/powerpoint/2010/main" val="2724049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8229600" cy="1143000"/>
          </a:xfrm>
        </p:spPr>
        <p:txBody>
          <a:bodyPr>
            <a:normAutofit fontScale="90000"/>
          </a:bodyPr>
          <a:lstStyle/>
          <a:p>
            <a:r>
              <a:rPr lang="en-IN" b="1" dirty="0"/>
              <a:t>5.3 Creating mainframe </a:t>
            </a:r>
            <a:r>
              <a:rPr lang="en-IN" b="1" dirty="0" smtClean="0"/>
              <a:t>class</a:t>
            </a:r>
            <a:r>
              <a:rPr lang="en-IN" b="1" dirty="0"/>
              <a:t/>
            </a:r>
            <a:br>
              <a:rPr lang="en-IN" b="1" dirty="0"/>
            </a:br>
            <a:endParaRPr lang="en-IN" dirty="0"/>
          </a:p>
        </p:txBody>
      </p:sp>
      <p:sp>
        <p:nvSpPr>
          <p:cNvPr id="3" name="Content Placeholder 2"/>
          <p:cNvSpPr>
            <a:spLocks noGrp="1"/>
          </p:cNvSpPr>
          <p:nvPr>
            <p:ph idx="1"/>
          </p:nvPr>
        </p:nvSpPr>
        <p:spPr/>
        <p:txBody>
          <a:bodyPr>
            <a:noAutofit/>
          </a:bodyPr>
          <a:lstStyle/>
          <a:p>
            <a:pPr marL="0" indent="0">
              <a:buNone/>
            </a:pPr>
            <a:r>
              <a:rPr lang="en-IN" sz="1100" b="1" dirty="0" smtClean="0"/>
              <a:t>package </a:t>
            </a:r>
            <a:r>
              <a:rPr lang="en-IN" sz="1100" b="1" dirty="0" err="1" smtClean="0"/>
              <a:t>airline.ticketing</a:t>
            </a:r>
            <a:r>
              <a:rPr lang="en-IN" sz="1100" b="1" dirty="0" smtClean="0"/>
              <a:t> system</a:t>
            </a:r>
            <a:r>
              <a:rPr lang="en-IN" sz="1100" b="1" dirty="0"/>
              <a:t>;</a:t>
            </a:r>
          </a:p>
          <a:p>
            <a:pPr marL="0" indent="0">
              <a:buNone/>
            </a:pPr>
            <a:r>
              <a:rPr lang="en-IN" sz="1100" b="1" dirty="0"/>
              <a:t>import </a:t>
            </a:r>
            <a:r>
              <a:rPr lang="en-IN" sz="1100" b="1" dirty="0" err="1"/>
              <a:t>net.proteanit.sql.DbUtils</a:t>
            </a:r>
            <a:r>
              <a:rPr lang="en-IN" sz="1100" b="1" dirty="0"/>
              <a:t>;</a:t>
            </a:r>
          </a:p>
          <a:p>
            <a:pPr marL="0" indent="0">
              <a:buNone/>
            </a:pPr>
            <a:r>
              <a:rPr lang="en-IN" sz="1100" b="1" dirty="0"/>
              <a:t>import </a:t>
            </a:r>
            <a:r>
              <a:rPr lang="en-IN" sz="1100" b="1" dirty="0" err="1"/>
              <a:t>java.awt</a:t>
            </a:r>
            <a:r>
              <a:rPr lang="en-IN" sz="1100" b="1" dirty="0"/>
              <a:t>.*;</a:t>
            </a:r>
          </a:p>
          <a:p>
            <a:pPr marL="0" indent="0">
              <a:buNone/>
            </a:pPr>
            <a:r>
              <a:rPr lang="en-IN" sz="1100" b="1" dirty="0"/>
              <a:t>import </a:t>
            </a:r>
            <a:r>
              <a:rPr lang="en-IN" sz="1100" b="1" dirty="0" err="1"/>
              <a:t>javax.swing</a:t>
            </a:r>
            <a:r>
              <a:rPr lang="en-IN" sz="1100" b="1" dirty="0"/>
              <a:t>.*;</a:t>
            </a:r>
          </a:p>
          <a:p>
            <a:pPr marL="0" indent="0">
              <a:buNone/>
            </a:pPr>
            <a:r>
              <a:rPr lang="en-IN" sz="1100" b="1" dirty="0"/>
              <a:t>import </a:t>
            </a:r>
            <a:r>
              <a:rPr lang="en-IN" sz="1100" b="1" dirty="0" err="1"/>
              <a:t>java.awt.event</a:t>
            </a:r>
            <a:r>
              <a:rPr lang="en-IN" sz="1100" b="1" dirty="0"/>
              <a:t>.*;</a:t>
            </a:r>
          </a:p>
          <a:p>
            <a:pPr marL="0" indent="0">
              <a:buNone/>
            </a:pPr>
            <a:r>
              <a:rPr lang="en-IN" sz="1100" b="1" dirty="0"/>
              <a:t>public class Mainframe extends </a:t>
            </a:r>
            <a:r>
              <a:rPr lang="en-IN" sz="1100" b="1" dirty="0" err="1"/>
              <a:t>JFrame</a:t>
            </a:r>
            <a:r>
              <a:rPr lang="en-IN" sz="1100" b="1" dirty="0"/>
              <a:t>{</a:t>
            </a:r>
          </a:p>
          <a:p>
            <a:pPr marL="0" indent="0">
              <a:buNone/>
            </a:pPr>
            <a:r>
              <a:rPr lang="en-IN" sz="1100" b="1" dirty="0"/>
              <a:t>  </a:t>
            </a:r>
            <a:r>
              <a:rPr lang="en-IN" sz="1100" b="1" dirty="0" smtClean="0"/>
              <a:t> </a:t>
            </a:r>
            <a:r>
              <a:rPr lang="en-IN" sz="1100" b="1" dirty="0"/>
              <a:t>public static void main(String[] </a:t>
            </a:r>
            <a:r>
              <a:rPr lang="en-IN" sz="1100" b="1" dirty="0" err="1"/>
              <a:t>args</a:t>
            </a:r>
            <a:r>
              <a:rPr lang="en-IN" sz="1100" b="1" dirty="0"/>
              <a:t>) {</a:t>
            </a:r>
          </a:p>
          <a:p>
            <a:pPr marL="0" indent="0">
              <a:buNone/>
            </a:pPr>
            <a:r>
              <a:rPr lang="en-IN" sz="1100" b="1" dirty="0"/>
              <a:t>        new Mainframe().</a:t>
            </a:r>
            <a:r>
              <a:rPr lang="en-IN" sz="1100" b="1" dirty="0" err="1"/>
              <a:t>setVisible</a:t>
            </a:r>
            <a:r>
              <a:rPr lang="en-IN" sz="1100" b="1" dirty="0"/>
              <a:t>(true);</a:t>
            </a:r>
          </a:p>
          <a:p>
            <a:pPr marL="0" indent="0">
              <a:buNone/>
            </a:pPr>
            <a:r>
              <a:rPr lang="en-IN" sz="1100" b="1" dirty="0"/>
              <a:t>    </a:t>
            </a:r>
            <a:r>
              <a:rPr lang="en-IN" sz="1100" b="1" dirty="0" smtClean="0"/>
              <a:t>}</a:t>
            </a:r>
          </a:p>
          <a:p>
            <a:pPr marL="0" indent="0">
              <a:buNone/>
            </a:pPr>
            <a:r>
              <a:rPr lang="en-IN" sz="1100" b="1" dirty="0" smtClean="0"/>
              <a:t>       </a:t>
            </a:r>
            <a:r>
              <a:rPr lang="en-IN" sz="1100" b="1" dirty="0"/>
              <a:t>public Mainframe() {</a:t>
            </a:r>
          </a:p>
          <a:p>
            <a:pPr marL="0" indent="0">
              <a:buNone/>
            </a:pPr>
            <a:r>
              <a:rPr lang="en-IN" sz="1100" b="1" dirty="0"/>
              <a:t>        super("AIRLINE RESERVATION </a:t>
            </a:r>
            <a:r>
              <a:rPr lang="en-IN" sz="1100" b="1" dirty="0" smtClean="0"/>
              <a:t> TICKETING SYSTEM");</a:t>
            </a:r>
          </a:p>
          <a:p>
            <a:pPr marL="0" indent="0">
              <a:buNone/>
            </a:pPr>
            <a:r>
              <a:rPr lang="en-IN" sz="1100" b="1" dirty="0" smtClean="0"/>
              <a:t>       </a:t>
            </a:r>
            <a:r>
              <a:rPr lang="en-IN" sz="1100" b="1" dirty="0"/>
              <a:t>initialize();</a:t>
            </a:r>
          </a:p>
          <a:p>
            <a:pPr marL="0" indent="0">
              <a:buNone/>
            </a:pPr>
            <a:r>
              <a:rPr lang="en-IN" sz="1100" b="1" dirty="0"/>
              <a:t>  private void initialize() {</a:t>
            </a:r>
          </a:p>
          <a:p>
            <a:pPr marL="0" indent="0">
              <a:buNone/>
            </a:pPr>
            <a:r>
              <a:rPr lang="en-IN" sz="1100" b="1" dirty="0"/>
              <a:t>        </a:t>
            </a:r>
            <a:r>
              <a:rPr lang="en-IN" sz="1100" b="1" dirty="0" err="1"/>
              <a:t>setForeground</a:t>
            </a:r>
            <a:r>
              <a:rPr lang="en-IN" sz="1100" b="1" dirty="0"/>
              <a:t>(</a:t>
            </a:r>
            <a:r>
              <a:rPr lang="en-IN" sz="1100" b="1" dirty="0" err="1"/>
              <a:t>Color.CYAN</a:t>
            </a:r>
            <a:r>
              <a:rPr lang="en-IN" sz="1100" b="1" dirty="0"/>
              <a:t>);</a:t>
            </a:r>
          </a:p>
          <a:p>
            <a:pPr marL="0" indent="0">
              <a:buNone/>
            </a:pPr>
            <a:r>
              <a:rPr lang="en-IN" sz="1100" b="1" dirty="0"/>
              <a:t>        </a:t>
            </a:r>
            <a:r>
              <a:rPr lang="en-IN" sz="1100" b="1" dirty="0" err="1"/>
              <a:t>setLayout</a:t>
            </a:r>
            <a:r>
              <a:rPr lang="en-IN" sz="1100" b="1" dirty="0"/>
              <a:t>(null); </a:t>
            </a:r>
          </a:p>
          <a:p>
            <a:pPr marL="0" indent="0">
              <a:buNone/>
            </a:pPr>
            <a:r>
              <a:rPr lang="en-IN" sz="1100" b="1" dirty="0" err="1" smtClean="0"/>
              <a:t>JLabel</a:t>
            </a:r>
            <a:r>
              <a:rPr lang="en-IN" sz="1100" b="1" dirty="0" smtClean="0"/>
              <a:t> </a:t>
            </a:r>
            <a:r>
              <a:rPr lang="en-IN" sz="1100" b="1" dirty="0" err="1"/>
              <a:t>NewLabel</a:t>
            </a:r>
            <a:r>
              <a:rPr lang="en-IN" sz="1100" b="1" dirty="0"/>
              <a:t> = new </a:t>
            </a:r>
            <a:r>
              <a:rPr lang="en-IN" sz="1100" b="1" dirty="0" err="1"/>
              <a:t>JLabel</a:t>
            </a:r>
            <a:r>
              <a:rPr lang="en-IN" sz="1100" b="1" dirty="0"/>
              <a:t>("");</a:t>
            </a:r>
          </a:p>
          <a:p>
            <a:pPr marL="0" indent="0">
              <a:buNone/>
            </a:pPr>
            <a:r>
              <a:rPr lang="en-IN" sz="1100" b="1" dirty="0"/>
              <a:t>	</a:t>
            </a:r>
            <a:r>
              <a:rPr lang="en-IN" sz="1100" b="1" dirty="0" err="1"/>
              <a:t>NewLabel.setIcon</a:t>
            </a:r>
            <a:r>
              <a:rPr lang="en-IN" sz="1100" b="1" dirty="0"/>
              <a:t>(new </a:t>
            </a:r>
            <a:r>
              <a:rPr lang="en-IN" sz="1100" b="1" dirty="0" err="1"/>
              <a:t>ImageIcon</a:t>
            </a:r>
            <a:r>
              <a:rPr lang="en-IN" sz="1100" b="1" dirty="0"/>
              <a:t>(</a:t>
            </a:r>
            <a:r>
              <a:rPr lang="en-IN" sz="1100" b="1" dirty="0" err="1"/>
              <a:t>ClassLoader.getSystemResource</a:t>
            </a:r>
            <a:r>
              <a:rPr lang="en-IN" sz="1100" b="1" dirty="0"/>
              <a:t>("airline/management/system/icon/front.jpg")));</a:t>
            </a:r>
          </a:p>
          <a:p>
            <a:pPr marL="0" indent="0">
              <a:buNone/>
            </a:pPr>
            <a:r>
              <a:rPr lang="en-IN" sz="1100" b="1" dirty="0"/>
              <a:t>	</a:t>
            </a:r>
            <a:r>
              <a:rPr lang="en-IN" sz="1100" b="1" dirty="0" err="1"/>
              <a:t>NewLabel.setBounds</a:t>
            </a:r>
            <a:r>
              <a:rPr lang="en-IN" sz="1100" b="1" dirty="0"/>
              <a:t>(0, 0, 1920, 990); </a:t>
            </a:r>
          </a:p>
          <a:p>
            <a:pPr marL="0" indent="0">
              <a:buNone/>
            </a:pPr>
            <a:r>
              <a:rPr lang="en-IN" sz="1100" b="1" dirty="0"/>
              <a:t>	add(</a:t>
            </a:r>
            <a:r>
              <a:rPr lang="en-IN" sz="1100" b="1" dirty="0" err="1"/>
              <a:t>NewLabel</a:t>
            </a:r>
            <a:r>
              <a:rPr lang="en-IN" sz="1100" b="1" dirty="0"/>
              <a:t>); </a:t>
            </a:r>
          </a:p>
          <a:p>
            <a:pPr marL="0" indent="0">
              <a:buNone/>
            </a:pPr>
            <a:r>
              <a:rPr lang="en-IN" sz="1100" b="1" dirty="0"/>
              <a:t>       </a:t>
            </a:r>
            <a:r>
              <a:rPr lang="en-IN" sz="1100" b="1" dirty="0" err="1"/>
              <a:t>JLabel</a:t>
            </a:r>
            <a:r>
              <a:rPr lang="en-IN" sz="1100" b="1" dirty="0"/>
              <a:t> </a:t>
            </a:r>
            <a:r>
              <a:rPr lang="en-IN" sz="1100" b="1" dirty="0" err="1"/>
              <a:t>AirlineManagementSystem</a:t>
            </a:r>
            <a:r>
              <a:rPr lang="en-IN" sz="1100" b="1" dirty="0"/>
              <a:t> = new </a:t>
            </a:r>
            <a:r>
              <a:rPr lang="en-IN" sz="1100" b="1" dirty="0" err="1"/>
              <a:t>JLabel</a:t>
            </a:r>
            <a:r>
              <a:rPr lang="en-IN" sz="1100" b="1" dirty="0"/>
              <a:t>("AIR INDIA WELCOMES YOU");</a:t>
            </a:r>
          </a:p>
          <a:p>
            <a:pPr marL="0" indent="0">
              <a:buNone/>
            </a:pPr>
            <a:r>
              <a:rPr lang="en-IN" sz="1100" b="1" dirty="0"/>
              <a:t>	</a:t>
            </a:r>
            <a:r>
              <a:rPr lang="en-IN" sz="1100" b="1" dirty="0" err="1"/>
              <a:t>AirlineManagementSystem.setForeground</a:t>
            </a:r>
            <a:r>
              <a:rPr lang="en-IN" sz="1100" b="1" dirty="0"/>
              <a:t>(</a:t>
            </a:r>
            <a:r>
              <a:rPr lang="en-IN" sz="1100" b="1" dirty="0" err="1"/>
              <a:t>Color.BLUE</a:t>
            </a:r>
            <a:r>
              <a:rPr lang="en-IN" sz="1100" b="1" dirty="0"/>
              <a:t>);</a:t>
            </a:r>
          </a:p>
          <a:p>
            <a:pPr marL="0" indent="0">
              <a:buNone/>
            </a:pPr>
            <a:r>
              <a:rPr lang="en-IN" sz="1100" b="1" dirty="0"/>
              <a:t>        </a:t>
            </a:r>
            <a:r>
              <a:rPr lang="en-IN" sz="1100" b="1" dirty="0" err="1"/>
              <a:t>AirlineManagementSystem.setFont</a:t>
            </a:r>
            <a:r>
              <a:rPr lang="en-IN" sz="1100" b="1" dirty="0"/>
              <a:t>(new Font("Tahoma", </a:t>
            </a:r>
            <a:r>
              <a:rPr lang="en-IN" sz="1100" b="1" dirty="0" err="1"/>
              <a:t>Font.PLAIN</a:t>
            </a:r>
            <a:r>
              <a:rPr lang="en-IN" sz="1100" b="1" dirty="0"/>
              <a:t>, 36));</a:t>
            </a:r>
          </a:p>
          <a:p>
            <a:endParaRPr lang="en-IN" sz="4800" b="1" dirty="0"/>
          </a:p>
        </p:txBody>
      </p:sp>
    </p:spTree>
    <p:extLst>
      <p:ext uri="{BB962C8B-B14F-4D97-AF65-F5344CB8AC3E}">
        <p14:creationId xmlns:p14="http://schemas.microsoft.com/office/powerpoint/2010/main" val="24850912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10515600" cy="4525963"/>
          </a:xfrm>
        </p:spPr>
        <p:txBody>
          <a:bodyPr>
            <a:noAutofit/>
          </a:bodyPr>
          <a:lstStyle/>
          <a:p>
            <a:pPr marL="0" indent="0">
              <a:buNone/>
            </a:pPr>
            <a:r>
              <a:rPr lang="en-IN" sz="1200" b="1" dirty="0" err="1"/>
              <a:t>AirlineManagementSystem.setBounds</a:t>
            </a:r>
            <a:r>
              <a:rPr lang="en-IN" sz="1200" b="1" dirty="0"/>
              <a:t>(700, 60, 1000, 55);</a:t>
            </a:r>
          </a:p>
          <a:p>
            <a:pPr marL="0" indent="0">
              <a:buNone/>
            </a:pPr>
            <a:r>
              <a:rPr lang="en-IN" sz="1200" b="1" dirty="0"/>
              <a:t>	</a:t>
            </a:r>
            <a:r>
              <a:rPr lang="en-IN" sz="1200" b="1" dirty="0" err="1"/>
              <a:t>NewLabel.add</a:t>
            </a:r>
            <a:r>
              <a:rPr lang="en-IN" sz="1200" b="1" dirty="0"/>
              <a:t>(</a:t>
            </a:r>
            <a:r>
              <a:rPr lang="en-IN" sz="1200" b="1" dirty="0" err="1"/>
              <a:t>AirlineManagementSystem</a:t>
            </a:r>
            <a:r>
              <a:rPr lang="en-IN" sz="1200" b="1" dirty="0"/>
              <a:t>);</a:t>
            </a:r>
          </a:p>
          <a:p>
            <a:pPr marL="0" indent="0">
              <a:buNone/>
            </a:pPr>
            <a:r>
              <a:rPr lang="en-IN" sz="1200" b="1" dirty="0" err="1"/>
              <a:t>JMenuBar</a:t>
            </a:r>
            <a:r>
              <a:rPr lang="en-IN" sz="1200" b="1" dirty="0"/>
              <a:t> </a:t>
            </a:r>
            <a:r>
              <a:rPr lang="en-IN" sz="1200" b="1" dirty="0" err="1"/>
              <a:t>menuBar</a:t>
            </a:r>
            <a:r>
              <a:rPr lang="en-IN" sz="1200" b="1" dirty="0"/>
              <a:t> = new </a:t>
            </a:r>
            <a:r>
              <a:rPr lang="en-IN" sz="1200" b="1" dirty="0" err="1"/>
              <a:t>JMenuBar</a:t>
            </a:r>
            <a:r>
              <a:rPr lang="en-IN" sz="1200" b="1" dirty="0"/>
              <a:t>();</a:t>
            </a:r>
          </a:p>
          <a:p>
            <a:pPr marL="0" indent="0">
              <a:buNone/>
            </a:pPr>
            <a:r>
              <a:rPr lang="en-IN" sz="1200" b="1" dirty="0"/>
              <a:t>	</a:t>
            </a:r>
            <a:r>
              <a:rPr lang="en-IN" sz="1200" b="1" dirty="0" err="1"/>
              <a:t>setJMenuBar</a:t>
            </a:r>
            <a:r>
              <a:rPr lang="en-IN" sz="1200" b="1" dirty="0"/>
              <a:t>(</a:t>
            </a:r>
            <a:r>
              <a:rPr lang="en-IN" sz="1200" b="1" dirty="0" err="1"/>
              <a:t>menuBar</a:t>
            </a:r>
            <a:r>
              <a:rPr lang="en-IN" sz="1200" b="1" dirty="0"/>
              <a:t>);</a:t>
            </a:r>
          </a:p>
          <a:p>
            <a:pPr marL="0" indent="0">
              <a:buNone/>
            </a:pPr>
            <a:r>
              <a:rPr lang="en-IN" sz="1200" b="1" dirty="0" err="1"/>
              <a:t>JMenu</a:t>
            </a:r>
            <a:r>
              <a:rPr lang="en-IN" sz="1200" b="1" dirty="0"/>
              <a:t> </a:t>
            </a:r>
            <a:r>
              <a:rPr lang="en-IN" sz="1200" b="1" dirty="0" err="1"/>
              <a:t>AirlineSystem</a:t>
            </a:r>
            <a:r>
              <a:rPr lang="en-IN" sz="1200" b="1" dirty="0"/>
              <a:t> = new </a:t>
            </a:r>
            <a:r>
              <a:rPr lang="en-IN" sz="1200" b="1" dirty="0" err="1"/>
              <a:t>JMenu</a:t>
            </a:r>
            <a:r>
              <a:rPr lang="en-IN" sz="1200" b="1" dirty="0"/>
              <a:t>("AIRLINE SYSTEM");</a:t>
            </a:r>
          </a:p>
          <a:p>
            <a:pPr marL="0" indent="0">
              <a:buNone/>
            </a:pPr>
            <a:r>
              <a:rPr lang="en-IN" sz="1200" b="1" dirty="0"/>
              <a:t>        	</a:t>
            </a:r>
            <a:r>
              <a:rPr lang="en-IN" sz="1200" b="1" dirty="0" err="1"/>
              <a:t>AirlineSystem.setForeground</a:t>
            </a:r>
            <a:r>
              <a:rPr lang="en-IN" sz="1200" b="1" dirty="0"/>
              <a:t>(</a:t>
            </a:r>
            <a:r>
              <a:rPr lang="en-IN" sz="1200" b="1" dirty="0" err="1"/>
              <a:t>Color.BLUE</a:t>
            </a:r>
            <a:r>
              <a:rPr lang="en-IN" sz="1200" b="1" dirty="0"/>
              <a:t>);</a:t>
            </a:r>
          </a:p>
          <a:p>
            <a:pPr marL="0" indent="0">
              <a:buNone/>
            </a:pPr>
            <a:r>
              <a:rPr lang="en-IN" sz="1200" b="1" dirty="0"/>
              <a:t>	</a:t>
            </a:r>
            <a:r>
              <a:rPr lang="en-IN" sz="1200" b="1" dirty="0" err="1"/>
              <a:t>menuBar.add</a:t>
            </a:r>
            <a:r>
              <a:rPr lang="en-IN" sz="1200" b="1" dirty="0"/>
              <a:t>(</a:t>
            </a:r>
            <a:r>
              <a:rPr lang="en-IN" sz="1200" b="1" dirty="0" err="1"/>
              <a:t>AirlineSystem</a:t>
            </a:r>
            <a:r>
              <a:rPr lang="en-IN" sz="1200" b="1" dirty="0"/>
              <a:t>);</a:t>
            </a:r>
          </a:p>
          <a:p>
            <a:pPr marL="0" indent="0">
              <a:buNone/>
            </a:pPr>
            <a:r>
              <a:rPr lang="en-IN" sz="1200" b="1" dirty="0"/>
              <a:t>	 </a:t>
            </a:r>
            <a:r>
              <a:rPr lang="en-IN" sz="1200" b="1" dirty="0" err="1"/>
              <a:t>JMenuItem</a:t>
            </a:r>
            <a:r>
              <a:rPr lang="en-IN" sz="1200" b="1" dirty="0"/>
              <a:t> </a:t>
            </a:r>
            <a:r>
              <a:rPr lang="en-IN" sz="1200" b="1" dirty="0" err="1"/>
              <a:t>FlightDetails</a:t>
            </a:r>
            <a:r>
              <a:rPr lang="en-IN" sz="1200" b="1" dirty="0"/>
              <a:t> = new </a:t>
            </a:r>
            <a:r>
              <a:rPr lang="en-IN" sz="1200" b="1" dirty="0" err="1"/>
              <a:t>JMenuItem</a:t>
            </a:r>
            <a:r>
              <a:rPr lang="en-IN" sz="1200" b="1" dirty="0"/>
              <a:t>("FLIGHT_INFO");</a:t>
            </a:r>
          </a:p>
          <a:p>
            <a:pPr marL="0" indent="0">
              <a:buNone/>
            </a:pPr>
            <a:r>
              <a:rPr lang="en-IN" sz="1200" b="1" dirty="0"/>
              <a:t>	</a:t>
            </a:r>
            <a:r>
              <a:rPr lang="en-IN" sz="1200" b="1" dirty="0" err="1"/>
              <a:t>AirlineSystem.add</a:t>
            </a:r>
            <a:r>
              <a:rPr lang="en-IN" sz="1200" b="1" dirty="0"/>
              <a:t>(</a:t>
            </a:r>
            <a:r>
              <a:rPr lang="en-IN" sz="1200" b="1" dirty="0" err="1"/>
              <a:t>FlightDetails</a:t>
            </a:r>
            <a:r>
              <a:rPr lang="en-IN" sz="1200" b="1" dirty="0"/>
              <a:t>);</a:t>
            </a:r>
          </a:p>
          <a:p>
            <a:pPr marL="0" indent="0">
              <a:buNone/>
            </a:pPr>
            <a:r>
              <a:rPr lang="en-IN" sz="1200" b="1" dirty="0"/>
              <a:t>	</a:t>
            </a:r>
            <a:r>
              <a:rPr lang="en-IN" sz="1200" b="1" dirty="0" err="1"/>
              <a:t>JMenuItem</a:t>
            </a:r>
            <a:r>
              <a:rPr lang="en-IN" sz="1200" b="1" dirty="0"/>
              <a:t> </a:t>
            </a:r>
            <a:r>
              <a:rPr lang="en-IN" sz="1200" b="1" dirty="0" err="1"/>
              <a:t>ReservationDetails</a:t>
            </a:r>
            <a:r>
              <a:rPr lang="en-IN" sz="1200" b="1" dirty="0"/>
              <a:t> = new </a:t>
            </a:r>
            <a:r>
              <a:rPr lang="en-IN" sz="1200" b="1" dirty="0" err="1"/>
              <a:t>JMenuItem</a:t>
            </a:r>
            <a:r>
              <a:rPr lang="en-IN" sz="1200" b="1" dirty="0"/>
              <a:t>("ADD_CUSTOMER_DETAILS");</a:t>
            </a:r>
          </a:p>
          <a:p>
            <a:pPr marL="0" indent="0">
              <a:buNone/>
            </a:pPr>
            <a:r>
              <a:rPr lang="en-IN" sz="1200" b="1" dirty="0"/>
              <a:t>	</a:t>
            </a:r>
            <a:r>
              <a:rPr lang="en-IN" sz="1200" b="1" dirty="0" err="1"/>
              <a:t>AirlineSystem.add</a:t>
            </a:r>
            <a:r>
              <a:rPr lang="en-IN" sz="1200" b="1" dirty="0"/>
              <a:t>(</a:t>
            </a:r>
            <a:r>
              <a:rPr lang="en-IN" sz="1200" b="1" dirty="0" err="1"/>
              <a:t>ReservationDetails</a:t>
            </a:r>
            <a:r>
              <a:rPr lang="en-IN" sz="1200" b="1" dirty="0"/>
              <a:t>);</a:t>
            </a:r>
          </a:p>
          <a:p>
            <a:pPr marL="0" indent="0">
              <a:buNone/>
            </a:pPr>
            <a:r>
              <a:rPr lang="en-IN" sz="1200" b="1" dirty="0"/>
              <a:t>	</a:t>
            </a:r>
            <a:r>
              <a:rPr lang="en-IN" sz="1200" b="1" dirty="0" err="1"/>
              <a:t>JMenuItem</a:t>
            </a:r>
            <a:r>
              <a:rPr lang="en-IN" sz="1200" b="1" dirty="0"/>
              <a:t> </a:t>
            </a:r>
            <a:r>
              <a:rPr lang="en-IN" sz="1200" b="1" dirty="0" err="1"/>
              <a:t>PassengerDetails</a:t>
            </a:r>
            <a:r>
              <a:rPr lang="en-IN" sz="1200" b="1" dirty="0"/>
              <a:t> = new </a:t>
            </a:r>
            <a:r>
              <a:rPr lang="en-IN" sz="1200" b="1" dirty="0" err="1"/>
              <a:t>JMenuItem</a:t>
            </a:r>
            <a:r>
              <a:rPr lang="en-IN" sz="1200" b="1" dirty="0"/>
              <a:t>("JOURNEY_DETAILS");</a:t>
            </a:r>
          </a:p>
          <a:p>
            <a:pPr marL="0" indent="0">
              <a:buNone/>
            </a:pPr>
            <a:r>
              <a:rPr lang="en-IN" sz="1200" b="1" dirty="0"/>
              <a:t>	</a:t>
            </a:r>
            <a:r>
              <a:rPr lang="en-IN" sz="1200" b="1" dirty="0" err="1"/>
              <a:t>AirlineSystem.add</a:t>
            </a:r>
            <a:r>
              <a:rPr lang="en-IN" sz="1200" b="1" dirty="0"/>
              <a:t>(</a:t>
            </a:r>
            <a:r>
              <a:rPr lang="en-IN" sz="1200" b="1" dirty="0" err="1"/>
              <a:t>PassengerDetails</a:t>
            </a:r>
            <a:r>
              <a:rPr lang="en-IN" sz="1200" b="1" dirty="0"/>
              <a:t>);</a:t>
            </a:r>
          </a:p>
          <a:p>
            <a:pPr marL="0" indent="0">
              <a:buNone/>
            </a:pPr>
            <a:r>
              <a:rPr lang="en-IN" sz="1200" b="1" dirty="0"/>
              <a:t>	</a:t>
            </a:r>
            <a:r>
              <a:rPr lang="en-IN" sz="1200" b="1" dirty="0" err="1"/>
              <a:t>JMenuItem</a:t>
            </a:r>
            <a:r>
              <a:rPr lang="en-IN" sz="1200" b="1" dirty="0"/>
              <a:t> SectorDetails_1 = new </a:t>
            </a:r>
            <a:r>
              <a:rPr lang="en-IN" sz="1200" b="1" dirty="0" err="1"/>
              <a:t>JMenuItem</a:t>
            </a:r>
            <a:r>
              <a:rPr lang="en-IN" sz="1200" b="1" dirty="0"/>
              <a:t>("PAYMENT_DETAILS");</a:t>
            </a:r>
          </a:p>
          <a:p>
            <a:pPr marL="0" indent="0">
              <a:buNone/>
            </a:pPr>
            <a:r>
              <a:rPr lang="en-IN" sz="1200" b="1" dirty="0"/>
              <a:t>	</a:t>
            </a:r>
            <a:r>
              <a:rPr lang="en-IN" sz="1200" b="1" dirty="0" err="1"/>
              <a:t>AirlineSystem.add</a:t>
            </a:r>
            <a:r>
              <a:rPr lang="en-IN" sz="1200" b="1" dirty="0"/>
              <a:t>(SectorDetails_1);</a:t>
            </a:r>
          </a:p>
          <a:p>
            <a:pPr marL="0" indent="0">
              <a:buNone/>
            </a:pPr>
            <a:r>
              <a:rPr lang="en-IN" sz="1200" b="1" dirty="0"/>
              <a:t>	</a:t>
            </a:r>
            <a:r>
              <a:rPr lang="en-IN" sz="1200" b="1" dirty="0" err="1"/>
              <a:t>JMenuItem</a:t>
            </a:r>
            <a:r>
              <a:rPr lang="en-IN" sz="1200" b="1" dirty="0"/>
              <a:t> Cancellation = new </a:t>
            </a:r>
            <a:r>
              <a:rPr lang="en-IN" sz="1200" b="1" dirty="0" err="1"/>
              <a:t>JMenuItem</a:t>
            </a:r>
            <a:r>
              <a:rPr lang="en-IN" sz="1200" b="1" dirty="0"/>
              <a:t>("CANCELLATION");</a:t>
            </a:r>
          </a:p>
          <a:p>
            <a:pPr marL="0" indent="0">
              <a:buNone/>
            </a:pPr>
            <a:r>
              <a:rPr lang="en-IN" sz="1200" b="1" dirty="0"/>
              <a:t>	</a:t>
            </a:r>
            <a:r>
              <a:rPr lang="en-IN" sz="1200" b="1" dirty="0" err="1"/>
              <a:t>AirlineSystem.add</a:t>
            </a:r>
            <a:r>
              <a:rPr lang="en-IN" sz="1200" b="1" dirty="0"/>
              <a:t>(Cancellation);</a:t>
            </a:r>
          </a:p>
          <a:p>
            <a:pPr marL="0" indent="0">
              <a:buNone/>
            </a:pPr>
            <a:r>
              <a:rPr lang="en-IN" sz="1200" b="1" dirty="0"/>
              <a:t>	</a:t>
            </a:r>
            <a:r>
              <a:rPr lang="en-IN" sz="1200" b="1" dirty="0" err="1"/>
              <a:t>JMenu</a:t>
            </a:r>
            <a:r>
              <a:rPr lang="en-IN" sz="1200" b="1" dirty="0"/>
              <a:t> Ticket = new </a:t>
            </a:r>
            <a:r>
              <a:rPr lang="en-IN" sz="1200" b="1" dirty="0" err="1"/>
              <a:t>JMenu</a:t>
            </a:r>
            <a:r>
              <a:rPr lang="en-IN" sz="1200" b="1" dirty="0"/>
              <a:t>("TICKET");</a:t>
            </a:r>
          </a:p>
          <a:p>
            <a:pPr marL="0" indent="0">
              <a:buNone/>
            </a:pPr>
            <a:r>
              <a:rPr lang="en-IN" sz="1200" b="1" dirty="0"/>
              <a:t>        </a:t>
            </a:r>
            <a:r>
              <a:rPr lang="en-IN" sz="1200" b="1" dirty="0" err="1"/>
              <a:t>Ticket.setForeground</a:t>
            </a:r>
            <a:r>
              <a:rPr lang="en-IN" sz="1200" b="1" dirty="0"/>
              <a:t>(</a:t>
            </a:r>
            <a:r>
              <a:rPr lang="en-IN" sz="1200" b="1" dirty="0" err="1"/>
              <a:t>Color.RED</a:t>
            </a:r>
            <a:r>
              <a:rPr lang="en-IN" sz="1200" b="1" dirty="0"/>
              <a:t>);</a:t>
            </a:r>
          </a:p>
          <a:p>
            <a:pPr marL="0" indent="0">
              <a:buNone/>
            </a:pPr>
            <a:r>
              <a:rPr lang="en-IN" sz="1200" b="1" dirty="0"/>
              <a:t>	</a:t>
            </a:r>
            <a:r>
              <a:rPr lang="en-IN" sz="1200" b="1" dirty="0" err="1"/>
              <a:t>menuBar.add</a:t>
            </a:r>
            <a:r>
              <a:rPr lang="en-IN" sz="1200" b="1" dirty="0"/>
              <a:t>(Ticket);</a:t>
            </a:r>
          </a:p>
          <a:p>
            <a:pPr marL="0" indent="0">
              <a:buNone/>
            </a:pPr>
            <a:r>
              <a:rPr lang="en-IN" sz="1200" b="1" dirty="0"/>
              <a:t>	</a:t>
            </a:r>
            <a:r>
              <a:rPr lang="en-IN" sz="1200" b="1" dirty="0" err="1"/>
              <a:t>JMenu</a:t>
            </a:r>
            <a:r>
              <a:rPr lang="en-IN" sz="1200" b="1" dirty="0"/>
              <a:t> List = new </a:t>
            </a:r>
            <a:r>
              <a:rPr lang="en-IN" sz="1200" b="1" dirty="0" err="1"/>
              <a:t>JMenu</a:t>
            </a:r>
            <a:r>
              <a:rPr lang="en-IN" sz="1200" b="1" dirty="0"/>
              <a:t>("LIST");</a:t>
            </a:r>
          </a:p>
          <a:p>
            <a:pPr marL="0" indent="0">
              <a:buNone/>
            </a:pPr>
            <a:endParaRPr lang="en-IN" sz="1200" b="1" dirty="0"/>
          </a:p>
        </p:txBody>
      </p:sp>
    </p:spTree>
    <p:extLst>
      <p:ext uri="{BB962C8B-B14F-4D97-AF65-F5344CB8AC3E}">
        <p14:creationId xmlns:p14="http://schemas.microsoft.com/office/powerpoint/2010/main" val="4285485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447800"/>
            <a:ext cx="8229600" cy="4525963"/>
          </a:xfrm>
        </p:spPr>
        <p:txBody>
          <a:bodyPr>
            <a:noAutofit/>
          </a:bodyPr>
          <a:lstStyle/>
          <a:p>
            <a:pPr marL="0" indent="0">
              <a:buNone/>
            </a:pPr>
            <a:r>
              <a:rPr lang="en-IN" sz="1200" b="1" dirty="0" err="1"/>
              <a:t>List.setForeground</a:t>
            </a:r>
            <a:r>
              <a:rPr lang="en-IN" sz="1200" b="1" dirty="0"/>
              <a:t>(</a:t>
            </a:r>
            <a:r>
              <a:rPr lang="en-IN" sz="1200" b="1" dirty="0" err="1"/>
              <a:t>Color.BLUE</a:t>
            </a:r>
            <a:r>
              <a:rPr lang="en-IN" sz="1200" b="1" dirty="0"/>
              <a:t>);</a:t>
            </a:r>
          </a:p>
          <a:p>
            <a:pPr marL="0" indent="0">
              <a:buNone/>
            </a:pPr>
            <a:r>
              <a:rPr lang="en-IN" sz="1200" b="1" dirty="0"/>
              <a:t>	</a:t>
            </a:r>
            <a:r>
              <a:rPr lang="en-IN" sz="1200" b="1" dirty="0" err="1"/>
              <a:t>menuBar.add</a:t>
            </a:r>
            <a:r>
              <a:rPr lang="en-IN" sz="1200" b="1" dirty="0"/>
              <a:t>(List);</a:t>
            </a:r>
          </a:p>
          <a:p>
            <a:pPr marL="0" indent="0">
              <a:buNone/>
            </a:pPr>
            <a:r>
              <a:rPr lang="en-IN" sz="1200" b="1" dirty="0"/>
              <a:t>		</a:t>
            </a:r>
          </a:p>
          <a:p>
            <a:pPr marL="0" indent="0">
              <a:buNone/>
            </a:pPr>
            <a:r>
              <a:rPr lang="en-IN" sz="1200" b="1" dirty="0"/>
              <a:t> </a:t>
            </a:r>
          </a:p>
          <a:p>
            <a:pPr marL="0" indent="0">
              <a:buNone/>
            </a:pPr>
            <a:r>
              <a:rPr lang="en-IN" sz="1200" b="1" dirty="0"/>
              <a:t> </a:t>
            </a:r>
          </a:p>
          <a:p>
            <a:pPr marL="0" indent="0">
              <a:buNone/>
            </a:pPr>
            <a:r>
              <a:rPr lang="en-IN" sz="1200" b="1" dirty="0" err="1"/>
              <a:t>JMenu</a:t>
            </a:r>
            <a:r>
              <a:rPr lang="en-IN" sz="1200" b="1" dirty="0"/>
              <a:t> </a:t>
            </a:r>
            <a:r>
              <a:rPr lang="en-IN" sz="1200" b="1" dirty="0" err="1"/>
              <a:t>Misc</a:t>
            </a:r>
            <a:r>
              <a:rPr lang="en-IN" sz="1200" b="1" dirty="0"/>
              <a:t> = new </a:t>
            </a:r>
            <a:r>
              <a:rPr lang="en-IN" sz="1200" b="1" dirty="0" err="1"/>
              <a:t>JMenu</a:t>
            </a:r>
            <a:r>
              <a:rPr lang="en-IN" sz="1200" b="1" dirty="0"/>
              <a:t>("MISC");</a:t>
            </a:r>
          </a:p>
          <a:p>
            <a:pPr marL="0" indent="0">
              <a:buNone/>
            </a:pPr>
            <a:r>
              <a:rPr lang="en-IN" sz="1200" b="1" dirty="0"/>
              <a:t>        </a:t>
            </a:r>
            <a:r>
              <a:rPr lang="en-IN" sz="1200" b="1" dirty="0" err="1"/>
              <a:t>Misc.setForeground</a:t>
            </a:r>
            <a:r>
              <a:rPr lang="en-IN" sz="1200" b="1" dirty="0"/>
              <a:t>(</a:t>
            </a:r>
            <a:r>
              <a:rPr lang="en-IN" sz="1200" b="1" dirty="0" err="1"/>
              <a:t>Color.RED</a:t>
            </a:r>
            <a:r>
              <a:rPr lang="en-IN" sz="1200" b="1" dirty="0"/>
              <a:t>);</a:t>
            </a:r>
          </a:p>
          <a:p>
            <a:pPr marL="0" indent="0">
              <a:buNone/>
            </a:pPr>
            <a:r>
              <a:rPr lang="en-IN" sz="1200" b="1" dirty="0"/>
              <a:t>	</a:t>
            </a:r>
            <a:r>
              <a:rPr lang="en-IN" sz="1200" b="1" dirty="0" err="1"/>
              <a:t>menuBar.add</a:t>
            </a:r>
            <a:r>
              <a:rPr lang="en-IN" sz="1200" b="1" dirty="0"/>
              <a:t>(</a:t>
            </a:r>
            <a:r>
              <a:rPr lang="en-IN" sz="1200" b="1" dirty="0" err="1"/>
              <a:t>Misc</a:t>
            </a:r>
            <a:r>
              <a:rPr lang="en-IN" sz="1200" b="1" dirty="0"/>
              <a:t>);</a:t>
            </a:r>
          </a:p>
          <a:p>
            <a:pPr marL="0" indent="0">
              <a:buNone/>
            </a:pPr>
            <a:r>
              <a:rPr lang="en-IN" sz="1200" b="1" dirty="0"/>
              <a:t>	</a:t>
            </a:r>
            <a:r>
              <a:rPr lang="en-IN" sz="1200" b="1" dirty="0" err="1"/>
              <a:t>FlightDetails.addActionListener</a:t>
            </a:r>
            <a:r>
              <a:rPr lang="en-IN" sz="1200" b="1" dirty="0"/>
              <a:t>(new </a:t>
            </a:r>
            <a:r>
              <a:rPr lang="en-IN" sz="1200" b="1" dirty="0" err="1"/>
              <a:t>ActionListener</a:t>
            </a:r>
            <a:r>
              <a:rPr lang="en-IN" sz="1200" b="1" dirty="0"/>
              <a:t>(){</a:t>
            </a:r>
          </a:p>
          <a:p>
            <a:pPr marL="0" indent="0">
              <a:buNone/>
            </a:pPr>
            <a:r>
              <a:rPr lang="en-IN" sz="1200" b="1" dirty="0"/>
              <a:t>            public void </a:t>
            </a:r>
            <a:r>
              <a:rPr lang="en-IN" sz="1200" b="1" dirty="0" err="1"/>
              <a:t>actionPerformed</a:t>
            </a:r>
            <a:r>
              <a:rPr lang="en-IN" sz="1200" b="1" dirty="0"/>
              <a:t>(</a:t>
            </a:r>
            <a:r>
              <a:rPr lang="en-IN" sz="1200" b="1" dirty="0" err="1"/>
              <a:t>ActionEvent</a:t>
            </a:r>
            <a:r>
              <a:rPr lang="en-IN" sz="1200" b="1" dirty="0"/>
              <a:t> </a:t>
            </a:r>
            <a:r>
              <a:rPr lang="en-IN" sz="1200" b="1" dirty="0" err="1"/>
              <a:t>ae</a:t>
            </a:r>
            <a:r>
              <a:rPr lang="en-IN" sz="1200" b="1" dirty="0"/>
              <a:t>){</a:t>
            </a:r>
          </a:p>
          <a:p>
            <a:pPr marL="0" indent="0">
              <a:buNone/>
            </a:pPr>
            <a:r>
              <a:rPr lang="en-IN" sz="1200" b="1" dirty="0"/>
              <a:t>                new </a:t>
            </a:r>
            <a:r>
              <a:rPr lang="en-IN" sz="1200" b="1" dirty="0" err="1"/>
              <a:t>Flight_Info</a:t>
            </a:r>
            <a:r>
              <a:rPr lang="en-IN" sz="1200" b="1" dirty="0"/>
              <a:t>();</a:t>
            </a:r>
          </a:p>
          <a:p>
            <a:pPr marL="0" indent="0">
              <a:buNone/>
            </a:pPr>
            <a:r>
              <a:rPr lang="en-IN" sz="1200" b="1" dirty="0"/>
              <a:t>            }</a:t>
            </a:r>
          </a:p>
          <a:p>
            <a:pPr marL="0" indent="0">
              <a:buNone/>
            </a:pPr>
            <a:r>
              <a:rPr lang="en-IN" sz="1200" b="1" dirty="0"/>
              <a:t>	});</a:t>
            </a:r>
          </a:p>
          <a:p>
            <a:pPr marL="0" indent="0">
              <a:buNone/>
            </a:pPr>
            <a:r>
              <a:rPr lang="en-IN" sz="1200" b="1" dirty="0"/>
              <a:t>       </a:t>
            </a:r>
            <a:r>
              <a:rPr lang="en-IN" sz="1200" b="1" dirty="0" err="1"/>
              <a:t>ReservationDetails.addActionListener</a:t>
            </a:r>
            <a:r>
              <a:rPr lang="en-IN" sz="1200" b="1" dirty="0"/>
              <a:t>(new </a:t>
            </a:r>
            <a:r>
              <a:rPr lang="en-IN" sz="1200" b="1" dirty="0" err="1"/>
              <a:t>ActionListener</a:t>
            </a:r>
            <a:r>
              <a:rPr lang="en-IN" sz="1200" b="1" dirty="0"/>
              <a:t>(){</a:t>
            </a:r>
          </a:p>
          <a:p>
            <a:pPr marL="0" indent="0">
              <a:buNone/>
            </a:pPr>
            <a:r>
              <a:rPr lang="en-IN" sz="1200" b="1" dirty="0"/>
              <a:t>            public void </a:t>
            </a:r>
            <a:r>
              <a:rPr lang="en-IN" sz="1200" b="1" dirty="0" err="1"/>
              <a:t>actionPerformed</a:t>
            </a:r>
            <a:r>
              <a:rPr lang="en-IN" sz="1200" b="1" dirty="0"/>
              <a:t>(</a:t>
            </a:r>
            <a:r>
              <a:rPr lang="en-IN" sz="1200" b="1" dirty="0" err="1"/>
              <a:t>ActionEvent</a:t>
            </a:r>
            <a:r>
              <a:rPr lang="en-IN" sz="1200" b="1" dirty="0"/>
              <a:t> </a:t>
            </a:r>
            <a:r>
              <a:rPr lang="en-IN" sz="1200" b="1" dirty="0" err="1"/>
              <a:t>ae</a:t>
            </a:r>
            <a:r>
              <a:rPr lang="en-IN" sz="1200" b="1" dirty="0"/>
              <a:t>){</a:t>
            </a:r>
          </a:p>
          <a:p>
            <a:pPr marL="0" indent="0">
              <a:buNone/>
            </a:pPr>
            <a:r>
              <a:rPr lang="en-IN" sz="1200" b="1" dirty="0"/>
              <a:t>                try {</a:t>
            </a:r>
          </a:p>
          <a:p>
            <a:pPr marL="0" indent="0">
              <a:buNone/>
            </a:pPr>
            <a:r>
              <a:rPr lang="en-IN" sz="1200" b="1" dirty="0"/>
              <a:t>                    new </a:t>
            </a:r>
            <a:r>
              <a:rPr lang="en-IN" sz="1200" b="1" dirty="0" err="1"/>
              <a:t>Add_Customer</a:t>
            </a:r>
            <a:r>
              <a:rPr lang="en-IN" sz="1200" b="1" dirty="0"/>
              <a:t>();</a:t>
            </a:r>
          </a:p>
          <a:p>
            <a:pPr marL="0" indent="0">
              <a:buNone/>
            </a:pPr>
            <a:r>
              <a:rPr lang="en-IN" sz="1200" b="1" dirty="0"/>
              <a:t>		} catch (Exception e) {</a:t>
            </a:r>
          </a:p>
          <a:p>
            <a:pPr marL="0" indent="0">
              <a:buNone/>
            </a:pPr>
            <a:r>
              <a:rPr lang="en-IN" sz="1200" b="1" dirty="0"/>
              <a:t>                    </a:t>
            </a:r>
            <a:r>
              <a:rPr lang="en-IN" sz="1200" b="1" dirty="0" err="1"/>
              <a:t>e.printStackTrace</a:t>
            </a:r>
            <a:r>
              <a:rPr lang="en-IN" sz="1200" b="1" dirty="0"/>
              <a:t>();</a:t>
            </a:r>
          </a:p>
          <a:p>
            <a:pPr marL="0" indent="0">
              <a:buNone/>
            </a:pPr>
            <a:r>
              <a:rPr lang="en-IN" sz="1200" b="1" dirty="0"/>
              <a:t>		} </a:t>
            </a:r>
          </a:p>
          <a:p>
            <a:pPr marL="0" indent="0">
              <a:buNone/>
            </a:pPr>
            <a:r>
              <a:rPr lang="en-IN" sz="1200" b="1" dirty="0"/>
              <a:t>            }</a:t>
            </a:r>
          </a:p>
          <a:p>
            <a:pPr marL="0" indent="0">
              <a:buNone/>
            </a:pPr>
            <a:r>
              <a:rPr lang="en-IN" sz="1200" b="1" dirty="0"/>
              <a:t>	});</a:t>
            </a:r>
          </a:p>
          <a:p>
            <a:pPr marL="0" indent="0">
              <a:buNone/>
            </a:pPr>
            <a:endParaRPr lang="en-IN" sz="1200" b="1" dirty="0"/>
          </a:p>
        </p:txBody>
      </p:sp>
    </p:spTree>
    <p:extLst>
      <p:ext uri="{BB962C8B-B14F-4D97-AF65-F5344CB8AC3E}">
        <p14:creationId xmlns:p14="http://schemas.microsoft.com/office/powerpoint/2010/main" val="38773838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9270</TotalTime>
  <Words>642</Words>
  <Application>Microsoft Office PowerPoint</Application>
  <PresentationFormat>On-screen Show (4:3)</PresentationFormat>
  <Paragraphs>159</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3rd Semester Mini project: Review 2 Project Title : Airline Ticketing System</vt:lpstr>
      <vt:lpstr>AGENDA</vt:lpstr>
      <vt:lpstr>ABSTRACT</vt:lpstr>
      <vt:lpstr>PowerPoint Presentation</vt:lpstr>
      <vt:lpstr>PowerPoint Presentation</vt:lpstr>
      <vt:lpstr>Frontend Implimentations</vt:lpstr>
      <vt:lpstr>5.3 Creating mainframe class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3rd Semester Mini project: Review 1 Project Title :</dc:title>
  <dc:creator>cmrit</dc:creator>
  <cp:lastModifiedBy>win10</cp:lastModifiedBy>
  <cp:revision>11</cp:revision>
  <dcterms:created xsi:type="dcterms:W3CDTF">2021-12-29T07:21:34Z</dcterms:created>
  <dcterms:modified xsi:type="dcterms:W3CDTF">2022-06-23T12:31:32Z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