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79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CCFF"/>
    <a:srgbClr val="F00000"/>
    <a:srgbClr val="007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1080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0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40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62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459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1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53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03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9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86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376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1DCC-D351-4721-863C-9FC63801FBBD}" type="datetimeFigureOut">
              <a:rPr lang="zh-CN" altLang="en-US" smtClean="0"/>
              <a:pPr/>
              <a:t>2018-10-14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F4A6-A0E6-43D7-8BE8-1A6F643A80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378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359852326@qq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41">
              <a:defRPr/>
            </a:pPr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88"/>
          <p:cNvSpPr/>
          <p:nvPr/>
        </p:nvSpPr>
        <p:spPr>
          <a:xfrm>
            <a:off x="2514600" y="3638387"/>
            <a:ext cx="2558441" cy="369326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湖南文理学院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本科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(2018.03-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至今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沈阳工业大学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专科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(2014.03-2016.07)</a:t>
            </a:r>
            <a:endParaRPr lang="ms-MY" altLang="zh-CN" sz="9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ounded Rectangle 89"/>
          <p:cNvSpPr/>
          <p:nvPr/>
        </p:nvSpPr>
        <p:spPr>
          <a:xfrm>
            <a:off x="2514600" y="3333633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教育经历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Straight Connector 92"/>
          <p:cNvCxnSpPr/>
          <p:nvPr/>
        </p:nvCxnSpPr>
        <p:spPr>
          <a:xfrm rot="5400000">
            <a:off x="800328" y="2914598"/>
            <a:ext cx="2971345" cy="1588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7" name="Straight Connector 93"/>
          <p:cNvCxnSpPr/>
          <p:nvPr/>
        </p:nvCxnSpPr>
        <p:spPr>
          <a:xfrm rot="5400000">
            <a:off x="6442856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68" name="Straight Connector 95"/>
          <p:cNvCxnSpPr/>
          <p:nvPr/>
        </p:nvCxnSpPr>
        <p:spPr>
          <a:xfrm flipV="1">
            <a:off x="2438401" y="3079630"/>
            <a:ext cx="5903342" cy="25439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70" name="Group 72"/>
          <p:cNvGrpSpPr/>
          <p:nvPr/>
        </p:nvGrpSpPr>
        <p:grpSpPr>
          <a:xfrm>
            <a:off x="2640178" y="1555832"/>
            <a:ext cx="1447800" cy="1199927"/>
            <a:chOff x="685800" y="3143318"/>
            <a:chExt cx="1447800" cy="1200109"/>
          </a:xfrm>
        </p:grpSpPr>
        <p:sp>
          <p:nvSpPr>
            <p:cNvPr id="84" name="Rectangle 6"/>
            <p:cNvSpPr/>
            <p:nvPr/>
          </p:nvSpPr>
          <p:spPr>
            <a:xfrm>
              <a:off x="685800" y="3143318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r>
                <a:rPr lang="zh-CN" altLang="en-US" sz="1428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刘松</a:t>
              </a:r>
              <a:endParaRPr lang="en-US" sz="1428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Rectangle 10"/>
            <p:cNvSpPr/>
            <p:nvPr/>
          </p:nvSpPr>
          <p:spPr>
            <a:xfrm>
              <a:off x="685800" y="3389431"/>
              <a:ext cx="1447800" cy="953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年龄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29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岁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手机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18566655245</a:t>
              </a: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邮箱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2"/>
                </a:rPr>
                <a:t>359852326@qq.com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学历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大专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工作年限</a:t>
              </a:r>
              <a:r>
                <a:rPr lang="en-US" altLang="zh-CN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:5</a:t>
              </a:r>
              <a:r>
                <a:rPr lang="zh-CN" altLang="en-US" sz="794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725668">
                <a:spcBef>
                  <a:spcPts val="215"/>
                </a:spcBef>
                <a:defRPr/>
              </a:pPr>
              <a:endParaRPr lang="en-US" altLang="zh-CN" sz="794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C:\Users\Administrator\Desktop\p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40" y="1426464"/>
            <a:ext cx="2267713" cy="3028493"/>
          </a:xfrm>
          <a:prstGeom prst="rect">
            <a:avLst/>
          </a:prstGeom>
          <a:noFill/>
        </p:spPr>
      </p:pic>
      <p:sp>
        <p:nvSpPr>
          <p:cNvPr id="87" name="Rounded Rectangle 90"/>
          <p:cNvSpPr/>
          <p:nvPr/>
        </p:nvSpPr>
        <p:spPr>
          <a:xfrm>
            <a:off x="5366359" y="1424751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基础能力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88"/>
          <p:cNvSpPr/>
          <p:nvPr/>
        </p:nvSpPr>
        <p:spPr>
          <a:xfrm>
            <a:off x="5427466" y="3638387"/>
            <a:ext cx="2897384" cy="1061823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世联小额贷款有限公司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(2018.01-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至今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软通动力信息技术有限公司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(2017.11-2018.01)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海致网络技术北京有限公司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(2017.6-2017.9)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同策房产咨询股份有限公司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(2016.9-2017.6)</a:t>
            </a: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海致网络技术北京有限公司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(2015.6-2017.9)</a:t>
            </a:r>
            <a:endParaRPr lang="ms-MY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北京华胜天成科技股份有限公司</a:t>
            </a:r>
            <a:r>
              <a:rPr lang="en-US" altLang="zh-CN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(2014.3-2015.6)</a:t>
            </a:r>
            <a:endParaRPr lang="zh-CN" altLang="en-US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defRPr/>
            </a:pPr>
            <a:endParaRPr lang="ms-MY" altLang="zh-CN" sz="9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ounded Rectangle 89"/>
          <p:cNvSpPr/>
          <p:nvPr/>
        </p:nvSpPr>
        <p:spPr>
          <a:xfrm>
            <a:off x="5366359" y="3333633"/>
            <a:ext cx="1447800" cy="22856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35" tIns="45717" rIns="91435" bIns="45717" rtlCol="0" anchor="ctr"/>
          <a:lstStyle/>
          <a:p>
            <a:pPr defTabSz="725668">
              <a:defRPr/>
            </a:pPr>
            <a:r>
              <a:rPr lang="zh-CN" altLang="en-US" sz="1428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  <a:endParaRPr lang="en-US" sz="1428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88"/>
          <p:cNvSpPr/>
          <p:nvPr/>
        </p:nvSpPr>
        <p:spPr>
          <a:xfrm>
            <a:off x="5427467" y="1720481"/>
            <a:ext cx="2558441" cy="646325"/>
          </a:xfrm>
          <a:prstGeom prst="rect">
            <a:avLst/>
          </a:prstGeom>
        </p:spPr>
        <p:txBody>
          <a:bodyPr wrap="square" lIns="91435" tIns="45717" rIns="91435" bIns="45717" numCol="1" spcCol="345643">
            <a:spAutoFit/>
          </a:bodyPr>
          <a:lstStyle/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熟悉常用数据结构和算法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和掌握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网络开发工具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理解面向对象和常用的设计模式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5159" indent="-265159" defTabSz="725668">
              <a:buFont typeface="Arial" pitchFamily="34" charset="0"/>
              <a:buChar char="•"/>
              <a:defRPr/>
            </a:pP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9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paxos</a:t>
            </a:r>
            <a:r>
              <a:rPr lang="zh-CN" altLang="en-US" sz="9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算法和分布式系统理论知识</a:t>
            </a:r>
            <a:endParaRPr lang="en-US" altLang="zh-CN" sz="9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Straight Connector 93"/>
          <p:cNvCxnSpPr/>
          <p:nvPr/>
        </p:nvCxnSpPr>
        <p:spPr>
          <a:xfrm rot="5400000">
            <a:off x="3222328" y="3261865"/>
            <a:ext cx="3754645" cy="8626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9323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3" grpId="0"/>
      <p:bldP spid="64" grpId="0"/>
      <p:bldP spid="87" grpId="0"/>
      <p:bldP spid="92" grpId="0"/>
      <p:bldP spid="93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相对上一代系统架构的改进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34" name="矩形 3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5" name="文本框 11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数据隔离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把信贷产品配置区分为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配置，授信，贷款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个场景，每个场景保存着自己的副本</a:t>
            </a:r>
            <a:endParaRPr lang="zh-CN" altLang="en-US" sz="105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065716" y="2083449"/>
            <a:ext cx="2759486" cy="346249"/>
            <a:chOff x="179512" y="2794116"/>
            <a:chExt cx="3240360" cy="346249"/>
          </a:xfrm>
        </p:grpSpPr>
        <p:sp>
          <p:nvSpPr>
            <p:cNvPr id="38" name="矩形 3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9" name="文本框 22"/>
            <p:cNvSpPr txBox="1"/>
            <p:nvPr/>
          </p:nvSpPr>
          <p:spPr>
            <a:xfrm>
              <a:off x="251520" y="2794116"/>
              <a:ext cx="16568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可扩展性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033172" y="2464269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信贷产品配置支持可扩展属性配置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流程支持每个节点</a:t>
            </a:r>
            <a:r>
              <a:rPr lang="en-US" altLang="zh-CN" sz="1050" dirty="0" smtClean="0"/>
              <a:t>input data</a:t>
            </a:r>
            <a:r>
              <a:rPr lang="zh-CN" altLang="en-US" sz="1050" dirty="0" smtClean="0"/>
              <a:t>配置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r>
              <a:rPr lang="zh-CN" altLang="en-US" sz="1050" dirty="0" smtClean="0"/>
              <a:t>抽象出授信和贷款场景特殊化接口做插件化实现</a:t>
            </a:r>
            <a:endParaRPr lang="zh-CN" altLang="en-US" sz="105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2" name="矩形 41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3" name="文本框 11"/>
            <p:cNvSpPr txBox="1"/>
            <p:nvPr/>
          </p:nvSpPr>
          <p:spPr>
            <a:xfrm>
              <a:off x="251520" y="2794116"/>
              <a:ext cx="140837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服务化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033172" y="3777787"/>
            <a:ext cx="4980278" cy="26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通过服务化有效的进行团队分工，提升团队协助效率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47194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6" grpId="0"/>
      <p:bldP spid="40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3777109" y="234045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39"/>
          <p:cNvSpPr>
            <a:spLocks noEditPoints="1"/>
          </p:cNvSpPr>
          <p:nvPr/>
        </p:nvSpPr>
        <p:spPr bwMode="auto">
          <a:xfrm>
            <a:off x="1206149" y="2086269"/>
            <a:ext cx="1737641" cy="1737641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19" name="Freeform 240"/>
          <p:cNvSpPr>
            <a:spLocks noEditPoints="1"/>
          </p:cNvSpPr>
          <p:nvPr/>
        </p:nvSpPr>
        <p:spPr bwMode="auto">
          <a:xfrm>
            <a:off x="-104481" y="1356606"/>
            <a:ext cx="1511128" cy="151112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0" name="Freeform 241"/>
          <p:cNvSpPr>
            <a:spLocks noEditPoints="1"/>
          </p:cNvSpPr>
          <p:nvPr/>
        </p:nvSpPr>
        <p:spPr bwMode="auto">
          <a:xfrm>
            <a:off x="1373251" y="1015800"/>
            <a:ext cx="1096369" cy="1096369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sp>
        <p:nvSpPr>
          <p:cNvPr id="21" name="Freeform 242"/>
          <p:cNvSpPr>
            <a:spLocks noEditPoints="1"/>
          </p:cNvSpPr>
          <p:nvPr/>
        </p:nvSpPr>
        <p:spPr bwMode="auto">
          <a:xfrm>
            <a:off x="985076" y="3614812"/>
            <a:ext cx="931914" cy="930879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867"/>
          </a:p>
        </p:txBody>
      </p:sp>
      <p:grpSp>
        <p:nvGrpSpPr>
          <p:cNvPr id="22" name="组合 21"/>
          <p:cNvGrpSpPr/>
          <p:nvPr/>
        </p:nvGrpSpPr>
        <p:grpSpPr>
          <a:xfrm>
            <a:off x="170633" y="3361515"/>
            <a:ext cx="960900" cy="1913939"/>
            <a:chOff x="6660137" y="2870008"/>
            <a:chExt cx="960900" cy="1913939"/>
          </a:xfrm>
          <a:solidFill>
            <a:srgbClr val="0070C0"/>
          </a:solidFill>
        </p:grpSpPr>
        <p:sp>
          <p:nvSpPr>
            <p:cNvPr id="23" name="Freeform 254"/>
            <p:cNvSpPr>
              <a:spLocks/>
            </p:cNvSpPr>
            <p:nvPr/>
          </p:nvSpPr>
          <p:spPr bwMode="auto">
            <a:xfrm>
              <a:off x="6759516" y="2870008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4" name="Freeform 255"/>
            <p:cNvSpPr>
              <a:spLocks/>
            </p:cNvSpPr>
            <p:nvPr/>
          </p:nvSpPr>
          <p:spPr bwMode="auto">
            <a:xfrm>
              <a:off x="6660137" y="2941995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  <p:sp>
          <p:nvSpPr>
            <p:cNvPr id="25" name="Freeform 256"/>
            <p:cNvSpPr>
              <a:spLocks/>
            </p:cNvSpPr>
            <p:nvPr/>
          </p:nvSpPr>
          <p:spPr bwMode="auto">
            <a:xfrm>
              <a:off x="6784586" y="3143035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867"/>
            </a:p>
          </p:txBody>
        </p:sp>
      </p:grpSp>
    </p:spTree>
    <p:extLst>
      <p:ext uri="{BB962C8B-B14F-4D97-AF65-F5344CB8AC3E}">
        <p14:creationId xmlns:p14="http://schemas.microsoft.com/office/powerpoint/2010/main" xmlns="" val="321877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1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3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4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08333E-7 -3.7037E-6 L 2.08333E-7 -0.07222 " pathEditMode="relative" rAng="0" ptsTypes="AA">
                                      <p:cBhvr>
                                        <p:cTn id="4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2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7" grpId="1" build="allAtOnce"/>
      <p:bldP spid="17" grpId="2" build="allAtOnce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003551" y="3375172"/>
            <a:ext cx="459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7"/>
          <p:cNvGrpSpPr/>
          <p:nvPr/>
        </p:nvGrpSpPr>
        <p:grpSpPr>
          <a:xfrm flipH="1" flipV="1">
            <a:off x="4828084" y="4278456"/>
            <a:ext cx="771701" cy="145882"/>
            <a:chOff x="4255294" y="1661160"/>
            <a:chExt cx="1505426" cy="262890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>
            <a:stCxn id="36" idx="3"/>
          </p:cNvCxnSpPr>
          <p:nvPr/>
        </p:nvCxnSpPr>
        <p:spPr>
          <a:xfrm flipH="1" flipV="1">
            <a:off x="2676066" y="3375172"/>
            <a:ext cx="469234" cy="16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676066" y="2359295"/>
            <a:ext cx="459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2"/>
          <p:cNvGrpSpPr/>
          <p:nvPr/>
        </p:nvGrpSpPr>
        <p:grpSpPr>
          <a:xfrm>
            <a:off x="3412960" y="1208476"/>
            <a:ext cx="911317" cy="197168"/>
            <a:chOff x="4255294" y="1661160"/>
            <a:chExt cx="1505426" cy="262890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5"/>
          <p:cNvGrpSpPr/>
          <p:nvPr/>
        </p:nvGrpSpPr>
        <p:grpSpPr>
          <a:xfrm>
            <a:off x="5112456" y="1964010"/>
            <a:ext cx="902970" cy="788671"/>
            <a:chOff x="6842760" y="2637270"/>
            <a:chExt cx="1203960" cy="1051560"/>
          </a:xfrm>
        </p:grpSpPr>
        <p:sp>
          <p:nvSpPr>
            <p:cNvPr id="27" name="六边形 26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24263" y="280910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8"/>
          <p:cNvGrpSpPr/>
          <p:nvPr/>
        </p:nvGrpSpPr>
        <p:grpSpPr>
          <a:xfrm>
            <a:off x="4124775" y="1395367"/>
            <a:ext cx="902970" cy="788672"/>
            <a:chOff x="5525852" y="1879080"/>
            <a:chExt cx="1203960" cy="1051560"/>
          </a:xfrm>
        </p:grpSpPr>
        <p:sp>
          <p:nvSpPr>
            <p:cNvPr id="30" name="六边形 29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86669" y="1989362"/>
              <a:ext cx="882327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31"/>
          <p:cNvGrpSpPr/>
          <p:nvPr/>
        </p:nvGrpSpPr>
        <p:grpSpPr>
          <a:xfrm>
            <a:off x="5100582" y="2980837"/>
            <a:ext cx="902970" cy="788672"/>
            <a:chOff x="6842760" y="4008870"/>
            <a:chExt cx="1203960" cy="1051560"/>
          </a:xfrm>
        </p:grpSpPr>
        <p:sp>
          <p:nvSpPr>
            <p:cNvPr id="33" name="六边形 32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81635" y="4119152"/>
              <a:ext cx="926211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34"/>
          <p:cNvGrpSpPr/>
          <p:nvPr/>
        </p:nvGrpSpPr>
        <p:grpSpPr>
          <a:xfrm>
            <a:off x="3145300" y="2982476"/>
            <a:ext cx="902970" cy="788672"/>
            <a:chOff x="4206240" y="4008870"/>
            <a:chExt cx="1203960" cy="1051560"/>
          </a:xfrm>
        </p:grpSpPr>
        <p:sp>
          <p:nvSpPr>
            <p:cNvPr id="36" name="六边形 35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7857" y="4119152"/>
              <a:ext cx="820725" cy="793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7"/>
          <p:cNvGrpSpPr/>
          <p:nvPr/>
        </p:nvGrpSpPr>
        <p:grpSpPr>
          <a:xfrm>
            <a:off x="3135064" y="1964010"/>
            <a:ext cx="902970" cy="788671"/>
            <a:chOff x="4206240" y="2637270"/>
            <a:chExt cx="1203960" cy="1051560"/>
          </a:xfrm>
        </p:grpSpPr>
        <p:sp>
          <p:nvSpPr>
            <p:cNvPr id="39" name="六边形 38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387743" y="280910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40"/>
          <p:cNvGrpSpPr/>
          <p:nvPr/>
        </p:nvGrpSpPr>
        <p:grpSpPr>
          <a:xfrm>
            <a:off x="4124775" y="3510364"/>
            <a:ext cx="902970" cy="788671"/>
            <a:chOff x="5525852" y="4683240"/>
            <a:chExt cx="1203960" cy="1051560"/>
          </a:xfrm>
        </p:grpSpPr>
        <p:sp>
          <p:nvSpPr>
            <p:cNvPr id="42" name="六边形 41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93281" y="4855077"/>
              <a:ext cx="820724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000" baseline="-3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43"/>
          <p:cNvGrpSpPr/>
          <p:nvPr/>
        </p:nvGrpSpPr>
        <p:grpSpPr>
          <a:xfrm>
            <a:off x="3868619" y="2254931"/>
            <a:ext cx="1415291" cy="1194435"/>
            <a:chOff x="5184305" y="3025164"/>
            <a:chExt cx="1887055" cy="1592580"/>
          </a:xfrm>
        </p:grpSpPr>
        <p:sp>
          <p:nvSpPr>
            <p:cNvPr id="45" name="六边形 44"/>
            <p:cNvSpPr/>
            <p:nvPr/>
          </p:nvSpPr>
          <p:spPr>
            <a:xfrm>
              <a:off x="5184305" y="3025164"/>
              <a:ext cx="1887055" cy="1592580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1" name="组合 45"/>
            <p:cNvGrpSpPr>
              <a:grpSpLocks noChangeAspect="1"/>
            </p:cNvGrpSpPr>
            <p:nvPr/>
          </p:nvGrpSpPr>
          <p:grpSpPr>
            <a:xfrm>
              <a:off x="5630276" y="3468879"/>
              <a:ext cx="966085" cy="648000"/>
              <a:chOff x="3784600" y="1525588"/>
              <a:chExt cx="935038" cy="568325"/>
            </a:xfrm>
            <a:solidFill>
              <a:srgbClr val="E7E7E7"/>
            </a:solidFill>
          </p:grpSpPr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3871913" y="2011363"/>
                <a:ext cx="112713" cy="82550"/>
              </a:xfrm>
              <a:custGeom>
                <a:avLst/>
                <a:gdLst>
                  <a:gd name="T0" fmla="*/ 30 w 30"/>
                  <a:gd name="T1" fmla="*/ 19 h 22"/>
                  <a:gd name="T2" fmla="*/ 30 w 30"/>
                  <a:gd name="T3" fmla="*/ 0 h 22"/>
                  <a:gd name="T4" fmla="*/ 1 w 30"/>
                  <a:gd name="T5" fmla="*/ 22 h 22"/>
                  <a:gd name="T6" fmla="*/ 27 w 30"/>
                  <a:gd name="T7" fmla="*/ 22 h 22"/>
                  <a:gd name="T8" fmla="*/ 30 w 30"/>
                  <a:gd name="T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2">
                    <a:moveTo>
                      <a:pt x="30" y="19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22"/>
                      <a:pt x="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22"/>
                      <a:pt x="30" y="21"/>
                      <a:pt x="30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4020344" y="1893888"/>
                <a:ext cx="120650" cy="200025"/>
              </a:xfrm>
              <a:custGeom>
                <a:avLst/>
                <a:gdLst>
                  <a:gd name="T0" fmla="*/ 29 w 32"/>
                  <a:gd name="T1" fmla="*/ 53 h 53"/>
                  <a:gd name="T2" fmla="*/ 32 w 32"/>
                  <a:gd name="T3" fmla="*/ 50 h 53"/>
                  <a:gd name="T4" fmla="*/ 32 w 32"/>
                  <a:gd name="T5" fmla="*/ 0 h 53"/>
                  <a:gd name="T6" fmla="*/ 0 w 32"/>
                  <a:gd name="T7" fmla="*/ 23 h 53"/>
                  <a:gd name="T8" fmla="*/ 0 w 32"/>
                  <a:gd name="T9" fmla="*/ 24 h 53"/>
                  <a:gd name="T10" fmla="*/ 0 w 32"/>
                  <a:gd name="T11" fmla="*/ 50 h 53"/>
                  <a:gd name="T12" fmla="*/ 2 w 32"/>
                  <a:gd name="T13" fmla="*/ 53 h 53"/>
                  <a:gd name="T14" fmla="*/ 29 w 32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3">
                    <a:moveTo>
                      <a:pt x="29" y="53"/>
                    </a:moveTo>
                    <a:cubicBezTo>
                      <a:pt x="30" y="53"/>
                      <a:pt x="32" y="52"/>
                      <a:pt x="32" y="5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3"/>
                      <a:pt x="2" y="53"/>
                    </a:cubicBezTo>
                    <a:lnTo>
                      <a:pt x="29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4176712" y="1800225"/>
                <a:ext cx="120650" cy="293688"/>
              </a:xfrm>
              <a:custGeom>
                <a:avLst/>
                <a:gdLst>
                  <a:gd name="T0" fmla="*/ 29 w 32"/>
                  <a:gd name="T1" fmla="*/ 78 h 78"/>
                  <a:gd name="T2" fmla="*/ 32 w 32"/>
                  <a:gd name="T3" fmla="*/ 75 h 78"/>
                  <a:gd name="T4" fmla="*/ 32 w 32"/>
                  <a:gd name="T5" fmla="*/ 9 h 78"/>
                  <a:gd name="T6" fmla="*/ 23 w 32"/>
                  <a:gd name="T7" fmla="*/ 0 h 78"/>
                  <a:gd name="T8" fmla="*/ 10 w 32"/>
                  <a:gd name="T9" fmla="*/ 10 h 78"/>
                  <a:gd name="T10" fmla="*/ 0 w 32"/>
                  <a:gd name="T11" fmla="*/ 17 h 78"/>
                  <a:gd name="T12" fmla="*/ 0 w 32"/>
                  <a:gd name="T13" fmla="*/ 75 h 78"/>
                  <a:gd name="T14" fmla="*/ 3 w 32"/>
                  <a:gd name="T15" fmla="*/ 78 h 78"/>
                  <a:gd name="T16" fmla="*/ 29 w 32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78">
                    <a:moveTo>
                      <a:pt x="29" y="78"/>
                    </a:moveTo>
                    <a:cubicBezTo>
                      <a:pt x="31" y="78"/>
                      <a:pt x="32" y="77"/>
                      <a:pt x="32" y="7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1" y="78"/>
                      <a:pt x="3" y="78"/>
                    </a:cubicBezTo>
                    <a:lnTo>
                      <a:pt x="29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4333081" y="1841500"/>
                <a:ext cx="120650" cy="252413"/>
              </a:xfrm>
              <a:custGeom>
                <a:avLst/>
                <a:gdLst>
                  <a:gd name="T0" fmla="*/ 30 w 32"/>
                  <a:gd name="T1" fmla="*/ 67 h 67"/>
                  <a:gd name="T2" fmla="*/ 32 w 32"/>
                  <a:gd name="T3" fmla="*/ 64 h 67"/>
                  <a:gd name="T4" fmla="*/ 32 w 32"/>
                  <a:gd name="T5" fmla="*/ 0 h 67"/>
                  <a:gd name="T6" fmla="*/ 20 w 32"/>
                  <a:gd name="T7" fmla="*/ 10 h 67"/>
                  <a:gd name="T8" fmla="*/ 16 w 32"/>
                  <a:gd name="T9" fmla="*/ 13 h 67"/>
                  <a:gd name="T10" fmla="*/ 5 w 32"/>
                  <a:gd name="T11" fmla="*/ 12 h 67"/>
                  <a:gd name="T12" fmla="*/ 4 w 32"/>
                  <a:gd name="T13" fmla="*/ 11 h 67"/>
                  <a:gd name="T14" fmla="*/ 0 w 32"/>
                  <a:gd name="T15" fmla="*/ 7 h 67"/>
                  <a:gd name="T16" fmla="*/ 0 w 32"/>
                  <a:gd name="T17" fmla="*/ 64 h 67"/>
                  <a:gd name="T18" fmla="*/ 3 w 32"/>
                  <a:gd name="T19" fmla="*/ 67 h 67"/>
                  <a:gd name="T20" fmla="*/ 30 w 32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67">
                    <a:moveTo>
                      <a:pt x="30" y="67"/>
                    </a:moveTo>
                    <a:cubicBezTo>
                      <a:pt x="31" y="67"/>
                      <a:pt x="32" y="66"/>
                      <a:pt x="32" y="6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6"/>
                      <a:pt x="8" y="15"/>
                      <a:pt x="5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7"/>
                      <a:pt x="3" y="67"/>
                    </a:cubicBezTo>
                    <a:lnTo>
                      <a:pt x="30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4489450" y="1720850"/>
                <a:ext cx="120650" cy="373063"/>
              </a:xfrm>
              <a:custGeom>
                <a:avLst/>
                <a:gdLst>
                  <a:gd name="T0" fmla="*/ 29 w 32"/>
                  <a:gd name="T1" fmla="*/ 99 h 99"/>
                  <a:gd name="T2" fmla="*/ 32 w 32"/>
                  <a:gd name="T3" fmla="*/ 96 h 99"/>
                  <a:gd name="T4" fmla="*/ 32 w 32"/>
                  <a:gd name="T5" fmla="*/ 0 h 99"/>
                  <a:gd name="T6" fmla="*/ 13 w 32"/>
                  <a:gd name="T7" fmla="*/ 15 h 99"/>
                  <a:gd name="T8" fmla="*/ 0 w 32"/>
                  <a:gd name="T9" fmla="*/ 25 h 99"/>
                  <a:gd name="T10" fmla="*/ 0 w 32"/>
                  <a:gd name="T11" fmla="*/ 96 h 99"/>
                  <a:gd name="T12" fmla="*/ 3 w 32"/>
                  <a:gd name="T13" fmla="*/ 99 h 99"/>
                  <a:gd name="T14" fmla="*/ 29 w 3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99">
                    <a:moveTo>
                      <a:pt x="29" y="99"/>
                    </a:moveTo>
                    <a:cubicBezTo>
                      <a:pt x="31" y="99"/>
                      <a:pt x="32" y="98"/>
                      <a:pt x="32" y="9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1" y="99"/>
                      <a:pt x="3" y="99"/>
                    </a:cubicBezTo>
                    <a:lnTo>
                      <a:pt x="29" y="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3784600" y="1525588"/>
                <a:ext cx="935038" cy="541338"/>
              </a:xfrm>
              <a:custGeom>
                <a:avLst/>
                <a:gdLst>
                  <a:gd name="T0" fmla="*/ 248 w 248"/>
                  <a:gd name="T1" fmla="*/ 8 h 144"/>
                  <a:gd name="T2" fmla="*/ 245 w 248"/>
                  <a:gd name="T3" fmla="*/ 2 h 144"/>
                  <a:gd name="T4" fmla="*/ 239 w 248"/>
                  <a:gd name="T5" fmla="*/ 0 h 144"/>
                  <a:gd name="T6" fmla="*/ 230 w 248"/>
                  <a:gd name="T7" fmla="*/ 0 h 144"/>
                  <a:gd name="T8" fmla="*/ 200 w 248"/>
                  <a:gd name="T9" fmla="*/ 0 h 144"/>
                  <a:gd name="T10" fmla="*/ 197 w 248"/>
                  <a:gd name="T11" fmla="*/ 1 h 144"/>
                  <a:gd name="T12" fmla="*/ 196 w 248"/>
                  <a:gd name="T13" fmla="*/ 1 h 144"/>
                  <a:gd name="T14" fmla="*/ 191 w 248"/>
                  <a:gd name="T15" fmla="*/ 8 h 144"/>
                  <a:gd name="T16" fmla="*/ 197 w 248"/>
                  <a:gd name="T17" fmla="*/ 16 h 144"/>
                  <a:gd name="T18" fmla="*/ 200 w 248"/>
                  <a:gd name="T19" fmla="*/ 17 h 144"/>
                  <a:gd name="T20" fmla="*/ 210 w 248"/>
                  <a:gd name="T21" fmla="*/ 17 h 144"/>
                  <a:gd name="T22" fmla="*/ 215 w 248"/>
                  <a:gd name="T23" fmla="*/ 17 h 144"/>
                  <a:gd name="T24" fmla="*/ 206 w 248"/>
                  <a:gd name="T25" fmla="*/ 24 h 144"/>
                  <a:gd name="T26" fmla="*/ 189 w 248"/>
                  <a:gd name="T27" fmla="*/ 39 h 144"/>
                  <a:gd name="T28" fmla="*/ 179 w 248"/>
                  <a:gd name="T29" fmla="*/ 47 h 144"/>
                  <a:gd name="T30" fmla="*/ 166 w 248"/>
                  <a:gd name="T31" fmla="*/ 57 h 144"/>
                  <a:gd name="T32" fmla="*/ 158 w 248"/>
                  <a:gd name="T33" fmla="*/ 63 h 144"/>
                  <a:gd name="T34" fmla="*/ 150 w 248"/>
                  <a:gd name="T35" fmla="*/ 55 h 144"/>
                  <a:gd name="T36" fmla="*/ 146 w 248"/>
                  <a:gd name="T37" fmla="*/ 52 h 144"/>
                  <a:gd name="T38" fmla="*/ 136 w 248"/>
                  <a:gd name="T39" fmla="*/ 42 h 144"/>
                  <a:gd name="T40" fmla="*/ 134 w 248"/>
                  <a:gd name="T41" fmla="*/ 40 h 144"/>
                  <a:gd name="T42" fmla="*/ 123 w 248"/>
                  <a:gd name="T43" fmla="*/ 39 h 144"/>
                  <a:gd name="T44" fmla="*/ 114 w 248"/>
                  <a:gd name="T45" fmla="*/ 46 h 144"/>
                  <a:gd name="T46" fmla="*/ 104 w 248"/>
                  <a:gd name="T47" fmla="*/ 54 h 144"/>
                  <a:gd name="T48" fmla="*/ 97 w 248"/>
                  <a:gd name="T49" fmla="*/ 58 h 144"/>
                  <a:gd name="T50" fmla="*/ 94 w 248"/>
                  <a:gd name="T51" fmla="*/ 61 h 144"/>
                  <a:gd name="T52" fmla="*/ 62 w 248"/>
                  <a:gd name="T53" fmla="*/ 85 h 144"/>
                  <a:gd name="T54" fmla="*/ 61 w 248"/>
                  <a:gd name="T55" fmla="*/ 86 h 144"/>
                  <a:gd name="T56" fmla="*/ 51 w 248"/>
                  <a:gd name="T57" fmla="*/ 93 h 144"/>
                  <a:gd name="T58" fmla="*/ 9 w 248"/>
                  <a:gd name="T59" fmla="*/ 124 h 144"/>
                  <a:gd name="T60" fmla="*/ 4 w 248"/>
                  <a:gd name="T61" fmla="*/ 128 h 144"/>
                  <a:gd name="T62" fmla="*/ 3 w 248"/>
                  <a:gd name="T63" fmla="*/ 140 h 144"/>
                  <a:gd name="T64" fmla="*/ 11 w 248"/>
                  <a:gd name="T65" fmla="*/ 143 h 144"/>
                  <a:gd name="T66" fmla="*/ 15 w 248"/>
                  <a:gd name="T67" fmla="*/ 142 h 144"/>
                  <a:gd name="T68" fmla="*/ 51 w 248"/>
                  <a:gd name="T69" fmla="*/ 114 h 144"/>
                  <a:gd name="T70" fmla="*/ 61 w 248"/>
                  <a:gd name="T71" fmla="*/ 107 h 144"/>
                  <a:gd name="T72" fmla="*/ 62 w 248"/>
                  <a:gd name="T73" fmla="*/ 107 h 144"/>
                  <a:gd name="T74" fmla="*/ 94 w 248"/>
                  <a:gd name="T75" fmla="*/ 82 h 144"/>
                  <a:gd name="T76" fmla="*/ 98 w 248"/>
                  <a:gd name="T77" fmla="*/ 80 h 144"/>
                  <a:gd name="T78" fmla="*/ 104 w 248"/>
                  <a:gd name="T79" fmla="*/ 75 h 144"/>
                  <a:gd name="T80" fmla="*/ 114 w 248"/>
                  <a:gd name="T81" fmla="*/ 67 h 144"/>
                  <a:gd name="T82" fmla="*/ 127 w 248"/>
                  <a:gd name="T83" fmla="*/ 57 h 144"/>
                  <a:gd name="T84" fmla="*/ 136 w 248"/>
                  <a:gd name="T85" fmla="*/ 66 h 144"/>
                  <a:gd name="T86" fmla="*/ 146 w 248"/>
                  <a:gd name="T87" fmla="*/ 76 h 144"/>
                  <a:gd name="T88" fmla="*/ 150 w 248"/>
                  <a:gd name="T89" fmla="*/ 79 h 144"/>
                  <a:gd name="T90" fmla="*/ 151 w 248"/>
                  <a:gd name="T91" fmla="*/ 81 h 144"/>
                  <a:gd name="T92" fmla="*/ 162 w 248"/>
                  <a:gd name="T93" fmla="*/ 82 h 144"/>
                  <a:gd name="T94" fmla="*/ 166 w 248"/>
                  <a:gd name="T95" fmla="*/ 79 h 144"/>
                  <a:gd name="T96" fmla="*/ 179 w 248"/>
                  <a:gd name="T97" fmla="*/ 69 h 144"/>
                  <a:gd name="T98" fmla="*/ 189 w 248"/>
                  <a:gd name="T99" fmla="*/ 61 h 144"/>
                  <a:gd name="T100" fmla="*/ 202 w 248"/>
                  <a:gd name="T101" fmla="*/ 51 h 144"/>
                  <a:gd name="T102" fmla="*/ 230 w 248"/>
                  <a:gd name="T103" fmla="*/ 27 h 144"/>
                  <a:gd name="T104" fmla="*/ 231 w 248"/>
                  <a:gd name="T105" fmla="*/ 26 h 144"/>
                  <a:gd name="T106" fmla="*/ 231 w 248"/>
                  <a:gd name="T107" fmla="*/ 46 h 144"/>
                  <a:gd name="T108" fmla="*/ 239 w 248"/>
                  <a:gd name="T109" fmla="*/ 54 h 144"/>
                  <a:gd name="T110" fmla="*/ 248 w 248"/>
                  <a:gd name="T111" fmla="*/ 46 h 144"/>
                  <a:gd name="T112" fmla="*/ 248 w 248"/>
                  <a:gd name="T113" fmla="*/ 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8" h="144">
                    <a:moveTo>
                      <a:pt x="248" y="8"/>
                    </a:moveTo>
                    <a:cubicBezTo>
                      <a:pt x="248" y="6"/>
                      <a:pt x="247" y="4"/>
                      <a:pt x="245" y="2"/>
                    </a:cubicBezTo>
                    <a:cubicBezTo>
                      <a:pt x="243" y="1"/>
                      <a:pt x="241" y="0"/>
                      <a:pt x="239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199" y="0"/>
                      <a:pt x="198" y="0"/>
                      <a:pt x="197" y="1"/>
                    </a:cubicBezTo>
                    <a:cubicBezTo>
                      <a:pt x="197" y="1"/>
                      <a:pt x="196" y="1"/>
                      <a:pt x="196" y="1"/>
                    </a:cubicBezTo>
                    <a:cubicBezTo>
                      <a:pt x="193" y="2"/>
                      <a:pt x="191" y="5"/>
                      <a:pt x="191" y="8"/>
                    </a:cubicBezTo>
                    <a:cubicBezTo>
                      <a:pt x="191" y="12"/>
                      <a:pt x="194" y="15"/>
                      <a:pt x="197" y="16"/>
                    </a:cubicBezTo>
                    <a:cubicBezTo>
                      <a:pt x="198" y="17"/>
                      <a:pt x="199" y="17"/>
                      <a:pt x="200" y="17"/>
                    </a:cubicBezTo>
                    <a:cubicBezTo>
                      <a:pt x="210" y="17"/>
                      <a:pt x="210" y="17"/>
                      <a:pt x="210" y="17"/>
                    </a:cubicBezTo>
                    <a:cubicBezTo>
                      <a:pt x="215" y="17"/>
                      <a:pt x="215" y="17"/>
                      <a:pt x="215" y="17"/>
                    </a:cubicBezTo>
                    <a:cubicBezTo>
                      <a:pt x="206" y="24"/>
                      <a:pt x="206" y="24"/>
                      <a:pt x="206" y="24"/>
                    </a:cubicBezTo>
                    <a:cubicBezTo>
                      <a:pt x="189" y="39"/>
                      <a:pt x="189" y="39"/>
                      <a:pt x="189" y="39"/>
                    </a:cubicBezTo>
                    <a:cubicBezTo>
                      <a:pt x="179" y="47"/>
                      <a:pt x="179" y="47"/>
                      <a:pt x="179" y="47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8" y="63"/>
                      <a:pt x="158" y="63"/>
                      <a:pt x="158" y="63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1" y="37"/>
                      <a:pt x="127" y="36"/>
                      <a:pt x="123" y="39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1" y="131"/>
                      <a:pt x="0" y="136"/>
                      <a:pt x="3" y="140"/>
                    </a:cubicBezTo>
                    <a:cubicBezTo>
                      <a:pt x="5" y="143"/>
                      <a:pt x="8" y="144"/>
                      <a:pt x="11" y="143"/>
                    </a:cubicBezTo>
                    <a:cubicBezTo>
                      <a:pt x="12" y="143"/>
                      <a:pt x="14" y="143"/>
                      <a:pt x="15" y="142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36" y="66"/>
                      <a:pt x="136" y="66"/>
                      <a:pt x="136" y="66"/>
                    </a:cubicBezTo>
                    <a:cubicBezTo>
                      <a:pt x="146" y="76"/>
                      <a:pt x="146" y="76"/>
                      <a:pt x="146" y="7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1" y="81"/>
                      <a:pt x="151" y="81"/>
                      <a:pt x="151" y="81"/>
                    </a:cubicBezTo>
                    <a:cubicBezTo>
                      <a:pt x="154" y="84"/>
                      <a:pt x="159" y="84"/>
                      <a:pt x="162" y="82"/>
                    </a:cubicBezTo>
                    <a:cubicBezTo>
                      <a:pt x="166" y="79"/>
                      <a:pt x="166" y="79"/>
                      <a:pt x="166" y="79"/>
                    </a:cubicBezTo>
                    <a:cubicBezTo>
                      <a:pt x="179" y="69"/>
                      <a:pt x="179" y="69"/>
                      <a:pt x="179" y="69"/>
                    </a:cubicBezTo>
                    <a:cubicBezTo>
                      <a:pt x="189" y="61"/>
                      <a:pt x="189" y="61"/>
                      <a:pt x="189" y="61"/>
                    </a:cubicBezTo>
                    <a:cubicBezTo>
                      <a:pt x="202" y="51"/>
                      <a:pt x="202" y="51"/>
                      <a:pt x="202" y="51"/>
                    </a:cubicBezTo>
                    <a:cubicBezTo>
                      <a:pt x="230" y="27"/>
                      <a:pt x="230" y="27"/>
                      <a:pt x="230" y="27"/>
                    </a:cubicBezTo>
                    <a:cubicBezTo>
                      <a:pt x="231" y="26"/>
                      <a:pt x="231" y="26"/>
                      <a:pt x="231" y="26"/>
                    </a:cubicBezTo>
                    <a:cubicBezTo>
                      <a:pt x="231" y="46"/>
                      <a:pt x="231" y="46"/>
                      <a:pt x="231" y="46"/>
                    </a:cubicBezTo>
                    <a:cubicBezTo>
                      <a:pt x="231" y="50"/>
                      <a:pt x="234" y="54"/>
                      <a:pt x="239" y="54"/>
                    </a:cubicBezTo>
                    <a:cubicBezTo>
                      <a:pt x="244" y="54"/>
                      <a:pt x="248" y="50"/>
                      <a:pt x="248" y="46"/>
                    </a:cubicBezTo>
                    <a:lnTo>
                      <a:pt x="248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67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487705" y="1033352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勇于创新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969455" y="1307062"/>
            <a:ext cx="2439164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对现有系统存在不合理的地方敢于提出质疑并给出解决方案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09217" y="2050239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细心严谨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997961" y="2323950"/>
            <a:ext cx="1619180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在现实工作中，时刻保持着</a:t>
            </a:r>
            <a:r>
              <a:rPr lang="en-US" altLang="zh-CN" sz="1050" dirty="0" smtClean="0">
                <a:sym typeface="微软雅黑" pitchFamily="34" charset="-122"/>
              </a:rPr>
              <a:t>if(true){</a:t>
            </a:r>
            <a:r>
              <a:rPr lang="zh-CN" altLang="en-US" sz="1050" dirty="0" smtClean="0">
                <a:sym typeface="微软雅黑" pitchFamily="34" charset="-122"/>
              </a:rPr>
              <a:t>通过</a:t>
            </a:r>
            <a:r>
              <a:rPr lang="en-US" altLang="zh-CN" sz="1050" dirty="0" smtClean="0">
                <a:sym typeface="微软雅黑" pitchFamily="34" charset="-122"/>
              </a:rPr>
              <a:t>}else{</a:t>
            </a:r>
            <a:r>
              <a:rPr lang="zh-CN" altLang="en-US" sz="1050" dirty="0" smtClean="0">
                <a:sym typeface="微软雅黑" pitchFamily="34" charset="-122"/>
              </a:rPr>
              <a:t>异常</a:t>
            </a:r>
            <a:r>
              <a:rPr lang="en-US" altLang="zh-CN" sz="1050" dirty="0" smtClean="0">
                <a:sym typeface="微软雅黑" pitchFamily="34" charset="-122"/>
              </a:rPr>
              <a:t>},</a:t>
            </a:r>
            <a:r>
              <a:rPr lang="zh-CN" altLang="en-US" sz="1050" dirty="0" smtClean="0">
                <a:sym typeface="微软雅黑" pitchFamily="34" charset="-122"/>
              </a:rPr>
              <a:t>不放过任何未知情况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09219" y="3114764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r"/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技术态度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997961" y="3388471"/>
            <a:ext cx="1619180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代码洁癖者，不光要授之以鱼，还追求授之以渔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30372" y="1606629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乐观向上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6509898" y="1892162"/>
            <a:ext cx="1655002" cy="103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面试了阿里那么多岗位，多次面到</a:t>
            </a:r>
            <a:r>
              <a:rPr lang="en-US" altLang="zh-CN" sz="1050" dirty="0" smtClean="0">
                <a:sym typeface="微软雅黑" pitchFamily="34" charset="-122"/>
              </a:rPr>
              <a:t>3</a:t>
            </a:r>
            <a:r>
              <a:rPr lang="zh-CN" altLang="en-US" sz="1050" dirty="0" smtClean="0">
                <a:sym typeface="微软雅黑" pitchFamily="34" charset="-122"/>
              </a:rPr>
              <a:t>轮以上，虽然都没有通过，但是依然乐观面对，该工作工作，该学习学习。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23214" y="2869023"/>
            <a:ext cx="1347150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求知欲</a:t>
            </a:r>
            <a:r>
              <a:rPr lang="en-US" altLang="zh-CN" sz="15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b="1" dirty="0" smtClean="0">
                <a:latin typeface="微软雅黑" pitchFamily="34" charset="-122"/>
                <a:ea typeface="微软雅黑" pitchFamily="34" charset="-122"/>
              </a:rPr>
              <a:t>上进心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47"/>
          <p:cNvSpPr>
            <a:spLocks noChangeArrowheads="1"/>
          </p:cNvSpPr>
          <p:nvPr/>
        </p:nvSpPr>
        <p:spPr bwMode="auto">
          <a:xfrm>
            <a:off x="6523212" y="3154556"/>
            <a:ext cx="1655002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喜欢看博客，书，源代码。每年给自己制定一个技术小目标</a:t>
            </a:r>
            <a:r>
              <a:rPr lang="en-US" altLang="zh-CN" sz="1050" dirty="0" smtClean="0">
                <a:sym typeface="微软雅黑" pitchFamily="34" charset="-122"/>
              </a:rPr>
              <a:t>,</a:t>
            </a:r>
            <a:r>
              <a:rPr lang="zh-CN" altLang="en-US" sz="1050" dirty="0" smtClean="0">
                <a:sym typeface="微软雅黑" pitchFamily="34" charset="-122"/>
              </a:rPr>
              <a:t>造造轮子。</a:t>
            </a:r>
            <a:endParaRPr lang="zh-CN" altLang="en-US" sz="1050" dirty="0">
              <a:sym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56971" y="4028645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>
                <a:latin typeface="微软雅黑" pitchFamily="34" charset="-122"/>
                <a:ea typeface="微软雅黑" pitchFamily="34" charset="-122"/>
              </a:rPr>
              <a:t>乐于奉献</a:t>
            </a:r>
            <a:endParaRPr lang="en-US" altLang="zh-CN" sz="15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5656972" y="4314181"/>
            <a:ext cx="2187618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 smtClean="0">
                <a:sym typeface="微软雅黑" pitchFamily="34" charset="-122"/>
              </a:rPr>
              <a:t>经常跟部门同学一起午餐的时候给他们分享业务和技术上的知识</a:t>
            </a:r>
            <a:endParaRPr lang="zh-CN" altLang="en-US" sz="1050" dirty="0">
              <a:sym typeface="微软雅黑" pitchFamily="34" charset="-122"/>
            </a:endParaRPr>
          </a:p>
        </p:txBody>
      </p:sp>
      <p:grpSp>
        <p:nvGrpSpPr>
          <p:cNvPr id="44" name="组合 64"/>
          <p:cNvGrpSpPr/>
          <p:nvPr/>
        </p:nvGrpSpPr>
        <p:grpSpPr>
          <a:xfrm flipH="1">
            <a:off x="5811339" y="1777275"/>
            <a:ext cx="663084" cy="197168"/>
            <a:chOff x="4255294" y="1661160"/>
            <a:chExt cx="1505426" cy="262890"/>
          </a:xfrm>
        </p:grpSpPr>
        <p:cxnSp>
          <p:nvCxnSpPr>
            <p:cNvPr id="66" name="直接连接符 65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2195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5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6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750"/>
                            </p:stCondLst>
                            <p:childTnLst>
                              <p:par>
                                <p:cTn id="96" presetID="2" presetClass="entr" presetSubtype="8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25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6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个人成长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2161133"/>
            <a:ext cx="9144000" cy="821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0" y="2548891"/>
            <a:ext cx="9144000" cy="45719"/>
          </a:xfrm>
          <a:custGeom>
            <a:avLst/>
            <a:gdLst>
              <a:gd name="connsiteX0" fmla="*/ 0 w 12201099"/>
              <a:gd name="connsiteY0" fmla="*/ 0 h 0"/>
              <a:gd name="connsiteX1" fmla="*/ 12201099 w 1220109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01099">
                <a:moveTo>
                  <a:pt x="0" y="0"/>
                </a:moveTo>
                <a:lnTo>
                  <a:pt x="12201099" y="0"/>
                </a:lnTo>
              </a:path>
            </a:pathLst>
          </a:cu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1831577" y="1578633"/>
            <a:ext cx="540000" cy="900000"/>
          </a:xfrm>
          <a:custGeom>
            <a:avLst/>
            <a:gdLst>
              <a:gd name="T0" fmla="*/ 310 w 310"/>
              <a:gd name="T1" fmla="*/ 168 h 441"/>
              <a:gd name="T2" fmla="*/ 155 w 310"/>
              <a:gd name="T3" fmla="*/ 441 h 441"/>
              <a:gd name="T4" fmla="*/ 0 w 310"/>
              <a:gd name="T5" fmla="*/ 168 h 441"/>
              <a:gd name="T6" fmla="*/ 155 w 310"/>
              <a:gd name="T7" fmla="*/ 0 h 441"/>
              <a:gd name="T8" fmla="*/ 310 w 310"/>
              <a:gd name="T9" fmla="*/ 168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441">
                <a:moveTo>
                  <a:pt x="310" y="168"/>
                </a:moveTo>
                <a:cubicBezTo>
                  <a:pt x="310" y="278"/>
                  <a:pt x="155" y="441"/>
                  <a:pt x="155" y="441"/>
                </a:cubicBezTo>
                <a:cubicBezTo>
                  <a:pt x="155" y="441"/>
                  <a:pt x="0" y="278"/>
                  <a:pt x="0" y="168"/>
                </a:cubicBezTo>
                <a:cubicBezTo>
                  <a:pt x="0" y="57"/>
                  <a:pt x="69" y="0"/>
                  <a:pt x="155" y="0"/>
                </a:cubicBezTo>
                <a:cubicBezTo>
                  <a:pt x="241" y="0"/>
                  <a:pt x="310" y="57"/>
                  <a:pt x="310" y="168"/>
                </a:cubicBezTo>
                <a:close/>
              </a:path>
            </a:pathLst>
          </a:custGeom>
          <a:solidFill>
            <a:srgbClr val="EA6103"/>
          </a:solidFill>
          <a:ln>
            <a:noFill/>
          </a:ln>
          <a:effectLst>
            <a:outerShdw blurRad="241300" dist="63500" dir="5400000" algn="t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3524085" y="1595885"/>
            <a:ext cx="540000" cy="900000"/>
          </a:xfrm>
          <a:custGeom>
            <a:avLst/>
            <a:gdLst>
              <a:gd name="T0" fmla="*/ 310 w 310"/>
              <a:gd name="T1" fmla="*/ 168 h 441"/>
              <a:gd name="T2" fmla="*/ 155 w 310"/>
              <a:gd name="T3" fmla="*/ 441 h 441"/>
              <a:gd name="T4" fmla="*/ 0 w 310"/>
              <a:gd name="T5" fmla="*/ 168 h 441"/>
              <a:gd name="T6" fmla="*/ 155 w 310"/>
              <a:gd name="T7" fmla="*/ 0 h 441"/>
              <a:gd name="T8" fmla="*/ 310 w 310"/>
              <a:gd name="T9" fmla="*/ 168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441">
                <a:moveTo>
                  <a:pt x="310" y="168"/>
                </a:moveTo>
                <a:cubicBezTo>
                  <a:pt x="310" y="278"/>
                  <a:pt x="155" y="441"/>
                  <a:pt x="155" y="441"/>
                </a:cubicBezTo>
                <a:cubicBezTo>
                  <a:pt x="155" y="441"/>
                  <a:pt x="0" y="278"/>
                  <a:pt x="0" y="168"/>
                </a:cubicBezTo>
                <a:cubicBezTo>
                  <a:pt x="0" y="57"/>
                  <a:pt x="69" y="0"/>
                  <a:pt x="155" y="0"/>
                </a:cubicBezTo>
                <a:cubicBezTo>
                  <a:pt x="241" y="0"/>
                  <a:pt x="310" y="57"/>
                  <a:pt x="310" y="168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241300" dist="63500" dir="5400000" algn="t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>
            <a:off x="5216593" y="1561380"/>
            <a:ext cx="540000" cy="900000"/>
          </a:xfrm>
          <a:custGeom>
            <a:avLst/>
            <a:gdLst>
              <a:gd name="T0" fmla="*/ 310 w 310"/>
              <a:gd name="T1" fmla="*/ 168 h 441"/>
              <a:gd name="T2" fmla="*/ 155 w 310"/>
              <a:gd name="T3" fmla="*/ 441 h 441"/>
              <a:gd name="T4" fmla="*/ 0 w 310"/>
              <a:gd name="T5" fmla="*/ 168 h 441"/>
              <a:gd name="T6" fmla="*/ 155 w 310"/>
              <a:gd name="T7" fmla="*/ 0 h 441"/>
              <a:gd name="T8" fmla="*/ 310 w 310"/>
              <a:gd name="T9" fmla="*/ 168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441">
                <a:moveTo>
                  <a:pt x="310" y="168"/>
                </a:moveTo>
                <a:cubicBezTo>
                  <a:pt x="310" y="278"/>
                  <a:pt x="155" y="441"/>
                  <a:pt x="155" y="441"/>
                </a:cubicBezTo>
                <a:cubicBezTo>
                  <a:pt x="155" y="441"/>
                  <a:pt x="0" y="278"/>
                  <a:pt x="0" y="168"/>
                </a:cubicBezTo>
                <a:cubicBezTo>
                  <a:pt x="0" y="57"/>
                  <a:pt x="69" y="0"/>
                  <a:pt x="155" y="0"/>
                </a:cubicBezTo>
                <a:cubicBezTo>
                  <a:pt x="241" y="0"/>
                  <a:pt x="310" y="57"/>
                  <a:pt x="310" y="168"/>
                </a:cubicBezTo>
                <a:close/>
              </a:path>
            </a:pathLst>
          </a:custGeom>
          <a:solidFill>
            <a:srgbClr val="00A2B3"/>
          </a:solidFill>
          <a:ln>
            <a:noFill/>
          </a:ln>
          <a:effectLst>
            <a:outerShdw blurRad="241300" dist="63500" dir="5400000" algn="t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6909102" y="1561380"/>
            <a:ext cx="540000" cy="900000"/>
          </a:xfrm>
          <a:custGeom>
            <a:avLst/>
            <a:gdLst>
              <a:gd name="T0" fmla="*/ 310 w 310"/>
              <a:gd name="T1" fmla="*/ 168 h 441"/>
              <a:gd name="T2" fmla="*/ 155 w 310"/>
              <a:gd name="T3" fmla="*/ 441 h 441"/>
              <a:gd name="T4" fmla="*/ 0 w 310"/>
              <a:gd name="T5" fmla="*/ 168 h 441"/>
              <a:gd name="T6" fmla="*/ 155 w 310"/>
              <a:gd name="T7" fmla="*/ 0 h 441"/>
              <a:gd name="T8" fmla="*/ 310 w 310"/>
              <a:gd name="T9" fmla="*/ 168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441">
                <a:moveTo>
                  <a:pt x="310" y="168"/>
                </a:moveTo>
                <a:cubicBezTo>
                  <a:pt x="310" y="278"/>
                  <a:pt x="155" y="441"/>
                  <a:pt x="155" y="441"/>
                </a:cubicBezTo>
                <a:cubicBezTo>
                  <a:pt x="155" y="441"/>
                  <a:pt x="0" y="278"/>
                  <a:pt x="0" y="168"/>
                </a:cubicBezTo>
                <a:cubicBezTo>
                  <a:pt x="0" y="57"/>
                  <a:pt x="69" y="0"/>
                  <a:pt x="155" y="0"/>
                </a:cubicBezTo>
                <a:cubicBezTo>
                  <a:pt x="241" y="0"/>
                  <a:pt x="310" y="57"/>
                  <a:pt x="310" y="168"/>
                </a:cubicBezTo>
                <a:close/>
              </a:path>
            </a:pathLst>
          </a:custGeom>
          <a:solidFill>
            <a:srgbClr val="F7636B"/>
          </a:solidFill>
          <a:ln>
            <a:noFill/>
          </a:ln>
          <a:effectLst>
            <a:outerShdw blurRad="241300" dist="63500" dir="5400000" algn="t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95541" y="3734450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开始自学</a:t>
            </a:r>
            <a:r>
              <a:rPr lang="en-US" altLang="zh-CN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Java</a:t>
            </a:r>
            <a:endParaRPr lang="zh-CN" alt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236220" y="375170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第一份</a:t>
            </a:r>
            <a:r>
              <a:rPr lang="en-US" altLang="zh-CN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Java</a:t>
            </a:r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工作</a:t>
            </a:r>
            <a:endParaRPr lang="zh-CN" alt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BrowalliaUPC" panose="020B0604020202020204" pitchFamily="34" charset="-3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598069" y="3235700"/>
            <a:ext cx="11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D95A0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2013</a:t>
            </a:r>
            <a:endParaRPr lang="zh-CN" altLang="en-US" sz="2000" dirty="0">
              <a:solidFill>
                <a:srgbClr val="D95A0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276574" y="3235702"/>
            <a:ext cx="11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99C3A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2014</a:t>
            </a:r>
            <a:endParaRPr lang="zh-CN" altLang="en-US" sz="2000" dirty="0">
              <a:solidFill>
                <a:srgbClr val="E99C3A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955079" y="3214914"/>
            <a:ext cx="11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99A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2015</a:t>
            </a:r>
            <a:endParaRPr lang="zh-CN" altLang="en-US" sz="2000" dirty="0">
              <a:solidFill>
                <a:srgbClr val="0099A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633583" y="3216899"/>
            <a:ext cx="11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EA5E6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zh-CN" altLang="en-US" sz="2000" dirty="0">
              <a:solidFill>
                <a:srgbClr val="EA5E6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905140" y="374882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对分布式系统的认知</a:t>
            </a:r>
            <a:endParaRPr lang="en-US" altLang="zh-CN" sz="1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BrowalliaUPC" panose="020B0604020202020204" pitchFamily="34" charset="-34"/>
            </a:endParaRPr>
          </a:p>
          <a:p>
            <a:pPr algn="ctr"/>
            <a:r>
              <a:rPr lang="en-US" altLang="zh-CN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(</a:t>
            </a:r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分布式数据采集系统</a:t>
            </a:r>
            <a:r>
              <a:rPr lang="en-US" altLang="zh-CN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)</a:t>
            </a:r>
            <a:endParaRPr lang="zh-CN" alt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BrowalliaUPC" panose="020B0604020202020204" pitchFamily="34" charset="-34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702301" y="372294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对微服务化的认知</a:t>
            </a:r>
            <a:endParaRPr lang="en-US" altLang="zh-CN" sz="1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BrowalliaUPC" panose="020B0604020202020204" pitchFamily="34" charset="-34"/>
            </a:endParaRPr>
          </a:p>
          <a:p>
            <a:pPr algn="ctr"/>
            <a:r>
              <a:rPr lang="en-US" altLang="zh-CN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(</a:t>
            </a:r>
            <a:r>
              <a:rPr lang="zh-CN" altLang="en-US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信贷核心系统服务化</a:t>
            </a:r>
            <a:r>
              <a:rPr lang="en-US" altLang="zh-CN" sz="1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rPr>
              <a:t>)</a:t>
            </a:r>
            <a:endParaRPr lang="zh-CN" altLang="en-US" sz="1000" b="1" dirty="0">
              <a:solidFill>
                <a:schemeClr val="tx1">
                  <a:lumMod val="60000"/>
                  <a:lumOff val="40000"/>
                </a:schemeClr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58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5" grpId="0" animBg="1"/>
      <p:bldP spid="76" grpId="0" animBg="1"/>
      <p:bldP spid="93" grpId="0"/>
      <p:bldP spid="94" grpId="0"/>
      <p:bldP spid="95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72307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74688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214885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93922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72307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740174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提供者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74688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814369"/>
            <a:ext cx="1350505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消费者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210525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89516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4" y="1706965"/>
            <a:ext cx="3793051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配置和注解提供服务注册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提供服务流控和鉴权等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4" y="2755689"/>
            <a:ext cx="3793051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配置和注解提供服务订阅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提供服务调用负载均衡，</a:t>
            </a:r>
            <a:r>
              <a:rPr lang="en-US" altLang="zh-CN" sz="1190" kern="0" dirty="0" smtClean="0">
                <a:latin typeface="微软雅黑" pitchFamily="34" charset="-122"/>
                <a:ea typeface="微软雅黑" pitchFamily="34" charset="-122"/>
              </a:rPr>
              <a:t>failover,</a:t>
            </a: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链路追踪等</a:t>
            </a: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69965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74837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22148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202" name="Straight Connector 93"/>
          <p:cNvCxnSpPr/>
          <p:nvPr/>
        </p:nvCxnSpPr>
        <p:spPr>
          <a:xfrm rot="5400000">
            <a:off x="212179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93"/>
          <p:cNvCxnSpPr/>
          <p:nvPr/>
        </p:nvCxnSpPr>
        <p:spPr>
          <a:xfrm rot="10800000" flipV="1">
            <a:off x="1069658" y="2329152"/>
            <a:ext cx="70391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93"/>
          <p:cNvCxnSpPr/>
          <p:nvPr/>
        </p:nvCxnSpPr>
        <p:spPr>
          <a:xfrm rot="10800000" flipV="1">
            <a:off x="1052406" y="3432005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052404" y="408029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消息传输层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65104" y="2756148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远程调用层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065104" y="1594471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服务治理层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221" name="Straight Connector 93"/>
          <p:cNvCxnSpPr/>
          <p:nvPr/>
        </p:nvCxnSpPr>
        <p:spPr>
          <a:xfrm rot="10800000" flipV="1">
            <a:off x="1040902" y="5100027"/>
            <a:ext cx="70736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93"/>
          <p:cNvCxnSpPr/>
          <p:nvPr/>
        </p:nvCxnSpPr>
        <p:spPr>
          <a:xfrm rot="5400000">
            <a:off x="3211720" y="30705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336606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238" name="TextBox 237"/>
          <p:cNvSpPr txBox="1"/>
          <p:nvPr/>
        </p:nvSpPr>
        <p:spPr>
          <a:xfrm>
            <a:off x="6285762" y="74331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en-US" altLang="zh-CN" dirty="0" smtClean="0"/>
          </a:p>
        </p:txBody>
      </p:sp>
      <p:cxnSp>
        <p:nvCxnSpPr>
          <p:cNvPr id="239" name="Straight Connector 93"/>
          <p:cNvCxnSpPr/>
          <p:nvPr/>
        </p:nvCxnSpPr>
        <p:spPr>
          <a:xfrm rot="5400000">
            <a:off x="6105531" y="3089273"/>
            <a:ext cx="4032247" cy="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圆角矩形 268"/>
          <p:cNvSpPr/>
          <p:nvPr/>
        </p:nvSpPr>
        <p:spPr>
          <a:xfrm>
            <a:off x="23939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70" name="圆角矩形 269"/>
          <p:cNvSpPr/>
          <p:nvPr/>
        </p:nvSpPr>
        <p:spPr>
          <a:xfrm>
            <a:off x="23939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1" name="圆角矩形 270"/>
          <p:cNvSpPr/>
          <p:nvPr/>
        </p:nvSpPr>
        <p:spPr>
          <a:xfrm>
            <a:off x="23939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2" name="圆角矩形 271"/>
          <p:cNvSpPr/>
          <p:nvPr/>
        </p:nvSpPr>
        <p:spPr>
          <a:xfrm>
            <a:off x="23939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3" name="圆角矩形 272"/>
          <p:cNvSpPr/>
          <p:nvPr/>
        </p:nvSpPr>
        <p:spPr>
          <a:xfrm>
            <a:off x="23939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274" name="圆角矩形 273"/>
          <p:cNvSpPr/>
          <p:nvPr/>
        </p:nvSpPr>
        <p:spPr>
          <a:xfrm>
            <a:off x="5391150" y="3498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75" name="圆角矩形 274"/>
          <p:cNvSpPr/>
          <p:nvPr/>
        </p:nvSpPr>
        <p:spPr>
          <a:xfrm>
            <a:off x="5391150" y="3819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276" name="圆角矩形 275"/>
          <p:cNvSpPr/>
          <p:nvPr/>
        </p:nvSpPr>
        <p:spPr>
          <a:xfrm>
            <a:off x="5391150" y="4140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77" name="圆角矩形 276"/>
          <p:cNvSpPr/>
          <p:nvPr/>
        </p:nvSpPr>
        <p:spPr>
          <a:xfrm>
            <a:off x="5391150" y="44608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278" name="圆角矩形 277"/>
          <p:cNvSpPr/>
          <p:nvPr/>
        </p:nvSpPr>
        <p:spPr>
          <a:xfrm>
            <a:off x="5391150" y="47815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cxnSp>
        <p:nvCxnSpPr>
          <p:cNvPr id="280" name="直接箭头连接符 279"/>
          <p:cNvCxnSpPr>
            <a:stCxn id="269" idx="2"/>
            <a:endCxn id="270" idx="0"/>
          </p:cNvCxnSpPr>
          <p:nvPr/>
        </p:nvCxnSpPr>
        <p:spPr>
          <a:xfrm rot="5400000">
            <a:off x="3636963" y="375443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0" idx="2"/>
            <a:endCxn id="271" idx="0"/>
          </p:cNvCxnSpPr>
          <p:nvPr/>
        </p:nvCxnSpPr>
        <p:spPr>
          <a:xfrm rot="5400000">
            <a:off x="3636963" y="407511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stCxn id="271" idx="2"/>
            <a:endCxn id="272" idx="0"/>
          </p:cNvCxnSpPr>
          <p:nvPr/>
        </p:nvCxnSpPr>
        <p:spPr>
          <a:xfrm rot="5400000">
            <a:off x="3636963" y="4395787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2" idx="2"/>
            <a:endCxn id="273" idx="0"/>
          </p:cNvCxnSpPr>
          <p:nvPr/>
        </p:nvCxnSpPr>
        <p:spPr>
          <a:xfrm rot="5400000">
            <a:off x="3636963" y="4716462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273" idx="3"/>
            <a:endCxn id="278" idx="1"/>
          </p:cNvCxnSpPr>
          <p:nvPr/>
        </p:nvCxnSpPr>
        <p:spPr>
          <a:xfrm>
            <a:off x="501015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278" idx="0"/>
            <a:endCxn id="277" idx="2"/>
          </p:cNvCxnSpPr>
          <p:nvPr/>
        </p:nvCxnSpPr>
        <p:spPr>
          <a:xfrm rot="5400000" flipH="1" flipV="1">
            <a:off x="6634163" y="471646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277" idx="0"/>
            <a:endCxn id="276" idx="2"/>
          </p:cNvCxnSpPr>
          <p:nvPr/>
        </p:nvCxnSpPr>
        <p:spPr>
          <a:xfrm rot="5400000" flipH="1" flipV="1">
            <a:off x="6634163" y="439578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76" idx="0"/>
            <a:endCxn id="275" idx="2"/>
          </p:cNvCxnSpPr>
          <p:nvPr/>
        </p:nvCxnSpPr>
        <p:spPr>
          <a:xfrm rot="5400000" flipH="1" flipV="1">
            <a:off x="6634163" y="4075113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75" idx="0"/>
            <a:endCxn id="274" idx="2"/>
          </p:cNvCxnSpPr>
          <p:nvPr/>
        </p:nvCxnSpPr>
        <p:spPr>
          <a:xfrm rot="5400000" flipH="1" flipV="1">
            <a:off x="6634163" y="3754438"/>
            <a:ext cx="1301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圆角矩形 296"/>
          <p:cNvSpPr/>
          <p:nvPr/>
        </p:nvSpPr>
        <p:spPr>
          <a:xfrm>
            <a:off x="23939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</a:t>
            </a:r>
            <a:endParaRPr lang="zh-CN" altLang="en-US" dirty="0"/>
          </a:p>
        </p:txBody>
      </p:sp>
      <p:sp>
        <p:nvSpPr>
          <p:cNvPr id="298" name="圆角矩形 297"/>
          <p:cNvSpPr/>
          <p:nvPr/>
        </p:nvSpPr>
        <p:spPr>
          <a:xfrm>
            <a:off x="23939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299" name="圆角矩形 298"/>
          <p:cNvSpPr/>
          <p:nvPr/>
        </p:nvSpPr>
        <p:spPr>
          <a:xfrm>
            <a:off x="23939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2" name="圆角矩形 301"/>
          <p:cNvSpPr/>
          <p:nvPr/>
        </p:nvSpPr>
        <p:spPr>
          <a:xfrm>
            <a:off x="5391150" y="24828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Service-Proxy</a:t>
            </a:r>
            <a:endParaRPr lang="zh-CN" altLang="en-US" dirty="0"/>
          </a:p>
        </p:txBody>
      </p:sp>
      <p:sp>
        <p:nvSpPr>
          <p:cNvPr id="303" name="圆角矩形 302"/>
          <p:cNvSpPr/>
          <p:nvPr/>
        </p:nvSpPr>
        <p:spPr>
          <a:xfrm>
            <a:off x="5391150" y="28035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zh-CN" altLang="en-US" dirty="0" smtClean="0"/>
              <a:t>编解码</a:t>
            </a:r>
            <a:endParaRPr lang="zh-CN" altLang="en-US" dirty="0"/>
          </a:p>
        </p:txBody>
      </p:sp>
      <p:sp>
        <p:nvSpPr>
          <p:cNvPr id="304" name="圆角矩形 303"/>
          <p:cNvSpPr/>
          <p:nvPr/>
        </p:nvSpPr>
        <p:spPr>
          <a:xfrm>
            <a:off x="5391150" y="31242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处理器</a:t>
            </a:r>
            <a:endParaRPr lang="zh-CN" altLang="en-US" dirty="0"/>
          </a:p>
        </p:txBody>
      </p:sp>
      <p:sp>
        <p:nvSpPr>
          <p:cNvPr id="307" name="圆角矩形 306"/>
          <p:cNvSpPr/>
          <p:nvPr/>
        </p:nvSpPr>
        <p:spPr>
          <a:xfrm>
            <a:off x="2393950" y="11176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Interface-Proxy-</a:t>
            </a:r>
            <a:r>
              <a:rPr lang="zh-CN" altLang="en-US" dirty="0" smtClean="0"/>
              <a:t>强化</a:t>
            </a:r>
            <a:endParaRPr lang="zh-CN" altLang="en-US" dirty="0"/>
          </a:p>
        </p:txBody>
      </p:sp>
      <p:sp>
        <p:nvSpPr>
          <p:cNvPr id="308" name="圆角矩形 307"/>
          <p:cNvSpPr/>
          <p:nvPr/>
        </p:nvSpPr>
        <p:spPr>
          <a:xfrm>
            <a:off x="2393950" y="14382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endParaRPr lang="zh-CN" altLang="en-US" dirty="0"/>
          </a:p>
        </p:txBody>
      </p:sp>
      <p:sp>
        <p:nvSpPr>
          <p:cNvPr id="309" name="圆角矩形 308"/>
          <p:cNvSpPr/>
          <p:nvPr/>
        </p:nvSpPr>
        <p:spPr>
          <a:xfrm>
            <a:off x="2393950" y="1758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Failover,</a:t>
            </a:r>
            <a:r>
              <a:rPr lang="zh-CN" altLang="en-US" dirty="0" smtClean="0"/>
              <a:t>熔断</a:t>
            </a:r>
            <a:endParaRPr lang="zh-CN" altLang="en-US" dirty="0"/>
          </a:p>
        </p:txBody>
      </p:sp>
      <p:sp>
        <p:nvSpPr>
          <p:cNvPr id="310" name="圆角矩形 309"/>
          <p:cNvSpPr/>
          <p:nvPr/>
        </p:nvSpPr>
        <p:spPr>
          <a:xfrm>
            <a:off x="2393950" y="2079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7" name="圆角矩形 326"/>
          <p:cNvSpPr/>
          <p:nvPr/>
        </p:nvSpPr>
        <p:spPr>
          <a:xfrm>
            <a:off x="5384800" y="112395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超时熔断</a:t>
            </a:r>
            <a:endParaRPr lang="zh-CN" altLang="en-US" dirty="0"/>
          </a:p>
        </p:txBody>
      </p:sp>
      <p:sp>
        <p:nvSpPr>
          <p:cNvPr id="328" name="圆角矩形 327"/>
          <p:cNvSpPr/>
          <p:nvPr/>
        </p:nvSpPr>
        <p:spPr>
          <a:xfrm>
            <a:off x="5384800" y="144462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链路追踪</a:t>
            </a:r>
            <a:endParaRPr lang="zh-CN" altLang="en-US" dirty="0"/>
          </a:p>
        </p:txBody>
      </p:sp>
      <p:sp>
        <p:nvSpPr>
          <p:cNvPr id="329" name="圆角矩形 328"/>
          <p:cNvSpPr/>
          <p:nvPr/>
        </p:nvSpPr>
        <p:spPr>
          <a:xfrm>
            <a:off x="5384800" y="1765300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服务鉴权</a:t>
            </a:r>
            <a:endParaRPr lang="zh-CN" altLang="en-US" dirty="0"/>
          </a:p>
        </p:txBody>
      </p:sp>
      <p:sp>
        <p:nvSpPr>
          <p:cNvPr id="330" name="圆角矩形 329"/>
          <p:cNvSpPr/>
          <p:nvPr/>
        </p:nvSpPr>
        <p:spPr>
          <a:xfrm>
            <a:off x="5384800" y="2085975"/>
            <a:ext cx="2616200" cy="19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14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分布式服务管理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相对</a:t>
            </a:r>
            <a:r>
              <a:rPr lang="en-US" altLang="zh-CN" sz="1111" b="1" kern="0" dirty="0" err="1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dubbo</a:t>
            </a: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作出的改进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65716" y="1282054"/>
            <a:ext cx="2759486" cy="346249"/>
            <a:chOff x="179512" y="2794116"/>
            <a:chExt cx="3240360" cy="346249"/>
          </a:xfrm>
        </p:grpSpPr>
        <p:sp>
          <p:nvSpPr>
            <p:cNvPr id="40" name="矩形 39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1" name="文本框 11"/>
            <p:cNvSpPr txBox="1"/>
            <p:nvPr/>
          </p:nvSpPr>
          <p:spPr>
            <a:xfrm>
              <a:off x="251520" y="2794116"/>
              <a:ext cx="28991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优化系统分层和接口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033172" y="1662947"/>
            <a:ext cx="6180428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整体重构优化成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层，上层向下层单向依赖，每层都能独立成功能组件提供功能使用。</a:t>
            </a:r>
            <a:endParaRPr lang="zh-CN" altLang="en-US" sz="105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065716" y="2339474"/>
            <a:ext cx="2759486" cy="346249"/>
            <a:chOff x="179512" y="2794116"/>
            <a:chExt cx="3240360" cy="346249"/>
          </a:xfrm>
        </p:grpSpPr>
        <p:sp>
          <p:nvSpPr>
            <p:cNvPr id="44" name="矩形 43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251520" y="2794116"/>
              <a:ext cx="24022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优化序列化机制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33172" y="2720294"/>
            <a:ext cx="5113628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/>
              <a:t>优化了基本类型参数序列化方式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050" dirty="0" smtClean="0"/>
              <a:t>直接两端生成动态生成</a:t>
            </a:r>
            <a:r>
              <a:rPr lang="en-US" altLang="zh-CN" sz="1050" dirty="0" smtClean="0"/>
              <a:t>get set</a:t>
            </a:r>
            <a:r>
              <a:rPr lang="zh-CN" altLang="en-US" sz="1050" dirty="0" smtClean="0"/>
              <a:t>方法代理类来获取参数值</a:t>
            </a:r>
            <a:r>
              <a:rPr lang="en-US" altLang="zh-CN" sz="1050" dirty="0" smtClean="0"/>
              <a:t>,</a:t>
            </a:r>
            <a:r>
              <a:rPr lang="zh-CN" altLang="en-US" sz="1050" dirty="0" smtClean="0"/>
              <a:t>避免统一采用</a:t>
            </a:r>
            <a:r>
              <a:rPr lang="en-US" altLang="zh-CN" sz="1050" dirty="0" smtClean="0"/>
              <a:t>Object[]</a:t>
            </a:r>
            <a:r>
              <a:rPr lang="zh-CN" altLang="en-US" sz="1050" dirty="0" smtClean="0"/>
              <a:t>传输时导致的装箱和拆箱。</a:t>
            </a:r>
            <a:endParaRPr lang="en-US" altLang="zh-CN" sz="1050" dirty="0" smtClean="0"/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065716" y="3396894"/>
            <a:ext cx="2759486" cy="346249"/>
            <a:chOff x="179512" y="2794116"/>
            <a:chExt cx="3240360" cy="346249"/>
          </a:xfrm>
        </p:grpSpPr>
        <p:sp>
          <p:nvSpPr>
            <p:cNvPr id="48" name="矩形 47"/>
            <p:cNvSpPr/>
            <p:nvPr/>
          </p:nvSpPr>
          <p:spPr>
            <a:xfrm>
              <a:off x="179512" y="2796016"/>
              <a:ext cx="3240360" cy="326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9" name="文本框 11"/>
            <p:cNvSpPr txBox="1"/>
            <p:nvPr/>
          </p:nvSpPr>
          <p:spPr>
            <a:xfrm>
              <a:off x="251520" y="2794116"/>
              <a:ext cx="292998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5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r>
                <a:rPr lang="en-US" altLang="zh-CN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</a:t>
              </a:r>
              <a:r>
                <a:rPr lang="zh-CN" altLang="en-US" sz="165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处理机制</a:t>
              </a:r>
              <a:endParaRPr lang="zh-CN" altLang="en-US" sz="165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33172" y="3777787"/>
            <a:ext cx="4980278" cy="101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优化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reqeust.future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缓存方式，每个链接缓存管理自己的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的并发竞争。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基于时间轮队列监听超时的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request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来进行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清理，降低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dubbo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扫描清理过期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future</a:t>
            </a:r>
          </a:p>
          <a:p>
            <a:pPr>
              <a:lnSpc>
                <a:spcPct val="114000"/>
              </a:lnSpc>
            </a:pP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255502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2" grpId="0"/>
      <p:bldP spid="46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3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4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主要用户场景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108" name="Freeform 9"/>
          <p:cNvSpPr>
            <a:spLocks/>
          </p:cNvSpPr>
          <p:nvPr/>
        </p:nvSpPr>
        <p:spPr bwMode="auto">
          <a:xfrm>
            <a:off x="655672" y="1348423"/>
            <a:ext cx="659082" cy="789227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09" name="Freeform 10"/>
          <p:cNvSpPr>
            <a:spLocks/>
          </p:cNvSpPr>
          <p:nvPr/>
        </p:nvSpPr>
        <p:spPr bwMode="auto">
          <a:xfrm>
            <a:off x="655672" y="2372236"/>
            <a:ext cx="659082" cy="704336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-26911" y="1774208"/>
            <a:ext cx="655338" cy="3634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-26911" y="2564571"/>
            <a:ext cx="655338" cy="3621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1345929" y="1348423"/>
            <a:ext cx="2547458" cy="59689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7" name="Rectangle 63"/>
          <p:cNvSpPr/>
          <p:nvPr/>
        </p:nvSpPr>
        <p:spPr>
          <a:xfrm>
            <a:off x="1431491" y="1365524"/>
            <a:ext cx="95296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18" name="Freeform 14"/>
          <p:cNvSpPr>
            <a:spLocks/>
          </p:cNvSpPr>
          <p:nvPr/>
        </p:nvSpPr>
        <p:spPr bwMode="auto">
          <a:xfrm>
            <a:off x="1345929" y="2372236"/>
            <a:ext cx="2547458" cy="704336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>
              <a:defRPr/>
            </a:pPr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19" name="Rectangle 67"/>
          <p:cNvSpPr/>
          <p:nvPr/>
        </p:nvSpPr>
        <p:spPr>
          <a:xfrm>
            <a:off x="1431491" y="2439719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运营人员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24" name="Rectangle 109"/>
          <p:cNvSpPr/>
          <p:nvPr/>
        </p:nvSpPr>
        <p:spPr>
          <a:xfrm>
            <a:off x="79490" y="1730603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125" name="Rectangle 110"/>
          <p:cNvSpPr/>
          <p:nvPr/>
        </p:nvSpPr>
        <p:spPr>
          <a:xfrm>
            <a:off x="69345" y="2520510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128" name="Rectangle 64"/>
          <p:cNvSpPr/>
          <p:nvPr/>
        </p:nvSpPr>
        <p:spPr>
          <a:xfrm>
            <a:off x="4686865" y="1440265"/>
            <a:ext cx="289503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just" defTabSz="725668">
              <a:defRPr/>
            </a:pPr>
            <a:endParaRPr lang="zh-CN" altLang="en-US" sz="119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68"/>
          <p:cNvSpPr/>
          <p:nvPr/>
        </p:nvSpPr>
        <p:spPr>
          <a:xfrm>
            <a:off x="4686865" y="2488989"/>
            <a:ext cx="2875986" cy="628315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信贷产品配置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授信申请审批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贷款申请审批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Straight Connector 114"/>
          <p:cNvCxnSpPr/>
          <p:nvPr/>
        </p:nvCxnSpPr>
        <p:spPr>
          <a:xfrm>
            <a:off x="4663603" y="1325004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3" name="Straight Connector 115"/>
          <p:cNvCxnSpPr/>
          <p:nvPr/>
        </p:nvCxnSpPr>
        <p:spPr>
          <a:xfrm>
            <a:off x="4663603" y="23737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9" name="Freeform 12"/>
          <p:cNvSpPr>
            <a:spLocks/>
          </p:cNvSpPr>
          <p:nvPr/>
        </p:nvSpPr>
        <p:spPr bwMode="auto">
          <a:xfrm>
            <a:off x="655672" y="3126100"/>
            <a:ext cx="659082" cy="100145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-26911" y="3126099"/>
            <a:ext cx="655338" cy="36211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1" name="Freeform 18"/>
          <p:cNvSpPr>
            <a:spLocks/>
          </p:cNvSpPr>
          <p:nvPr/>
        </p:nvSpPr>
        <p:spPr bwMode="auto">
          <a:xfrm>
            <a:off x="1345929" y="3551885"/>
            <a:ext cx="2547458" cy="57567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txBody>
          <a:bodyPr vert="horz" wrap="square" lIns="78172" tIns="39085" rIns="78172" bIns="39085" numCol="1" anchor="t" anchorCtr="0" compatLnSpc="1">
            <a:prstTxWarp prst="textNoShape">
              <a:avLst/>
            </a:prstTxWarp>
          </a:bodyPr>
          <a:lstStyle/>
          <a:p>
            <a:pPr defTabSz="725668"/>
            <a:endParaRPr lang="id-ID" sz="1428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32" name="Rectangle 75"/>
          <p:cNvSpPr/>
          <p:nvPr/>
        </p:nvSpPr>
        <p:spPr>
          <a:xfrm>
            <a:off x="1431491" y="3567678"/>
            <a:ext cx="1748050" cy="555218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zh-CN" altLang="en-US" sz="3095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合作伙伴</a:t>
            </a:r>
            <a:endParaRPr lang="id-ID" sz="3095" b="1" kern="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33" name="Rectangle 112"/>
          <p:cNvSpPr/>
          <p:nvPr/>
        </p:nvSpPr>
        <p:spPr>
          <a:xfrm>
            <a:off x="70021" y="3090238"/>
            <a:ext cx="484883" cy="396393"/>
          </a:xfrm>
          <a:prstGeom prst="rect">
            <a:avLst/>
          </a:prstGeom>
        </p:spPr>
        <p:txBody>
          <a:bodyPr wrap="none" lIns="78172" tIns="39085" rIns="78172" bIns="39085">
            <a:spAutoFit/>
          </a:bodyPr>
          <a:lstStyle/>
          <a:p>
            <a:pPr defTabSz="725668">
              <a:defRPr/>
            </a:pPr>
            <a:r>
              <a:rPr lang="id-ID" sz="2063" b="1" kern="0" dirty="0">
                <a:solidFill>
                  <a:srgbClr val="FFFFFF"/>
                </a:solidFill>
                <a:latin typeface="微软雅黑" pitchFamily="34" charset="-122"/>
              </a:rPr>
              <a:t>04</a:t>
            </a:r>
          </a:p>
        </p:txBody>
      </p:sp>
      <p:sp>
        <p:nvSpPr>
          <p:cNvPr id="35" name="Rectangle 68"/>
          <p:cNvSpPr/>
          <p:nvPr/>
        </p:nvSpPr>
        <p:spPr>
          <a:xfrm>
            <a:off x="4667815" y="3606589"/>
            <a:ext cx="2729936" cy="445187"/>
          </a:xfrm>
          <a:prstGeom prst="rect">
            <a:avLst/>
          </a:prstGeom>
        </p:spPr>
        <p:txBody>
          <a:bodyPr wrap="square" lIns="78172" tIns="39085" rIns="78172" bIns="39085">
            <a:spAutoFit/>
          </a:bodyPr>
          <a:lstStyle/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协助客户授信申请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 algn="just" defTabSz="725668">
              <a:buAutoNum type="arabicPeriod"/>
              <a:defRPr/>
            </a:pPr>
            <a:r>
              <a:rPr lang="zh-CN" altLang="en-US" sz="1190" kern="0" dirty="0" smtClean="0">
                <a:latin typeface="微软雅黑" pitchFamily="34" charset="-122"/>
                <a:ea typeface="微软雅黑" pitchFamily="34" charset="-122"/>
              </a:rPr>
              <a:t>协助客户贷款申请</a:t>
            </a:r>
            <a:endParaRPr lang="en-US" altLang="zh-CN" sz="119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Straight Connector 115"/>
          <p:cNvCxnSpPr/>
          <p:nvPr/>
        </p:nvCxnSpPr>
        <p:spPr>
          <a:xfrm>
            <a:off x="4644553" y="3491329"/>
            <a:ext cx="561" cy="66094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22148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8" grpId="0" animBg="1"/>
      <p:bldP spid="109" grpId="0" animBg="1"/>
      <p:bldP spid="112" grpId="0" animBg="1"/>
      <p:bldP spid="113" grpId="0" animBg="1"/>
      <p:bldP spid="116" grpId="0" animBg="1"/>
      <p:bldP spid="117" grpId="0"/>
      <p:bldP spid="118" grpId="0" animBg="1"/>
      <p:bldP spid="119" grpId="0"/>
      <p:bldP spid="124" grpId="0"/>
      <p:bldP spid="125" grpId="0"/>
      <p:bldP spid="128" grpId="0"/>
      <p:bldP spid="129" grpId="0"/>
      <p:bldP spid="29" grpId="0" animBg="1"/>
      <p:bldP spid="30" grpId="0" animBg="1"/>
      <p:bldP spid="31" grpId="0" animBg="1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系统架构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cxnSp>
        <p:nvCxnSpPr>
          <p:cNvPr id="57" name="Straight Connector 93"/>
          <p:cNvCxnSpPr/>
          <p:nvPr/>
        </p:nvCxnSpPr>
        <p:spPr>
          <a:xfrm rot="5400000">
            <a:off x="-511721" y="3081420"/>
            <a:ext cx="4012239" cy="84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93"/>
          <p:cNvCxnSpPr/>
          <p:nvPr/>
        </p:nvCxnSpPr>
        <p:spPr>
          <a:xfrm rot="10800000">
            <a:off x="381000" y="3155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93"/>
          <p:cNvCxnSpPr/>
          <p:nvPr/>
        </p:nvCxnSpPr>
        <p:spPr>
          <a:xfrm rot="10800000" flipV="1">
            <a:off x="353906" y="4210050"/>
            <a:ext cx="4287944" cy="30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9491" y="45501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基础服务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5077" y="38610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场景插件组件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1129" y="2502521"/>
            <a:ext cx="113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主要场景服务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Straight Connector 93"/>
          <p:cNvCxnSpPr/>
          <p:nvPr/>
        </p:nvCxnSpPr>
        <p:spPr>
          <a:xfrm rot="10800000" flipV="1">
            <a:off x="126502" y="5100025"/>
            <a:ext cx="866189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93"/>
          <p:cNvCxnSpPr/>
          <p:nvPr/>
        </p:nvCxnSpPr>
        <p:spPr>
          <a:xfrm rot="5400000">
            <a:off x="2646570" y="3095978"/>
            <a:ext cx="3986358" cy="4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536700" y="4286250"/>
            <a:ext cx="273050" cy="7620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风控平台</a:t>
            </a:r>
            <a:endParaRPr lang="zh-CN" altLang="en-US" sz="800" dirty="0"/>
          </a:p>
        </p:txBody>
      </p:sp>
      <p:sp>
        <p:nvSpPr>
          <p:cNvPr id="100" name="圆角矩形 99"/>
          <p:cNvSpPr/>
          <p:nvPr/>
        </p:nvSpPr>
        <p:spPr>
          <a:xfrm>
            <a:off x="1847850" y="4857750"/>
            <a:ext cx="2673350" cy="165100"/>
          </a:xfrm>
          <a:prstGeom prst="roundRect">
            <a:avLst/>
          </a:prstGeom>
          <a:gradFill flip="none" rotWithShape="1">
            <a:gsLst>
              <a:gs pos="0">
                <a:srgbClr val="F00000">
                  <a:shade val="30000"/>
                  <a:satMod val="115000"/>
                </a:srgbClr>
              </a:gs>
              <a:gs pos="50000">
                <a:srgbClr val="F00000">
                  <a:shade val="67500"/>
                  <a:satMod val="115000"/>
                </a:srgbClr>
              </a:gs>
              <a:gs pos="100000">
                <a:srgbClr val="F0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风控数据接入</a:t>
            </a:r>
            <a:endParaRPr lang="zh-CN" altLang="en-US" sz="800" dirty="0"/>
          </a:p>
        </p:txBody>
      </p:sp>
      <p:sp>
        <p:nvSpPr>
          <p:cNvPr id="104" name="圆角矩形 103"/>
          <p:cNvSpPr/>
          <p:nvPr/>
        </p:nvSpPr>
        <p:spPr>
          <a:xfrm>
            <a:off x="18669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账户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额度</a:t>
            </a:r>
            <a:endParaRPr lang="zh-CN" altLang="en-US" sz="800" dirty="0"/>
          </a:p>
        </p:txBody>
      </p:sp>
      <p:sp>
        <p:nvSpPr>
          <p:cNvPr id="107" name="圆角矩形 106"/>
          <p:cNvSpPr/>
          <p:nvPr/>
        </p:nvSpPr>
        <p:spPr>
          <a:xfrm>
            <a:off x="22066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黑白名单</a:t>
            </a:r>
            <a:endParaRPr lang="zh-CN" altLang="en-US" sz="800" dirty="0"/>
          </a:p>
        </p:txBody>
      </p:sp>
      <p:sp>
        <p:nvSpPr>
          <p:cNvPr id="108" name="圆角矩形 107"/>
          <p:cNvSpPr/>
          <p:nvPr/>
        </p:nvSpPr>
        <p:spPr>
          <a:xfrm>
            <a:off x="25463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客户</a:t>
            </a:r>
            <a:endParaRPr lang="zh-CN" altLang="en-US" sz="800" dirty="0"/>
          </a:p>
        </p:txBody>
      </p:sp>
      <p:sp>
        <p:nvSpPr>
          <p:cNvPr id="109" name="圆角矩形 108"/>
          <p:cNvSpPr/>
          <p:nvPr/>
        </p:nvSpPr>
        <p:spPr>
          <a:xfrm>
            <a:off x="288607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合作伙伴</a:t>
            </a:r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322580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3565525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资金</a:t>
            </a:r>
            <a:endParaRPr lang="zh-CN" altLang="en-US" sz="800" dirty="0"/>
          </a:p>
        </p:txBody>
      </p:sp>
      <p:sp>
        <p:nvSpPr>
          <p:cNvPr id="112" name="圆角矩形 111"/>
          <p:cNvSpPr/>
          <p:nvPr/>
        </p:nvSpPr>
        <p:spPr>
          <a:xfrm>
            <a:off x="3905250" y="43053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催收</a:t>
            </a:r>
            <a:endParaRPr lang="zh-CN" altLang="en-US" sz="800" dirty="0"/>
          </a:p>
        </p:txBody>
      </p:sp>
      <p:sp>
        <p:nvSpPr>
          <p:cNvPr id="114" name="圆角矩形 113"/>
          <p:cNvSpPr/>
          <p:nvPr/>
        </p:nvSpPr>
        <p:spPr>
          <a:xfrm>
            <a:off x="4248150" y="431165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订单</a:t>
            </a:r>
            <a:endParaRPr lang="en-US" altLang="zh-CN" sz="800" dirty="0" smtClean="0"/>
          </a:p>
        </p:txBody>
      </p:sp>
      <p:sp>
        <p:nvSpPr>
          <p:cNvPr id="115" name="圆角矩形 114"/>
          <p:cNvSpPr/>
          <p:nvPr/>
        </p:nvSpPr>
        <p:spPr>
          <a:xfrm>
            <a:off x="156210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授信业务开发组件</a:t>
            </a:r>
            <a:endParaRPr lang="zh-CN" altLang="en-US" sz="800" dirty="0"/>
          </a:p>
        </p:txBody>
      </p:sp>
      <p:sp>
        <p:nvSpPr>
          <p:cNvPr id="116" name="圆角矩形 115"/>
          <p:cNvSpPr/>
          <p:nvPr/>
        </p:nvSpPr>
        <p:spPr>
          <a:xfrm>
            <a:off x="3117850" y="3917950"/>
            <a:ext cx="1409700" cy="2159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贷款业务开发组件</a:t>
            </a:r>
            <a:endParaRPr lang="zh-CN" altLang="en-US" sz="800" dirty="0"/>
          </a:p>
        </p:txBody>
      </p:sp>
      <p:cxnSp>
        <p:nvCxnSpPr>
          <p:cNvPr id="118" name="Straight Connector 93"/>
          <p:cNvCxnSpPr/>
          <p:nvPr/>
        </p:nvCxnSpPr>
        <p:spPr>
          <a:xfrm rot="10800000" flipV="1">
            <a:off x="342900" y="3790950"/>
            <a:ext cx="4298950" cy="127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7703" y="3359398"/>
            <a:ext cx="115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5"/>
                </a:solidFill>
              </a:rPr>
              <a:t>业务产品服务</a:t>
            </a:r>
            <a:endParaRPr lang="zh-CN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5557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信用贷</a:t>
            </a:r>
            <a:endParaRPr lang="zh-CN" altLang="en-US" sz="800" dirty="0"/>
          </a:p>
        </p:txBody>
      </p:sp>
      <p:sp>
        <p:nvSpPr>
          <p:cNvPr id="122" name="圆角矩形 121"/>
          <p:cNvSpPr/>
          <p:nvPr/>
        </p:nvSpPr>
        <p:spPr>
          <a:xfrm>
            <a:off x="20034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抵押贷</a:t>
            </a:r>
            <a:endParaRPr lang="zh-CN" altLang="en-US" sz="800" dirty="0"/>
          </a:p>
        </p:txBody>
      </p:sp>
      <p:sp>
        <p:nvSpPr>
          <p:cNvPr id="123" name="圆角矩形 122"/>
          <p:cNvSpPr/>
          <p:nvPr/>
        </p:nvSpPr>
        <p:spPr>
          <a:xfrm>
            <a:off x="24511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租凭贷</a:t>
            </a:r>
            <a:endParaRPr lang="zh-CN" altLang="en-US" sz="800" dirty="0"/>
          </a:p>
        </p:txBody>
      </p:sp>
      <p:sp>
        <p:nvSpPr>
          <p:cNvPr id="124" name="圆角矩形 123"/>
          <p:cNvSpPr/>
          <p:nvPr/>
        </p:nvSpPr>
        <p:spPr>
          <a:xfrm>
            <a:off x="289877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供应链</a:t>
            </a:r>
            <a:endParaRPr lang="zh-CN" altLang="en-US" sz="800" dirty="0"/>
          </a:p>
        </p:txBody>
      </p:sp>
      <p:sp>
        <p:nvSpPr>
          <p:cNvPr id="125" name="圆角矩形 124"/>
          <p:cNvSpPr/>
          <p:nvPr/>
        </p:nvSpPr>
        <p:spPr>
          <a:xfrm>
            <a:off x="334645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案场贷</a:t>
            </a:r>
            <a:endParaRPr lang="zh-CN" altLang="en-US" sz="800" dirty="0"/>
          </a:p>
        </p:txBody>
      </p:sp>
      <p:sp>
        <p:nvSpPr>
          <p:cNvPr id="126" name="圆角矩形 125"/>
          <p:cNvSpPr/>
          <p:nvPr/>
        </p:nvSpPr>
        <p:spPr>
          <a:xfrm>
            <a:off x="3794125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对公贷</a:t>
            </a:r>
            <a:endParaRPr lang="zh-CN" altLang="en-US" sz="800" dirty="0"/>
          </a:p>
        </p:txBody>
      </p:sp>
      <p:sp>
        <p:nvSpPr>
          <p:cNvPr id="127" name="圆角矩形 126"/>
          <p:cNvSpPr/>
          <p:nvPr/>
        </p:nvSpPr>
        <p:spPr>
          <a:xfrm>
            <a:off x="4241800" y="3238500"/>
            <a:ext cx="241300" cy="520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票据贷</a:t>
            </a:r>
            <a:endParaRPr lang="zh-CN" altLang="en-US" sz="800" dirty="0"/>
          </a:p>
        </p:txBody>
      </p:sp>
      <p:sp>
        <p:nvSpPr>
          <p:cNvPr id="129" name="圆角矩形 128"/>
          <p:cNvSpPr/>
          <p:nvPr/>
        </p:nvSpPr>
        <p:spPr>
          <a:xfrm>
            <a:off x="155575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配置</a:t>
            </a:r>
            <a:endParaRPr lang="zh-CN" altLang="en-US" sz="800" dirty="0"/>
          </a:p>
        </p:txBody>
      </p:sp>
      <p:sp>
        <p:nvSpPr>
          <p:cNvPr id="137" name="圆角矩形 136"/>
          <p:cNvSpPr/>
          <p:nvPr/>
        </p:nvSpPr>
        <p:spPr>
          <a:xfrm>
            <a:off x="2593975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授信</a:t>
            </a:r>
            <a:endParaRPr lang="zh-CN" altLang="en-US" sz="800" dirty="0"/>
          </a:p>
        </p:txBody>
      </p:sp>
      <p:sp>
        <p:nvSpPr>
          <p:cNvPr id="138" name="圆角矩形 137"/>
          <p:cNvSpPr/>
          <p:nvPr/>
        </p:nvSpPr>
        <p:spPr>
          <a:xfrm>
            <a:off x="3632200" y="2190750"/>
            <a:ext cx="93345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800" dirty="0" smtClean="0"/>
              <a:t>贷款</a:t>
            </a:r>
            <a:endParaRPr lang="zh-CN" altLang="en-US" sz="800" dirty="0"/>
          </a:p>
        </p:txBody>
      </p:sp>
      <p:sp>
        <p:nvSpPr>
          <p:cNvPr id="139" name="圆角矩形 138"/>
          <p:cNvSpPr/>
          <p:nvPr/>
        </p:nvSpPr>
        <p:spPr>
          <a:xfrm>
            <a:off x="1644650" y="24828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产品配置</a:t>
            </a:r>
            <a:endParaRPr lang="zh-CN" altLang="en-US" sz="800" dirty="0"/>
          </a:p>
        </p:txBody>
      </p:sp>
      <p:sp>
        <p:nvSpPr>
          <p:cNvPr id="140" name="圆角矩形 139"/>
          <p:cNvSpPr/>
          <p:nvPr/>
        </p:nvSpPr>
        <p:spPr>
          <a:xfrm>
            <a:off x="1644650" y="26797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产品准入</a:t>
            </a:r>
            <a:endParaRPr lang="zh-CN" altLang="en-US" sz="800" dirty="0"/>
          </a:p>
        </p:txBody>
      </p:sp>
      <p:sp>
        <p:nvSpPr>
          <p:cNvPr id="141" name="圆角矩形 140"/>
          <p:cNvSpPr/>
          <p:nvPr/>
        </p:nvSpPr>
        <p:spPr>
          <a:xfrm>
            <a:off x="1644650" y="2876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产品调整</a:t>
            </a:r>
            <a:endParaRPr lang="zh-CN" altLang="en-US" sz="800" dirty="0"/>
          </a:p>
        </p:txBody>
      </p:sp>
      <p:sp>
        <p:nvSpPr>
          <p:cNvPr id="142" name="圆角矩形 141"/>
          <p:cNvSpPr/>
          <p:nvPr/>
        </p:nvSpPr>
        <p:spPr>
          <a:xfrm>
            <a:off x="2692400" y="24955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授信申请</a:t>
            </a:r>
            <a:endParaRPr lang="zh-CN" altLang="en-US" sz="800" dirty="0"/>
          </a:p>
        </p:txBody>
      </p:sp>
      <p:sp>
        <p:nvSpPr>
          <p:cNvPr id="143" name="圆角矩形 142"/>
          <p:cNvSpPr/>
          <p:nvPr/>
        </p:nvSpPr>
        <p:spPr>
          <a:xfrm>
            <a:off x="2692400" y="26924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4" name="圆角矩形 143"/>
          <p:cNvSpPr/>
          <p:nvPr/>
        </p:nvSpPr>
        <p:spPr>
          <a:xfrm>
            <a:off x="2692400" y="28892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5" name="圆角矩形 144"/>
          <p:cNvSpPr/>
          <p:nvPr/>
        </p:nvSpPr>
        <p:spPr>
          <a:xfrm>
            <a:off x="3740150" y="24892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贷款申请</a:t>
            </a:r>
            <a:endParaRPr lang="zh-CN" altLang="en-US" sz="800" dirty="0"/>
          </a:p>
        </p:txBody>
      </p:sp>
      <p:sp>
        <p:nvSpPr>
          <p:cNvPr id="146" name="圆角矩形 145"/>
          <p:cNvSpPr/>
          <p:nvPr/>
        </p:nvSpPr>
        <p:spPr>
          <a:xfrm>
            <a:off x="3740150" y="268605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申请查询</a:t>
            </a:r>
            <a:endParaRPr lang="zh-CN" altLang="en-US" sz="800" dirty="0"/>
          </a:p>
        </p:txBody>
      </p:sp>
      <p:sp>
        <p:nvSpPr>
          <p:cNvPr id="147" name="圆角矩形 146"/>
          <p:cNvSpPr/>
          <p:nvPr/>
        </p:nvSpPr>
        <p:spPr>
          <a:xfrm>
            <a:off x="3740150" y="2882900"/>
            <a:ext cx="730250" cy="127000"/>
          </a:xfrm>
          <a:prstGeom prst="roundRect">
            <a:avLst/>
          </a:pr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审批处理</a:t>
            </a:r>
            <a:endParaRPr lang="zh-CN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21790" y="1511921"/>
            <a:ext cx="86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/>
                </a:solidFill>
              </a:rPr>
              <a:t>应用终端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50" name="Straight Connector 93"/>
          <p:cNvCxnSpPr/>
          <p:nvPr/>
        </p:nvCxnSpPr>
        <p:spPr>
          <a:xfrm rot="10800000">
            <a:off x="381000" y="2139950"/>
            <a:ext cx="42545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58115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运营应用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2619375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渠道应用</a:t>
            </a:r>
            <a:endParaRPr lang="zh-CN" altLang="en-US" dirty="0"/>
          </a:p>
        </p:txBody>
      </p:sp>
      <p:sp>
        <p:nvSpPr>
          <p:cNvPr id="155" name="椭圆 154"/>
          <p:cNvSpPr/>
          <p:nvPr/>
        </p:nvSpPr>
        <p:spPr>
          <a:xfrm>
            <a:off x="3657600" y="1168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客户应用</a:t>
            </a:r>
            <a:endParaRPr lang="zh-CN" altLang="en-US" dirty="0"/>
          </a:p>
        </p:txBody>
      </p:sp>
      <p:sp>
        <p:nvSpPr>
          <p:cNvPr id="156" name="圆角矩形 155"/>
          <p:cNvSpPr/>
          <p:nvPr/>
        </p:nvSpPr>
        <p:spPr>
          <a:xfrm>
            <a:off x="472440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图像识别</a:t>
            </a:r>
            <a:endParaRPr lang="zh-CN" altLang="en-US" sz="1000" dirty="0"/>
          </a:p>
        </p:txBody>
      </p:sp>
      <p:sp>
        <p:nvSpPr>
          <p:cNvPr id="166" name="圆角矩形 165"/>
          <p:cNvSpPr/>
          <p:nvPr/>
        </p:nvSpPr>
        <p:spPr>
          <a:xfrm>
            <a:off x="505812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支付网关</a:t>
            </a:r>
            <a:endParaRPr lang="zh-CN" altLang="en-US" sz="1000" dirty="0"/>
          </a:p>
        </p:txBody>
      </p:sp>
      <p:sp>
        <p:nvSpPr>
          <p:cNvPr id="167" name="圆角矩形 166"/>
          <p:cNvSpPr/>
          <p:nvPr/>
        </p:nvSpPr>
        <p:spPr>
          <a:xfrm>
            <a:off x="539185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外部征信</a:t>
            </a:r>
            <a:endParaRPr lang="zh-CN" altLang="en-US" sz="1000" dirty="0"/>
          </a:p>
        </p:txBody>
      </p:sp>
      <p:sp>
        <p:nvSpPr>
          <p:cNvPr id="168" name="圆角矩形 167"/>
          <p:cNvSpPr/>
          <p:nvPr/>
        </p:nvSpPr>
        <p:spPr>
          <a:xfrm>
            <a:off x="572558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财务系统</a:t>
            </a:r>
            <a:endParaRPr lang="zh-CN" altLang="en-US" sz="1000" dirty="0"/>
          </a:p>
        </p:txBody>
      </p:sp>
      <p:sp>
        <p:nvSpPr>
          <p:cNvPr id="169" name="圆角矩形 168"/>
          <p:cNvSpPr/>
          <p:nvPr/>
        </p:nvSpPr>
        <p:spPr>
          <a:xfrm>
            <a:off x="6059312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通知平台</a:t>
            </a:r>
            <a:endParaRPr lang="zh-CN" altLang="en-US" sz="1000" dirty="0"/>
          </a:p>
        </p:txBody>
      </p:sp>
      <p:sp>
        <p:nvSpPr>
          <p:cNvPr id="170" name="圆角矩形 169"/>
          <p:cNvSpPr/>
          <p:nvPr/>
        </p:nvSpPr>
        <p:spPr>
          <a:xfrm>
            <a:off x="639304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日志管理</a:t>
            </a:r>
            <a:endParaRPr lang="zh-CN" altLang="en-US" sz="1000" dirty="0"/>
          </a:p>
        </p:txBody>
      </p:sp>
      <p:sp>
        <p:nvSpPr>
          <p:cNvPr id="171" name="圆角矩形 170"/>
          <p:cNvSpPr/>
          <p:nvPr/>
        </p:nvSpPr>
        <p:spPr>
          <a:xfrm>
            <a:off x="6726768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配置中心</a:t>
            </a:r>
            <a:endParaRPr lang="zh-CN" altLang="en-US" sz="1000" dirty="0"/>
          </a:p>
        </p:txBody>
      </p:sp>
      <p:sp>
        <p:nvSpPr>
          <p:cNvPr id="172" name="圆角矩形 171"/>
          <p:cNvSpPr/>
          <p:nvPr/>
        </p:nvSpPr>
        <p:spPr>
          <a:xfrm>
            <a:off x="7060496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用户中心</a:t>
            </a:r>
            <a:endParaRPr lang="zh-CN" altLang="en-US" sz="1000" dirty="0"/>
          </a:p>
        </p:txBody>
      </p:sp>
      <p:sp>
        <p:nvSpPr>
          <p:cNvPr id="173" name="圆角矩形 172"/>
          <p:cNvSpPr/>
          <p:nvPr/>
        </p:nvSpPr>
        <p:spPr>
          <a:xfrm>
            <a:off x="7394224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消息队列</a:t>
            </a:r>
            <a:endParaRPr lang="zh-CN" altLang="en-US" sz="1000" dirty="0"/>
          </a:p>
        </p:txBody>
      </p:sp>
      <p:sp>
        <p:nvSpPr>
          <p:cNvPr id="174" name="圆角矩形 173"/>
          <p:cNvSpPr/>
          <p:nvPr/>
        </p:nvSpPr>
        <p:spPr>
          <a:xfrm>
            <a:off x="7727950" y="1308100"/>
            <a:ext cx="209550" cy="3752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缓存</a:t>
            </a:r>
            <a:endParaRPr lang="en-US" altLang="zh-CN" sz="1000" dirty="0" smtClean="0"/>
          </a:p>
        </p:txBody>
      </p:sp>
      <p:sp>
        <p:nvSpPr>
          <p:cNvPr id="175" name="圆角矩形 174"/>
          <p:cNvSpPr/>
          <p:nvPr/>
        </p:nvSpPr>
        <p:spPr>
          <a:xfrm>
            <a:off x="8070850" y="1308100"/>
            <a:ext cx="209550" cy="181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数据库</a:t>
            </a:r>
            <a:endParaRPr lang="en-US" altLang="zh-CN" sz="1000" dirty="0" smtClean="0"/>
          </a:p>
        </p:txBody>
      </p:sp>
      <p:sp>
        <p:nvSpPr>
          <p:cNvPr id="176" name="圆角矩形 175"/>
          <p:cNvSpPr/>
          <p:nvPr/>
        </p:nvSpPr>
        <p:spPr>
          <a:xfrm>
            <a:off x="8070850" y="3219450"/>
            <a:ext cx="209550" cy="183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文件系统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58325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394"/>
            <a:ext cx="4952999" cy="772271"/>
            <a:chOff x="0" y="-1"/>
            <a:chExt cx="7681384" cy="9731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2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3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  <p:sp>
            <p:nvSpPr>
              <p:cNvPr id="14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0236" tIns="30236" rIns="30236" bIns="30236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 sz="1448">
                  <a:latin typeface="+mn-ea"/>
                </a:endParaRPr>
              </a:p>
            </p:txBody>
          </p:sp>
        </p:grpSp>
        <p:grpSp>
          <p:nvGrpSpPr>
            <p:cNvPr id="6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8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9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  <p:sp>
            <p:nvSpPr>
              <p:cNvPr id="10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 sz="1448">
                  <a:latin typeface="+mn-ea"/>
                </a:endParaRPr>
              </a:p>
            </p:txBody>
          </p:sp>
        </p:grp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1" y="374195"/>
            <a:ext cx="8229600" cy="369035"/>
          </a:xfrm>
          <a:prstGeom prst="rect">
            <a:avLst/>
          </a:prstGeom>
        </p:spPr>
        <p:txBody>
          <a:bodyPr vert="horz" lIns="91435" tIns="45717" rIns="91435" bIns="4571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77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信贷核心系统</a:t>
            </a:r>
            <a:endParaRPr lang="en-US" sz="2778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Subtitle 4"/>
          <p:cNvSpPr txBox="1">
            <a:spLocks/>
          </p:cNvSpPr>
          <p:nvPr/>
        </p:nvSpPr>
        <p:spPr>
          <a:xfrm>
            <a:off x="457201" y="743230"/>
            <a:ext cx="8229600" cy="30475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342878" indent="-342878" defTabSz="725668">
              <a:spcBef>
                <a:spcPct val="20000"/>
              </a:spcBef>
              <a:defRPr/>
            </a:pPr>
            <a:r>
              <a:rPr lang="zh-CN" altLang="en-US" sz="1111" b="1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</a:rPr>
              <a:t>数据流转</a:t>
            </a:r>
            <a:endParaRPr lang="en-US" sz="1111" b="1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</a:endParaRPr>
          </a:p>
        </p:txBody>
      </p:sp>
      <p:sp>
        <p:nvSpPr>
          <p:cNvPr id="37" name="Oval 50"/>
          <p:cNvSpPr/>
          <p:nvPr/>
        </p:nvSpPr>
        <p:spPr>
          <a:xfrm>
            <a:off x="1847334" y="139336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信贷产品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Group 6"/>
          <p:cNvGrpSpPr/>
          <p:nvPr/>
        </p:nvGrpSpPr>
        <p:grpSpPr>
          <a:xfrm>
            <a:off x="2844613" y="1653283"/>
            <a:ext cx="413505" cy="410187"/>
            <a:chOff x="3141344" y="2597982"/>
            <a:chExt cx="1228775" cy="1228775"/>
          </a:xfrm>
        </p:grpSpPr>
        <p:sp>
          <p:nvSpPr>
            <p:cNvPr id="4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42" name="Oval 80"/>
          <p:cNvSpPr/>
          <p:nvPr/>
        </p:nvSpPr>
        <p:spPr>
          <a:xfrm>
            <a:off x="3264258" y="13806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Oval 80"/>
          <p:cNvSpPr/>
          <p:nvPr/>
        </p:nvSpPr>
        <p:spPr>
          <a:xfrm>
            <a:off x="4681182" y="13743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授信合同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Group 6"/>
          <p:cNvGrpSpPr/>
          <p:nvPr/>
        </p:nvGrpSpPr>
        <p:grpSpPr>
          <a:xfrm>
            <a:off x="4261537" y="1627883"/>
            <a:ext cx="413505" cy="410187"/>
            <a:chOff x="3141344" y="2597982"/>
            <a:chExt cx="1228775" cy="1228775"/>
          </a:xfrm>
        </p:grpSpPr>
        <p:sp>
          <p:nvSpPr>
            <p:cNvPr id="7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6098106" y="13679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授信额度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Group 6"/>
          <p:cNvGrpSpPr/>
          <p:nvPr/>
        </p:nvGrpSpPr>
        <p:grpSpPr>
          <a:xfrm>
            <a:off x="5678461" y="1646933"/>
            <a:ext cx="413505" cy="410187"/>
            <a:chOff x="3141344" y="2597982"/>
            <a:chExt cx="1228775" cy="1228775"/>
          </a:xfrm>
        </p:grpSpPr>
        <p:sp>
          <p:nvSpPr>
            <p:cNvPr id="8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88" name="Oval 50"/>
          <p:cNvSpPr/>
          <p:nvPr/>
        </p:nvSpPr>
        <p:spPr>
          <a:xfrm>
            <a:off x="1166669" y="2771315"/>
            <a:ext cx="991139" cy="983189"/>
          </a:xfrm>
          <a:prstGeom prst="ellipse">
            <a:avLst/>
          </a:prstGeom>
          <a:solidFill>
            <a:srgbClr val="0070C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贷款账户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163948" y="3031233"/>
            <a:ext cx="413505" cy="410187"/>
            <a:chOff x="3141344" y="2597982"/>
            <a:chExt cx="1228775" cy="1228775"/>
          </a:xfrm>
        </p:grpSpPr>
        <p:sp>
          <p:nvSpPr>
            <p:cNvPr id="90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2" name="Oval 80"/>
          <p:cNvSpPr/>
          <p:nvPr/>
        </p:nvSpPr>
        <p:spPr>
          <a:xfrm>
            <a:off x="2583593" y="27586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贷款申请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Oval 80"/>
          <p:cNvSpPr/>
          <p:nvPr/>
        </p:nvSpPr>
        <p:spPr>
          <a:xfrm>
            <a:off x="4000517" y="275226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借据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3580872" y="3005833"/>
            <a:ext cx="413505" cy="410187"/>
            <a:chOff x="3141344" y="2597982"/>
            <a:chExt cx="1228775" cy="1228775"/>
          </a:xfrm>
        </p:grpSpPr>
        <p:sp>
          <p:nvSpPr>
            <p:cNvPr id="95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97" name="Oval 80"/>
          <p:cNvSpPr/>
          <p:nvPr/>
        </p:nvSpPr>
        <p:spPr>
          <a:xfrm>
            <a:off x="5417441" y="27459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还款计划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" name="Group 6"/>
          <p:cNvGrpSpPr/>
          <p:nvPr/>
        </p:nvGrpSpPr>
        <p:grpSpPr>
          <a:xfrm>
            <a:off x="4997796" y="3024883"/>
            <a:ext cx="413505" cy="410187"/>
            <a:chOff x="3141344" y="2597982"/>
            <a:chExt cx="1228775" cy="1228775"/>
          </a:xfrm>
        </p:grpSpPr>
        <p:sp>
          <p:nvSpPr>
            <p:cNvPr id="99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Oval 80"/>
          <p:cNvSpPr/>
          <p:nvPr/>
        </p:nvSpPr>
        <p:spPr>
          <a:xfrm>
            <a:off x="6833491" y="2733215"/>
            <a:ext cx="991139" cy="983189"/>
          </a:xfrm>
          <a:prstGeom prst="ellipse">
            <a:avLst/>
          </a:prstGeom>
          <a:solidFill>
            <a:srgbClr val="00B0F0">
              <a:alpha val="84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2676" tIns="36338" rIns="72676" bIns="36338" rtlCol="0" anchor="ctr"/>
          <a:lstStyle/>
          <a:p>
            <a:pPr algn="ctr" defTabSz="725668">
              <a:defRPr/>
            </a:pPr>
            <a:r>
              <a:rPr lang="zh-CN" altLang="en-US" sz="1428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  <a:endParaRPr lang="id-ID" sz="1428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6413846" y="3012183"/>
            <a:ext cx="413505" cy="410187"/>
            <a:chOff x="3141344" y="2597982"/>
            <a:chExt cx="1228775" cy="1228775"/>
          </a:xfrm>
        </p:grpSpPr>
        <p:sp>
          <p:nvSpPr>
            <p:cNvPr id="103" name="Oval 51"/>
            <p:cNvSpPr/>
            <p:nvPr/>
          </p:nvSpPr>
          <p:spPr>
            <a:xfrm>
              <a:off x="3141344" y="2597982"/>
              <a:ext cx="1228775" cy="1228775"/>
            </a:xfrm>
            <a:prstGeom prst="ellipse">
              <a:avLst/>
            </a:prstGeom>
            <a:solidFill>
              <a:srgbClr val="D8D8D8">
                <a:alpha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3497422" y="3033725"/>
              <a:ext cx="516619" cy="357288"/>
            </a:xfrm>
            <a:custGeom>
              <a:avLst/>
              <a:gdLst>
                <a:gd name="T0" fmla="*/ 253 w 631"/>
                <a:gd name="T1" fmla="*/ 0 h 436"/>
                <a:gd name="T2" fmla="*/ 280 w 631"/>
                <a:gd name="T3" fmla="*/ 159 h 436"/>
                <a:gd name="T4" fmla="*/ 24 w 631"/>
                <a:gd name="T5" fmla="*/ 159 h 436"/>
                <a:gd name="T6" fmla="*/ 0 w 631"/>
                <a:gd name="T7" fmla="*/ 186 h 436"/>
                <a:gd name="T8" fmla="*/ 0 w 631"/>
                <a:gd name="T9" fmla="*/ 253 h 436"/>
                <a:gd name="T10" fmla="*/ 24 w 631"/>
                <a:gd name="T11" fmla="*/ 275 h 436"/>
                <a:gd name="T12" fmla="*/ 278 w 631"/>
                <a:gd name="T13" fmla="*/ 275 h 436"/>
                <a:gd name="T14" fmla="*/ 253 w 631"/>
                <a:gd name="T15" fmla="*/ 436 h 436"/>
                <a:gd name="T16" fmla="*/ 631 w 631"/>
                <a:gd name="T17" fmla="*/ 218 h 436"/>
                <a:gd name="T18" fmla="*/ 253 w 631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436">
                  <a:moveTo>
                    <a:pt x="253" y="0"/>
                  </a:moveTo>
                  <a:cubicBezTo>
                    <a:pt x="237" y="0"/>
                    <a:pt x="269" y="75"/>
                    <a:pt x="280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11" y="159"/>
                    <a:pt x="0" y="173"/>
                    <a:pt x="0" y="18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66"/>
                    <a:pt x="11" y="275"/>
                    <a:pt x="24" y="275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67" y="359"/>
                    <a:pt x="239" y="436"/>
                    <a:pt x="253" y="436"/>
                  </a:cubicBezTo>
                  <a:cubicBezTo>
                    <a:pt x="287" y="436"/>
                    <a:pt x="631" y="264"/>
                    <a:pt x="631" y="218"/>
                  </a:cubicBezTo>
                  <a:cubicBezTo>
                    <a:pt x="631" y="172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72567" tIns="36284" rIns="72567" bIns="36284" numCol="1" anchor="t" anchorCtr="0" compatLnSpc="1">
              <a:prstTxWarp prst="textNoShape">
                <a:avLst/>
              </a:prstTxWarp>
            </a:bodyPr>
            <a:lstStyle/>
            <a:p>
              <a:pPr defTabSz="725668">
                <a:defRPr/>
              </a:pPr>
              <a:endParaRPr lang="id-ID" sz="1428" kern="0" dirty="0">
                <a:solidFill>
                  <a:schemeClr val="bg2"/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824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7" grpId="0" animBg="1"/>
      <p:bldP spid="42" grpId="0" animBg="1"/>
      <p:bldP spid="77" grpId="0" animBg="1"/>
      <p:bldP spid="81" grpId="0" animBg="1"/>
      <p:bldP spid="88" grpId="0" animBg="1"/>
      <p:bldP spid="92" grpId="0" animBg="1"/>
      <p:bldP spid="93" grpId="0" animBg="1"/>
      <p:bldP spid="97" grpId="0" animBg="1"/>
      <p:bldP spid="101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791</Words>
  <Application>Microsoft Office PowerPoint</Application>
  <PresentationFormat>全屏显示(16:9)</PresentationFormat>
  <Paragraphs>193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liu six</cp:lastModifiedBy>
  <cp:revision>111</cp:revision>
  <dcterms:created xsi:type="dcterms:W3CDTF">2016-11-21T08:29:23Z</dcterms:created>
  <dcterms:modified xsi:type="dcterms:W3CDTF">2018-10-14T11:28:28Z</dcterms:modified>
</cp:coreProperties>
</file>