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59" r:id="rId4"/>
    <p:sldId id="260" r:id="rId5"/>
    <p:sldId id="261" r:id="rId6"/>
    <p:sldId id="282" r:id="rId7"/>
    <p:sldId id="280" r:id="rId8"/>
    <p:sldId id="262" r:id="rId9"/>
    <p:sldId id="263" r:id="rId10"/>
    <p:sldId id="264" r:id="rId11"/>
    <p:sldId id="279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66CCFF"/>
    <a:srgbClr val="F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5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2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4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0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9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9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6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1DCC-D351-4721-863C-9FC63801FBB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8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359852326@qq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341">
              <a:defRPr/>
            </a:pPr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基本信息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Straight Connector 92"/>
          <p:cNvCxnSpPr/>
          <p:nvPr/>
        </p:nvCxnSpPr>
        <p:spPr>
          <a:xfrm rot="5400000">
            <a:off x="800328" y="2914598"/>
            <a:ext cx="2971345" cy="1588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67" name="Straight Connector 93"/>
          <p:cNvCxnSpPr/>
          <p:nvPr/>
        </p:nvCxnSpPr>
        <p:spPr>
          <a:xfrm rot="5400000">
            <a:off x="6442856" y="3261865"/>
            <a:ext cx="3754645" cy="8626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68" name="Straight Connector 95"/>
          <p:cNvCxnSpPr/>
          <p:nvPr/>
        </p:nvCxnSpPr>
        <p:spPr>
          <a:xfrm flipV="1">
            <a:off x="2438401" y="3079630"/>
            <a:ext cx="5903342" cy="25439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grpSp>
        <p:nvGrpSpPr>
          <p:cNvPr id="70" name="Group 72"/>
          <p:cNvGrpSpPr/>
          <p:nvPr/>
        </p:nvGrpSpPr>
        <p:grpSpPr>
          <a:xfrm>
            <a:off x="2640178" y="1555831"/>
            <a:ext cx="1447800" cy="1052065"/>
            <a:chOff x="685800" y="3143318"/>
            <a:chExt cx="1447800" cy="1052225"/>
          </a:xfrm>
        </p:grpSpPr>
        <p:sp>
          <p:nvSpPr>
            <p:cNvPr id="84" name="Rectangle 6"/>
            <p:cNvSpPr/>
            <p:nvPr/>
          </p:nvSpPr>
          <p:spPr>
            <a:xfrm>
              <a:off x="685800" y="3143318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r>
                <a:rPr lang="zh-CN" altLang="en-US" sz="1428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刘松</a:t>
              </a:r>
              <a:endParaRPr lang="en-US" sz="1428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Rectangle 10"/>
            <p:cNvSpPr/>
            <p:nvPr/>
          </p:nvSpPr>
          <p:spPr>
            <a:xfrm>
              <a:off x="685800" y="3389431"/>
              <a:ext cx="1447800" cy="8061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年龄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29</a:t>
              </a: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岁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手机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18566655245</a:t>
              </a: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邮箱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2"/>
                </a:rPr>
                <a:t>359852326@qq.com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工作年限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:5</a:t>
              </a: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 descr="C:\Users\Administrator\Desktop\ps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140" y="1426464"/>
            <a:ext cx="2267713" cy="3028493"/>
          </a:xfrm>
          <a:prstGeom prst="rect">
            <a:avLst/>
          </a:prstGeom>
          <a:noFill/>
        </p:spPr>
      </p:pic>
      <p:sp>
        <p:nvSpPr>
          <p:cNvPr id="87" name="Rounded Rectangle 90"/>
          <p:cNvSpPr/>
          <p:nvPr/>
        </p:nvSpPr>
        <p:spPr>
          <a:xfrm>
            <a:off x="5366359" y="1424751"/>
            <a:ext cx="1447800" cy="22856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5" tIns="45717" rIns="91435" bIns="45717" rtlCol="0" anchor="ctr"/>
          <a:lstStyle/>
          <a:p>
            <a:pPr defTabSz="725668">
              <a:defRPr/>
            </a:pPr>
            <a:r>
              <a:rPr lang="zh-CN" altLang="en-US" sz="1428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基础能力</a:t>
            </a:r>
            <a:endParaRPr lang="en-US" sz="1428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88"/>
          <p:cNvSpPr/>
          <p:nvPr/>
        </p:nvSpPr>
        <p:spPr>
          <a:xfrm>
            <a:off x="5427466" y="3638387"/>
            <a:ext cx="2897384" cy="784824"/>
          </a:xfrm>
          <a:prstGeom prst="rect">
            <a:avLst/>
          </a:prstGeom>
        </p:spPr>
        <p:txBody>
          <a:bodyPr wrap="square" lIns="91435" tIns="45717" rIns="91435" bIns="45717" numCol="1" spcCol="345643">
            <a:spAutoFit/>
          </a:bodyPr>
          <a:lstStyle/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世联小额贷款有限公司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(2018.01-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至今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同策房产咨询股份有限公司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(2016.9-2017.9)</a:t>
            </a: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慧科讯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业网络科技有限公司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(2015.6-2017.9)</a:t>
            </a:r>
            <a:endParaRPr lang="ms-MY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北京华胜天成科技股份有限公司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(2014.3-2015.5)</a:t>
            </a:r>
            <a:endParaRPr lang="zh-CN" altLang="en-US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defRPr/>
            </a:pPr>
            <a:endParaRPr lang="ms-MY" altLang="zh-CN" sz="9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ounded Rectangle 89"/>
          <p:cNvSpPr/>
          <p:nvPr/>
        </p:nvSpPr>
        <p:spPr>
          <a:xfrm>
            <a:off x="5366359" y="3333633"/>
            <a:ext cx="1447800" cy="22856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5" tIns="45717" rIns="91435" bIns="45717" rtlCol="0" anchor="ctr"/>
          <a:lstStyle/>
          <a:p>
            <a:pPr defTabSz="725668">
              <a:defRPr/>
            </a:pPr>
            <a:r>
              <a:rPr lang="zh-CN" altLang="en-US" sz="1428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工作经历</a:t>
            </a:r>
            <a:endParaRPr lang="en-US" sz="1428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88"/>
          <p:cNvSpPr/>
          <p:nvPr/>
        </p:nvSpPr>
        <p:spPr>
          <a:xfrm>
            <a:off x="5427467" y="1720481"/>
            <a:ext cx="2558441" cy="646325"/>
          </a:xfrm>
          <a:prstGeom prst="rect">
            <a:avLst/>
          </a:prstGeom>
        </p:spPr>
        <p:txBody>
          <a:bodyPr wrap="square" lIns="91435" tIns="45717" rIns="91435" bIns="45717" numCol="1" spcCol="345643">
            <a:spAutoFit/>
          </a:bodyPr>
          <a:lstStyle/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熟悉常用数据结构和算法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和掌握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网络开发工具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理解面向对象和常用的设计模式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paxos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算法和分布式系统理论知识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Straight Connector 93"/>
          <p:cNvCxnSpPr/>
          <p:nvPr/>
        </p:nvCxnSpPr>
        <p:spPr>
          <a:xfrm rot="5400000">
            <a:off x="3222328" y="3261865"/>
            <a:ext cx="3754645" cy="8626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41932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"/>
                            </p:stCondLst>
                            <p:childTnLst>
                              <p:par>
                                <p:cTn id="43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7" grpId="0"/>
      <p:bldP spid="92" grpId="0"/>
      <p:bldP spid="93" grpId="0"/>
      <p:bldP spid="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相对上一代系统架构的改进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65716" y="1282054"/>
            <a:ext cx="2759486" cy="346249"/>
            <a:chOff x="179512" y="2794116"/>
            <a:chExt cx="3240360" cy="346249"/>
          </a:xfrm>
        </p:grpSpPr>
        <p:sp>
          <p:nvSpPr>
            <p:cNvPr id="34" name="矩形 33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5" name="文本框 11"/>
            <p:cNvSpPr txBox="1"/>
            <p:nvPr/>
          </p:nvSpPr>
          <p:spPr>
            <a:xfrm>
              <a:off x="251520" y="2794116"/>
              <a:ext cx="16568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数据隔离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33172" y="1662947"/>
            <a:ext cx="6180428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把信贷产品配置区分为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配置，授信，贷款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个场景，每个场景保存着自己的副本</a:t>
            </a:r>
            <a:endParaRPr lang="zh-CN" altLang="en-US" sz="105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065716" y="2083449"/>
            <a:ext cx="2759486" cy="346249"/>
            <a:chOff x="179512" y="2794116"/>
            <a:chExt cx="3240360" cy="346249"/>
          </a:xfrm>
        </p:grpSpPr>
        <p:sp>
          <p:nvSpPr>
            <p:cNvPr id="38" name="矩形 37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9" name="文本框 22"/>
            <p:cNvSpPr txBox="1"/>
            <p:nvPr/>
          </p:nvSpPr>
          <p:spPr>
            <a:xfrm>
              <a:off x="251520" y="2794116"/>
              <a:ext cx="16568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可扩展性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033172" y="2464269"/>
            <a:ext cx="5113628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信贷产品配置支持可扩展属性配置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r>
              <a:rPr lang="zh-CN" altLang="en-US" sz="1050" dirty="0" smtClean="0"/>
              <a:t>流程支持每个节点</a:t>
            </a:r>
            <a:r>
              <a:rPr lang="en-US" altLang="zh-CN" sz="1050" dirty="0" smtClean="0"/>
              <a:t>input data</a:t>
            </a:r>
            <a:r>
              <a:rPr lang="zh-CN" altLang="en-US" sz="1050" dirty="0" smtClean="0"/>
              <a:t>配置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r>
              <a:rPr lang="zh-CN" altLang="en-US" sz="1050" dirty="0" smtClean="0"/>
              <a:t>抽象出授信和贷款场景特殊化接口做插件化实现</a:t>
            </a:r>
            <a:endParaRPr lang="zh-CN" altLang="en-US" sz="105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065716" y="3396894"/>
            <a:ext cx="2759486" cy="346249"/>
            <a:chOff x="179512" y="2794116"/>
            <a:chExt cx="3240360" cy="346249"/>
          </a:xfrm>
        </p:grpSpPr>
        <p:sp>
          <p:nvSpPr>
            <p:cNvPr id="42" name="矩形 41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3" name="文本框 11"/>
            <p:cNvSpPr txBox="1"/>
            <p:nvPr/>
          </p:nvSpPr>
          <p:spPr>
            <a:xfrm>
              <a:off x="251520" y="2794116"/>
              <a:ext cx="140837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服务化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033172" y="3777787"/>
            <a:ext cx="4980278" cy="26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通过服务化有效的进行团队分工，提升团队协助效率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19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6" grpId="0"/>
      <p:bldP spid="40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3777109" y="234045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239"/>
          <p:cNvSpPr>
            <a:spLocks noEditPoints="1"/>
          </p:cNvSpPr>
          <p:nvPr/>
        </p:nvSpPr>
        <p:spPr bwMode="auto">
          <a:xfrm>
            <a:off x="1206149" y="2086269"/>
            <a:ext cx="1737641" cy="1737641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19" name="Freeform 240"/>
          <p:cNvSpPr>
            <a:spLocks noEditPoints="1"/>
          </p:cNvSpPr>
          <p:nvPr/>
        </p:nvSpPr>
        <p:spPr bwMode="auto">
          <a:xfrm>
            <a:off x="-104481" y="1356606"/>
            <a:ext cx="1511128" cy="151112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20" name="Freeform 241"/>
          <p:cNvSpPr>
            <a:spLocks noEditPoints="1"/>
          </p:cNvSpPr>
          <p:nvPr/>
        </p:nvSpPr>
        <p:spPr bwMode="auto">
          <a:xfrm>
            <a:off x="1373251" y="1015800"/>
            <a:ext cx="1096369" cy="1096369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21" name="Freeform 242"/>
          <p:cNvSpPr>
            <a:spLocks noEditPoints="1"/>
          </p:cNvSpPr>
          <p:nvPr/>
        </p:nvSpPr>
        <p:spPr bwMode="auto">
          <a:xfrm>
            <a:off x="985076" y="3614812"/>
            <a:ext cx="931914" cy="930879"/>
          </a:xfrm>
          <a:custGeom>
            <a:avLst/>
            <a:gdLst>
              <a:gd name="T0" fmla="*/ 1013 w 1135"/>
              <a:gd name="T1" fmla="*/ 544 h 1134"/>
              <a:gd name="T2" fmla="*/ 1135 w 1135"/>
              <a:gd name="T3" fmla="*/ 472 h 1134"/>
              <a:gd name="T4" fmla="*/ 1107 w 1135"/>
              <a:gd name="T5" fmla="*/ 367 h 1134"/>
              <a:gd name="T6" fmla="*/ 965 w 1135"/>
              <a:gd name="T7" fmla="*/ 366 h 1134"/>
              <a:gd name="T8" fmla="*/ 866 w 1135"/>
              <a:gd name="T9" fmla="*/ 237 h 1134"/>
              <a:gd name="T10" fmla="*/ 901 w 1135"/>
              <a:gd name="T11" fmla="*/ 99 h 1134"/>
              <a:gd name="T12" fmla="*/ 808 w 1135"/>
              <a:gd name="T13" fmla="*/ 45 h 1134"/>
              <a:gd name="T14" fmla="*/ 706 w 1135"/>
              <a:gd name="T15" fmla="*/ 144 h 1134"/>
              <a:gd name="T16" fmla="*/ 544 w 1135"/>
              <a:gd name="T17" fmla="*/ 123 h 1134"/>
              <a:gd name="T18" fmla="*/ 472 w 1135"/>
              <a:gd name="T19" fmla="*/ 0 h 1134"/>
              <a:gd name="T20" fmla="*/ 367 w 1135"/>
              <a:gd name="T21" fmla="*/ 28 h 1134"/>
              <a:gd name="T22" fmla="*/ 365 w 1135"/>
              <a:gd name="T23" fmla="*/ 170 h 1134"/>
              <a:gd name="T24" fmla="*/ 237 w 1135"/>
              <a:gd name="T25" fmla="*/ 269 h 1134"/>
              <a:gd name="T26" fmla="*/ 99 w 1135"/>
              <a:gd name="T27" fmla="*/ 234 h 1134"/>
              <a:gd name="T28" fmla="*/ 45 w 1135"/>
              <a:gd name="T29" fmla="*/ 327 h 1134"/>
              <a:gd name="T30" fmla="*/ 144 w 1135"/>
              <a:gd name="T31" fmla="*/ 429 h 1134"/>
              <a:gd name="T32" fmla="*/ 123 w 1135"/>
              <a:gd name="T33" fmla="*/ 590 h 1134"/>
              <a:gd name="T34" fmla="*/ 0 w 1135"/>
              <a:gd name="T35" fmla="*/ 663 h 1134"/>
              <a:gd name="T36" fmla="*/ 28 w 1135"/>
              <a:gd name="T37" fmla="*/ 767 h 1134"/>
              <a:gd name="T38" fmla="*/ 171 w 1135"/>
              <a:gd name="T39" fmla="*/ 769 h 1134"/>
              <a:gd name="T40" fmla="*/ 269 w 1135"/>
              <a:gd name="T41" fmla="*/ 898 h 1134"/>
              <a:gd name="T42" fmla="*/ 234 w 1135"/>
              <a:gd name="T43" fmla="*/ 1036 h 1134"/>
              <a:gd name="T44" fmla="*/ 328 w 1135"/>
              <a:gd name="T45" fmla="*/ 1090 h 1134"/>
              <a:gd name="T46" fmla="*/ 429 w 1135"/>
              <a:gd name="T47" fmla="*/ 991 h 1134"/>
              <a:gd name="T48" fmla="*/ 591 w 1135"/>
              <a:gd name="T49" fmla="*/ 1012 h 1134"/>
              <a:gd name="T50" fmla="*/ 664 w 1135"/>
              <a:gd name="T51" fmla="*/ 1134 h 1134"/>
              <a:gd name="T52" fmla="*/ 768 w 1135"/>
              <a:gd name="T53" fmla="*/ 1106 h 1134"/>
              <a:gd name="T54" fmla="*/ 770 w 1135"/>
              <a:gd name="T55" fmla="*/ 964 h 1134"/>
              <a:gd name="T56" fmla="*/ 899 w 1135"/>
              <a:gd name="T57" fmla="*/ 865 h 1134"/>
              <a:gd name="T58" fmla="*/ 1036 w 1135"/>
              <a:gd name="T59" fmla="*/ 900 h 1134"/>
              <a:gd name="T60" fmla="*/ 1090 w 1135"/>
              <a:gd name="T61" fmla="*/ 807 h 1134"/>
              <a:gd name="T62" fmla="*/ 992 w 1135"/>
              <a:gd name="T63" fmla="*/ 705 h 1134"/>
              <a:gd name="T64" fmla="*/ 1013 w 1135"/>
              <a:gd name="T65" fmla="*/ 544 h 1134"/>
              <a:gd name="T66" fmla="*/ 593 w 1135"/>
              <a:gd name="T67" fmla="*/ 879 h 1134"/>
              <a:gd name="T68" fmla="*/ 256 w 1135"/>
              <a:gd name="T69" fmla="*/ 593 h 1134"/>
              <a:gd name="T70" fmla="*/ 543 w 1135"/>
              <a:gd name="T71" fmla="*/ 256 h 1134"/>
              <a:gd name="T72" fmla="*/ 879 w 1135"/>
              <a:gd name="T73" fmla="*/ 542 h 1134"/>
              <a:gd name="T74" fmla="*/ 593 w 1135"/>
              <a:gd name="T75" fmla="*/ 87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grpSp>
        <p:nvGrpSpPr>
          <p:cNvPr id="22" name="组合 21"/>
          <p:cNvGrpSpPr/>
          <p:nvPr/>
        </p:nvGrpSpPr>
        <p:grpSpPr>
          <a:xfrm>
            <a:off x="170633" y="3361515"/>
            <a:ext cx="960900" cy="1913939"/>
            <a:chOff x="6660137" y="2870008"/>
            <a:chExt cx="960900" cy="1913939"/>
          </a:xfrm>
          <a:solidFill>
            <a:srgbClr val="0070C0"/>
          </a:solidFill>
        </p:grpSpPr>
        <p:sp>
          <p:nvSpPr>
            <p:cNvPr id="23" name="Freeform 254"/>
            <p:cNvSpPr>
              <a:spLocks/>
            </p:cNvSpPr>
            <p:nvPr/>
          </p:nvSpPr>
          <p:spPr bwMode="auto">
            <a:xfrm>
              <a:off x="6759516" y="2870008"/>
              <a:ext cx="478886" cy="229617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  <p:sp>
          <p:nvSpPr>
            <p:cNvPr id="24" name="Freeform 255"/>
            <p:cNvSpPr>
              <a:spLocks/>
            </p:cNvSpPr>
            <p:nvPr/>
          </p:nvSpPr>
          <p:spPr bwMode="auto">
            <a:xfrm>
              <a:off x="6660137" y="2941995"/>
              <a:ext cx="960900" cy="1841952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  <p:sp>
          <p:nvSpPr>
            <p:cNvPr id="25" name="Freeform 256"/>
            <p:cNvSpPr>
              <a:spLocks/>
            </p:cNvSpPr>
            <p:nvPr/>
          </p:nvSpPr>
          <p:spPr bwMode="auto">
            <a:xfrm>
              <a:off x="6784586" y="3143035"/>
              <a:ext cx="394073" cy="213068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</p:grpSp>
    </p:spTree>
    <p:extLst>
      <p:ext uri="{BB962C8B-B14F-4D97-AF65-F5344CB8AC3E}">
        <p14:creationId xmlns:p14="http://schemas.microsoft.com/office/powerpoint/2010/main" val="321877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1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3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5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mph" presetSubtype="0" grpId="1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7 -3.7037E-6 L 2.08333E-7 -0.07222 " pathEditMode="relative" rAng="0" ptsTypes="AA">
                                      <p:cBhvr>
                                        <p:cTn id="42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2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7" grpId="1" build="allAtOnce"/>
      <p:bldP spid="17" grpId="2" build="allAtOnce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3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4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自我评价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6003551" y="3375172"/>
            <a:ext cx="459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7"/>
          <p:cNvGrpSpPr/>
          <p:nvPr/>
        </p:nvGrpSpPr>
        <p:grpSpPr>
          <a:xfrm flipH="1" flipV="1">
            <a:off x="4828084" y="4278456"/>
            <a:ext cx="771701" cy="145882"/>
            <a:chOff x="4255294" y="1661160"/>
            <a:chExt cx="1505426" cy="262890"/>
          </a:xfrm>
        </p:grpSpPr>
        <p:cxnSp>
          <p:nvCxnSpPr>
            <p:cNvPr id="19" name="直接连接符 1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>
            <a:stCxn id="36" idx="3"/>
          </p:cNvCxnSpPr>
          <p:nvPr/>
        </p:nvCxnSpPr>
        <p:spPr>
          <a:xfrm flipH="1" flipV="1">
            <a:off x="2676066" y="3375172"/>
            <a:ext cx="469234" cy="16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676066" y="2359295"/>
            <a:ext cx="459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22"/>
          <p:cNvGrpSpPr/>
          <p:nvPr/>
        </p:nvGrpSpPr>
        <p:grpSpPr>
          <a:xfrm>
            <a:off x="3412960" y="1208476"/>
            <a:ext cx="911317" cy="197168"/>
            <a:chOff x="4255294" y="1661160"/>
            <a:chExt cx="1505426" cy="262890"/>
          </a:xfrm>
        </p:grpSpPr>
        <p:cxnSp>
          <p:nvCxnSpPr>
            <p:cNvPr id="24" name="直接连接符 23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25"/>
          <p:cNvGrpSpPr/>
          <p:nvPr/>
        </p:nvGrpSpPr>
        <p:grpSpPr>
          <a:xfrm>
            <a:off x="5112456" y="1964010"/>
            <a:ext cx="902970" cy="788671"/>
            <a:chOff x="6842760" y="2637270"/>
            <a:chExt cx="1203960" cy="1051560"/>
          </a:xfrm>
        </p:grpSpPr>
        <p:sp>
          <p:nvSpPr>
            <p:cNvPr id="27" name="六边形 26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24263" y="2809107"/>
              <a:ext cx="820724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8"/>
          <p:cNvGrpSpPr/>
          <p:nvPr/>
        </p:nvGrpSpPr>
        <p:grpSpPr>
          <a:xfrm>
            <a:off x="4124775" y="1395367"/>
            <a:ext cx="902970" cy="788672"/>
            <a:chOff x="5525852" y="1879080"/>
            <a:chExt cx="1203960" cy="1051560"/>
          </a:xfrm>
        </p:grpSpPr>
        <p:sp>
          <p:nvSpPr>
            <p:cNvPr id="30" name="六边形 29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686669" y="1989362"/>
              <a:ext cx="882327" cy="79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31"/>
          <p:cNvGrpSpPr/>
          <p:nvPr/>
        </p:nvGrpSpPr>
        <p:grpSpPr>
          <a:xfrm>
            <a:off x="5100582" y="2980837"/>
            <a:ext cx="902970" cy="788672"/>
            <a:chOff x="6842760" y="4008870"/>
            <a:chExt cx="1203960" cy="1051560"/>
          </a:xfrm>
        </p:grpSpPr>
        <p:sp>
          <p:nvSpPr>
            <p:cNvPr id="33" name="六边形 32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81635" y="4119152"/>
              <a:ext cx="926211" cy="79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34"/>
          <p:cNvGrpSpPr/>
          <p:nvPr/>
        </p:nvGrpSpPr>
        <p:grpSpPr>
          <a:xfrm>
            <a:off x="3145300" y="2982476"/>
            <a:ext cx="902970" cy="788672"/>
            <a:chOff x="4206240" y="4008870"/>
            <a:chExt cx="1203960" cy="1051560"/>
          </a:xfrm>
        </p:grpSpPr>
        <p:sp>
          <p:nvSpPr>
            <p:cNvPr id="36" name="六边形 35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97857" y="4119152"/>
              <a:ext cx="820725" cy="79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7"/>
          <p:cNvGrpSpPr/>
          <p:nvPr/>
        </p:nvGrpSpPr>
        <p:grpSpPr>
          <a:xfrm>
            <a:off x="3135064" y="1964010"/>
            <a:ext cx="902970" cy="788671"/>
            <a:chOff x="4206240" y="2637270"/>
            <a:chExt cx="1203960" cy="1051560"/>
          </a:xfrm>
        </p:grpSpPr>
        <p:sp>
          <p:nvSpPr>
            <p:cNvPr id="39" name="六边形 38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387743" y="2809107"/>
              <a:ext cx="820724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40"/>
          <p:cNvGrpSpPr/>
          <p:nvPr/>
        </p:nvGrpSpPr>
        <p:grpSpPr>
          <a:xfrm>
            <a:off x="4124775" y="3510364"/>
            <a:ext cx="902970" cy="788671"/>
            <a:chOff x="5525852" y="4683240"/>
            <a:chExt cx="1203960" cy="1051560"/>
          </a:xfrm>
        </p:grpSpPr>
        <p:sp>
          <p:nvSpPr>
            <p:cNvPr id="42" name="六边形 41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693281" y="4855077"/>
              <a:ext cx="820724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43"/>
          <p:cNvGrpSpPr/>
          <p:nvPr/>
        </p:nvGrpSpPr>
        <p:grpSpPr>
          <a:xfrm>
            <a:off x="3868619" y="2254931"/>
            <a:ext cx="1415291" cy="1194435"/>
            <a:chOff x="5184305" y="3025164"/>
            <a:chExt cx="1887055" cy="1592580"/>
          </a:xfrm>
        </p:grpSpPr>
        <p:sp>
          <p:nvSpPr>
            <p:cNvPr id="45" name="六边形 44"/>
            <p:cNvSpPr/>
            <p:nvPr/>
          </p:nvSpPr>
          <p:spPr>
            <a:xfrm>
              <a:off x="5184305" y="3025164"/>
              <a:ext cx="1887055" cy="159258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1" name="组合 45"/>
            <p:cNvGrpSpPr>
              <a:grpSpLocks noChangeAspect="1"/>
            </p:cNvGrpSpPr>
            <p:nvPr/>
          </p:nvGrpSpPr>
          <p:grpSpPr>
            <a:xfrm>
              <a:off x="5630276" y="3468879"/>
              <a:ext cx="966085" cy="648000"/>
              <a:chOff x="3784600" y="1525588"/>
              <a:chExt cx="935038" cy="568325"/>
            </a:xfrm>
            <a:solidFill>
              <a:srgbClr val="E7E7E7"/>
            </a:solidFill>
          </p:grpSpPr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3871913" y="2011363"/>
                <a:ext cx="112713" cy="82550"/>
              </a:xfrm>
              <a:custGeom>
                <a:avLst/>
                <a:gdLst>
                  <a:gd name="T0" fmla="*/ 30 w 30"/>
                  <a:gd name="T1" fmla="*/ 19 h 22"/>
                  <a:gd name="T2" fmla="*/ 30 w 30"/>
                  <a:gd name="T3" fmla="*/ 0 h 22"/>
                  <a:gd name="T4" fmla="*/ 1 w 30"/>
                  <a:gd name="T5" fmla="*/ 22 h 22"/>
                  <a:gd name="T6" fmla="*/ 27 w 30"/>
                  <a:gd name="T7" fmla="*/ 22 h 22"/>
                  <a:gd name="T8" fmla="*/ 30 w 30"/>
                  <a:gd name="T9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2">
                    <a:moveTo>
                      <a:pt x="30" y="19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0" y="22"/>
                      <a:pt x="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9" y="22"/>
                      <a:pt x="30" y="21"/>
                      <a:pt x="30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4020344" y="1893888"/>
                <a:ext cx="120650" cy="200025"/>
              </a:xfrm>
              <a:custGeom>
                <a:avLst/>
                <a:gdLst>
                  <a:gd name="T0" fmla="*/ 29 w 32"/>
                  <a:gd name="T1" fmla="*/ 53 h 53"/>
                  <a:gd name="T2" fmla="*/ 32 w 32"/>
                  <a:gd name="T3" fmla="*/ 50 h 53"/>
                  <a:gd name="T4" fmla="*/ 32 w 32"/>
                  <a:gd name="T5" fmla="*/ 0 h 53"/>
                  <a:gd name="T6" fmla="*/ 0 w 32"/>
                  <a:gd name="T7" fmla="*/ 23 h 53"/>
                  <a:gd name="T8" fmla="*/ 0 w 32"/>
                  <a:gd name="T9" fmla="*/ 24 h 53"/>
                  <a:gd name="T10" fmla="*/ 0 w 32"/>
                  <a:gd name="T11" fmla="*/ 50 h 53"/>
                  <a:gd name="T12" fmla="*/ 2 w 32"/>
                  <a:gd name="T13" fmla="*/ 53 h 53"/>
                  <a:gd name="T14" fmla="*/ 29 w 32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3">
                    <a:moveTo>
                      <a:pt x="29" y="53"/>
                    </a:moveTo>
                    <a:cubicBezTo>
                      <a:pt x="30" y="53"/>
                      <a:pt x="32" y="52"/>
                      <a:pt x="32" y="5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3"/>
                      <a:pt x="2" y="53"/>
                    </a:cubicBezTo>
                    <a:lnTo>
                      <a:pt x="29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4176712" y="1800225"/>
                <a:ext cx="120650" cy="293688"/>
              </a:xfrm>
              <a:custGeom>
                <a:avLst/>
                <a:gdLst>
                  <a:gd name="T0" fmla="*/ 29 w 32"/>
                  <a:gd name="T1" fmla="*/ 78 h 78"/>
                  <a:gd name="T2" fmla="*/ 32 w 32"/>
                  <a:gd name="T3" fmla="*/ 75 h 78"/>
                  <a:gd name="T4" fmla="*/ 32 w 32"/>
                  <a:gd name="T5" fmla="*/ 9 h 78"/>
                  <a:gd name="T6" fmla="*/ 23 w 32"/>
                  <a:gd name="T7" fmla="*/ 0 h 78"/>
                  <a:gd name="T8" fmla="*/ 10 w 32"/>
                  <a:gd name="T9" fmla="*/ 10 h 78"/>
                  <a:gd name="T10" fmla="*/ 0 w 32"/>
                  <a:gd name="T11" fmla="*/ 17 h 78"/>
                  <a:gd name="T12" fmla="*/ 0 w 32"/>
                  <a:gd name="T13" fmla="*/ 75 h 78"/>
                  <a:gd name="T14" fmla="*/ 3 w 32"/>
                  <a:gd name="T15" fmla="*/ 78 h 78"/>
                  <a:gd name="T16" fmla="*/ 29 w 32"/>
                  <a:gd name="T1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78">
                    <a:moveTo>
                      <a:pt x="29" y="78"/>
                    </a:moveTo>
                    <a:cubicBezTo>
                      <a:pt x="31" y="78"/>
                      <a:pt x="32" y="77"/>
                      <a:pt x="32" y="7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7"/>
                      <a:pt x="1" y="78"/>
                      <a:pt x="3" y="78"/>
                    </a:cubicBezTo>
                    <a:lnTo>
                      <a:pt x="29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4333081" y="1841500"/>
                <a:ext cx="120650" cy="252413"/>
              </a:xfrm>
              <a:custGeom>
                <a:avLst/>
                <a:gdLst>
                  <a:gd name="T0" fmla="*/ 30 w 32"/>
                  <a:gd name="T1" fmla="*/ 67 h 67"/>
                  <a:gd name="T2" fmla="*/ 32 w 32"/>
                  <a:gd name="T3" fmla="*/ 64 h 67"/>
                  <a:gd name="T4" fmla="*/ 32 w 32"/>
                  <a:gd name="T5" fmla="*/ 0 h 67"/>
                  <a:gd name="T6" fmla="*/ 20 w 32"/>
                  <a:gd name="T7" fmla="*/ 10 h 67"/>
                  <a:gd name="T8" fmla="*/ 16 w 32"/>
                  <a:gd name="T9" fmla="*/ 13 h 67"/>
                  <a:gd name="T10" fmla="*/ 5 w 32"/>
                  <a:gd name="T11" fmla="*/ 12 h 67"/>
                  <a:gd name="T12" fmla="*/ 4 w 32"/>
                  <a:gd name="T13" fmla="*/ 11 h 67"/>
                  <a:gd name="T14" fmla="*/ 0 w 32"/>
                  <a:gd name="T15" fmla="*/ 7 h 67"/>
                  <a:gd name="T16" fmla="*/ 0 w 32"/>
                  <a:gd name="T17" fmla="*/ 64 h 67"/>
                  <a:gd name="T18" fmla="*/ 3 w 32"/>
                  <a:gd name="T19" fmla="*/ 67 h 67"/>
                  <a:gd name="T20" fmla="*/ 30 w 32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67">
                    <a:moveTo>
                      <a:pt x="30" y="67"/>
                    </a:moveTo>
                    <a:cubicBezTo>
                      <a:pt x="31" y="67"/>
                      <a:pt x="32" y="66"/>
                      <a:pt x="32" y="6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6"/>
                      <a:pt x="8" y="15"/>
                      <a:pt x="5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6"/>
                      <a:pt x="2" y="67"/>
                      <a:pt x="3" y="67"/>
                    </a:cubicBezTo>
                    <a:lnTo>
                      <a:pt x="30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4489450" y="1720850"/>
                <a:ext cx="120650" cy="373063"/>
              </a:xfrm>
              <a:custGeom>
                <a:avLst/>
                <a:gdLst>
                  <a:gd name="T0" fmla="*/ 29 w 32"/>
                  <a:gd name="T1" fmla="*/ 99 h 99"/>
                  <a:gd name="T2" fmla="*/ 32 w 32"/>
                  <a:gd name="T3" fmla="*/ 96 h 99"/>
                  <a:gd name="T4" fmla="*/ 32 w 32"/>
                  <a:gd name="T5" fmla="*/ 0 h 99"/>
                  <a:gd name="T6" fmla="*/ 13 w 32"/>
                  <a:gd name="T7" fmla="*/ 15 h 99"/>
                  <a:gd name="T8" fmla="*/ 0 w 32"/>
                  <a:gd name="T9" fmla="*/ 25 h 99"/>
                  <a:gd name="T10" fmla="*/ 0 w 32"/>
                  <a:gd name="T11" fmla="*/ 96 h 99"/>
                  <a:gd name="T12" fmla="*/ 3 w 32"/>
                  <a:gd name="T13" fmla="*/ 99 h 99"/>
                  <a:gd name="T14" fmla="*/ 29 w 32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99">
                    <a:moveTo>
                      <a:pt x="29" y="99"/>
                    </a:moveTo>
                    <a:cubicBezTo>
                      <a:pt x="31" y="99"/>
                      <a:pt x="32" y="98"/>
                      <a:pt x="32" y="9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1" y="99"/>
                      <a:pt x="3" y="99"/>
                    </a:cubicBezTo>
                    <a:lnTo>
                      <a:pt x="29" y="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3784600" y="1525588"/>
                <a:ext cx="935038" cy="541338"/>
              </a:xfrm>
              <a:custGeom>
                <a:avLst/>
                <a:gdLst>
                  <a:gd name="T0" fmla="*/ 248 w 248"/>
                  <a:gd name="T1" fmla="*/ 8 h 144"/>
                  <a:gd name="T2" fmla="*/ 245 w 248"/>
                  <a:gd name="T3" fmla="*/ 2 h 144"/>
                  <a:gd name="T4" fmla="*/ 239 w 248"/>
                  <a:gd name="T5" fmla="*/ 0 h 144"/>
                  <a:gd name="T6" fmla="*/ 230 w 248"/>
                  <a:gd name="T7" fmla="*/ 0 h 144"/>
                  <a:gd name="T8" fmla="*/ 200 w 248"/>
                  <a:gd name="T9" fmla="*/ 0 h 144"/>
                  <a:gd name="T10" fmla="*/ 197 w 248"/>
                  <a:gd name="T11" fmla="*/ 1 h 144"/>
                  <a:gd name="T12" fmla="*/ 196 w 248"/>
                  <a:gd name="T13" fmla="*/ 1 h 144"/>
                  <a:gd name="T14" fmla="*/ 191 w 248"/>
                  <a:gd name="T15" fmla="*/ 8 h 144"/>
                  <a:gd name="T16" fmla="*/ 197 w 248"/>
                  <a:gd name="T17" fmla="*/ 16 h 144"/>
                  <a:gd name="T18" fmla="*/ 200 w 248"/>
                  <a:gd name="T19" fmla="*/ 17 h 144"/>
                  <a:gd name="T20" fmla="*/ 210 w 248"/>
                  <a:gd name="T21" fmla="*/ 17 h 144"/>
                  <a:gd name="T22" fmla="*/ 215 w 248"/>
                  <a:gd name="T23" fmla="*/ 17 h 144"/>
                  <a:gd name="T24" fmla="*/ 206 w 248"/>
                  <a:gd name="T25" fmla="*/ 24 h 144"/>
                  <a:gd name="T26" fmla="*/ 189 w 248"/>
                  <a:gd name="T27" fmla="*/ 39 h 144"/>
                  <a:gd name="T28" fmla="*/ 179 w 248"/>
                  <a:gd name="T29" fmla="*/ 47 h 144"/>
                  <a:gd name="T30" fmla="*/ 166 w 248"/>
                  <a:gd name="T31" fmla="*/ 57 h 144"/>
                  <a:gd name="T32" fmla="*/ 158 w 248"/>
                  <a:gd name="T33" fmla="*/ 63 h 144"/>
                  <a:gd name="T34" fmla="*/ 150 w 248"/>
                  <a:gd name="T35" fmla="*/ 55 h 144"/>
                  <a:gd name="T36" fmla="*/ 146 w 248"/>
                  <a:gd name="T37" fmla="*/ 52 h 144"/>
                  <a:gd name="T38" fmla="*/ 136 w 248"/>
                  <a:gd name="T39" fmla="*/ 42 h 144"/>
                  <a:gd name="T40" fmla="*/ 134 w 248"/>
                  <a:gd name="T41" fmla="*/ 40 h 144"/>
                  <a:gd name="T42" fmla="*/ 123 w 248"/>
                  <a:gd name="T43" fmla="*/ 39 h 144"/>
                  <a:gd name="T44" fmla="*/ 114 w 248"/>
                  <a:gd name="T45" fmla="*/ 46 h 144"/>
                  <a:gd name="T46" fmla="*/ 104 w 248"/>
                  <a:gd name="T47" fmla="*/ 54 h 144"/>
                  <a:gd name="T48" fmla="*/ 97 w 248"/>
                  <a:gd name="T49" fmla="*/ 58 h 144"/>
                  <a:gd name="T50" fmla="*/ 94 w 248"/>
                  <a:gd name="T51" fmla="*/ 61 h 144"/>
                  <a:gd name="T52" fmla="*/ 62 w 248"/>
                  <a:gd name="T53" fmla="*/ 85 h 144"/>
                  <a:gd name="T54" fmla="*/ 61 w 248"/>
                  <a:gd name="T55" fmla="*/ 86 h 144"/>
                  <a:gd name="T56" fmla="*/ 51 w 248"/>
                  <a:gd name="T57" fmla="*/ 93 h 144"/>
                  <a:gd name="T58" fmla="*/ 9 w 248"/>
                  <a:gd name="T59" fmla="*/ 124 h 144"/>
                  <a:gd name="T60" fmla="*/ 4 w 248"/>
                  <a:gd name="T61" fmla="*/ 128 h 144"/>
                  <a:gd name="T62" fmla="*/ 3 w 248"/>
                  <a:gd name="T63" fmla="*/ 140 h 144"/>
                  <a:gd name="T64" fmla="*/ 11 w 248"/>
                  <a:gd name="T65" fmla="*/ 143 h 144"/>
                  <a:gd name="T66" fmla="*/ 15 w 248"/>
                  <a:gd name="T67" fmla="*/ 142 h 144"/>
                  <a:gd name="T68" fmla="*/ 51 w 248"/>
                  <a:gd name="T69" fmla="*/ 114 h 144"/>
                  <a:gd name="T70" fmla="*/ 61 w 248"/>
                  <a:gd name="T71" fmla="*/ 107 h 144"/>
                  <a:gd name="T72" fmla="*/ 62 w 248"/>
                  <a:gd name="T73" fmla="*/ 107 h 144"/>
                  <a:gd name="T74" fmla="*/ 94 w 248"/>
                  <a:gd name="T75" fmla="*/ 82 h 144"/>
                  <a:gd name="T76" fmla="*/ 98 w 248"/>
                  <a:gd name="T77" fmla="*/ 80 h 144"/>
                  <a:gd name="T78" fmla="*/ 104 w 248"/>
                  <a:gd name="T79" fmla="*/ 75 h 144"/>
                  <a:gd name="T80" fmla="*/ 114 w 248"/>
                  <a:gd name="T81" fmla="*/ 67 h 144"/>
                  <a:gd name="T82" fmla="*/ 127 w 248"/>
                  <a:gd name="T83" fmla="*/ 57 h 144"/>
                  <a:gd name="T84" fmla="*/ 136 w 248"/>
                  <a:gd name="T85" fmla="*/ 66 h 144"/>
                  <a:gd name="T86" fmla="*/ 146 w 248"/>
                  <a:gd name="T87" fmla="*/ 76 h 144"/>
                  <a:gd name="T88" fmla="*/ 150 w 248"/>
                  <a:gd name="T89" fmla="*/ 79 h 144"/>
                  <a:gd name="T90" fmla="*/ 151 w 248"/>
                  <a:gd name="T91" fmla="*/ 81 h 144"/>
                  <a:gd name="T92" fmla="*/ 162 w 248"/>
                  <a:gd name="T93" fmla="*/ 82 h 144"/>
                  <a:gd name="T94" fmla="*/ 166 w 248"/>
                  <a:gd name="T95" fmla="*/ 79 h 144"/>
                  <a:gd name="T96" fmla="*/ 179 w 248"/>
                  <a:gd name="T97" fmla="*/ 69 h 144"/>
                  <a:gd name="T98" fmla="*/ 189 w 248"/>
                  <a:gd name="T99" fmla="*/ 61 h 144"/>
                  <a:gd name="T100" fmla="*/ 202 w 248"/>
                  <a:gd name="T101" fmla="*/ 51 h 144"/>
                  <a:gd name="T102" fmla="*/ 230 w 248"/>
                  <a:gd name="T103" fmla="*/ 27 h 144"/>
                  <a:gd name="T104" fmla="*/ 231 w 248"/>
                  <a:gd name="T105" fmla="*/ 26 h 144"/>
                  <a:gd name="T106" fmla="*/ 231 w 248"/>
                  <a:gd name="T107" fmla="*/ 46 h 144"/>
                  <a:gd name="T108" fmla="*/ 239 w 248"/>
                  <a:gd name="T109" fmla="*/ 54 h 144"/>
                  <a:gd name="T110" fmla="*/ 248 w 248"/>
                  <a:gd name="T111" fmla="*/ 46 h 144"/>
                  <a:gd name="T112" fmla="*/ 248 w 248"/>
                  <a:gd name="T113" fmla="*/ 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8" h="144">
                    <a:moveTo>
                      <a:pt x="248" y="8"/>
                    </a:moveTo>
                    <a:cubicBezTo>
                      <a:pt x="248" y="6"/>
                      <a:pt x="247" y="4"/>
                      <a:pt x="245" y="2"/>
                    </a:cubicBezTo>
                    <a:cubicBezTo>
                      <a:pt x="243" y="1"/>
                      <a:pt x="241" y="0"/>
                      <a:pt x="239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99" y="0"/>
                      <a:pt x="198" y="0"/>
                      <a:pt x="197" y="1"/>
                    </a:cubicBezTo>
                    <a:cubicBezTo>
                      <a:pt x="197" y="1"/>
                      <a:pt x="196" y="1"/>
                      <a:pt x="196" y="1"/>
                    </a:cubicBezTo>
                    <a:cubicBezTo>
                      <a:pt x="193" y="2"/>
                      <a:pt x="191" y="5"/>
                      <a:pt x="191" y="8"/>
                    </a:cubicBezTo>
                    <a:cubicBezTo>
                      <a:pt x="191" y="12"/>
                      <a:pt x="194" y="15"/>
                      <a:pt x="197" y="16"/>
                    </a:cubicBezTo>
                    <a:cubicBezTo>
                      <a:pt x="198" y="17"/>
                      <a:pt x="199" y="17"/>
                      <a:pt x="200" y="17"/>
                    </a:cubicBezTo>
                    <a:cubicBezTo>
                      <a:pt x="210" y="17"/>
                      <a:pt x="210" y="17"/>
                      <a:pt x="210" y="17"/>
                    </a:cubicBezTo>
                    <a:cubicBezTo>
                      <a:pt x="215" y="17"/>
                      <a:pt x="215" y="17"/>
                      <a:pt x="215" y="17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189" y="39"/>
                      <a:pt x="189" y="39"/>
                      <a:pt x="189" y="39"/>
                    </a:cubicBezTo>
                    <a:cubicBezTo>
                      <a:pt x="179" y="47"/>
                      <a:pt x="179" y="47"/>
                      <a:pt x="179" y="47"/>
                    </a:cubicBezTo>
                    <a:cubicBezTo>
                      <a:pt x="166" y="57"/>
                      <a:pt x="166" y="57"/>
                      <a:pt x="166" y="57"/>
                    </a:cubicBezTo>
                    <a:cubicBezTo>
                      <a:pt x="158" y="63"/>
                      <a:pt x="158" y="63"/>
                      <a:pt x="158" y="63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36" y="42"/>
                      <a:pt x="136" y="42"/>
                      <a:pt x="136" y="42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1" y="37"/>
                      <a:pt x="127" y="36"/>
                      <a:pt x="123" y="39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1" y="131"/>
                      <a:pt x="0" y="136"/>
                      <a:pt x="3" y="140"/>
                    </a:cubicBezTo>
                    <a:cubicBezTo>
                      <a:pt x="5" y="143"/>
                      <a:pt x="8" y="144"/>
                      <a:pt x="11" y="143"/>
                    </a:cubicBezTo>
                    <a:cubicBezTo>
                      <a:pt x="12" y="143"/>
                      <a:pt x="14" y="143"/>
                      <a:pt x="15" y="142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36" y="66"/>
                      <a:pt x="136" y="66"/>
                      <a:pt x="136" y="66"/>
                    </a:cubicBezTo>
                    <a:cubicBezTo>
                      <a:pt x="146" y="76"/>
                      <a:pt x="146" y="76"/>
                      <a:pt x="146" y="7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1" y="81"/>
                      <a:pt x="151" y="81"/>
                      <a:pt x="151" y="81"/>
                    </a:cubicBezTo>
                    <a:cubicBezTo>
                      <a:pt x="154" y="84"/>
                      <a:pt x="159" y="84"/>
                      <a:pt x="162" y="82"/>
                    </a:cubicBezTo>
                    <a:cubicBezTo>
                      <a:pt x="166" y="79"/>
                      <a:pt x="166" y="79"/>
                      <a:pt x="166" y="79"/>
                    </a:cubicBezTo>
                    <a:cubicBezTo>
                      <a:pt x="179" y="69"/>
                      <a:pt x="179" y="69"/>
                      <a:pt x="179" y="69"/>
                    </a:cubicBezTo>
                    <a:cubicBezTo>
                      <a:pt x="189" y="61"/>
                      <a:pt x="189" y="61"/>
                      <a:pt x="189" y="61"/>
                    </a:cubicBezTo>
                    <a:cubicBezTo>
                      <a:pt x="202" y="51"/>
                      <a:pt x="202" y="51"/>
                      <a:pt x="202" y="51"/>
                    </a:cubicBezTo>
                    <a:cubicBezTo>
                      <a:pt x="230" y="27"/>
                      <a:pt x="230" y="27"/>
                      <a:pt x="230" y="27"/>
                    </a:cubicBezTo>
                    <a:cubicBezTo>
                      <a:pt x="231" y="26"/>
                      <a:pt x="231" y="26"/>
                      <a:pt x="231" y="26"/>
                    </a:cubicBezTo>
                    <a:cubicBezTo>
                      <a:pt x="231" y="46"/>
                      <a:pt x="231" y="46"/>
                      <a:pt x="231" y="46"/>
                    </a:cubicBezTo>
                    <a:cubicBezTo>
                      <a:pt x="231" y="50"/>
                      <a:pt x="234" y="54"/>
                      <a:pt x="239" y="54"/>
                    </a:cubicBezTo>
                    <a:cubicBezTo>
                      <a:pt x="244" y="54"/>
                      <a:pt x="248" y="50"/>
                      <a:pt x="248" y="46"/>
                    </a:cubicBezTo>
                    <a:lnTo>
                      <a:pt x="248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2487705" y="1033352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/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勇于创新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969455" y="1307062"/>
            <a:ext cx="2439164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对现有系统存在不合理的地方敢于提出质疑并给出解决方案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09217" y="2050239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细心严谨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997961" y="2323950"/>
            <a:ext cx="1619180" cy="65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在现实工作中，时刻保持着</a:t>
            </a:r>
            <a:r>
              <a:rPr lang="en-US" altLang="zh-CN" sz="1050" dirty="0" smtClean="0">
                <a:sym typeface="微软雅黑" pitchFamily="34" charset="-122"/>
              </a:rPr>
              <a:t>if(true){</a:t>
            </a:r>
            <a:r>
              <a:rPr lang="zh-CN" altLang="en-US" sz="1050" dirty="0" smtClean="0">
                <a:sym typeface="微软雅黑" pitchFamily="34" charset="-122"/>
              </a:rPr>
              <a:t>通过</a:t>
            </a:r>
            <a:r>
              <a:rPr lang="en-US" altLang="zh-CN" sz="1050" dirty="0" smtClean="0">
                <a:sym typeface="微软雅黑" pitchFamily="34" charset="-122"/>
              </a:rPr>
              <a:t>}else{</a:t>
            </a:r>
            <a:r>
              <a:rPr lang="zh-CN" altLang="en-US" sz="1050" dirty="0" smtClean="0">
                <a:sym typeface="微软雅黑" pitchFamily="34" charset="-122"/>
              </a:rPr>
              <a:t>异常</a:t>
            </a:r>
            <a:r>
              <a:rPr lang="en-US" altLang="zh-CN" sz="1050" dirty="0" smtClean="0">
                <a:sym typeface="微软雅黑" pitchFamily="34" charset="-122"/>
              </a:rPr>
              <a:t>},</a:t>
            </a:r>
            <a:r>
              <a:rPr lang="zh-CN" altLang="en-US" sz="1050" dirty="0" smtClean="0">
                <a:sym typeface="微软雅黑" pitchFamily="34" charset="-122"/>
              </a:rPr>
              <a:t>不放过任何未知情况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09219" y="3114764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技术态度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997961" y="3388471"/>
            <a:ext cx="1619180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代码洁癖者，不光要授之以鱼，还追求授之以渔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30372" y="1606629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乐观向上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47"/>
          <p:cNvSpPr>
            <a:spLocks noChangeArrowheads="1"/>
          </p:cNvSpPr>
          <p:nvPr/>
        </p:nvSpPr>
        <p:spPr bwMode="auto">
          <a:xfrm>
            <a:off x="6509898" y="1892162"/>
            <a:ext cx="1655002" cy="103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面试了阿里那么多岗位，多次面到</a:t>
            </a:r>
            <a:r>
              <a:rPr lang="en-US" altLang="zh-CN" sz="1050" dirty="0" smtClean="0">
                <a:sym typeface="微软雅黑" pitchFamily="34" charset="-122"/>
              </a:rPr>
              <a:t>3</a:t>
            </a:r>
            <a:r>
              <a:rPr lang="zh-CN" altLang="en-US" sz="1050" dirty="0" smtClean="0">
                <a:sym typeface="微软雅黑" pitchFamily="34" charset="-122"/>
              </a:rPr>
              <a:t>轮以上，虽然都没有通过，但是依然乐观面对，该工作工作，该学习学习。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23214" y="2869023"/>
            <a:ext cx="1347150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求知欲</a:t>
            </a:r>
            <a:r>
              <a:rPr lang="en-US" altLang="zh-CN" sz="15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上进心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47"/>
          <p:cNvSpPr>
            <a:spLocks noChangeArrowheads="1"/>
          </p:cNvSpPr>
          <p:nvPr/>
        </p:nvSpPr>
        <p:spPr bwMode="auto">
          <a:xfrm>
            <a:off x="6523212" y="3154556"/>
            <a:ext cx="1655002" cy="65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喜欢看博客，书，源代码。每年给自己制定一个技术小目标</a:t>
            </a:r>
            <a:r>
              <a:rPr lang="en-US" altLang="zh-CN" sz="1050" dirty="0" smtClean="0">
                <a:sym typeface="微软雅黑" pitchFamily="34" charset="-122"/>
              </a:rPr>
              <a:t>,</a:t>
            </a:r>
            <a:r>
              <a:rPr lang="zh-CN" altLang="en-US" sz="1050" dirty="0" smtClean="0">
                <a:sym typeface="微软雅黑" pitchFamily="34" charset="-122"/>
              </a:rPr>
              <a:t>造造轮子。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56971" y="4028645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乐于奉献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5656972" y="4314181"/>
            <a:ext cx="2187618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经常跟部门同学一起午餐的时候给他们分享业务和技术上的知识</a:t>
            </a:r>
            <a:endParaRPr lang="zh-CN" altLang="en-US" sz="1050" dirty="0">
              <a:sym typeface="微软雅黑" pitchFamily="34" charset="-122"/>
            </a:endParaRPr>
          </a:p>
        </p:txBody>
      </p:sp>
      <p:grpSp>
        <p:nvGrpSpPr>
          <p:cNvPr id="44" name="组合 64"/>
          <p:cNvGrpSpPr/>
          <p:nvPr/>
        </p:nvGrpSpPr>
        <p:grpSpPr>
          <a:xfrm flipH="1">
            <a:off x="5811339" y="1777275"/>
            <a:ext cx="663084" cy="197168"/>
            <a:chOff x="4255294" y="1661160"/>
            <a:chExt cx="1505426" cy="262890"/>
          </a:xfrm>
        </p:grpSpPr>
        <p:cxnSp>
          <p:nvCxnSpPr>
            <p:cNvPr id="66" name="直接连接符 65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95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52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5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1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6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1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35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750"/>
                            </p:stCondLst>
                            <p:childTnLst>
                              <p:par>
                                <p:cTn id="96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25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6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主要用户场景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08" name="Freeform 9"/>
          <p:cNvSpPr>
            <a:spLocks/>
          </p:cNvSpPr>
          <p:nvPr/>
        </p:nvSpPr>
        <p:spPr bwMode="auto">
          <a:xfrm>
            <a:off x="655672" y="1723073"/>
            <a:ext cx="659082" cy="789227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09" name="Freeform 10"/>
          <p:cNvSpPr>
            <a:spLocks/>
          </p:cNvSpPr>
          <p:nvPr/>
        </p:nvSpPr>
        <p:spPr bwMode="auto">
          <a:xfrm>
            <a:off x="655672" y="2746886"/>
            <a:ext cx="659082" cy="704336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-26911" y="2148858"/>
            <a:ext cx="655338" cy="363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-26911" y="2939221"/>
            <a:ext cx="655338" cy="3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1345929" y="1723073"/>
            <a:ext cx="2547458" cy="59689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7" name="Rectangle 63"/>
          <p:cNvSpPr/>
          <p:nvPr/>
        </p:nvSpPr>
        <p:spPr>
          <a:xfrm>
            <a:off x="1431491" y="1740174"/>
            <a:ext cx="1350505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提供者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18" name="Freeform 14"/>
          <p:cNvSpPr>
            <a:spLocks/>
          </p:cNvSpPr>
          <p:nvPr/>
        </p:nvSpPr>
        <p:spPr bwMode="auto">
          <a:xfrm>
            <a:off x="1345929" y="2746886"/>
            <a:ext cx="2547458" cy="704336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9" name="Rectangle 67"/>
          <p:cNvSpPr/>
          <p:nvPr/>
        </p:nvSpPr>
        <p:spPr>
          <a:xfrm>
            <a:off x="1431491" y="2814369"/>
            <a:ext cx="1350505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24" name="Rectangle 109"/>
          <p:cNvSpPr/>
          <p:nvPr/>
        </p:nvSpPr>
        <p:spPr>
          <a:xfrm>
            <a:off x="79490" y="2105253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125" name="Rectangle 110"/>
          <p:cNvSpPr/>
          <p:nvPr/>
        </p:nvSpPr>
        <p:spPr>
          <a:xfrm>
            <a:off x="69345" y="2895160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128" name="Rectangle 64"/>
          <p:cNvSpPr/>
          <p:nvPr/>
        </p:nvSpPr>
        <p:spPr>
          <a:xfrm>
            <a:off x="4686864" y="1706965"/>
            <a:ext cx="3793051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配置和注解提供服务注册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提供服务流控和鉴权等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defTabSz="725668">
              <a:defRPr/>
            </a:pP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68"/>
          <p:cNvSpPr/>
          <p:nvPr/>
        </p:nvSpPr>
        <p:spPr>
          <a:xfrm>
            <a:off x="4686864" y="2755689"/>
            <a:ext cx="3793051" cy="445187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配置和注解提供服务订阅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提供服务调用负载均衡，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failover,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链路追踪等</a:t>
            </a: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2" name="Straight Connector 114"/>
          <p:cNvCxnSpPr/>
          <p:nvPr/>
        </p:nvCxnSpPr>
        <p:spPr>
          <a:xfrm>
            <a:off x="4663603" y="169965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3" name="Straight Connector 115"/>
          <p:cNvCxnSpPr/>
          <p:nvPr/>
        </p:nvCxnSpPr>
        <p:spPr>
          <a:xfrm>
            <a:off x="4663603" y="274837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214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8" grpId="0" animBg="1"/>
      <p:bldP spid="109" grpId="0" animBg="1"/>
      <p:bldP spid="112" grpId="0" animBg="1"/>
      <p:bldP spid="113" grpId="0" animBg="1"/>
      <p:bldP spid="116" grpId="0" animBg="1"/>
      <p:bldP spid="117" grpId="0"/>
      <p:bldP spid="118" grpId="0" animBg="1"/>
      <p:bldP spid="119" grpId="0"/>
      <p:bldP spid="124" grpId="0"/>
      <p:bldP spid="125" grpId="0"/>
      <p:bldP spid="128" grpId="0"/>
      <p:bldP spid="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系统架构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202" name="Straight Connector 93"/>
          <p:cNvCxnSpPr/>
          <p:nvPr/>
        </p:nvCxnSpPr>
        <p:spPr>
          <a:xfrm rot="5400000">
            <a:off x="212179" y="3081420"/>
            <a:ext cx="4012239" cy="84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93"/>
          <p:cNvCxnSpPr/>
          <p:nvPr/>
        </p:nvCxnSpPr>
        <p:spPr>
          <a:xfrm rot="10800000" flipV="1">
            <a:off x="1069658" y="2329152"/>
            <a:ext cx="70391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93"/>
          <p:cNvCxnSpPr/>
          <p:nvPr/>
        </p:nvCxnSpPr>
        <p:spPr>
          <a:xfrm rot="10800000" flipV="1">
            <a:off x="1052406" y="3432005"/>
            <a:ext cx="70736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052404" y="4080297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消息传输层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65104" y="2756148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远程调用层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065104" y="1594471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服务治理层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221" name="Straight Connector 93"/>
          <p:cNvCxnSpPr/>
          <p:nvPr/>
        </p:nvCxnSpPr>
        <p:spPr>
          <a:xfrm rot="10800000" flipV="1">
            <a:off x="1040902" y="5100027"/>
            <a:ext cx="70736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93"/>
          <p:cNvCxnSpPr/>
          <p:nvPr/>
        </p:nvCxnSpPr>
        <p:spPr>
          <a:xfrm rot="5400000">
            <a:off x="3211720" y="3070578"/>
            <a:ext cx="3986358" cy="42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336606" y="74331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  <p:sp>
        <p:nvSpPr>
          <p:cNvPr id="238" name="TextBox 237"/>
          <p:cNvSpPr txBox="1"/>
          <p:nvPr/>
        </p:nvSpPr>
        <p:spPr>
          <a:xfrm>
            <a:off x="6285762" y="74331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endParaRPr lang="en-US" altLang="zh-CN" dirty="0" smtClean="0"/>
          </a:p>
        </p:txBody>
      </p:sp>
      <p:cxnSp>
        <p:nvCxnSpPr>
          <p:cNvPr id="239" name="Straight Connector 93"/>
          <p:cNvCxnSpPr/>
          <p:nvPr/>
        </p:nvCxnSpPr>
        <p:spPr>
          <a:xfrm rot="5400000">
            <a:off x="6105531" y="3089273"/>
            <a:ext cx="4032247" cy="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9" name="圆角矩形 268"/>
          <p:cNvSpPr/>
          <p:nvPr/>
        </p:nvSpPr>
        <p:spPr>
          <a:xfrm>
            <a:off x="2393950" y="3498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270" name="圆角矩形 269"/>
          <p:cNvSpPr/>
          <p:nvPr/>
        </p:nvSpPr>
        <p:spPr>
          <a:xfrm>
            <a:off x="2393950" y="3819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271" name="圆角矩形 270"/>
          <p:cNvSpPr/>
          <p:nvPr/>
        </p:nvSpPr>
        <p:spPr>
          <a:xfrm>
            <a:off x="2393950" y="4140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72" name="圆角矩形 271"/>
          <p:cNvSpPr/>
          <p:nvPr/>
        </p:nvSpPr>
        <p:spPr>
          <a:xfrm>
            <a:off x="2393950" y="44608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273" name="圆角矩形 272"/>
          <p:cNvSpPr/>
          <p:nvPr/>
        </p:nvSpPr>
        <p:spPr>
          <a:xfrm>
            <a:off x="2393950" y="47815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274" name="圆角矩形 273"/>
          <p:cNvSpPr/>
          <p:nvPr/>
        </p:nvSpPr>
        <p:spPr>
          <a:xfrm>
            <a:off x="5391150" y="3498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275" name="圆角矩形 274"/>
          <p:cNvSpPr/>
          <p:nvPr/>
        </p:nvSpPr>
        <p:spPr>
          <a:xfrm>
            <a:off x="5391150" y="3819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276" name="圆角矩形 275"/>
          <p:cNvSpPr/>
          <p:nvPr/>
        </p:nvSpPr>
        <p:spPr>
          <a:xfrm>
            <a:off x="5391150" y="4140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77" name="圆角矩形 276"/>
          <p:cNvSpPr/>
          <p:nvPr/>
        </p:nvSpPr>
        <p:spPr>
          <a:xfrm>
            <a:off x="5391150" y="44608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278" name="圆角矩形 277"/>
          <p:cNvSpPr/>
          <p:nvPr/>
        </p:nvSpPr>
        <p:spPr>
          <a:xfrm>
            <a:off x="5391150" y="47815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cxnSp>
        <p:nvCxnSpPr>
          <p:cNvPr id="280" name="直接箭头连接符 279"/>
          <p:cNvCxnSpPr>
            <a:stCxn id="269" idx="2"/>
            <a:endCxn id="270" idx="0"/>
          </p:cNvCxnSpPr>
          <p:nvPr/>
        </p:nvCxnSpPr>
        <p:spPr>
          <a:xfrm rot="5400000">
            <a:off x="3636963" y="3754437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0" idx="2"/>
            <a:endCxn id="271" idx="0"/>
          </p:cNvCxnSpPr>
          <p:nvPr/>
        </p:nvCxnSpPr>
        <p:spPr>
          <a:xfrm rot="5400000">
            <a:off x="3636963" y="4075112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>
            <a:stCxn id="271" idx="2"/>
            <a:endCxn id="272" idx="0"/>
          </p:cNvCxnSpPr>
          <p:nvPr/>
        </p:nvCxnSpPr>
        <p:spPr>
          <a:xfrm rot="5400000">
            <a:off x="3636963" y="4395787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72" idx="2"/>
            <a:endCxn id="273" idx="0"/>
          </p:cNvCxnSpPr>
          <p:nvPr/>
        </p:nvCxnSpPr>
        <p:spPr>
          <a:xfrm rot="5400000">
            <a:off x="3636963" y="4716462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273" idx="3"/>
            <a:endCxn id="278" idx="1"/>
          </p:cNvCxnSpPr>
          <p:nvPr/>
        </p:nvCxnSpPr>
        <p:spPr>
          <a:xfrm>
            <a:off x="5010150" y="4876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278" idx="0"/>
            <a:endCxn id="277" idx="2"/>
          </p:cNvCxnSpPr>
          <p:nvPr/>
        </p:nvCxnSpPr>
        <p:spPr>
          <a:xfrm rot="5400000" flipH="1" flipV="1">
            <a:off x="6634163" y="4716463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277" idx="0"/>
            <a:endCxn id="276" idx="2"/>
          </p:cNvCxnSpPr>
          <p:nvPr/>
        </p:nvCxnSpPr>
        <p:spPr>
          <a:xfrm rot="5400000" flipH="1" flipV="1">
            <a:off x="6634163" y="4395788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76" idx="0"/>
            <a:endCxn id="275" idx="2"/>
          </p:cNvCxnSpPr>
          <p:nvPr/>
        </p:nvCxnSpPr>
        <p:spPr>
          <a:xfrm rot="5400000" flipH="1" flipV="1">
            <a:off x="6634163" y="4075113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275" idx="0"/>
            <a:endCxn id="274" idx="2"/>
          </p:cNvCxnSpPr>
          <p:nvPr/>
        </p:nvCxnSpPr>
        <p:spPr>
          <a:xfrm rot="5400000" flipH="1" flipV="1">
            <a:off x="6634163" y="3754438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圆角矩形 296"/>
          <p:cNvSpPr/>
          <p:nvPr/>
        </p:nvSpPr>
        <p:spPr>
          <a:xfrm>
            <a:off x="2393950" y="2482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Interface-Proxy</a:t>
            </a:r>
            <a:endParaRPr lang="zh-CN" altLang="en-US" dirty="0"/>
          </a:p>
        </p:txBody>
      </p:sp>
      <p:sp>
        <p:nvSpPr>
          <p:cNvPr id="298" name="圆角矩形 297"/>
          <p:cNvSpPr/>
          <p:nvPr/>
        </p:nvSpPr>
        <p:spPr>
          <a:xfrm>
            <a:off x="2393950" y="2803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99" name="圆角矩形 298"/>
          <p:cNvSpPr/>
          <p:nvPr/>
        </p:nvSpPr>
        <p:spPr>
          <a:xfrm>
            <a:off x="2393950" y="3124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02" name="圆角矩形 301"/>
          <p:cNvSpPr/>
          <p:nvPr/>
        </p:nvSpPr>
        <p:spPr>
          <a:xfrm>
            <a:off x="5391150" y="2482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Service-Proxy</a:t>
            </a:r>
            <a:endParaRPr lang="zh-CN" altLang="en-US" dirty="0"/>
          </a:p>
        </p:txBody>
      </p:sp>
      <p:sp>
        <p:nvSpPr>
          <p:cNvPr id="303" name="圆角矩形 302"/>
          <p:cNvSpPr/>
          <p:nvPr/>
        </p:nvSpPr>
        <p:spPr>
          <a:xfrm>
            <a:off x="5391150" y="2803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304" name="圆角矩形 303"/>
          <p:cNvSpPr/>
          <p:nvPr/>
        </p:nvSpPr>
        <p:spPr>
          <a:xfrm>
            <a:off x="5391150" y="3124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en-US" altLang="zh-CN" dirty="0" smtClean="0"/>
              <a:t>-Response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07" name="圆角矩形 306"/>
          <p:cNvSpPr/>
          <p:nvPr/>
        </p:nvSpPr>
        <p:spPr>
          <a:xfrm>
            <a:off x="2393950" y="11176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Interface-Proxy-</a:t>
            </a:r>
            <a:r>
              <a:rPr lang="zh-CN" altLang="en-US" dirty="0" smtClean="0"/>
              <a:t>强化</a:t>
            </a:r>
            <a:endParaRPr lang="zh-CN" altLang="en-US" dirty="0"/>
          </a:p>
        </p:txBody>
      </p:sp>
      <p:sp>
        <p:nvSpPr>
          <p:cNvPr id="308" name="圆角矩形 307"/>
          <p:cNvSpPr/>
          <p:nvPr/>
        </p:nvSpPr>
        <p:spPr>
          <a:xfrm>
            <a:off x="2393950" y="14382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09" name="圆角矩形 308"/>
          <p:cNvSpPr/>
          <p:nvPr/>
        </p:nvSpPr>
        <p:spPr>
          <a:xfrm>
            <a:off x="2393950" y="17589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Failover,</a:t>
            </a:r>
            <a:r>
              <a:rPr lang="zh-CN" altLang="en-US" dirty="0" smtClean="0"/>
              <a:t>熔断</a:t>
            </a:r>
            <a:endParaRPr lang="zh-CN" altLang="en-US" dirty="0"/>
          </a:p>
        </p:txBody>
      </p:sp>
      <p:sp>
        <p:nvSpPr>
          <p:cNvPr id="310" name="圆角矩形 309"/>
          <p:cNvSpPr/>
          <p:nvPr/>
        </p:nvSpPr>
        <p:spPr>
          <a:xfrm>
            <a:off x="2393950" y="20796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链路追踪</a:t>
            </a:r>
            <a:endParaRPr lang="zh-CN" altLang="en-US" dirty="0"/>
          </a:p>
        </p:txBody>
      </p:sp>
      <p:sp>
        <p:nvSpPr>
          <p:cNvPr id="327" name="圆角矩形 326"/>
          <p:cNvSpPr/>
          <p:nvPr/>
        </p:nvSpPr>
        <p:spPr>
          <a:xfrm>
            <a:off x="5384800" y="11239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超时熔断</a:t>
            </a:r>
            <a:endParaRPr lang="zh-CN" altLang="en-US" dirty="0"/>
          </a:p>
        </p:txBody>
      </p:sp>
      <p:sp>
        <p:nvSpPr>
          <p:cNvPr id="328" name="圆角矩形 327"/>
          <p:cNvSpPr/>
          <p:nvPr/>
        </p:nvSpPr>
        <p:spPr>
          <a:xfrm>
            <a:off x="5384800" y="14446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链路追踪</a:t>
            </a:r>
            <a:endParaRPr lang="zh-CN" altLang="en-US" dirty="0"/>
          </a:p>
        </p:txBody>
      </p:sp>
      <p:sp>
        <p:nvSpPr>
          <p:cNvPr id="329" name="圆角矩形 328"/>
          <p:cNvSpPr/>
          <p:nvPr/>
        </p:nvSpPr>
        <p:spPr>
          <a:xfrm>
            <a:off x="5384800" y="17653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服务鉴权</a:t>
            </a:r>
            <a:endParaRPr lang="zh-CN" altLang="en-US" dirty="0"/>
          </a:p>
        </p:txBody>
      </p:sp>
      <p:sp>
        <p:nvSpPr>
          <p:cNvPr id="330" name="圆角矩形 329"/>
          <p:cNvSpPr/>
          <p:nvPr/>
        </p:nvSpPr>
        <p:spPr>
          <a:xfrm>
            <a:off x="5384800" y="20859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相对</a:t>
            </a:r>
            <a:r>
              <a:rPr lang="en-US" altLang="zh-CN" sz="1111" b="1" kern="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dubbo</a:t>
            </a: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作出的改进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65716" y="1282054"/>
            <a:ext cx="2759486" cy="346249"/>
            <a:chOff x="179512" y="2794116"/>
            <a:chExt cx="3240360" cy="346249"/>
          </a:xfrm>
        </p:grpSpPr>
        <p:sp>
          <p:nvSpPr>
            <p:cNvPr id="40" name="矩形 39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1" name="文本框 11"/>
            <p:cNvSpPr txBox="1"/>
            <p:nvPr/>
          </p:nvSpPr>
          <p:spPr>
            <a:xfrm>
              <a:off x="251520" y="2794116"/>
              <a:ext cx="289919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优化系统分层和接口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033172" y="1662947"/>
            <a:ext cx="6180428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整体重构优化成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层，上层向下层单向依赖，每层都能独立成功能组件提供功能使用。</a:t>
            </a:r>
            <a:endParaRPr lang="zh-CN" altLang="en-US" sz="105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065716" y="2339474"/>
            <a:ext cx="2759486" cy="346249"/>
            <a:chOff x="179512" y="2794116"/>
            <a:chExt cx="3240360" cy="346249"/>
          </a:xfrm>
        </p:grpSpPr>
        <p:sp>
          <p:nvSpPr>
            <p:cNvPr id="44" name="矩形 43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5" name="文本框 22"/>
            <p:cNvSpPr txBox="1"/>
            <p:nvPr/>
          </p:nvSpPr>
          <p:spPr>
            <a:xfrm>
              <a:off x="251520" y="2794116"/>
              <a:ext cx="240225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优化序列化机制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33172" y="2720294"/>
            <a:ext cx="5113628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优化了基本类型参数序列化方式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sz="1050" dirty="0" smtClean="0"/>
              <a:t>直接两端生成动态生成</a:t>
            </a:r>
            <a:r>
              <a:rPr lang="en-US" altLang="zh-CN" sz="1050" dirty="0" smtClean="0"/>
              <a:t>get set</a:t>
            </a:r>
            <a:r>
              <a:rPr lang="zh-CN" altLang="en-US" sz="1050" dirty="0" smtClean="0"/>
              <a:t>方法代理类来获取参数值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避免统一采用</a:t>
            </a:r>
            <a:r>
              <a:rPr lang="en-US" altLang="zh-CN" sz="1050" dirty="0" smtClean="0"/>
              <a:t>Object[]</a:t>
            </a:r>
            <a:r>
              <a:rPr lang="zh-CN" altLang="en-US" sz="1050" dirty="0" smtClean="0"/>
              <a:t>传输时导致的装箱和拆箱。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endParaRPr lang="zh-CN" altLang="en-US" sz="1050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065716" y="3396894"/>
            <a:ext cx="2759486" cy="346249"/>
            <a:chOff x="179512" y="2794116"/>
            <a:chExt cx="3240360" cy="346249"/>
          </a:xfrm>
        </p:grpSpPr>
        <p:sp>
          <p:nvSpPr>
            <p:cNvPr id="48" name="矩形 47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9" name="文本框 11"/>
            <p:cNvSpPr txBox="1"/>
            <p:nvPr/>
          </p:nvSpPr>
          <p:spPr>
            <a:xfrm>
              <a:off x="251520" y="2794116"/>
              <a:ext cx="292998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r>
                <a:rPr lang="en-US" altLang="zh-CN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future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处理机制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33172" y="3777787"/>
            <a:ext cx="4980278" cy="1013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优化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reqeust.future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缓存方式，每个链接缓存管理自己的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，降低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dubbo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全局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的并发竞争。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基于时间轮队列监听超时的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request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来进行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清理，降低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dubbo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全局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扫描清理过期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</a:p>
          <a:p>
            <a:pPr>
              <a:lnSpc>
                <a:spcPct val="114000"/>
              </a:lnSpc>
            </a:pP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550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2" grpId="0"/>
      <p:bldP spid="46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分布式爬虫系统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系统架构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57" name="Straight Connector 93"/>
          <p:cNvCxnSpPr/>
          <p:nvPr/>
        </p:nvCxnSpPr>
        <p:spPr>
          <a:xfrm flipH="1">
            <a:off x="2720943" y="1560882"/>
            <a:ext cx="2000" cy="33116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93"/>
          <p:cNvCxnSpPr/>
          <p:nvPr/>
        </p:nvCxnSpPr>
        <p:spPr>
          <a:xfrm rot="10800000" flipV="1">
            <a:off x="1584652" y="3990844"/>
            <a:ext cx="4287944" cy="30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61394" y="432979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/>
                </a:solidFill>
              </a:rPr>
              <a:t>节点管理层</a:t>
            </a:r>
            <a:endParaRPr lang="zh-CN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37315" y="3067348"/>
            <a:ext cx="107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任务调度层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Straight Connector 93"/>
          <p:cNvCxnSpPr/>
          <p:nvPr/>
        </p:nvCxnSpPr>
        <p:spPr>
          <a:xfrm flipH="1">
            <a:off x="1238251" y="4872055"/>
            <a:ext cx="5679312" cy="87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93"/>
          <p:cNvCxnSpPr/>
          <p:nvPr/>
        </p:nvCxnSpPr>
        <p:spPr>
          <a:xfrm>
            <a:off x="5857305" y="1560882"/>
            <a:ext cx="11086" cy="33111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2792846" y="4075891"/>
            <a:ext cx="2965450" cy="1849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节点管理接口</a:t>
            </a:r>
            <a:endParaRPr lang="zh-CN" altLang="en-US" sz="800" dirty="0"/>
          </a:p>
        </p:txBody>
      </p:sp>
      <p:sp>
        <p:nvSpPr>
          <p:cNvPr id="104" name="圆角矩形 103"/>
          <p:cNvSpPr/>
          <p:nvPr/>
        </p:nvSpPr>
        <p:spPr>
          <a:xfrm>
            <a:off x="2792380" y="4385951"/>
            <a:ext cx="917172" cy="1970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Looking</a:t>
            </a:r>
            <a:r>
              <a:rPr lang="zh-CN" altLang="en-US" sz="800" dirty="0" smtClean="0"/>
              <a:t>角色</a:t>
            </a:r>
            <a:endParaRPr lang="en-US" altLang="zh-CN" sz="8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1625347" y="1879711"/>
            <a:ext cx="1026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爬虫业务层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93"/>
          <p:cNvCxnSpPr/>
          <p:nvPr/>
        </p:nvCxnSpPr>
        <p:spPr>
          <a:xfrm rot="10800000">
            <a:off x="1613891" y="2379240"/>
            <a:ext cx="42545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5982691" y="1749182"/>
            <a:ext cx="187833" cy="305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点对点远程调用组件</a:t>
            </a:r>
            <a:endParaRPr lang="zh-CN" altLang="en-US" sz="1000" dirty="0"/>
          </a:p>
        </p:txBody>
      </p:sp>
      <p:sp>
        <p:nvSpPr>
          <p:cNvPr id="74" name="圆角矩形 73"/>
          <p:cNvSpPr/>
          <p:nvPr/>
        </p:nvSpPr>
        <p:spPr>
          <a:xfrm>
            <a:off x="6277966" y="1749182"/>
            <a:ext cx="187833" cy="305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缓存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6566891" y="1749182"/>
            <a:ext cx="187833" cy="305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数据库</a:t>
            </a:r>
            <a:endParaRPr lang="zh-CN" altLang="en-US" sz="1000" dirty="0"/>
          </a:p>
        </p:txBody>
      </p:sp>
      <p:sp>
        <p:nvSpPr>
          <p:cNvPr id="76" name="圆角矩形 75"/>
          <p:cNvSpPr/>
          <p:nvPr/>
        </p:nvSpPr>
        <p:spPr>
          <a:xfrm>
            <a:off x="3816985" y="4389197"/>
            <a:ext cx="917172" cy="1970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master</a:t>
            </a:r>
            <a:r>
              <a:rPr lang="zh-CN" altLang="en-US" sz="800" dirty="0" smtClean="0"/>
              <a:t>角色</a:t>
            </a:r>
            <a:endParaRPr lang="en-US" altLang="zh-CN" sz="800" dirty="0" smtClean="0"/>
          </a:p>
        </p:txBody>
      </p:sp>
      <p:sp>
        <p:nvSpPr>
          <p:cNvPr id="77" name="圆角矩形 76"/>
          <p:cNvSpPr/>
          <p:nvPr/>
        </p:nvSpPr>
        <p:spPr>
          <a:xfrm>
            <a:off x="4843161" y="4385951"/>
            <a:ext cx="917172" cy="1970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slave</a:t>
            </a:r>
            <a:r>
              <a:rPr lang="zh-CN" altLang="en-US" sz="800" dirty="0" smtClean="0"/>
              <a:t>角色</a:t>
            </a:r>
            <a:endParaRPr lang="en-US" altLang="zh-CN" sz="800" dirty="0" smtClean="0"/>
          </a:p>
        </p:txBody>
      </p:sp>
      <p:sp>
        <p:nvSpPr>
          <p:cNvPr id="80" name="圆角矩形 79"/>
          <p:cNvSpPr/>
          <p:nvPr/>
        </p:nvSpPr>
        <p:spPr>
          <a:xfrm>
            <a:off x="2794354" y="4640346"/>
            <a:ext cx="2963942" cy="1960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事件管理组件</a:t>
            </a:r>
            <a:endParaRPr lang="zh-CN" altLang="en-US" sz="800" dirty="0"/>
          </a:p>
        </p:txBody>
      </p:sp>
      <p:sp>
        <p:nvSpPr>
          <p:cNvPr id="83" name="圆角矩形 82"/>
          <p:cNvSpPr/>
          <p:nvPr/>
        </p:nvSpPr>
        <p:spPr>
          <a:xfrm>
            <a:off x="2792379" y="3310536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Job</a:t>
            </a:r>
            <a:r>
              <a:rPr lang="zh-CN" altLang="en-US" sz="800" dirty="0"/>
              <a:t>调度器</a:t>
            </a:r>
            <a:endParaRPr lang="en-US" altLang="zh-CN" sz="800" dirty="0" smtClean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287097" y="2379240"/>
            <a:ext cx="12526" cy="1596512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2790789" y="2733262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Job</a:t>
            </a:r>
            <a:r>
              <a:rPr lang="zh-CN" altLang="en-US" sz="800" dirty="0"/>
              <a:t>触发器</a:t>
            </a:r>
            <a:endParaRPr lang="en-US" altLang="zh-CN" sz="800" dirty="0"/>
          </a:p>
        </p:txBody>
      </p:sp>
      <p:sp>
        <p:nvSpPr>
          <p:cNvPr id="91" name="圆角矩形 90"/>
          <p:cNvSpPr/>
          <p:nvPr/>
        </p:nvSpPr>
        <p:spPr>
          <a:xfrm>
            <a:off x="4366828" y="3305037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r>
              <a:rPr lang="zh-CN" altLang="en-US" sz="800" dirty="0"/>
              <a:t>执行器</a:t>
            </a:r>
            <a:endParaRPr lang="en-US" altLang="zh-CN" sz="800" dirty="0"/>
          </a:p>
        </p:txBody>
      </p:sp>
      <p:sp>
        <p:nvSpPr>
          <p:cNvPr id="92" name="圆角矩形 91"/>
          <p:cNvSpPr/>
          <p:nvPr/>
        </p:nvSpPr>
        <p:spPr>
          <a:xfrm>
            <a:off x="4365238" y="2727763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Task-worker</a:t>
            </a:r>
            <a:r>
              <a:rPr lang="zh-CN" altLang="en-US" sz="800" dirty="0"/>
              <a:t>接口</a:t>
            </a:r>
            <a:endParaRPr lang="en-US" altLang="zh-CN" sz="800" dirty="0"/>
          </a:p>
        </p:txBody>
      </p:sp>
      <p:sp>
        <p:nvSpPr>
          <p:cNvPr id="93" name="TextBox 61"/>
          <p:cNvSpPr txBox="1"/>
          <p:nvPr/>
        </p:nvSpPr>
        <p:spPr>
          <a:xfrm>
            <a:off x="3063081" y="2416294"/>
            <a:ext cx="939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master</a:t>
            </a:r>
            <a:r>
              <a:rPr lang="zh-CN" altLang="en-US" sz="1000" dirty="0"/>
              <a:t>激活</a:t>
            </a:r>
          </a:p>
        </p:txBody>
      </p:sp>
      <p:sp>
        <p:nvSpPr>
          <p:cNvPr id="94" name="TextBox 61"/>
          <p:cNvSpPr txBox="1"/>
          <p:nvPr/>
        </p:nvSpPr>
        <p:spPr>
          <a:xfrm>
            <a:off x="4696412" y="2408949"/>
            <a:ext cx="737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slave</a:t>
            </a:r>
            <a:r>
              <a:rPr lang="zh-CN" altLang="en-US" sz="1000" dirty="0" smtClean="0"/>
              <a:t>激活</a:t>
            </a:r>
            <a:endParaRPr lang="zh-CN" altLang="en-US" sz="1000" dirty="0"/>
          </a:p>
        </p:txBody>
      </p:sp>
      <p:sp>
        <p:nvSpPr>
          <p:cNvPr id="95" name="圆角矩形 94"/>
          <p:cNvSpPr/>
          <p:nvPr/>
        </p:nvSpPr>
        <p:spPr>
          <a:xfrm>
            <a:off x="2790786" y="1749183"/>
            <a:ext cx="2965450" cy="18499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爬虫</a:t>
            </a:r>
            <a:r>
              <a:rPr lang="en-US" altLang="zh-CN" sz="800" dirty="0"/>
              <a:t>worker</a:t>
            </a:r>
            <a:r>
              <a:rPr lang="zh-CN" altLang="en-US" sz="800" dirty="0"/>
              <a:t>实现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2794589" y="2072184"/>
            <a:ext cx="917172" cy="19700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资源下载器</a:t>
            </a:r>
            <a:endParaRPr lang="en-US" altLang="zh-CN" sz="800" dirty="0" smtClean="0"/>
          </a:p>
        </p:txBody>
      </p:sp>
      <p:sp>
        <p:nvSpPr>
          <p:cNvPr id="97" name="圆角矩形 96"/>
          <p:cNvSpPr/>
          <p:nvPr/>
        </p:nvSpPr>
        <p:spPr>
          <a:xfrm>
            <a:off x="3819194" y="2075430"/>
            <a:ext cx="917172" cy="19700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网页解析器</a:t>
            </a:r>
            <a:endParaRPr lang="en-US" altLang="zh-CN" sz="800" dirty="0" smtClean="0"/>
          </a:p>
        </p:txBody>
      </p:sp>
      <p:sp>
        <p:nvSpPr>
          <p:cNvPr id="98" name="圆角矩形 97"/>
          <p:cNvSpPr/>
          <p:nvPr/>
        </p:nvSpPr>
        <p:spPr>
          <a:xfrm>
            <a:off x="4845370" y="2072184"/>
            <a:ext cx="917172" cy="19700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结果存储器</a:t>
            </a:r>
            <a:endParaRPr lang="en-US" altLang="zh-CN" sz="800" dirty="0" smtClean="0"/>
          </a:p>
        </p:txBody>
      </p:sp>
      <p:cxnSp>
        <p:nvCxnSpPr>
          <p:cNvPr id="101" name="Straight Connector 93"/>
          <p:cNvCxnSpPr/>
          <p:nvPr/>
        </p:nvCxnSpPr>
        <p:spPr>
          <a:xfrm flipH="1">
            <a:off x="1601373" y="1557152"/>
            <a:ext cx="5222244" cy="37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3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4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主要用户场景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08" name="Freeform 9"/>
          <p:cNvSpPr>
            <a:spLocks/>
          </p:cNvSpPr>
          <p:nvPr/>
        </p:nvSpPr>
        <p:spPr bwMode="auto">
          <a:xfrm>
            <a:off x="655672" y="1348423"/>
            <a:ext cx="659082" cy="789227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09" name="Freeform 10"/>
          <p:cNvSpPr>
            <a:spLocks/>
          </p:cNvSpPr>
          <p:nvPr/>
        </p:nvSpPr>
        <p:spPr bwMode="auto">
          <a:xfrm>
            <a:off x="655672" y="2372236"/>
            <a:ext cx="659082" cy="704336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-26911" y="1774208"/>
            <a:ext cx="655338" cy="363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-26911" y="2564571"/>
            <a:ext cx="655338" cy="3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1345929" y="1348423"/>
            <a:ext cx="2547458" cy="59689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7" name="Rectangle 63"/>
          <p:cNvSpPr/>
          <p:nvPr/>
        </p:nvSpPr>
        <p:spPr>
          <a:xfrm>
            <a:off x="1431491" y="1365524"/>
            <a:ext cx="95296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18" name="Freeform 14"/>
          <p:cNvSpPr>
            <a:spLocks/>
          </p:cNvSpPr>
          <p:nvPr/>
        </p:nvSpPr>
        <p:spPr bwMode="auto">
          <a:xfrm>
            <a:off x="1345929" y="2372236"/>
            <a:ext cx="2547458" cy="704336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9" name="Rectangle 67"/>
          <p:cNvSpPr/>
          <p:nvPr/>
        </p:nvSpPr>
        <p:spPr>
          <a:xfrm>
            <a:off x="1431491" y="2439719"/>
            <a:ext cx="174805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运营人员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24" name="Rectangle 109"/>
          <p:cNvSpPr/>
          <p:nvPr/>
        </p:nvSpPr>
        <p:spPr>
          <a:xfrm>
            <a:off x="79490" y="1730603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125" name="Rectangle 110"/>
          <p:cNvSpPr/>
          <p:nvPr/>
        </p:nvSpPr>
        <p:spPr>
          <a:xfrm>
            <a:off x="69345" y="2520510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128" name="Rectangle 64"/>
          <p:cNvSpPr/>
          <p:nvPr/>
        </p:nvSpPr>
        <p:spPr>
          <a:xfrm>
            <a:off x="4686865" y="1440265"/>
            <a:ext cx="2895036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授信申请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贷款申请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defTabSz="725668">
              <a:defRPr/>
            </a:pP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68"/>
          <p:cNvSpPr/>
          <p:nvPr/>
        </p:nvSpPr>
        <p:spPr>
          <a:xfrm>
            <a:off x="4686865" y="2488989"/>
            <a:ext cx="2875986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信贷产品配置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授信申请审批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贷款申请审批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2" name="Straight Connector 114"/>
          <p:cNvCxnSpPr/>
          <p:nvPr/>
        </p:nvCxnSpPr>
        <p:spPr>
          <a:xfrm>
            <a:off x="4663603" y="132500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3" name="Straight Connector 115"/>
          <p:cNvCxnSpPr/>
          <p:nvPr/>
        </p:nvCxnSpPr>
        <p:spPr>
          <a:xfrm>
            <a:off x="4663603" y="237372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9" name="Freeform 12"/>
          <p:cNvSpPr>
            <a:spLocks/>
          </p:cNvSpPr>
          <p:nvPr/>
        </p:nvSpPr>
        <p:spPr bwMode="auto">
          <a:xfrm>
            <a:off x="655672" y="3126100"/>
            <a:ext cx="659082" cy="1001456"/>
          </a:xfrm>
          <a:custGeom>
            <a:avLst/>
            <a:gdLst>
              <a:gd name="T0" fmla="*/ 0 w 433"/>
              <a:gd name="T1" fmla="*/ 273 h 755"/>
              <a:gd name="T2" fmla="*/ 433 w 433"/>
              <a:gd name="T3" fmla="*/ 755 h 755"/>
              <a:gd name="T4" fmla="*/ 433 w 433"/>
              <a:gd name="T5" fmla="*/ 321 h 755"/>
              <a:gd name="T6" fmla="*/ 0 w 433"/>
              <a:gd name="T7" fmla="*/ 0 h 755"/>
              <a:gd name="T8" fmla="*/ 0 w 433"/>
              <a:gd name="T9" fmla="*/ 2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755">
                <a:moveTo>
                  <a:pt x="0" y="273"/>
                </a:moveTo>
                <a:lnTo>
                  <a:pt x="433" y="755"/>
                </a:lnTo>
                <a:lnTo>
                  <a:pt x="433" y="321"/>
                </a:lnTo>
                <a:lnTo>
                  <a:pt x="0" y="0"/>
                </a:lnTo>
                <a:lnTo>
                  <a:pt x="0" y="273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-26911" y="3126099"/>
            <a:ext cx="655338" cy="36211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1" name="Freeform 18"/>
          <p:cNvSpPr>
            <a:spLocks/>
          </p:cNvSpPr>
          <p:nvPr/>
        </p:nvSpPr>
        <p:spPr bwMode="auto">
          <a:xfrm>
            <a:off x="1345929" y="3551885"/>
            <a:ext cx="2547458" cy="575672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2" name="Rectangle 75"/>
          <p:cNvSpPr/>
          <p:nvPr/>
        </p:nvSpPr>
        <p:spPr>
          <a:xfrm>
            <a:off x="1431491" y="3567678"/>
            <a:ext cx="174805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合作伙伴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33" name="Rectangle 112"/>
          <p:cNvSpPr/>
          <p:nvPr/>
        </p:nvSpPr>
        <p:spPr>
          <a:xfrm>
            <a:off x="70021" y="3090238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04</a:t>
            </a:r>
          </a:p>
        </p:txBody>
      </p:sp>
      <p:sp>
        <p:nvSpPr>
          <p:cNvPr id="35" name="Rectangle 68"/>
          <p:cNvSpPr/>
          <p:nvPr/>
        </p:nvSpPr>
        <p:spPr>
          <a:xfrm>
            <a:off x="4667815" y="3606589"/>
            <a:ext cx="2729936" cy="445187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协助客户授信申请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协助客户贷款申请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Straight Connector 115"/>
          <p:cNvCxnSpPr/>
          <p:nvPr/>
        </p:nvCxnSpPr>
        <p:spPr>
          <a:xfrm>
            <a:off x="4644553" y="349132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214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8" grpId="0" animBg="1"/>
      <p:bldP spid="109" grpId="0" animBg="1"/>
      <p:bldP spid="112" grpId="0" animBg="1"/>
      <p:bldP spid="113" grpId="0" animBg="1"/>
      <p:bldP spid="116" grpId="0" animBg="1"/>
      <p:bldP spid="117" grpId="0"/>
      <p:bldP spid="118" grpId="0" animBg="1"/>
      <p:bldP spid="119" grpId="0"/>
      <p:bldP spid="124" grpId="0"/>
      <p:bldP spid="125" grpId="0"/>
      <p:bldP spid="128" grpId="0"/>
      <p:bldP spid="129" grpId="0"/>
      <p:bldP spid="29" grpId="0" animBg="1"/>
      <p:bldP spid="30" grpId="0" animBg="1"/>
      <p:bldP spid="31" grpId="0" animBg="1"/>
      <p:bldP spid="32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系统架构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57" name="Straight Connector 93"/>
          <p:cNvCxnSpPr/>
          <p:nvPr/>
        </p:nvCxnSpPr>
        <p:spPr>
          <a:xfrm rot="5400000">
            <a:off x="-511721" y="3081420"/>
            <a:ext cx="4012239" cy="84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93"/>
          <p:cNvCxnSpPr/>
          <p:nvPr/>
        </p:nvCxnSpPr>
        <p:spPr>
          <a:xfrm rot="10800000">
            <a:off x="381000" y="3155950"/>
            <a:ext cx="42545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93"/>
          <p:cNvCxnSpPr/>
          <p:nvPr/>
        </p:nvCxnSpPr>
        <p:spPr>
          <a:xfrm rot="10800000" flipV="1">
            <a:off x="353906" y="4210050"/>
            <a:ext cx="4287944" cy="30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9491" y="45501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基础服务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5077" y="38610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场景插件组件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1129" y="2502521"/>
            <a:ext cx="113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主要场景服务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Straight Connector 93"/>
          <p:cNvCxnSpPr/>
          <p:nvPr/>
        </p:nvCxnSpPr>
        <p:spPr>
          <a:xfrm rot="10800000" flipV="1">
            <a:off x="126502" y="5100025"/>
            <a:ext cx="866189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93"/>
          <p:cNvCxnSpPr/>
          <p:nvPr/>
        </p:nvCxnSpPr>
        <p:spPr>
          <a:xfrm rot="5400000">
            <a:off x="2646570" y="3095978"/>
            <a:ext cx="3986358" cy="42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1536700" y="4286250"/>
            <a:ext cx="273050" cy="762000"/>
          </a:xfrm>
          <a:prstGeom prst="roundRect">
            <a:avLst/>
          </a:prstGeom>
          <a:gradFill flip="none" rotWithShape="1">
            <a:gsLst>
              <a:gs pos="0">
                <a:srgbClr val="F00000">
                  <a:shade val="30000"/>
                  <a:satMod val="115000"/>
                </a:srgbClr>
              </a:gs>
              <a:gs pos="50000">
                <a:srgbClr val="F00000">
                  <a:shade val="67500"/>
                  <a:satMod val="115000"/>
                </a:srgbClr>
              </a:gs>
              <a:gs pos="100000">
                <a:srgbClr val="F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风控平台</a:t>
            </a:r>
            <a:endParaRPr lang="zh-CN" altLang="en-US" sz="800" dirty="0"/>
          </a:p>
        </p:txBody>
      </p:sp>
      <p:sp>
        <p:nvSpPr>
          <p:cNvPr id="100" name="圆角矩形 99"/>
          <p:cNvSpPr/>
          <p:nvPr/>
        </p:nvSpPr>
        <p:spPr>
          <a:xfrm>
            <a:off x="1847850" y="4857750"/>
            <a:ext cx="2673350" cy="165100"/>
          </a:xfrm>
          <a:prstGeom prst="roundRect">
            <a:avLst/>
          </a:prstGeom>
          <a:gradFill flip="none" rotWithShape="1">
            <a:gsLst>
              <a:gs pos="0">
                <a:srgbClr val="F00000">
                  <a:shade val="30000"/>
                  <a:satMod val="115000"/>
                </a:srgbClr>
              </a:gs>
              <a:gs pos="50000">
                <a:srgbClr val="F00000">
                  <a:shade val="67500"/>
                  <a:satMod val="115000"/>
                </a:srgbClr>
              </a:gs>
              <a:gs pos="100000">
                <a:srgbClr val="F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风控数据接入</a:t>
            </a:r>
            <a:endParaRPr lang="zh-CN" altLang="en-US" sz="800" dirty="0"/>
          </a:p>
        </p:txBody>
      </p:sp>
      <p:sp>
        <p:nvSpPr>
          <p:cNvPr id="104" name="圆角矩形 103"/>
          <p:cNvSpPr/>
          <p:nvPr/>
        </p:nvSpPr>
        <p:spPr>
          <a:xfrm>
            <a:off x="186690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账户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额度</a:t>
            </a:r>
            <a:endParaRPr lang="zh-CN" altLang="en-US" sz="800" dirty="0"/>
          </a:p>
        </p:txBody>
      </p:sp>
      <p:sp>
        <p:nvSpPr>
          <p:cNvPr id="107" name="圆角矩形 106"/>
          <p:cNvSpPr/>
          <p:nvPr/>
        </p:nvSpPr>
        <p:spPr>
          <a:xfrm>
            <a:off x="220662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黑白名单</a:t>
            </a:r>
            <a:endParaRPr lang="zh-CN" altLang="en-US" sz="800" dirty="0"/>
          </a:p>
        </p:txBody>
      </p:sp>
      <p:sp>
        <p:nvSpPr>
          <p:cNvPr id="108" name="圆角矩形 107"/>
          <p:cNvSpPr/>
          <p:nvPr/>
        </p:nvSpPr>
        <p:spPr>
          <a:xfrm>
            <a:off x="254635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客户</a:t>
            </a:r>
            <a:endParaRPr lang="zh-CN" altLang="en-US" sz="800" dirty="0"/>
          </a:p>
        </p:txBody>
      </p:sp>
      <p:sp>
        <p:nvSpPr>
          <p:cNvPr id="109" name="圆角矩形 108"/>
          <p:cNvSpPr/>
          <p:nvPr/>
        </p:nvSpPr>
        <p:spPr>
          <a:xfrm>
            <a:off x="288607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合作伙伴</a:t>
            </a:r>
            <a:endParaRPr lang="zh-CN" altLang="en-US" sz="800" dirty="0"/>
          </a:p>
        </p:txBody>
      </p:sp>
      <p:sp>
        <p:nvSpPr>
          <p:cNvPr id="110" name="圆角矩形 109"/>
          <p:cNvSpPr/>
          <p:nvPr/>
        </p:nvSpPr>
        <p:spPr>
          <a:xfrm>
            <a:off x="322580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</a:t>
            </a:r>
            <a:endParaRPr lang="zh-CN" altLang="en-US" sz="800" dirty="0"/>
          </a:p>
        </p:txBody>
      </p:sp>
      <p:sp>
        <p:nvSpPr>
          <p:cNvPr id="111" name="圆角矩形 110"/>
          <p:cNvSpPr/>
          <p:nvPr/>
        </p:nvSpPr>
        <p:spPr>
          <a:xfrm>
            <a:off x="356552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资金</a:t>
            </a:r>
            <a:endParaRPr lang="zh-CN" altLang="en-US" sz="800" dirty="0"/>
          </a:p>
        </p:txBody>
      </p:sp>
      <p:sp>
        <p:nvSpPr>
          <p:cNvPr id="112" name="圆角矩形 111"/>
          <p:cNvSpPr/>
          <p:nvPr/>
        </p:nvSpPr>
        <p:spPr>
          <a:xfrm>
            <a:off x="390525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催收</a:t>
            </a:r>
            <a:endParaRPr lang="zh-CN" altLang="en-US" sz="800" dirty="0"/>
          </a:p>
        </p:txBody>
      </p:sp>
      <p:sp>
        <p:nvSpPr>
          <p:cNvPr id="114" name="圆角矩形 113"/>
          <p:cNvSpPr/>
          <p:nvPr/>
        </p:nvSpPr>
        <p:spPr>
          <a:xfrm>
            <a:off x="4248150" y="431165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订单</a:t>
            </a:r>
            <a:endParaRPr lang="en-US" altLang="zh-CN" sz="800" dirty="0" smtClean="0"/>
          </a:p>
        </p:txBody>
      </p:sp>
      <p:sp>
        <p:nvSpPr>
          <p:cNvPr id="115" name="圆角矩形 114"/>
          <p:cNvSpPr/>
          <p:nvPr/>
        </p:nvSpPr>
        <p:spPr>
          <a:xfrm>
            <a:off x="1562100" y="3917950"/>
            <a:ext cx="1409700" cy="2159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授信业务开发组件</a:t>
            </a:r>
            <a:endParaRPr lang="zh-CN" altLang="en-US" sz="800" dirty="0"/>
          </a:p>
        </p:txBody>
      </p:sp>
      <p:sp>
        <p:nvSpPr>
          <p:cNvPr id="116" name="圆角矩形 115"/>
          <p:cNvSpPr/>
          <p:nvPr/>
        </p:nvSpPr>
        <p:spPr>
          <a:xfrm>
            <a:off x="3117850" y="3917950"/>
            <a:ext cx="1409700" cy="2159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贷款业务开发组件</a:t>
            </a:r>
            <a:endParaRPr lang="zh-CN" altLang="en-US" sz="800" dirty="0"/>
          </a:p>
        </p:txBody>
      </p:sp>
      <p:cxnSp>
        <p:nvCxnSpPr>
          <p:cNvPr id="118" name="Straight Connector 93"/>
          <p:cNvCxnSpPr/>
          <p:nvPr/>
        </p:nvCxnSpPr>
        <p:spPr>
          <a:xfrm rot="10800000" flipV="1">
            <a:off x="342900" y="3790950"/>
            <a:ext cx="4298950" cy="127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87703" y="3359398"/>
            <a:ext cx="115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5"/>
                </a:solidFill>
              </a:rPr>
              <a:t>业务产品服务</a:t>
            </a:r>
            <a:endParaRPr lang="zh-CN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155575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信用贷</a:t>
            </a:r>
            <a:endParaRPr lang="zh-CN" altLang="en-US" sz="800" dirty="0"/>
          </a:p>
        </p:txBody>
      </p:sp>
      <p:sp>
        <p:nvSpPr>
          <p:cNvPr id="122" name="圆角矩形 121"/>
          <p:cNvSpPr/>
          <p:nvPr/>
        </p:nvSpPr>
        <p:spPr>
          <a:xfrm>
            <a:off x="200342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抵押贷</a:t>
            </a:r>
            <a:endParaRPr lang="zh-CN" altLang="en-US" sz="800" dirty="0"/>
          </a:p>
        </p:txBody>
      </p:sp>
      <p:sp>
        <p:nvSpPr>
          <p:cNvPr id="123" name="圆角矩形 122"/>
          <p:cNvSpPr/>
          <p:nvPr/>
        </p:nvSpPr>
        <p:spPr>
          <a:xfrm>
            <a:off x="245110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租凭贷</a:t>
            </a:r>
            <a:endParaRPr lang="zh-CN" altLang="en-US" sz="800" dirty="0"/>
          </a:p>
        </p:txBody>
      </p:sp>
      <p:sp>
        <p:nvSpPr>
          <p:cNvPr id="124" name="圆角矩形 123"/>
          <p:cNvSpPr/>
          <p:nvPr/>
        </p:nvSpPr>
        <p:spPr>
          <a:xfrm>
            <a:off x="289877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供应链</a:t>
            </a:r>
            <a:endParaRPr lang="zh-CN" altLang="en-US" sz="800" dirty="0"/>
          </a:p>
        </p:txBody>
      </p:sp>
      <p:sp>
        <p:nvSpPr>
          <p:cNvPr id="125" name="圆角矩形 124"/>
          <p:cNvSpPr/>
          <p:nvPr/>
        </p:nvSpPr>
        <p:spPr>
          <a:xfrm>
            <a:off x="334645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案场贷</a:t>
            </a:r>
            <a:endParaRPr lang="zh-CN" altLang="en-US" sz="800" dirty="0"/>
          </a:p>
        </p:txBody>
      </p:sp>
      <p:sp>
        <p:nvSpPr>
          <p:cNvPr id="126" name="圆角矩形 125"/>
          <p:cNvSpPr/>
          <p:nvPr/>
        </p:nvSpPr>
        <p:spPr>
          <a:xfrm>
            <a:off x="379412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对公贷</a:t>
            </a:r>
            <a:endParaRPr lang="zh-CN" altLang="en-US" sz="800" dirty="0"/>
          </a:p>
        </p:txBody>
      </p:sp>
      <p:sp>
        <p:nvSpPr>
          <p:cNvPr id="127" name="圆角矩形 126"/>
          <p:cNvSpPr/>
          <p:nvPr/>
        </p:nvSpPr>
        <p:spPr>
          <a:xfrm>
            <a:off x="424180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票据贷</a:t>
            </a:r>
            <a:endParaRPr lang="zh-CN" altLang="en-US" sz="800" dirty="0"/>
          </a:p>
        </p:txBody>
      </p:sp>
      <p:sp>
        <p:nvSpPr>
          <p:cNvPr id="129" name="圆角矩形 128"/>
          <p:cNvSpPr/>
          <p:nvPr/>
        </p:nvSpPr>
        <p:spPr>
          <a:xfrm>
            <a:off x="1555750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配置</a:t>
            </a:r>
            <a:endParaRPr lang="zh-CN" altLang="en-US" sz="800" dirty="0"/>
          </a:p>
        </p:txBody>
      </p:sp>
      <p:sp>
        <p:nvSpPr>
          <p:cNvPr id="137" name="圆角矩形 136"/>
          <p:cNvSpPr/>
          <p:nvPr/>
        </p:nvSpPr>
        <p:spPr>
          <a:xfrm>
            <a:off x="2593975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授信</a:t>
            </a:r>
            <a:endParaRPr lang="zh-CN" altLang="en-US" sz="800" dirty="0"/>
          </a:p>
        </p:txBody>
      </p:sp>
      <p:sp>
        <p:nvSpPr>
          <p:cNvPr id="138" name="圆角矩形 137"/>
          <p:cNvSpPr/>
          <p:nvPr/>
        </p:nvSpPr>
        <p:spPr>
          <a:xfrm>
            <a:off x="3632200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贷款</a:t>
            </a:r>
            <a:endParaRPr lang="zh-CN" altLang="en-US" sz="800" dirty="0"/>
          </a:p>
        </p:txBody>
      </p:sp>
      <p:sp>
        <p:nvSpPr>
          <p:cNvPr id="139" name="圆角矩形 138"/>
          <p:cNvSpPr/>
          <p:nvPr/>
        </p:nvSpPr>
        <p:spPr>
          <a:xfrm>
            <a:off x="1644650" y="24828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产品配置</a:t>
            </a:r>
            <a:endParaRPr lang="zh-CN" altLang="en-US" sz="800" dirty="0"/>
          </a:p>
        </p:txBody>
      </p:sp>
      <p:sp>
        <p:nvSpPr>
          <p:cNvPr id="140" name="圆角矩形 139"/>
          <p:cNvSpPr/>
          <p:nvPr/>
        </p:nvSpPr>
        <p:spPr>
          <a:xfrm>
            <a:off x="1644650" y="26797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产品准入</a:t>
            </a:r>
            <a:endParaRPr lang="zh-CN" altLang="en-US" sz="800" dirty="0"/>
          </a:p>
        </p:txBody>
      </p:sp>
      <p:sp>
        <p:nvSpPr>
          <p:cNvPr id="141" name="圆角矩形 140"/>
          <p:cNvSpPr/>
          <p:nvPr/>
        </p:nvSpPr>
        <p:spPr>
          <a:xfrm>
            <a:off x="1644650" y="28765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产品调整</a:t>
            </a:r>
            <a:endParaRPr lang="zh-CN" altLang="en-US" sz="800" dirty="0"/>
          </a:p>
        </p:txBody>
      </p:sp>
      <p:sp>
        <p:nvSpPr>
          <p:cNvPr id="142" name="圆角矩形 141"/>
          <p:cNvSpPr/>
          <p:nvPr/>
        </p:nvSpPr>
        <p:spPr>
          <a:xfrm>
            <a:off x="2692400" y="24955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授信申请</a:t>
            </a:r>
            <a:endParaRPr lang="zh-CN" altLang="en-US" sz="800" dirty="0"/>
          </a:p>
        </p:txBody>
      </p:sp>
      <p:sp>
        <p:nvSpPr>
          <p:cNvPr id="143" name="圆角矩形 142"/>
          <p:cNvSpPr/>
          <p:nvPr/>
        </p:nvSpPr>
        <p:spPr>
          <a:xfrm>
            <a:off x="2692400" y="26924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申请查询</a:t>
            </a:r>
            <a:endParaRPr lang="zh-CN" altLang="en-US" sz="800" dirty="0"/>
          </a:p>
        </p:txBody>
      </p:sp>
      <p:sp>
        <p:nvSpPr>
          <p:cNvPr id="144" name="圆角矩形 143"/>
          <p:cNvSpPr/>
          <p:nvPr/>
        </p:nvSpPr>
        <p:spPr>
          <a:xfrm>
            <a:off x="2692400" y="28892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审批处理</a:t>
            </a:r>
            <a:endParaRPr lang="zh-CN" altLang="en-US" sz="800" dirty="0"/>
          </a:p>
        </p:txBody>
      </p:sp>
      <p:sp>
        <p:nvSpPr>
          <p:cNvPr id="145" name="圆角矩形 144"/>
          <p:cNvSpPr/>
          <p:nvPr/>
        </p:nvSpPr>
        <p:spPr>
          <a:xfrm>
            <a:off x="3740150" y="24892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贷款申请</a:t>
            </a:r>
            <a:endParaRPr lang="zh-CN" altLang="en-US" sz="800" dirty="0"/>
          </a:p>
        </p:txBody>
      </p:sp>
      <p:sp>
        <p:nvSpPr>
          <p:cNvPr id="146" name="圆角矩形 145"/>
          <p:cNvSpPr/>
          <p:nvPr/>
        </p:nvSpPr>
        <p:spPr>
          <a:xfrm>
            <a:off x="3740150" y="26860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申请查询</a:t>
            </a:r>
            <a:endParaRPr lang="zh-CN" altLang="en-US" sz="800" dirty="0"/>
          </a:p>
        </p:txBody>
      </p:sp>
      <p:sp>
        <p:nvSpPr>
          <p:cNvPr id="147" name="圆角矩形 146"/>
          <p:cNvSpPr/>
          <p:nvPr/>
        </p:nvSpPr>
        <p:spPr>
          <a:xfrm>
            <a:off x="3740150" y="28829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审批处理</a:t>
            </a:r>
            <a:endParaRPr lang="zh-CN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21790" y="1511921"/>
            <a:ext cx="86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应用终端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150" name="Straight Connector 93"/>
          <p:cNvCxnSpPr/>
          <p:nvPr/>
        </p:nvCxnSpPr>
        <p:spPr>
          <a:xfrm rot="10800000">
            <a:off x="381000" y="2139950"/>
            <a:ext cx="42545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1581150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运营应用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2619375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渠道应用</a:t>
            </a:r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3657600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客户应用</a:t>
            </a:r>
            <a:endParaRPr lang="zh-CN" altLang="en-US" dirty="0"/>
          </a:p>
        </p:txBody>
      </p:sp>
      <p:sp>
        <p:nvSpPr>
          <p:cNvPr id="156" name="圆角矩形 155"/>
          <p:cNvSpPr/>
          <p:nvPr/>
        </p:nvSpPr>
        <p:spPr>
          <a:xfrm>
            <a:off x="472440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图像识别</a:t>
            </a:r>
            <a:endParaRPr lang="zh-CN" altLang="en-US" sz="1000" dirty="0"/>
          </a:p>
        </p:txBody>
      </p:sp>
      <p:sp>
        <p:nvSpPr>
          <p:cNvPr id="166" name="圆角矩形 165"/>
          <p:cNvSpPr/>
          <p:nvPr/>
        </p:nvSpPr>
        <p:spPr>
          <a:xfrm>
            <a:off x="5058128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支付网关</a:t>
            </a:r>
            <a:endParaRPr lang="zh-CN" altLang="en-US" sz="1000" dirty="0"/>
          </a:p>
        </p:txBody>
      </p:sp>
      <p:sp>
        <p:nvSpPr>
          <p:cNvPr id="167" name="圆角矩形 166"/>
          <p:cNvSpPr/>
          <p:nvPr/>
        </p:nvSpPr>
        <p:spPr>
          <a:xfrm>
            <a:off x="5391856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外部征信</a:t>
            </a:r>
            <a:endParaRPr lang="zh-CN" altLang="en-US" sz="1000" dirty="0"/>
          </a:p>
        </p:txBody>
      </p:sp>
      <p:sp>
        <p:nvSpPr>
          <p:cNvPr id="168" name="圆角矩形 167"/>
          <p:cNvSpPr/>
          <p:nvPr/>
        </p:nvSpPr>
        <p:spPr>
          <a:xfrm>
            <a:off x="5725584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财务系统</a:t>
            </a:r>
            <a:endParaRPr lang="zh-CN" altLang="en-US" sz="1000" dirty="0"/>
          </a:p>
        </p:txBody>
      </p:sp>
      <p:sp>
        <p:nvSpPr>
          <p:cNvPr id="169" name="圆角矩形 168"/>
          <p:cNvSpPr/>
          <p:nvPr/>
        </p:nvSpPr>
        <p:spPr>
          <a:xfrm>
            <a:off x="6059312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通知平台</a:t>
            </a:r>
            <a:endParaRPr lang="zh-CN" altLang="en-US" sz="1000" dirty="0"/>
          </a:p>
        </p:txBody>
      </p:sp>
      <p:sp>
        <p:nvSpPr>
          <p:cNvPr id="170" name="圆角矩形 169"/>
          <p:cNvSpPr/>
          <p:nvPr/>
        </p:nvSpPr>
        <p:spPr>
          <a:xfrm>
            <a:off x="639304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日志管理</a:t>
            </a:r>
            <a:endParaRPr lang="zh-CN" altLang="en-US" sz="1000" dirty="0"/>
          </a:p>
        </p:txBody>
      </p:sp>
      <p:sp>
        <p:nvSpPr>
          <p:cNvPr id="171" name="圆角矩形 170"/>
          <p:cNvSpPr/>
          <p:nvPr/>
        </p:nvSpPr>
        <p:spPr>
          <a:xfrm>
            <a:off x="6726768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配置中心</a:t>
            </a:r>
            <a:endParaRPr lang="zh-CN" altLang="en-US" sz="1000" dirty="0"/>
          </a:p>
        </p:txBody>
      </p:sp>
      <p:sp>
        <p:nvSpPr>
          <p:cNvPr id="172" name="圆角矩形 171"/>
          <p:cNvSpPr/>
          <p:nvPr/>
        </p:nvSpPr>
        <p:spPr>
          <a:xfrm>
            <a:off x="7060496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用户中心</a:t>
            </a:r>
            <a:endParaRPr lang="zh-CN" altLang="en-US" sz="1000" dirty="0"/>
          </a:p>
        </p:txBody>
      </p:sp>
      <p:sp>
        <p:nvSpPr>
          <p:cNvPr id="173" name="圆角矩形 172"/>
          <p:cNvSpPr/>
          <p:nvPr/>
        </p:nvSpPr>
        <p:spPr>
          <a:xfrm>
            <a:off x="7394224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消息队列</a:t>
            </a:r>
            <a:endParaRPr lang="zh-CN" altLang="en-US" sz="1000" dirty="0"/>
          </a:p>
        </p:txBody>
      </p:sp>
      <p:sp>
        <p:nvSpPr>
          <p:cNvPr id="174" name="圆角矩形 173"/>
          <p:cNvSpPr/>
          <p:nvPr/>
        </p:nvSpPr>
        <p:spPr>
          <a:xfrm>
            <a:off x="772795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缓存</a:t>
            </a:r>
            <a:endParaRPr lang="en-US" altLang="zh-CN" sz="1000" dirty="0" smtClean="0"/>
          </a:p>
        </p:txBody>
      </p:sp>
      <p:sp>
        <p:nvSpPr>
          <p:cNvPr id="175" name="圆角矩形 174"/>
          <p:cNvSpPr/>
          <p:nvPr/>
        </p:nvSpPr>
        <p:spPr>
          <a:xfrm>
            <a:off x="8070850" y="1308100"/>
            <a:ext cx="209550" cy="181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数据库</a:t>
            </a:r>
            <a:endParaRPr lang="en-US" altLang="zh-CN" sz="1000" dirty="0" smtClean="0"/>
          </a:p>
        </p:txBody>
      </p:sp>
      <p:sp>
        <p:nvSpPr>
          <p:cNvPr id="176" name="圆角矩形 175"/>
          <p:cNvSpPr/>
          <p:nvPr/>
        </p:nvSpPr>
        <p:spPr>
          <a:xfrm>
            <a:off x="8070850" y="3219450"/>
            <a:ext cx="209550" cy="183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文件系统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5832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数据流转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37" name="Oval 50"/>
          <p:cNvSpPr/>
          <p:nvPr/>
        </p:nvSpPr>
        <p:spPr>
          <a:xfrm>
            <a:off x="1847334" y="1393365"/>
            <a:ext cx="991139" cy="983189"/>
          </a:xfrm>
          <a:prstGeom prst="ellipse">
            <a:avLst/>
          </a:prstGeom>
          <a:solidFill>
            <a:srgbClr val="0070C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信贷产品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Group 6"/>
          <p:cNvGrpSpPr/>
          <p:nvPr/>
        </p:nvGrpSpPr>
        <p:grpSpPr>
          <a:xfrm>
            <a:off x="2844613" y="1653283"/>
            <a:ext cx="413505" cy="410187"/>
            <a:chOff x="3141344" y="2597982"/>
            <a:chExt cx="1228775" cy="1228775"/>
          </a:xfrm>
        </p:grpSpPr>
        <p:sp>
          <p:nvSpPr>
            <p:cNvPr id="40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42" name="Oval 80"/>
          <p:cNvSpPr/>
          <p:nvPr/>
        </p:nvSpPr>
        <p:spPr>
          <a:xfrm>
            <a:off x="3264258" y="13806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授信申请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Oval 80"/>
          <p:cNvSpPr/>
          <p:nvPr/>
        </p:nvSpPr>
        <p:spPr>
          <a:xfrm>
            <a:off x="4681182" y="13743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授信合同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" name="Group 6"/>
          <p:cNvGrpSpPr/>
          <p:nvPr/>
        </p:nvGrpSpPr>
        <p:grpSpPr>
          <a:xfrm>
            <a:off x="4261537" y="1627883"/>
            <a:ext cx="413505" cy="410187"/>
            <a:chOff x="3141344" y="2597982"/>
            <a:chExt cx="1228775" cy="1228775"/>
          </a:xfrm>
        </p:grpSpPr>
        <p:sp>
          <p:nvSpPr>
            <p:cNvPr id="79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81" name="Oval 80"/>
          <p:cNvSpPr/>
          <p:nvPr/>
        </p:nvSpPr>
        <p:spPr>
          <a:xfrm>
            <a:off x="6098106" y="13679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授信额度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" name="Group 6"/>
          <p:cNvGrpSpPr/>
          <p:nvPr/>
        </p:nvGrpSpPr>
        <p:grpSpPr>
          <a:xfrm>
            <a:off x="5678461" y="1646933"/>
            <a:ext cx="413505" cy="410187"/>
            <a:chOff x="3141344" y="2597982"/>
            <a:chExt cx="1228775" cy="1228775"/>
          </a:xfrm>
        </p:grpSpPr>
        <p:sp>
          <p:nvSpPr>
            <p:cNvPr id="83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88" name="Oval 50"/>
          <p:cNvSpPr/>
          <p:nvPr/>
        </p:nvSpPr>
        <p:spPr>
          <a:xfrm>
            <a:off x="1166669" y="2771315"/>
            <a:ext cx="991139" cy="983189"/>
          </a:xfrm>
          <a:prstGeom prst="ellipse">
            <a:avLst/>
          </a:prstGeom>
          <a:solidFill>
            <a:srgbClr val="0070C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贷款账户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9" name="Group 6"/>
          <p:cNvGrpSpPr/>
          <p:nvPr/>
        </p:nvGrpSpPr>
        <p:grpSpPr>
          <a:xfrm>
            <a:off x="2163948" y="3031233"/>
            <a:ext cx="413505" cy="410187"/>
            <a:chOff x="3141344" y="2597982"/>
            <a:chExt cx="1228775" cy="1228775"/>
          </a:xfrm>
        </p:grpSpPr>
        <p:sp>
          <p:nvSpPr>
            <p:cNvPr id="90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92" name="Oval 80"/>
          <p:cNvSpPr/>
          <p:nvPr/>
        </p:nvSpPr>
        <p:spPr>
          <a:xfrm>
            <a:off x="2583593" y="27586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贷款申请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Oval 80"/>
          <p:cNvSpPr/>
          <p:nvPr/>
        </p:nvSpPr>
        <p:spPr>
          <a:xfrm>
            <a:off x="4000517" y="27522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借据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4" name="Group 6"/>
          <p:cNvGrpSpPr/>
          <p:nvPr/>
        </p:nvGrpSpPr>
        <p:grpSpPr>
          <a:xfrm>
            <a:off x="3580872" y="3005833"/>
            <a:ext cx="413505" cy="410187"/>
            <a:chOff x="3141344" y="2597982"/>
            <a:chExt cx="1228775" cy="1228775"/>
          </a:xfrm>
        </p:grpSpPr>
        <p:sp>
          <p:nvSpPr>
            <p:cNvPr id="95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97" name="Oval 80"/>
          <p:cNvSpPr/>
          <p:nvPr/>
        </p:nvSpPr>
        <p:spPr>
          <a:xfrm>
            <a:off x="5417441" y="27459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还款计划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8" name="Group 6"/>
          <p:cNvGrpSpPr/>
          <p:nvPr/>
        </p:nvGrpSpPr>
        <p:grpSpPr>
          <a:xfrm>
            <a:off x="4997796" y="3024883"/>
            <a:ext cx="413505" cy="410187"/>
            <a:chOff x="3141344" y="2597982"/>
            <a:chExt cx="1228775" cy="1228775"/>
          </a:xfrm>
        </p:grpSpPr>
        <p:sp>
          <p:nvSpPr>
            <p:cNvPr id="99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101" name="Oval 80"/>
          <p:cNvSpPr/>
          <p:nvPr/>
        </p:nvSpPr>
        <p:spPr>
          <a:xfrm>
            <a:off x="6833491" y="27332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账单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" name="Group 6"/>
          <p:cNvGrpSpPr/>
          <p:nvPr/>
        </p:nvGrpSpPr>
        <p:grpSpPr>
          <a:xfrm>
            <a:off x="6413846" y="3012183"/>
            <a:ext cx="413505" cy="410187"/>
            <a:chOff x="3141344" y="2597982"/>
            <a:chExt cx="1228775" cy="1228775"/>
          </a:xfrm>
        </p:grpSpPr>
        <p:sp>
          <p:nvSpPr>
            <p:cNvPr id="103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24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7" grpId="0" animBg="1"/>
      <p:bldP spid="42" grpId="0" animBg="1"/>
      <p:bldP spid="77" grpId="0" animBg="1"/>
      <p:bldP spid="81" grpId="0" animBg="1"/>
      <p:bldP spid="88" grpId="0" animBg="1"/>
      <p:bldP spid="92" grpId="0" animBg="1"/>
      <p:bldP spid="93" grpId="0" animBg="1"/>
      <p:bldP spid="97" grpId="0" animBg="1"/>
      <p:bldP spid="101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784</Words>
  <Application>Microsoft Office PowerPoint</Application>
  <PresentationFormat>全屏显示(16:9)</PresentationFormat>
  <Paragraphs>199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刘松(MG01867)</cp:lastModifiedBy>
  <cp:revision>142</cp:revision>
  <dcterms:created xsi:type="dcterms:W3CDTF">2016-11-21T08:29:23Z</dcterms:created>
  <dcterms:modified xsi:type="dcterms:W3CDTF">2018-11-27T10:10:20Z</dcterms:modified>
</cp:coreProperties>
</file>