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83" r:id="rId6"/>
    <p:sldId id="282" r:id="rId7"/>
    <p:sldId id="284" r:id="rId8"/>
    <p:sldId id="285" r:id="rId9"/>
    <p:sldId id="280" r:id="rId10"/>
    <p:sldId id="262" r:id="rId11"/>
    <p:sldId id="263" r:id="rId12"/>
    <p:sldId id="264" r:id="rId13"/>
    <p:sldId id="279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CCFF"/>
    <a:srgbClr val="F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9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6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1DCC-D351-4721-863C-9FC63801FBBD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359852326@qq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41">
              <a:defRPr/>
            </a:pPr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Straight Connector 92"/>
          <p:cNvCxnSpPr/>
          <p:nvPr/>
        </p:nvCxnSpPr>
        <p:spPr>
          <a:xfrm rot="5400000">
            <a:off x="800328" y="2914598"/>
            <a:ext cx="2971345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7" name="Straight Connector 93"/>
          <p:cNvCxnSpPr/>
          <p:nvPr/>
        </p:nvCxnSpPr>
        <p:spPr>
          <a:xfrm rot="5400000">
            <a:off x="6442856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8" name="Straight Connector 95"/>
          <p:cNvCxnSpPr/>
          <p:nvPr/>
        </p:nvCxnSpPr>
        <p:spPr>
          <a:xfrm flipV="1">
            <a:off x="2438401" y="3079630"/>
            <a:ext cx="5903342" cy="25439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70" name="Group 72"/>
          <p:cNvGrpSpPr/>
          <p:nvPr/>
        </p:nvGrpSpPr>
        <p:grpSpPr>
          <a:xfrm>
            <a:off x="2640178" y="1555831"/>
            <a:ext cx="1447800" cy="1052065"/>
            <a:chOff x="685800" y="3143318"/>
            <a:chExt cx="1447800" cy="1052225"/>
          </a:xfrm>
        </p:grpSpPr>
        <p:sp>
          <p:nvSpPr>
            <p:cNvPr id="84" name="Rectangle 6"/>
            <p:cNvSpPr/>
            <p:nvPr/>
          </p:nvSpPr>
          <p:spPr>
            <a:xfrm>
              <a:off x="685800" y="3143318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zh-CN" altLang="en-US" sz="1428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刘松</a:t>
              </a:r>
              <a:endParaRPr lang="en-US" sz="1428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Rectangle 10"/>
            <p:cNvSpPr/>
            <p:nvPr/>
          </p:nvSpPr>
          <p:spPr>
            <a:xfrm>
              <a:off x="685800" y="3389431"/>
              <a:ext cx="1447800" cy="8061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年龄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29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岁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手机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18566655245</a:t>
              </a: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邮箱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2"/>
                </a:rPr>
                <a:t>359852326@qq.com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工作年限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:5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C:\Users\Administrator\Desktop\p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40" y="1426464"/>
            <a:ext cx="2267713" cy="3028493"/>
          </a:xfrm>
          <a:prstGeom prst="rect">
            <a:avLst/>
          </a:prstGeom>
          <a:noFill/>
        </p:spPr>
      </p:pic>
      <p:sp>
        <p:nvSpPr>
          <p:cNvPr id="87" name="Rounded Rectangle 90"/>
          <p:cNvSpPr/>
          <p:nvPr/>
        </p:nvSpPr>
        <p:spPr>
          <a:xfrm>
            <a:off x="5366359" y="1424751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基础能力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88"/>
          <p:cNvSpPr/>
          <p:nvPr/>
        </p:nvSpPr>
        <p:spPr>
          <a:xfrm>
            <a:off x="5427466" y="3638387"/>
            <a:ext cx="2897384" cy="784824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世联小额贷款有限公司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(2018.01-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至今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同策房产咨询股份有限公司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(2016.9-2017.9)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慧科讯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业网络科技有限公司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(2015.6-2017.9)</a:t>
            </a:r>
            <a:endParaRPr lang="ms-MY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北京华胜天成科技股份有限公司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(2014.3-2015.5)</a:t>
            </a:r>
            <a:endParaRPr lang="zh-CN" altLang="en-US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defRPr/>
            </a:pPr>
            <a:endParaRPr lang="ms-MY" altLang="zh-CN" sz="9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ounded Rectangle 89"/>
          <p:cNvSpPr/>
          <p:nvPr/>
        </p:nvSpPr>
        <p:spPr>
          <a:xfrm>
            <a:off x="5366359" y="3333633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88"/>
          <p:cNvSpPr/>
          <p:nvPr/>
        </p:nvSpPr>
        <p:spPr>
          <a:xfrm>
            <a:off x="5427467" y="1720481"/>
            <a:ext cx="2558441" cy="923324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熟悉常用数据结构和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扎实的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编程能力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和掌握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网络开发工具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理解面向对象和常用的设计模式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paxos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算法和分布式系统理论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cloud 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微服务开发组件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Straight Connector 93"/>
          <p:cNvCxnSpPr/>
          <p:nvPr/>
        </p:nvCxnSpPr>
        <p:spPr>
          <a:xfrm rot="5400000">
            <a:off x="3222328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sp>
        <p:nvSpPr>
          <p:cNvPr id="30" name="Rounded Rectangle 89"/>
          <p:cNvSpPr/>
          <p:nvPr/>
        </p:nvSpPr>
        <p:spPr>
          <a:xfrm>
            <a:off x="3063695" y="3333633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个人评价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88"/>
          <p:cNvSpPr/>
          <p:nvPr/>
        </p:nvSpPr>
        <p:spPr>
          <a:xfrm>
            <a:off x="2940255" y="3630239"/>
            <a:ext cx="2558441" cy="923324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乐观向上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细心严谨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勇于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乐于分享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良好的术态度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7" grpId="0"/>
      <p:bldP spid="92" grpId="0"/>
      <p:bldP spid="93" grpId="0"/>
      <p:bldP spid="95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rot="5400000">
            <a:off x="-511721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93"/>
          <p:cNvCxnSpPr/>
          <p:nvPr/>
        </p:nvCxnSpPr>
        <p:spPr>
          <a:xfrm rot="10800000">
            <a:off x="381000" y="3155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353906" y="4210050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491" y="45501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基础服务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5077" y="38610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场景插件组件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1129" y="2502521"/>
            <a:ext cx="113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主要场景服务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rot="10800000" flipV="1">
            <a:off x="126502" y="5100025"/>
            <a:ext cx="866189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 rot="5400000">
            <a:off x="2646570" y="30959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536700" y="4286250"/>
            <a:ext cx="273050" cy="7620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风控平台</a:t>
            </a:r>
            <a:endParaRPr lang="zh-CN" altLang="en-US" sz="800" dirty="0"/>
          </a:p>
        </p:txBody>
      </p:sp>
      <p:sp>
        <p:nvSpPr>
          <p:cNvPr id="100" name="圆角矩形 99"/>
          <p:cNvSpPr/>
          <p:nvPr/>
        </p:nvSpPr>
        <p:spPr>
          <a:xfrm>
            <a:off x="1847850" y="4857750"/>
            <a:ext cx="2673350" cy="1651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风控数据接入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18669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账户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额度</a:t>
            </a:r>
            <a:endParaRPr lang="zh-CN" altLang="en-US" sz="800" dirty="0"/>
          </a:p>
        </p:txBody>
      </p:sp>
      <p:sp>
        <p:nvSpPr>
          <p:cNvPr id="107" name="圆角矩形 106"/>
          <p:cNvSpPr/>
          <p:nvPr/>
        </p:nvSpPr>
        <p:spPr>
          <a:xfrm>
            <a:off x="22066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黑白名单</a:t>
            </a:r>
            <a:endParaRPr lang="zh-CN" altLang="en-US" sz="800" dirty="0"/>
          </a:p>
        </p:txBody>
      </p:sp>
      <p:sp>
        <p:nvSpPr>
          <p:cNvPr id="108" name="圆角矩形 107"/>
          <p:cNvSpPr/>
          <p:nvPr/>
        </p:nvSpPr>
        <p:spPr>
          <a:xfrm>
            <a:off x="25463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客户</a:t>
            </a:r>
            <a:endParaRPr lang="zh-CN" altLang="en-US" sz="800" dirty="0"/>
          </a:p>
        </p:txBody>
      </p:sp>
      <p:sp>
        <p:nvSpPr>
          <p:cNvPr id="109" name="圆角矩形 108"/>
          <p:cNvSpPr/>
          <p:nvPr/>
        </p:nvSpPr>
        <p:spPr>
          <a:xfrm>
            <a:off x="288607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合作伙伴</a:t>
            </a:r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32258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35655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资金</a:t>
            </a:r>
            <a:endParaRPr lang="zh-CN" altLang="en-US" sz="800" dirty="0"/>
          </a:p>
        </p:txBody>
      </p:sp>
      <p:sp>
        <p:nvSpPr>
          <p:cNvPr id="112" name="圆角矩形 111"/>
          <p:cNvSpPr/>
          <p:nvPr/>
        </p:nvSpPr>
        <p:spPr>
          <a:xfrm>
            <a:off x="39052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催收</a:t>
            </a:r>
            <a:endParaRPr lang="zh-CN" altLang="en-US" sz="800" dirty="0"/>
          </a:p>
        </p:txBody>
      </p:sp>
      <p:sp>
        <p:nvSpPr>
          <p:cNvPr id="114" name="圆角矩形 113"/>
          <p:cNvSpPr/>
          <p:nvPr/>
        </p:nvSpPr>
        <p:spPr>
          <a:xfrm>
            <a:off x="4248150" y="431165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订单</a:t>
            </a:r>
            <a:endParaRPr lang="en-US" altLang="zh-CN" sz="800" dirty="0" smtClean="0"/>
          </a:p>
        </p:txBody>
      </p:sp>
      <p:sp>
        <p:nvSpPr>
          <p:cNvPr id="115" name="圆角矩形 114"/>
          <p:cNvSpPr/>
          <p:nvPr/>
        </p:nvSpPr>
        <p:spPr>
          <a:xfrm>
            <a:off x="156210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授信业务开发组件</a:t>
            </a:r>
            <a:endParaRPr lang="zh-CN" altLang="en-US" sz="800" dirty="0"/>
          </a:p>
        </p:txBody>
      </p:sp>
      <p:sp>
        <p:nvSpPr>
          <p:cNvPr id="116" name="圆角矩形 115"/>
          <p:cNvSpPr/>
          <p:nvPr/>
        </p:nvSpPr>
        <p:spPr>
          <a:xfrm>
            <a:off x="311785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贷款业务开发组件</a:t>
            </a:r>
            <a:endParaRPr lang="zh-CN" altLang="en-US" sz="800" dirty="0"/>
          </a:p>
        </p:txBody>
      </p:sp>
      <p:cxnSp>
        <p:nvCxnSpPr>
          <p:cNvPr id="118" name="Straight Connector 93"/>
          <p:cNvCxnSpPr/>
          <p:nvPr/>
        </p:nvCxnSpPr>
        <p:spPr>
          <a:xfrm rot="10800000" flipV="1">
            <a:off x="342900" y="3790950"/>
            <a:ext cx="4298950" cy="127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7703" y="3359398"/>
            <a:ext cx="115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5"/>
                </a:solidFill>
              </a:rPr>
              <a:t>业务产品服务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5557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信用贷</a:t>
            </a:r>
            <a:endParaRPr lang="zh-CN" altLang="en-US" sz="800" dirty="0"/>
          </a:p>
        </p:txBody>
      </p:sp>
      <p:sp>
        <p:nvSpPr>
          <p:cNvPr id="122" name="圆角矩形 121"/>
          <p:cNvSpPr/>
          <p:nvPr/>
        </p:nvSpPr>
        <p:spPr>
          <a:xfrm>
            <a:off x="20034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抵押贷</a:t>
            </a:r>
            <a:endParaRPr lang="zh-CN" altLang="en-US" sz="800" dirty="0"/>
          </a:p>
        </p:txBody>
      </p:sp>
      <p:sp>
        <p:nvSpPr>
          <p:cNvPr id="123" name="圆角矩形 122"/>
          <p:cNvSpPr/>
          <p:nvPr/>
        </p:nvSpPr>
        <p:spPr>
          <a:xfrm>
            <a:off x="24511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租凭贷</a:t>
            </a:r>
            <a:endParaRPr lang="zh-CN" altLang="en-US" sz="800" dirty="0"/>
          </a:p>
        </p:txBody>
      </p:sp>
      <p:sp>
        <p:nvSpPr>
          <p:cNvPr id="124" name="圆角矩形 123"/>
          <p:cNvSpPr/>
          <p:nvPr/>
        </p:nvSpPr>
        <p:spPr>
          <a:xfrm>
            <a:off x="289877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供应链</a:t>
            </a:r>
            <a:endParaRPr lang="zh-CN" altLang="en-US" sz="800" dirty="0"/>
          </a:p>
        </p:txBody>
      </p:sp>
      <p:sp>
        <p:nvSpPr>
          <p:cNvPr id="125" name="圆角矩形 124"/>
          <p:cNvSpPr/>
          <p:nvPr/>
        </p:nvSpPr>
        <p:spPr>
          <a:xfrm>
            <a:off x="33464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案场贷</a:t>
            </a:r>
            <a:endParaRPr lang="zh-CN" altLang="en-US" sz="800" dirty="0"/>
          </a:p>
        </p:txBody>
      </p:sp>
      <p:sp>
        <p:nvSpPr>
          <p:cNvPr id="126" name="圆角矩形 125"/>
          <p:cNvSpPr/>
          <p:nvPr/>
        </p:nvSpPr>
        <p:spPr>
          <a:xfrm>
            <a:off x="37941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对公贷</a:t>
            </a:r>
            <a:endParaRPr lang="zh-CN" altLang="en-US" sz="800" dirty="0"/>
          </a:p>
        </p:txBody>
      </p:sp>
      <p:sp>
        <p:nvSpPr>
          <p:cNvPr id="127" name="圆角矩形 126"/>
          <p:cNvSpPr/>
          <p:nvPr/>
        </p:nvSpPr>
        <p:spPr>
          <a:xfrm>
            <a:off x="42418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票据贷</a:t>
            </a:r>
            <a:endParaRPr lang="zh-CN" altLang="en-US" sz="800" dirty="0"/>
          </a:p>
        </p:txBody>
      </p:sp>
      <p:sp>
        <p:nvSpPr>
          <p:cNvPr id="129" name="圆角矩形 128"/>
          <p:cNvSpPr/>
          <p:nvPr/>
        </p:nvSpPr>
        <p:spPr>
          <a:xfrm>
            <a:off x="155575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配置</a:t>
            </a:r>
            <a:endParaRPr lang="zh-CN" altLang="en-US" sz="800" dirty="0"/>
          </a:p>
        </p:txBody>
      </p:sp>
      <p:sp>
        <p:nvSpPr>
          <p:cNvPr id="137" name="圆角矩形 136"/>
          <p:cNvSpPr/>
          <p:nvPr/>
        </p:nvSpPr>
        <p:spPr>
          <a:xfrm>
            <a:off x="2593975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授信</a:t>
            </a:r>
            <a:endParaRPr lang="zh-CN" altLang="en-US" sz="800" dirty="0"/>
          </a:p>
        </p:txBody>
      </p:sp>
      <p:sp>
        <p:nvSpPr>
          <p:cNvPr id="138" name="圆角矩形 137"/>
          <p:cNvSpPr/>
          <p:nvPr/>
        </p:nvSpPr>
        <p:spPr>
          <a:xfrm>
            <a:off x="363220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贷款</a:t>
            </a:r>
            <a:endParaRPr lang="zh-CN" altLang="en-US" sz="800" dirty="0"/>
          </a:p>
        </p:txBody>
      </p:sp>
      <p:sp>
        <p:nvSpPr>
          <p:cNvPr id="139" name="圆角矩形 138"/>
          <p:cNvSpPr/>
          <p:nvPr/>
        </p:nvSpPr>
        <p:spPr>
          <a:xfrm>
            <a:off x="1644650" y="24828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产品配置</a:t>
            </a:r>
            <a:endParaRPr lang="zh-CN" altLang="en-US" sz="800" dirty="0"/>
          </a:p>
        </p:txBody>
      </p:sp>
      <p:sp>
        <p:nvSpPr>
          <p:cNvPr id="140" name="圆角矩形 139"/>
          <p:cNvSpPr/>
          <p:nvPr/>
        </p:nvSpPr>
        <p:spPr>
          <a:xfrm>
            <a:off x="1644650" y="26797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产品准入</a:t>
            </a:r>
            <a:endParaRPr lang="zh-CN" altLang="en-US" sz="800" dirty="0"/>
          </a:p>
        </p:txBody>
      </p:sp>
      <p:sp>
        <p:nvSpPr>
          <p:cNvPr id="141" name="圆角矩形 140"/>
          <p:cNvSpPr/>
          <p:nvPr/>
        </p:nvSpPr>
        <p:spPr>
          <a:xfrm>
            <a:off x="1644650" y="2876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产品调整</a:t>
            </a:r>
            <a:endParaRPr lang="zh-CN" altLang="en-US" sz="800" dirty="0"/>
          </a:p>
        </p:txBody>
      </p:sp>
      <p:sp>
        <p:nvSpPr>
          <p:cNvPr id="142" name="圆角矩形 141"/>
          <p:cNvSpPr/>
          <p:nvPr/>
        </p:nvSpPr>
        <p:spPr>
          <a:xfrm>
            <a:off x="2692400" y="2495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授信申请</a:t>
            </a:r>
            <a:endParaRPr lang="zh-CN" altLang="en-US" sz="800" dirty="0"/>
          </a:p>
        </p:txBody>
      </p:sp>
      <p:sp>
        <p:nvSpPr>
          <p:cNvPr id="143" name="圆角矩形 142"/>
          <p:cNvSpPr/>
          <p:nvPr/>
        </p:nvSpPr>
        <p:spPr>
          <a:xfrm>
            <a:off x="2692400" y="26924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4" name="圆角矩形 143"/>
          <p:cNvSpPr/>
          <p:nvPr/>
        </p:nvSpPr>
        <p:spPr>
          <a:xfrm>
            <a:off x="2692400" y="28892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5" name="圆角矩形 144"/>
          <p:cNvSpPr/>
          <p:nvPr/>
        </p:nvSpPr>
        <p:spPr>
          <a:xfrm>
            <a:off x="3740150" y="24892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贷款申请</a:t>
            </a:r>
            <a:endParaRPr lang="zh-CN" altLang="en-US" sz="800" dirty="0"/>
          </a:p>
        </p:txBody>
      </p:sp>
      <p:sp>
        <p:nvSpPr>
          <p:cNvPr id="146" name="圆角矩形 145"/>
          <p:cNvSpPr/>
          <p:nvPr/>
        </p:nvSpPr>
        <p:spPr>
          <a:xfrm>
            <a:off x="3740150" y="26860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7" name="圆角矩形 146"/>
          <p:cNvSpPr/>
          <p:nvPr/>
        </p:nvSpPr>
        <p:spPr>
          <a:xfrm>
            <a:off x="3740150" y="28829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21790" y="1511921"/>
            <a:ext cx="86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应用终端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381000" y="2139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58115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运营应用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2619375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渠道应用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365760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客户应用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472440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图像识别</a:t>
            </a:r>
            <a:endParaRPr lang="zh-CN" altLang="en-US" sz="1000" dirty="0"/>
          </a:p>
        </p:txBody>
      </p:sp>
      <p:sp>
        <p:nvSpPr>
          <p:cNvPr id="166" name="圆角矩形 165"/>
          <p:cNvSpPr/>
          <p:nvPr/>
        </p:nvSpPr>
        <p:spPr>
          <a:xfrm>
            <a:off x="505812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支付网关</a:t>
            </a:r>
            <a:endParaRPr lang="zh-CN" altLang="en-US" sz="1000" dirty="0"/>
          </a:p>
        </p:txBody>
      </p:sp>
      <p:sp>
        <p:nvSpPr>
          <p:cNvPr id="167" name="圆角矩形 166"/>
          <p:cNvSpPr/>
          <p:nvPr/>
        </p:nvSpPr>
        <p:spPr>
          <a:xfrm>
            <a:off x="539185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外部征信</a:t>
            </a:r>
            <a:endParaRPr lang="zh-CN" altLang="en-US" sz="1000" dirty="0"/>
          </a:p>
        </p:txBody>
      </p:sp>
      <p:sp>
        <p:nvSpPr>
          <p:cNvPr id="168" name="圆角矩形 167"/>
          <p:cNvSpPr/>
          <p:nvPr/>
        </p:nvSpPr>
        <p:spPr>
          <a:xfrm>
            <a:off x="572558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财务系统</a:t>
            </a:r>
            <a:endParaRPr lang="zh-CN" altLang="en-US" sz="1000" dirty="0"/>
          </a:p>
        </p:txBody>
      </p:sp>
      <p:sp>
        <p:nvSpPr>
          <p:cNvPr id="169" name="圆角矩形 168"/>
          <p:cNvSpPr/>
          <p:nvPr/>
        </p:nvSpPr>
        <p:spPr>
          <a:xfrm>
            <a:off x="6059312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通知平台</a:t>
            </a:r>
            <a:endParaRPr lang="zh-CN" altLang="en-US" sz="1000" dirty="0"/>
          </a:p>
        </p:txBody>
      </p:sp>
      <p:sp>
        <p:nvSpPr>
          <p:cNvPr id="170" name="圆角矩形 169"/>
          <p:cNvSpPr/>
          <p:nvPr/>
        </p:nvSpPr>
        <p:spPr>
          <a:xfrm>
            <a:off x="639304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日志管理</a:t>
            </a:r>
            <a:endParaRPr lang="zh-CN" altLang="en-US" sz="1000" dirty="0"/>
          </a:p>
        </p:txBody>
      </p:sp>
      <p:sp>
        <p:nvSpPr>
          <p:cNvPr id="171" name="圆角矩形 170"/>
          <p:cNvSpPr/>
          <p:nvPr/>
        </p:nvSpPr>
        <p:spPr>
          <a:xfrm>
            <a:off x="672676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配置中心</a:t>
            </a:r>
            <a:endParaRPr lang="zh-CN" altLang="en-US" sz="1000" dirty="0"/>
          </a:p>
        </p:txBody>
      </p:sp>
      <p:sp>
        <p:nvSpPr>
          <p:cNvPr id="172" name="圆角矩形 171"/>
          <p:cNvSpPr/>
          <p:nvPr/>
        </p:nvSpPr>
        <p:spPr>
          <a:xfrm>
            <a:off x="706049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用户中心</a:t>
            </a:r>
            <a:endParaRPr lang="zh-CN" altLang="en-US" sz="1000" dirty="0"/>
          </a:p>
        </p:txBody>
      </p:sp>
      <p:sp>
        <p:nvSpPr>
          <p:cNvPr id="173" name="圆角矩形 172"/>
          <p:cNvSpPr/>
          <p:nvPr/>
        </p:nvSpPr>
        <p:spPr>
          <a:xfrm>
            <a:off x="739422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消息队列</a:t>
            </a:r>
            <a:endParaRPr lang="zh-CN" altLang="en-US" sz="1000" dirty="0"/>
          </a:p>
        </p:txBody>
      </p:sp>
      <p:sp>
        <p:nvSpPr>
          <p:cNvPr id="174" name="圆角矩形 173"/>
          <p:cNvSpPr/>
          <p:nvPr/>
        </p:nvSpPr>
        <p:spPr>
          <a:xfrm>
            <a:off x="772795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缓存</a:t>
            </a:r>
            <a:endParaRPr lang="en-US" altLang="zh-CN" sz="1000" dirty="0" smtClean="0"/>
          </a:p>
        </p:txBody>
      </p:sp>
      <p:sp>
        <p:nvSpPr>
          <p:cNvPr id="175" name="圆角矩形 174"/>
          <p:cNvSpPr/>
          <p:nvPr/>
        </p:nvSpPr>
        <p:spPr>
          <a:xfrm>
            <a:off x="8070850" y="1308100"/>
            <a:ext cx="209550" cy="181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en-US" altLang="zh-CN" sz="1000" dirty="0" smtClean="0"/>
          </a:p>
        </p:txBody>
      </p:sp>
      <p:sp>
        <p:nvSpPr>
          <p:cNvPr id="176" name="圆角矩形 175"/>
          <p:cNvSpPr/>
          <p:nvPr/>
        </p:nvSpPr>
        <p:spPr>
          <a:xfrm>
            <a:off x="8070850" y="3219450"/>
            <a:ext cx="209550" cy="183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文件系统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5832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数据流转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7" name="Oval 50"/>
          <p:cNvSpPr/>
          <p:nvPr/>
        </p:nvSpPr>
        <p:spPr>
          <a:xfrm>
            <a:off x="1847334" y="139336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信贷产品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Group 6"/>
          <p:cNvGrpSpPr/>
          <p:nvPr/>
        </p:nvGrpSpPr>
        <p:grpSpPr>
          <a:xfrm>
            <a:off x="2844613" y="1653283"/>
            <a:ext cx="413505" cy="410187"/>
            <a:chOff x="3141344" y="2597982"/>
            <a:chExt cx="1228775" cy="1228775"/>
          </a:xfrm>
        </p:grpSpPr>
        <p:sp>
          <p:nvSpPr>
            <p:cNvPr id="4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42" name="Oval 80"/>
          <p:cNvSpPr/>
          <p:nvPr/>
        </p:nvSpPr>
        <p:spPr>
          <a:xfrm>
            <a:off x="3264258" y="13806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Oval 80"/>
          <p:cNvSpPr/>
          <p:nvPr/>
        </p:nvSpPr>
        <p:spPr>
          <a:xfrm>
            <a:off x="4681182" y="13743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授信合同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Group 6"/>
          <p:cNvGrpSpPr/>
          <p:nvPr/>
        </p:nvGrpSpPr>
        <p:grpSpPr>
          <a:xfrm>
            <a:off x="4261537" y="1627883"/>
            <a:ext cx="413505" cy="410187"/>
            <a:chOff x="3141344" y="2597982"/>
            <a:chExt cx="1228775" cy="1228775"/>
          </a:xfrm>
        </p:grpSpPr>
        <p:sp>
          <p:nvSpPr>
            <p:cNvPr id="7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6098106" y="13679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授信额度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Group 6"/>
          <p:cNvGrpSpPr/>
          <p:nvPr/>
        </p:nvGrpSpPr>
        <p:grpSpPr>
          <a:xfrm>
            <a:off x="5678461" y="1646933"/>
            <a:ext cx="413505" cy="410187"/>
            <a:chOff x="3141344" y="2597982"/>
            <a:chExt cx="1228775" cy="1228775"/>
          </a:xfrm>
        </p:grpSpPr>
        <p:sp>
          <p:nvSpPr>
            <p:cNvPr id="8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8" name="Oval 50"/>
          <p:cNvSpPr/>
          <p:nvPr/>
        </p:nvSpPr>
        <p:spPr>
          <a:xfrm>
            <a:off x="1166669" y="277131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贷款账户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163948" y="3031233"/>
            <a:ext cx="413505" cy="410187"/>
            <a:chOff x="3141344" y="2597982"/>
            <a:chExt cx="1228775" cy="1228775"/>
          </a:xfrm>
        </p:grpSpPr>
        <p:sp>
          <p:nvSpPr>
            <p:cNvPr id="9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2" name="Oval 80"/>
          <p:cNvSpPr/>
          <p:nvPr/>
        </p:nvSpPr>
        <p:spPr>
          <a:xfrm>
            <a:off x="2583593" y="27586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Oval 80"/>
          <p:cNvSpPr/>
          <p:nvPr/>
        </p:nvSpPr>
        <p:spPr>
          <a:xfrm>
            <a:off x="4000517" y="27522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借据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3580872" y="3005833"/>
            <a:ext cx="413505" cy="410187"/>
            <a:chOff x="3141344" y="2597982"/>
            <a:chExt cx="1228775" cy="1228775"/>
          </a:xfrm>
        </p:grpSpPr>
        <p:sp>
          <p:nvSpPr>
            <p:cNvPr id="95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7" name="Oval 80"/>
          <p:cNvSpPr/>
          <p:nvPr/>
        </p:nvSpPr>
        <p:spPr>
          <a:xfrm>
            <a:off x="5417441" y="27459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还款计划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Group 6"/>
          <p:cNvGrpSpPr/>
          <p:nvPr/>
        </p:nvGrpSpPr>
        <p:grpSpPr>
          <a:xfrm>
            <a:off x="4997796" y="3024883"/>
            <a:ext cx="413505" cy="410187"/>
            <a:chOff x="3141344" y="2597982"/>
            <a:chExt cx="1228775" cy="1228775"/>
          </a:xfrm>
        </p:grpSpPr>
        <p:sp>
          <p:nvSpPr>
            <p:cNvPr id="9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Oval 80"/>
          <p:cNvSpPr/>
          <p:nvPr/>
        </p:nvSpPr>
        <p:spPr>
          <a:xfrm>
            <a:off x="6833491" y="27332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6413846" y="3012183"/>
            <a:ext cx="413505" cy="410187"/>
            <a:chOff x="3141344" y="2597982"/>
            <a:chExt cx="1228775" cy="1228775"/>
          </a:xfrm>
        </p:grpSpPr>
        <p:sp>
          <p:nvSpPr>
            <p:cNvPr id="10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7" grpId="0" animBg="1"/>
      <p:bldP spid="42" grpId="0" animBg="1"/>
      <p:bldP spid="77" grpId="0" animBg="1"/>
      <p:bldP spid="81" grpId="0" animBg="1"/>
      <p:bldP spid="88" grpId="0" animBg="1"/>
      <p:bldP spid="92" grpId="0" animBg="1"/>
      <p:bldP spid="93" grpId="0" animBg="1"/>
      <p:bldP spid="97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相对上一代系统架构的改进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34" name="矩形 3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5" name="文本框 11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数据隔离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把信贷产品配置区分为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配置，授信，贷款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个场景，每个场景保存着自己的副本</a:t>
            </a:r>
            <a:endParaRPr lang="zh-CN" altLang="en-US" sz="105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065716" y="2083449"/>
            <a:ext cx="2759486" cy="346249"/>
            <a:chOff x="179512" y="2794116"/>
            <a:chExt cx="3240360" cy="346249"/>
          </a:xfrm>
        </p:grpSpPr>
        <p:sp>
          <p:nvSpPr>
            <p:cNvPr id="38" name="矩形 3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9" name="文本框 22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可扩展性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033172" y="2464269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信贷产品配置支持可扩展属性配置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流程支持每个节点</a:t>
            </a:r>
            <a:r>
              <a:rPr lang="en-US" altLang="zh-CN" sz="1050" dirty="0" smtClean="0"/>
              <a:t>input data</a:t>
            </a:r>
            <a:r>
              <a:rPr lang="zh-CN" altLang="en-US" sz="1050" dirty="0" smtClean="0"/>
              <a:t>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抽象出授信和贷款场景特殊化接口做插件化实现</a:t>
            </a:r>
            <a:endParaRPr lang="zh-CN" altLang="en-US" sz="105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2" name="矩形 41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文本框 11"/>
            <p:cNvSpPr txBox="1"/>
            <p:nvPr/>
          </p:nvSpPr>
          <p:spPr>
            <a:xfrm>
              <a:off x="251520" y="2794116"/>
              <a:ext cx="140837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服务化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33172" y="3777787"/>
            <a:ext cx="4980278" cy="26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通过服务化有效的进行团队分工，提升团队协助效率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9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6" grpId="0"/>
      <p:bldP spid="40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3777109" y="234045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39"/>
          <p:cNvSpPr>
            <a:spLocks noEditPoints="1"/>
          </p:cNvSpPr>
          <p:nvPr/>
        </p:nvSpPr>
        <p:spPr bwMode="auto">
          <a:xfrm>
            <a:off x="1206149" y="2086269"/>
            <a:ext cx="1737641" cy="1737641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19" name="Freeform 240"/>
          <p:cNvSpPr>
            <a:spLocks noEditPoints="1"/>
          </p:cNvSpPr>
          <p:nvPr/>
        </p:nvSpPr>
        <p:spPr bwMode="auto">
          <a:xfrm>
            <a:off x="-104481" y="1356606"/>
            <a:ext cx="1511128" cy="151112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0" name="Freeform 241"/>
          <p:cNvSpPr>
            <a:spLocks noEditPoints="1"/>
          </p:cNvSpPr>
          <p:nvPr/>
        </p:nvSpPr>
        <p:spPr bwMode="auto">
          <a:xfrm>
            <a:off x="1373251" y="1015800"/>
            <a:ext cx="1096369" cy="1096369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1" name="Freeform 242"/>
          <p:cNvSpPr>
            <a:spLocks noEditPoints="1"/>
          </p:cNvSpPr>
          <p:nvPr/>
        </p:nvSpPr>
        <p:spPr bwMode="auto">
          <a:xfrm>
            <a:off x="985076" y="3614812"/>
            <a:ext cx="931914" cy="930879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grpSp>
        <p:nvGrpSpPr>
          <p:cNvPr id="22" name="组合 21"/>
          <p:cNvGrpSpPr/>
          <p:nvPr/>
        </p:nvGrpSpPr>
        <p:grpSpPr>
          <a:xfrm>
            <a:off x="170633" y="3361515"/>
            <a:ext cx="960900" cy="1913939"/>
            <a:chOff x="6660137" y="2870008"/>
            <a:chExt cx="960900" cy="1913939"/>
          </a:xfrm>
          <a:solidFill>
            <a:srgbClr val="0070C0"/>
          </a:solidFill>
        </p:grpSpPr>
        <p:sp>
          <p:nvSpPr>
            <p:cNvPr id="23" name="Freeform 254"/>
            <p:cNvSpPr>
              <a:spLocks/>
            </p:cNvSpPr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4" name="Freeform 255"/>
            <p:cNvSpPr>
              <a:spLocks/>
            </p:cNvSpPr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5" name="Freeform 256"/>
            <p:cNvSpPr>
              <a:spLocks/>
            </p:cNvSpPr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</p:grpSp>
    </p:spTree>
    <p:extLst>
      <p:ext uri="{BB962C8B-B14F-4D97-AF65-F5344CB8AC3E}">
        <p14:creationId xmlns:p14="http://schemas.microsoft.com/office/powerpoint/2010/main" val="32187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7 -3.7037E-6 L 2.08333E-7 -0.07222 " pathEditMode="relative" rAng="0" ptsTypes="AA">
                                      <p:cBhvr>
                                        <p:cTn id="4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2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7" grpId="1" build="allAtOnce"/>
      <p:bldP spid="17" grpId="2" build="allAtOnce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72307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74688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214885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93922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72307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740174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提供者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74688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814369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210525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89516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4" y="1706965"/>
            <a:ext cx="3793051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配置和注解提供服务注册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提供服务流控和鉴权等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4" y="2755689"/>
            <a:ext cx="3793051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配置和注解提供服务订阅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提供服务调用负载均衡，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failover,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链路追踪等</a:t>
            </a: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69965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74837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1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202" name="Straight Connector 93"/>
          <p:cNvCxnSpPr/>
          <p:nvPr/>
        </p:nvCxnSpPr>
        <p:spPr>
          <a:xfrm rot="5400000">
            <a:off x="212179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93"/>
          <p:cNvCxnSpPr/>
          <p:nvPr/>
        </p:nvCxnSpPr>
        <p:spPr>
          <a:xfrm rot="10800000" flipV="1">
            <a:off x="1069658" y="2329152"/>
            <a:ext cx="70391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93"/>
          <p:cNvCxnSpPr/>
          <p:nvPr/>
        </p:nvCxnSpPr>
        <p:spPr>
          <a:xfrm rot="10800000" flipV="1">
            <a:off x="1052406" y="3432005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52404" y="408029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消息传输层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65104" y="275614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远程调用层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065104" y="1594471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服务治理层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221" name="Straight Connector 93"/>
          <p:cNvCxnSpPr/>
          <p:nvPr/>
        </p:nvCxnSpPr>
        <p:spPr>
          <a:xfrm rot="10800000" flipV="1">
            <a:off x="1040902" y="5100027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93"/>
          <p:cNvCxnSpPr/>
          <p:nvPr/>
        </p:nvCxnSpPr>
        <p:spPr>
          <a:xfrm rot="5400000">
            <a:off x="3211720" y="30705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336606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238" name="TextBox 237"/>
          <p:cNvSpPr txBox="1"/>
          <p:nvPr/>
        </p:nvSpPr>
        <p:spPr>
          <a:xfrm>
            <a:off x="6285762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</p:txBody>
      </p:sp>
      <p:cxnSp>
        <p:nvCxnSpPr>
          <p:cNvPr id="239" name="Straight Connector 93"/>
          <p:cNvCxnSpPr/>
          <p:nvPr/>
        </p:nvCxnSpPr>
        <p:spPr>
          <a:xfrm rot="5400000">
            <a:off x="6105531" y="3089273"/>
            <a:ext cx="4032247" cy="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23939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70" name="圆角矩形 269"/>
          <p:cNvSpPr/>
          <p:nvPr/>
        </p:nvSpPr>
        <p:spPr>
          <a:xfrm>
            <a:off x="23939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1" name="圆角矩形 270"/>
          <p:cNvSpPr/>
          <p:nvPr/>
        </p:nvSpPr>
        <p:spPr>
          <a:xfrm>
            <a:off x="23939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2" name="圆角矩形 271"/>
          <p:cNvSpPr/>
          <p:nvPr/>
        </p:nvSpPr>
        <p:spPr>
          <a:xfrm>
            <a:off x="23939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3" name="圆角矩形 272"/>
          <p:cNvSpPr/>
          <p:nvPr/>
        </p:nvSpPr>
        <p:spPr>
          <a:xfrm>
            <a:off x="23939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274" name="圆角矩形 273"/>
          <p:cNvSpPr/>
          <p:nvPr/>
        </p:nvSpPr>
        <p:spPr>
          <a:xfrm>
            <a:off x="53911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75" name="圆角矩形 274"/>
          <p:cNvSpPr/>
          <p:nvPr/>
        </p:nvSpPr>
        <p:spPr>
          <a:xfrm>
            <a:off x="53911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6" name="圆角矩形 275"/>
          <p:cNvSpPr/>
          <p:nvPr/>
        </p:nvSpPr>
        <p:spPr>
          <a:xfrm>
            <a:off x="53911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7" name="圆角矩形 276"/>
          <p:cNvSpPr/>
          <p:nvPr/>
        </p:nvSpPr>
        <p:spPr>
          <a:xfrm>
            <a:off x="53911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8" name="圆角矩形 277"/>
          <p:cNvSpPr/>
          <p:nvPr/>
        </p:nvSpPr>
        <p:spPr>
          <a:xfrm>
            <a:off x="53911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cxnSp>
        <p:nvCxnSpPr>
          <p:cNvPr id="280" name="直接箭头连接符 279"/>
          <p:cNvCxnSpPr>
            <a:stCxn id="269" idx="2"/>
            <a:endCxn id="270" idx="0"/>
          </p:cNvCxnSpPr>
          <p:nvPr/>
        </p:nvCxnSpPr>
        <p:spPr>
          <a:xfrm rot="5400000">
            <a:off x="3636963" y="375443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0" idx="2"/>
            <a:endCxn id="271" idx="0"/>
          </p:cNvCxnSpPr>
          <p:nvPr/>
        </p:nvCxnSpPr>
        <p:spPr>
          <a:xfrm rot="5400000">
            <a:off x="3636963" y="407511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stCxn id="271" idx="2"/>
            <a:endCxn id="272" idx="0"/>
          </p:cNvCxnSpPr>
          <p:nvPr/>
        </p:nvCxnSpPr>
        <p:spPr>
          <a:xfrm rot="5400000">
            <a:off x="3636963" y="439578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2" idx="2"/>
            <a:endCxn id="273" idx="0"/>
          </p:cNvCxnSpPr>
          <p:nvPr/>
        </p:nvCxnSpPr>
        <p:spPr>
          <a:xfrm rot="5400000">
            <a:off x="3636963" y="471646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273" idx="3"/>
            <a:endCxn id="278" idx="1"/>
          </p:cNvCxnSpPr>
          <p:nvPr/>
        </p:nvCxnSpPr>
        <p:spPr>
          <a:xfrm>
            <a:off x="501015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278" idx="0"/>
            <a:endCxn id="277" idx="2"/>
          </p:cNvCxnSpPr>
          <p:nvPr/>
        </p:nvCxnSpPr>
        <p:spPr>
          <a:xfrm rot="5400000" flipH="1" flipV="1">
            <a:off x="6634163" y="471646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277" idx="0"/>
            <a:endCxn id="276" idx="2"/>
          </p:cNvCxnSpPr>
          <p:nvPr/>
        </p:nvCxnSpPr>
        <p:spPr>
          <a:xfrm rot="5400000" flipH="1" flipV="1">
            <a:off x="6634163" y="439578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76" idx="0"/>
            <a:endCxn id="275" idx="2"/>
          </p:cNvCxnSpPr>
          <p:nvPr/>
        </p:nvCxnSpPr>
        <p:spPr>
          <a:xfrm rot="5400000" flipH="1" flipV="1">
            <a:off x="6634163" y="407511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75" idx="0"/>
            <a:endCxn id="274" idx="2"/>
          </p:cNvCxnSpPr>
          <p:nvPr/>
        </p:nvCxnSpPr>
        <p:spPr>
          <a:xfrm rot="5400000" flipH="1" flipV="1">
            <a:off x="6634163" y="375443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圆角矩形 296"/>
          <p:cNvSpPr/>
          <p:nvPr/>
        </p:nvSpPr>
        <p:spPr>
          <a:xfrm>
            <a:off x="23939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</a:t>
            </a:r>
            <a:endParaRPr lang="zh-CN" altLang="en-US" dirty="0"/>
          </a:p>
        </p:txBody>
      </p:sp>
      <p:sp>
        <p:nvSpPr>
          <p:cNvPr id="298" name="圆角矩形 297"/>
          <p:cNvSpPr/>
          <p:nvPr/>
        </p:nvSpPr>
        <p:spPr>
          <a:xfrm>
            <a:off x="23939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99" name="圆角矩形 298"/>
          <p:cNvSpPr/>
          <p:nvPr/>
        </p:nvSpPr>
        <p:spPr>
          <a:xfrm>
            <a:off x="23939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2" name="圆角矩形 301"/>
          <p:cNvSpPr/>
          <p:nvPr/>
        </p:nvSpPr>
        <p:spPr>
          <a:xfrm>
            <a:off x="53911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Service-Proxy</a:t>
            </a:r>
            <a:endParaRPr lang="zh-CN" altLang="en-US" dirty="0"/>
          </a:p>
        </p:txBody>
      </p:sp>
      <p:sp>
        <p:nvSpPr>
          <p:cNvPr id="303" name="圆角矩形 302"/>
          <p:cNvSpPr/>
          <p:nvPr/>
        </p:nvSpPr>
        <p:spPr>
          <a:xfrm>
            <a:off x="53911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304" name="圆角矩形 303"/>
          <p:cNvSpPr/>
          <p:nvPr/>
        </p:nvSpPr>
        <p:spPr>
          <a:xfrm>
            <a:off x="53911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7" name="圆角矩形 306"/>
          <p:cNvSpPr/>
          <p:nvPr/>
        </p:nvSpPr>
        <p:spPr>
          <a:xfrm>
            <a:off x="2393950" y="11176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Interface-Proxy-</a:t>
            </a:r>
            <a:r>
              <a:rPr lang="zh-CN" altLang="en-US" dirty="0" smtClean="0"/>
              <a:t>强化</a:t>
            </a:r>
            <a:endParaRPr lang="zh-CN" altLang="en-US" dirty="0"/>
          </a:p>
        </p:txBody>
      </p:sp>
      <p:sp>
        <p:nvSpPr>
          <p:cNvPr id="308" name="圆角矩形 307"/>
          <p:cNvSpPr/>
          <p:nvPr/>
        </p:nvSpPr>
        <p:spPr>
          <a:xfrm>
            <a:off x="2393950" y="14382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09" name="圆角矩形 308"/>
          <p:cNvSpPr/>
          <p:nvPr/>
        </p:nvSpPr>
        <p:spPr>
          <a:xfrm>
            <a:off x="2393950" y="1758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Failover,</a:t>
            </a:r>
            <a:r>
              <a:rPr lang="zh-CN" altLang="en-US" dirty="0" smtClean="0"/>
              <a:t>熔断</a:t>
            </a:r>
            <a:endParaRPr lang="zh-CN" altLang="en-US" dirty="0"/>
          </a:p>
        </p:txBody>
      </p:sp>
      <p:sp>
        <p:nvSpPr>
          <p:cNvPr id="310" name="圆角矩形 309"/>
          <p:cNvSpPr/>
          <p:nvPr/>
        </p:nvSpPr>
        <p:spPr>
          <a:xfrm>
            <a:off x="2393950" y="2079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7" name="圆角矩形 326"/>
          <p:cNvSpPr/>
          <p:nvPr/>
        </p:nvSpPr>
        <p:spPr>
          <a:xfrm>
            <a:off x="5384800" y="1123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超时熔断</a:t>
            </a:r>
            <a:endParaRPr lang="zh-CN" altLang="en-US" dirty="0"/>
          </a:p>
        </p:txBody>
      </p:sp>
      <p:sp>
        <p:nvSpPr>
          <p:cNvPr id="328" name="圆角矩形 327"/>
          <p:cNvSpPr/>
          <p:nvPr/>
        </p:nvSpPr>
        <p:spPr>
          <a:xfrm>
            <a:off x="5384800" y="1444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9" name="圆角矩形 328"/>
          <p:cNvSpPr/>
          <p:nvPr/>
        </p:nvSpPr>
        <p:spPr>
          <a:xfrm>
            <a:off x="5384800" y="17653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服务鉴权</a:t>
            </a:r>
            <a:endParaRPr lang="zh-CN" altLang="en-US" dirty="0"/>
          </a:p>
        </p:txBody>
      </p:sp>
      <p:sp>
        <p:nvSpPr>
          <p:cNvPr id="330" name="圆角矩形 329"/>
          <p:cNvSpPr/>
          <p:nvPr/>
        </p:nvSpPr>
        <p:spPr>
          <a:xfrm>
            <a:off x="5384800" y="20859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</a:t>
            </a:r>
            <a:r>
              <a:rPr lang="en-US" altLang="zh-CN" sz="1111" b="1" kern="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dubbo</a:t>
            </a: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作出的改进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40" name="矩形 39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文本框 11"/>
            <p:cNvSpPr txBox="1"/>
            <p:nvPr/>
          </p:nvSpPr>
          <p:spPr>
            <a:xfrm>
              <a:off x="251520" y="2794116"/>
              <a:ext cx="28991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优化系统分层和接口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整体重构优化成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层，上层向下层单向依赖，每层都能独立成功能组件提供功能使用。</a:t>
            </a:r>
            <a:endParaRPr lang="zh-CN" altLang="en-US" sz="105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065716" y="2339474"/>
            <a:ext cx="2759486" cy="346249"/>
            <a:chOff x="179512" y="2794116"/>
            <a:chExt cx="3240360" cy="346249"/>
          </a:xfrm>
        </p:grpSpPr>
        <p:sp>
          <p:nvSpPr>
            <p:cNvPr id="44" name="矩形 4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251520" y="2794116"/>
              <a:ext cx="2402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优化序列化机制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33172" y="2720294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优化了基本类型参数序列化方式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050" dirty="0" smtClean="0"/>
              <a:t>直接两端生成动态生成</a:t>
            </a:r>
            <a:r>
              <a:rPr lang="en-US" altLang="zh-CN" sz="1050" dirty="0" smtClean="0"/>
              <a:t>get set</a:t>
            </a:r>
            <a:r>
              <a:rPr lang="zh-CN" altLang="en-US" sz="1050" dirty="0" smtClean="0"/>
              <a:t>方法代理类来获取参数值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避免统一采用</a:t>
            </a:r>
            <a:r>
              <a:rPr lang="en-US" altLang="zh-CN" sz="1050" dirty="0" smtClean="0"/>
              <a:t>Object[]</a:t>
            </a:r>
            <a:r>
              <a:rPr lang="zh-CN" altLang="en-US" sz="1050" dirty="0" smtClean="0"/>
              <a:t>传输时导致的装箱和拆箱。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8" name="矩形 4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9" name="文本框 11"/>
            <p:cNvSpPr txBox="1"/>
            <p:nvPr/>
          </p:nvSpPr>
          <p:spPr>
            <a:xfrm>
              <a:off x="251520" y="2794116"/>
              <a:ext cx="29299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en-US" altLang="zh-CN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33172" y="3777787"/>
            <a:ext cx="4980278" cy="101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优化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reqeust.future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缓存方式，每个链接缓存管理自己的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的并发竞争。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基于时间轮队列监听超时的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request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来进行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清理，降低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扫描清理过期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50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2" grpId="0"/>
      <p:bldP spid="46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altLang="zh-CN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34842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967221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177420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3159556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34842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365524"/>
            <a:ext cx="1754462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</a:rPr>
              <a:t>开发人员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967221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3034704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173060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3115495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5" y="1440265"/>
            <a:ext cx="289503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为业务配置指定数据源采集任务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为业务开发指定数据源采集插件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5" y="3083974"/>
            <a:ext cx="2875986" cy="262060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监控数据源采集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32500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96871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395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flipH="1">
            <a:off x="2720943" y="1560882"/>
            <a:ext cx="2000" cy="33116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1584652" y="3990844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61394" y="43297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/>
                </a:solidFill>
              </a:rPr>
              <a:t>节点管理层</a:t>
            </a:r>
            <a:endParaRPr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7315" y="3067348"/>
            <a:ext cx="107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任务调度层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flipH="1">
            <a:off x="1238251" y="4872055"/>
            <a:ext cx="5679312" cy="87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>
            <a:off x="5857305" y="1560882"/>
            <a:ext cx="11086" cy="33111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2792846" y="4075891"/>
            <a:ext cx="2965450" cy="1849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节点管理接口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2792380" y="4385951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Looking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1625347" y="1879711"/>
            <a:ext cx="102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爬虫业务层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1613891" y="237924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982691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点对点远程调用组件</a:t>
            </a:r>
            <a:endParaRPr lang="zh-CN" altLang="en-US" sz="1000" dirty="0"/>
          </a:p>
        </p:txBody>
      </p:sp>
      <p:sp>
        <p:nvSpPr>
          <p:cNvPr id="74" name="圆角矩形 73"/>
          <p:cNvSpPr/>
          <p:nvPr/>
        </p:nvSpPr>
        <p:spPr>
          <a:xfrm>
            <a:off x="6277966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缓存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6566891" y="1749182"/>
            <a:ext cx="187833" cy="305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zh-CN" altLang="en-US" sz="1000" dirty="0"/>
          </a:p>
        </p:txBody>
      </p:sp>
      <p:sp>
        <p:nvSpPr>
          <p:cNvPr id="76" name="圆角矩形 75"/>
          <p:cNvSpPr/>
          <p:nvPr/>
        </p:nvSpPr>
        <p:spPr>
          <a:xfrm>
            <a:off x="3816985" y="4389197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master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77" name="圆角矩形 76"/>
          <p:cNvSpPr/>
          <p:nvPr/>
        </p:nvSpPr>
        <p:spPr>
          <a:xfrm>
            <a:off x="4843161" y="4385951"/>
            <a:ext cx="917172" cy="1970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slave</a:t>
            </a:r>
            <a:r>
              <a:rPr lang="zh-CN" altLang="en-US" sz="800" dirty="0" smtClean="0"/>
              <a:t>角色</a:t>
            </a:r>
            <a:endParaRPr lang="en-US" altLang="zh-CN" sz="800" dirty="0" smtClean="0"/>
          </a:p>
        </p:txBody>
      </p:sp>
      <p:sp>
        <p:nvSpPr>
          <p:cNvPr id="80" name="圆角矩形 79"/>
          <p:cNvSpPr/>
          <p:nvPr/>
        </p:nvSpPr>
        <p:spPr>
          <a:xfrm>
            <a:off x="2794354" y="4640346"/>
            <a:ext cx="2963942" cy="1960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事件管理组件</a:t>
            </a:r>
            <a:endParaRPr lang="zh-CN" altLang="en-US" sz="800" dirty="0"/>
          </a:p>
        </p:txBody>
      </p:sp>
      <p:sp>
        <p:nvSpPr>
          <p:cNvPr id="83" name="圆角矩形 82"/>
          <p:cNvSpPr/>
          <p:nvPr/>
        </p:nvSpPr>
        <p:spPr>
          <a:xfrm>
            <a:off x="2792379" y="3310536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Job</a:t>
            </a:r>
            <a:r>
              <a:rPr lang="zh-CN" altLang="en-US" sz="800" dirty="0"/>
              <a:t>调度器</a:t>
            </a:r>
            <a:endParaRPr lang="en-US" altLang="zh-CN" sz="800" dirty="0" smtClean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287097" y="2379240"/>
            <a:ext cx="12526" cy="159651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2790789" y="2733262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Job</a:t>
            </a:r>
            <a:r>
              <a:rPr lang="zh-CN" altLang="en-US" sz="800" dirty="0"/>
              <a:t>触发器</a:t>
            </a:r>
            <a:endParaRPr lang="en-US" altLang="zh-CN" sz="800" dirty="0"/>
          </a:p>
        </p:txBody>
      </p:sp>
      <p:sp>
        <p:nvSpPr>
          <p:cNvPr id="91" name="圆角矩形 90"/>
          <p:cNvSpPr/>
          <p:nvPr/>
        </p:nvSpPr>
        <p:spPr>
          <a:xfrm>
            <a:off x="4366828" y="3305037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r>
              <a:rPr lang="zh-CN" altLang="en-US" sz="800" dirty="0"/>
              <a:t>执行器</a:t>
            </a:r>
            <a:endParaRPr lang="en-US" altLang="zh-CN" sz="800" dirty="0"/>
          </a:p>
        </p:txBody>
      </p:sp>
      <p:sp>
        <p:nvSpPr>
          <p:cNvPr id="92" name="圆角矩形 91"/>
          <p:cNvSpPr/>
          <p:nvPr/>
        </p:nvSpPr>
        <p:spPr>
          <a:xfrm>
            <a:off x="4365238" y="2727763"/>
            <a:ext cx="1384625" cy="4639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Task-worker</a:t>
            </a:r>
            <a:r>
              <a:rPr lang="zh-CN" altLang="en-US" sz="800" dirty="0"/>
              <a:t>接口</a:t>
            </a:r>
            <a:endParaRPr lang="en-US" altLang="zh-CN" sz="800" dirty="0"/>
          </a:p>
        </p:txBody>
      </p:sp>
      <p:sp>
        <p:nvSpPr>
          <p:cNvPr id="93" name="TextBox 61"/>
          <p:cNvSpPr txBox="1"/>
          <p:nvPr/>
        </p:nvSpPr>
        <p:spPr>
          <a:xfrm>
            <a:off x="3063081" y="2416294"/>
            <a:ext cx="939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master</a:t>
            </a:r>
            <a:r>
              <a:rPr lang="zh-CN" altLang="en-US" sz="1000" dirty="0"/>
              <a:t>激活</a:t>
            </a:r>
          </a:p>
        </p:txBody>
      </p:sp>
      <p:sp>
        <p:nvSpPr>
          <p:cNvPr id="94" name="TextBox 61"/>
          <p:cNvSpPr txBox="1"/>
          <p:nvPr/>
        </p:nvSpPr>
        <p:spPr>
          <a:xfrm>
            <a:off x="4696412" y="2408949"/>
            <a:ext cx="73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slave</a:t>
            </a:r>
            <a:r>
              <a:rPr lang="zh-CN" altLang="en-US" sz="1000" dirty="0" smtClean="0"/>
              <a:t>激活</a:t>
            </a:r>
            <a:endParaRPr lang="zh-CN" altLang="en-US" sz="1000" dirty="0"/>
          </a:p>
        </p:txBody>
      </p:sp>
      <p:sp>
        <p:nvSpPr>
          <p:cNvPr id="95" name="圆角矩形 94"/>
          <p:cNvSpPr/>
          <p:nvPr/>
        </p:nvSpPr>
        <p:spPr>
          <a:xfrm>
            <a:off x="2790786" y="1749183"/>
            <a:ext cx="2965450" cy="18499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爬虫</a:t>
            </a:r>
            <a:r>
              <a:rPr lang="en-US" altLang="zh-CN" sz="800" dirty="0"/>
              <a:t>worker</a:t>
            </a:r>
            <a:r>
              <a:rPr lang="zh-CN" altLang="en-US" sz="800" dirty="0"/>
              <a:t>实现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2794589" y="2072184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资源下载器</a:t>
            </a:r>
            <a:endParaRPr lang="en-US" altLang="zh-CN" sz="800" dirty="0" smtClean="0"/>
          </a:p>
        </p:txBody>
      </p:sp>
      <p:sp>
        <p:nvSpPr>
          <p:cNvPr id="97" name="圆角矩形 96"/>
          <p:cNvSpPr/>
          <p:nvPr/>
        </p:nvSpPr>
        <p:spPr>
          <a:xfrm>
            <a:off x="3819194" y="2075430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网页解析器</a:t>
            </a:r>
            <a:endParaRPr lang="en-US" altLang="zh-CN" sz="800" dirty="0" smtClean="0"/>
          </a:p>
        </p:txBody>
      </p:sp>
      <p:sp>
        <p:nvSpPr>
          <p:cNvPr id="98" name="圆角矩形 97"/>
          <p:cNvSpPr/>
          <p:nvPr/>
        </p:nvSpPr>
        <p:spPr>
          <a:xfrm>
            <a:off x="4845370" y="2072184"/>
            <a:ext cx="917172" cy="19700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结果存储器</a:t>
            </a:r>
            <a:endParaRPr lang="en-US" altLang="zh-CN" sz="800" dirty="0" smtClean="0"/>
          </a:p>
        </p:txBody>
      </p:sp>
      <p:cxnSp>
        <p:nvCxnSpPr>
          <p:cNvPr id="101" name="Straight Connector 93"/>
          <p:cNvCxnSpPr/>
          <p:nvPr/>
        </p:nvCxnSpPr>
        <p:spPr>
          <a:xfrm flipH="1">
            <a:off x="1601373" y="1557152"/>
            <a:ext cx="5222244" cy="37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任务调度流程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265"/>
            <a:ext cx="9143999" cy="40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分布式爬虫系统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爬虫</a:t>
            </a:r>
            <a:r>
              <a:rPr lang="en-US" altLang="zh-CN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worker</a:t>
            </a: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工作流程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46"/>
            <a:ext cx="9143999" cy="41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34842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37223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177420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56457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34842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365524"/>
            <a:ext cx="95296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37223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439719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运营人员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173060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52051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5" y="1440265"/>
            <a:ext cx="289503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5" y="2488989"/>
            <a:ext cx="287598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信贷产品配置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32500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3737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9" name="Freeform 12"/>
          <p:cNvSpPr>
            <a:spLocks/>
          </p:cNvSpPr>
          <p:nvPr/>
        </p:nvSpPr>
        <p:spPr bwMode="auto">
          <a:xfrm>
            <a:off x="655672" y="3126100"/>
            <a:ext cx="659082" cy="100145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-26911" y="3126099"/>
            <a:ext cx="655338" cy="36211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1" name="Freeform 18"/>
          <p:cNvSpPr>
            <a:spLocks/>
          </p:cNvSpPr>
          <p:nvPr/>
        </p:nvSpPr>
        <p:spPr bwMode="auto">
          <a:xfrm>
            <a:off x="1345929" y="3551885"/>
            <a:ext cx="2547458" cy="57567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2" name="Rectangle 75"/>
          <p:cNvSpPr/>
          <p:nvPr/>
        </p:nvSpPr>
        <p:spPr>
          <a:xfrm>
            <a:off x="1431491" y="3567678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3" name="Rectangle 112"/>
          <p:cNvSpPr/>
          <p:nvPr/>
        </p:nvSpPr>
        <p:spPr>
          <a:xfrm>
            <a:off x="70021" y="3090238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04</a:t>
            </a:r>
          </a:p>
        </p:txBody>
      </p:sp>
      <p:sp>
        <p:nvSpPr>
          <p:cNvPr id="35" name="Rectangle 68"/>
          <p:cNvSpPr/>
          <p:nvPr/>
        </p:nvSpPr>
        <p:spPr>
          <a:xfrm>
            <a:off x="4667815" y="3606589"/>
            <a:ext cx="2729936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Straight Connector 115"/>
          <p:cNvCxnSpPr/>
          <p:nvPr/>
        </p:nvCxnSpPr>
        <p:spPr>
          <a:xfrm>
            <a:off x="4644553" y="34913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1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  <p:bldP spid="29" grpId="0" animBg="1"/>
      <p:bldP spid="30" grpId="0" animBg="1"/>
      <p:bldP spid="31" grpId="0" animBg="1"/>
      <p:bldP spid="32" grpId="0"/>
      <p:bldP spid="33" grpId="0"/>
      <p:bldP spid="3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705</Words>
  <Application>Microsoft Office PowerPoint</Application>
  <PresentationFormat>全屏显示(16:9)</PresentationFormat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刘松(MG01867)</cp:lastModifiedBy>
  <cp:revision>176</cp:revision>
  <dcterms:created xsi:type="dcterms:W3CDTF">2016-11-21T08:29:23Z</dcterms:created>
  <dcterms:modified xsi:type="dcterms:W3CDTF">2018-11-28T07:21:46Z</dcterms:modified>
</cp:coreProperties>
</file>