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81" r:id="rId3"/>
    <p:sldId id="259" r:id="rId4"/>
    <p:sldId id="260" r:id="rId5"/>
    <p:sldId id="261" r:id="rId6"/>
    <p:sldId id="283" r:id="rId7"/>
    <p:sldId id="282" r:id="rId8"/>
    <p:sldId id="280" r:id="rId9"/>
    <p:sldId id="262" r:id="rId10"/>
    <p:sldId id="263" r:id="rId11"/>
    <p:sldId id="264" r:id="rId12"/>
    <p:sldId id="279" r:id="rId13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99"/>
    <a:srgbClr val="66CCFF"/>
    <a:srgbClr val="F00000"/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53" d="100"/>
          <a:sy n="153" d="100"/>
        </p:scale>
        <p:origin x="450" y="14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86" d="100"/>
        <a:sy n="18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D1DCC-D351-4721-863C-9FC63801FBBD}" type="datetimeFigureOut">
              <a:rPr lang="zh-CN" altLang="en-US" smtClean="0"/>
              <a:pPr/>
              <a:t>2018/11/27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1F4A6-A0E6-43D7-8BE8-1A6F643A80F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062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D1DCC-D351-4721-863C-9FC63801FBBD}" type="datetimeFigureOut">
              <a:rPr lang="zh-CN" altLang="en-US" smtClean="0"/>
              <a:pPr/>
              <a:t>2018/11/27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1F4A6-A0E6-43D7-8BE8-1A6F643A80F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4028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D1DCC-D351-4721-863C-9FC63801FBBD}" type="datetimeFigureOut">
              <a:rPr lang="zh-CN" altLang="en-US" smtClean="0"/>
              <a:pPr/>
              <a:t>2018/11/27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1F4A6-A0E6-43D7-8BE8-1A6F643A80F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3246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D1DCC-D351-4721-863C-9FC63801FBBD}" type="datetimeFigureOut">
              <a:rPr lang="zh-CN" altLang="en-US" smtClean="0"/>
              <a:pPr/>
              <a:t>2018/11/27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1F4A6-A0E6-43D7-8BE8-1A6F643A80F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6206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D1DCC-D351-4721-863C-9FC63801FBBD}" type="datetimeFigureOut">
              <a:rPr lang="zh-CN" altLang="en-US" smtClean="0"/>
              <a:pPr/>
              <a:t>2018/11/27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1F4A6-A0E6-43D7-8BE8-1A6F643A80F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4594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D1DCC-D351-4721-863C-9FC63801FBBD}" type="datetimeFigureOut">
              <a:rPr lang="zh-CN" altLang="en-US" smtClean="0"/>
              <a:pPr/>
              <a:t>2018/11/27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1F4A6-A0E6-43D7-8BE8-1A6F643A80F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122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D1DCC-D351-4721-863C-9FC63801FBBD}" type="datetimeFigureOut">
              <a:rPr lang="zh-CN" altLang="en-US" smtClean="0"/>
              <a:pPr/>
              <a:t>2018/11/27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1F4A6-A0E6-43D7-8BE8-1A6F643A80F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5399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D1DCC-D351-4721-863C-9FC63801FBBD}" type="datetimeFigureOut">
              <a:rPr lang="zh-CN" altLang="en-US" smtClean="0"/>
              <a:pPr/>
              <a:t>2018/11/27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1F4A6-A0E6-43D7-8BE8-1A6F643A80F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0369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D1DCC-D351-4721-863C-9FC63801FBBD}" type="datetimeFigureOut">
              <a:rPr lang="zh-CN" altLang="en-US" smtClean="0"/>
              <a:pPr/>
              <a:t>2018/11/27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1F4A6-A0E6-43D7-8BE8-1A6F643A80F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9654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D1DCC-D351-4721-863C-9FC63801FBBD}" type="datetimeFigureOut">
              <a:rPr lang="zh-CN" altLang="en-US" smtClean="0"/>
              <a:pPr/>
              <a:t>2018/11/27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1F4A6-A0E6-43D7-8BE8-1A6F643A80F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8696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D1DCC-D351-4721-863C-9FC63801FBBD}" type="datetimeFigureOut">
              <a:rPr lang="zh-CN" altLang="en-US" smtClean="0"/>
              <a:pPr/>
              <a:t>2018/11/27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1F4A6-A0E6-43D7-8BE8-1A6F643A80F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3761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FD1DCC-D351-4721-863C-9FC63801FBBD}" type="datetimeFigureOut">
              <a:rPr lang="zh-CN" altLang="en-US" smtClean="0"/>
              <a:pPr/>
              <a:t>2018/11/27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A1F4A6-A0E6-43D7-8BE8-1A6F643A80F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3786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mailto:359852326@qq.com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" y="394"/>
            <a:ext cx="4952999" cy="772271"/>
            <a:chOff x="0" y="-1"/>
            <a:chExt cx="7681384" cy="973115"/>
          </a:xfrm>
        </p:grpSpPr>
        <p:grpSp>
          <p:nvGrpSpPr>
            <p:cNvPr id="5" name="组合 4"/>
            <p:cNvGrpSpPr/>
            <p:nvPr/>
          </p:nvGrpSpPr>
          <p:grpSpPr>
            <a:xfrm>
              <a:off x="0" y="-1"/>
              <a:ext cx="7681384" cy="221354"/>
              <a:chOff x="0" y="-1"/>
              <a:chExt cx="9985800" cy="287760"/>
            </a:xfrm>
          </p:grpSpPr>
          <p:sp>
            <p:nvSpPr>
              <p:cNvPr id="11" name="Shape 5209"/>
              <p:cNvSpPr/>
              <p:nvPr/>
            </p:nvSpPr>
            <p:spPr>
              <a:xfrm>
                <a:off x="0" y="0"/>
                <a:ext cx="2496450" cy="287759"/>
              </a:xfrm>
              <a:prstGeom prst="rect">
                <a:avLst/>
              </a:prstGeom>
              <a:solidFill>
                <a:srgbClr val="0070C0"/>
              </a:solidFill>
              <a:ln w="12700">
                <a:miter lim="400000"/>
              </a:ln>
            </p:spPr>
            <p:txBody>
              <a:bodyPr lIns="30236" tIns="30236" rIns="30236" bIns="30236" anchor="ctr"/>
              <a:lstStyle/>
              <a:p>
                <a:pPr lvl="0" algn="ctr">
                  <a:buClr>
                    <a:srgbClr val="FFFFFF"/>
                  </a:buClr>
                  <a:defRPr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defRPr>
                </a:pPr>
                <a:endParaRPr sz="1448">
                  <a:latin typeface="+mn-ea"/>
                </a:endParaRPr>
              </a:p>
            </p:txBody>
          </p:sp>
          <p:sp>
            <p:nvSpPr>
              <p:cNvPr id="12" name="Shape 5209"/>
              <p:cNvSpPr/>
              <p:nvPr/>
            </p:nvSpPr>
            <p:spPr>
              <a:xfrm>
                <a:off x="2496450" y="0"/>
                <a:ext cx="2496450" cy="287759"/>
              </a:xfrm>
              <a:prstGeom prst="rect">
                <a:avLst/>
              </a:prstGeom>
              <a:solidFill>
                <a:srgbClr val="00B0F0"/>
              </a:solidFill>
              <a:ln w="12700">
                <a:miter lim="400000"/>
              </a:ln>
            </p:spPr>
            <p:txBody>
              <a:bodyPr lIns="30236" tIns="30236" rIns="30236" bIns="30236" anchor="ctr"/>
              <a:lstStyle/>
              <a:p>
                <a:pPr lvl="0" algn="ctr">
                  <a:buClr>
                    <a:srgbClr val="FFFFFF"/>
                  </a:buClr>
                  <a:defRPr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defRPr>
                </a:pPr>
                <a:endParaRPr sz="1448">
                  <a:latin typeface="+mn-ea"/>
                </a:endParaRPr>
              </a:p>
            </p:txBody>
          </p:sp>
          <p:sp>
            <p:nvSpPr>
              <p:cNvPr id="13" name="Shape 5209"/>
              <p:cNvSpPr/>
              <p:nvPr/>
            </p:nvSpPr>
            <p:spPr>
              <a:xfrm>
                <a:off x="4992900" y="0"/>
                <a:ext cx="2496450" cy="287759"/>
              </a:xfrm>
              <a:prstGeom prst="rect">
                <a:avLst/>
              </a:prstGeom>
              <a:solidFill>
                <a:srgbClr val="66CCFF"/>
              </a:solidFill>
              <a:ln w="12700">
                <a:miter lim="400000"/>
              </a:ln>
            </p:spPr>
            <p:txBody>
              <a:bodyPr lIns="30236" tIns="30236" rIns="30236" bIns="30236" anchor="ctr"/>
              <a:lstStyle/>
              <a:p>
                <a:pPr lvl="0" algn="ctr">
                  <a:buClr>
                    <a:srgbClr val="FFFFFF"/>
                  </a:buClr>
                  <a:defRPr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defRPr>
                </a:pPr>
                <a:endParaRPr sz="1448">
                  <a:latin typeface="+mn-ea"/>
                </a:endParaRPr>
              </a:p>
            </p:txBody>
          </p:sp>
          <p:sp>
            <p:nvSpPr>
              <p:cNvPr id="14" name="Shape 5209"/>
              <p:cNvSpPr/>
              <p:nvPr/>
            </p:nvSpPr>
            <p:spPr>
              <a:xfrm>
                <a:off x="7489350" y="-1"/>
                <a:ext cx="2496450" cy="287759"/>
              </a:xfrm>
              <a:prstGeom prst="rect">
                <a:avLst/>
              </a:prstGeom>
              <a:solidFill>
                <a:srgbClr val="CCECFF"/>
              </a:solidFill>
              <a:ln w="12700">
                <a:miter lim="400000"/>
              </a:ln>
            </p:spPr>
            <p:txBody>
              <a:bodyPr lIns="30236" tIns="30236" rIns="30236" bIns="30236" anchor="ctr"/>
              <a:lstStyle/>
              <a:p>
                <a:pPr lvl="0" algn="ctr">
                  <a:buClr>
                    <a:srgbClr val="FFFFFF"/>
                  </a:buClr>
                  <a:defRPr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defRPr>
                </a:pPr>
                <a:endParaRPr sz="1448">
                  <a:latin typeface="+mn-ea"/>
                </a:endParaRPr>
              </a:p>
            </p:txBody>
          </p:sp>
        </p:grpSp>
        <p:grpSp>
          <p:nvGrpSpPr>
            <p:cNvPr id="6" name="Group 2145"/>
            <p:cNvGrpSpPr/>
            <p:nvPr/>
          </p:nvGrpSpPr>
          <p:grpSpPr>
            <a:xfrm flipH="1">
              <a:off x="490829" y="557055"/>
              <a:ext cx="85275" cy="416059"/>
              <a:chOff x="0" y="0"/>
              <a:chExt cx="93144" cy="466123"/>
            </a:xfrm>
          </p:grpSpPr>
          <p:sp>
            <p:nvSpPr>
              <p:cNvPr id="7" name="Shape 2140"/>
              <p:cNvSpPr/>
              <p:nvPr/>
            </p:nvSpPr>
            <p:spPr>
              <a:xfrm>
                <a:off x="0" y="0"/>
                <a:ext cx="93144" cy="9314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50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3507"/>
                      <a:pt x="0" y="13507"/>
                      <a:pt x="0" y="13507"/>
                    </a:cubicBezTo>
                    <a:cubicBezTo>
                      <a:pt x="0" y="17978"/>
                      <a:pt x="3622" y="21600"/>
                      <a:pt x="8112" y="21600"/>
                    </a:cubicBezTo>
                    <a:cubicBezTo>
                      <a:pt x="21600" y="21600"/>
                      <a:pt x="21600" y="21600"/>
                      <a:pt x="21600" y="21600"/>
                    </a:cubicBezTo>
                    <a:cubicBezTo>
                      <a:pt x="21600" y="8112"/>
                      <a:pt x="21600" y="8112"/>
                      <a:pt x="21600" y="8112"/>
                    </a:cubicBezTo>
                    <a:cubicBezTo>
                      <a:pt x="21600" y="3622"/>
                      <a:pt x="17978" y="0"/>
                      <a:pt x="13507" y="0"/>
                    </a:cubicBezTo>
                    <a:close/>
                  </a:path>
                </a:pathLst>
              </a:custGeom>
              <a:solidFill>
                <a:srgbClr val="0070C0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buClrTx/>
                </a:pPr>
                <a:endParaRPr sz="1448">
                  <a:latin typeface="+mn-ea"/>
                </a:endParaRPr>
              </a:p>
            </p:txBody>
          </p:sp>
          <p:sp>
            <p:nvSpPr>
              <p:cNvPr id="8" name="Shape 2141"/>
              <p:cNvSpPr/>
              <p:nvPr/>
            </p:nvSpPr>
            <p:spPr>
              <a:xfrm>
                <a:off x="0" y="124326"/>
                <a:ext cx="93144" cy="9314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50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3507"/>
                      <a:pt x="0" y="13507"/>
                      <a:pt x="0" y="13507"/>
                    </a:cubicBezTo>
                    <a:cubicBezTo>
                      <a:pt x="0" y="17978"/>
                      <a:pt x="3622" y="21600"/>
                      <a:pt x="8112" y="21600"/>
                    </a:cubicBezTo>
                    <a:cubicBezTo>
                      <a:pt x="21600" y="21600"/>
                      <a:pt x="21600" y="21600"/>
                      <a:pt x="21600" y="21600"/>
                    </a:cubicBezTo>
                    <a:cubicBezTo>
                      <a:pt x="21600" y="8112"/>
                      <a:pt x="21600" y="8112"/>
                      <a:pt x="21600" y="8112"/>
                    </a:cubicBezTo>
                    <a:cubicBezTo>
                      <a:pt x="21600" y="3622"/>
                      <a:pt x="17978" y="0"/>
                      <a:pt x="13507" y="0"/>
                    </a:cubicBezTo>
                    <a:close/>
                  </a:path>
                </a:pathLst>
              </a:custGeom>
              <a:solidFill>
                <a:srgbClr val="00B0F0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buClrTx/>
                </a:pPr>
                <a:endParaRPr sz="1448">
                  <a:latin typeface="+mn-ea"/>
                </a:endParaRPr>
              </a:p>
            </p:txBody>
          </p:sp>
          <p:sp>
            <p:nvSpPr>
              <p:cNvPr id="9" name="Shape 2142"/>
              <p:cNvSpPr/>
              <p:nvPr/>
            </p:nvSpPr>
            <p:spPr>
              <a:xfrm>
                <a:off x="0" y="248651"/>
                <a:ext cx="93144" cy="9314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50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3507"/>
                      <a:pt x="0" y="13507"/>
                      <a:pt x="0" y="13507"/>
                    </a:cubicBezTo>
                    <a:cubicBezTo>
                      <a:pt x="0" y="17978"/>
                      <a:pt x="3622" y="21600"/>
                      <a:pt x="8112" y="21600"/>
                    </a:cubicBezTo>
                    <a:cubicBezTo>
                      <a:pt x="21600" y="21600"/>
                      <a:pt x="21600" y="21600"/>
                      <a:pt x="21600" y="21600"/>
                    </a:cubicBezTo>
                    <a:cubicBezTo>
                      <a:pt x="21600" y="8112"/>
                      <a:pt x="21600" y="8112"/>
                      <a:pt x="21600" y="8112"/>
                    </a:cubicBezTo>
                    <a:cubicBezTo>
                      <a:pt x="21600" y="3622"/>
                      <a:pt x="17978" y="0"/>
                      <a:pt x="13507" y="0"/>
                    </a:cubicBezTo>
                    <a:close/>
                  </a:path>
                </a:pathLst>
              </a:custGeom>
              <a:solidFill>
                <a:srgbClr val="66CCFF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buClrTx/>
                </a:pPr>
                <a:endParaRPr sz="1448">
                  <a:latin typeface="+mn-ea"/>
                </a:endParaRPr>
              </a:p>
            </p:txBody>
          </p:sp>
          <p:sp>
            <p:nvSpPr>
              <p:cNvPr id="10" name="Shape 2143"/>
              <p:cNvSpPr/>
              <p:nvPr/>
            </p:nvSpPr>
            <p:spPr>
              <a:xfrm>
                <a:off x="0" y="372978"/>
                <a:ext cx="93144" cy="9314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50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3507"/>
                      <a:pt x="0" y="13507"/>
                      <a:pt x="0" y="13507"/>
                    </a:cubicBezTo>
                    <a:cubicBezTo>
                      <a:pt x="0" y="17978"/>
                      <a:pt x="3622" y="21600"/>
                      <a:pt x="8112" y="21600"/>
                    </a:cubicBezTo>
                    <a:cubicBezTo>
                      <a:pt x="21600" y="21600"/>
                      <a:pt x="21600" y="21600"/>
                      <a:pt x="21600" y="21600"/>
                    </a:cubicBezTo>
                    <a:cubicBezTo>
                      <a:pt x="21600" y="8112"/>
                      <a:pt x="21600" y="8112"/>
                      <a:pt x="21600" y="8112"/>
                    </a:cubicBezTo>
                    <a:cubicBezTo>
                      <a:pt x="21600" y="3622"/>
                      <a:pt x="17978" y="0"/>
                      <a:pt x="13507" y="0"/>
                    </a:cubicBezTo>
                    <a:close/>
                  </a:path>
                </a:pathLst>
              </a:custGeom>
              <a:solidFill>
                <a:srgbClr val="CCECFF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buClrTx/>
                </a:pPr>
                <a:endParaRPr sz="1448">
                  <a:latin typeface="+mn-ea"/>
                </a:endParaRPr>
              </a:p>
            </p:txBody>
          </p:sp>
        </p:grpSp>
      </p:grpSp>
      <p:sp>
        <p:nvSpPr>
          <p:cNvPr id="15" name="Title 1"/>
          <p:cNvSpPr txBox="1">
            <a:spLocks/>
          </p:cNvSpPr>
          <p:nvPr/>
        </p:nvSpPr>
        <p:spPr>
          <a:xfrm>
            <a:off x="457201" y="374195"/>
            <a:ext cx="8229600" cy="369035"/>
          </a:xfrm>
          <a:prstGeom prst="rect">
            <a:avLst/>
          </a:prstGeom>
        </p:spPr>
        <p:txBody>
          <a:bodyPr vert="horz" lIns="91435" tIns="45717" rIns="91435" bIns="45717" rtlCol="0" anchor="ctr">
            <a:noAutofit/>
          </a:bodyPr>
          <a:lstStyle>
            <a:lvl1pPr algn="ctr" defTabSz="1152144" rtl="0" eaLnBrk="1" latinLnBrk="0" hangingPunct="1">
              <a:spcBef>
                <a:spcPct val="0"/>
              </a:spcBef>
              <a:buNone/>
              <a:defRPr sz="5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341">
              <a:defRPr/>
            </a:pPr>
            <a:r>
              <a:rPr lang="zh-CN" altLang="en-US" sz="2778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微软雅黑" pitchFamily="34" charset="-122"/>
                <a:ea typeface="微软雅黑" pitchFamily="34" charset="-122"/>
              </a:rPr>
              <a:t>基本信息</a:t>
            </a:r>
            <a:endParaRPr lang="en-US" sz="2778" dirty="0">
              <a:solidFill>
                <a:srgbClr val="000000">
                  <a:lumMod val="50000"/>
                  <a:lumOff val="50000"/>
                </a:srgb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66" name="Straight Connector 92"/>
          <p:cNvCxnSpPr/>
          <p:nvPr/>
        </p:nvCxnSpPr>
        <p:spPr>
          <a:xfrm rot="5400000">
            <a:off x="800328" y="2914598"/>
            <a:ext cx="2971345" cy="1588"/>
          </a:xfrm>
          <a:prstGeom prst="line">
            <a:avLst/>
          </a:prstGeom>
          <a:noFill/>
          <a:ln w="3175" cap="flat" cmpd="sng" algn="ctr">
            <a:solidFill>
              <a:srgbClr val="3F3F3F">
                <a:lumMod val="20000"/>
                <a:lumOff val="80000"/>
              </a:srgbClr>
            </a:solidFill>
            <a:prstDash val="sysDash"/>
          </a:ln>
          <a:effectLst/>
        </p:spPr>
      </p:cxnSp>
      <p:cxnSp>
        <p:nvCxnSpPr>
          <p:cNvPr id="67" name="Straight Connector 93"/>
          <p:cNvCxnSpPr/>
          <p:nvPr/>
        </p:nvCxnSpPr>
        <p:spPr>
          <a:xfrm rot="5400000">
            <a:off x="6442856" y="3261865"/>
            <a:ext cx="3754645" cy="8626"/>
          </a:xfrm>
          <a:prstGeom prst="line">
            <a:avLst/>
          </a:prstGeom>
          <a:noFill/>
          <a:ln w="3175" cap="flat" cmpd="sng" algn="ctr">
            <a:solidFill>
              <a:srgbClr val="3F3F3F">
                <a:lumMod val="20000"/>
                <a:lumOff val="80000"/>
              </a:srgbClr>
            </a:solidFill>
            <a:prstDash val="sysDash"/>
          </a:ln>
          <a:effectLst/>
        </p:spPr>
      </p:cxnSp>
      <p:cxnSp>
        <p:nvCxnSpPr>
          <p:cNvPr id="68" name="Straight Connector 95"/>
          <p:cNvCxnSpPr/>
          <p:nvPr/>
        </p:nvCxnSpPr>
        <p:spPr>
          <a:xfrm flipV="1">
            <a:off x="2438401" y="3079630"/>
            <a:ext cx="5903342" cy="25439"/>
          </a:xfrm>
          <a:prstGeom prst="line">
            <a:avLst/>
          </a:prstGeom>
          <a:noFill/>
          <a:ln w="3175" cap="flat" cmpd="sng" algn="ctr">
            <a:solidFill>
              <a:srgbClr val="3F3F3F">
                <a:lumMod val="20000"/>
                <a:lumOff val="80000"/>
              </a:srgbClr>
            </a:solidFill>
            <a:prstDash val="sysDash"/>
          </a:ln>
          <a:effectLst/>
        </p:spPr>
      </p:cxnSp>
      <p:grpSp>
        <p:nvGrpSpPr>
          <p:cNvPr id="70" name="Group 72"/>
          <p:cNvGrpSpPr/>
          <p:nvPr/>
        </p:nvGrpSpPr>
        <p:grpSpPr>
          <a:xfrm>
            <a:off x="2640178" y="1555831"/>
            <a:ext cx="1447800" cy="1052065"/>
            <a:chOff x="685800" y="3143318"/>
            <a:chExt cx="1447800" cy="1052225"/>
          </a:xfrm>
        </p:grpSpPr>
        <p:sp>
          <p:nvSpPr>
            <p:cNvPr id="84" name="Rectangle 6"/>
            <p:cNvSpPr/>
            <p:nvPr/>
          </p:nvSpPr>
          <p:spPr>
            <a:xfrm>
              <a:off x="685800" y="3143318"/>
              <a:ext cx="1447800" cy="2286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725668">
                <a:defRPr/>
              </a:pPr>
              <a:r>
                <a:rPr lang="zh-CN" altLang="en-US" sz="1428" kern="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刘松</a:t>
              </a:r>
              <a:endParaRPr lang="en-US" sz="1428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5" name="Rectangle 10"/>
            <p:cNvSpPr/>
            <p:nvPr/>
          </p:nvSpPr>
          <p:spPr>
            <a:xfrm>
              <a:off x="685800" y="3389431"/>
              <a:ext cx="1447800" cy="80611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defTabSz="725668">
                <a:spcBef>
                  <a:spcPts val="215"/>
                </a:spcBef>
                <a:defRPr/>
              </a:pPr>
              <a:r>
                <a:rPr lang="zh-CN" altLang="en-US" sz="794" kern="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年龄</a:t>
              </a:r>
              <a:r>
                <a:rPr lang="en-US" altLang="zh-CN" sz="794" kern="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: 29</a:t>
              </a:r>
              <a:r>
                <a:rPr lang="zh-CN" altLang="en-US" sz="794" kern="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岁</a:t>
              </a:r>
              <a:endParaRPr lang="en-US" altLang="zh-CN" sz="794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defTabSz="725668">
                <a:spcBef>
                  <a:spcPts val="215"/>
                </a:spcBef>
                <a:defRPr/>
              </a:pPr>
              <a:r>
                <a:rPr lang="zh-CN" altLang="en-US" sz="794" kern="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手机</a:t>
              </a:r>
              <a:r>
                <a:rPr lang="en-US" altLang="zh-CN" sz="794" kern="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: 18566655245</a:t>
              </a:r>
            </a:p>
            <a:p>
              <a:pPr defTabSz="725668">
                <a:spcBef>
                  <a:spcPts val="215"/>
                </a:spcBef>
                <a:defRPr/>
              </a:pPr>
              <a:r>
                <a:rPr lang="zh-CN" altLang="en-US" sz="794" kern="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邮箱</a:t>
              </a:r>
              <a:r>
                <a:rPr lang="en-US" altLang="zh-CN" sz="794" kern="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: </a:t>
              </a:r>
              <a:r>
                <a:rPr lang="en-US" altLang="zh-CN" sz="794" kern="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  <a:hlinkClick r:id="rId2"/>
                </a:rPr>
                <a:t>359852326@qq.com</a:t>
              </a:r>
              <a:endParaRPr lang="en-US" altLang="zh-CN" sz="794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defTabSz="725668">
                <a:spcBef>
                  <a:spcPts val="215"/>
                </a:spcBef>
                <a:defRPr/>
              </a:pPr>
              <a:r>
                <a:rPr lang="zh-CN" altLang="en-US" sz="794" kern="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工作年限</a:t>
              </a:r>
              <a:r>
                <a:rPr lang="en-US" altLang="zh-CN" sz="794" kern="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:5</a:t>
              </a:r>
              <a:r>
                <a:rPr lang="zh-CN" altLang="en-US" sz="794" kern="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年</a:t>
              </a:r>
              <a:endParaRPr lang="en-US" altLang="zh-CN" sz="794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defTabSz="725668">
                <a:spcBef>
                  <a:spcPts val="215"/>
                </a:spcBef>
                <a:defRPr/>
              </a:pPr>
              <a:endParaRPr lang="en-US" altLang="zh-CN" sz="794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pic>
        <p:nvPicPr>
          <p:cNvPr id="1026" name="Picture 2" descr="C:\Users\Administrator\Desktop\psu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2140" y="1426464"/>
            <a:ext cx="2267713" cy="3028493"/>
          </a:xfrm>
          <a:prstGeom prst="rect">
            <a:avLst/>
          </a:prstGeom>
          <a:noFill/>
        </p:spPr>
      </p:pic>
      <p:sp>
        <p:nvSpPr>
          <p:cNvPr id="87" name="Rounded Rectangle 90"/>
          <p:cNvSpPr/>
          <p:nvPr/>
        </p:nvSpPr>
        <p:spPr>
          <a:xfrm>
            <a:off x="5366359" y="1424751"/>
            <a:ext cx="1447800" cy="228565"/>
          </a:xfrm>
          <a:prstGeom prst="round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1435" tIns="45717" rIns="91435" bIns="45717" rtlCol="0" anchor="ctr"/>
          <a:lstStyle/>
          <a:p>
            <a:pPr defTabSz="725668">
              <a:defRPr/>
            </a:pPr>
            <a:r>
              <a:rPr lang="zh-CN" altLang="en-US" sz="1428" kern="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微软雅黑" pitchFamily="34" charset="-122"/>
                <a:ea typeface="微软雅黑" pitchFamily="34" charset="-122"/>
              </a:rPr>
              <a:t>基础能力</a:t>
            </a:r>
            <a:endParaRPr lang="en-US" sz="1428" kern="0" dirty="0">
              <a:solidFill>
                <a:srgbClr val="000000">
                  <a:lumMod val="50000"/>
                  <a:lumOff val="50000"/>
                </a:srgb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2" name="Rectangle 88"/>
          <p:cNvSpPr/>
          <p:nvPr/>
        </p:nvSpPr>
        <p:spPr>
          <a:xfrm>
            <a:off x="5427466" y="3638387"/>
            <a:ext cx="2897384" cy="784824"/>
          </a:xfrm>
          <a:prstGeom prst="rect">
            <a:avLst/>
          </a:prstGeom>
        </p:spPr>
        <p:txBody>
          <a:bodyPr wrap="square" lIns="91435" tIns="45717" rIns="91435" bIns="45717" numCol="1" spcCol="345643">
            <a:spAutoFit/>
          </a:bodyPr>
          <a:lstStyle/>
          <a:p>
            <a:pPr marL="265159" indent="-265159" defTabSz="725668">
              <a:buFont typeface="Arial" pitchFamily="34" charset="0"/>
              <a:buChar char="•"/>
              <a:defRPr/>
            </a:pPr>
            <a:r>
              <a:rPr lang="zh-CN" altLang="en-US" sz="9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世联小额贷款有限公司</a:t>
            </a:r>
            <a:r>
              <a:rPr lang="en-US" altLang="zh-CN" sz="9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(2018.01-</a:t>
            </a:r>
            <a:r>
              <a:rPr lang="zh-CN" altLang="en-US" sz="9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至今</a:t>
            </a:r>
            <a:r>
              <a:rPr lang="en-US" altLang="zh-CN" sz="9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 marL="265159" indent="-265159" defTabSz="725668">
              <a:buFont typeface="Arial" pitchFamily="34" charset="0"/>
              <a:buChar char="•"/>
              <a:defRPr/>
            </a:pPr>
            <a:r>
              <a:rPr lang="zh-CN" altLang="en-US" sz="9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同策房产咨询股份有限公司</a:t>
            </a:r>
            <a:r>
              <a:rPr lang="en-US" altLang="zh-CN" sz="9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(2016.9-2017.9)</a:t>
            </a:r>
          </a:p>
          <a:p>
            <a:pPr marL="265159" indent="-265159" defTabSz="725668">
              <a:buFont typeface="Arial" pitchFamily="34" charset="0"/>
              <a:buChar char="•"/>
              <a:defRPr/>
            </a:pPr>
            <a:r>
              <a:rPr lang="zh-CN" altLang="en-US" sz="9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慧科讯</a:t>
            </a:r>
            <a:r>
              <a:rPr lang="zh-CN" altLang="en-US" sz="9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业网络科技有限公司</a:t>
            </a:r>
            <a:r>
              <a:rPr lang="en-US" altLang="zh-CN" sz="9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(2015.6-2017.9)</a:t>
            </a:r>
            <a:endParaRPr lang="ms-MY" altLang="zh-CN" sz="900" kern="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65159" indent="-265159" defTabSz="725668">
              <a:buFont typeface="Arial" pitchFamily="34" charset="0"/>
              <a:buChar char="•"/>
              <a:defRPr/>
            </a:pPr>
            <a:r>
              <a:rPr lang="zh-CN" altLang="en-US" sz="9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北京华胜天成科技股份有限公司</a:t>
            </a:r>
            <a:r>
              <a:rPr lang="en-US" altLang="zh-CN" sz="9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(2014.3-2015.5)</a:t>
            </a:r>
            <a:endParaRPr lang="zh-CN" altLang="en-US" sz="900" kern="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65159" indent="-265159" defTabSz="725668">
              <a:defRPr/>
            </a:pPr>
            <a:endParaRPr lang="ms-MY" altLang="zh-CN" sz="900" kern="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3" name="Rounded Rectangle 89"/>
          <p:cNvSpPr/>
          <p:nvPr/>
        </p:nvSpPr>
        <p:spPr>
          <a:xfrm>
            <a:off x="5366359" y="3333633"/>
            <a:ext cx="1447800" cy="228565"/>
          </a:xfrm>
          <a:prstGeom prst="round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1435" tIns="45717" rIns="91435" bIns="45717" rtlCol="0" anchor="ctr"/>
          <a:lstStyle/>
          <a:p>
            <a:pPr defTabSz="725668">
              <a:defRPr/>
            </a:pPr>
            <a:r>
              <a:rPr lang="zh-CN" altLang="en-US" sz="1428" kern="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微软雅黑" pitchFamily="34" charset="-122"/>
                <a:ea typeface="微软雅黑" pitchFamily="34" charset="-122"/>
              </a:rPr>
              <a:t>工作经历</a:t>
            </a:r>
            <a:endParaRPr lang="en-US" sz="1428" kern="0" dirty="0">
              <a:solidFill>
                <a:srgbClr val="000000">
                  <a:lumMod val="50000"/>
                  <a:lumOff val="50000"/>
                </a:srgb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5" name="Rectangle 88"/>
          <p:cNvSpPr/>
          <p:nvPr/>
        </p:nvSpPr>
        <p:spPr>
          <a:xfrm>
            <a:off x="5427467" y="1720481"/>
            <a:ext cx="2558441" cy="646325"/>
          </a:xfrm>
          <a:prstGeom prst="rect">
            <a:avLst/>
          </a:prstGeom>
        </p:spPr>
        <p:txBody>
          <a:bodyPr wrap="square" lIns="91435" tIns="45717" rIns="91435" bIns="45717" numCol="1" spcCol="345643">
            <a:spAutoFit/>
          </a:bodyPr>
          <a:lstStyle/>
          <a:p>
            <a:pPr marL="265159" indent="-265159" defTabSz="725668">
              <a:buFont typeface="Arial" pitchFamily="34" charset="0"/>
              <a:buChar char="•"/>
              <a:defRPr/>
            </a:pPr>
            <a:r>
              <a:rPr lang="zh-CN" altLang="en-US" sz="9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熟悉常用数据结构和算法</a:t>
            </a:r>
            <a:endParaRPr lang="en-US" altLang="zh-CN" sz="900" kern="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65159" indent="-265159" defTabSz="725668">
              <a:buFont typeface="Arial" pitchFamily="34" charset="0"/>
              <a:buChar char="•"/>
              <a:defRPr/>
            </a:pPr>
            <a:r>
              <a:rPr lang="zh-CN" altLang="en-US" sz="9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熟悉</a:t>
            </a:r>
            <a:r>
              <a:rPr lang="en-US" altLang="zh-CN" sz="900" kern="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tcp</a:t>
            </a:r>
            <a:r>
              <a:rPr lang="zh-CN" altLang="en-US" sz="9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和掌握</a:t>
            </a:r>
            <a:r>
              <a:rPr lang="en-US" altLang="zh-CN" sz="900" kern="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netty</a:t>
            </a:r>
            <a:r>
              <a:rPr lang="zh-CN" altLang="en-US" sz="9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网络开发工具</a:t>
            </a:r>
            <a:endParaRPr lang="en-US" altLang="zh-CN" sz="900" kern="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65159" indent="-265159" defTabSz="725668">
              <a:buFont typeface="Arial" pitchFamily="34" charset="0"/>
              <a:buChar char="•"/>
              <a:defRPr/>
            </a:pPr>
            <a:r>
              <a:rPr lang="zh-CN" altLang="en-US" sz="9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理解面向对象和常用的设计模式</a:t>
            </a:r>
            <a:endParaRPr lang="en-US" altLang="zh-CN" sz="900" kern="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65159" indent="-265159" defTabSz="725668">
              <a:buFont typeface="Arial" pitchFamily="34" charset="0"/>
              <a:buChar char="•"/>
              <a:defRPr/>
            </a:pPr>
            <a:r>
              <a:rPr lang="zh-CN" altLang="en-US" sz="9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理解</a:t>
            </a:r>
            <a:r>
              <a:rPr lang="en-US" altLang="zh-CN" sz="900" kern="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paxos</a:t>
            </a:r>
            <a:r>
              <a:rPr lang="zh-CN" altLang="en-US" sz="9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算法和分布式系统理论知识</a:t>
            </a:r>
            <a:endParaRPr lang="en-US" altLang="zh-CN" sz="900" kern="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99" name="Straight Connector 93"/>
          <p:cNvCxnSpPr/>
          <p:nvPr/>
        </p:nvCxnSpPr>
        <p:spPr>
          <a:xfrm rot="5400000">
            <a:off x="3222328" y="3261865"/>
            <a:ext cx="3754645" cy="8626"/>
          </a:xfrm>
          <a:prstGeom prst="line">
            <a:avLst/>
          </a:prstGeom>
          <a:noFill/>
          <a:ln w="3175" cap="flat" cmpd="sng" algn="ctr">
            <a:solidFill>
              <a:srgbClr val="3F3F3F">
                <a:lumMod val="20000"/>
                <a:lumOff val="80000"/>
              </a:srgbClr>
            </a:solidFill>
            <a:prstDash val="sysDash"/>
          </a:ln>
          <a:effectLst/>
        </p:spPr>
      </p:cxnSp>
    </p:spTree>
    <p:extLst>
      <p:ext uri="{BB962C8B-B14F-4D97-AF65-F5344CB8AC3E}">
        <p14:creationId xmlns:p14="http://schemas.microsoft.com/office/powerpoint/2010/main" val="4193230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2" presetClass="entr" presetSubtype="4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3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600"/>
                            </p:stCondLst>
                            <p:childTnLst>
                              <p:par>
                                <p:cTn id="15" presetID="2" presetClass="entr" presetSubtype="8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3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900"/>
                            </p:stCondLst>
                            <p:childTnLst>
                              <p:par>
                                <p:cTn id="20" presetID="2" presetClass="entr" presetSubtype="4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3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3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00"/>
                            </p:stCondLst>
                            <p:childTnLst>
                              <p:par>
                                <p:cTn id="25" presetID="2" presetClass="entr" presetSubtype="4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3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3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" presetClass="entr" presetSubtype="4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3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3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3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3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3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800"/>
                            </p:stCondLst>
                            <p:childTnLst>
                              <p:par>
                                <p:cTn id="43" presetID="2" presetClass="entr" presetSubtype="4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3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3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87" grpId="0"/>
      <p:bldP spid="92" grpId="0"/>
      <p:bldP spid="93" grpId="0"/>
      <p:bldP spid="9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" y="394"/>
            <a:ext cx="4952999" cy="772271"/>
            <a:chOff x="0" y="-1"/>
            <a:chExt cx="7681384" cy="973115"/>
          </a:xfrm>
        </p:grpSpPr>
        <p:grpSp>
          <p:nvGrpSpPr>
            <p:cNvPr id="5" name="组合 4"/>
            <p:cNvGrpSpPr/>
            <p:nvPr/>
          </p:nvGrpSpPr>
          <p:grpSpPr>
            <a:xfrm>
              <a:off x="0" y="-1"/>
              <a:ext cx="7681384" cy="221354"/>
              <a:chOff x="0" y="-1"/>
              <a:chExt cx="9985800" cy="287760"/>
            </a:xfrm>
          </p:grpSpPr>
          <p:sp>
            <p:nvSpPr>
              <p:cNvPr id="11" name="Shape 5209"/>
              <p:cNvSpPr/>
              <p:nvPr/>
            </p:nvSpPr>
            <p:spPr>
              <a:xfrm>
                <a:off x="0" y="0"/>
                <a:ext cx="2496450" cy="287759"/>
              </a:xfrm>
              <a:prstGeom prst="rect">
                <a:avLst/>
              </a:prstGeom>
              <a:solidFill>
                <a:srgbClr val="0070C0"/>
              </a:solidFill>
              <a:ln w="12700">
                <a:miter lim="400000"/>
              </a:ln>
            </p:spPr>
            <p:txBody>
              <a:bodyPr lIns="30236" tIns="30236" rIns="30236" bIns="30236" anchor="ctr"/>
              <a:lstStyle/>
              <a:p>
                <a:pPr lvl="0" algn="ctr">
                  <a:buClr>
                    <a:srgbClr val="FFFFFF"/>
                  </a:buClr>
                  <a:defRPr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defRPr>
                </a:pPr>
                <a:endParaRPr sz="1448">
                  <a:latin typeface="+mn-ea"/>
                </a:endParaRPr>
              </a:p>
            </p:txBody>
          </p:sp>
          <p:sp>
            <p:nvSpPr>
              <p:cNvPr id="12" name="Shape 5209"/>
              <p:cNvSpPr/>
              <p:nvPr/>
            </p:nvSpPr>
            <p:spPr>
              <a:xfrm>
                <a:off x="2496450" y="0"/>
                <a:ext cx="2496450" cy="287759"/>
              </a:xfrm>
              <a:prstGeom prst="rect">
                <a:avLst/>
              </a:prstGeom>
              <a:solidFill>
                <a:srgbClr val="00B0F0"/>
              </a:solidFill>
              <a:ln w="12700">
                <a:miter lim="400000"/>
              </a:ln>
            </p:spPr>
            <p:txBody>
              <a:bodyPr lIns="30236" tIns="30236" rIns="30236" bIns="30236" anchor="ctr"/>
              <a:lstStyle/>
              <a:p>
                <a:pPr lvl="0" algn="ctr">
                  <a:buClr>
                    <a:srgbClr val="FFFFFF"/>
                  </a:buClr>
                  <a:defRPr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defRPr>
                </a:pPr>
                <a:endParaRPr sz="1448">
                  <a:latin typeface="+mn-ea"/>
                </a:endParaRPr>
              </a:p>
            </p:txBody>
          </p:sp>
          <p:sp>
            <p:nvSpPr>
              <p:cNvPr id="13" name="Shape 5209"/>
              <p:cNvSpPr/>
              <p:nvPr/>
            </p:nvSpPr>
            <p:spPr>
              <a:xfrm>
                <a:off x="4992900" y="0"/>
                <a:ext cx="2496450" cy="287759"/>
              </a:xfrm>
              <a:prstGeom prst="rect">
                <a:avLst/>
              </a:prstGeom>
              <a:solidFill>
                <a:srgbClr val="66CCFF"/>
              </a:solidFill>
              <a:ln w="12700">
                <a:miter lim="400000"/>
              </a:ln>
            </p:spPr>
            <p:txBody>
              <a:bodyPr lIns="30236" tIns="30236" rIns="30236" bIns="30236" anchor="ctr"/>
              <a:lstStyle/>
              <a:p>
                <a:pPr lvl="0" algn="ctr">
                  <a:buClr>
                    <a:srgbClr val="FFFFFF"/>
                  </a:buClr>
                  <a:defRPr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defRPr>
                </a:pPr>
                <a:endParaRPr sz="1448">
                  <a:latin typeface="+mn-ea"/>
                </a:endParaRPr>
              </a:p>
            </p:txBody>
          </p:sp>
          <p:sp>
            <p:nvSpPr>
              <p:cNvPr id="14" name="Shape 5209"/>
              <p:cNvSpPr/>
              <p:nvPr/>
            </p:nvSpPr>
            <p:spPr>
              <a:xfrm>
                <a:off x="7489350" y="-1"/>
                <a:ext cx="2496450" cy="287759"/>
              </a:xfrm>
              <a:prstGeom prst="rect">
                <a:avLst/>
              </a:prstGeom>
              <a:solidFill>
                <a:srgbClr val="CCECFF"/>
              </a:solidFill>
              <a:ln w="12700">
                <a:miter lim="400000"/>
              </a:ln>
            </p:spPr>
            <p:txBody>
              <a:bodyPr lIns="30236" tIns="30236" rIns="30236" bIns="30236" anchor="ctr"/>
              <a:lstStyle/>
              <a:p>
                <a:pPr lvl="0" algn="ctr">
                  <a:buClr>
                    <a:srgbClr val="FFFFFF"/>
                  </a:buClr>
                  <a:defRPr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defRPr>
                </a:pPr>
                <a:endParaRPr sz="1448">
                  <a:latin typeface="+mn-ea"/>
                </a:endParaRPr>
              </a:p>
            </p:txBody>
          </p:sp>
        </p:grpSp>
        <p:grpSp>
          <p:nvGrpSpPr>
            <p:cNvPr id="6" name="Group 2145"/>
            <p:cNvGrpSpPr/>
            <p:nvPr/>
          </p:nvGrpSpPr>
          <p:grpSpPr>
            <a:xfrm flipH="1">
              <a:off x="490829" y="557055"/>
              <a:ext cx="85275" cy="416059"/>
              <a:chOff x="0" y="0"/>
              <a:chExt cx="93144" cy="466123"/>
            </a:xfrm>
          </p:grpSpPr>
          <p:sp>
            <p:nvSpPr>
              <p:cNvPr id="7" name="Shape 2140"/>
              <p:cNvSpPr/>
              <p:nvPr/>
            </p:nvSpPr>
            <p:spPr>
              <a:xfrm>
                <a:off x="0" y="0"/>
                <a:ext cx="93144" cy="9314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50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3507"/>
                      <a:pt x="0" y="13507"/>
                      <a:pt x="0" y="13507"/>
                    </a:cubicBezTo>
                    <a:cubicBezTo>
                      <a:pt x="0" y="17978"/>
                      <a:pt x="3622" y="21600"/>
                      <a:pt x="8112" y="21600"/>
                    </a:cubicBezTo>
                    <a:cubicBezTo>
                      <a:pt x="21600" y="21600"/>
                      <a:pt x="21600" y="21600"/>
                      <a:pt x="21600" y="21600"/>
                    </a:cubicBezTo>
                    <a:cubicBezTo>
                      <a:pt x="21600" y="8112"/>
                      <a:pt x="21600" y="8112"/>
                      <a:pt x="21600" y="8112"/>
                    </a:cubicBezTo>
                    <a:cubicBezTo>
                      <a:pt x="21600" y="3622"/>
                      <a:pt x="17978" y="0"/>
                      <a:pt x="13507" y="0"/>
                    </a:cubicBezTo>
                    <a:close/>
                  </a:path>
                </a:pathLst>
              </a:custGeom>
              <a:solidFill>
                <a:srgbClr val="0070C0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buClrTx/>
                </a:pPr>
                <a:endParaRPr sz="1448">
                  <a:latin typeface="+mn-ea"/>
                </a:endParaRPr>
              </a:p>
            </p:txBody>
          </p:sp>
          <p:sp>
            <p:nvSpPr>
              <p:cNvPr id="8" name="Shape 2141"/>
              <p:cNvSpPr/>
              <p:nvPr/>
            </p:nvSpPr>
            <p:spPr>
              <a:xfrm>
                <a:off x="0" y="124326"/>
                <a:ext cx="93144" cy="9314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50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3507"/>
                      <a:pt x="0" y="13507"/>
                      <a:pt x="0" y="13507"/>
                    </a:cubicBezTo>
                    <a:cubicBezTo>
                      <a:pt x="0" y="17978"/>
                      <a:pt x="3622" y="21600"/>
                      <a:pt x="8112" y="21600"/>
                    </a:cubicBezTo>
                    <a:cubicBezTo>
                      <a:pt x="21600" y="21600"/>
                      <a:pt x="21600" y="21600"/>
                      <a:pt x="21600" y="21600"/>
                    </a:cubicBezTo>
                    <a:cubicBezTo>
                      <a:pt x="21600" y="8112"/>
                      <a:pt x="21600" y="8112"/>
                      <a:pt x="21600" y="8112"/>
                    </a:cubicBezTo>
                    <a:cubicBezTo>
                      <a:pt x="21600" y="3622"/>
                      <a:pt x="17978" y="0"/>
                      <a:pt x="13507" y="0"/>
                    </a:cubicBezTo>
                    <a:close/>
                  </a:path>
                </a:pathLst>
              </a:custGeom>
              <a:solidFill>
                <a:srgbClr val="00B0F0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buClrTx/>
                </a:pPr>
                <a:endParaRPr sz="1448">
                  <a:latin typeface="+mn-ea"/>
                </a:endParaRPr>
              </a:p>
            </p:txBody>
          </p:sp>
          <p:sp>
            <p:nvSpPr>
              <p:cNvPr id="9" name="Shape 2142"/>
              <p:cNvSpPr/>
              <p:nvPr/>
            </p:nvSpPr>
            <p:spPr>
              <a:xfrm>
                <a:off x="0" y="248651"/>
                <a:ext cx="93144" cy="9314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50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3507"/>
                      <a:pt x="0" y="13507"/>
                      <a:pt x="0" y="13507"/>
                    </a:cubicBezTo>
                    <a:cubicBezTo>
                      <a:pt x="0" y="17978"/>
                      <a:pt x="3622" y="21600"/>
                      <a:pt x="8112" y="21600"/>
                    </a:cubicBezTo>
                    <a:cubicBezTo>
                      <a:pt x="21600" y="21600"/>
                      <a:pt x="21600" y="21600"/>
                      <a:pt x="21600" y="21600"/>
                    </a:cubicBezTo>
                    <a:cubicBezTo>
                      <a:pt x="21600" y="8112"/>
                      <a:pt x="21600" y="8112"/>
                      <a:pt x="21600" y="8112"/>
                    </a:cubicBezTo>
                    <a:cubicBezTo>
                      <a:pt x="21600" y="3622"/>
                      <a:pt x="17978" y="0"/>
                      <a:pt x="13507" y="0"/>
                    </a:cubicBezTo>
                    <a:close/>
                  </a:path>
                </a:pathLst>
              </a:custGeom>
              <a:solidFill>
                <a:srgbClr val="66CCFF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buClrTx/>
                </a:pPr>
                <a:endParaRPr sz="1448">
                  <a:latin typeface="+mn-ea"/>
                </a:endParaRPr>
              </a:p>
            </p:txBody>
          </p:sp>
          <p:sp>
            <p:nvSpPr>
              <p:cNvPr id="10" name="Shape 2143"/>
              <p:cNvSpPr/>
              <p:nvPr/>
            </p:nvSpPr>
            <p:spPr>
              <a:xfrm>
                <a:off x="0" y="372978"/>
                <a:ext cx="93144" cy="9314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50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3507"/>
                      <a:pt x="0" y="13507"/>
                      <a:pt x="0" y="13507"/>
                    </a:cubicBezTo>
                    <a:cubicBezTo>
                      <a:pt x="0" y="17978"/>
                      <a:pt x="3622" y="21600"/>
                      <a:pt x="8112" y="21600"/>
                    </a:cubicBezTo>
                    <a:cubicBezTo>
                      <a:pt x="21600" y="21600"/>
                      <a:pt x="21600" y="21600"/>
                      <a:pt x="21600" y="21600"/>
                    </a:cubicBezTo>
                    <a:cubicBezTo>
                      <a:pt x="21600" y="8112"/>
                      <a:pt x="21600" y="8112"/>
                      <a:pt x="21600" y="8112"/>
                    </a:cubicBezTo>
                    <a:cubicBezTo>
                      <a:pt x="21600" y="3622"/>
                      <a:pt x="17978" y="0"/>
                      <a:pt x="13507" y="0"/>
                    </a:cubicBezTo>
                    <a:close/>
                  </a:path>
                </a:pathLst>
              </a:custGeom>
              <a:solidFill>
                <a:srgbClr val="CCECFF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buClrTx/>
                </a:pPr>
                <a:endParaRPr sz="1448">
                  <a:latin typeface="+mn-ea"/>
                </a:endParaRPr>
              </a:p>
            </p:txBody>
          </p:sp>
        </p:grpSp>
      </p:grpSp>
      <p:sp>
        <p:nvSpPr>
          <p:cNvPr id="15" name="Title 1"/>
          <p:cNvSpPr txBox="1">
            <a:spLocks/>
          </p:cNvSpPr>
          <p:nvPr/>
        </p:nvSpPr>
        <p:spPr>
          <a:xfrm>
            <a:off x="457201" y="374195"/>
            <a:ext cx="8229600" cy="369035"/>
          </a:xfrm>
          <a:prstGeom prst="rect">
            <a:avLst/>
          </a:prstGeom>
        </p:spPr>
        <p:txBody>
          <a:bodyPr vert="horz" lIns="91435" tIns="45717" rIns="91435" bIns="45717" rtlCol="0" anchor="ctr">
            <a:noAutofit/>
          </a:bodyPr>
          <a:lstStyle>
            <a:lvl1pPr algn="ctr" defTabSz="1152144" rtl="0" eaLnBrk="1" latinLnBrk="0" hangingPunct="1">
              <a:spcBef>
                <a:spcPct val="0"/>
              </a:spcBef>
              <a:buNone/>
              <a:defRPr sz="5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/>
            <a:r>
              <a:rPr lang="zh-CN" altLang="en-US" sz="2778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微软雅黑" pitchFamily="34" charset="-122"/>
                <a:ea typeface="微软雅黑" pitchFamily="34" charset="-122"/>
              </a:rPr>
              <a:t>信贷核心系统</a:t>
            </a:r>
            <a:endParaRPr lang="en-US" sz="2778" dirty="0">
              <a:solidFill>
                <a:srgbClr val="000000">
                  <a:lumMod val="50000"/>
                  <a:lumOff val="50000"/>
                </a:srgb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Subtitle 4"/>
          <p:cNvSpPr txBox="1">
            <a:spLocks/>
          </p:cNvSpPr>
          <p:nvPr/>
        </p:nvSpPr>
        <p:spPr>
          <a:xfrm>
            <a:off x="457201" y="743230"/>
            <a:ext cx="8229600" cy="304753"/>
          </a:xfrm>
          <a:prstGeom prst="rect">
            <a:avLst/>
          </a:prstGeom>
        </p:spPr>
        <p:txBody>
          <a:bodyPr vert="horz" lIns="91435" tIns="45717" rIns="91435" bIns="45717" rtlCol="0">
            <a:normAutofit/>
          </a:bodyPr>
          <a:lstStyle/>
          <a:p>
            <a:pPr marL="342878" indent="-342878" defTabSz="725668">
              <a:spcBef>
                <a:spcPct val="20000"/>
              </a:spcBef>
              <a:defRPr/>
            </a:pPr>
            <a:r>
              <a:rPr lang="zh-CN" altLang="en-US" sz="1111" b="1" kern="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微软雅黑" pitchFamily="34" charset="-122"/>
              </a:rPr>
              <a:t>数据流转</a:t>
            </a:r>
            <a:endParaRPr lang="en-US" sz="1111" b="1" kern="0" dirty="0">
              <a:solidFill>
                <a:srgbClr val="000000">
                  <a:lumMod val="50000"/>
                  <a:lumOff val="50000"/>
                </a:srgbClr>
              </a:solidFill>
              <a:latin typeface="微软雅黑" pitchFamily="34" charset="-122"/>
            </a:endParaRPr>
          </a:p>
        </p:txBody>
      </p:sp>
      <p:sp>
        <p:nvSpPr>
          <p:cNvPr id="37" name="Oval 50"/>
          <p:cNvSpPr/>
          <p:nvPr/>
        </p:nvSpPr>
        <p:spPr>
          <a:xfrm>
            <a:off x="1847334" y="1393365"/>
            <a:ext cx="991139" cy="983189"/>
          </a:xfrm>
          <a:prstGeom prst="ellipse">
            <a:avLst/>
          </a:prstGeom>
          <a:solidFill>
            <a:srgbClr val="0070C0">
              <a:alpha val="84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72676" tIns="36338" rIns="72676" bIns="36338" rtlCol="0" anchor="ctr"/>
          <a:lstStyle/>
          <a:p>
            <a:pPr algn="ctr" defTabSz="725668">
              <a:defRPr/>
            </a:pPr>
            <a:r>
              <a:rPr lang="zh-CN" altLang="en-US" sz="1428" kern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信贷产品</a:t>
            </a:r>
            <a:endParaRPr lang="id-ID" sz="1428" kern="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9" name="Group 6"/>
          <p:cNvGrpSpPr/>
          <p:nvPr/>
        </p:nvGrpSpPr>
        <p:grpSpPr>
          <a:xfrm>
            <a:off x="2844613" y="1653283"/>
            <a:ext cx="413505" cy="410187"/>
            <a:chOff x="3141344" y="2597982"/>
            <a:chExt cx="1228775" cy="1228775"/>
          </a:xfrm>
        </p:grpSpPr>
        <p:sp>
          <p:nvSpPr>
            <p:cNvPr id="40" name="Oval 51"/>
            <p:cNvSpPr/>
            <p:nvPr/>
          </p:nvSpPr>
          <p:spPr>
            <a:xfrm>
              <a:off x="3141344" y="2597982"/>
              <a:ext cx="1228775" cy="1228775"/>
            </a:xfrm>
            <a:prstGeom prst="ellipse">
              <a:avLst/>
            </a:prstGeom>
            <a:solidFill>
              <a:srgbClr val="D8D8D8">
                <a:alpha val="65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725668">
                <a:defRPr/>
              </a:pPr>
              <a:endParaRPr lang="id-ID" sz="1428" kern="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1" name="Freeform 5"/>
            <p:cNvSpPr>
              <a:spLocks/>
            </p:cNvSpPr>
            <p:nvPr/>
          </p:nvSpPr>
          <p:spPr bwMode="auto">
            <a:xfrm>
              <a:off x="3497422" y="3033725"/>
              <a:ext cx="516619" cy="357288"/>
            </a:xfrm>
            <a:custGeom>
              <a:avLst/>
              <a:gdLst>
                <a:gd name="T0" fmla="*/ 253 w 631"/>
                <a:gd name="T1" fmla="*/ 0 h 436"/>
                <a:gd name="T2" fmla="*/ 280 w 631"/>
                <a:gd name="T3" fmla="*/ 159 h 436"/>
                <a:gd name="T4" fmla="*/ 24 w 631"/>
                <a:gd name="T5" fmla="*/ 159 h 436"/>
                <a:gd name="T6" fmla="*/ 0 w 631"/>
                <a:gd name="T7" fmla="*/ 186 h 436"/>
                <a:gd name="T8" fmla="*/ 0 w 631"/>
                <a:gd name="T9" fmla="*/ 253 h 436"/>
                <a:gd name="T10" fmla="*/ 24 w 631"/>
                <a:gd name="T11" fmla="*/ 275 h 436"/>
                <a:gd name="T12" fmla="*/ 278 w 631"/>
                <a:gd name="T13" fmla="*/ 275 h 436"/>
                <a:gd name="T14" fmla="*/ 253 w 631"/>
                <a:gd name="T15" fmla="*/ 436 h 436"/>
                <a:gd name="T16" fmla="*/ 631 w 631"/>
                <a:gd name="T17" fmla="*/ 218 h 436"/>
                <a:gd name="T18" fmla="*/ 253 w 631"/>
                <a:gd name="T19" fmla="*/ 0 h 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31" h="436">
                  <a:moveTo>
                    <a:pt x="253" y="0"/>
                  </a:moveTo>
                  <a:cubicBezTo>
                    <a:pt x="237" y="0"/>
                    <a:pt x="269" y="75"/>
                    <a:pt x="280" y="159"/>
                  </a:cubicBezTo>
                  <a:cubicBezTo>
                    <a:pt x="24" y="159"/>
                    <a:pt x="24" y="159"/>
                    <a:pt x="24" y="159"/>
                  </a:cubicBezTo>
                  <a:cubicBezTo>
                    <a:pt x="11" y="159"/>
                    <a:pt x="0" y="173"/>
                    <a:pt x="0" y="186"/>
                  </a:cubicBezTo>
                  <a:cubicBezTo>
                    <a:pt x="0" y="253"/>
                    <a:pt x="0" y="253"/>
                    <a:pt x="0" y="253"/>
                  </a:cubicBezTo>
                  <a:cubicBezTo>
                    <a:pt x="0" y="266"/>
                    <a:pt x="11" y="275"/>
                    <a:pt x="24" y="275"/>
                  </a:cubicBezTo>
                  <a:cubicBezTo>
                    <a:pt x="278" y="275"/>
                    <a:pt x="278" y="275"/>
                    <a:pt x="278" y="275"/>
                  </a:cubicBezTo>
                  <a:cubicBezTo>
                    <a:pt x="267" y="359"/>
                    <a:pt x="239" y="436"/>
                    <a:pt x="253" y="436"/>
                  </a:cubicBezTo>
                  <a:cubicBezTo>
                    <a:pt x="287" y="436"/>
                    <a:pt x="631" y="264"/>
                    <a:pt x="631" y="218"/>
                  </a:cubicBezTo>
                  <a:cubicBezTo>
                    <a:pt x="631" y="172"/>
                    <a:pt x="292" y="0"/>
                    <a:pt x="2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72567" tIns="36284" rIns="72567" bIns="36284" numCol="1" anchor="t" anchorCtr="0" compatLnSpc="1">
              <a:prstTxWarp prst="textNoShape">
                <a:avLst/>
              </a:prstTxWarp>
            </a:bodyPr>
            <a:lstStyle/>
            <a:p>
              <a:pPr defTabSz="725668">
                <a:defRPr/>
              </a:pPr>
              <a:endParaRPr lang="id-ID" sz="1428" kern="0" dirty="0">
                <a:solidFill>
                  <a:schemeClr val="bg2"/>
                </a:solidFill>
                <a:latin typeface="微软雅黑" pitchFamily="34" charset="-122"/>
              </a:endParaRPr>
            </a:p>
          </p:txBody>
        </p:sp>
      </p:grpSp>
      <p:sp>
        <p:nvSpPr>
          <p:cNvPr id="42" name="Oval 80"/>
          <p:cNvSpPr/>
          <p:nvPr/>
        </p:nvSpPr>
        <p:spPr>
          <a:xfrm>
            <a:off x="3264258" y="1380665"/>
            <a:ext cx="991139" cy="983189"/>
          </a:xfrm>
          <a:prstGeom prst="ellipse">
            <a:avLst/>
          </a:prstGeom>
          <a:solidFill>
            <a:srgbClr val="00B0F0">
              <a:alpha val="84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72676" tIns="36338" rIns="72676" bIns="36338" rtlCol="0" anchor="ctr"/>
          <a:lstStyle/>
          <a:p>
            <a:pPr algn="ctr" defTabSz="725668">
              <a:defRPr/>
            </a:pPr>
            <a:r>
              <a:rPr lang="zh-CN" altLang="en-US" sz="1428" kern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授信申请</a:t>
            </a:r>
            <a:endParaRPr lang="id-ID" sz="1428" kern="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7" name="Oval 80"/>
          <p:cNvSpPr/>
          <p:nvPr/>
        </p:nvSpPr>
        <p:spPr>
          <a:xfrm>
            <a:off x="4681182" y="1374315"/>
            <a:ext cx="991139" cy="983189"/>
          </a:xfrm>
          <a:prstGeom prst="ellipse">
            <a:avLst/>
          </a:prstGeom>
          <a:solidFill>
            <a:srgbClr val="00B0F0">
              <a:alpha val="84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72676" tIns="36338" rIns="72676" bIns="36338" rtlCol="0" anchor="ctr"/>
          <a:lstStyle/>
          <a:p>
            <a:pPr algn="ctr" defTabSz="725668">
              <a:defRPr/>
            </a:pPr>
            <a:r>
              <a:rPr lang="zh-CN" altLang="en-US" sz="1428" kern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授信合同</a:t>
            </a:r>
            <a:endParaRPr lang="id-ID" sz="1428" kern="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78" name="Group 6"/>
          <p:cNvGrpSpPr/>
          <p:nvPr/>
        </p:nvGrpSpPr>
        <p:grpSpPr>
          <a:xfrm>
            <a:off x="4261537" y="1627883"/>
            <a:ext cx="413505" cy="410187"/>
            <a:chOff x="3141344" y="2597982"/>
            <a:chExt cx="1228775" cy="1228775"/>
          </a:xfrm>
        </p:grpSpPr>
        <p:sp>
          <p:nvSpPr>
            <p:cNvPr id="79" name="Oval 51"/>
            <p:cNvSpPr/>
            <p:nvPr/>
          </p:nvSpPr>
          <p:spPr>
            <a:xfrm>
              <a:off x="3141344" y="2597982"/>
              <a:ext cx="1228775" cy="1228775"/>
            </a:xfrm>
            <a:prstGeom prst="ellipse">
              <a:avLst/>
            </a:prstGeom>
            <a:solidFill>
              <a:srgbClr val="D8D8D8">
                <a:alpha val="65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725668">
                <a:defRPr/>
              </a:pPr>
              <a:endParaRPr lang="id-ID" sz="1428" kern="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0" name="Freeform 5"/>
            <p:cNvSpPr>
              <a:spLocks/>
            </p:cNvSpPr>
            <p:nvPr/>
          </p:nvSpPr>
          <p:spPr bwMode="auto">
            <a:xfrm>
              <a:off x="3497422" y="3033725"/>
              <a:ext cx="516619" cy="357288"/>
            </a:xfrm>
            <a:custGeom>
              <a:avLst/>
              <a:gdLst>
                <a:gd name="T0" fmla="*/ 253 w 631"/>
                <a:gd name="T1" fmla="*/ 0 h 436"/>
                <a:gd name="T2" fmla="*/ 280 w 631"/>
                <a:gd name="T3" fmla="*/ 159 h 436"/>
                <a:gd name="T4" fmla="*/ 24 w 631"/>
                <a:gd name="T5" fmla="*/ 159 h 436"/>
                <a:gd name="T6" fmla="*/ 0 w 631"/>
                <a:gd name="T7" fmla="*/ 186 h 436"/>
                <a:gd name="T8" fmla="*/ 0 w 631"/>
                <a:gd name="T9" fmla="*/ 253 h 436"/>
                <a:gd name="T10" fmla="*/ 24 w 631"/>
                <a:gd name="T11" fmla="*/ 275 h 436"/>
                <a:gd name="T12" fmla="*/ 278 w 631"/>
                <a:gd name="T13" fmla="*/ 275 h 436"/>
                <a:gd name="T14" fmla="*/ 253 w 631"/>
                <a:gd name="T15" fmla="*/ 436 h 436"/>
                <a:gd name="T16" fmla="*/ 631 w 631"/>
                <a:gd name="T17" fmla="*/ 218 h 436"/>
                <a:gd name="T18" fmla="*/ 253 w 631"/>
                <a:gd name="T19" fmla="*/ 0 h 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31" h="436">
                  <a:moveTo>
                    <a:pt x="253" y="0"/>
                  </a:moveTo>
                  <a:cubicBezTo>
                    <a:pt x="237" y="0"/>
                    <a:pt x="269" y="75"/>
                    <a:pt x="280" y="159"/>
                  </a:cubicBezTo>
                  <a:cubicBezTo>
                    <a:pt x="24" y="159"/>
                    <a:pt x="24" y="159"/>
                    <a:pt x="24" y="159"/>
                  </a:cubicBezTo>
                  <a:cubicBezTo>
                    <a:pt x="11" y="159"/>
                    <a:pt x="0" y="173"/>
                    <a:pt x="0" y="186"/>
                  </a:cubicBezTo>
                  <a:cubicBezTo>
                    <a:pt x="0" y="253"/>
                    <a:pt x="0" y="253"/>
                    <a:pt x="0" y="253"/>
                  </a:cubicBezTo>
                  <a:cubicBezTo>
                    <a:pt x="0" y="266"/>
                    <a:pt x="11" y="275"/>
                    <a:pt x="24" y="275"/>
                  </a:cubicBezTo>
                  <a:cubicBezTo>
                    <a:pt x="278" y="275"/>
                    <a:pt x="278" y="275"/>
                    <a:pt x="278" y="275"/>
                  </a:cubicBezTo>
                  <a:cubicBezTo>
                    <a:pt x="267" y="359"/>
                    <a:pt x="239" y="436"/>
                    <a:pt x="253" y="436"/>
                  </a:cubicBezTo>
                  <a:cubicBezTo>
                    <a:pt x="287" y="436"/>
                    <a:pt x="631" y="264"/>
                    <a:pt x="631" y="218"/>
                  </a:cubicBezTo>
                  <a:cubicBezTo>
                    <a:pt x="631" y="172"/>
                    <a:pt x="292" y="0"/>
                    <a:pt x="2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72567" tIns="36284" rIns="72567" bIns="36284" numCol="1" anchor="t" anchorCtr="0" compatLnSpc="1">
              <a:prstTxWarp prst="textNoShape">
                <a:avLst/>
              </a:prstTxWarp>
            </a:bodyPr>
            <a:lstStyle/>
            <a:p>
              <a:pPr defTabSz="725668">
                <a:defRPr/>
              </a:pPr>
              <a:endParaRPr lang="id-ID" sz="1428" kern="0" dirty="0">
                <a:solidFill>
                  <a:schemeClr val="bg2"/>
                </a:solidFill>
                <a:latin typeface="微软雅黑" pitchFamily="34" charset="-122"/>
              </a:endParaRPr>
            </a:p>
          </p:txBody>
        </p:sp>
      </p:grpSp>
      <p:sp>
        <p:nvSpPr>
          <p:cNvPr id="81" name="Oval 80"/>
          <p:cNvSpPr/>
          <p:nvPr/>
        </p:nvSpPr>
        <p:spPr>
          <a:xfrm>
            <a:off x="6098106" y="1367965"/>
            <a:ext cx="991139" cy="983189"/>
          </a:xfrm>
          <a:prstGeom prst="ellipse">
            <a:avLst/>
          </a:prstGeom>
          <a:solidFill>
            <a:srgbClr val="00B0F0">
              <a:alpha val="84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72676" tIns="36338" rIns="72676" bIns="36338" rtlCol="0" anchor="ctr"/>
          <a:lstStyle/>
          <a:p>
            <a:pPr algn="ctr" defTabSz="725668">
              <a:defRPr/>
            </a:pPr>
            <a:r>
              <a:rPr lang="zh-CN" altLang="en-US" sz="1428" kern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授信额度</a:t>
            </a:r>
            <a:endParaRPr lang="id-ID" sz="1428" kern="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82" name="Group 6"/>
          <p:cNvGrpSpPr/>
          <p:nvPr/>
        </p:nvGrpSpPr>
        <p:grpSpPr>
          <a:xfrm>
            <a:off x="5678461" y="1646933"/>
            <a:ext cx="413505" cy="410187"/>
            <a:chOff x="3141344" y="2597982"/>
            <a:chExt cx="1228775" cy="1228775"/>
          </a:xfrm>
        </p:grpSpPr>
        <p:sp>
          <p:nvSpPr>
            <p:cNvPr id="83" name="Oval 51"/>
            <p:cNvSpPr/>
            <p:nvPr/>
          </p:nvSpPr>
          <p:spPr>
            <a:xfrm>
              <a:off x="3141344" y="2597982"/>
              <a:ext cx="1228775" cy="1228775"/>
            </a:xfrm>
            <a:prstGeom prst="ellipse">
              <a:avLst/>
            </a:prstGeom>
            <a:solidFill>
              <a:srgbClr val="D8D8D8">
                <a:alpha val="65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725668">
                <a:defRPr/>
              </a:pPr>
              <a:endParaRPr lang="id-ID" sz="1428" kern="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4" name="Freeform 5"/>
            <p:cNvSpPr>
              <a:spLocks/>
            </p:cNvSpPr>
            <p:nvPr/>
          </p:nvSpPr>
          <p:spPr bwMode="auto">
            <a:xfrm>
              <a:off x="3497422" y="3033725"/>
              <a:ext cx="516619" cy="357288"/>
            </a:xfrm>
            <a:custGeom>
              <a:avLst/>
              <a:gdLst>
                <a:gd name="T0" fmla="*/ 253 w 631"/>
                <a:gd name="T1" fmla="*/ 0 h 436"/>
                <a:gd name="T2" fmla="*/ 280 w 631"/>
                <a:gd name="T3" fmla="*/ 159 h 436"/>
                <a:gd name="T4" fmla="*/ 24 w 631"/>
                <a:gd name="T5" fmla="*/ 159 h 436"/>
                <a:gd name="T6" fmla="*/ 0 w 631"/>
                <a:gd name="T7" fmla="*/ 186 h 436"/>
                <a:gd name="T8" fmla="*/ 0 w 631"/>
                <a:gd name="T9" fmla="*/ 253 h 436"/>
                <a:gd name="T10" fmla="*/ 24 w 631"/>
                <a:gd name="T11" fmla="*/ 275 h 436"/>
                <a:gd name="T12" fmla="*/ 278 w 631"/>
                <a:gd name="T13" fmla="*/ 275 h 436"/>
                <a:gd name="T14" fmla="*/ 253 w 631"/>
                <a:gd name="T15" fmla="*/ 436 h 436"/>
                <a:gd name="T16" fmla="*/ 631 w 631"/>
                <a:gd name="T17" fmla="*/ 218 h 436"/>
                <a:gd name="T18" fmla="*/ 253 w 631"/>
                <a:gd name="T19" fmla="*/ 0 h 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31" h="436">
                  <a:moveTo>
                    <a:pt x="253" y="0"/>
                  </a:moveTo>
                  <a:cubicBezTo>
                    <a:pt x="237" y="0"/>
                    <a:pt x="269" y="75"/>
                    <a:pt x="280" y="159"/>
                  </a:cubicBezTo>
                  <a:cubicBezTo>
                    <a:pt x="24" y="159"/>
                    <a:pt x="24" y="159"/>
                    <a:pt x="24" y="159"/>
                  </a:cubicBezTo>
                  <a:cubicBezTo>
                    <a:pt x="11" y="159"/>
                    <a:pt x="0" y="173"/>
                    <a:pt x="0" y="186"/>
                  </a:cubicBezTo>
                  <a:cubicBezTo>
                    <a:pt x="0" y="253"/>
                    <a:pt x="0" y="253"/>
                    <a:pt x="0" y="253"/>
                  </a:cubicBezTo>
                  <a:cubicBezTo>
                    <a:pt x="0" y="266"/>
                    <a:pt x="11" y="275"/>
                    <a:pt x="24" y="275"/>
                  </a:cubicBezTo>
                  <a:cubicBezTo>
                    <a:pt x="278" y="275"/>
                    <a:pt x="278" y="275"/>
                    <a:pt x="278" y="275"/>
                  </a:cubicBezTo>
                  <a:cubicBezTo>
                    <a:pt x="267" y="359"/>
                    <a:pt x="239" y="436"/>
                    <a:pt x="253" y="436"/>
                  </a:cubicBezTo>
                  <a:cubicBezTo>
                    <a:pt x="287" y="436"/>
                    <a:pt x="631" y="264"/>
                    <a:pt x="631" y="218"/>
                  </a:cubicBezTo>
                  <a:cubicBezTo>
                    <a:pt x="631" y="172"/>
                    <a:pt x="292" y="0"/>
                    <a:pt x="2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72567" tIns="36284" rIns="72567" bIns="36284" numCol="1" anchor="t" anchorCtr="0" compatLnSpc="1">
              <a:prstTxWarp prst="textNoShape">
                <a:avLst/>
              </a:prstTxWarp>
            </a:bodyPr>
            <a:lstStyle/>
            <a:p>
              <a:pPr defTabSz="725668">
                <a:defRPr/>
              </a:pPr>
              <a:endParaRPr lang="id-ID" sz="1428" kern="0" dirty="0">
                <a:solidFill>
                  <a:schemeClr val="bg2"/>
                </a:solidFill>
                <a:latin typeface="微软雅黑" pitchFamily="34" charset="-122"/>
              </a:endParaRPr>
            </a:p>
          </p:txBody>
        </p:sp>
      </p:grpSp>
      <p:sp>
        <p:nvSpPr>
          <p:cNvPr id="88" name="Oval 50"/>
          <p:cNvSpPr/>
          <p:nvPr/>
        </p:nvSpPr>
        <p:spPr>
          <a:xfrm>
            <a:off x="1166669" y="2771315"/>
            <a:ext cx="991139" cy="983189"/>
          </a:xfrm>
          <a:prstGeom prst="ellipse">
            <a:avLst/>
          </a:prstGeom>
          <a:solidFill>
            <a:srgbClr val="0070C0">
              <a:alpha val="84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72676" tIns="36338" rIns="72676" bIns="36338" rtlCol="0" anchor="ctr"/>
          <a:lstStyle/>
          <a:p>
            <a:pPr algn="ctr" defTabSz="725668">
              <a:defRPr/>
            </a:pPr>
            <a:r>
              <a:rPr lang="zh-CN" altLang="en-US" sz="1428" kern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贷款账户</a:t>
            </a:r>
            <a:endParaRPr lang="id-ID" sz="1428" kern="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89" name="Group 6"/>
          <p:cNvGrpSpPr/>
          <p:nvPr/>
        </p:nvGrpSpPr>
        <p:grpSpPr>
          <a:xfrm>
            <a:off x="2163948" y="3031233"/>
            <a:ext cx="413505" cy="410187"/>
            <a:chOff x="3141344" y="2597982"/>
            <a:chExt cx="1228775" cy="1228775"/>
          </a:xfrm>
        </p:grpSpPr>
        <p:sp>
          <p:nvSpPr>
            <p:cNvPr id="90" name="Oval 51"/>
            <p:cNvSpPr/>
            <p:nvPr/>
          </p:nvSpPr>
          <p:spPr>
            <a:xfrm>
              <a:off x="3141344" y="2597982"/>
              <a:ext cx="1228775" cy="1228775"/>
            </a:xfrm>
            <a:prstGeom prst="ellipse">
              <a:avLst/>
            </a:prstGeom>
            <a:solidFill>
              <a:srgbClr val="D8D8D8">
                <a:alpha val="65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725668">
                <a:defRPr/>
              </a:pPr>
              <a:endParaRPr lang="id-ID" sz="1428" kern="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1" name="Freeform 5"/>
            <p:cNvSpPr>
              <a:spLocks/>
            </p:cNvSpPr>
            <p:nvPr/>
          </p:nvSpPr>
          <p:spPr bwMode="auto">
            <a:xfrm>
              <a:off x="3497422" y="3033725"/>
              <a:ext cx="516619" cy="357288"/>
            </a:xfrm>
            <a:custGeom>
              <a:avLst/>
              <a:gdLst>
                <a:gd name="T0" fmla="*/ 253 w 631"/>
                <a:gd name="T1" fmla="*/ 0 h 436"/>
                <a:gd name="T2" fmla="*/ 280 w 631"/>
                <a:gd name="T3" fmla="*/ 159 h 436"/>
                <a:gd name="T4" fmla="*/ 24 w 631"/>
                <a:gd name="T5" fmla="*/ 159 h 436"/>
                <a:gd name="T6" fmla="*/ 0 w 631"/>
                <a:gd name="T7" fmla="*/ 186 h 436"/>
                <a:gd name="T8" fmla="*/ 0 w 631"/>
                <a:gd name="T9" fmla="*/ 253 h 436"/>
                <a:gd name="T10" fmla="*/ 24 w 631"/>
                <a:gd name="T11" fmla="*/ 275 h 436"/>
                <a:gd name="T12" fmla="*/ 278 w 631"/>
                <a:gd name="T13" fmla="*/ 275 h 436"/>
                <a:gd name="T14" fmla="*/ 253 w 631"/>
                <a:gd name="T15" fmla="*/ 436 h 436"/>
                <a:gd name="T16" fmla="*/ 631 w 631"/>
                <a:gd name="T17" fmla="*/ 218 h 436"/>
                <a:gd name="T18" fmla="*/ 253 w 631"/>
                <a:gd name="T19" fmla="*/ 0 h 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31" h="436">
                  <a:moveTo>
                    <a:pt x="253" y="0"/>
                  </a:moveTo>
                  <a:cubicBezTo>
                    <a:pt x="237" y="0"/>
                    <a:pt x="269" y="75"/>
                    <a:pt x="280" y="159"/>
                  </a:cubicBezTo>
                  <a:cubicBezTo>
                    <a:pt x="24" y="159"/>
                    <a:pt x="24" y="159"/>
                    <a:pt x="24" y="159"/>
                  </a:cubicBezTo>
                  <a:cubicBezTo>
                    <a:pt x="11" y="159"/>
                    <a:pt x="0" y="173"/>
                    <a:pt x="0" y="186"/>
                  </a:cubicBezTo>
                  <a:cubicBezTo>
                    <a:pt x="0" y="253"/>
                    <a:pt x="0" y="253"/>
                    <a:pt x="0" y="253"/>
                  </a:cubicBezTo>
                  <a:cubicBezTo>
                    <a:pt x="0" y="266"/>
                    <a:pt x="11" y="275"/>
                    <a:pt x="24" y="275"/>
                  </a:cubicBezTo>
                  <a:cubicBezTo>
                    <a:pt x="278" y="275"/>
                    <a:pt x="278" y="275"/>
                    <a:pt x="278" y="275"/>
                  </a:cubicBezTo>
                  <a:cubicBezTo>
                    <a:pt x="267" y="359"/>
                    <a:pt x="239" y="436"/>
                    <a:pt x="253" y="436"/>
                  </a:cubicBezTo>
                  <a:cubicBezTo>
                    <a:pt x="287" y="436"/>
                    <a:pt x="631" y="264"/>
                    <a:pt x="631" y="218"/>
                  </a:cubicBezTo>
                  <a:cubicBezTo>
                    <a:pt x="631" y="172"/>
                    <a:pt x="292" y="0"/>
                    <a:pt x="2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72567" tIns="36284" rIns="72567" bIns="36284" numCol="1" anchor="t" anchorCtr="0" compatLnSpc="1">
              <a:prstTxWarp prst="textNoShape">
                <a:avLst/>
              </a:prstTxWarp>
            </a:bodyPr>
            <a:lstStyle/>
            <a:p>
              <a:pPr defTabSz="725668">
                <a:defRPr/>
              </a:pPr>
              <a:endParaRPr lang="id-ID" sz="1428" kern="0" dirty="0">
                <a:solidFill>
                  <a:schemeClr val="bg2"/>
                </a:solidFill>
                <a:latin typeface="微软雅黑" pitchFamily="34" charset="-122"/>
              </a:endParaRPr>
            </a:p>
          </p:txBody>
        </p:sp>
      </p:grpSp>
      <p:sp>
        <p:nvSpPr>
          <p:cNvPr id="92" name="Oval 80"/>
          <p:cNvSpPr/>
          <p:nvPr/>
        </p:nvSpPr>
        <p:spPr>
          <a:xfrm>
            <a:off x="2583593" y="2758615"/>
            <a:ext cx="991139" cy="983189"/>
          </a:xfrm>
          <a:prstGeom prst="ellipse">
            <a:avLst/>
          </a:prstGeom>
          <a:solidFill>
            <a:srgbClr val="00B0F0">
              <a:alpha val="84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72676" tIns="36338" rIns="72676" bIns="36338" rtlCol="0" anchor="ctr"/>
          <a:lstStyle/>
          <a:p>
            <a:pPr algn="ctr" defTabSz="725668">
              <a:defRPr/>
            </a:pPr>
            <a:r>
              <a:rPr lang="zh-CN" altLang="en-US" sz="1428" kern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贷款申请</a:t>
            </a:r>
            <a:endParaRPr lang="id-ID" sz="1428" kern="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3" name="Oval 80"/>
          <p:cNvSpPr/>
          <p:nvPr/>
        </p:nvSpPr>
        <p:spPr>
          <a:xfrm>
            <a:off x="4000517" y="2752265"/>
            <a:ext cx="991139" cy="983189"/>
          </a:xfrm>
          <a:prstGeom prst="ellipse">
            <a:avLst/>
          </a:prstGeom>
          <a:solidFill>
            <a:srgbClr val="00B0F0">
              <a:alpha val="84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72676" tIns="36338" rIns="72676" bIns="36338" rtlCol="0" anchor="ctr"/>
          <a:lstStyle/>
          <a:p>
            <a:pPr algn="ctr" defTabSz="725668">
              <a:defRPr/>
            </a:pPr>
            <a:r>
              <a:rPr lang="zh-CN" altLang="en-US" sz="1428" kern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借据</a:t>
            </a:r>
            <a:endParaRPr lang="id-ID" sz="1428" kern="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94" name="Group 6"/>
          <p:cNvGrpSpPr/>
          <p:nvPr/>
        </p:nvGrpSpPr>
        <p:grpSpPr>
          <a:xfrm>
            <a:off x="3580872" y="3005833"/>
            <a:ext cx="413505" cy="410187"/>
            <a:chOff x="3141344" y="2597982"/>
            <a:chExt cx="1228775" cy="1228775"/>
          </a:xfrm>
        </p:grpSpPr>
        <p:sp>
          <p:nvSpPr>
            <p:cNvPr id="95" name="Oval 51"/>
            <p:cNvSpPr/>
            <p:nvPr/>
          </p:nvSpPr>
          <p:spPr>
            <a:xfrm>
              <a:off x="3141344" y="2597982"/>
              <a:ext cx="1228775" cy="1228775"/>
            </a:xfrm>
            <a:prstGeom prst="ellipse">
              <a:avLst/>
            </a:prstGeom>
            <a:solidFill>
              <a:srgbClr val="D8D8D8">
                <a:alpha val="65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725668">
                <a:defRPr/>
              </a:pPr>
              <a:endParaRPr lang="id-ID" sz="1428" kern="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6" name="Freeform 5"/>
            <p:cNvSpPr>
              <a:spLocks/>
            </p:cNvSpPr>
            <p:nvPr/>
          </p:nvSpPr>
          <p:spPr bwMode="auto">
            <a:xfrm>
              <a:off x="3497422" y="3033725"/>
              <a:ext cx="516619" cy="357288"/>
            </a:xfrm>
            <a:custGeom>
              <a:avLst/>
              <a:gdLst>
                <a:gd name="T0" fmla="*/ 253 w 631"/>
                <a:gd name="T1" fmla="*/ 0 h 436"/>
                <a:gd name="T2" fmla="*/ 280 w 631"/>
                <a:gd name="T3" fmla="*/ 159 h 436"/>
                <a:gd name="T4" fmla="*/ 24 w 631"/>
                <a:gd name="T5" fmla="*/ 159 h 436"/>
                <a:gd name="T6" fmla="*/ 0 w 631"/>
                <a:gd name="T7" fmla="*/ 186 h 436"/>
                <a:gd name="T8" fmla="*/ 0 w 631"/>
                <a:gd name="T9" fmla="*/ 253 h 436"/>
                <a:gd name="T10" fmla="*/ 24 w 631"/>
                <a:gd name="T11" fmla="*/ 275 h 436"/>
                <a:gd name="T12" fmla="*/ 278 w 631"/>
                <a:gd name="T13" fmla="*/ 275 h 436"/>
                <a:gd name="T14" fmla="*/ 253 w 631"/>
                <a:gd name="T15" fmla="*/ 436 h 436"/>
                <a:gd name="T16" fmla="*/ 631 w 631"/>
                <a:gd name="T17" fmla="*/ 218 h 436"/>
                <a:gd name="T18" fmla="*/ 253 w 631"/>
                <a:gd name="T19" fmla="*/ 0 h 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31" h="436">
                  <a:moveTo>
                    <a:pt x="253" y="0"/>
                  </a:moveTo>
                  <a:cubicBezTo>
                    <a:pt x="237" y="0"/>
                    <a:pt x="269" y="75"/>
                    <a:pt x="280" y="159"/>
                  </a:cubicBezTo>
                  <a:cubicBezTo>
                    <a:pt x="24" y="159"/>
                    <a:pt x="24" y="159"/>
                    <a:pt x="24" y="159"/>
                  </a:cubicBezTo>
                  <a:cubicBezTo>
                    <a:pt x="11" y="159"/>
                    <a:pt x="0" y="173"/>
                    <a:pt x="0" y="186"/>
                  </a:cubicBezTo>
                  <a:cubicBezTo>
                    <a:pt x="0" y="253"/>
                    <a:pt x="0" y="253"/>
                    <a:pt x="0" y="253"/>
                  </a:cubicBezTo>
                  <a:cubicBezTo>
                    <a:pt x="0" y="266"/>
                    <a:pt x="11" y="275"/>
                    <a:pt x="24" y="275"/>
                  </a:cubicBezTo>
                  <a:cubicBezTo>
                    <a:pt x="278" y="275"/>
                    <a:pt x="278" y="275"/>
                    <a:pt x="278" y="275"/>
                  </a:cubicBezTo>
                  <a:cubicBezTo>
                    <a:pt x="267" y="359"/>
                    <a:pt x="239" y="436"/>
                    <a:pt x="253" y="436"/>
                  </a:cubicBezTo>
                  <a:cubicBezTo>
                    <a:pt x="287" y="436"/>
                    <a:pt x="631" y="264"/>
                    <a:pt x="631" y="218"/>
                  </a:cubicBezTo>
                  <a:cubicBezTo>
                    <a:pt x="631" y="172"/>
                    <a:pt x="292" y="0"/>
                    <a:pt x="2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72567" tIns="36284" rIns="72567" bIns="36284" numCol="1" anchor="t" anchorCtr="0" compatLnSpc="1">
              <a:prstTxWarp prst="textNoShape">
                <a:avLst/>
              </a:prstTxWarp>
            </a:bodyPr>
            <a:lstStyle/>
            <a:p>
              <a:pPr defTabSz="725668">
                <a:defRPr/>
              </a:pPr>
              <a:endParaRPr lang="id-ID" sz="1428" kern="0" dirty="0">
                <a:solidFill>
                  <a:schemeClr val="bg2"/>
                </a:solidFill>
                <a:latin typeface="微软雅黑" pitchFamily="34" charset="-122"/>
              </a:endParaRPr>
            </a:p>
          </p:txBody>
        </p:sp>
      </p:grpSp>
      <p:sp>
        <p:nvSpPr>
          <p:cNvPr id="97" name="Oval 80"/>
          <p:cNvSpPr/>
          <p:nvPr/>
        </p:nvSpPr>
        <p:spPr>
          <a:xfrm>
            <a:off x="5417441" y="2745915"/>
            <a:ext cx="991139" cy="983189"/>
          </a:xfrm>
          <a:prstGeom prst="ellipse">
            <a:avLst/>
          </a:prstGeom>
          <a:solidFill>
            <a:srgbClr val="00B0F0">
              <a:alpha val="84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72676" tIns="36338" rIns="72676" bIns="36338" rtlCol="0" anchor="ctr"/>
          <a:lstStyle/>
          <a:p>
            <a:pPr algn="ctr" defTabSz="725668">
              <a:defRPr/>
            </a:pPr>
            <a:r>
              <a:rPr lang="zh-CN" altLang="en-US" sz="1428" kern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还款计划</a:t>
            </a:r>
            <a:endParaRPr lang="id-ID" sz="1428" kern="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98" name="Group 6"/>
          <p:cNvGrpSpPr/>
          <p:nvPr/>
        </p:nvGrpSpPr>
        <p:grpSpPr>
          <a:xfrm>
            <a:off x="4997796" y="3024883"/>
            <a:ext cx="413505" cy="410187"/>
            <a:chOff x="3141344" y="2597982"/>
            <a:chExt cx="1228775" cy="1228775"/>
          </a:xfrm>
        </p:grpSpPr>
        <p:sp>
          <p:nvSpPr>
            <p:cNvPr id="99" name="Oval 51"/>
            <p:cNvSpPr/>
            <p:nvPr/>
          </p:nvSpPr>
          <p:spPr>
            <a:xfrm>
              <a:off x="3141344" y="2597982"/>
              <a:ext cx="1228775" cy="1228775"/>
            </a:xfrm>
            <a:prstGeom prst="ellipse">
              <a:avLst/>
            </a:prstGeom>
            <a:solidFill>
              <a:srgbClr val="D8D8D8">
                <a:alpha val="65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725668">
                <a:defRPr/>
              </a:pPr>
              <a:endParaRPr lang="id-ID" sz="1428" kern="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0" name="Freeform 5"/>
            <p:cNvSpPr>
              <a:spLocks/>
            </p:cNvSpPr>
            <p:nvPr/>
          </p:nvSpPr>
          <p:spPr bwMode="auto">
            <a:xfrm>
              <a:off x="3497422" y="3033725"/>
              <a:ext cx="516619" cy="357288"/>
            </a:xfrm>
            <a:custGeom>
              <a:avLst/>
              <a:gdLst>
                <a:gd name="T0" fmla="*/ 253 w 631"/>
                <a:gd name="T1" fmla="*/ 0 h 436"/>
                <a:gd name="T2" fmla="*/ 280 w 631"/>
                <a:gd name="T3" fmla="*/ 159 h 436"/>
                <a:gd name="T4" fmla="*/ 24 w 631"/>
                <a:gd name="T5" fmla="*/ 159 h 436"/>
                <a:gd name="T6" fmla="*/ 0 w 631"/>
                <a:gd name="T7" fmla="*/ 186 h 436"/>
                <a:gd name="T8" fmla="*/ 0 w 631"/>
                <a:gd name="T9" fmla="*/ 253 h 436"/>
                <a:gd name="T10" fmla="*/ 24 w 631"/>
                <a:gd name="T11" fmla="*/ 275 h 436"/>
                <a:gd name="T12" fmla="*/ 278 w 631"/>
                <a:gd name="T13" fmla="*/ 275 h 436"/>
                <a:gd name="T14" fmla="*/ 253 w 631"/>
                <a:gd name="T15" fmla="*/ 436 h 436"/>
                <a:gd name="T16" fmla="*/ 631 w 631"/>
                <a:gd name="T17" fmla="*/ 218 h 436"/>
                <a:gd name="T18" fmla="*/ 253 w 631"/>
                <a:gd name="T19" fmla="*/ 0 h 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31" h="436">
                  <a:moveTo>
                    <a:pt x="253" y="0"/>
                  </a:moveTo>
                  <a:cubicBezTo>
                    <a:pt x="237" y="0"/>
                    <a:pt x="269" y="75"/>
                    <a:pt x="280" y="159"/>
                  </a:cubicBezTo>
                  <a:cubicBezTo>
                    <a:pt x="24" y="159"/>
                    <a:pt x="24" y="159"/>
                    <a:pt x="24" y="159"/>
                  </a:cubicBezTo>
                  <a:cubicBezTo>
                    <a:pt x="11" y="159"/>
                    <a:pt x="0" y="173"/>
                    <a:pt x="0" y="186"/>
                  </a:cubicBezTo>
                  <a:cubicBezTo>
                    <a:pt x="0" y="253"/>
                    <a:pt x="0" y="253"/>
                    <a:pt x="0" y="253"/>
                  </a:cubicBezTo>
                  <a:cubicBezTo>
                    <a:pt x="0" y="266"/>
                    <a:pt x="11" y="275"/>
                    <a:pt x="24" y="275"/>
                  </a:cubicBezTo>
                  <a:cubicBezTo>
                    <a:pt x="278" y="275"/>
                    <a:pt x="278" y="275"/>
                    <a:pt x="278" y="275"/>
                  </a:cubicBezTo>
                  <a:cubicBezTo>
                    <a:pt x="267" y="359"/>
                    <a:pt x="239" y="436"/>
                    <a:pt x="253" y="436"/>
                  </a:cubicBezTo>
                  <a:cubicBezTo>
                    <a:pt x="287" y="436"/>
                    <a:pt x="631" y="264"/>
                    <a:pt x="631" y="218"/>
                  </a:cubicBezTo>
                  <a:cubicBezTo>
                    <a:pt x="631" y="172"/>
                    <a:pt x="292" y="0"/>
                    <a:pt x="2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72567" tIns="36284" rIns="72567" bIns="36284" numCol="1" anchor="t" anchorCtr="0" compatLnSpc="1">
              <a:prstTxWarp prst="textNoShape">
                <a:avLst/>
              </a:prstTxWarp>
            </a:bodyPr>
            <a:lstStyle/>
            <a:p>
              <a:pPr defTabSz="725668">
                <a:defRPr/>
              </a:pPr>
              <a:endParaRPr lang="id-ID" sz="1428" kern="0" dirty="0">
                <a:solidFill>
                  <a:schemeClr val="bg2"/>
                </a:solidFill>
                <a:latin typeface="微软雅黑" pitchFamily="34" charset="-122"/>
              </a:endParaRPr>
            </a:p>
          </p:txBody>
        </p:sp>
      </p:grpSp>
      <p:sp>
        <p:nvSpPr>
          <p:cNvPr id="101" name="Oval 80"/>
          <p:cNvSpPr/>
          <p:nvPr/>
        </p:nvSpPr>
        <p:spPr>
          <a:xfrm>
            <a:off x="6833491" y="2733215"/>
            <a:ext cx="991139" cy="983189"/>
          </a:xfrm>
          <a:prstGeom prst="ellipse">
            <a:avLst/>
          </a:prstGeom>
          <a:solidFill>
            <a:srgbClr val="00B0F0">
              <a:alpha val="84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72676" tIns="36338" rIns="72676" bIns="36338" rtlCol="0" anchor="ctr"/>
          <a:lstStyle/>
          <a:p>
            <a:pPr algn="ctr" defTabSz="725668">
              <a:defRPr/>
            </a:pPr>
            <a:r>
              <a:rPr lang="zh-CN" altLang="en-US" sz="1428" kern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账单</a:t>
            </a:r>
            <a:endParaRPr lang="id-ID" sz="1428" kern="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02" name="Group 6"/>
          <p:cNvGrpSpPr/>
          <p:nvPr/>
        </p:nvGrpSpPr>
        <p:grpSpPr>
          <a:xfrm>
            <a:off x="6413846" y="3012183"/>
            <a:ext cx="413505" cy="410187"/>
            <a:chOff x="3141344" y="2597982"/>
            <a:chExt cx="1228775" cy="1228775"/>
          </a:xfrm>
        </p:grpSpPr>
        <p:sp>
          <p:nvSpPr>
            <p:cNvPr id="103" name="Oval 51"/>
            <p:cNvSpPr/>
            <p:nvPr/>
          </p:nvSpPr>
          <p:spPr>
            <a:xfrm>
              <a:off x="3141344" y="2597982"/>
              <a:ext cx="1228775" cy="1228775"/>
            </a:xfrm>
            <a:prstGeom prst="ellipse">
              <a:avLst/>
            </a:prstGeom>
            <a:solidFill>
              <a:srgbClr val="D8D8D8">
                <a:alpha val="65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725668">
                <a:defRPr/>
              </a:pPr>
              <a:endParaRPr lang="id-ID" sz="1428" kern="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4" name="Freeform 5"/>
            <p:cNvSpPr>
              <a:spLocks/>
            </p:cNvSpPr>
            <p:nvPr/>
          </p:nvSpPr>
          <p:spPr bwMode="auto">
            <a:xfrm>
              <a:off x="3497422" y="3033725"/>
              <a:ext cx="516619" cy="357288"/>
            </a:xfrm>
            <a:custGeom>
              <a:avLst/>
              <a:gdLst>
                <a:gd name="T0" fmla="*/ 253 w 631"/>
                <a:gd name="T1" fmla="*/ 0 h 436"/>
                <a:gd name="T2" fmla="*/ 280 w 631"/>
                <a:gd name="T3" fmla="*/ 159 h 436"/>
                <a:gd name="T4" fmla="*/ 24 w 631"/>
                <a:gd name="T5" fmla="*/ 159 h 436"/>
                <a:gd name="T6" fmla="*/ 0 w 631"/>
                <a:gd name="T7" fmla="*/ 186 h 436"/>
                <a:gd name="T8" fmla="*/ 0 w 631"/>
                <a:gd name="T9" fmla="*/ 253 h 436"/>
                <a:gd name="T10" fmla="*/ 24 w 631"/>
                <a:gd name="T11" fmla="*/ 275 h 436"/>
                <a:gd name="T12" fmla="*/ 278 w 631"/>
                <a:gd name="T13" fmla="*/ 275 h 436"/>
                <a:gd name="T14" fmla="*/ 253 w 631"/>
                <a:gd name="T15" fmla="*/ 436 h 436"/>
                <a:gd name="T16" fmla="*/ 631 w 631"/>
                <a:gd name="T17" fmla="*/ 218 h 436"/>
                <a:gd name="T18" fmla="*/ 253 w 631"/>
                <a:gd name="T19" fmla="*/ 0 h 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31" h="436">
                  <a:moveTo>
                    <a:pt x="253" y="0"/>
                  </a:moveTo>
                  <a:cubicBezTo>
                    <a:pt x="237" y="0"/>
                    <a:pt x="269" y="75"/>
                    <a:pt x="280" y="159"/>
                  </a:cubicBezTo>
                  <a:cubicBezTo>
                    <a:pt x="24" y="159"/>
                    <a:pt x="24" y="159"/>
                    <a:pt x="24" y="159"/>
                  </a:cubicBezTo>
                  <a:cubicBezTo>
                    <a:pt x="11" y="159"/>
                    <a:pt x="0" y="173"/>
                    <a:pt x="0" y="186"/>
                  </a:cubicBezTo>
                  <a:cubicBezTo>
                    <a:pt x="0" y="253"/>
                    <a:pt x="0" y="253"/>
                    <a:pt x="0" y="253"/>
                  </a:cubicBezTo>
                  <a:cubicBezTo>
                    <a:pt x="0" y="266"/>
                    <a:pt x="11" y="275"/>
                    <a:pt x="24" y="275"/>
                  </a:cubicBezTo>
                  <a:cubicBezTo>
                    <a:pt x="278" y="275"/>
                    <a:pt x="278" y="275"/>
                    <a:pt x="278" y="275"/>
                  </a:cubicBezTo>
                  <a:cubicBezTo>
                    <a:pt x="267" y="359"/>
                    <a:pt x="239" y="436"/>
                    <a:pt x="253" y="436"/>
                  </a:cubicBezTo>
                  <a:cubicBezTo>
                    <a:pt x="287" y="436"/>
                    <a:pt x="631" y="264"/>
                    <a:pt x="631" y="218"/>
                  </a:cubicBezTo>
                  <a:cubicBezTo>
                    <a:pt x="631" y="172"/>
                    <a:pt x="292" y="0"/>
                    <a:pt x="2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72567" tIns="36284" rIns="72567" bIns="36284" numCol="1" anchor="t" anchorCtr="0" compatLnSpc="1">
              <a:prstTxWarp prst="textNoShape">
                <a:avLst/>
              </a:prstTxWarp>
            </a:bodyPr>
            <a:lstStyle/>
            <a:p>
              <a:pPr defTabSz="725668">
                <a:defRPr/>
              </a:pPr>
              <a:endParaRPr lang="id-ID" sz="1428" kern="0" dirty="0">
                <a:solidFill>
                  <a:schemeClr val="bg2"/>
                </a:solidFill>
                <a:latin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88248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3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3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3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0"/>
                            </p:stCondLst>
                            <p:childTnLst>
                              <p:par>
                                <p:cTn id="2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3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3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3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3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600"/>
                            </p:stCondLst>
                            <p:childTnLst>
                              <p:par>
                                <p:cTn id="3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3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3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3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3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3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900"/>
                            </p:stCondLst>
                            <p:childTnLst>
                              <p:par>
                                <p:cTn id="4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3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3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3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3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3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3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3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3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200"/>
                            </p:stCondLst>
                            <p:childTnLst>
                              <p:par>
                                <p:cTn id="6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3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3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3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3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3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500"/>
                            </p:stCondLst>
                            <p:childTnLst>
                              <p:par>
                                <p:cTn id="7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3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3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3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3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3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3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800"/>
                            </p:stCondLst>
                            <p:childTnLst>
                              <p:par>
                                <p:cTn id="8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3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3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3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3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3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3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2100"/>
                            </p:stCondLst>
                            <p:childTnLst>
                              <p:par>
                                <p:cTn id="9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3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3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3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37" grpId="0" animBg="1"/>
      <p:bldP spid="42" grpId="0" animBg="1"/>
      <p:bldP spid="77" grpId="0" animBg="1"/>
      <p:bldP spid="81" grpId="0" animBg="1"/>
      <p:bldP spid="88" grpId="0" animBg="1"/>
      <p:bldP spid="92" grpId="0" animBg="1"/>
      <p:bldP spid="93" grpId="0" animBg="1"/>
      <p:bldP spid="97" grpId="0" animBg="1"/>
      <p:bldP spid="10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" y="394"/>
            <a:ext cx="4952999" cy="772271"/>
            <a:chOff x="0" y="-1"/>
            <a:chExt cx="7681384" cy="973115"/>
          </a:xfrm>
        </p:grpSpPr>
        <p:grpSp>
          <p:nvGrpSpPr>
            <p:cNvPr id="5" name="组合 4"/>
            <p:cNvGrpSpPr/>
            <p:nvPr/>
          </p:nvGrpSpPr>
          <p:grpSpPr>
            <a:xfrm>
              <a:off x="0" y="-1"/>
              <a:ext cx="7681384" cy="221354"/>
              <a:chOff x="0" y="-1"/>
              <a:chExt cx="9985800" cy="287760"/>
            </a:xfrm>
          </p:grpSpPr>
          <p:sp>
            <p:nvSpPr>
              <p:cNvPr id="11" name="Shape 5209"/>
              <p:cNvSpPr/>
              <p:nvPr/>
            </p:nvSpPr>
            <p:spPr>
              <a:xfrm>
                <a:off x="0" y="0"/>
                <a:ext cx="2496450" cy="287759"/>
              </a:xfrm>
              <a:prstGeom prst="rect">
                <a:avLst/>
              </a:prstGeom>
              <a:solidFill>
                <a:srgbClr val="0070C0"/>
              </a:solidFill>
              <a:ln w="12700">
                <a:miter lim="400000"/>
              </a:ln>
            </p:spPr>
            <p:txBody>
              <a:bodyPr lIns="30236" tIns="30236" rIns="30236" bIns="30236" anchor="ctr"/>
              <a:lstStyle/>
              <a:p>
                <a:pPr lvl="0" algn="ctr">
                  <a:buClr>
                    <a:srgbClr val="FFFFFF"/>
                  </a:buClr>
                  <a:defRPr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defRPr>
                </a:pPr>
                <a:endParaRPr sz="1448">
                  <a:latin typeface="+mn-ea"/>
                </a:endParaRPr>
              </a:p>
            </p:txBody>
          </p:sp>
          <p:sp>
            <p:nvSpPr>
              <p:cNvPr id="12" name="Shape 5209"/>
              <p:cNvSpPr/>
              <p:nvPr/>
            </p:nvSpPr>
            <p:spPr>
              <a:xfrm>
                <a:off x="2496450" y="0"/>
                <a:ext cx="2496450" cy="287759"/>
              </a:xfrm>
              <a:prstGeom prst="rect">
                <a:avLst/>
              </a:prstGeom>
              <a:solidFill>
                <a:srgbClr val="00B0F0"/>
              </a:solidFill>
              <a:ln w="12700">
                <a:miter lim="400000"/>
              </a:ln>
            </p:spPr>
            <p:txBody>
              <a:bodyPr lIns="30236" tIns="30236" rIns="30236" bIns="30236" anchor="ctr"/>
              <a:lstStyle/>
              <a:p>
                <a:pPr lvl="0" algn="ctr">
                  <a:buClr>
                    <a:srgbClr val="FFFFFF"/>
                  </a:buClr>
                  <a:defRPr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defRPr>
                </a:pPr>
                <a:endParaRPr sz="1448">
                  <a:latin typeface="+mn-ea"/>
                </a:endParaRPr>
              </a:p>
            </p:txBody>
          </p:sp>
          <p:sp>
            <p:nvSpPr>
              <p:cNvPr id="13" name="Shape 5209"/>
              <p:cNvSpPr/>
              <p:nvPr/>
            </p:nvSpPr>
            <p:spPr>
              <a:xfrm>
                <a:off x="4992900" y="0"/>
                <a:ext cx="2496450" cy="287759"/>
              </a:xfrm>
              <a:prstGeom prst="rect">
                <a:avLst/>
              </a:prstGeom>
              <a:solidFill>
                <a:srgbClr val="66CCFF"/>
              </a:solidFill>
              <a:ln w="12700">
                <a:miter lim="400000"/>
              </a:ln>
            </p:spPr>
            <p:txBody>
              <a:bodyPr lIns="30236" tIns="30236" rIns="30236" bIns="30236" anchor="ctr"/>
              <a:lstStyle/>
              <a:p>
                <a:pPr lvl="0" algn="ctr">
                  <a:buClr>
                    <a:srgbClr val="FFFFFF"/>
                  </a:buClr>
                  <a:defRPr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defRPr>
                </a:pPr>
                <a:endParaRPr sz="1448">
                  <a:latin typeface="+mn-ea"/>
                </a:endParaRPr>
              </a:p>
            </p:txBody>
          </p:sp>
          <p:sp>
            <p:nvSpPr>
              <p:cNvPr id="14" name="Shape 5209"/>
              <p:cNvSpPr/>
              <p:nvPr/>
            </p:nvSpPr>
            <p:spPr>
              <a:xfrm>
                <a:off x="7489350" y="-1"/>
                <a:ext cx="2496450" cy="287759"/>
              </a:xfrm>
              <a:prstGeom prst="rect">
                <a:avLst/>
              </a:prstGeom>
              <a:solidFill>
                <a:srgbClr val="CCECFF"/>
              </a:solidFill>
              <a:ln w="12700">
                <a:miter lim="400000"/>
              </a:ln>
            </p:spPr>
            <p:txBody>
              <a:bodyPr lIns="30236" tIns="30236" rIns="30236" bIns="30236" anchor="ctr"/>
              <a:lstStyle/>
              <a:p>
                <a:pPr lvl="0" algn="ctr">
                  <a:buClr>
                    <a:srgbClr val="FFFFFF"/>
                  </a:buClr>
                  <a:defRPr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defRPr>
                </a:pPr>
                <a:endParaRPr sz="1448">
                  <a:latin typeface="+mn-ea"/>
                </a:endParaRPr>
              </a:p>
            </p:txBody>
          </p:sp>
        </p:grpSp>
        <p:grpSp>
          <p:nvGrpSpPr>
            <p:cNvPr id="6" name="Group 2145"/>
            <p:cNvGrpSpPr/>
            <p:nvPr/>
          </p:nvGrpSpPr>
          <p:grpSpPr>
            <a:xfrm flipH="1">
              <a:off x="490829" y="557055"/>
              <a:ext cx="85275" cy="416059"/>
              <a:chOff x="0" y="0"/>
              <a:chExt cx="93144" cy="466123"/>
            </a:xfrm>
          </p:grpSpPr>
          <p:sp>
            <p:nvSpPr>
              <p:cNvPr id="7" name="Shape 2140"/>
              <p:cNvSpPr/>
              <p:nvPr/>
            </p:nvSpPr>
            <p:spPr>
              <a:xfrm>
                <a:off x="0" y="0"/>
                <a:ext cx="93144" cy="9314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50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3507"/>
                      <a:pt x="0" y="13507"/>
                      <a:pt x="0" y="13507"/>
                    </a:cubicBezTo>
                    <a:cubicBezTo>
                      <a:pt x="0" y="17978"/>
                      <a:pt x="3622" y="21600"/>
                      <a:pt x="8112" y="21600"/>
                    </a:cubicBezTo>
                    <a:cubicBezTo>
                      <a:pt x="21600" y="21600"/>
                      <a:pt x="21600" y="21600"/>
                      <a:pt x="21600" y="21600"/>
                    </a:cubicBezTo>
                    <a:cubicBezTo>
                      <a:pt x="21600" y="8112"/>
                      <a:pt x="21600" y="8112"/>
                      <a:pt x="21600" y="8112"/>
                    </a:cubicBezTo>
                    <a:cubicBezTo>
                      <a:pt x="21600" y="3622"/>
                      <a:pt x="17978" y="0"/>
                      <a:pt x="13507" y="0"/>
                    </a:cubicBezTo>
                    <a:close/>
                  </a:path>
                </a:pathLst>
              </a:custGeom>
              <a:solidFill>
                <a:srgbClr val="0070C0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buClrTx/>
                </a:pPr>
                <a:endParaRPr sz="1448">
                  <a:latin typeface="+mn-ea"/>
                </a:endParaRPr>
              </a:p>
            </p:txBody>
          </p:sp>
          <p:sp>
            <p:nvSpPr>
              <p:cNvPr id="8" name="Shape 2141"/>
              <p:cNvSpPr/>
              <p:nvPr/>
            </p:nvSpPr>
            <p:spPr>
              <a:xfrm>
                <a:off x="0" y="124326"/>
                <a:ext cx="93144" cy="9314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50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3507"/>
                      <a:pt x="0" y="13507"/>
                      <a:pt x="0" y="13507"/>
                    </a:cubicBezTo>
                    <a:cubicBezTo>
                      <a:pt x="0" y="17978"/>
                      <a:pt x="3622" y="21600"/>
                      <a:pt x="8112" y="21600"/>
                    </a:cubicBezTo>
                    <a:cubicBezTo>
                      <a:pt x="21600" y="21600"/>
                      <a:pt x="21600" y="21600"/>
                      <a:pt x="21600" y="21600"/>
                    </a:cubicBezTo>
                    <a:cubicBezTo>
                      <a:pt x="21600" y="8112"/>
                      <a:pt x="21600" y="8112"/>
                      <a:pt x="21600" y="8112"/>
                    </a:cubicBezTo>
                    <a:cubicBezTo>
                      <a:pt x="21600" y="3622"/>
                      <a:pt x="17978" y="0"/>
                      <a:pt x="13507" y="0"/>
                    </a:cubicBezTo>
                    <a:close/>
                  </a:path>
                </a:pathLst>
              </a:custGeom>
              <a:solidFill>
                <a:srgbClr val="00B0F0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buClrTx/>
                </a:pPr>
                <a:endParaRPr sz="1448">
                  <a:latin typeface="+mn-ea"/>
                </a:endParaRPr>
              </a:p>
            </p:txBody>
          </p:sp>
          <p:sp>
            <p:nvSpPr>
              <p:cNvPr id="9" name="Shape 2142"/>
              <p:cNvSpPr/>
              <p:nvPr/>
            </p:nvSpPr>
            <p:spPr>
              <a:xfrm>
                <a:off x="0" y="248651"/>
                <a:ext cx="93144" cy="9314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50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3507"/>
                      <a:pt x="0" y="13507"/>
                      <a:pt x="0" y="13507"/>
                    </a:cubicBezTo>
                    <a:cubicBezTo>
                      <a:pt x="0" y="17978"/>
                      <a:pt x="3622" y="21600"/>
                      <a:pt x="8112" y="21600"/>
                    </a:cubicBezTo>
                    <a:cubicBezTo>
                      <a:pt x="21600" y="21600"/>
                      <a:pt x="21600" y="21600"/>
                      <a:pt x="21600" y="21600"/>
                    </a:cubicBezTo>
                    <a:cubicBezTo>
                      <a:pt x="21600" y="8112"/>
                      <a:pt x="21600" y="8112"/>
                      <a:pt x="21600" y="8112"/>
                    </a:cubicBezTo>
                    <a:cubicBezTo>
                      <a:pt x="21600" y="3622"/>
                      <a:pt x="17978" y="0"/>
                      <a:pt x="13507" y="0"/>
                    </a:cubicBezTo>
                    <a:close/>
                  </a:path>
                </a:pathLst>
              </a:custGeom>
              <a:solidFill>
                <a:srgbClr val="66CCFF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buClrTx/>
                </a:pPr>
                <a:endParaRPr sz="1448">
                  <a:latin typeface="+mn-ea"/>
                </a:endParaRPr>
              </a:p>
            </p:txBody>
          </p:sp>
          <p:sp>
            <p:nvSpPr>
              <p:cNvPr id="10" name="Shape 2143"/>
              <p:cNvSpPr/>
              <p:nvPr/>
            </p:nvSpPr>
            <p:spPr>
              <a:xfrm>
                <a:off x="0" y="372978"/>
                <a:ext cx="93144" cy="9314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50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3507"/>
                      <a:pt x="0" y="13507"/>
                      <a:pt x="0" y="13507"/>
                    </a:cubicBezTo>
                    <a:cubicBezTo>
                      <a:pt x="0" y="17978"/>
                      <a:pt x="3622" y="21600"/>
                      <a:pt x="8112" y="21600"/>
                    </a:cubicBezTo>
                    <a:cubicBezTo>
                      <a:pt x="21600" y="21600"/>
                      <a:pt x="21600" y="21600"/>
                      <a:pt x="21600" y="21600"/>
                    </a:cubicBezTo>
                    <a:cubicBezTo>
                      <a:pt x="21600" y="8112"/>
                      <a:pt x="21600" y="8112"/>
                      <a:pt x="21600" y="8112"/>
                    </a:cubicBezTo>
                    <a:cubicBezTo>
                      <a:pt x="21600" y="3622"/>
                      <a:pt x="17978" y="0"/>
                      <a:pt x="13507" y="0"/>
                    </a:cubicBezTo>
                    <a:close/>
                  </a:path>
                </a:pathLst>
              </a:custGeom>
              <a:solidFill>
                <a:srgbClr val="CCECFF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buClrTx/>
                </a:pPr>
                <a:endParaRPr sz="1448">
                  <a:latin typeface="+mn-ea"/>
                </a:endParaRPr>
              </a:p>
            </p:txBody>
          </p:sp>
        </p:grpSp>
      </p:grpSp>
      <p:sp>
        <p:nvSpPr>
          <p:cNvPr id="15" name="Title 1"/>
          <p:cNvSpPr txBox="1">
            <a:spLocks/>
          </p:cNvSpPr>
          <p:nvPr/>
        </p:nvSpPr>
        <p:spPr>
          <a:xfrm>
            <a:off x="457201" y="374195"/>
            <a:ext cx="8229600" cy="369035"/>
          </a:xfrm>
          <a:prstGeom prst="rect">
            <a:avLst/>
          </a:prstGeom>
        </p:spPr>
        <p:txBody>
          <a:bodyPr vert="horz" lIns="91435" tIns="45717" rIns="91435" bIns="45717" rtlCol="0" anchor="ctr">
            <a:noAutofit/>
          </a:bodyPr>
          <a:lstStyle>
            <a:lvl1pPr algn="ctr" defTabSz="1152144" rtl="0" eaLnBrk="1" latinLnBrk="0" hangingPunct="1">
              <a:spcBef>
                <a:spcPct val="0"/>
              </a:spcBef>
              <a:buNone/>
              <a:defRPr sz="5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/>
            <a:r>
              <a:rPr lang="zh-CN" altLang="en-US" sz="2778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微软雅黑" pitchFamily="34" charset="-122"/>
                <a:ea typeface="微软雅黑" pitchFamily="34" charset="-122"/>
              </a:rPr>
              <a:t>信贷核心系统</a:t>
            </a:r>
            <a:endParaRPr lang="en-US" sz="2778" dirty="0">
              <a:solidFill>
                <a:srgbClr val="000000">
                  <a:lumMod val="50000"/>
                  <a:lumOff val="50000"/>
                </a:srgb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Subtitle 4"/>
          <p:cNvSpPr txBox="1">
            <a:spLocks/>
          </p:cNvSpPr>
          <p:nvPr/>
        </p:nvSpPr>
        <p:spPr>
          <a:xfrm>
            <a:off x="457201" y="743230"/>
            <a:ext cx="8229600" cy="304753"/>
          </a:xfrm>
          <a:prstGeom prst="rect">
            <a:avLst/>
          </a:prstGeom>
        </p:spPr>
        <p:txBody>
          <a:bodyPr vert="horz" lIns="91435" tIns="45717" rIns="91435" bIns="45717" rtlCol="0">
            <a:normAutofit/>
          </a:bodyPr>
          <a:lstStyle/>
          <a:p>
            <a:pPr marL="342878" indent="-342878" defTabSz="725668">
              <a:spcBef>
                <a:spcPct val="20000"/>
              </a:spcBef>
              <a:defRPr/>
            </a:pPr>
            <a:r>
              <a:rPr lang="zh-CN" altLang="en-US" sz="1111" b="1" kern="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微软雅黑" pitchFamily="34" charset="-122"/>
              </a:rPr>
              <a:t>相对上一代系统架构的改进</a:t>
            </a:r>
            <a:endParaRPr lang="en-US" sz="1111" b="1" kern="0" dirty="0">
              <a:solidFill>
                <a:srgbClr val="000000">
                  <a:lumMod val="50000"/>
                  <a:lumOff val="50000"/>
                </a:srgbClr>
              </a:solidFill>
              <a:latin typeface="微软雅黑" pitchFamily="34" charset="-122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1065716" y="1282054"/>
            <a:ext cx="2759486" cy="346249"/>
            <a:chOff x="179512" y="2794116"/>
            <a:chExt cx="3240360" cy="346249"/>
          </a:xfrm>
        </p:grpSpPr>
        <p:sp>
          <p:nvSpPr>
            <p:cNvPr id="34" name="矩形 33"/>
            <p:cNvSpPr/>
            <p:nvPr/>
          </p:nvSpPr>
          <p:spPr>
            <a:xfrm>
              <a:off x="179512" y="2796016"/>
              <a:ext cx="3240360" cy="32689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35" name="文本框 11"/>
            <p:cNvSpPr txBox="1"/>
            <p:nvPr/>
          </p:nvSpPr>
          <p:spPr>
            <a:xfrm>
              <a:off x="251520" y="2794116"/>
              <a:ext cx="1656842" cy="346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50" b="1" dirty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    </a:t>
              </a:r>
              <a:r>
                <a:rPr lang="zh-CN" altLang="en-US" sz="1650" b="1" dirty="0" smtClean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数据隔离</a:t>
              </a:r>
              <a:endParaRPr lang="zh-CN" altLang="en-US" sz="165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6" name="矩形 35"/>
          <p:cNvSpPr/>
          <p:nvPr/>
        </p:nvSpPr>
        <p:spPr>
          <a:xfrm>
            <a:off x="1033172" y="1662947"/>
            <a:ext cx="6180428" cy="276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</a:pPr>
            <a:r>
              <a:rPr lang="zh-CN" altLang="en-US" sz="1050" dirty="0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把信贷产品配置区分为</a:t>
            </a:r>
            <a:r>
              <a:rPr lang="en-US" altLang="zh-CN" sz="1050" dirty="0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: </a:t>
            </a:r>
            <a:r>
              <a:rPr lang="zh-CN" altLang="en-US" sz="1050" dirty="0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配置，授信，贷款</a:t>
            </a:r>
            <a:r>
              <a:rPr lang="en-US" altLang="zh-CN" sz="1050" dirty="0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3</a:t>
            </a:r>
            <a:r>
              <a:rPr lang="zh-CN" altLang="en-US" sz="1050" dirty="0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个场景，每个场景保存着自己的副本</a:t>
            </a:r>
            <a:endParaRPr lang="zh-CN" altLang="en-US" sz="1050" dirty="0"/>
          </a:p>
        </p:txBody>
      </p:sp>
      <p:grpSp>
        <p:nvGrpSpPr>
          <p:cNvPr id="37" name="组合 36"/>
          <p:cNvGrpSpPr/>
          <p:nvPr/>
        </p:nvGrpSpPr>
        <p:grpSpPr>
          <a:xfrm>
            <a:off x="1065716" y="2083449"/>
            <a:ext cx="2759486" cy="346249"/>
            <a:chOff x="179512" y="2794116"/>
            <a:chExt cx="3240360" cy="346249"/>
          </a:xfrm>
        </p:grpSpPr>
        <p:sp>
          <p:nvSpPr>
            <p:cNvPr id="38" name="矩形 37"/>
            <p:cNvSpPr/>
            <p:nvPr/>
          </p:nvSpPr>
          <p:spPr>
            <a:xfrm>
              <a:off x="179512" y="2796016"/>
              <a:ext cx="3240360" cy="326896"/>
            </a:xfrm>
            <a:prstGeom prst="rect">
              <a:avLst/>
            </a:prstGeom>
            <a:solidFill>
              <a:srgbClr val="66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39" name="文本框 22"/>
            <p:cNvSpPr txBox="1"/>
            <p:nvPr/>
          </p:nvSpPr>
          <p:spPr>
            <a:xfrm>
              <a:off x="251520" y="2794116"/>
              <a:ext cx="1656842" cy="346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50" b="1" dirty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    </a:t>
              </a:r>
              <a:r>
                <a:rPr lang="zh-CN" altLang="en-US" sz="1650" b="1" dirty="0" smtClean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可扩展性</a:t>
              </a:r>
              <a:endParaRPr lang="zh-CN" altLang="en-US" sz="165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0" name="矩形 39"/>
          <p:cNvSpPr/>
          <p:nvPr/>
        </p:nvSpPr>
        <p:spPr>
          <a:xfrm>
            <a:off x="1033172" y="2464269"/>
            <a:ext cx="5113628" cy="644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</a:pPr>
            <a:r>
              <a:rPr lang="zh-CN" altLang="en-US" sz="1050" dirty="0" smtClean="0"/>
              <a:t>信贷产品配置支持可扩展属性配置</a:t>
            </a:r>
            <a:endParaRPr lang="en-US" altLang="zh-CN" sz="1050" dirty="0" smtClean="0"/>
          </a:p>
          <a:p>
            <a:pPr>
              <a:lnSpc>
                <a:spcPct val="114000"/>
              </a:lnSpc>
            </a:pPr>
            <a:r>
              <a:rPr lang="zh-CN" altLang="en-US" sz="1050" dirty="0" smtClean="0"/>
              <a:t>流程支持每个节点</a:t>
            </a:r>
            <a:r>
              <a:rPr lang="en-US" altLang="zh-CN" sz="1050" dirty="0" smtClean="0"/>
              <a:t>input data</a:t>
            </a:r>
            <a:r>
              <a:rPr lang="zh-CN" altLang="en-US" sz="1050" dirty="0" smtClean="0"/>
              <a:t>配置</a:t>
            </a:r>
            <a:endParaRPr lang="en-US" altLang="zh-CN" sz="1050" dirty="0" smtClean="0"/>
          </a:p>
          <a:p>
            <a:pPr>
              <a:lnSpc>
                <a:spcPct val="114000"/>
              </a:lnSpc>
            </a:pPr>
            <a:r>
              <a:rPr lang="zh-CN" altLang="en-US" sz="1050" dirty="0" smtClean="0"/>
              <a:t>抽象出授信和贷款场景特殊化接口做插件化实现</a:t>
            </a:r>
            <a:endParaRPr lang="zh-CN" altLang="en-US" sz="1050" dirty="0"/>
          </a:p>
        </p:txBody>
      </p:sp>
      <p:grpSp>
        <p:nvGrpSpPr>
          <p:cNvPr id="41" name="组合 40"/>
          <p:cNvGrpSpPr/>
          <p:nvPr/>
        </p:nvGrpSpPr>
        <p:grpSpPr>
          <a:xfrm>
            <a:off x="1065716" y="3396894"/>
            <a:ext cx="2759486" cy="346249"/>
            <a:chOff x="179512" y="2794116"/>
            <a:chExt cx="3240360" cy="346249"/>
          </a:xfrm>
        </p:grpSpPr>
        <p:sp>
          <p:nvSpPr>
            <p:cNvPr id="42" name="矩形 41"/>
            <p:cNvSpPr/>
            <p:nvPr/>
          </p:nvSpPr>
          <p:spPr>
            <a:xfrm>
              <a:off x="179512" y="2796016"/>
              <a:ext cx="3240360" cy="32689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43" name="文本框 11"/>
            <p:cNvSpPr txBox="1"/>
            <p:nvPr/>
          </p:nvSpPr>
          <p:spPr>
            <a:xfrm>
              <a:off x="251520" y="2794116"/>
              <a:ext cx="1408371" cy="346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50" b="1" dirty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    </a:t>
              </a:r>
              <a:r>
                <a:rPr lang="zh-CN" altLang="en-US" sz="1650" b="1" dirty="0" smtClean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服务化</a:t>
              </a:r>
              <a:endParaRPr lang="zh-CN" altLang="en-US" sz="165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4" name="矩形 43"/>
          <p:cNvSpPr/>
          <p:nvPr/>
        </p:nvSpPr>
        <p:spPr>
          <a:xfrm>
            <a:off x="1033172" y="3777787"/>
            <a:ext cx="4980278" cy="2660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</a:pPr>
            <a:r>
              <a:rPr lang="zh-CN" altLang="en-US" sz="1050" dirty="0" smtClean="0"/>
              <a:t>通过服务化有效的进行团队分工，提升团队协助效率</a:t>
            </a:r>
            <a:endParaRPr lang="zh-CN" altLang="en-US" sz="1050" dirty="0"/>
          </a:p>
        </p:txBody>
      </p:sp>
    </p:spTree>
    <p:extLst>
      <p:ext uri="{BB962C8B-B14F-4D97-AF65-F5344CB8AC3E}">
        <p14:creationId xmlns:p14="http://schemas.microsoft.com/office/powerpoint/2010/main" val="1471945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7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7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36" grpId="0"/>
      <p:bldP spid="40" grpId="0"/>
      <p:bldP spid="4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" y="394"/>
            <a:ext cx="4952999" cy="772271"/>
            <a:chOff x="0" y="-1"/>
            <a:chExt cx="7681384" cy="973115"/>
          </a:xfrm>
        </p:grpSpPr>
        <p:grpSp>
          <p:nvGrpSpPr>
            <p:cNvPr id="5" name="组合 4"/>
            <p:cNvGrpSpPr/>
            <p:nvPr/>
          </p:nvGrpSpPr>
          <p:grpSpPr>
            <a:xfrm>
              <a:off x="0" y="-1"/>
              <a:ext cx="7681384" cy="221354"/>
              <a:chOff x="0" y="-1"/>
              <a:chExt cx="9985800" cy="287760"/>
            </a:xfrm>
          </p:grpSpPr>
          <p:sp>
            <p:nvSpPr>
              <p:cNvPr id="11" name="Shape 5209"/>
              <p:cNvSpPr/>
              <p:nvPr/>
            </p:nvSpPr>
            <p:spPr>
              <a:xfrm>
                <a:off x="0" y="0"/>
                <a:ext cx="2496450" cy="287759"/>
              </a:xfrm>
              <a:prstGeom prst="rect">
                <a:avLst/>
              </a:prstGeom>
              <a:solidFill>
                <a:srgbClr val="0070C0"/>
              </a:solidFill>
              <a:ln w="12700">
                <a:miter lim="400000"/>
              </a:ln>
            </p:spPr>
            <p:txBody>
              <a:bodyPr lIns="30236" tIns="30236" rIns="30236" bIns="30236" anchor="ctr"/>
              <a:lstStyle/>
              <a:p>
                <a:pPr lvl="0" algn="ctr">
                  <a:buClr>
                    <a:srgbClr val="FFFFFF"/>
                  </a:buClr>
                  <a:defRPr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defRPr>
                </a:pPr>
                <a:endParaRPr sz="1448">
                  <a:latin typeface="+mn-ea"/>
                </a:endParaRPr>
              </a:p>
            </p:txBody>
          </p:sp>
          <p:sp>
            <p:nvSpPr>
              <p:cNvPr id="12" name="Shape 5209"/>
              <p:cNvSpPr/>
              <p:nvPr/>
            </p:nvSpPr>
            <p:spPr>
              <a:xfrm>
                <a:off x="2496450" y="0"/>
                <a:ext cx="2496450" cy="287759"/>
              </a:xfrm>
              <a:prstGeom prst="rect">
                <a:avLst/>
              </a:prstGeom>
              <a:solidFill>
                <a:srgbClr val="00B0F0"/>
              </a:solidFill>
              <a:ln w="12700">
                <a:miter lim="400000"/>
              </a:ln>
            </p:spPr>
            <p:txBody>
              <a:bodyPr lIns="30236" tIns="30236" rIns="30236" bIns="30236" anchor="ctr"/>
              <a:lstStyle/>
              <a:p>
                <a:pPr lvl="0" algn="ctr">
                  <a:buClr>
                    <a:srgbClr val="FFFFFF"/>
                  </a:buClr>
                  <a:defRPr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defRPr>
                </a:pPr>
                <a:endParaRPr sz="1448">
                  <a:latin typeface="+mn-ea"/>
                </a:endParaRPr>
              </a:p>
            </p:txBody>
          </p:sp>
          <p:sp>
            <p:nvSpPr>
              <p:cNvPr id="13" name="Shape 5209"/>
              <p:cNvSpPr/>
              <p:nvPr/>
            </p:nvSpPr>
            <p:spPr>
              <a:xfrm>
                <a:off x="4992900" y="0"/>
                <a:ext cx="2496450" cy="287759"/>
              </a:xfrm>
              <a:prstGeom prst="rect">
                <a:avLst/>
              </a:prstGeom>
              <a:solidFill>
                <a:srgbClr val="66CCFF"/>
              </a:solidFill>
              <a:ln w="12700">
                <a:miter lim="400000"/>
              </a:ln>
            </p:spPr>
            <p:txBody>
              <a:bodyPr lIns="30236" tIns="30236" rIns="30236" bIns="30236" anchor="ctr"/>
              <a:lstStyle/>
              <a:p>
                <a:pPr lvl="0" algn="ctr">
                  <a:buClr>
                    <a:srgbClr val="FFFFFF"/>
                  </a:buClr>
                  <a:defRPr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defRPr>
                </a:pPr>
                <a:endParaRPr sz="1448">
                  <a:latin typeface="+mn-ea"/>
                </a:endParaRPr>
              </a:p>
            </p:txBody>
          </p:sp>
          <p:sp>
            <p:nvSpPr>
              <p:cNvPr id="14" name="Shape 5209"/>
              <p:cNvSpPr/>
              <p:nvPr/>
            </p:nvSpPr>
            <p:spPr>
              <a:xfrm>
                <a:off x="7489350" y="-1"/>
                <a:ext cx="2496450" cy="287759"/>
              </a:xfrm>
              <a:prstGeom prst="rect">
                <a:avLst/>
              </a:prstGeom>
              <a:solidFill>
                <a:srgbClr val="CCECFF"/>
              </a:solidFill>
              <a:ln w="12700">
                <a:miter lim="400000"/>
              </a:ln>
            </p:spPr>
            <p:txBody>
              <a:bodyPr lIns="30236" tIns="30236" rIns="30236" bIns="30236" anchor="ctr"/>
              <a:lstStyle/>
              <a:p>
                <a:pPr lvl="0" algn="ctr">
                  <a:buClr>
                    <a:srgbClr val="FFFFFF"/>
                  </a:buClr>
                  <a:defRPr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defRPr>
                </a:pPr>
                <a:endParaRPr sz="1448">
                  <a:latin typeface="+mn-ea"/>
                </a:endParaRPr>
              </a:p>
            </p:txBody>
          </p:sp>
        </p:grpSp>
        <p:grpSp>
          <p:nvGrpSpPr>
            <p:cNvPr id="6" name="Group 2145"/>
            <p:cNvGrpSpPr/>
            <p:nvPr/>
          </p:nvGrpSpPr>
          <p:grpSpPr>
            <a:xfrm flipH="1">
              <a:off x="490829" y="557055"/>
              <a:ext cx="85275" cy="416059"/>
              <a:chOff x="0" y="0"/>
              <a:chExt cx="93144" cy="466123"/>
            </a:xfrm>
          </p:grpSpPr>
          <p:sp>
            <p:nvSpPr>
              <p:cNvPr id="7" name="Shape 2140"/>
              <p:cNvSpPr/>
              <p:nvPr/>
            </p:nvSpPr>
            <p:spPr>
              <a:xfrm>
                <a:off x="0" y="0"/>
                <a:ext cx="93144" cy="9314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50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3507"/>
                      <a:pt x="0" y="13507"/>
                      <a:pt x="0" y="13507"/>
                    </a:cubicBezTo>
                    <a:cubicBezTo>
                      <a:pt x="0" y="17978"/>
                      <a:pt x="3622" y="21600"/>
                      <a:pt x="8112" y="21600"/>
                    </a:cubicBezTo>
                    <a:cubicBezTo>
                      <a:pt x="21600" y="21600"/>
                      <a:pt x="21600" y="21600"/>
                      <a:pt x="21600" y="21600"/>
                    </a:cubicBezTo>
                    <a:cubicBezTo>
                      <a:pt x="21600" y="8112"/>
                      <a:pt x="21600" y="8112"/>
                      <a:pt x="21600" y="8112"/>
                    </a:cubicBezTo>
                    <a:cubicBezTo>
                      <a:pt x="21600" y="3622"/>
                      <a:pt x="17978" y="0"/>
                      <a:pt x="13507" y="0"/>
                    </a:cubicBezTo>
                    <a:close/>
                  </a:path>
                </a:pathLst>
              </a:custGeom>
              <a:solidFill>
                <a:srgbClr val="0070C0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buClrTx/>
                </a:pPr>
                <a:endParaRPr sz="1448">
                  <a:latin typeface="+mn-ea"/>
                </a:endParaRPr>
              </a:p>
            </p:txBody>
          </p:sp>
          <p:sp>
            <p:nvSpPr>
              <p:cNvPr id="8" name="Shape 2141"/>
              <p:cNvSpPr/>
              <p:nvPr/>
            </p:nvSpPr>
            <p:spPr>
              <a:xfrm>
                <a:off x="0" y="124326"/>
                <a:ext cx="93144" cy="9314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50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3507"/>
                      <a:pt x="0" y="13507"/>
                      <a:pt x="0" y="13507"/>
                    </a:cubicBezTo>
                    <a:cubicBezTo>
                      <a:pt x="0" y="17978"/>
                      <a:pt x="3622" y="21600"/>
                      <a:pt x="8112" y="21600"/>
                    </a:cubicBezTo>
                    <a:cubicBezTo>
                      <a:pt x="21600" y="21600"/>
                      <a:pt x="21600" y="21600"/>
                      <a:pt x="21600" y="21600"/>
                    </a:cubicBezTo>
                    <a:cubicBezTo>
                      <a:pt x="21600" y="8112"/>
                      <a:pt x="21600" y="8112"/>
                      <a:pt x="21600" y="8112"/>
                    </a:cubicBezTo>
                    <a:cubicBezTo>
                      <a:pt x="21600" y="3622"/>
                      <a:pt x="17978" y="0"/>
                      <a:pt x="13507" y="0"/>
                    </a:cubicBezTo>
                    <a:close/>
                  </a:path>
                </a:pathLst>
              </a:custGeom>
              <a:solidFill>
                <a:srgbClr val="00B0F0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buClrTx/>
                </a:pPr>
                <a:endParaRPr sz="1448">
                  <a:latin typeface="+mn-ea"/>
                </a:endParaRPr>
              </a:p>
            </p:txBody>
          </p:sp>
          <p:sp>
            <p:nvSpPr>
              <p:cNvPr id="9" name="Shape 2142"/>
              <p:cNvSpPr/>
              <p:nvPr/>
            </p:nvSpPr>
            <p:spPr>
              <a:xfrm>
                <a:off x="0" y="248651"/>
                <a:ext cx="93144" cy="9314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50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3507"/>
                      <a:pt x="0" y="13507"/>
                      <a:pt x="0" y="13507"/>
                    </a:cubicBezTo>
                    <a:cubicBezTo>
                      <a:pt x="0" y="17978"/>
                      <a:pt x="3622" y="21600"/>
                      <a:pt x="8112" y="21600"/>
                    </a:cubicBezTo>
                    <a:cubicBezTo>
                      <a:pt x="21600" y="21600"/>
                      <a:pt x="21600" y="21600"/>
                      <a:pt x="21600" y="21600"/>
                    </a:cubicBezTo>
                    <a:cubicBezTo>
                      <a:pt x="21600" y="8112"/>
                      <a:pt x="21600" y="8112"/>
                      <a:pt x="21600" y="8112"/>
                    </a:cubicBezTo>
                    <a:cubicBezTo>
                      <a:pt x="21600" y="3622"/>
                      <a:pt x="17978" y="0"/>
                      <a:pt x="13507" y="0"/>
                    </a:cubicBezTo>
                    <a:close/>
                  </a:path>
                </a:pathLst>
              </a:custGeom>
              <a:solidFill>
                <a:srgbClr val="66CCFF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buClrTx/>
                </a:pPr>
                <a:endParaRPr sz="1448">
                  <a:latin typeface="+mn-ea"/>
                </a:endParaRPr>
              </a:p>
            </p:txBody>
          </p:sp>
          <p:sp>
            <p:nvSpPr>
              <p:cNvPr id="10" name="Shape 2143"/>
              <p:cNvSpPr/>
              <p:nvPr/>
            </p:nvSpPr>
            <p:spPr>
              <a:xfrm>
                <a:off x="0" y="372978"/>
                <a:ext cx="93144" cy="9314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50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3507"/>
                      <a:pt x="0" y="13507"/>
                      <a:pt x="0" y="13507"/>
                    </a:cubicBezTo>
                    <a:cubicBezTo>
                      <a:pt x="0" y="17978"/>
                      <a:pt x="3622" y="21600"/>
                      <a:pt x="8112" y="21600"/>
                    </a:cubicBezTo>
                    <a:cubicBezTo>
                      <a:pt x="21600" y="21600"/>
                      <a:pt x="21600" y="21600"/>
                      <a:pt x="21600" y="21600"/>
                    </a:cubicBezTo>
                    <a:cubicBezTo>
                      <a:pt x="21600" y="8112"/>
                      <a:pt x="21600" y="8112"/>
                      <a:pt x="21600" y="8112"/>
                    </a:cubicBezTo>
                    <a:cubicBezTo>
                      <a:pt x="21600" y="3622"/>
                      <a:pt x="17978" y="0"/>
                      <a:pt x="13507" y="0"/>
                    </a:cubicBezTo>
                    <a:close/>
                  </a:path>
                </a:pathLst>
              </a:custGeom>
              <a:solidFill>
                <a:srgbClr val="CCECFF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buClrTx/>
                </a:pPr>
                <a:endParaRPr sz="1448">
                  <a:latin typeface="+mn-ea"/>
                </a:endParaRPr>
              </a:p>
            </p:txBody>
          </p:sp>
        </p:grpSp>
      </p:grpSp>
      <p:sp>
        <p:nvSpPr>
          <p:cNvPr id="17" name="文本框 16"/>
          <p:cNvSpPr txBox="1"/>
          <p:nvPr/>
        </p:nvSpPr>
        <p:spPr>
          <a:xfrm>
            <a:off x="3777109" y="2340458"/>
            <a:ext cx="32624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感谢您的观看</a:t>
            </a:r>
            <a:endParaRPr lang="zh-CN" altLang="en-US" sz="40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Freeform 239"/>
          <p:cNvSpPr>
            <a:spLocks noEditPoints="1"/>
          </p:cNvSpPr>
          <p:nvPr/>
        </p:nvSpPr>
        <p:spPr bwMode="auto">
          <a:xfrm>
            <a:off x="1206149" y="2086269"/>
            <a:ext cx="1737641" cy="1737641"/>
          </a:xfrm>
          <a:custGeom>
            <a:avLst/>
            <a:gdLst>
              <a:gd name="T0" fmla="*/ 2116 w 2116"/>
              <a:gd name="T1" fmla="*/ 1052 h 2116"/>
              <a:gd name="T2" fmla="*/ 1925 w 2116"/>
              <a:gd name="T3" fmla="*/ 883 h 2116"/>
              <a:gd name="T4" fmla="*/ 2038 w 2116"/>
              <a:gd name="T5" fmla="*/ 652 h 2116"/>
              <a:gd name="T6" fmla="*/ 1795 w 2116"/>
              <a:gd name="T7" fmla="*/ 570 h 2116"/>
              <a:gd name="T8" fmla="*/ 1802 w 2116"/>
              <a:gd name="T9" fmla="*/ 305 h 2116"/>
              <a:gd name="T10" fmla="*/ 1548 w 2116"/>
              <a:gd name="T11" fmla="*/ 321 h 2116"/>
              <a:gd name="T12" fmla="*/ 1464 w 2116"/>
              <a:gd name="T13" fmla="*/ 80 h 2116"/>
              <a:gd name="T14" fmla="*/ 1234 w 2116"/>
              <a:gd name="T15" fmla="*/ 191 h 2116"/>
              <a:gd name="T16" fmla="*/ 1052 w 2116"/>
              <a:gd name="T17" fmla="*/ 0 h 2116"/>
              <a:gd name="T18" fmla="*/ 884 w 2116"/>
              <a:gd name="T19" fmla="*/ 191 h 2116"/>
              <a:gd name="T20" fmla="*/ 653 w 2116"/>
              <a:gd name="T21" fmla="*/ 78 h 2116"/>
              <a:gd name="T22" fmla="*/ 570 w 2116"/>
              <a:gd name="T23" fmla="*/ 321 h 2116"/>
              <a:gd name="T24" fmla="*/ 305 w 2116"/>
              <a:gd name="T25" fmla="*/ 314 h 2116"/>
              <a:gd name="T26" fmla="*/ 322 w 2116"/>
              <a:gd name="T27" fmla="*/ 568 h 2116"/>
              <a:gd name="T28" fmla="*/ 81 w 2116"/>
              <a:gd name="T29" fmla="*/ 652 h 2116"/>
              <a:gd name="T30" fmla="*/ 192 w 2116"/>
              <a:gd name="T31" fmla="*/ 882 h 2116"/>
              <a:gd name="T32" fmla="*/ 0 w 2116"/>
              <a:gd name="T33" fmla="*/ 1064 h 2116"/>
              <a:gd name="T34" fmla="*/ 191 w 2116"/>
              <a:gd name="T35" fmla="*/ 1233 h 2116"/>
              <a:gd name="T36" fmla="*/ 78 w 2116"/>
              <a:gd name="T37" fmla="*/ 1463 h 2116"/>
              <a:gd name="T38" fmla="*/ 321 w 2116"/>
              <a:gd name="T39" fmla="*/ 1546 h 2116"/>
              <a:gd name="T40" fmla="*/ 314 w 2116"/>
              <a:gd name="T41" fmla="*/ 1811 h 2116"/>
              <a:gd name="T42" fmla="*/ 569 w 2116"/>
              <a:gd name="T43" fmla="*/ 1794 h 2116"/>
              <a:gd name="T44" fmla="*/ 653 w 2116"/>
              <a:gd name="T45" fmla="*/ 2035 h 2116"/>
              <a:gd name="T46" fmla="*/ 882 w 2116"/>
              <a:gd name="T47" fmla="*/ 1925 h 2116"/>
              <a:gd name="T48" fmla="*/ 1064 w 2116"/>
              <a:gd name="T49" fmla="*/ 2116 h 2116"/>
              <a:gd name="T50" fmla="*/ 1233 w 2116"/>
              <a:gd name="T51" fmla="*/ 1925 h 2116"/>
              <a:gd name="T52" fmla="*/ 1464 w 2116"/>
              <a:gd name="T53" fmla="*/ 2038 h 2116"/>
              <a:gd name="T54" fmla="*/ 1546 w 2116"/>
              <a:gd name="T55" fmla="*/ 1795 h 2116"/>
              <a:gd name="T56" fmla="*/ 1811 w 2116"/>
              <a:gd name="T57" fmla="*/ 1802 h 2116"/>
              <a:gd name="T58" fmla="*/ 1795 w 2116"/>
              <a:gd name="T59" fmla="*/ 1547 h 2116"/>
              <a:gd name="T60" fmla="*/ 2036 w 2116"/>
              <a:gd name="T61" fmla="*/ 1463 h 2116"/>
              <a:gd name="T62" fmla="*/ 1925 w 2116"/>
              <a:gd name="T63" fmla="*/ 1234 h 2116"/>
              <a:gd name="T64" fmla="*/ 1358 w 2116"/>
              <a:gd name="T65" fmla="*/ 1669 h 2116"/>
              <a:gd name="T66" fmla="*/ 759 w 2116"/>
              <a:gd name="T67" fmla="*/ 447 h 2116"/>
              <a:gd name="T68" fmla="*/ 1358 w 2116"/>
              <a:gd name="T69" fmla="*/ 1669 h 2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116" h="2116">
                <a:moveTo>
                  <a:pt x="1941" y="1111"/>
                </a:moveTo>
                <a:cubicBezTo>
                  <a:pt x="2116" y="1052"/>
                  <a:pt x="2116" y="1052"/>
                  <a:pt x="2116" y="1052"/>
                </a:cubicBezTo>
                <a:cubicBezTo>
                  <a:pt x="2107" y="917"/>
                  <a:pt x="2107" y="917"/>
                  <a:pt x="2107" y="917"/>
                </a:cubicBezTo>
                <a:cubicBezTo>
                  <a:pt x="1925" y="883"/>
                  <a:pt x="1925" y="883"/>
                  <a:pt x="1925" y="883"/>
                </a:cubicBezTo>
                <a:cubicBezTo>
                  <a:pt x="1918" y="847"/>
                  <a:pt x="1908" y="810"/>
                  <a:pt x="1896" y="774"/>
                </a:cubicBezTo>
                <a:cubicBezTo>
                  <a:pt x="2038" y="652"/>
                  <a:pt x="2038" y="652"/>
                  <a:pt x="2038" y="652"/>
                </a:cubicBezTo>
                <a:cubicBezTo>
                  <a:pt x="1979" y="532"/>
                  <a:pt x="1979" y="532"/>
                  <a:pt x="1979" y="532"/>
                </a:cubicBezTo>
                <a:cubicBezTo>
                  <a:pt x="1795" y="570"/>
                  <a:pt x="1795" y="570"/>
                  <a:pt x="1795" y="570"/>
                </a:cubicBezTo>
                <a:cubicBezTo>
                  <a:pt x="1772" y="535"/>
                  <a:pt x="1747" y="502"/>
                  <a:pt x="1720" y="471"/>
                </a:cubicBezTo>
                <a:cubicBezTo>
                  <a:pt x="1802" y="305"/>
                  <a:pt x="1802" y="305"/>
                  <a:pt x="1802" y="305"/>
                </a:cubicBezTo>
                <a:cubicBezTo>
                  <a:pt x="1700" y="217"/>
                  <a:pt x="1700" y="217"/>
                  <a:pt x="1700" y="217"/>
                </a:cubicBezTo>
                <a:cubicBezTo>
                  <a:pt x="1548" y="321"/>
                  <a:pt x="1548" y="321"/>
                  <a:pt x="1548" y="321"/>
                </a:cubicBezTo>
                <a:cubicBezTo>
                  <a:pt x="1516" y="301"/>
                  <a:pt x="1483" y="282"/>
                  <a:pt x="1450" y="265"/>
                </a:cubicBezTo>
                <a:cubicBezTo>
                  <a:pt x="1464" y="80"/>
                  <a:pt x="1464" y="80"/>
                  <a:pt x="1464" y="80"/>
                </a:cubicBezTo>
                <a:cubicBezTo>
                  <a:pt x="1336" y="37"/>
                  <a:pt x="1336" y="37"/>
                  <a:pt x="1336" y="37"/>
                </a:cubicBezTo>
                <a:cubicBezTo>
                  <a:pt x="1234" y="191"/>
                  <a:pt x="1234" y="191"/>
                  <a:pt x="1234" y="191"/>
                </a:cubicBezTo>
                <a:cubicBezTo>
                  <a:pt x="1194" y="183"/>
                  <a:pt x="1152" y="178"/>
                  <a:pt x="1111" y="175"/>
                </a:cubicBezTo>
                <a:cubicBezTo>
                  <a:pt x="1052" y="0"/>
                  <a:pt x="1052" y="0"/>
                  <a:pt x="1052" y="0"/>
                </a:cubicBezTo>
                <a:cubicBezTo>
                  <a:pt x="918" y="9"/>
                  <a:pt x="918" y="9"/>
                  <a:pt x="918" y="9"/>
                </a:cubicBezTo>
                <a:cubicBezTo>
                  <a:pt x="884" y="191"/>
                  <a:pt x="884" y="191"/>
                  <a:pt x="884" y="191"/>
                </a:cubicBezTo>
                <a:cubicBezTo>
                  <a:pt x="847" y="198"/>
                  <a:pt x="810" y="208"/>
                  <a:pt x="774" y="220"/>
                </a:cubicBezTo>
                <a:cubicBezTo>
                  <a:pt x="653" y="78"/>
                  <a:pt x="653" y="78"/>
                  <a:pt x="653" y="78"/>
                </a:cubicBezTo>
                <a:cubicBezTo>
                  <a:pt x="532" y="137"/>
                  <a:pt x="532" y="137"/>
                  <a:pt x="532" y="137"/>
                </a:cubicBezTo>
                <a:cubicBezTo>
                  <a:pt x="570" y="321"/>
                  <a:pt x="570" y="321"/>
                  <a:pt x="570" y="321"/>
                </a:cubicBezTo>
                <a:cubicBezTo>
                  <a:pt x="535" y="344"/>
                  <a:pt x="502" y="369"/>
                  <a:pt x="471" y="396"/>
                </a:cubicBezTo>
                <a:cubicBezTo>
                  <a:pt x="305" y="314"/>
                  <a:pt x="305" y="314"/>
                  <a:pt x="305" y="314"/>
                </a:cubicBezTo>
                <a:cubicBezTo>
                  <a:pt x="217" y="416"/>
                  <a:pt x="217" y="416"/>
                  <a:pt x="217" y="416"/>
                </a:cubicBezTo>
                <a:cubicBezTo>
                  <a:pt x="322" y="568"/>
                  <a:pt x="322" y="568"/>
                  <a:pt x="322" y="568"/>
                </a:cubicBezTo>
                <a:cubicBezTo>
                  <a:pt x="301" y="600"/>
                  <a:pt x="282" y="633"/>
                  <a:pt x="265" y="666"/>
                </a:cubicBezTo>
                <a:cubicBezTo>
                  <a:pt x="81" y="652"/>
                  <a:pt x="81" y="652"/>
                  <a:pt x="81" y="652"/>
                </a:cubicBezTo>
                <a:cubicBezTo>
                  <a:pt x="37" y="780"/>
                  <a:pt x="37" y="780"/>
                  <a:pt x="37" y="780"/>
                </a:cubicBezTo>
                <a:cubicBezTo>
                  <a:pt x="192" y="882"/>
                  <a:pt x="192" y="882"/>
                  <a:pt x="192" y="882"/>
                </a:cubicBezTo>
                <a:cubicBezTo>
                  <a:pt x="183" y="923"/>
                  <a:pt x="178" y="964"/>
                  <a:pt x="175" y="1005"/>
                </a:cubicBezTo>
                <a:cubicBezTo>
                  <a:pt x="0" y="1064"/>
                  <a:pt x="0" y="1064"/>
                  <a:pt x="0" y="1064"/>
                </a:cubicBezTo>
                <a:cubicBezTo>
                  <a:pt x="9" y="1198"/>
                  <a:pt x="9" y="1198"/>
                  <a:pt x="9" y="1198"/>
                </a:cubicBezTo>
                <a:cubicBezTo>
                  <a:pt x="191" y="1233"/>
                  <a:pt x="191" y="1233"/>
                  <a:pt x="191" y="1233"/>
                </a:cubicBezTo>
                <a:cubicBezTo>
                  <a:pt x="199" y="1269"/>
                  <a:pt x="208" y="1306"/>
                  <a:pt x="221" y="1342"/>
                </a:cubicBezTo>
                <a:cubicBezTo>
                  <a:pt x="78" y="1463"/>
                  <a:pt x="78" y="1463"/>
                  <a:pt x="78" y="1463"/>
                </a:cubicBezTo>
                <a:cubicBezTo>
                  <a:pt x="138" y="1584"/>
                  <a:pt x="138" y="1584"/>
                  <a:pt x="138" y="1584"/>
                </a:cubicBezTo>
                <a:cubicBezTo>
                  <a:pt x="321" y="1546"/>
                  <a:pt x="321" y="1546"/>
                  <a:pt x="321" y="1546"/>
                </a:cubicBezTo>
                <a:cubicBezTo>
                  <a:pt x="344" y="1581"/>
                  <a:pt x="369" y="1614"/>
                  <a:pt x="397" y="1645"/>
                </a:cubicBezTo>
                <a:cubicBezTo>
                  <a:pt x="314" y="1811"/>
                  <a:pt x="314" y="1811"/>
                  <a:pt x="314" y="1811"/>
                </a:cubicBezTo>
                <a:cubicBezTo>
                  <a:pt x="416" y="1899"/>
                  <a:pt x="416" y="1899"/>
                  <a:pt x="416" y="1899"/>
                </a:cubicBezTo>
                <a:cubicBezTo>
                  <a:pt x="569" y="1794"/>
                  <a:pt x="569" y="1794"/>
                  <a:pt x="569" y="1794"/>
                </a:cubicBezTo>
                <a:cubicBezTo>
                  <a:pt x="600" y="1815"/>
                  <a:pt x="633" y="1834"/>
                  <a:pt x="667" y="1851"/>
                </a:cubicBezTo>
                <a:cubicBezTo>
                  <a:pt x="653" y="2035"/>
                  <a:pt x="653" y="2035"/>
                  <a:pt x="653" y="2035"/>
                </a:cubicBezTo>
                <a:cubicBezTo>
                  <a:pt x="780" y="2079"/>
                  <a:pt x="780" y="2079"/>
                  <a:pt x="780" y="2079"/>
                </a:cubicBezTo>
                <a:cubicBezTo>
                  <a:pt x="882" y="1925"/>
                  <a:pt x="882" y="1925"/>
                  <a:pt x="882" y="1925"/>
                </a:cubicBezTo>
                <a:cubicBezTo>
                  <a:pt x="923" y="1933"/>
                  <a:pt x="964" y="1938"/>
                  <a:pt x="1005" y="1941"/>
                </a:cubicBezTo>
                <a:cubicBezTo>
                  <a:pt x="1064" y="2116"/>
                  <a:pt x="1064" y="2116"/>
                  <a:pt x="1064" y="2116"/>
                </a:cubicBezTo>
                <a:cubicBezTo>
                  <a:pt x="1199" y="2107"/>
                  <a:pt x="1199" y="2107"/>
                  <a:pt x="1199" y="2107"/>
                </a:cubicBezTo>
                <a:cubicBezTo>
                  <a:pt x="1233" y="1925"/>
                  <a:pt x="1233" y="1925"/>
                  <a:pt x="1233" y="1925"/>
                </a:cubicBezTo>
                <a:cubicBezTo>
                  <a:pt x="1269" y="1918"/>
                  <a:pt x="1306" y="1908"/>
                  <a:pt x="1342" y="1896"/>
                </a:cubicBezTo>
                <a:cubicBezTo>
                  <a:pt x="1464" y="2038"/>
                  <a:pt x="1464" y="2038"/>
                  <a:pt x="1464" y="2038"/>
                </a:cubicBezTo>
                <a:cubicBezTo>
                  <a:pt x="1584" y="1979"/>
                  <a:pt x="1584" y="1979"/>
                  <a:pt x="1584" y="1979"/>
                </a:cubicBezTo>
                <a:cubicBezTo>
                  <a:pt x="1546" y="1795"/>
                  <a:pt x="1546" y="1795"/>
                  <a:pt x="1546" y="1795"/>
                </a:cubicBezTo>
                <a:cubicBezTo>
                  <a:pt x="1581" y="1772"/>
                  <a:pt x="1614" y="1747"/>
                  <a:pt x="1645" y="1719"/>
                </a:cubicBezTo>
                <a:cubicBezTo>
                  <a:pt x="1811" y="1802"/>
                  <a:pt x="1811" y="1802"/>
                  <a:pt x="1811" y="1802"/>
                </a:cubicBezTo>
                <a:cubicBezTo>
                  <a:pt x="1899" y="1700"/>
                  <a:pt x="1899" y="1700"/>
                  <a:pt x="1899" y="1700"/>
                </a:cubicBezTo>
                <a:cubicBezTo>
                  <a:pt x="1795" y="1547"/>
                  <a:pt x="1795" y="1547"/>
                  <a:pt x="1795" y="1547"/>
                </a:cubicBezTo>
                <a:cubicBezTo>
                  <a:pt x="1816" y="1516"/>
                  <a:pt x="1834" y="1483"/>
                  <a:pt x="1851" y="1450"/>
                </a:cubicBezTo>
                <a:cubicBezTo>
                  <a:pt x="2036" y="1463"/>
                  <a:pt x="2036" y="1463"/>
                  <a:pt x="2036" y="1463"/>
                </a:cubicBezTo>
                <a:cubicBezTo>
                  <a:pt x="2079" y="1336"/>
                  <a:pt x="2079" y="1336"/>
                  <a:pt x="2079" y="1336"/>
                </a:cubicBezTo>
                <a:cubicBezTo>
                  <a:pt x="1925" y="1234"/>
                  <a:pt x="1925" y="1234"/>
                  <a:pt x="1925" y="1234"/>
                </a:cubicBezTo>
                <a:cubicBezTo>
                  <a:pt x="1933" y="1193"/>
                  <a:pt x="1938" y="1152"/>
                  <a:pt x="1941" y="1111"/>
                </a:cubicBezTo>
                <a:close/>
                <a:moveTo>
                  <a:pt x="1358" y="1669"/>
                </a:moveTo>
                <a:cubicBezTo>
                  <a:pt x="1020" y="1834"/>
                  <a:pt x="613" y="1695"/>
                  <a:pt x="447" y="1357"/>
                </a:cubicBezTo>
                <a:cubicBezTo>
                  <a:pt x="282" y="1020"/>
                  <a:pt x="421" y="613"/>
                  <a:pt x="759" y="447"/>
                </a:cubicBezTo>
                <a:cubicBezTo>
                  <a:pt x="1096" y="282"/>
                  <a:pt x="1504" y="421"/>
                  <a:pt x="1669" y="759"/>
                </a:cubicBezTo>
                <a:cubicBezTo>
                  <a:pt x="1834" y="1096"/>
                  <a:pt x="1695" y="1503"/>
                  <a:pt x="1358" y="1669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sz="1867"/>
          </a:p>
        </p:txBody>
      </p:sp>
      <p:sp>
        <p:nvSpPr>
          <p:cNvPr id="19" name="Freeform 240"/>
          <p:cNvSpPr>
            <a:spLocks noEditPoints="1"/>
          </p:cNvSpPr>
          <p:nvPr/>
        </p:nvSpPr>
        <p:spPr bwMode="auto">
          <a:xfrm>
            <a:off x="-104481" y="1356606"/>
            <a:ext cx="1511128" cy="1511127"/>
          </a:xfrm>
          <a:custGeom>
            <a:avLst/>
            <a:gdLst>
              <a:gd name="T0" fmla="*/ 1840 w 1840"/>
              <a:gd name="T1" fmla="*/ 964 h 1840"/>
              <a:gd name="T2" fmla="*/ 1682 w 1840"/>
              <a:gd name="T3" fmla="*/ 808 h 1840"/>
              <a:gd name="T4" fmla="*/ 1791 w 1840"/>
              <a:gd name="T5" fmla="*/ 614 h 1840"/>
              <a:gd name="T6" fmla="*/ 1578 w 1840"/>
              <a:gd name="T7" fmla="*/ 521 h 1840"/>
              <a:gd name="T8" fmla="*/ 1602 w 1840"/>
              <a:gd name="T9" fmla="*/ 301 h 1840"/>
              <a:gd name="T10" fmla="*/ 1379 w 1840"/>
              <a:gd name="T11" fmla="*/ 303 h 1840"/>
              <a:gd name="T12" fmla="*/ 1318 w 1840"/>
              <a:gd name="T13" fmla="*/ 90 h 1840"/>
              <a:gd name="T14" fmla="*/ 1103 w 1840"/>
              <a:gd name="T15" fmla="*/ 173 h 1840"/>
              <a:gd name="T16" fmla="*/ 964 w 1840"/>
              <a:gd name="T17" fmla="*/ 0 h 1840"/>
              <a:gd name="T18" fmla="*/ 808 w 1840"/>
              <a:gd name="T19" fmla="*/ 159 h 1840"/>
              <a:gd name="T20" fmla="*/ 613 w 1840"/>
              <a:gd name="T21" fmla="*/ 49 h 1840"/>
              <a:gd name="T22" fmla="*/ 521 w 1840"/>
              <a:gd name="T23" fmla="*/ 262 h 1840"/>
              <a:gd name="T24" fmla="*/ 301 w 1840"/>
              <a:gd name="T25" fmla="*/ 239 h 1840"/>
              <a:gd name="T26" fmla="*/ 303 w 1840"/>
              <a:gd name="T27" fmla="*/ 461 h 1840"/>
              <a:gd name="T28" fmla="*/ 89 w 1840"/>
              <a:gd name="T29" fmla="*/ 522 h 1840"/>
              <a:gd name="T30" fmla="*/ 173 w 1840"/>
              <a:gd name="T31" fmla="*/ 737 h 1840"/>
              <a:gd name="T32" fmla="*/ 0 w 1840"/>
              <a:gd name="T33" fmla="*/ 877 h 1840"/>
              <a:gd name="T34" fmla="*/ 159 w 1840"/>
              <a:gd name="T35" fmla="*/ 1032 h 1840"/>
              <a:gd name="T36" fmla="*/ 49 w 1840"/>
              <a:gd name="T37" fmla="*/ 1227 h 1840"/>
              <a:gd name="T38" fmla="*/ 262 w 1840"/>
              <a:gd name="T39" fmla="*/ 1320 h 1840"/>
              <a:gd name="T40" fmla="*/ 239 w 1840"/>
              <a:gd name="T41" fmla="*/ 1540 h 1840"/>
              <a:gd name="T42" fmla="*/ 461 w 1840"/>
              <a:gd name="T43" fmla="*/ 1538 h 1840"/>
              <a:gd name="T44" fmla="*/ 522 w 1840"/>
              <a:gd name="T45" fmla="*/ 1751 h 1840"/>
              <a:gd name="T46" fmla="*/ 737 w 1840"/>
              <a:gd name="T47" fmla="*/ 1668 h 1840"/>
              <a:gd name="T48" fmla="*/ 876 w 1840"/>
              <a:gd name="T49" fmla="*/ 1840 h 1840"/>
              <a:gd name="T50" fmla="*/ 1032 w 1840"/>
              <a:gd name="T51" fmla="*/ 1682 h 1840"/>
              <a:gd name="T52" fmla="*/ 1227 w 1840"/>
              <a:gd name="T53" fmla="*/ 1791 h 1840"/>
              <a:gd name="T54" fmla="*/ 1319 w 1840"/>
              <a:gd name="T55" fmla="*/ 1579 h 1840"/>
              <a:gd name="T56" fmla="*/ 1540 w 1840"/>
              <a:gd name="T57" fmla="*/ 1602 h 1840"/>
              <a:gd name="T58" fmla="*/ 1538 w 1840"/>
              <a:gd name="T59" fmla="*/ 1380 h 1840"/>
              <a:gd name="T60" fmla="*/ 1751 w 1840"/>
              <a:gd name="T61" fmla="*/ 1318 h 1840"/>
              <a:gd name="T62" fmla="*/ 1668 w 1840"/>
              <a:gd name="T63" fmla="*/ 1104 h 1840"/>
              <a:gd name="T64" fmla="*/ 1081 w 1840"/>
              <a:gd name="T65" fmla="*/ 1490 h 1840"/>
              <a:gd name="T66" fmla="*/ 759 w 1840"/>
              <a:gd name="T67" fmla="*/ 351 h 1840"/>
              <a:gd name="T68" fmla="*/ 1081 w 1840"/>
              <a:gd name="T69" fmla="*/ 1490 h 18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840" h="1840">
                <a:moveTo>
                  <a:pt x="1827" y="1080"/>
                </a:moveTo>
                <a:cubicBezTo>
                  <a:pt x="1840" y="964"/>
                  <a:pt x="1840" y="964"/>
                  <a:pt x="1840" y="964"/>
                </a:cubicBezTo>
                <a:cubicBezTo>
                  <a:pt x="1690" y="906"/>
                  <a:pt x="1690" y="906"/>
                  <a:pt x="1690" y="906"/>
                </a:cubicBezTo>
                <a:cubicBezTo>
                  <a:pt x="1689" y="874"/>
                  <a:pt x="1687" y="841"/>
                  <a:pt x="1682" y="808"/>
                </a:cubicBezTo>
                <a:cubicBezTo>
                  <a:pt x="1823" y="726"/>
                  <a:pt x="1823" y="726"/>
                  <a:pt x="1823" y="726"/>
                </a:cubicBezTo>
                <a:cubicBezTo>
                  <a:pt x="1791" y="614"/>
                  <a:pt x="1791" y="614"/>
                  <a:pt x="1791" y="614"/>
                </a:cubicBezTo>
                <a:cubicBezTo>
                  <a:pt x="1628" y="618"/>
                  <a:pt x="1628" y="618"/>
                  <a:pt x="1628" y="618"/>
                </a:cubicBezTo>
                <a:cubicBezTo>
                  <a:pt x="1614" y="584"/>
                  <a:pt x="1597" y="552"/>
                  <a:pt x="1578" y="521"/>
                </a:cubicBezTo>
                <a:cubicBezTo>
                  <a:pt x="1675" y="392"/>
                  <a:pt x="1675" y="392"/>
                  <a:pt x="1675" y="392"/>
                </a:cubicBezTo>
                <a:cubicBezTo>
                  <a:pt x="1602" y="301"/>
                  <a:pt x="1602" y="301"/>
                  <a:pt x="1602" y="301"/>
                </a:cubicBezTo>
                <a:cubicBezTo>
                  <a:pt x="1455" y="366"/>
                  <a:pt x="1455" y="366"/>
                  <a:pt x="1455" y="366"/>
                </a:cubicBezTo>
                <a:cubicBezTo>
                  <a:pt x="1431" y="344"/>
                  <a:pt x="1406" y="322"/>
                  <a:pt x="1379" y="303"/>
                </a:cubicBezTo>
                <a:cubicBezTo>
                  <a:pt x="1420" y="147"/>
                  <a:pt x="1420" y="147"/>
                  <a:pt x="1420" y="147"/>
                </a:cubicBezTo>
                <a:cubicBezTo>
                  <a:pt x="1318" y="90"/>
                  <a:pt x="1318" y="90"/>
                  <a:pt x="1318" y="90"/>
                </a:cubicBezTo>
                <a:cubicBezTo>
                  <a:pt x="1206" y="206"/>
                  <a:pt x="1206" y="206"/>
                  <a:pt x="1206" y="206"/>
                </a:cubicBezTo>
                <a:cubicBezTo>
                  <a:pt x="1173" y="193"/>
                  <a:pt x="1139" y="181"/>
                  <a:pt x="1103" y="173"/>
                </a:cubicBezTo>
                <a:cubicBezTo>
                  <a:pt x="1080" y="13"/>
                  <a:pt x="1080" y="13"/>
                  <a:pt x="1080" y="13"/>
                </a:cubicBezTo>
                <a:cubicBezTo>
                  <a:pt x="964" y="0"/>
                  <a:pt x="964" y="0"/>
                  <a:pt x="964" y="0"/>
                </a:cubicBezTo>
                <a:cubicBezTo>
                  <a:pt x="906" y="151"/>
                  <a:pt x="906" y="151"/>
                  <a:pt x="906" y="151"/>
                </a:cubicBezTo>
                <a:cubicBezTo>
                  <a:pt x="874" y="151"/>
                  <a:pt x="841" y="154"/>
                  <a:pt x="808" y="159"/>
                </a:cubicBezTo>
                <a:cubicBezTo>
                  <a:pt x="726" y="17"/>
                  <a:pt x="726" y="17"/>
                  <a:pt x="726" y="17"/>
                </a:cubicBezTo>
                <a:cubicBezTo>
                  <a:pt x="613" y="49"/>
                  <a:pt x="613" y="49"/>
                  <a:pt x="613" y="49"/>
                </a:cubicBezTo>
                <a:cubicBezTo>
                  <a:pt x="617" y="213"/>
                  <a:pt x="617" y="213"/>
                  <a:pt x="617" y="213"/>
                </a:cubicBezTo>
                <a:cubicBezTo>
                  <a:pt x="584" y="227"/>
                  <a:pt x="552" y="244"/>
                  <a:pt x="521" y="262"/>
                </a:cubicBezTo>
                <a:cubicBezTo>
                  <a:pt x="392" y="166"/>
                  <a:pt x="392" y="166"/>
                  <a:pt x="392" y="166"/>
                </a:cubicBezTo>
                <a:cubicBezTo>
                  <a:pt x="301" y="239"/>
                  <a:pt x="301" y="239"/>
                  <a:pt x="301" y="239"/>
                </a:cubicBezTo>
                <a:cubicBezTo>
                  <a:pt x="366" y="386"/>
                  <a:pt x="366" y="386"/>
                  <a:pt x="366" y="386"/>
                </a:cubicBezTo>
                <a:cubicBezTo>
                  <a:pt x="343" y="410"/>
                  <a:pt x="322" y="435"/>
                  <a:pt x="303" y="461"/>
                </a:cubicBezTo>
                <a:cubicBezTo>
                  <a:pt x="147" y="420"/>
                  <a:pt x="147" y="420"/>
                  <a:pt x="147" y="420"/>
                </a:cubicBezTo>
                <a:cubicBezTo>
                  <a:pt x="89" y="522"/>
                  <a:pt x="89" y="522"/>
                  <a:pt x="89" y="522"/>
                </a:cubicBezTo>
                <a:cubicBezTo>
                  <a:pt x="206" y="634"/>
                  <a:pt x="206" y="634"/>
                  <a:pt x="206" y="634"/>
                </a:cubicBezTo>
                <a:cubicBezTo>
                  <a:pt x="192" y="668"/>
                  <a:pt x="181" y="702"/>
                  <a:pt x="173" y="737"/>
                </a:cubicBezTo>
                <a:cubicBezTo>
                  <a:pt x="13" y="760"/>
                  <a:pt x="13" y="760"/>
                  <a:pt x="13" y="760"/>
                </a:cubicBezTo>
                <a:cubicBezTo>
                  <a:pt x="0" y="877"/>
                  <a:pt x="0" y="877"/>
                  <a:pt x="0" y="877"/>
                </a:cubicBezTo>
                <a:cubicBezTo>
                  <a:pt x="151" y="934"/>
                  <a:pt x="151" y="934"/>
                  <a:pt x="151" y="934"/>
                </a:cubicBezTo>
                <a:cubicBezTo>
                  <a:pt x="151" y="967"/>
                  <a:pt x="154" y="1000"/>
                  <a:pt x="159" y="1032"/>
                </a:cubicBezTo>
                <a:cubicBezTo>
                  <a:pt x="17" y="1115"/>
                  <a:pt x="17" y="1115"/>
                  <a:pt x="17" y="1115"/>
                </a:cubicBezTo>
                <a:cubicBezTo>
                  <a:pt x="49" y="1227"/>
                  <a:pt x="49" y="1227"/>
                  <a:pt x="49" y="1227"/>
                </a:cubicBezTo>
                <a:cubicBezTo>
                  <a:pt x="212" y="1223"/>
                  <a:pt x="212" y="1223"/>
                  <a:pt x="212" y="1223"/>
                </a:cubicBezTo>
                <a:cubicBezTo>
                  <a:pt x="227" y="1257"/>
                  <a:pt x="243" y="1289"/>
                  <a:pt x="262" y="1320"/>
                </a:cubicBezTo>
                <a:cubicBezTo>
                  <a:pt x="166" y="1449"/>
                  <a:pt x="166" y="1449"/>
                  <a:pt x="166" y="1449"/>
                </a:cubicBezTo>
                <a:cubicBezTo>
                  <a:pt x="239" y="1540"/>
                  <a:pt x="239" y="1540"/>
                  <a:pt x="239" y="1540"/>
                </a:cubicBezTo>
                <a:cubicBezTo>
                  <a:pt x="386" y="1474"/>
                  <a:pt x="386" y="1474"/>
                  <a:pt x="386" y="1474"/>
                </a:cubicBezTo>
                <a:cubicBezTo>
                  <a:pt x="410" y="1497"/>
                  <a:pt x="435" y="1518"/>
                  <a:pt x="461" y="1538"/>
                </a:cubicBezTo>
                <a:cubicBezTo>
                  <a:pt x="420" y="1694"/>
                  <a:pt x="420" y="1694"/>
                  <a:pt x="420" y="1694"/>
                </a:cubicBezTo>
                <a:cubicBezTo>
                  <a:pt x="522" y="1751"/>
                  <a:pt x="522" y="1751"/>
                  <a:pt x="522" y="1751"/>
                </a:cubicBezTo>
                <a:cubicBezTo>
                  <a:pt x="634" y="1635"/>
                  <a:pt x="634" y="1635"/>
                  <a:pt x="634" y="1635"/>
                </a:cubicBezTo>
                <a:cubicBezTo>
                  <a:pt x="667" y="1648"/>
                  <a:pt x="702" y="1659"/>
                  <a:pt x="737" y="1668"/>
                </a:cubicBezTo>
                <a:cubicBezTo>
                  <a:pt x="760" y="1827"/>
                  <a:pt x="760" y="1827"/>
                  <a:pt x="760" y="1827"/>
                </a:cubicBezTo>
                <a:cubicBezTo>
                  <a:pt x="876" y="1840"/>
                  <a:pt x="876" y="1840"/>
                  <a:pt x="876" y="1840"/>
                </a:cubicBezTo>
                <a:cubicBezTo>
                  <a:pt x="934" y="1690"/>
                  <a:pt x="934" y="1690"/>
                  <a:pt x="934" y="1690"/>
                </a:cubicBezTo>
                <a:cubicBezTo>
                  <a:pt x="967" y="1689"/>
                  <a:pt x="1000" y="1687"/>
                  <a:pt x="1032" y="1682"/>
                </a:cubicBezTo>
                <a:cubicBezTo>
                  <a:pt x="1114" y="1823"/>
                  <a:pt x="1114" y="1823"/>
                  <a:pt x="1114" y="1823"/>
                </a:cubicBezTo>
                <a:cubicBezTo>
                  <a:pt x="1227" y="1791"/>
                  <a:pt x="1227" y="1791"/>
                  <a:pt x="1227" y="1791"/>
                </a:cubicBezTo>
                <a:cubicBezTo>
                  <a:pt x="1223" y="1628"/>
                  <a:pt x="1223" y="1628"/>
                  <a:pt x="1223" y="1628"/>
                </a:cubicBezTo>
                <a:cubicBezTo>
                  <a:pt x="1256" y="1614"/>
                  <a:pt x="1289" y="1597"/>
                  <a:pt x="1319" y="1579"/>
                </a:cubicBezTo>
                <a:cubicBezTo>
                  <a:pt x="1448" y="1675"/>
                  <a:pt x="1448" y="1675"/>
                  <a:pt x="1448" y="1675"/>
                </a:cubicBezTo>
                <a:cubicBezTo>
                  <a:pt x="1540" y="1602"/>
                  <a:pt x="1540" y="1602"/>
                  <a:pt x="1540" y="1602"/>
                </a:cubicBezTo>
                <a:cubicBezTo>
                  <a:pt x="1474" y="1455"/>
                  <a:pt x="1474" y="1455"/>
                  <a:pt x="1474" y="1455"/>
                </a:cubicBezTo>
                <a:cubicBezTo>
                  <a:pt x="1497" y="1431"/>
                  <a:pt x="1518" y="1406"/>
                  <a:pt x="1538" y="1380"/>
                </a:cubicBezTo>
                <a:cubicBezTo>
                  <a:pt x="1694" y="1420"/>
                  <a:pt x="1694" y="1420"/>
                  <a:pt x="1694" y="1420"/>
                </a:cubicBezTo>
                <a:cubicBezTo>
                  <a:pt x="1751" y="1318"/>
                  <a:pt x="1751" y="1318"/>
                  <a:pt x="1751" y="1318"/>
                </a:cubicBezTo>
                <a:cubicBezTo>
                  <a:pt x="1635" y="1207"/>
                  <a:pt x="1635" y="1207"/>
                  <a:pt x="1635" y="1207"/>
                </a:cubicBezTo>
                <a:cubicBezTo>
                  <a:pt x="1648" y="1173"/>
                  <a:pt x="1659" y="1139"/>
                  <a:pt x="1668" y="1104"/>
                </a:cubicBezTo>
                <a:lnTo>
                  <a:pt x="1827" y="1080"/>
                </a:lnTo>
                <a:close/>
                <a:moveTo>
                  <a:pt x="1081" y="1490"/>
                </a:moveTo>
                <a:cubicBezTo>
                  <a:pt x="766" y="1579"/>
                  <a:pt x="439" y="1396"/>
                  <a:pt x="350" y="1081"/>
                </a:cubicBezTo>
                <a:cubicBezTo>
                  <a:pt x="262" y="767"/>
                  <a:pt x="445" y="439"/>
                  <a:pt x="759" y="351"/>
                </a:cubicBezTo>
                <a:cubicBezTo>
                  <a:pt x="1074" y="262"/>
                  <a:pt x="1401" y="445"/>
                  <a:pt x="1490" y="760"/>
                </a:cubicBezTo>
                <a:cubicBezTo>
                  <a:pt x="1579" y="1074"/>
                  <a:pt x="1396" y="1401"/>
                  <a:pt x="1081" y="1490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sz="1867"/>
          </a:p>
        </p:txBody>
      </p:sp>
      <p:sp>
        <p:nvSpPr>
          <p:cNvPr id="20" name="Freeform 241"/>
          <p:cNvSpPr>
            <a:spLocks noEditPoints="1"/>
          </p:cNvSpPr>
          <p:nvPr/>
        </p:nvSpPr>
        <p:spPr bwMode="auto">
          <a:xfrm>
            <a:off x="1373251" y="1015800"/>
            <a:ext cx="1096369" cy="1096369"/>
          </a:xfrm>
          <a:custGeom>
            <a:avLst/>
            <a:gdLst>
              <a:gd name="T0" fmla="*/ 1335 w 1335"/>
              <a:gd name="T1" fmla="*/ 699 h 1335"/>
              <a:gd name="T2" fmla="*/ 1220 w 1335"/>
              <a:gd name="T3" fmla="*/ 586 h 1335"/>
              <a:gd name="T4" fmla="*/ 1300 w 1335"/>
              <a:gd name="T5" fmla="*/ 445 h 1335"/>
              <a:gd name="T6" fmla="*/ 1145 w 1335"/>
              <a:gd name="T7" fmla="*/ 378 h 1335"/>
              <a:gd name="T8" fmla="*/ 1162 w 1335"/>
              <a:gd name="T9" fmla="*/ 218 h 1335"/>
              <a:gd name="T10" fmla="*/ 1001 w 1335"/>
              <a:gd name="T11" fmla="*/ 219 h 1335"/>
              <a:gd name="T12" fmla="*/ 956 w 1335"/>
              <a:gd name="T13" fmla="*/ 65 h 1335"/>
              <a:gd name="T14" fmla="*/ 801 w 1335"/>
              <a:gd name="T15" fmla="*/ 125 h 1335"/>
              <a:gd name="T16" fmla="*/ 699 w 1335"/>
              <a:gd name="T17" fmla="*/ 0 h 1335"/>
              <a:gd name="T18" fmla="*/ 586 w 1335"/>
              <a:gd name="T19" fmla="*/ 115 h 1335"/>
              <a:gd name="T20" fmla="*/ 445 w 1335"/>
              <a:gd name="T21" fmla="*/ 35 h 1335"/>
              <a:gd name="T22" fmla="*/ 378 w 1335"/>
              <a:gd name="T23" fmla="*/ 190 h 1335"/>
              <a:gd name="T24" fmla="*/ 218 w 1335"/>
              <a:gd name="T25" fmla="*/ 173 h 1335"/>
              <a:gd name="T26" fmla="*/ 220 w 1335"/>
              <a:gd name="T27" fmla="*/ 334 h 1335"/>
              <a:gd name="T28" fmla="*/ 65 w 1335"/>
              <a:gd name="T29" fmla="*/ 379 h 1335"/>
              <a:gd name="T30" fmla="*/ 125 w 1335"/>
              <a:gd name="T31" fmla="*/ 535 h 1335"/>
              <a:gd name="T32" fmla="*/ 0 w 1335"/>
              <a:gd name="T33" fmla="*/ 636 h 1335"/>
              <a:gd name="T34" fmla="*/ 115 w 1335"/>
              <a:gd name="T35" fmla="*/ 749 h 1335"/>
              <a:gd name="T36" fmla="*/ 35 w 1335"/>
              <a:gd name="T37" fmla="*/ 890 h 1335"/>
              <a:gd name="T38" fmla="*/ 190 w 1335"/>
              <a:gd name="T39" fmla="*/ 957 h 1335"/>
              <a:gd name="T40" fmla="*/ 173 w 1335"/>
              <a:gd name="T41" fmla="*/ 1117 h 1335"/>
              <a:gd name="T42" fmla="*/ 334 w 1335"/>
              <a:gd name="T43" fmla="*/ 1116 h 1335"/>
              <a:gd name="T44" fmla="*/ 379 w 1335"/>
              <a:gd name="T45" fmla="*/ 1270 h 1335"/>
              <a:gd name="T46" fmla="*/ 535 w 1335"/>
              <a:gd name="T47" fmla="*/ 1210 h 1335"/>
              <a:gd name="T48" fmla="*/ 636 w 1335"/>
              <a:gd name="T49" fmla="*/ 1335 h 1335"/>
              <a:gd name="T50" fmla="*/ 749 w 1335"/>
              <a:gd name="T51" fmla="*/ 1220 h 1335"/>
              <a:gd name="T52" fmla="*/ 890 w 1335"/>
              <a:gd name="T53" fmla="*/ 1299 h 1335"/>
              <a:gd name="T54" fmla="*/ 957 w 1335"/>
              <a:gd name="T55" fmla="*/ 1145 h 1335"/>
              <a:gd name="T56" fmla="*/ 1117 w 1335"/>
              <a:gd name="T57" fmla="*/ 1162 h 1335"/>
              <a:gd name="T58" fmla="*/ 1116 w 1335"/>
              <a:gd name="T59" fmla="*/ 1001 h 1335"/>
              <a:gd name="T60" fmla="*/ 1271 w 1335"/>
              <a:gd name="T61" fmla="*/ 956 h 1335"/>
              <a:gd name="T62" fmla="*/ 1210 w 1335"/>
              <a:gd name="T63" fmla="*/ 801 h 1335"/>
              <a:gd name="T64" fmla="*/ 776 w 1335"/>
              <a:gd name="T65" fmla="*/ 1050 h 1335"/>
              <a:gd name="T66" fmla="*/ 560 w 1335"/>
              <a:gd name="T67" fmla="*/ 286 h 1335"/>
              <a:gd name="T68" fmla="*/ 776 w 1335"/>
              <a:gd name="T69" fmla="*/ 1050 h 13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335" h="1335">
                <a:moveTo>
                  <a:pt x="1326" y="784"/>
                </a:moveTo>
                <a:cubicBezTo>
                  <a:pt x="1335" y="699"/>
                  <a:pt x="1335" y="699"/>
                  <a:pt x="1335" y="699"/>
                </a:cubicBezTo>
                <a:cubicBezTo>
                  <a:pt x="1226" y="658"/>
                  <a:pt x="1226" y="658"/>
                  <a:pt x="1226" y="658"/>
                </a:cubicBezTo>
                <a:cubicBezTo>
                  <a:pt x="1226" y="634"/>
                  <a:pt x="1224" y="610"/>
                  <a:pt x="1220" y="586"/>
                </a:cubicBezTo>
                <a:cubicBezTo>
                  <a:pt x="1323" y="527"/>
                  <a:pt x="1323" y="527"/>
                  <a:pt x="1323" y="527"/>
                </a:cubicBezTo>
                <a:cubicBezTo>
                  <a:pt x="1300" y="445"/>
                  <a:pt x="1300" y="445"/>
                  <a:pt x="1300" y="445"/>
                </a:cubicBezTo>
                <a:cubicBezTo>
                  <a:pt x="1181" y="448"/>
                  <a:pt x="1181" y="448"/>
                  <a:pt x="1181" y="448"/>
                </a:cubicBezTo>
                <a:cubicBezTo>
                  <a:pt x="1171" y="424"/>
                  <a:pt x="1159" y="400"/>
                  <a:pt x="1145" y="378"/>
                </a:cubicBezTo>
                <a:cubicBezTo>
                  <a:pt x="1215" y="284"/>
                  <a:pt x="1215" y="284"/>
                  <a:pt x="1215" y="284"/>
                </a:cubicBezTo>
                <a:cubicBezTo>
                  <a:pt x="1162" y="218"/>
                  <a:pt x="1162" y="218"/>
                  <a:pt x="1162" y="218"/>
                </a:cubicBezTo>
                <a:cubicBezTo>
                  <a:pt x="1055" y="266"/>
                  <a:pt x="1055" y="266"/>
                  <a:pt x="1055" y="266"/>
                </a:cubicBezTo>
                <a:cubicBezTo>
                  <a:pt x="1038" y="249"/>
                  <a:pt x="1020" y="234"/>
                  <a:pt x="1001" y="219"/>
                </a:cubicBezTo>
                <a:cubicBezTo>
                  <a:pt x="1031" y="106"/>
                  <a:pt x="1031" y="106"/>
                  <a:pt x="1031" y="106"/>
                </a:cubicBezTo>
                <a:cubicBezTo>
                  <a:pt x="956" y="65"/>
                  <a:pt x="956" y="65"/>
                  <a:pt x="956" y="65"/>
                </a:cubicBezTo>
                <a:cubicBezTo>
                  <a:pt x="875" y="149"/>
                  <a:pt x="875" y="149"/>
                  <a:pt x="875" y="149"/>
                </a:cubicBezTo>
                <a:cubicBezTo>
                  <a:pt x="851" y="139"/>
                  <a:pt x="826" y="131"/>
                  <a:pt x="801" y="125"/>
                </a:cubicBezTo>
                <a:cubicBezTo>
                  <a:pt x="784" y="9"/>
                  <a:pt x="784" y="9"/>
                  <a:pt x="784" y="9"/>
                </a:cubicBezTo>
                <a:cubicBezTo>
                  <a:pt x="699" y="0"/>
                  <a:pt x="699" y="0"/>
                  <a:pt x="699" y="0"/>
                </a:cubicBezTo>
                <a:cubicBezTo>
                  <a:pt x="658" y="109"/>
                  <a:pt x="658" y="109"/>
                  <a:pt x="658" y="109"/>
                </a:cubicBezTo>
                <a:cubicBezTo>
                  <a:pt x="634" y="109"/>
                  <a:pt x="610" y="111"/>
                  <a:pt x="586" y="115"/>
                </a:cubicBezTo>
                <a:cubicBezTo>
                  <a:pt x="527" y="12"/>
                  <a:pt x="527" y="12"/>
                  <a:pt x="527" y="12"/>
                </a:cubicBezTo>
                <a:cubicBezTo>
                  <a:pt x="445" y="35"/>
                  <a:pt x="445" y="35"/>
                  <a:pt x="445" y="35"/>
                </a:cubicBezTo>
                <a:cubicBezTo>
                  <a:pt x="448" y="154"/>
                  <a:pt x="448" y="154"/>
                  <a:pt x="448" y="154"/>
                </a:cubicBezTo>
                <a:cubicBezTo>
                  <a:pt x="424" y="164"/>
                  <a:pt x="400" y="176"/>
                  <a:pt x="378" y="190"/>
                </a:cubicBezTo>
                <a:cubicBezTo>
                  <a:pt x="284" y="120"/>
                  <a:pt x="284" y="120"/>
                  <a:pt x="284" y="120"/>
                </a:cubicBezTo>
                <a:cubicBezTo>
                  <a:pt x="218" y="173"/>
                  <a:pt x="218" y="173"/>
                  <a:pt x="218" y="173"/>
                </a:cubicBezTo>
                <a:cubicBezTo>
                  <a:pt x="266" y="280"/>
                  <a:pt x="266" y="280"/>
                  <a:pt x="266" y="280"/>
                </a:cubicBezTo>
                <a:cubicBezTo>
                  <a:pt x="249" y="297"/>
                  <a:pt x="234" y="315"/>
                  <a:pt x="220" y="334"/>
                </a:cubicBezTo>
                <a:cubicBezTo>
                  <a:pt x="106" y="305"/>
                  <a:pt x="106" y="305"/>
                  <a:pt x="106" y="305"/>
                </a:cubicBezTo>
                <a:cubicBezTo>
                  <a:pt x="65" y="379"/>
                  <a:pt x="65" y="379"/>
                  <a:pt x="65" y="379"/>
                </a:cubicBezTo>
                <a:cubicBezTo>
                  <a:pt x="149" y="460"/>
                  <a:pt x="149" y="460"/>
                  <a:pt x="149" y="460"/>
                </a:cubicBezTo>
                <a:cubicBezTo>
                  <a:pt x="139" y="484"/>
                  <a:pt x="131" y="509"/>
                  <a:pt x="125" y="535"/>
                </a:cubicBezTo>
                <a:cubicBezTo>
                  <a:pt x="9" y="551"/>
                  <a:pt x="9" y="551"/>
                  <a:pt x="9" y="551"/>
                </a:cubicBezTo>
                <a:cubicBezTo>
                  <a:pt x="0" y="636"/>
                  <a:pt x="0" y="636"/>
                  <a:pt x="0" y="636"/>
                </a:cubicBezTo>
                <a:cubicBezTo>
                  <a:pt x="109" y="678"/>
                  <a:pt x="109" y="678"/>
                  <a:pt x="109" y="678"/>
                </a:cubicBezTo>
                <a:cubicBezTo>
                  <a:pt x="110" y="701"/>
                  <a:pt x="111" y="725"/>
                  <a:pt x="115" y="749"/>
                </a:cubicBezTo>
                <a:cubicBezTo>
                  <a:pt x="12" y="809"/>
                  <a:pt x="12" y="809"/>
                  <a:pt x="12" y="809"/>
                </a:cubicBezTo>
                <a:cubicBezTo>
                  <a:pt x="35" y="890"/>
                  <a:pt x="35" y="890"/>
                  <a:pt x="35" y="890"/>
                </a:cubicBezTo>
                <a:cubicBezTo>
                  <a:pt x="154" y="887"/>
                  <a:pt x="154" y="887"/>
                  <a:pt x="154" y="887"/>
                </a:cubicBezTo>
                <a:cubicBezTo>
                  <a:pt x="164" y="912"/>
                  <a:pt x="177" y="935"/>
                  <a:pt x="190" y="957"/>
                </a:cubicBezTo>
                <a:cubicBezTo>
                  <a:pt x="120" y="1051"/>
                  <a:pt x="120" y="1051"/>
                  <a:pt x="120" y="1051"/>
                </a:cubicBezTo>
                <a:cubicBezTo>
                  <a:pt x="173" y="1117"/>
                  <a:pt x="173" y="1117"/>
                  <a:pt x="173" y="1117"/>
                </a:cubicBezTo>
                <a:cubicBezTo>
                  <a:pt x="280" y="1070"/>
                  <a:pt x="280" y="1070"/>
                  <a:pt x="280" y="1070"/>
                </a:cubicBezTo>
                <a:cubicBezTo>
                  <a:pt x="297" y="1086"/>
                  <a:pt x="315" y="1102"/>
                  <a:pt x="334" y="1116"/>
                </a:cubicBezTo>
                <a:cubicBezTo>
                  <a:pt x="305" y="1229"/>
                  <a:pt x="305" y="1229"/>
                  <a:pt x="305" y="1229"/>
                </a:cubicBezTo>
                <a:cubicBezTo>
                  <a:pt x="379" y="1270"/>
                  <a:pt x="379" y="1270"/>
                  <a:pt x="379" y="1270"/>
                </a:cubicBezTo>
                <a:cubicBezTo>
                  <a:pt x="460" y="1186"/>
                  <a:pt x="460" y="1186"/>
                  <a:pt x="460" y="1186"/>
                </a:cubicBezTo>
                <a:cubicBezTo>
                  <a:pt x="484" y="1196"/>
                  <a:pt x="509" y="1204"/>
                  <a:pt x="535" y="1210"/>
                </a:cubicBezTo>
                <a:cubicBezTo>
                  <a:pt x="551" y="1326"/>
                  <a:pt x="551" y="1326"/>
                  <a:pt x="551" y="1326"/>
                </a:cubicBezTo>
                <a:cubicBezTo>
                  <a:pt x="636" y="1335"/>
                  <a:pt x="636" y="1335"/>
                  <a:pt x="636" y="1335"/>
                </a:cubicBezTo>
                <a:cubicBezTo>
                  <a:pt x="678" y="1226"/>
                  <a:pt x="678" y="1226"/>
                  <a:pt x="678" y="1226"/>
                </a:cubicBezTo>
                <a:cubicBezTo>
                  <a:pt x="701" y="1226"/>
                  <a:pt x="725" y="1224"/>
                  <a:pt x="749" y="1220"/>
                </a:cubicBezTo>
                <a:cubicBezTo>
                  <a:pt x="808" y="1323"/>
                  <a:pt x="808" y="1323"/>
                  <a:pt x="808" y="1323"/>
                </a:cubicBezTo>
                <a:cubicBezTo>
                  <a:pt x="890" y="1299"/>
                  <a:pt x="890" y="1299"/>
                  <a:pt x="890" y="1299"/>
                </a:cubicBezTo>
                <a:cubicBezTo>
                  <a:pt x="887" y="1181"/>
                  <a:pt x="887" y="1181"/>
                  <a:pt x="887" y="1181"/>
                </a:cubicBezTo>
                <a:cubicBezTo>
                  <a:pt x="912" y="1171"/>
                  <a:pt x="935" y="1159"/>
                  <a:pt x="957" y="1145"/>
                </a:cubicBezTo>
                <a:cubicBezTo>
                  <a:pt x="1051" y="1215"/>
                  <a:pt x="1051" y="1215"/>
                  <a:pt x="1051" y="1215"/>
                </a:cubicBezTo>
                <a:cubicBezTo>
                  <a:pt x="1117" y="1162"/>
                  <a:pt x="1117" y="1162"/>
                  <a:pt x="1117" y="1162"/>
                </a:cubicBezTo>
                <a:cubicBezTo>
                  <a:pt x="1070" y="1055"/>
                  <a:pt x="1070" y="1055"/>
                  <a:pt x="1070" y="1055"/>
                </a:cubicBezTo>
                <a:cubicBezTo>
                  <a:pt x="1086" y="1038"/>
                  <a:pt x="1102" y="1020"/>
                  <a:pt x="1116" y="1001"/>
                </a:cubicBezTo>
                <a:cubicBezTo>
                  <a:pt x="1229" y="1031"/>
                  <a:pt x="1229" y="1031"/>
                  <a:pt x="1229" y="1031"/>
                </a:cubicBezTo>
                <a:cubicBezTo>
                  <a:pt x="1271" y="956"/>
                  <a:pt x="1271" y="956"/>
                  <a:pt x="1271" y="956"/>
                </a:cubicBezTo>
                <a:cubicBezTo>
                  <a:pt x="1186" y="875"/>
                  <a:pt x="1186" y="875"/>
                  <a:pt x="1186" y="875"/>
                </a:cubicBezTo>
                <a:cubicBezTo>
                  <a:pt x="1196" y="851"/>
                  <a:pt x="1204" y="826"/>
                  <a:pt x="1210" y="801"/>
                </a:cubicBezTo>
                <a:lnTo>
                  <a:pt x="1326" y="784"/>
                </a:lnTo>
                <a:close/>
                <a:moveTo>
                  <a:pt x="776" y="1050"/>
                </a:moveTo>
                <a:cubicBezTo>
                  <a:pt x="565" y="1109"/>
                  <a:pt x="345" y="986"/>
                  <a:pt x="286" y="775"/>
                </a:cubicBezTo>
                <a:cubicBezTo>
                  <a:pt x="226" y="564"/>
                  <a:pt x="349" y="345"/>
                  <a:pt x="560" y="286"/>
                </a:cubicBezTo>
                <a:cubicBezTo>
                  <a:pt x="771" y="226"/>
                  <a:pt x="990" y="349"/>
                  <a:pt x="1050" y="560"/>
                </a:cubicBezTo>
                <a:cubicBezTo>
                  <a:pt x="1109" y="771"/>
                  <a:pt x="987" y="990"/>
                  <a:pt x="776" y="1050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sz="1867"/>
          </a:p>
        </p:txBody>
      </p:sp>
      <p:sp>
        <p:nvSpPr>
          <p:cNvPr id="21" name="Freeform 242"/>
          <p:cNvSpPr>
            <a:spLocks noEditPoints="1"/>
          </p:cNvSpPr>
          <p:nvPr/>
        </p:nvSpPr>
        <p:spPr bwMode="auto">
          <a:xfrm>
            <a:off x="985076" y="3614812"/>
            <a:ext cx="931914" cy="930879"/>
          </a:xfrm>
          <a:custGeom>
            <a:avLst/>
            <a:gdLst>
              <a:gd name="T0" fmla="*/ 1013 w 1135"/>
              <a:gd name="T1" fmla="*/ 544 h 1134"/>
              <a:gd name="T2" fmla="*/ 1135 w 1135"/>
              <a:gd name="T3" fmla="*/ 472 h 1134"/>
              <a:gd name="T4" fmla="*/ 1107 w 1135"/>
              <a:gd name="T5" fmla="*/ 367 h 1134"/>
              <a:gd name="T6" fmla="*/ 965 w 1135"/>
              <a:gd name="T7" fmla="*/ 366 h 1134"/>
              <a:gd name="T8" fmla="*/ 866 w 1135"/>
              <a:gd name="T9" fmla="*/ 237 h 1134"/>
              <a:gd name="T10" fmla="*/ 901 w 1135"/>
              <a:gd name="T11" fmla="*/ 99 h 1134"/>
              <a:gd name="T12" fmla="*/ 808 w 1135"/>
              <a:gd name="T13" fmla="*/ 45 h 1134"/>
              <a:gd name="T14" fmla="*/ 706 w 1135"/>
              <a:gd name="T15" fmla="*/ 144 h 1134"/>
              <a:gd name="T16" fmla="*/ 544 w 1135"/>
              <a:gd name="T17" fmla="*/ 123 h 1134"/>
              <a:gd name="T18" fmla="*/ 472 w 1135"/>
              <a:gd name="T19" fmla="*/ 0 h 1134"/>
              <a:gd name="T20" fmla="*/ 367 w 1135"/>
              <a:gd name="T21" fmla="*/ 28 h 1134"/>
              <a:gd name="T22" fmla="*/ 365 w 1135"/>
              <a:gd name="T23" fmla="*/ 170 h 1134"/>
              <a:gd name="T24" fmla="*/ 237 w 1135"/>
              <a:gd name="T25" fmla="*/ 269 h 1134"/>
              <a:gd name="T26" fmla="*/ 99 w 1135"/>
              <a:gd name="T27" fmla="*/ 234 h 1134"/>
              <a:gd name="T28" fmla="*/ 45 w 1135"/>
              <a:gd name="T29" fmla="*/ 327 h 1134"/>
              <a:gd name="T30" fmla="*/ 144 w 1135"/>
              <a:gd name="T31" fmla="*/ 429 h 1134"/>
              <a:gd name="T32" fmla="*/ 123 w 1135"/>
              <a:gd name="T33" fmla="*/ 590 h 1134"/>
              <a:gd name="T34" fmla="*/ 0 w 1135"/>
              <a:gd name="T35" fmla="*/ 663 h 1134"/>
              <a:gd name="T36" fmla="*/ 28 w 1135"/>
              <a:gd name="T37" fmla="*/ 767 h 1134"/>
              <a:gd name="T38" fmla="*/ 171 w 1135"/>
              <a:gd name="T39" fmla="*/ 769 h 1134"/>
              <a:gd name="T40" fmla="*/ 269 w 1135"/>
              <a:gd name="T41" fmla="*/ 898 h 1134"/>
              <a:gd name="T42" fmla="*/ 234 w 1135"/>
              <a:gd name="T43" fmla="*/ 1036 h 1134"/>
              <a:gd name="T44" fmla="*/ 328 w 1135"/>
              <a:gd name="T45" fmla="*/ 1090 h 1134"/>
              <a:gd name="T46" fmla="*/ 429 w 1135"/>
              <a:gd name="T47" fmla="*/ 991 h 1134"/>
              <a:gd name="T48" fmla="*/ 591 w 1135"/>
              <a:gd name="T49" fmla="*/ 1012 h 1134"/>
              <a:gd name="T50" fmla="*/ 664 w 1135"/>
              <a:gd name="T51" fmla="*/ 1134 h 1134"/>
              <a:gd name="T52" fmla="*/ 768 w 1135"/>
              <a:gd name="T53" fmla="*/ 1106 h 1134"/>
              <a:gd name="T54" fmla="*/ 770 w 1135"/>
              <a:gd name="T55" fmla="*/ 964 h 1134"/>
              <a:gd name="T56" fmla="*/ 899 w 1135"/>
              <a:gd name="T57" fmla="*/ 865 h 1134"/>
              <a:gd name="T58" fmla="*/ 1036 w 1135"/>
              <a:gd name="T59" fmla="*/ 900 h 1134"/>
              <a:gd name="T60" fmla="*/ 1090 w 1135"/>
              <a:gd name="T61" fmla="*/ 807 h 1134"/>
              <a:gd name="T62" fmla="*/ 992 w 1135"/>
              <a:gd name="T63" fmla="*/ 705 h 1134"/>
              <a:gd name="T64" fmla="*/ 1013 w 1135"/>
              <a:gd name="T65" fmla="*/ 544 h 1134"/>
              <a:gd name="T66" fmla="*/ 593 w 1135"/>
              <a:gd name="T67" fmla="*/ 879 h 1134"/>
              <a:gd name="T68" fmla="*/ 256 w 1135"/>
              <a:gd name="T69" fmla="*/ 593 h 1134"/>
              <a:gd name="T70" fmla="*/ 543 w 1135"/>
              <a:gd name="T71" fmla="*/ 256 h 1134"/>
              <a:gd name="T72" fmla="*/ 879 w 1135"/>
              <a:gd name="T73" fmla="*/ 542 h 1134"/>
              <a:gd name="T74" fmla="*/ 593 w 1135"/>
              <a:gd name="T75" fmla="*/ 879 h 11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135" h="1134">
                <a:moveTo>
                  <a:pt x="1013" y="544"/>
                </a:moveTo>
                <a:cubicBezTo>
                  <a:pt x="1135" y="472"/>
                  <a:pt x="1135" y="472"/>
                  <a:pt x="1135" y="472"/>
                </a:cubicBezTo>
                <a:cubicBezTo>
                  <a:pt x="1107" y="367"/>
                  <a:pt x="1107" y="367"/>
                  <a:pt x="1107" y="367"/>
                </a:cubicBezTo>
                <a:cubicBezTo>
                  <a:pt x="965" y="366"/>
                  <a:pt x="965" y="366"/>
                  <a:pt x="965" y="366"/>
                </a:cubicBezTo>
                <a:cubicBezTo>
                  <a:pt x="940" y="317"/>
                  <a:pt x="906" y="273"/>
                  <a:pt x="866" y="237"/>
                </a:cubicBezTo>
                <a:cubicBezTo>
                  <a:pt x="901" y="99"/>
                  <a:pt x="901" y="99"/>
                  <a:pt x="901" y="99"/>
                </a:cubicBezTo>
                <a:cubicBezTo>
                  <a:pt x="808" y="45"/>
                  <a:pt x="808" y="45"/>
                  <a:pt x="808" y="45"/>
                </a:cubicBezTo>
                <a:cubicBezTo>
                  <a:pt x="706" y="144"/>
                  <a:pt x="706" y="144"/>
                  <a:pt x="706" y="144"/>
                </a:cubicBezTo>
                <a:cubicBezTo>
                  <a:pt x="655" y="127"/>
                  <a:pt x="601" y="120"/>
                  <a:pt x="544" y="123"/>
                </a:cubicBezTo>
                <a:cubicBezTo>
                  <a:pt x="472" y="0"/>
                  <a:pt x="472" y="0"/>
                  <a:pt x="472" y="0"/>
                </a:cubicBezTo>
                <a:cubicBezTo>
                  <a:pt x="367" y="28"/>
                  <a:pt x="367" y="28"/>
                  <a:pt x="367" y="28"/>
                </a:cubicBezTo>
                <a:cubicBezTo>
                  <a:pt x="365" y="170"/>
                  <a:pt x="365" y="170"/>
                  <a:pt x="365" y="170"/>
                </a:cubicBezTo>
                <a:cubicBezTo>
                  <a:pt x="317" y="195"/>
                  <a:pt x="273" y="229"/>
                  <a:pt x="237" y="269"/>
                </a:cubicBezTo>
                <a:cubicBezTo>
                  <a:pt x="99" y="234"/>
                  <a:pt x="99" y="234"/>
                  <a:pt x="99" y="234"/>
                </a:cubicBezTo>
                <a:cubicBezTo>
                  <a:pt x="45" y="327"/>
                  <a:pt x="45" y="327"/>
                  <a:pt x="45" y="327"/>
                </a:cubicBezTo>
                <a:cubicBezTo>
                  <a:pt x="144" y="429"/>
                  <a:pt x="144" y="429"/>
                  <a:pt x="144" y="429"/>
                </a:cubicBezTo>
                <a:cubicBezTo>
                  <a:pt x="128" y="480"/>
                  <a:pt x="120" y="534"/>
                  <a:pt x="123" y="590"/>
                </a:cubicBezTo>
                <a:cubicBezTo>
                  <a:pt x="0" y="663"/>
                  <a:pt x="0" y="663"/>
                  <a:pt x="0" y="663"/>
                </a:cubicBezTo>
                <a:cubicBezTo>
                  <a:pt x="28" y="767"/>
                  <a:pt x="28" y="767"/>
                  <a:pt x="28" y="767"/>
                </a:cubicBezTo>
                <a:cubicBezTo>
                  <a:pt x="171" y="769"/>
                  <a:pt x="171" y="769"/>
                  <a:pt x="171" y="769"/>
                </a:cubicBezTo>
                <a:cubicBezTo>
                  <a:pt x="195" y="818"/>
                  <a:pt x="229" y="862"/>
                  <a:pt x="269" y="898"/>
                </a:cubicBezTo>
                <a:cubicBezTo>
                  <a:pt x="234" y="1036"/>
                  <a:pt x="234" y="1036"/>
                  <a:pt x="234" y="1036"/>
                </a:cubicBezTo>
                <a:cubicBezTo>
                  <a:pt x="328" y="1090"/>
                  <a:pt x="328" y="1090"/>
                  <a:pt x="328" y="1090"/>
                </a:cubicBezTo>
                <a:cubicBezTo>
                  <a:pt x="429" y="991"/>
                  <a:pt x="429" y="991"/>
                  <a:pt x="429" y="991"/>
                </a:cubicBezTo>
                <a:cubicBezTo>
                  <a:pt x="480" y="1008"/>
                  <a:pt x="535" y="1015"/>
                  <a:pt x="591" y="1012"/>
                </a:cubicBezTo>
                <a:cubicBezTo>
                  <a:pt x="664" y="1134"/>
                  <a:pt x="664" y="1134"/>
                  <a:pt x="664" y="1134"/>
                </a:cubicBezTo>
                <a:cubicBezTo>
                  <a:pt x="768" y="1106"/>
                  <a:pt x="768" y="1106"/>
                  <a:pt x="768" y="1106"/>
                </a:cubicBezTo>
                <a:cubicBezTo>
                  <a:pt x="770" y="964"/>
                  <a:pt x="770" y="964"/>
                  <a:pt x="770" y="964"/>
                </a:cubicBezTo>
                <a:cubicBezTo>
                  <a:pt x="819" y="939"/>
                  <a:pt x="863" y="906"/>
                  <a:pt x="899" y="865"/>
                </a:cubicBezTo>
                <a:cubicBezTo>
                  <a:pt x="1036" y="900"/>
                  <a:pt x="1036" y="900"/>
                  <a:pt x="1036" y="900"/>
                </a:cubicBezTo>
                <a:cubicBezTo>
                  <a:pt x="1090" y="807"/>
                  <a:pt x="1090" y="807"/>
                  <a:pt x="1090" y="807"/>
                </a:cubicBezTo>
                <a:cubicBezTo>
                  <a:pt x="992" y="705"/>
                  <a:pt x="992" y="705"/>
                  <a:pt x="992" y="705"/>
                </a:cubicBezTo>
                <a:cubicBezTo>
                  <a:pt x="1008" y="654"/>
                  <a:pt x="1015" y="600"/>
                  <a:pt x="1013" y="544"/>
                </a:cubicBezTo>
                <a:close/>
                <a:moveTo>
                  <a:pt x="593" y="879"/>
                </a:moveTo>
                <a:cubicBezTo>
                  <a:pt x="421" y="893"/>
                  <a:pt x="270" y="764"/>
                  <a:pt x="256" y="593"/>
                </a:cubicBezTo>
                <a:cubicBezTo>
                  <a:pt x="243" y="421"/>
                  <a:pt x="371" y="270"/>
                  <a:pt x="543" y="256"/>
                </a:cubicBezTo>
                <a:cubicBezTo>
                  <a:pt x="714" y="242"/>
                  <a:pt x="865" y="370"/>
                  <a:pt x="879" y="542"/>
                </a:cubicBezTo>
                <a:cubicBezTo>
                  <a:pt x="893" y="714"/>
                  <a:pt x="765" y="865"/>
                  <a:pt x="593" y="879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sz="1867"/>
          </a:p>
        </p:txBody>
      </p:sp>
      <p:grpSp>
        <p:nvGrpSpPr>
          <p:cNvPr id="22" name="组合 21"/>
          <p:cNvGrpSpPr/>
          <p:nvPr/>
        </p:nvGrpSpPr>
        <p:grpSpPr>
          <a:xfrm>
            <a:off x="170633" y="3361515"/>
            <a:ext cx="960900" cy="1913939"/>
            <a:chOff x="6660137" y="2870008"/>
            <a:chExt cx="960900" cy="1913939"/>
          </a:xfrm>
          <a:solidFill>
            <a:srgbClr val="0070C0"/>
          </a:solidFill>
        </p:grpSpPr>
        <p:sp>
          <p:nvSpPr>
            <p:cNvPr id="23" name="Freeform 254"/>
            <p:cNvSpPr>
              <a:spLocks/>
            </p:cNvSpPr>
            <p:nvPr/>
          </p:nvSpPr>
          <p:spPr bwMode="auto">
            <a:xfrm>
              <a:off x="6759516" y="2870008"/>
              <a:ext cx="478886" cy="229617"/>
            </a:xfrm>
            <a:custGeom>
              <a:avLst/>
              <a:gdLst>
                <a:gd name="T0" fmla="*/ 630 w 651"/>
                <a:gd name="T1" fmla="*/ 273 h 313"/>
                <a:gd name="T2" fmla="*/ 589 w 651"/>
                <a:gd name="T3" fmla="*/ 273 h 313"/>
                <a:gd name="T4" fmla="*/ 304 w 651"/>
                <a:gd name="T5" fmla="*/ 0 h 313"/>
                <a:gd name="T6" fmla="*/ 19 w 651"/>
                <a:gd name="T7" fmla="*/ 271 h 313"/>
                <a:gd name="T8" fmla="*/ 0 w 651"/>
                <a:gd name="T9" fmla="*/ 292 h 313"/>
                <a:gd name="T10" fmla="*/ 21 w 651"/>
                <a:gd name="T11" fmla="*/ 313 h 313"/>
                <a:gd name="T12" fmla="*/ 630 w 651"/>
                <a:gd name="T13" fmla="*/ 313 h 313"/>
                <a:gd name="T14" fmla="*/ 651 w 651"/>
                <a:gd name="T15" fmla="*/ 293 h 313"/>
                <a:gd name="T16" fmla="*/ 630 w 651"/>
                <a:gd name="T17" fmla="*/ 273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51" h="313">
                  <a:moveTo>
                    <a:pt x="630" y="273"/>
                  </a:moveTo>
                  <a:cubicBezTo>
                    <a:pt x="589" y="273"/>
                    <a:pt x="589" y="273"/>
                    <a:pt x="589" y="273"/>
                  </a:cubicBezTo>
                  <a:cubicBezTo>
                    <a:pt x="578" y="113"/>
                    <a:pt x="454" y="0"/>
                    <a:pt x="304" y="0"/>
                  </a:cubicBezTo>
                  <a:cubicBezTo>
                    <a:pt x="153" y="0"/>
                    <a:pt x="30" y="116"/>
                    <a:pt x="19" y="271"/>
                  </a:cubicBezTo>
                  <a:cubicBezTo>
                    <a:pt x="9" y="272"/>
                    <a:pt x="0" y="281"/>
                    <a:pt x="0" y="292"/>
                  </a:cubicBezTo>
                  <a:cubicBezTo>
                    <a:pt x="0" y="303"/>
                    <a:pt x="10" y="313"/>
                    <a:pt x="21" y="313"/>
                  </a:cubicBezTo>
                  <a:cubicBezTo>
                    <a:pt x="630" y="313"/>
                    <a:pt x="630" y="313"/>
                    <a:pt x="630" y="313"/>
                  </a:cubicBezTo>
                  <a:cubicBezTo>
                    <a:pt x="642" y="313"/>
                    <a:pt x="651" y="304"/>
                    <a:pt x="651" y="293"/>
                  </a:cubicBezTo>
                  <a:cubicBezTo>
                    <a:pt x="651" y="282"/>
                    <a:pt x="642" y="273"/>
                    <a:pt x="630" y="27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867"/>
            </a:p>
          </p:txBody>
        </p:sp>
        <p:sp>
          <p:nvSpPr>
            <p:cNvPr id="24" name="Freeform 255"/>
            <p:cNvSpPr>
              <a:spLocks/>
            </p:cNvSpPr>
            <p:nvPr/>
          </p:nvSpPr>
          <p:spPr bwMode="auto">
            <a:xfrm>
              <a:off x="6660137" y="2941995"/>
              <a:ext cx="960900" cy="1841952"/>
            </a:xfrm>
            <a:custGeom>
              <a:avLst/>
              <a:gdLst>
                <a:gd name="T0" fmla="*/ 835 w 1488"/>
                <a:gd name="T1" fmla="*/ 717 h 2854"/>
                <a:gd name="T2" fmla="*/ 851 w 1488"/>
                <a:gd name="T3" fmla="*/ 708 h 2854"/>
                <a:gd name="T4" fmla="*/ 1249 w 1488"/>
                <a:gd name="T5" fmla="*/ 68 h 2854"/>
                <a:gd name="T6" fmla="*/ 1417 w 1488"/>
                <a:gd name="T7" fmla="*/ 36 h 2854"/>
                <a:gd name="T8" fmla="*/ 1451 w 1488"/>
                <a:gd name="T9" fmla="*/ 199 h 2854"/>
                <a:gd name="T10" fmla="*/ 890 w 1488"/>
                <a:gd name="T11" fmla="*/ 1074 h 2854"/>
                <a:gd name="T12" fmla="*/ 887 w 1488"/>
                <a:gd name="T13" fmla="*/ 1085 h 2854"/>
                <a:gd name="T14" fmla="*/ 887 w 1488"/>
                <a:gd name="T15" fmla="*/ 1839 h 2854"/>
                <a:gd name="T16" fmla="*/ 887 w 1488"/>
                <a:gd name="T17" fmla="*/ 1906 h 2854"/>
                <a:gd name="T18" fmla="*/ 887 w 1488"/>
                <a:gd name="T19" fmla="*/ 2723 h 2854"/>
                <a:gd name="T20" fmla="*/ 751 w 1488"/>
                <a:gd name="T21" fmla="*/ 2854 h 2854"/>
                <a:gd name="T22" fmla="*/ 749 w 1488"/>
                <a:gd name="T23" fmla="*/ 2854 h 2854"/>
                <a:gd name="T24" fmla="*/ 614 w 1488"/>
                <a:gd name="T25" fmla="*/ 2723 h 2854"/>
                <a:gd name="T26" fmla="*/ 614 w 1488"/>
                <a:gd name="T27" fmla="*/ 1925 h 2854"/>
                <a:gd name="T28" fmla="*/ 595 w 1488"/>
                <a:gd name="T29" fmla="*/ 1906 h 2854"/>
                <a:gd name="T30" fmla="*/ 576 w 1488"/>
                <a:gd name="T31" fmla="*/ 1906 h 2854"/>
                <a:gd name="T32" fmla="*/ 557 w 1488"/>
                <a:gd name="T33" fmla="*/ 1925 h 2854"/>
                <a:gd name="T34" fmla="*/ 557 w 1488"/>
                <a:gd name="T35" fmla="*/ 2723 h 2854"/>
                <a:gd name="T36" fmla="*/ 421 w 1488"/>
                <a:gd name="T37" fmla="*/ 2854 h 2854"/>
                <a:gd name="T38" fmla="*/ 419 w 1488"/>
                <a:gd name="T39" fmla="*/ 2854 h 2854"/>
                <a:gd name="T40" fmla="*/ 283 w 1488"/>
                <a:gd name="T41" fmla="*/ 2723 h 2854"/>
                <a:gd name="T42" fmla="*/ 283 w 1488"/>
                <a:gd name="T43" fmla="*/ 1906 h 2854"/>
                <a:gd name="T44" fmla="*/ 283 w 1488"/>
                <a:gd name="T45" fmla="*/ 1839 h 2854"/>
                <a:gd name="T46" fmla="*/ 283 w 1488"/>
                <a:gd name="T47" fmla="*/ 1103 h 2854"/>
                <a:gd name="T48" fmla="*/ 263 w 1488"/>
                <a:gd name="T49" fmla="*/ 1085 h 2854"/>
                <a:gd name="T50" fmla="*/ 263 w 1488"/>
                <a:gd name="T51" fmla="*/ 1085 h 2854"/>
                <a:gd name="T52" fmla="*/ 246 w 1488"/>
                <a:gd name="T53" fmla="*/ 1103 h 2854"/>
                <a:gd name="T54" fmla="*/ 246 w 1488"/>
                <a:gd name="T55" fmla="*/ 1712 h 2854"/>
                <a:gd name="T56" fmla="*/ 123 w 1488"/>
                <a:gd name="T57" fmla="*/ 1830 h 2854"/>
                <a:gd name="T58" fmla="*/ 0 w 1488"/>
                <a:gd name="T59" fmla="*/ 1712 h 2854"/>
                <a:gd name="T60" fmla="*/ 0 w 1488"/>
                <a:gd name="T61" fmla="*/ 1170 h 2854"/>
                <a:gd name="T62" fmla="*/ 0 w 1488"/>
                <a:gd name="T63" fmla="*/ 1024 h 2854"/>
                <a:gd name="T64" fmla="*/ 0 w 1488"/>
                <a:gd name="T65" fmla="*/ 736 h 2854"/>
                <a:gd name="T66" fmla="*/ 19 w 1488"/>
                <a:gd name="T67" fmla="*/ 717 h 2854"/>
                <a:gd name="T68" fmla="*/ 835 w 1488"/>
                <a:gd name="T69" fmla="*/ 717 h 28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488" h="2854">
                  <a:moveTo>
                    <a:pt x="835" y="717"/>
                  </a:moveTo>
                  <a:cubicBezTo>
                    <a:pt x="841" y="717"/>
                    <a:pt x="847" y="714"/>
                    <a:pt x="851" y="708"/>
                  </a:cubicBezTo>
                  <a:cubicBezTo>
                    <a:pt x="1249" y="68"/>
                    <a:pt x="1249" y="68"/>
                    <a:pt x="1249" y="68"/>
                  </a:cubicBezTo>
                  <a:cubicBezTo>
                    <a:pt x="1286" y="14"/>
                    <a:pt x="1361" y="0"/>
                    <a:pt x="1417" y="36"/>
                  </a:cubicBezTo>
                  <a:cubicBezTo>
                    <a:pt x="1473" y="72"/>
                    <a:pt x="1488" y="145"/>
                    <a:pt x="1451" y="199"/>
                  </a:cubicBezTo>
                  <a:cubicBezTo>
                    <a:pt x="890" y="1074"/>
                    <a:pt x="890" y="1074"/>
                    <a:pt x="890" y="1074"/>
                  </a:cubicBezTo>
                  <a:cubicBezTo>
                    <a:pt x="888" y="1077"/>
                    <a:pt x="887" y="1081"/>
                    <a:pt x="887" y="1085"/>
                  </a:cubicBezTo>
                  <a:cubicBezTo>
                    <a:pt x="887" y="1839"/>
                    <a:pt x="887" y="1839"/>
                    <a:pt x="887" y="1839"/>
                  </a:cubicBezTo>
                  <a:cubicBezTo>
                    <a:pt x="887" y="1906"/>
                    <a:pt x="887" y="1906"/>
                    <a:pt x="887" y="1906"/>
                  </a:cubicBezTo>
                  <a:cubicBezTo>
                    <a:pt x="887" y="2723"/>
                    <a:pt x="887" y="2723"/>
                    <a:pt x="887" y="2723"/>
                  </a:cubicBezTo>
                  <a:cubicBezTo>
                    <a:pt x="887" y="2795"/>
                    <a:pt x="826" y="2854"/>
                    <a:pt x="751" y="2854"/>
                  </a:cubicBezTo>
                  <a:cubicBezTo>
                    <a:pt x="749" y="2854"/>
                    <a:pt x="749" y="2854"/>
                    <a:pt x="749" y="2854"/>
                  </a:cubicBezTo>
                  <a:cubicBezTo>
                    <a:pt x="675" y="2854"/>
                    <a:pt x="614" y="2795"/>
                    <a:pt x="614" y="2723"/>
                  </a:cubicBezTo>
                  <a:cubicBezTo>
                    <a:pt x="614" y="1925"/>
                    <a:pt x="614" y="1925"/>
                    <a:pt x="614" y="1925"/>
                  </a:cubicBezTo>
                  <a:cubicBezTo>
                    <a:pt x="614" y="1914"/>
                    <a:pt x="605" y="1906"/>
                    <a:pt x="595" y="1906"/>
                  </a:cubicBezTo>
                  <a:cubicBezTo>
                    <a:pt x="576" y="1906"/>
                    <a:pt x="576" y="1906"/>
                    <a:pt x="576" y="1906"/>
                  </a:cubicBezTo>
                  <a:cubicBezTo>
                    <a:pt x="565" y="1906"/>
                    <a:pt x="557" y="1914"/>
                    <a:pt x="557" y="1925"/>
                  </a:cubicBezTo>
                  <a:cubicBezTo>
                    <a:pt x="557" y="2723"/>
                    <a:pt x="557" y="2723"/>
                    <a:pt x="557" y="2723"/>
                  </a:cubicBezTo>
                  <a:cubicBezTo>
                    <a:pt x="557" y="2795"/>
                    <a:pt x="495" y="2854"/>
                    <a:pt x="421" y="2854"/>
                  </a:cubicBezTo>
                  <a:cubicBezTo>
                    <a:pt x="419" y="2854"/>
                    <a:pt x="419" y="2854"/>
                    <a:pt x="419" y="2854"/>
                  </a:cubicBezTo>
                  <a:cubicBezTo>
                    <a:pt x="344" y="2854"/>
                    <a:pt x="283" y="2795"/>
                    <a:pt x="283" y="2723"/>
                  </a:cubicBezTo>
                  <a:cubicBezTo>
                    <a:pt x="283" y="1906"/>
                    <a:pt x="283" y="1906"/>
                    <a:pt x="283" y="1906"/>
                  </a:cubicBezTo>
                  <a:cubicBezTo>
                    <a:pt x="283" y="1839"/>
                    <a:pt x="283" y="1839"/>
                    <a:pt x="283" y="1839"/>
                  </a:cubicBezTo>
                  <a:cubicBezTo>
                    <a:pt x="283" y="1103"/>
                    <a:pt x="283" y="1103"/>
                    <a:pt x="283" y="1103"/>
                  </a:cubicBezTo>
                  <a:cubicBezTo>
                    <a:pt x="283" y="1092"/>
                    <a:pt x="274" y="1084"/>
                    <a:pt x="263" y="1085"/>
                  </a:cubicBezTo>
                  <a:cubicBezTo>
                    <a:pt x="263" y="1085"/>
                    <a:pt x="263" y="1085"/>
                    <a:pt x="263" y="1085"/>
                  </a:cubicBezTo>
                  <a:cubicBezTo>
                    <a:pt x="253" y="1086"/>
                    <a:pt x="246" y="1094"/>
                    <a:pt x="246" y="1103"/>
                  </a:cubicBezTo>
                  <a:cubicBezTo>
                    <a:pt x="246" y="1712"/>
                    <a:pt x="246" y="1712"/>
                    <a:pt x="246" y="1712"/>
                  </a:cubicBezTo>
                  <a:cubicBezTo>
                    <a:pt x="246" y="1778"/>
                    <a:pt x="190" y="1830"/>
                    <a:pt x="123" y="1830"/>
                  </a:cubicBezTo>
                  <a:cubicBezTo>
                    <a:pt x="56" y="1830"/>
                    <a:pt x="0" y="1778"/>
                    <a:pt x="0" y="1712"/>
                  </a:cubicBezTo>
                  <a:cubicBezTo>
                    <a:pt x="0" y="1170"/>
                    <a:pt x="0" y="1170"/>
                    <a:pt x="0" y="1170"/>
                  </a:cubicBezTo>
                  <a:cubicBezTo>
                    <a:pt x="0" y="1024"/>
                    <a:pt x="0" y="1024"/>
                    <a:pt x="0" y="1024"/>
                  </a:cubicBezTo>
                  <a:cubicBezTo>
                    <a:pt x="0" y="736"/>
                    <a:pt x="0" y="736"/>
                    <a:pt x="0" y="736"/>
                  </a:cubicBezTo>
                  <a:cubicBezTo>
                    <a:pt x="0" y="726"/>
                    <a:pt x="9" y="717"/>
                    <a:pt x="19" y="717"/>
                  </a:cubicBezTo>
                  <a:lnTo>
                    <a:pt x="835" y="71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867"/>
            </a:p>
          </p:txBody>
        </p:sp>
        <p:sp>
          <p:nvSpPr>
            <p:cNvPr id="25" name="Freeform 256"/>
            <p:cNvSpPr>
              <a:spLocks/>
            </p:cNvSpPr>
            <p:nvPr/>
          </p:nvSpPr>
          <p:spPr bwMode="auto">
            <a:xfrm>
              <a:off x="6784586" y="3143035"/>
              <a:ext cx="394073" cy="213068"/>
            </a:xfrm>
            <a:custGeom>
              <a:avLst/>
              <a:gdLst>
                <a:gd name="T0" fmla="*/ 1 w 535"/>
                <a:gd name="T1" fmla="*/ 0 h 290"/>
                <a:gd name="T2" fmla="*/ 0 w 535"/>
                <a:gd name="T3" fmla="*/ 22 h 290"/>
                <a:gd name="T4" fmla="*/ 267 w 535"/>
                <a:gd name="T5" fmla="*/ 290 h 290"/>
                <a:gd name="T6" fmla="*/ 535 w 535"/>
                <a:gd name="T7" fmla="*/ 22 h 290"/>
                <a:gd name="T8" fmla="*/ 534 w 535"/>
                <a:gd name="T9" fmla="*/ 0 h 290"/>
                <a:gd name="T10" fmla="*/ 1 w 535"/>
                <a:gd name="T11" fmla="*/ 0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35" h="290">
                  <a:moveTo>
                    <a:pt x="1" y="0"/>
                  </a:moveTo>
                  <a:cubicBezTo>
                    <a:pt x="0" y="7"/>
                    <a:pt x="0" y="15"/>
                    <a:pt x="0" y="22"/>
                  </a:cubicBezTo>
                  <a:cubicBezTo>
                    <a:pt x="0" y="170"/>
                    <a:pt x="120" y="290"/>
                    <a:pt x="267" y="290"/>
                  </a:cubicBezTo>
                  <a:cubicBezTo>
                    <a:pt x="415" y="290"/>
                    <a:pt x="535" y="170"/>
                    <a:pt x="535" y="22"/>
                  </a:cubicBezTo>
                  <a:cubicBezTo>
                    <a:pt x="535" y="15"/>
                    <a:pt x="534" y="7"/>
                    <a:pt x="534" y="0"/>
                  </a:cubicBez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867"/>
            </a:p>
          </p:txBody>
        </p:sp>
      </p:grpSp>
    </p:spTree>
    <p:extLst>
      <p:ext uri="{BB962C8B-B14F-4D97-AF65-F5344CB8AC3E}">
        <p14:creationId xmlns:p14="http://schemas.microsoft.com/office/powerpoint/2010/main" val="3218775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8" presetClass="emph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animRot by="21600000">
                                      <p:cBhvr>
                                        <p:cTn id="29" dur="4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0" presetID="8" presetClass="emph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animRot by="-21600000">
                                      <p:cBhvr>
                                        <p:cTn id="31" dur="4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2" presetID="8" presetClass="emph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animRot by="-21600000">
                                      <p:cBhvr>
                                        <p:cTn id="33" dur="4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4" presetID="8" presetClass="emph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animRot by="21600000">
                                      <p:cBhvr>
                                        <p:cTn id="35" dur="4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6" presetID="40" presetClass="entr" presetSubtype="0" fill="hold" grpId="0" nodeType="withEffect">
                                  <p:stCondLst>
                                    <p:cond delay="7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75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75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75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34" presetClass="emph" presetSubtype="0" grpId="1" nodeType="withEffect">
                                  <p:stCondLst>
                                    <p:cond delay="2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2.08333E-7 -3.7037E-6 L 2.08333E-7 -0.07222 " pathEditMode="relative" rAng="0" ptsTypes="AA">
                                      <p:cBhvr>
                                        <p:cTn id="42" dur="375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11"/>
                                    </p:animMotion>
                                    <p:animRot by="1500000">
                                      <p:cBhvr>
                                        <p:cTn id="43" dur="18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44" dur="188" fill="hold">
                                          <p:stCondLst>
                                            <p:cond delay="188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45" dur="188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46" dur="188" fill="hold">
                                          <p:stCondLst>
                                            <p:cond delay="563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7" presetID="2" presetClass="exit" presetSubtype="2" fill="hold" grpId="2" nodeType="withEffect">
                                  <p:stCondLst>
                                    <p:cond delay="40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lin" valueType="num">
                                      <p:cBhvr additive="base">
                                        <p:cTn id="48" dur="75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75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/>
      <p:bldP spid="17" grpId="1" build="allAtOnce"/>
      <p:bldP spid="17" grpId="2" build="allAtOnce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3"/>
          <p:cNvGrpSpPr/>
          <p:nvPr/>
        </p:nvGrpSpPr>
        <p:grpSpPr>
          <a:xfrm>
            <a:off x="1" y="394"/>
            <a:ext cx="4952999" cy="772271"/>
            <a:chOff x="0" y="-1"/>
            <a:chExt cx="7681384" cy="973115"/>
          </a:xfrm>
        </p:grpSpPr>
        <p:grpSp>
          <p:nvGrpSpPr>
            <p:cNvPr id="3" name="组合 4"/>
            <p:cNvGrpSpPr/>
            <p:nvPr/>
          </p:nvGrpSpPr>
          <p:grpSpPr>
            <a:xfrm>
              <a:off x="0" y="-1"/>
              <a:ext cx="7681384" cy="221354"/>
              <a:chOff x="0" y="-1"/>
              <a:chExt cx="9985800" cy="287760"/>
            </a:xfrm>
          </p:grpSpPr>
          <p:sp>
            <p:nvSpPr>
              <p:cNvPr id="11" name="Shape 5209"/>
              <p:cNvSpPr/>
              <p:nvPr/>
            </p:nvSpPr>
            <p:spPr>
              <a:xfrm>
                <a:off x="0" y="0"/>
                <a:ext cx="2496450" cy="287759"/>
              </a:xfrm>
              <a:prstGeom prst="rect">
                <a:avLst/>
              </a:prstGeom>
              <a:solidFill>
                <a:srgbClr val="0070C0"/>
              </a:solidFill>
              <a:ln w="12700">
                <a:miter lim="400000"/>
              </a:ln>
            </p:spPr>
            <p:txBody>
              <a:bodyPr lIns="30236" tIns="30236" rIns="30236" bIns="30236" anchor="ctr"/>
              <a:lstStyle/>
              <a:p>
                <a:pPr lvl="0" algn="ctr">
                  <a:buClr>
                    <a:srgbClr val="FFFFFF"/>
                  </a:buClr>
                  <a:defRPr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defRPr>
                </a:pPr>
                <a:endParaRPr sz="1448">
                  <a:latin typeface="+mn-ea"/>
                </a:endParaRPr>
              </a:p>
            </p:txBody>
          </p:sp>
          <p:sp>
            <p:nvSpPr>
              <p:cNvPr id="12" name="Shape 5209"/>
              <p:cNvSpPr/>
              <p:nvPr/>
            </p:nvSpPr>
            <p:spPr>
              <a:xfrm>
                <a:off x="2496450" y="0"/>
                <a:ext cx="2496450" cy="287759"/>
              </a:xfrm>
              <a:prstGeom prst="rect">
                <a:avLst/>
              </a:prstGeom>
              <a:solidFill>
                <a:srgbClr val="00B0F0"/>
              </a:solidFill>
              <a:ln w="12700">
                <a:miter lim="400000"/>
              </a:ln>
            </p:spPr>
            <p:txBody>
              <a:bodyPr lIns="30236" tIns="30236" rIns="30236" bIns="30236" anchor="ctr"/>
              <a:lstStyle/>
              <a:p>
                <a:pPr lvl="0" algn="ctr">
                  <a:buClr>
                    <a:srgbClr val="FFFFFF"/>
                  </a:buClr>
                  <a:defRPr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defRPr>
                </a:pPr>
                <a:endParaRPr sz="1448">
                  <a:latin typeface="+mn-ea"/>
                </a:endParaRPr>
              </a:p>
            </p:txBody>
          </p:sp>
          <p:sp>
            <p:nvSpPr>
              <p:cNvPr id="13" name="Shape 5209"/>
              <p:cNvSpPr/>
              <p:nvPr/>
            </p:nvSpPr>
            <p:spPr>
              <a:xfrm>
                <a:off x="4992900" y="0"/>
                <a:ext cx="2496450" cy="287759"/>
              </a:xfrm>
              <a:prstGeom prst="rect">
                <a:avLst/>
              </a:prstGeom>
              <a:solidFill>
                <a:srgbClr val="66CCFF"/>
              </a:solidFill>
              <a:ln w="12700">
                <a:miter lim="400000"/>
              </a:ln>
            </p:spPr>
            <p:txBody>
              <a:bodyPr lIns="30236" tIns="30236" rIns="30236" bIns="30236" anchor="ctr"/>
              <a:lstStyle/>
              <a:p>
                <a:pPr lvl="0" algn="ctr">
                  <a:buClr>
                    <a:srgbClr val="FFFFFF"/>
                  </a:buClr>
                  <a:defRPr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defRPr>
                </a:pPr>
                <a:endParaRPr sz="1448">
                  <a:latin typeface="+mn-ea"/>
                </a:endParaRPr>
              </a:p>
            </p:txBody>
          </p:sp>
          <p:sp>
            <p:nvSpPr>
              <p:cNvPr id="14" name="Shape 5209"/>
              <p:cNvSpPr/>
              <p:nvPr/>
            </p:nvSpPr>
            <p:spPr>
              <a:xfrm>
                <a:off x="7489350" y="-1"/>
                <a:ext cx="2496450" cy="287759"/>
              </a:xfrm>
              <a:prstGeom prst="rect">
                <a:avLst/>
              </a:prstGeom>
              <a:solidFill>
                <a:srgbClr val="CCECFF"/>
              </a:solidFill>
              <a:ln w="12700">
                <a:miter lim="400000"/>
              </a:ln>
            </p:spPr>
            <p:txBody>
              <a:bodyPr lIns="30236" tIns="30236" rIns="30236" bIns="30236" anchor="ctr"/>
              <a:lstStyle/>
              <a:p>
                <a:pPr lvl="0" algn="ctr">
                  <a:buClr>
                    <a:srgbClr val="FFFFFF"/>
                  </a:buClr>
                  <a:defRPr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defRPr>
                </a:pPr>
                <a:endParaRPr sz="1448">
                  <a:latin typeface="+mn-ea"/>
                </a:endParaRPr>
              </a:p>
            </p:txBody>
          </p:sp>
        </p:grpSp>
        <p:grpSp>
          <p:nvGrpSpPr>
            <p:cNvPr id="4" name="Group 2145"/>
            <p:cNvGrpSpPr/>
            <p:nvPr/>
          </p:nvGrpSpPr>
          <p:grpSpPr>
            <a:xfrm flipH="1">
              <a:off x="490829" y="557055"/>
              <a:ext cx="85275" cy="416059"/>
              <a:chOff x="0" y="0"/>
              <a:chExt cx="93144" cy="466123"/>
            </a:xfrm>
          </p:grpSpPr>
          <p:sp>
            <p:nvSpPr>
              <p:cNvPr id="7" name="Shape 2140"/>
              <p:cNvSpPr/>
              <p:nvPr/>
            </p:nvSpPr>
            <p:spPr>
              <a:xfrm>
                <a:off x="0" y="0"/>
                <a:ext cx="93144" cy="9314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50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3507"/>
                      <a:pt x="0" y="13507"/>
                      <a:pt x="0" y="13507"/>
                    </a:cubicBezTo>
                    <a:cubicBezTo>
                      <a:pt x="0" y="17978"/>
                      <a:pt x="3622" y="21600"/>
                      <a:pt x="8112" y="21600"/>
                    </a:cubicBezTo>
                    <a:cubicBezTo>
                      <a:pt x="21600" y="21600"/>
                      <a:pt x="21600" y="21600"/>
                      <a:pt x="21600" y="21600"/>
                    </a:cubicBezTo>
                    <a:cubicBezTo>
                      <a:pt x="21600" y="8112"/>
                      <a:pt x="21600" y="8112"/>
                      <a:pt x="21600" y="8112"/>
                    </a:cubicBezTo>
                    <a:cubicBezTo>
                      <a:pt x="21600" y="3622"/>
                      <a:pt x="17978" y="0"/>
                      <a:pt x="13507" y="0"/>
                    </a:cubicBezTo>
                    <a:close/>
                  </a:path>
                </a:pathLst>
              </a:custGeom>
              <a:solidFill>
                <a:srgbClr val="0070C0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buClrTx/>
                </a:pPr>
                <a:endParaRPr sz="1448">
                  <a:latin typeface="+mn-ea"/>
                </a:endParaRPr>
              </a:p>
            </p:txBody>
          </p:sp>
          <p:sp>
            <p:nvSpPr>
              <p:cNvPr id="8" name="Shape 2141"/>
              <p:cNvSpPr/>
              <p:nvPr/>
            </p:nvSpPr>
            <p:spPr>
              <a:xfrm>
                <a:off x="0" y="124326"/>
                <a:ext cx="93144" cy="9314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50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3507"/>
                      <a:pt x="0" y="13507"/>
                      <a:pt x="0" y="13507"/>
                    </a:cubicBezTo>
                    <a:cubicBezTo>
                      <a:pt x="0" y="17978"/>
                      <a:pt x="3622" y="21600"/>
                      <a:pt x="8112" y="21600"/>
                    </a:cubicBezTo>
                    <a:cubicBezTo>
                      <a:pt x="21600" y="21600"/>
                      <a:pt x="21600" y="21600"/>
                      <a:pt x="21600" y="21600"/>
                    </a:cubicBezTo>
                    <a:cubicBezTo>
                      <a:pt x="21600" y="8112"/>
                      <a:pt x="21600" y="8112"/>
                      <a:pt x="21600" y="8112"/>
                    </a:cubicBezTo>
                    <a:cubicBezTo>
                      <a:pt x="21600" y="3622"/>
                      <a:pt x="17978" y="0"/>
                      <a:pt x="13507" y="0"/>
                    </a:cubicBezTo>
                    <a:close/>
                  </a:path>
                </a:pathLst>
              </a:custGeom>
              <a:solidFill>
                <a:srgbClr val="00B0F0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buClrTx/>
                </a:pPr>
                <a:endParaRPr sz="1448">
                  <a:latin typeface="+mn-ea"/>
                </a:endParaRPr>
              </a:p>
            </p:txBody>
          </p:sp>
          <p:sp>
            <p:nvSpPr>
              <p:cNvPr id="9" name="Shape 2142"/>
              <p:cNvSpPr/>
              <p:nvPr/>
            </p:nvSpPr>
            <p:spPr>
              <a:xfrm>
                <a:off x="0" y="248651"/>
                <a:ext cx="93144" cy="9314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50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3507"/>
                      <a:pt x="0" y="13507"/>
                      <a:pt x="0" y="13507"/>
                    </a:cubicBezTo>
                    <a:cubicBezTo>
                      <a:pt x="0" y="17978"/>
                      <a:pt x="3622" y="21600"/>
                      <a:pt x="8112" y="21600"/>
                    </a:cubicBezTo>
                    <a:cubicBezTo>
                      <a:pt x="21600" y="21600"/>
                      <a:pt x="21600" y="21600"/>
                      <a:pt x="21600" y="21600"/>
                    </a:cubicBezTo>
                    <a:cubicBezTo>
                      <a:pt x="21600" y="8112"/>
                      <a:pt x="21600" y="8112"/>
                      <a:pt x="21600" y="8112"/>
                    </a:cubicBezTo>
                    <a:cubicBezTo>
                      <a:pt x="21600" y="3622"/>
                      <a:pt x="17978" y="0"/>
                      <a:pt x="13507" y="0"/>
                    </a:cubicBezTo>
                    <a:close/>
                  </a:path>
                </a:pathLst>
              </a:custGeom>
              <a:solidFill>
                <a:srgbClr val="66CCFF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buClrTx/>
                </a:pPr>
                <a:endParaRPr sz="1448">
                  <a:latin typeface="+mn-ea"/>
                </a:endParaRPr>
              </a:p>
            </p:txBody>
          </p:sp>
          <p:sp>
            <p:nvSpPr>
              <p:cNvPr id="10" name="Shape 2143"/>
              <p:cNvSpPr/>
              <p:nvPr/>
            </p:nvSpPr>
            <p:spPr>
              <a:xfrm>
                <a:off x="0" y="372978"/>
                <a:ext cx="93144" cy="9314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50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3507"/>
                      <a:pt x="0" y="13507"/>
                      <a:pt x="0" y="13507"/>
                    </a:cubicBezTo>
                    <a:cubicBezTo>
                      <a:pt x="0" y="17978"/>
                      <a:pt x="3622" y="21600"/>
                      <a:pt x="8112" y="21600"/>
                    </a:cubicBezTo>
                    <a:cubicBezTo>
                      <a:pt x="21600" y="21600"/>
                      <a:pt x="21600" y="21600"/>
                      <a:pt x="21600" y="21600"/>
                    </a:cubicBezTo>
                    <a:cubicBezTo>
                      <a:pt x="21600" y="8112"/>
                      <a:pt x="21600" y="8112"/>
                      <a:pt x="21600" y="8112"/>
                    </a:cubicBezTo>
                    <a:cubicBezTo>
                      <a:pt x="21600" y="3622"/>
                      <a:pt x="17978" y="0"/>
                      <a:pt x="13507" y="0"/>
                    </a:cubicBezTo>
                    <a:close/>
                  </a:path>
                </a:pathLst>
              </a:custGeom>
              <a:solidFill>
                <a:srgbClr val="CCECFF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buClrTx/>
                </a:pPr>
                <a:endParaRPr sz="1448">
                  <a:latin typeface="+mn-ea"/>
                </a:endParaRPr>
              </a:p>
            </p:txBody>
          </p:sp>
        </p:grpSp>
      </p:grpSp>
      <p:sp>
        <p:nvSpPr>
          <p:cNvPr id="15" name="Title 1"/>
          <p:cNvSpPr txBox="1">
            <a:spLocks/>
          </p:cNvSpPr>
          <p:nvPr/>
        </p:nvSpPr>
        <p:spPr>
          <a:xfrm>
            <a:off x="457201" y="374195"/>
            <a:ext cx="8229600" cy="369035"/>
          </a:xfrm>
          <a:prstGeom prst="rect">
            <a:avLst/>
          </a:prstGeom>
        </p:spPr>
        <p:txBody>
          <a:bodyPr vert="horz" lIns="91435" tIns="45717" rIns="91435" bIns="45717" rtlCol="0" anchor="ctr">
            <a:noAutofit/>
          </a:bodyPr>
          <a:lstStyle>
            <a:lvl1pPr algn="ctr" defTabSz="1152144" rtl="0" eaLnBrk="1" latinLnBrk="0" hangingPunct="1">
              <a:spcBef>
                <a:spcPct val="0"/>
              </a:spcBef>
              <a:buNone/>
              <a:defRPr sz="5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/>
            <a:r>
              <a:rPr lang="zh-CN" altLang="en-US" sz="2778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pitchFamily="34" charset="-122"/>
                <a:ea typeface="微软雅黑" pitchFamily="34" charset="-122"/>
              </a:rPr>
              <a:t>自我评价</a:t>
            </a:r>
            <a:endParaRPr lang="en-US" sz="2778" dirty="0">
              <a:solidFill>
                <a:srgbClr val="000000">
                  <a:lumMod val="50000"/>
                  <a:lumOff val="50000"/>
                </a:srgb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7" name="直接连接符 16"/>
          <p:cNvCxnSpPr/>
          <p:nvPr/>
        </p:nvCxnSpPr>
        <p:spPr>
          <a:xfrm flipH="1">
            <a:off x="6003551" y="3375172"/>
            <a:ext cx="459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17"/>
          <p:cNvGrpSpPr/>
          <p:nvPr/>
        </p:nvGrpSpPr>
        <p:grpSpPr>
          <a:xfrm flipH="1" flipV="1">
            <a:off x="4828084" y="4278456"/>
            <a:ext cx="771701" cy="145882"/>
            <a:chOff x="4255294" y="1661160"/>
            <a:chExt cx="1505426" cy="262890"/>
          </a:xfrm>
        </p:grpSpPr>
        <p:cxnSp>
          <p:nvCxnSpPr>
            <p:cNvPr id="19" name="直接连接符 18"/>
            <p:cNvCxnSpPr/>
            <p:nvPr/>
          </p:nvCxnSpPr>
          <p:spPr>
            <a:xfrm flipH="1" flipV="1">
              <a:off x="5410200" y="1661160"/>
              <a:ext cx="350520" cy="26289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 flipH="1">
              <a:off x="4255294" y="1663541"/>
              <a:ext cx="1157287" cy="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" name="直接连接符 20"/>
          <p:cNvCxnSpPr>
            <a:stCxn id="36" idx="3"/>
          </p:cNvCxnSpPr>
          <p:nvPr/>
        </p:nvCxnSpPr>
        <p:spPr>
          <a:xfrm flipH="1" flipV="1">
            <a:off x="2676066" y="3375172"/>
            <a:ext cx="469234" cy="164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 flipH="1">
            <a:off x="2676066" y="2359295"/>
            <a:ext cx="459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组合 22"/>
          <p:cNvGrpSpPr/>
          <p:nvPr/>
        </p:nvGrpSpPr>
        <p:grpSpPr>
          <a:xfrm>
            <a:off x="3412960" y="1208476"/>
            <a:ext cx="911317" cy="197168"/>
            <a:chOff x="4255294" y="1661160"/>
            <a:chExt cx="1505426" cy="262890"/>
          </a:xfrm>
        </p:grpSpPr>
        <p:cxnSp>
          <p:nvCxnSpPr>
            <p:cNvPr id="24" name="直接连接符 23"/>
            <p:cNvCxnSpPr/>
            <p:nvPr/>
          </p:nvCxnSpPr>
          <p:spPr>
            <a:xfrm flipH="1" flipV="1">
              <a:off x="5410200" y="1661160"/>
              <a:ext cx="350520" cy="26289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 flipH="1">
              <a:off x="4255294" y="1663541"/>
              <a:ext cx="1157287" cy="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组合 25"/>
          <p:cNvGrpSpPr/>
          <p:nvPr/>
        </p:nvGrpSpPr>
        <p:grpSpPr>
          <a:xfrm>
            <a:off x="5112456" y="1964010"/>
            <a:ext cx="902970" cy="788671"/>
            <a:chOff x="6842760" y="2637270"/>
            <a:chExt cx="1203960" cy="1051560"/>
          </a:xfrm>
        </p:grpSpPr>
        <p:sp>
          <p:nvSpPr>
            <p:cNvPr id="27" name="六边形 26"/>
            <p:cNvSpPr/>
            <p:nvPr/>
          </p:nvSpPr>
          <p:spPr>
            <a:xfrm>
              <a:off x="6842760" y="2637270"/>
              <a:ext cx="1203960" cy="1051560"/>
            </a:xfrm>
            <a:prstGeom prst="hexagon">
              <a:avLst/>
            </a:prstGeom>
            <a:solidFill>
              <a:srgbClr val="66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67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7024263" y="2809107"/>
              <a:ext cx="820724" cy="738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000" dirty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02</a:t>
              </a:r>
              <a:endParaRPr lang="zh-CN" altLang="en-US" sz="3000" baseline="-30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23" name="组合 28"/>
          <p:cNvGrpSpPr/>
          <p:nvPr/>
        </p:nvGrpSpPr>
        <p:grpSpPr>
          <a:xfrm>
            <a:off x="4124775" y="1395367"/>
            <a:ext cx="902970" cy="788672"/>
            <a:chOff x="5525852" y="1879080"/>
            <a:chExt cx="1203960" cy="1051560"/>
          </a:xfrm>
        </p:grpSpPr>
        <p:sp>
          <p:nvSpPr>
            <p:cNvPr id="30" name="六边形 29"/>
            <p:cNvSpPr/>
            <p:nvPr/>
          </p:nvSpPr>
          <p:spPr>
            <a:xfrm>
              <a:off x="5525852" y="1879080"/>
              <a:ext cx="1203960" cy="1051560"/>
            </a:xfrm>
            <a:prstGeom prst="hexagon">
              <a:avLst/>
            </a:prstGeom>
            <a:solidFill>
              <a:srgbClr val="66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67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5686669" y="1989362"/>
              <a:ext cx="882327" cy="7938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3000" dirty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01</a:t>
              </a:r>
              <a:endParaRPr lang="zh-CN" altLang="en-US" sz="3000" baseline="-30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26" name="组合 31"/>
          <p:cNvGrpSpPr/>
          <p:nvPr/>
        </p:nvGrpSpPr>
        <p:grpSpPr>
          <a:xfrm>
            <a:off x="5100582" y="2980837"/>
            <a:ext cx="902970" cy="788672"/>
            <a:chOff x="6842760" y="4008870"/>
            <a:chExt cx="1203960" cy="1051560"/>
          </a:xfrm>
        </p:grpSpPr>
        <p:sp>
          <p:nvSpPr>
            <p:cNvPr id="33" name="六边形 32"/>
            <p:cNvSpPr/>
            <p:nvPr/>
          </p:nvSpPr>
          <p:spPr>
            <a:xfrm>
              <a:off x="6842760" y="4008870"/>
              <a:ext cx="1203960" cy="1051560"/>
            </a:xfrm>
            <a:prstGeom prst="hexagon">
              <a:avLst/>
            </a:prstGeom>
            <a:solidFill>
              <a:srgbClr val="66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67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6981635" y="4119152"/>
              <a:ext cx="926211" cy="7938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3000" dirty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03</a:t>
              </a:r>
              <a:endParaRPr lang="zh-CN" altLang="en-US" sz="3000" baseline="-30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29" name="组合 34"/>
          <p:cNvGrpSpPr/>
          <p:nvPr/>
        </p:nvGrpSpPr>
        <p:grpSpPr>
          <a:xfrm>
            <a:off x="3145300" y="2982476"/>
            <a:ext cx="902970" cy="788672"/>
            <a:chOff x="4206240" y="4008870"/>
            <a:chExt cx="1203960" cy="1051560"/>
          </a:xfrm>
        </p:grpSpPr>
        <p:sp>
          <p:nvSpPr>
            <p:cNvPr id="36" name="六边形 35"/>
            <p:cNvSpPr/>
            <p:nvPr/>
          </p:nvSpPr>
          <p:spPr>
            <a:xfrm>
              <a:off x="4206240" y="4008870"/>
              <a:ext cx="1203960" cy="1051560"/>
            </a:xfrm>
            <a:prstGeom prst="hexagon">
              <a:avLst/>
            </a:prstGeom>
            <a:solidFill>
              <a:srgbClr val="66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67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4397857" y="4119152"/>
              <a:ext cx="820725" cy="7938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3000" dirty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05</a:t>
              </a:r>
              <a:endParaRPr lang="zh-CN" altLang="en-US" sz="3000" baseline="-30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32" name="组合 37"/>
          <p:cNvGrpSpPr/>
          <p:nvPr/>
        </p:nvGrpSpPr>
        <p:grpSpPr>
          <a:xfrm>
            <a:off x="3135064" y="1964010"/>
            <a:ext cx="902970" cy="788671"/>
            <a:chOff x="4206240" y="2637270"/>
            <a:chExt cx="1203960" cy="1051560"/>
          </a:xfrm>
        </p:grpSpPr>
        <p:sp>
          <p:nvSpPr>
            <p:cNvPr id="39" name="六边形 38"/>
            <p:cNvSpPr/>
            <p:nvPr/>
          </p:nvSpPr>
          <p:spPr>
            <a:xfrm>
              <a:off x="4206240" y="2637270"/>
              <a:ext cx="1203960" cy="1051560"/>
            </a:xfrm>
            <a:prstGeom prst="hexagon">
              <a:avLst/>
            </a:prstGeom>
            <a:solidFill>
              <a:srgbClr val="66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67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4387743" y="2809107"/>
              <a:ext cx="820724" cy="738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000" dirty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06</a:t>
              </a:r>
              <a:endParaRPr lang="zh-CN" altLang="en-US" sz="3000" baseline="-30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35" name="组合 40"/>
          <p:cNvGrpSpPr/>
          <p:nvPr/>
        </p:nvGrpSpPr>
        <p:grpSpPr>
          <a:xfrm>
            <a:off x="4124775" y="3510364"/>
            <a:ext cx="902970" cy="788671"/>
            <a:chOff x="5525852" y="4683240"/>
            <a:chExt cx="1203960" cy="1051560"/>
          </a:xfrm>
        </p:grpSpPr>
        <p:sp>
          <p:nvSpPr>
            <p:cNvPr id="42" name="六边形 41"/>
            <p:cNvSpPr/>
            <p:nvPr/>
          </p:nvSpPr>
          <p:spPr>
            <a:xfrm>
              <a:off x="5525852" y="4683240"/>
              <a:ext cx="1203960" cy="1051560"/>
            </a:xfrm>
            <a:prstGeom prst="hexagon">
              <a:avLst/>
            </a:prstGeom>
            <a:solidFill>
              <a:srgbClr val="66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67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5693281" y="4855077"/>
              <a:ext cx="820724" cy="738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000" dirty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04</a:t>
              </a:r>
              <a:endParaRPr lang="zh-CN" altLang="en-US" sz="3000" baseline="-30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38" name="组合 43"/>
          <p:cNvGrpSpPr/>
          <p:nvPr/>
        </p:nvGrpSpPr>
        <p:grpSpPr>
          <a:xfrm>
            <a:off x="3868619" y="2254931"/>
            <a:ext cx="1415291" cy="1194435"/>
            <a:chOff x="5184305" y="3025164"/>
            <a:chExt cx="1887055" cy="1592580"/>
          </a:xfrm>
        </p:grpSpPr>
        <p:sp>
          <p:nvSpPr>
            <p:cNvPr id="45" name="六边形 44"/>
            <p:cNvSpPr/>
            <p:nvPr/>
          </p:nvSpPr>
          <p:spPr>
            <a:xfrm>
              <a:off x="5184305" y="3025164"/>
              <a:ext cx="1887055" cy="1592580"/>
            </a:xfrm>
            <a:prstGeom prst="hexag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67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grpSp>
          <p:nvGrpSpPr>
            <p:cNvPr id="41" name="组合 45"/>
            <p:cNvGrpSpPr>
              <a:grpSpLocks noChangeAspect="1"/>
            </p:cNvGrpSpPr>
            <p:nvPr/>
          </p:nvGrpSpPr>
          <p:grpSpPr>
            <a:xfrm>
              <a:off x="5630276" y="3468879"/>
              <a:ext cx="966085" cy="648000"/>
              <a:chOff x="3784600" y="1525588"/>
              <a:chExt cx="935038" cy="568325"/>
            </a:xfrm>
            <a:solidFill>
              <a:srgbClr val="E7E7E7"/>
            </a:solidFill>
          </p:grpSpPr>
          <p:sp>
            <p:nvSpPr>
              <p:cNvPr id="47" name="Freeform 8"/>
              <p:cNvSpPr>
                <a:spLocks/>
              </p:cNvSpPr>
              <p:nvPr/>
            </p:nvSpPr>
            <p:spPr bwMode="auto">
              <a:xfrm>
                <a:off x="3871913" y="2011363"/>
                <a:ext cx="112713" cy="82550"/>
              </a:xfrm>
              <a:custGeom>
                <a:avLst/>
                <a:gdLst>
                  <a:gd name="T0" fmla="*/ 30 w 30"/>
                  <a:gd name="T1" fmla="*/ 19 h 22"/>
                  <a:gd name="T2" fmla="*/ 30 w 30"/>
                  <a:gd name="T3" fmla="*/ 0 h 22"/>
                  <a:gd name="T4" fmla="*/ 1 w 30"/>
                  <a:gd name="T5" fmla="*/ 22 h 22"/>
                  <a:gd name="T6" fmla="*/ 27 w 30"/>
                  <a:gd name="T7" fmla="*/ 22 h 22"/>
                  <a:gd name="T8" fmla="*/ 30 w 30"/>
                  <a:gd name="T9" fmla="*/ 19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22">
                    <a:moveTo>
                      <a:pt x="30" y="19"/>
                    </a:moveTo>
                    <a:cubicBezTo>
                      <a:pt x="30" y="0"/>
                      <a:pt x="30" y="0"/>
                      <a:pt x="30" y="0"/>
                    </a:cubicBezTo>
                    <a:cubicBezTo>
                      <a:pt x="30" y="0"/>
                      <a:pt x="0" y="22"/>
                      <a:pt x="1" y="22"/>
                    </a:cubicBezTo>
                    <a:cubicBezTo>
                      <a:pt x="27" y="22"/>
                      <a:pt x="27" y="22"/>
                      <a:pt x="27" y="22"/>
                    </a:cubicBezTo>
                    <a:cubicBezTo>
                      <a:pt x="29" y="22"/>
                      <a:pt x="30" y="21"/>
                      <a:pt x="30" y="19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867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48" name="Freeform 9"/>
              <p:cNvSpPr>
                <a:spLocks/>
              </p:cNvSpPr>
              <p:nvPr/>
            </p:nvSpPr>
            <p:spPr bwMode="auto">
              <a:xfrm>
                <a:off x="4020344" y="1893888"/>
                <a:ext cx="120650" cy="200025"/>
              </a:xfrm>
              <a:custGeom>
                <a:avLst/>
                <a:gdLst>
                  <a:gd name="T0" fmla="*/ 29 w 32"/>
                  <a:gd name="T1" fmla="*/ 53 h 53"/>
                  <a:gd name="T2" fmla="*/ 32 w 32"/>
                  <a:gd name="T3" fmla="*/ 50 h 53"/>
                  <a:gd name="T4" fmla="*/ 32 w 32"/>
                  <a:gd name="T5" fmla="*/ 0 h 53"/>
                  <a:gd name="T6" fmla="*/ 0 w 32"/>
                  <a:gd name="T7" fmla="*/ 23 h 53"/>
                  <a:gd name="T8" fmla="*/ 0 w 32"/>
                  <a:gd name="T9" fmla="*/ 24 h 53"/>
                  <a:gd name="T10" fmla="*/ 0 w 32"/>
                  <a:gd name="T11" fmla="*/ 50 h 53"/>
                  <a:gd name="T12" fmla="*/ 2 w 32"/>
                  <a:gd name="T13" fmla="*/ 53 h 53"/>
                  <a:gd name="T14" fmla="*/ 29 w 32"/>
                  <a:gd name="T15" fmla="*/ 53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2" h="53">
                    <a:moveTo>
                      <a:pt x="29" y="53"/>
                    </a:moveTo>
                    <a:cubicBezTo>
                      <a:pt x="30" y="53"/>
                      <a:pt x="32" y="52"/>
                      <a:pt x="32" y="50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50"/>
                      <a:pt x="0" y="50"/>
                      <a:pt x="0" y="50"/>
                    </a:cubicBezTo>
                    <a:cubicBezTo>
                      <a:pt x="0" y="52"/>
                      <a:pt x="1" y="53"/>
                      <a:pt x="2" y="53"/>
                    </a:cubicBezTo>
                    <a:lnTo>
                      <a:pt x="29" y="53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867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49" name="Freeform 10"/>
              <p:cNvSpPr>
                <a:spLocks/>
              </p:cNvSpPr>
              <p:nvPr/>
            </p:nvSpPr>
            <p:spPr bwMode="auto">
              <a:xfrm>
                <a:off x="4176712" y="1800225"/>
                <a:ext cx="120650" cy="293688"/>
              </a:xfrm>
              <a:custGeom>
                <a:avLst/>
                <a:gdLst>
                  <a:gd name="T0" fmla="*/ 29 w 32"/>
                  <a:gd name="T1" fmla="*/ 78 h 78"/>
                  <a:gd name="T2" fmla="*/ 32 w 32"/>
                  <a:gd name="T3" fmla="*/ 75 h 78"/>
                  <a:gd name="T4" fmla="*/ 32 w 32"/>
                  <a:gd name="T5" fmla="*/ 9 h 78"/>
                  <a:gd name="T6" fmla="*/ 23 w 32"/>
                  <a:gd name="T7" fmla="*/ 0 h 78"/>
                  <a:gd name="T8" fmla="*/ 10 w 32"/>
                  <a:gd name="T9" fmla="*/ 10 h 78"/>
                  <a:gd name="T10" fmla="*/ 0 w 32"/>
                  <a:gd name="T11" fmla="*/ 17 h 78"/>
                  <a:gd name="T12" fmla="*/ 0 w 32"/>
                  <a:gd name="T13" fmla="*/ 75 h 78"/>
                  <a:gd name="T14" fmla="*/ 3 w 32"/>
                  <a:gd name="T15" fmla="*/ 78 h 78"/>
                  <a:gd name="T16" fmla="*/ 29 w 32"/>
                  <a:gd name="T17" fmla="*/ 78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2" h="78">
                    <a:moveTo>
                      <a:pt x="29" y="78"/>
                    </a:moveTo>
                    <a:cubicBezTo>
                      <a:pt x="31" y="78"/>
                      <a:pt x="32" y="77"/>
                      <a:pt x="32" y="75"/>
                    </a:cubicBezTo>
                    <a:cubicBezTo>
                      <a:pt x="32" y="9"/>
                      <a:pt x="32" y="9"/>
                      <a:pt x="32" y="9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10"/>
                      <a:pt x="10" y="10"/>
                      <a:pt x="10" y="10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75"/>
                      <a:pt x="0" y="75"/>
                      <a:pt x="0" y="75"/>
                    </a:cubicBezTo>
                    <a:cubicBezTo>
                      <a:pt x="0" y="77"/>
                      <a:pt x="1" y="78"/>
                      <a:pt x="3" y="78"/>
                    </a:cubicBezTo>
                    <a:lnTo>
                      <a:pt x="29" y="7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867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50" name="Freeform 11"/>
              <p:cNvSpPr>
                <a:spLocks/>
              </p:cNvSpPr>
              <p:nvPr/>
            </p:nvSpPr>
            <p:spPr bwMode="auto">
              <a:xfrm>
                <a:off x="4333081" y="1841500"/>
                <a:ext cx="120650" cy="252413"/>
              </a:xfrm>
              <a:custGeom>
                <a:avLst/>
                <a:gdLst>
                  <a:gd name="T0" fmla="*/ 30 w 32"/>
                  <a:gd name="T1" fmla="*/ 67 h 67"/>
                  <a:gd name="T2" fmla="*/ 32 w 32"/>
                  <a:gd name="T3" fmla="*/ 64 h 67"/>
                  <a:gd name="T4" fmla="*/ 32 w 32"/>
                  <a:gd name="T5" fmla="*/ 0 h 67"/>
                  <a:gd name="T6" fmla="*/ 20 w 32"/>
                  <a:gd name="T7" fmla="*/ 10 h 67"/>
                  <a:gd name="T8" fmla="*/ 16 w 32"/>
                  <a:gd name="T9" fmla="*/ 13 h 67"/>
                  <a:gd name="T10" fmla="*/ 5 w 32"/>
                  <a:gd name="T11" fmla="*/ 12 h 67"/>
                  <a:gd name="T12" fmla="*/ 4 w 32"/>
                  <a:gd name="T13" fmla="*/ 11 h 67"/>
                  <a:gd name="T14" fmla="*/ 0 w 32"/>
                  <a:gd name="T15" fmla="*/ 7 h 67"/>
                  <a:gd name="T16" fmla="*/ 0 w 32"/>
                  <a:gd name="T17" fmla="*/ 64 h 67"/>
                  <a:gd name="T18" fmla="*/ 3 w 32"/>
                  <a:gd name="T19" fmla="*/ 67 h 67"/>
                  <a:gd name="T20" fmla="*/ 30 w 32"/>
                  <a:gd name="T21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2" h="67">
                    <a:moveTo>
                      <a:pt x="30" y="67"/>
                    </a:moveTo>
                    <a:cubicBezTo>
                      <a:pt x="31" y="67"/>
                      <a:pt x="32" y="66"/>
                      <a:pt x="32" y="64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20" y="10"/>
                      <a:pt x="20" y="10"/>
                      <a:pt x="20" y="10"/>
                    </a:cubicBezTo>
                    <a:cubicBezTo>
                      <a:pt x="16" y="13"/>
                      <a:pt x="16" y="13"/>
                      <a:pt x="16" y="13"/>
                    </a:cubicBezTo>
                    <a:cubicBezTo>
                      <a:pt x="13" y="16"/>
                      <a:pt x="8" y="15"/>
                      <a:pt x="5" y="12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64"/>
                      <a:pt x="0" y="64"/>
                      <a:pt x="0" y="64"/>
                    </a:cubicBezTo>
                    <a:cubicBezTo>
                      <a:pt x="0" y="66"/>
                      <a:pt x="2" y="67"/>
                      <a:pt x="3" y="67"/>
                    </a:cubicBezTo>
                    <a:lnTo>
                      <a:pt x="30" y="6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867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51" name="Freeform 12"/>
              <p:cNvSpPr>
                <a:spLocks/>
              </p:cNvSpPr>
              <p:nvPr/>
            </p:nvSpPr>
            <p:spPr bwMode="auto">
              <a:xfrm>
                <a:off x="4489450" y="1720850"/>
                <a:ext cx="120650" cy="373063"/>
              </a:xfrm>
              <a:custGeom>
                <a:avLst/>
                <a:gdLst>
                  <a:gd name="T0" fmla="*/ 29 w 32"/>
                  <a:gd name="T1" fmla="*/ 99 h 99"/>
                  <a:gd name="T2" fmla="*/ 32 w 32"/>
                  <a:gd name="T3" fmla="*/ 96 h 99"/>
                  <a:gd name="T4" fmla="*/ 32 w 32"/>
                  <a:gd name="T5" fmla="*/ 0 h 99"/>
                  <a:gd name="T6" fmla="*/ 13 w 32"/>
                  <a:gd name="T7" fmla="*/ 15 h 99"/>
                  <a:gd name="T8" fmla="*/ 0 w 32"/>
                  <a:gd name="T9" fmla="*/ 25 h 99"/>
                  <a:gd name="T10" fmla="*/ 0 w 32"/>
                  <a:gd name="T11" fmla="*/ 96 h 99"/>
                  <a:gd name="T12" fmla="*/ 3 w 32"/>
                  <a:gd name="T13" fmla="*/ 99 h 99"/>
                  <a:gd name="T14" fmla="*/ 29 w 32"/>
                  <a:gd name="T15" fmla="*/ 99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2" h="99">
                    <a:moveTo>
                      <a:pt x="29" y="99"/>
                    </a:moveTo>
                    <a:cubicBezTo>
                      <a:pt x="31" y="99"/>
                      <a:pt x="32" y="98"/>
                      <a:pt x="32" y="96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13" y="15"/>
                      <a:pt x="13" y="15"/>
                      <a:pt x="13" y="1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8"/>
                      <a:pt x="1" y="99"/>
                      <a:pt x="3" y="99"/>
                    </a:cubicBezTo>
                    <a:lnTo>
                      <a:pt x="29" y="99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867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52" name="Freeform 13"/>
              <p:cNvSpPr>
                <a:spLocks/>
              </p:cNvSpPr>
              <p:nvPr/>
            </p:nvSpPr>
            <p:spPr bwMode="auto">
              <a:xfrm>
                <a:off x="3784600" y="1525588"/>
                <a:ext cx="935038" cy="541338"/>
              </a:xfrm>
              <a:custGeom>
                <a:avLst/>
                <a:gdLst>
                  <a:gd name="T0" fmla="*/ 248 w 248"/>
                  <a:gd name="T1" fmla="*/ 8 h 144"/>
                  <a:gd name="T2" fmla="*/ 245 w 248"/>
                  <a:gd name="T3" fmla="*/ 2 h 144"/>
                  <a:gd name="T4" fmla="*/ 239 w 248"/>
                  <a:gd name="T5" fmla="*/ 0 h 144"/>
                  <a:gd name="T6" fmla="*/ 230 w 248"/>
                  <a:gd name="T7" fmla="*/ 0 h 144"/>
                  <a:gd name="T8" fmla="*/ 200 w 248"/>
                  <a:gd name="T9" fmla="*/ 0 h 144"/>
                  <a:gd name="T10" fmla="*/ 197 w 248"/>
                  <a:gd name="T11" fmla="*/ 1 h 144"/>
                  <a:gd name="T12" fmla="*/ 196 w 248"/>
                  <a:gd name="T13" fmla="*/ 1 h 144"/>
                  <a:gd name="T14" fmla="*/ 191 w 248"/>
                  <a:gd name="T15" fmla="*/ 8 h 144"/>
                  <a:gd name="T16" fmla="*/ 197 w 248"/>
                  <a:gd name="T17" fmla="*/ 16 h 144"/>
                  <a:gd name="T18" fmla="*/ 200 w 248"/>
                  <a:gd name="T19" fmla="*/ 17 h 144"/>
                  <a:gd name="T20" fmla="*/ 210 w 248"/>
                  <a:gd name="T21" fmla="*/ 17 h 144"/>
                  <a:gd name="T22" fmla="*/ 215 w 248"/>
                  <a:gd name="T23" fmla="*/ 17 h 144"/>
                  <a:gd name="T24" fmla="*/ 206 w 248"/>
                  <a:gd name="T25" fmla="*/ 24 h 144"/>
                  <a:gd name="T26" fmla="*/ 189 w 248"/>
                  <a:gd name="T27" fmla="*/ 39 h 144"/>
                  <a:gd name="T28" fmla="*/ 179 w 248"/>
                  <a:gd name="T29" fmla="*/ 47 h 144"/>
                  <a:gd name="T30" fmla="*/ 166 w 248"/>
                  <a:gd name="T31" fmla="*/ 57 h 144"/>
                  <a:gd name="T32" fmla="*/ 158 w 248"/>
                  <a:gd name="T33" fmla="*/ 63 h 144"/>
                  <a:gd name="T34" fmla="*/ 150 w 248"/>
                  <a:gd name="T35" fmla="*/ 55 h 144"/>
                  <a:gd name="T36" fmla="*/ 146 w 248"/>
                  <a:gd name="T37" fmla="*/ 52 h 144"/>
                  <a:gd name="T38" fmla="*/ 136 w 248"/>
                  <a:gd name="T39" fmla="*/ 42 h 144"/>
                  <a:gd name="T40" fmla="*/ 134 w 248"/>
                  <a:gd name="T41" fmla="*/ 40 h 144"/>
                  <a:gd name="T42" fmla="*/ 123 w 248"/>
                  <a:gd name="T43" fmla="*/ 39 h 144"/>
                  <a:gd name="T44" fmla="*/ 114 w 248"/>
                  <a:gd name="T45" fmla="*/ 46 h 144"/>
                  <a:gd name="T46" fmla="*/ 104 w 248"/>
                  <a:gd name="T47" fmla="*/ 54 h 144"/>
                  <a:gd name="T48" fmla="*/ 97 w 248"/>
                  <a:gd name="T49" fmla="*/ 58 h 144"/>
                  <a:gd name="T50" fmla="*/ 94 w 248"/>
                  <a:gd name="T51" fmla="*/ 61 h 144"/>
                  <a:gd name="T52" fmla="*/ 62 w 248"/>
                  <a:gd name="T53" fmla="*/ 85 h 144"/>
                  <a:gd name="T54" fmla="*/ 61 w 248"/>
                  <a:gd name="T55" fmla="*/ 86 h 144"/>
                  <a:gd name="T56" fmla="*/ 51 w 248"/>
                  <a:gd name="T57" fmla="*/ 93 h 144"/>
                  <a:gd name="T58" fmla="*/ 9 w 248"/>
                  <a:gd name="T59" fmla="*/ 124 h 144"/>
                  <a:gd name="T60" fmla="*/ 4 w 248"/>
                  <a:gd name="T61" fmla="*/ 128 h 144"/>
                  <a:gd name="T62" fmla="*/ 3 w 248"/>
                  <a:gd name="T63" fmla="*/ 140 h 144"/>
                  <a:gd name="T64" fmla="*/ 11 w 248"/>
                  <a:gd name="T65" fmla="*/ 143 h 144"/>
                  <a:gd name="T66" fmla="*/ 15 w 248"/>
                  <a:gd name="T67" fmla="*/ 142 h 144"/>
                  <a:gd name="T68" fmla="*/ 51 w 248"/>
                  <a:gd name="T69" fmla="*/ 114 h 144"/>
                  <a:gd name="T70" fmla="*/ 61 w 248"/>
                  <a:gd name="T71" fmla="*/ 107 h 144"/>
                  <a:gd name="T72" fmla="*/ 62 w 248"/>
                  <a:gd name="T73" fmla="*/ 107 h 144"/>
                  <a:gd name="T74" fmla="*/ 94 w 248"/>
                  <a:gd name="T75" fmla="*/ 82 h 144"/>
                  <a:gd name="T76" fmla="*/ 98 w 248"/>
                  <a:gd name="T77" fmla="*/ 80 h 144"/>
                  <a:gd name="T78" fmla="*/ 104 w 248"/>
                  <a:gd name="T79" fmla="*/ 75 h 144"/>
                  <a:gd name="T80" fmla="*/ 114 w 248"/>
                  <a:gd name="T81" fmla="*/ 67 h 144"/>
                  <a:gd name="T82" fmla="*/ 127 w 248"/>
                  <a:gd name="T83" fmla="*/ 57 h 144"/>
                  <a:gd name="T84" fmla="*/ 136 w 248"/>
                  <a:gd name="T85" fmla="*/ 66 h 144"/>
                  <a:gd name="T86" fmla="*/ 146 w 248"/>
                  <a:gd name="T87" fmla="*/ 76 h 144"/>
                  <a:gd name="T88" fmla="*/ 150 w 248"/>
                  <a:gd name="T89" fmla="*/ 79 h 144"/>
                  <a:gd name="T90" fmla="*/ 151 w 248"/>
                  <a:gd name="T91" fmla="*/ 81 h 144"/>
                  <a:gd name="T92" fmla="*/ 162 w 248"/>
                  <a:gd name="T93" fmla="*/ 82 h 144"/>
                  <a:gd name="T94" fmla="*/ 166 w 248"/>
                  <a:gd name="T95" fmla="*/ 79 h 144"/>
                  <a:gd name="T96" fmla="*/ 179 w 248"/>
                  <a:gd name="T97" fmla="*/ 69 h 144"/>
                  <a:gd name="T98" fmla="*/ 189 w 248"/>
                  <a:gd name="T99" fmla="*/ 61 h 144"/>
                  <a:gd name="T100" fmla="*/ 202 w 248"/>
                  <a:gd name="T101" fmla="*/ 51 h 144"/>
                  <a:gd name="T102" fmla="*/ 230 w 248"/>
                  <a:gd name="T103" fmla="*/ 27 h 144"/>
                  <a:gd name="T104" fmla="*/ 231 w 248"/>
                  <a:gd name="T105" fmla="*/ 26 h 144"/>
                  <a:gd name="T106" fmla="*/ 231 w 248"/>
                  <a:gd name="T107" fmla="*/ 46 h 144"/>
                  <a:gd name="T108" fmla="*/ 239 w 248"/>
                  <a:gd name="T109" fmla="*/ 54 h 144"/>
                  <a:gd name="T110" fmla="*/ 248 w 248"/>
                  <a:gd name="T111" fmla="*/ 46 h 144"/>
                  <a:gd name="T112" fmla="*/ 248 w 248"/>
                  <a:gd name="T113" fmla="*/ 8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248" h="144">
                    <a:moveTo>
                      <a:pt x="248" y="8"/>
                    </a:moveTo>
                    <a:cubicBezTo>
                      <a:pt x="248" y="6"/>
                      <a:pt x="247" y="4"/>
                      <a:pt x="245" y="2"/>
                    </a:cubicBezTo>
                    <a:cubicBezTo>
                      <a:pt x="243" y="1"/>
                      <a:pt x="241" y="0"/>
                      <a:pt x="239" y="0"/>
                    </a:cubicBezTo>
                    <a:cubicBezTo>
                      <a:pt x="230" y="0"/>
                      <a:pt x="230" y="0"/>
                      <a:pt x="230" y="0"/>
                    </a:cubicBezTo>
                    <a:cubicBezTo>
                      <a:pt x="200" y="0"/>
                      <a:pt x="200" y="0"/>
                      <a:pt x="200" y="0"/>
                    </a:cubicBezTo>
                    <a:cubicBezTo>
                      <a:pt x="199" y="0"/>
                      <a:pt x="198" y="0"/>
                      <a:pt x="197" y="1"/>
                    </a:cubicBezTo>
                    <a:cubicBezTo>
                      <a:pt x="197" y="1"/>
                      <a:pt x="196" y="1"/>
                      <a:pt x="196" y="1"/>
                    </a:cubicBezTo>
                    <a:cubicBezTo>
                      <a:pt x="193" y="2"/>
                      <a:pt x="191" y="5"/>
                      <a:pt x="191" y="8"/>
                    </a:cubicBezTo>
                    <a:cubicBezTo>
                      <a:pt x="191" y="12"/>
                      <a:pt x="194" y="15"/>
                      <a:pt x="197" y="16"/>
                    </a:cubicBezTo>
                    <a:cubicBezTo>
                      <a:pt x="198" y="17"/>
                      <a:pt x="199" y="17"/>
                      <a:pt x="200" y="17"/>
                    </a:cubicBezTo>
                    <a:cubicBezTo>
                      <a:pt x="210" y="17"/>
                      <a:pt x="210" y="17"/>
                      <a:pt x="210" y="17"/>
                    </a:cubicBezTo>
                    <a:cubicBezTo>
                      <a:pt x="215" y="17"/>
                      <a:pt x="215" y="17"/>
                      <a:pt x="215" y="17"/>
                    </a:cubicBezTo>
                    <a:cubicBezTo>
                      <a:pt x="206" y="24"/>
                      <a:pt x="206" y="24"/>
                      <a:pt x="206" y="24"/>
                    </a:cubicBezTo>
                    <a:cubicBezTo>
                      <a:pt x="189" y="39"/>
                      <a:pt x="189" y="39"/>
                      <a:pt x="189" y="39"/>
                    </a:cubicBezTo>
                    <a:cubicBezTo>
                      <a:pt x="179" y="47"/>
                      <a:pt x="179" y="47"/>
                      <a:pt x="179" y="47"/>
                    </a:cubicBezTo>
                    <a:cubicBezTo>
                      <a:pt x="166" y="57"/>
                      <a:pt x="166" y="57"/>
                      <a:pt x="166" y="57"/>
                    </a:cubicBezTo>
                    <a:cubicBezTo>
                      <a:pt x="158" y="63"/>
                      <a:pt x="158" y="63"/>
                      <a:pt x="158" y="63"/>
                    </a:cubicBezTo>
                    <a:cubicBezTo>
                      <a:pt x="150" y="55"/>
                      <a:pt x="150" y="55"/>
                      <a:pt x="150" y="55"/>
                    </a:cubicBezTo>
                    <a:cubicBezTo>
                      <a:pt x="146" y="52"/>
                      <a:pt x="146" y="52"/>
                      <a:pt x="146" y="52"/>
                    </a:cubicBezTo>
                    <a:cubicBezTo>
                      <a:pt x="136" y="42"/>
                      <a:pt x="136" y="42"/>
                      <a:pt x="136" y="42"/>
                    </a:cubicBezTo>
                    <a:cubicBezTo>
                      <a:pt x="134" y="40"/>
                      <a:pt x="134" y="40"/>
                      <a:pt x="134" y="40"/>
                    </a:cubicBezTo>
                    <a:cubicBezTo>
                      <a:pt x="131" y="37"/>
                      <a:pt x="127" y="36"/>
                      <a:pt x="123" y="39"/>
                    </a:cubicBezTo>
                    <a:cubicBezTo>
                      <a:pt x="114" y="46"/>
                      <a:pt x="114" y="46"/>
                      <a:pt x="114" y="46"/>
                    </a:cubicBezTo>
                    <a:cubicBezTo>
                      <a:pt x="104" y="54"/>
                      <a:pt x="104" y="54"/>
                      <a:pt x="104" y="54"/>
                    </a:cubicBezTo>
                    <a:cubicBezTo>
                      <a:pt x="97" y="58"/>
                      <a:pt x="97" y="58"/>
                      <a:pt x="97" y="58"/>
                    </a:cubicBezTo>
                    <a:cubicBezTo>
                      <a:pt x="94" y="61"/>
                      <a:pt x="94" y="61"/>
                      <a:pt x="94" y="61"/>
                    </a:cubicBezTo>
                    <a:cubicBezTo>
                      <a:pt x="62" y="85"/>
                      <a:pt x="62" y="85"/>
                      <a:pt x="62" y="85"/>
                    </a:cubicBezTo>
                    <a:cubicBezTo>
                      <a:pt x="61" y="86"/>
                      <a:pt x="61" y="86"/>
                      <a:pt x="61" y="86"/>
                    </a:cubicBezTo>
                    <a:cubicBezTo>
                      <a:pt x="51" y="93"/>
                      <a:pt x="51" y="93"/>
                      <a:pt x="51" y="93"/>
                    </a:cubicBezTo>
                    <a:cubicBezTo>
                      <a:pt x="9" y="124"/>
                      <a:pt x="9" y="124"/>
                      <a:pt x="9" y="124"/>
                    </a:cubicBezTo>
                    <a:cubicBezTo>
                      <a:pt x="4" y="128"/>
                      <a:pt x="4" y="128"/>
                      <a:pt x="4" y="128"/>
                    </a:cubicBezTo>
                    <a:cubicBezTo>
                      <a:pt x="1" y="131"/>
                      <a:pt x="0" y="136"/>
                      <a:pt x="3" y="140"/>
                    </a:cubicBezTo>
                    <a:cubicBezTo>
                      <a:pt x="5" y="143"/>
                      <a:pt x="8" y="144"/>
                      <a:pt x="11" y="143"/>
                    </a:cubicBezTo>
                    <a:cubicBezTo>
                      <a:pt x="12" y="143"/>
                      <a:pt x="14" y="143"/>
                      <a:pt x="15" y="142"/>
                    </a:cubicBezTo>
                    <a:cubicBezTo>
                      <a:pt x="51" y="114"/>
                      <a:pt x="51" y="114"/>
                      <a:pt x="51" y="114"/>
                    </a:cubicBezTo>
                    <a:cubicBezTo>
                      <a:pt x="61" y="107"/>
                      <a:pt x="61" y="107"/>
                      <a:pt x="61" y="107"/>
                    </a:cubicBezTo>
                    <a:cubicBezTo>
                      <a:pt x="62" y="107"/>
                      <a:pt x="62" y="107"/>
                      <a:pt x="62" y="107"/>
                    </a:cubicBezTo>
                    <a:cubicBezTo>
                      <a:pt x="94" y="82"/>
                      <a:pt x="94" y="82"/>
                      <a:pt x="94" y="82"/>
                    </a:cubicBezTo>
                    <a:cubicBezTo>
                      <a:pt x="98" y="80"/>
                      <a:pt x="98" y="80"/>
                      <a:pt x="98" y="80"/>
                    </a:cubicBezTo>
                    <a:cubicBezTo>
                      <a:pt x="104" y="75"/>
                      <a:pt x="104" y="75"/>
                      <a:pt x="104" y="75"/>
                    </a:cubicBezTo>
                    <a:cubicBezTo>
                      <a:pt x="114" y="67"/>
                      <a:pt x="114" y="67"/>
                      <a:pt x="114" y="67"/>
                    </a:cubicBezTo>
                    <a:cubicBezTo>
                      <a:pt x="127" y="57"/>
                      <a:pt x="127" y="57"/>
                      <a:pt x="127" y="57"/>
                    </a:cubicBezTo>
                    <a:cubicBezTo>
                      <a:pt x="136" y="66"/>
                      <a:pt x="136" y="66"/>
                      <a:pt x="136" y="66"/>
                    </a:cubicBezTo>
                    <a:cubicBezTo>
                      <a:pt x="146" y="76"/>
                      <a:pt x="146" y="76"/>
                      <a:pt x="146" y="76"/>
                    </a:cubicBezTo>
                    <a:cubicBezTo>
                      <a:pt x="150" y="79"/>
                      <a:pt x="150" y="79"/>
                      <a:pt x="150" y="79"/>
                    </a:cubicBezTo>
                    <a:cubicBezTo>
                      <a:pt x="151" y="81"/>
                      <a:pt x="151" y="81"/>
                      <a:pt x="151" y="81"/>
                    </a:cubicBezTo>
                    <a:cubicBezTo>
                      <a:pt x="154" y="84"/>
                      <a:pt x="159" y="84"/>
                      <a:pt x="162" y="82"/>
                    </a:cubicBezTo>
                    <a:cubicBezTo>
                      <a:pt x="166" y="79"/>
                      <a:pt x="166" y="79"/>
                      <a:pt x="166" y="79"/>
                    </a:cubicBezTo>
                    <a:cubicBezTo>
                      <a:pt x="179" y="69"/>
                      <a:pt x="179" y="69"/>
                      <a:pt x="179" y="69"/>
                    </a:cubicBezTo>
                    <a:cubicBezTo>
                      <a:pt x="189" y="61"/>
                      <a:pt x="189" y="61"/>
                      <a:pt x="189" y="61"/>
                    </a:cubicBezTo>
                    <a:cubicBezTo>
                      <a:pt x="202" y="51"/>
                      <a:pt x="202" y="51"/>
                      <a:pt x="202" y="51"/>
                    </a:cubicBezTo>
                    <a:cubicBezTo>
                      <a:pt x="230" y="27"/>
                      <a:pt x="230" y="27"/>
                      <a:pt x="230" y="27"/>
                    </a:cubicBezTo>
                    <a:cubicBezTo>
                      <a:pt x="231" y="26"/>
                      <a:pt x="231" y="26"/>
                      <a:pt x="231" y="26"/>
                    </a:cubicBezTo>
                    <a:cubicBezTo>
                      <a:pt x="231" y="46"/>
                      <a:pt x="231" y="46"/>
                      <a:pt x="231" y="46"/>
                    </a:cubicBezTo>
                    <a:cubicBezTo>
                      <a:pt x="231" y="50"/>
                      <a:pt x="234" y="54"/>
                      <a:pt x="239" y="54"/>
                    </a:cubicBezTo>
                    <a:cubicBezTo>
                      <a:pt x="244" y="54"/>
                      <a:pt x="248" y="50"/>
                      <a:pt x="248" y="46"/>
                    </a:cubicBezTo>
                    <a:lnTo>
                      <a:pt x="248" y="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867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53" name="矩形 52"/>
          <p:cNvSpPr/>
          <p:nvPr/>
        </p:nvSpPr>
        <p:spPr>
          <a:xfrm>
            <a:off x="2487705" y="1033352"/>
            <a:ext cx="907927" cy="300076"/>
          </a:xfrm>
          <a:prstGeom prst="rect">
            <a:avLst/>
          </a:prstGeom>
        </p:spPr>
        <p:txBody>
          <a:bodyPr wrap="none" lIns="68573" tIns="34287" rIns="68573" bIns="34287">
            <a:spAutoFit/>
          </a:bodyPr>
          <a:lstStyle/>
          <a:p>
            <a:pPr algn="r"/>
            <a:r>
              <a:rPr lang="zh-CN" altLang="en-US" sz="1500" b="1" dirty="0">
                <a:latin typeface="微软雅黑" pitchFamily="34" charset="-122"/>
                <a:ea typeface="微软雅黑" pitchFamily="34" charset="-122"/>
              </a:rPr>
              <a:t>勇于创新</a:t>
            </a:r>
            <a:endParaRPr lang="en-US" altLang="zh-CN" sz="15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矩形 47"/>
          <p:cNvSpPr>
            <a:spLocks noChangeArrowheads="1"/>
          </p:cNvSpPr>
          <p:nvPr/>
        </p:nvSpPr>
        <p:spPr bwMode="auto">
          <a:xfrm>
            <a:off x="969455" y="1307062"/>
            <a:ext cx="2439164" cy="457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3" tIns="34287" rIns="68573" bIns="34287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r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050" dirty="0" smtClean="0">
                <a:sym typeface="微软雅黑" pitchFamily="34" charset="-122"/>
              </a:rPr>
              <a:t>对现有系统存在不合理的地方敢于提出质疑并给出解决方案</a:t>
            </a:r>
            <a:endParaRPr lang="zh-CN" altLang="en-US" sz="1050" dirty="0">
              <a:sym typeface="微软雅黑" pitchFamily="34" charset="-122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1709217" y="2050239"/>
            <a:ext cx="907927" cy="300076"/>
          </a:xfrm>
          <a:prstGeom prst="rect">
            <a:avLst/>
          </a:prstGeom>
        </p:spPr>
        <p:txBody>
          <a:bodyPr wrap="none" lIns="68573" tIns="34287" rIns="68573" bIns="34287">
            <a:spAutoFit/>
          </a:bodyPr>
          <a:lstStyle/>
          <a:p>
            <a:pPr algn="r"/>
            <a:r>
              <a:rPr lang="zh-CN" altLang="en-US" sz="1500" b="1" dirty="0" smtClean="0">
                <a:latin typeface="微软雅黑" pitchFamily="34" charset="-122"/>
                <a:ea typeface="微软雅黑" pitchFamily="34" charset="-122"/>
              </a:rPr>
              <a:t>细心严谨</a:t>
            </a:r>
            <a:endParaRPr lang="en-US" altLang="zh-CN" sz="15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6" name="矩形 47"/>
          <p:cNvSpPr>
            <a:spLocks noChangeArrowheads="1"/>
          </p:cNvSpPr>
          <p:nvPr/>
        </p:nvSpPr>
        <p:spPr bwMode="auto">
          <a:xfrm>
            <a:off x="997961" y="2323950"/>
            <a:ext cx="1619180" cy="650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3" tIns="34287" rIns="68573" bIns="34287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r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050" dirty="0" smtClean="0">
                <a:sym typeface="微软雅黑" pitchFamily="34" charset="-122"/>
              </a:rPr>
              <a:t>在现实工作中，时刻保持着</a:t>
            </a:r>
            <a:r>
              <a:rPr lang="en-US" altLang="zh-CN" sz="1050" dirty="0" smtClean="0">
                <a:sym typeface="微软雅黑" pitchFamily="34" charset="-122"/>
              </a:rPr>
              <a:t>if(true){</a:t>
            </a:r>
            <a:r>
              <a:rPr lang="zh-CN" altLang="en-US" sz="1050" dirty="0" smtClean="0">
                <a:sym typeface="微软雅黑" pitchFamily="34" charset="-122"/>
              </a:rPr>
              <a:t>通过</a:t>
            </a:r>
            <a:r>
              <a:rPr lang="en-US" altLang="zh-CN" sz="1050" dirty="0" smtClean="0">
                <a:sym typeface="微软雅黑" pitchFamily="34" charset="-122"/>
              </a:rPr>
              <a:t>}else{</a:t>
            </a:r>
            <a:r>
              <a:rPr lang="zh-CN" altLang="en-US" sz="1050" dirty="0" smtClean="0">
                <a:sym typeface="微软雅黑" pitchFamily="34" charset="-122"/>
              </a:rPr>
              <a:t>异常</a:t>
            </a:r>
            <a:r>
              <a:rPr lang="en-US" altLang="zh-CN" sz="1050" dirty="0" smtClean="0">
                <a:sym typeface="微软雅黑" pitchFamily="34" charset="-122"/>
              </a:rPr>
              <a:t>},</a:t>
            </a:r>
            <a:r>
              <a:rPr lang="zh-CN" altLang="en-US" sz="1050" dirty="0" smtClean="0">
                <a:sym typeface="微软雅黑" pitchFamily="34" charset="-122"/>
              </a:rPr>
              <a:t>不放过任何未知情况</a:t>
            </a:r>
            <a:endParaRPr lang="zh-CN" altLang="en-US" sz="1050" dirty="0">
              <a:sym typeface="微软雅黑" pitchFamily="34" charset="-122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1709219" y="3114764"/>
            <a:ext cx="907927" cy="300076"/>
          </a:xfrm>
          <a:prstGeom prst="rect">
            <a:avLst/>
          </a:prstGeom>
        </p:spPr>
        <p:txBody>
          <a:bodyPr wrap="none" lIns="68573" tIns="34287" rIns="68573" bIns="34287">
            <a:spAutoFit/>
          </a:bodyPr>
          <a:lstStyle/>
          <a:p>
            <a:pPr algn="r"/>
            <a:r>
              <a:rPr lang="zh-CN" altLang="en-US" sz="1500" b="1" dirty="0" smtClean="0">
                <a:latin typeface="微软雅黑" pitchFamily="34" charset="-122"/>
                <a:ea typeface="微软雅黑" pitchFamily="34" charset="-122"/>
              </a:rPr>
              <a:t>技术态度</a:t>
            </a:r>
            <a:endParaRPr lang="en-US" altLang="zh-CN" sz="15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8" name="矩形 47"/>
          <p:cNvSpPr>
            <a:spLocks noChangeArrowheads="1"/>
          </p:cNvSpPr>
          <p:nvPr/>
        </p:nvSpPr>
        <p:spPr bwMode="auto">
          <a:xfrm>
            <a:off x="997961" y="3388471"/>
            <a:ext cx="1619180" cy="457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3" tIns="34287" rIns="68573" bIns="34287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r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050" dirty="0" smtClean="0">
                <a:sym typeface="微软雅黑" pitchFamily="34" charset="-122"/>
              </a:rPr>
              <a:t>代码洁癖者，不光要授之以鱼，还追求授之以渔</a:t>
            </a:r>
            <a:endParaRPr lang="zh-CN" altLang="en-US" sz="1050" dirty="0">
              <a:sym typeface="微软雅黑" pitchFamily="34" charset="-122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6530372" y="1606629"/>
            <a:ext cx="907927" cy="300076"/>
          </a:xfrm>
          <a:prstGeom prst="rect">
            <a:avLst/>
          </a:prstGeom>
        </p:spPr>
        <p:txBody>
          <a:bodyPr wrap="none" lIns="68573" tIns="34287" rIns="68573" bIns="34287">
            <a:spAutoFit/>
          </a:bodyPr>
          <a:lstStyle/>
          <a:p>
            <a:r>
              <a:rPr lang="zh-CN" altLang="en-US" sz="1500" b="1" dirty="0" smtClean="0">
                <a:latin typeface="微软雅黑" pitchFamily="34" charset="-122"/>
                <a:ea typeface="微软雅黑" pitchFamily="34" charset="-122"/>
              </a:rPr>
              <a:t>乐观向上</a:t>
            </a:r>
            <a:endParaRPr lang="en-US" altLang="zh-CN" sz="15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0" name="矩形 47"/>
          <p:cNvSpPr>
            <a:spLocks noChangeArrowheads="1"/>
          </p:cNvSpPr>
          <p:nvPr/>
        </p:nvSpPr>
        <p:spPr bwMode="auto">
          <a:xfrm>
            <a:off x="6509898" y="1892162"/>
            <a:ext cx="1655002" cy="1038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3" tIns="34287" rIns="68573" bIns="34287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050" dirty="0" smtClean="0">
                <a:sym typeface="微软雅黑" pitchFamily="34" charset="-122"/>
              </a:rPr>
              <a:t>面试了阿里那么多岗位，多次面到</a:t>
            </a:r>
            <a:r>
              <a:rPr lang="en-US" altLang="zh-CN" sz="1050" dirty="0" smtClean="0">
                <a:sym typeface="微软雅黑" pitchFamily="34" charset="-122"/>
              </a:rPr>
              <a:t>3</a:t>
            </a:r>
            <a:r>
              <a:rPr lang="zh-CN" altLang="en-US" sz="1050" dirty="0" smtClean="0">
                <a:sym typeface="微软雅黑" pitchFamily="34" charset="-122"/>
              </a:rPr>
              <a:t>轮以上，虽然都没有通过，但是依然乐观面对，该工作工作，该学习学习。</a:t>
            </a:r>
            <a:endParaRPr lang="zh-CN" altLang="en-US" sz="1050" dirty="0">
              <a:sym typeface="微软雅黑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6523214" y="2869023"/>
            <a:ext cx="1347150" cy="300076"/>
          </a:xfrm>
          <a:prstGeom prst="rect">
            <a:avLst/>
          </a:prstGeom>
        </p:spPr>
        <p:txBody>
          <a:bodyPr wrap="none" lIns="68573" tIns="34287" rIns="68573" bIns="34287">
            <a:spAutoFit/>
          </a:bodyPr>
          <a:lstStyle/>
          <a:p>
            <a:r>
              <a:rPr lang="zh-CN" altLang="en-US" sz="1500" b="1" dirty="0" smtClean="0">
                <a:latin typeface="微软雅黑" pitchFamily="34" charset="-122"/>
                <a:ea typeface="微软雅黑" pitchFamily="34" charset="-122"/>
              </a:rPr>
              <a:t>求知欲</a:t>
            </a:r>
            <a:r>
              <a:rPr lang="en-US" altLang="zh-CN" sz="1500" b="1" dirty="0" smtClean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1500" b="1" dirty="0" smtClean="0">
                <a:latin typeface="微软雅黑" pitchFamily="34" charset="-122"/>
                <a:ea typeface="微软雅黑" pitchFamily="34" charset="-122"/>
              </a:rPr>
              <a:t>上进心</a:t>
            </a:r>
            <a:endParaRPr lang="en-US" altLang="zh-CN" sz="15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2" name="矩形 47"/>
          <p:cNvSpPr>
            <a:spLocks noChangeArrowheads="1"/>
          </p:cNvSpPr>
          <p:nvPr/>
        </p:nvSpPr>
        <p:spPr bwMode="auto">
          <a:xfrm>
            <a:off x="6523212" y="3154556"/>
            <a:ext cx="1655002" cy="650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3" tIns="34287" rIns="68573" bIns="34287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050" dirty="0" smtClean="0">
                <a:sym typeface="微软雅黑" pitchFamily="34" charset="-122"/>
              </a:rPr>
              <a:t>喜欢看博客，书，源代码。每年给自己制定一个技术小目标</a:t>
            </a:r>
            <a:r>
              <a:rPr lang="en-US" altLang="zh-CN" sz="1050" dirty="0" smtClean="0">
                <a:sym typeface="微软雅黑" pitchFamily="34" charset="-122"/>
              </a:rPr>
              <a:t>,</a:t>
            </a:r>
            <a:r>
              <a:rPr lang="zh-CN" altLang="en-US" sz="1050" dirty="0" smtClean="0">
                <a:sym typeface="微软雅黑" pitchFamily="34" charset="-122"/>
              </a:rPr>
              <a:t>造造轮子。</a:t>
            </a:r>
            <a:endParaRPr lang="zh-CN" altLang="en-US" sz="1050" dirty="0">
              <a:sym typeface="微软雅黑" pitchFamily="34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5656971" y="4028645"/>
            <a:ext cx="907927" cy="300076"/>
          </a:xfrm>
          <a:prstGeom prst="rect">
            <a:avLst/>
          </a:prstGeom>
        </p:spPr>
        <p:txBody>
          <a:bodyPr wrap="none" lIns="68573" tIns="34287" rIns="68573" bIns="34287">
            <a:spAutoFit/>
          </a:bodyPr>
          <a:lstStyle/>
          <a:p>
            <a:r>
              <a:rPr lang="zh-CN" altLang="en-US" sz="1500" b="1" dirty="0">
                <a:latin typeface="微软雅黑" pitchFamily="34" charset="-122"/>
                <a:ea typeface="微软雅黑" pitchFamily="34" charset="-122"/>
              </a:rPr>
              <a:t>乐于奉献</a:t>
            </a:r>
            <a:endParaRPr lang="en-US" altLang="zh-CN" sz="15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4" name="矩形 47"/>
          <p:cNvSpPr>
            <a:spLocks noChangeArrowheads="1"/>
          </p:cNvSpPr>
          <p:nvPr/>
        </p:nvSpPr>
        <p:spPr bwMode="auto">
          <a:xfrm>
            <a:off x="5656972" y="4314181"/>
            <a:ext cx="2187618" cy="457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3" tIns="34287" rIns="68573" bIns="34287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050" dirty="0" smtClean="0">
                <a:sym typeface="微软雅黑" pitchFamily="34" charset="-122"/>
              </a:rPr>
              <a:t>经常跟部门同学一起午餐的时候给他们分享业务和技术上的知识</a:t>
            </a:r>
            <a:endParaRPr lang="zh-CN" altLang="en-US" sz="1050" dirty="0">
              <a:sym typeface="微软雅黑" pitchFamily="34" charset="-122"/>
            </a:endParaRPr>
          </a:p>
        </p:txBody>
      </p:sp>
      <p:grpSp>
        <p:nvGrpSpPr>
          <p:cNvPr id="44" name="组合 64"/>
          <p:cNvGrpSpPr/>
          <p:nvPr/>
        </p:nvGrpSpPr>
        <p:grpSpPr>
          <a:xfrm flipH="1">
            <a:off x="5811339" y="1777275"/>
            <a:ext cx="663084" cy="197168"/>
            <a:chOff x="4255294" y="1661160"/>
            <a:chExt cx="1505426" cy="262890"/>
          </a:xfrm>
        </p:grpSpPr>
        <p:cxnSp>
          <p:nvCxnSpPr>
            <p:cNvPr id="66" name="直接连接符 65"/>
            <p:cNvCxnSpPr/>
            <p:nvPr/>
          </p:nvCxnSpPr>
          <p:spPr>
            <a:xfrm flipH="1" flipV="1">
              <a:off x="5410200" y="1661160"/>
              <a:ext cx="350520" cy="26289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连接符 66"/>
            <p:cNvCxnSpPr/>
            <p:nvPr/>
          </p:nvCxnSpPr>
          <p:spPr>
            <a:xfrm flipH="1">
              <a:off x="4255294" y="1663541"/>
              <a:ext cx="1157287" cy="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21950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23" presetClass="entr" presetSubtype="52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3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1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3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3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400"/>
                            </p:stCondLst>
                            <p:childTnLst>
                              <p:par>
                                <p:cTn id="21" presetID="22" presetClass="entr" presetSubtype="2" fill="hold" nodeType="after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50"/>
                            </p:stCondLst>
                            <p:childTnLst>
                              <p:par>
                                <p:cTn id="2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4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4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450"/>
                            </p:stCondLst>
                            <p:childTnLst>
                              <p:par>
                                <p:cTn id="32" presetID="2" presetClass="entr" presetSubtype="2" fill="hold" nodeType="after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3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3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95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45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4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4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850"/>
                            </p:stCondLst>
                            <p:childTnLst>
                              <p:par>
                                <p:cTn id="48" presetID="2" presetClass="entr" presetSubtype="2" fill="hold" nodeType="after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3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3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35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3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7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4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4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100"/>
                            </p:stCondLst>
                            <p:childTnLst>
                              <p:par>
                                <p:cTn id="64" presetID="2" presetClass="entr" presetSubtype="4" fill="hold" nodeType="after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3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3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60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61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4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4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6500"/>
                            </p:stCondLst>
                            <p:childTnLst>
                              <p:par>
                                <p:cTn id="80" presetID="2" presetClass="entr" presetSubtype="8" fill="hold" nodeType="after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3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3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7000"/>
                            </p:stCondLst>
                            <p:childTnLst>
                              <p:par>
                                <p:cTn id="8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7" dur="3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7350"/>
                            </p:stCondLst>
                            <p:childTnLst>
                              <p:par>
                                <p:cTn id="8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1" dur="4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4" dur="4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7750"/>
                            </p:stCondLst>
                            <p:childTnLst>
                              <p:par>
                                <p:cTn id="96" presetID="2" presetClass="entr" presetSubtype="8" fill="hold" nodeType="after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3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3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8250"/>
                            </p:stCondLst>
                            <p:childTnLst>
                              <p:par>
                                <p:cTn id="10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3" dur="3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8600"/>
                            </p:stCondLst>
                            <p:childTnLst>
                              <p:par>
                                <p:cTn id="10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7" dur="4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0" dur="4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/>
      <p:bldP spid="61" grpId="0"/>
      <p:bldP spid="62" grpId="0"/>
      <p:bldP spid="63" grpId="0"/>
      <p:bldP spid="6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" y="394"/>
            <a:ext cx="4952999" cy="772271"/>
            <a:chOff x="0" y="-1"/>
            <a:chExt cx="7681384" cy="973115"/>
          </a:xfrm>
        </p:grpSpPr>
        <p:grpSp>
          <p:nvGrpSpPr>
            <p:cNvPr id="5" name="组合 4"/>
            <p:cNvGrpSpPr/>
            <p:nvPr/>
          </p:nvGrpSpPr>
          <p:grpSpPr>
            <a:xfrm>
              <a:off x="0" y="-1"/>
              <a:ext cx="7681384" cy="221354"/>
              <a:chOff x="0" y="-1"/>
              <a:chExt cx="9985800" cy="287760"/>
            </a:xfrm>
          </p:grpSpPr>
          <p:sp>
            <p:nvSpPr>
              <p:cNvPr id="11" name="Shape 5209"/>
              <p:cNvSpPr/>
              <p:nvPr/>
            </p:nvSpPr>
            <p:spPr>
              <a:xfrm>
                <a:off x="0" y="0"/>
                <a:ext cx="2496450" cy="287759"/>
              </a:xfrm>
              <a:prstGeom prst="rect">
                <a:avLst/>
              </a:prstGeom>
              <a:solidFill>
                <a:srgbClr val="0070C0"/>
              </a:solidFill>
              <a:ln w="12700">
                <a:miter lim="400000"/>
              </a:ln>
            </p:spPr>
            <p:txBody>
              <a:bodyPr lIns="30236" tIns="30236" rIns="30236" bIns="30236" anchor="ctr"/>
              <a:lstStyle/>
              <a:p>
                <a:pPr lvl="0" algn="ctr">
                  <a:buClr>
                    <a:srgbClr val="FFFFFF"/>
                  </a:buClr>
                  <a:defRPr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defRPr>
                </a:pPr>
                <a:endParaRPr sz="1448">
                  <a:latin typeface="+mn-ea"/>
                </a:endParaRPr>
              </a:p>
            </p:txBody>
          </p:sp>
          <p:sp>
            <p:nvSpPr>
              <p:cNvPr id="12" name="Shape 5209"/>
              <p:cNvSpPr/>
              <p:nvPr/>
            </p:nvSpPr>
            <p:spPr>
              <a:xfrm>
                <a:off x="2496450" y="0"/>
                <a:ext cx="2496450" cy="287759"/>
              </a:xfrm>
              <a:prstGeom prst="rect">
                <a:avLst/>
              </a:prstGeom>
              <a:solidFill>
                <a:srgbClr val="00B0F0"/>
              </a:solidFill>
              <a:ln w="12700">
                <a:miter lim="400000"/>
              </a:ln>
            </p:spPr>
            <p:txBody>
              <a:bodyPr lIns="30236" tIns="30236" rIns="30236" bIns="30236" anchor="ctr"/>
              <a:lstStyle/>
              <a:p>
                <a:pPr lvl="0" algn="ctr">
                  <a:buClr>
                    <a:srgbClr val="FFFFFF"/>
                  </a:buClr>
                  <a:defRPr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defRPr>
                </a:pPr>
                <a:endParaRPr sz="1448">
                  <a:latin typeface="+mn-ea"/>
                </a:endParaRPr>
              </a:p>
            </p:txBody>
          </p:sp>
          <p:sp>
            <p:nvSpPr>
              <p:cNvPr id="13" name="Shape 5209"/>
              <p:cNvSpPr/>
              <p:nvPr/>
            </p:nvSpPr>
            <p:spPr>
              <a:xfrm>
                <a:off x="4992900" y="0"/>
                <a:ext cx="2496450" cy="287759"/>
              </a:xfrm>
              <a:prstGeom prst="rect">
                <a:avLst/>
              </a:prstGeom>
              <a:solidFill>
                <a:srgbClr val="66CCFF"/>
              </a:solidFill>
              <a:ln w="12700">
                <a:miter lim="400000"/>
              </a:ln>
            </p:spPr>
            <p:txBody>
              <a:bodyPr lIns="30236" tIns="30236" rIns="30236" bIns="30236" anchor="ctr"/>
              <a:lstStyle/>
              <a:p>
                <a:pPr lvl="0" algn="ctr">
                  <a:buClr>
                    <a:srgbClr val="FFFFFF"/>
                  </a:buClr>
                  <a:defRPr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defRPr>
                </a:pPr>
                <a:endParaRPr sz="1448">
                  <a:latin typeface="+mn-ea"/>
                </a:endParaRPr>
              </a:p>
            </p:txBody>
          </p:sp>
          <p:sp>
            <p:nvSpPr>
              <p:cNvPr id="14" name="Shape 5209"/>
              <p:cNvSpPr/>
              <p:nvPr/>
            </p:nvSpPr>
            <p:spPr>
              <a:xfrm>
                <a:off x="7489350" y="-1"/>
                <a:ext cx="2496450" cy="287759"/>
              </a:xfrm>
              <a:prstGeom prst="rect">
                <a:avLst/>
              </a:prstGeom>
              <a:solidFill>
                <a:srgbClr val="CCECFF"/>
              </a:solidFill>
              <a:ln w="12700">
                <a:miter lim="400000"/>
              </a:ln>
            </p:spPr>
            <p:txBody>
              <a:bodyPr lIns="30236" tIns="30236" rIns="30236" bIns="30236" anchor="ctr"/>
              <a:lstStyle/>
              <a:p>
                <a:pPr lvl="0" algn="ctr">
                  <a:buClr>
                    <a:srgbClr val="FFFFFF"/>
                  </a:buClr>
                  <a:defRPr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defRPr>
                </a:pPr>
                <a:endParaRPr sz="1448">
                  <a:latin typeface="+mn-ea"/>
                </a:endParaRPr>
              </a:p>
            </p:txBody>
          </p:sp>
        </p:grpSp>
        <p:grpSp>
          <p:nvGrpSpPr>
            <p:cNvPr id="6" name="Group 2145"/>
            <p:cNvGrpSpPr/>
            <p:nvPr/>
          </p:nvGrpSpPr>
          <p:grpSpPr>
            <a:xfrm flipH="1">
              <a:off x="490829" y="557055"/>
              <a:ext cx="85275" cy="416059"/>
              <a:chOff x="0" y="0"/>
              <a:chExt cx="93144" cy="466123"/>
            </a:xfrm>
          </p:grpSpPr>
          <p:sp>
            <p:nvSpPr>
              <p:cNvPr id="7" name="Shape 2140"/>
              <p:cNvSpPr/>
              <p:nvPr/>
            </p:nvSpPr>
            <p:spPr>
              <a:xfrm>
                <a:off x="0" y="0"/>
                <a:ext cx="93144" cy="9314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50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3507"/>
                      <a:pt x="0" y="13507"/>
                      <a:pt x="0" y="13507"/>
                    </a:cubicBezTo>
                    <a:cubicBezTo>
                      <a:pt x="0" y="17978"/>
                      <a:pt x="3622" y="21600"/>
                      <a:pt x="8112" y="21600"/>
                    </a:cubicBezTo>
                    <a:cubicBezTo>
                      <a:pt x="21600" y="21600"/>
                      <a:pt x="21600" y="21600"/>
                      <a:pt x="21600" y="21600"/>
                    </a:cubicBezTo>
                    <a:cubicBezTo>
                      <a:pt x="21600" y="8112"/>
                      <a:pt x="21600" y="8112"/>
                      <a:pt x="21600" y="8112"/>
                    </a:cubicBezTo>
                    <a:cubicBezTo>
                      <a:pt x="21600" y="3622"/>
                      <a:pt x="17978" y="0"/>
                      <a:pt x="13507" y="0"/>
                    </a:cubicBezTo>
                    <a:close/>
                  </a:path>
                </a:pathLst>
              </a:custGeom>
              <a:solidFill>
                <a:srgbClr val="0070C0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buClrTx/>
                </a:pPr>
                <a:endParaRPr sz="1448">
                  <a:latin typeface="+mn-ea"/>
                </a:endParaRPr>
              </a:p>
            </p:txBody>
          </p:sp>
          <p:sp>
            <p:nvSpPr>
              <p:cNvPr id="8" name="Shape 2141"/>
              <p:cNvSpPr/>
              <p:nvPr/>
            </p:nvSpPr>
            <p:spPr>
              <a:xfrm>
                <a:off x="0" y="124326"/>
                <a:ext cx="93144" cy="9314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50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3507"/>
                      <a:pt x="0" y="13507"/>
                      <a:pt x="0" y="13507"/>
                    </a:cubicBezTo>
                    <a:cubicBezTo>
                      <a:pt x="0" y="17978"/>
                      <a:pt x="3622" y="21600"/>
                      <a:pt x="8112" y="21600"/>
                    </a:cubicBezTo>
                    <a:cubicBezTo>
                      <a:pt x="21600" y="21600"/>
                      <a:pt x="21600" y="21600"/>
                      <a:pt x="21600" y="21600"/>
                    </a:cubicBezTo>
                    <a:cubicBezTo>
                      <a:pt x="21600" y="8112"/>
                      <a:pt x="21600" y="8112"/>
                      <a:pt x="21600" y="8112"/>
                    </a:cubicBezTo>
                    <a:cubicBezTo>
                      <a:pt x="21600" y="3622"/>
                      <a:pt x="17978" y="0"/>
                      <a:pt x="13507" y="0"/>
                    </a:cubicBezTo>
                    <a:close/>
                  </a:path>
                </a:pathLst>
              </a:custGeom>
              <a:solidFill>
                <a:srgbClr val="00B0F0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buClrTx/>
                </a:pPr>
                <a:endParaRPr sz="1448">
                  <a:latin typeface="+mn-ea"/>
                </a:endParaRPr>
              </a:p>
            </p:txBody>
          </p:sp>
          <p:sp>
            <p:nvSpPr>
              <p:cNvPr id="9" name="Shape 2142"/>
              <p:cNvSpPr/>
              <p:nvPr/>
            </p:nvSpPr>
            <p:spPr>
              <a:xfrm>
                <a:off x="0" y="248651"/>
                <a:ext cx="93144" cy="9314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50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3507"/>
                      <a:pt x="0" y="13507"/>
                      <a:pt x="0" y="13507"/>
                    </a:cubicBezTo>
                    <a:cubicBezTo>
                      <a:pt x="0" y="17978"/>
                      <a:pt x="3622" y="21600"/>
                      <a:pt x="8112" y="21600"/>
                    </a:cubicBezTo>
                    <a:cubicBezTo>
                      <a:pt x="21600" y="21600"/>
                      <a:pt x="21600" y="21600"/>
                      <a:pt x="21600" y="21600"/>
                    </a:cubicBezTo>
                    <a:cubicBezTo>
                      <a:pt x="21600" y="8112"/>
                      <a:pt x="21600" y="8112"/>
                      <a:pt x="21600" y="8112"/>
                    </a:cubicBezTo>
                    <a:cubicBezTo>
                      <a:pt x="21600" y="3622"/>
                      <a:pt x="17978" y="0"/>
                      <a:pt x="13507" y="0"/>
                    </a:cubicBezTo>
                    <a:close/>
                  </a:path>
                </a:pathLst>
              </a:custGeom>
              <a:solidFill>
                <a:srgbClr val="66CCFF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buClrTx/>
                </a:pPr>
                <a:endParaRPr sz="1448">
                  <a:latin typeface="+mn-ea"/>
                </a:endParaRPr>
              </a:p>
            </p:txBody>
          </p:sp>
          <p:sp>
            <p:nvSpPr>
              <p:cNvPr id="10" name="Shape 2143"/>
              <p:cNvSpPr/>
              <p:nvPr/>
            </p:nvSpPr>
            <p:spPr>
              <a:xfrm>
                <a:off x="0" y="372978"/>
                <a:ext cx="93144" cy="9314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50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3507"/>
                      <a:pt x="0" y="13507"/>
                      <a:pt x="0" y="13507"/>
                    </a:cubicBezTo>
                    <a:cubicBezTo>
                      <a:pt x="0" y="17978"/>
                      <a:pt x="3622" y="21600"/>
                      <a:pt x="8112" y="21600"/>
                    </a:cubicBezTo>
                    <a:cubicBezTo>
                      <a:pt x="21600" y="21600"/>
                      <a:pt x="21600" y="21600"/>
                      <a:pt x="21600" y="21600"/>
                    </a:cubicBezTo>
                    <a:cubicBezTo>
                      <a:pt x="21600" y="8112"/>
                      <a:pt x="21600" y="8112"/>
                      <a:pt x="21600" y="8112"/>
                    </a:cubicBezTo>
                    <a:cubicBezTo>
                      <a:pt x="21600" y="3622"/>
                      <a:pt x="17978" y="0"/>
                      <a:pt x="13507" y="0"/>
                    </a:cubicBezTo>
                    <a:close/>
                  </a:path>
                </a:pathLst>
              </a:custGeom>
              <a:solidFill>
                <a:srgbClr val="CCECFF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buClrTx/>
                </a:pPr>
                <a:endParaRPr sz="1448">
                  <a:latin typeface="+mn-ea"/>
                </a:endParaRPr>
              </a:p>
            </p:txBody>
          </p:sp>
        </p:grpSp>
      </p:grpSp>
      <p:sp>
        <p:nvSpPr>
          <p:cNvPr id="15" name="Title 1"/>
          <p:cNvSpPr txBox="1">
            <a:spLocks/>
          </p:cNvSpPr>
          <p:nvPr/>
        </p:nvSpPr>
        <p:spPr>
          <a:xfrm>
            <a:off x="457201" y="374195"/>
            <a:ext cx="8229600" cy="369035"/>
          </a:xfrm>
          <a:prstGeom prst="rect">
            <a:avLst/>
          </a:prstGeom>
        </p:spPr>
        <p:txBody>
          <a:bodyPr vert="horz" lIns="91435" tIns="45717" rIns="91435" bIns="45717" rtlCol="0" anchor="ctr">
            <a:noAutofit/>
          </a:bodyPr>
          <a:lstStyle>
            <a:lvl1pPr algn="ctr" defTabSz="1152144" rtl="0" eaLnBrk="1" latinLnBrk="0" hangingPunct="1">
              <a:spcBef>
                <a:spcPct val="0"/>
              </a:spcBef>
              <a:buNone/>
              <a:defRPr sz="5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/>
            <a:r>
              <a:rPr lang="zh-CN" altLang="en-US" sz="2778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微软雅黑" pitchFamily="34" charset="-122"/>
                <a:ea typeface="微软雅黑" pitchFamily="34" charset="-122"/>
              </a:rPr>
              <a:t>分布式服务管理</a:t>
            </a:r>
            <a:endParaRPr lang="en-US" sz="2778" dirty="0">
              <a:solidFill>
                <a:srgbClr val="000000">
                  <a:lumMod val="50000"/>
                  <a:lumOff val="50000"/>
                </a:srgb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Subtitle 4"/>
          <p:cNvSpPr txBox="1">
            <a:spLocks/>
          </p:cNvSpPr>
          <p:nvPr/>
        </p:nvSpPr>
        <p:spPr>
          <a:xfrm>
            <a:off x="457201" y="743230"/>
            <a:ext cx="8229600" cy="304753"/>
          </a:xfrm>
          <a:prstGeom prst="rect">
            <a:avLst/>
          </a:prstGeom>
        </p:spPr>
        <p:txBody>
          <a:bodyPr vert="horz" lIns="91435" tIns="45717" rIns="91435" bIns="45717" rtlCol="0">
            <a:normAutofit/>
          </a:bodyPr>
          <a:lstStyle/>
          <a:p>
            <a:pPr marL="342878" indent="-342878" defTabSz="725668">
              <a:spcBef>
                <a:spcPct val="20000"/>
              </a:spcBef>
              <a:defRPr/>
            </a:pPr>
            <a:r>
              <a:rPr lang="zh-CN" altLang="en-US" sz="1111" b="1" kern="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微软雅黑" pitchFamily="34" charset="-122"/>
              </a:rPr>
              <a:t>主要用户场景</a:t>
            </a:r>
            <a:endParaRPr lang="en-US" sz="1111" b="1" kern="0" dirty="0">
              <a:solidFill>
                <a:srgbClr val="000000">
                  <a:lumMod val="50000"/>
                  <a:lumOff val="50000"/>
                </a:srgbClr>
              </a:solidFill>
              <a:latin typeface="微软雅黑" pitchFamily="34" charset="-122"/>
            </a:endParaRPr>
          </a:p>
        </p:txBody>
      </p:sp>
      <p:sp>
        <p:nvSpPr>
          <p:cNvPr id="108" name="Freeform 9"/>
          <p:cNvSpPr>
            <a:spLocks/>
          </p:cNvSpPr>
          <p:nvPr/>
        </p:nvSpPr>
        <p:spPr bwMode="auto">
          <a:xfrm>
            <a:off x="655672" y="1723073"/>
            <a:ext cx="659082" cy="789227"/>
          </a:xfrm>
          <a:custGeom>
            <a:avLst/>
            <a:gdLst>
              <a:gd name="T0" fmla="*/ 0 w 433"/>
              <a:gd name="T1" fmla="*/ 595 h 595"/>
              <a:gd name="T2" fmla="*/ 433 w 433"/>
              <a:gd name="T3" fmla="*/ 450 h 595"/>
              <a:gd name="T4" fmla="*/ 433 w 433"/>
              <a:gd name="T5" fmla="*/ 0 h 595"/>
              <a:gd name="T6" fmla="*/ 0 w 433"/>
              <a:gd name="T7" fmla="*/ 321 h 595"/>
              <a:gd name="T8" fmla="*/ 0 w 433"/>
              <a:gd name="T9" fmla="*/ 595 h 5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3" h="595">
                <a:moveTo>
                  <a:pt x="0" y="595"/>
                </a:moveTo>
                <a:lnTo>
                  <a:pt x="433" y="450"/>
                </a:lnTo>
                <a:lnTo>
                  <a:pt x="433" y="0"/>
                </a:lnTo>
                <a:lnTo>
                  <a:pt x="0" y="321"/>
                </a:lnTo>
                <a:lnTo>
                  <a:pt x="0" y="595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 vert="horz" wrap="square" lIns="78172" tIns="39085" rIns="78172" bIns="39085" numCol="1" anchor="t" anchorCtr="0" compatLnSpc="1">
            <a:prstTxWarp prst="textNoShape">
              <a:avLst/>
            </a:prstTxWarp>
          </a:bodyPr>
          <a:lstStyle/>
          <a:p>
            <a:pPr defTabSz="725668">
              <a:defRPr/>
            </a:pPr>
            <a:endParaRPr lang="id-ID" sz="1428" kern="0" dirty="0">
              <a:solidFill>
                <a:sysClr val="windowText" lastClr="000000"/>
              </a:solidFill>
              <a:latin typeface="微软雅黑" pitchFamily="34" charset="-122"/>
            </a:endParaRPr>
          </a:p>
        </p:txBody>
      </p:sp>
      <p:sp>
        <p:nvSpPr>
          <p:cNvPr id="109" name="Freeform 10"/>
          <p:cNvSpPr>
            <a:spLocks/>
          </p:cNvSpPr>
          <p:nvPr/>
        </p:nvSpPr>
        <p:spPr bwMode="auto">
          <a:xfrm>
            <a:off x="655672" y="2746886"/>
            <a:ext cx="659082" cy="704336"/>
          </a:xfrm>
          <a:custGeom>
            <a:avLst/>
            <a:gdLst>
              <a:gd name="T0" fmla="*/ 0 w 433"/>
              <a:gd name="T1" fmla="*/ 418 h 531"/>
              <a:gd name="T2" fmla="*/ 433 w 433"/>
              <a:gd name="T3" fmla="*/ 531 h 531"/>
              <a:gd name="T4" fmla="*/ 433 w 433"/>
              <a:gd name="T5" fmla="*/ 0 h 531"/>
              <a:gd name="T6" fmla="*/ 0 w 433"/>
              <a:gd name="T7" fmla="*/ 145 h 531"/>
              <a:gd name="T8" fmla="*/ 0 w 433"/>
              <a:gd name="T9" fmla="*/ 418 h 5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3" h="531">
                <a:moveTo>
                  <a:pt x="0" y="418"/>
                </a:moveTo>
                <a:lnTo>
                  <a:pt x="433" y="531"/>
                </a:lnTo>
                <a:lnTo>
                  <a:pt x="433" y="0"/>
                </a:lnTo>
                <a:lnTo>
                  <a:pt x="0" y="145"/>
                </a:lnTo>
                <a:lnTo>
                  <a:pt x="0" y="418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vert="horz" wrap="square" lIns="78172" tIns="39085" rIns="78172" bIns="39085" numCol="1" anchor="t" anchorCtr="0" compatLnSpc="1">
            <a:prstTxWarp prst="textNoShape">
              <a:avLst/>
            </a:prstTxWarp>
          </a:bodyPr>
          <a:lstStyle/>
          <a:p>
            <a:pPr defTabSz="725668">
              <a:defRPr/>
            </a:pPr>
            <a:endParaRPr lang="id-ID" sz="1428" kern="0" dirty="0">
              <a:solidFill>
                <a:sysClr val="windowText" lastClr="000000"/>
              </a:solidFill>
              <a:latin typeface="微软雅黑" pitchFamily="34" charset="-122"/>
            </a:endParaRPr>
          </a:p>
        </p:txBody>
      </p:sp>
      <p:sp>
        <p:nvSpPr>
          <p:cNvPr id="112" name="Rectangle 5"/>
          <p:cNvSpPr>
            <a:spLocks noChangeArrowheads="1"/>
          </p:cNvSpPr>
          <p:nvPr/>
        </p:nvSpPr>
        <p:spPr bwMode="auto">
          <a:xfrm>
            <a:off x="-26911" y="2148858"/>
            <a:ext cx="655338" cy="36344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vert="horz" wrap="square" lIns="78172" tIns="39085" rIns="78172" bIns="39085" numCol="1" anchor="t" anchorCtr="0" compatLnSpc="1">
            <a:prstTxWarp prst="textNoShape">
              <a:avLst/>
            </a:prstTxWarp>
          </a:bodyPr>
          <a:lstStyle/>
          <a:p>
            <a:pPr defTabSz="725668">
              <a:defRPr/>
            </a:pPr>
            <a:endParaRPr lang="id-ID" sz="1428" kern="0" dirty="0">
              <a:solidFill>
                <a:sysClr val="windowText" lastClr="000000"/>
              </a:solidFill>
              <a:latin typeface="微软雅黑" pitchFamily="34" charset="-122"/>
            </a:endParaRPr>
          </a:p>
        </p:txBody>
      </p:sp>
      <p:sp>
        <p:nvSpPr>
          <p:cNvPr id="113" name="Rectangle 6"/>
          <p:cNvSpPr>
            <a:spLocks noChangeArrowheads="1"/>
          </p:cNvSpPr>
          <p:nvPr/>
        </p:nvSpPr>
        <p:spPr bwMode="auto">
          <a:xfrm>
            <a:off x="-26911" y="2939221"/>
            <a:ext cx="655338" cy="36211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vert="horz" wrap="square" lIns="78172" tIns="39085" rIns="78172" bIns="39085" numCol="1" anchor="t" anchorCtr="0" compatLnSpc="1">
            <a:prstTxWarp prst="textNoShape">
              <a:avLst/>
            </a:prstTxWarp>
          </a:bodyPr>
          <a:lstStyle/>
          <a:p>
            <a:pPr defTabSz="725668">
              <a:defRPr/>
            </a:pPr>
            <a:endParaRPr lang="id-ID" sz="1428" kern="0" dirty="0">
              <a:solidFill>
                <a:sysClr val="windowText" lastClr="000000"/>
              </a:solidFill>
              <a:latin typeface="微软雅黑" pitchFamily="34" charset="-122"/>
            </a:endParaRPr>
          </a:p>
        </p:txBody>
      </p:sp>
      <p:sp>
        <p:nvSpPr>
          <p:cNvPr id="116" name="Freeform 13"/>
          <p:cNvSpPr>
            <a:spLocks/>
          </p:cNvSpPr>
          <p:nvPr/>
        </p:nvSpPr>
        <p:spPr bwMode="auto">
          <a:xfrm>
            <a:off x="1345929" y="1723073"/>
            <a:ext cx="2547458" cy="596895"/>
          </a:xfrm>
          <a:custGeom>
            <a:avLst/>
            <a:gdLst>
              <a:gd name="T0" fmla="*/ 0 w 2053"/>
              <a:gd name="T1" fmla="*/ 450 h 450"/>
              <a:gd name="T2" fmla="*/ 0 w 2053"/>
              <a:gd name="T3" fmla="*/ 0 h 450"/>
              <a:gd name="T4" fmla="*/ 1893 w 2053"/>
              <a:gd name="T5" fmla="*/ 0 h 450"/>
              <a:gd name="T6" fmla="*/ 2053 w 2053"/>
              <a:gd name="T7" fmla="*/ 225 h 450"/>
              <a:gd name="T8" fmla="*/ 1893 w 2053"/>
              <a:gd name="T9" fmla="*/ 450 h 450"/>
              <a:gd name="T10" fmla="*/ 0 w 2053"/>
              <a:gd name="T11" fmla="*/ 450 h 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53" h="450">
                <a:moveTo>
                  <a:pt x="0" y="450"/>
                </a:moveTo>
                <a:lnTo>
                  <a:pt x="0" y="0"/>
                </a:lnTo>
                <a:lnTo>
                  <a:pt x="1893" y="0"/>
                </a:lnTo>
                <a:lnTo>
                  <a:pt x="2053" y="225"/>
                </a:lnTo>
                <a:lnTo>
                  <a:pt x="1893" y="450"/>
                </a:lnTo>
                <a:lnTo>
                  <a:pt x="0" y="45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 vert="horz" wrap="square" lIns="78172" tIns="39085" rIns="78172" bIns="39085" numCol="1" anchor="t" anchorCtr="0" compatLnSpc="1">
            <a:prstTxWarp prst="textNoShape">
              <a:avLst/>
            </a:prstTxWarp>
          </a:bodyPr>
          <a:lstStyle/>
          <a:p>
            <a:pPr defTabSz="725668">
              <a:defRPr/>
            </a:pPr>
            <a:endParaRPr lang="id-ID" sz="1428" kern="0" dirty="0">
              <a:solidFill>
                <a:sysClr val="windowText" lastClr="000000"/>
              </a:solidFill>
              <a:latin typeface="微软雅黑" pitchFamily="34" charset="-122"/>
            </a:endParaRPr>
          </a:p>
        </p:txBody>
      </p:sp>
      <p:sp>
        <p:nvSpPr>
          <p:cNvPr id="117" name="Rectangle 63"/>
          <p:cNvSpPr/>
          <p:nvPr/>
        </p:nvSpPr>
        <p:spPr>
          <a:xfrm>
            <a:off x="1431491" y="1740174"/>
            <a:ext cx="1350505" cy="555218"/>
          </a:xfrm>
          <a:prstGeom prst="rect">
            <a:avLst/>
          </a:prstGeom>
        </p:spPr>
        <p:txBody>
          <a:bodyPr wrap="none" lIns="78172" tIns="39085" rIns="78172" bIns="39085">
            <a:spAutoFit/>
          </a:bodyPr>
          <a:lstStyle/>
          <a:p>
            <a:pPr defTabSz="725668">
              <a:defRPr/>
            </a:pPr>
            <a:r>
              <a:rPr lang="zh-CN" altLang="en-US" sz="3095" b="1" kern="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提供者</a:t>
            </a:r>
            <a:endParaRPr lang="id-ID" sz="3095" b="1" kern="0" dirty="0">
              <a:solidFill>
                <a:srgbClr val="FFFFFF"/>
              </a:solidFill>
              <a:latin typeface="微软雅黑" pitchFamily="34" charset="-122"/>
            </a:endParaRPr>
          </a:p>
        </p:txBody>
      </p:sp>
      <p:sp>
        <p:nvSpPr>
          <p:cNvPr id="118" name="Freeform 14"/>
          <p:cNvSpPr>
            <a:spLocks/>
          </p:cNvSpPr>
          <p:nvPr/>
        </p:nvSpPr>
        <p:spPr bwMode="auto">
          <a:xfrm>
            <a:off x="1345929" y="2746886"/>
            <a:ext cx="2547458" cy="704336"/>
          </a:xfrm>
          <a:custGeom>
            <a:avLst/>
            <a:gdLst>
              <a:gd name="T0" fmla="*/ 0 w 2053"/>
              <a:gd name="T1" fmla="*/ 0 h 531"/>
              <a:gd name="T2" fmla="*/ 0 w 2053"/>
              <a:gd name="T3" fmla="*/ 531 h 531"/>
              <a:gd name="T4" fmla="*/ 1893 w 2053"/>
              <a:gd name="T5" fmla="*/ 531 h 531"/>
              <a:gd name="T6" fmla="*/ 2053 w 2053"/>
              <a:gd name="T7" fmla="*/ 273 h 531"/>
              <a:gd name="T8" fmla="*/ 1893 w 2053"/>
              <a:gd name="T9" fmla="*/ 0 h 531"/>
              <a:gd name="T10" fmla="*/ 0 w 2053"/>
              <a:gd name="T11" fmla="*/ 0 h 5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53" h="531">
                <a:moveTo>
                  <a:pt x="0" y="0"/>
                </a:moveTo>
                <a:lnTo>
                  <a:pt x="0" y="531"/>
                </a:lnTo>
                <a:lnTo>
                  <a:pt x="1893" y="531"/>
                </a:lnTo>
                <a:lnTo>
                  <a:pt x="2053" y="273"/>
                </a:lnTo>
                <a:lnTo>
                  <a:pt x="1893" y="0"/>
                </a:lnTo>
                <a:lnTo>
                  <a:pt x="0" y="0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vert="horz" wrap="square" lIns="78172" tIns="39085" rIns="78172" bIns="39085" numCol="1" anchor="t" anchorCtr="0" compatLnSpc="1">
            <a:prstTxWarp prst="textNoShape">
              <a:avLst/>
            </a:prstTxWarp>
          </a:bodyPr>
          <a:lstStyle/>
          <a:p>
            <a:pPr defTabSz="725668">
              <a:defRPr/>
            </a:pPr>
            <a:endParaRPr lang="id-ID" sz="1428" kern="0" dirty="0">
              <a:solidFill>
                <a:sysClr val="windowText" lastClr="000000"/>
              </a:solidFill>
              <a:latin typeface="微软雅黑" pitchFamily="34" charset="-122"/>
            </a:endParaRPr>
          </a:p>
        </p:txBody>
      </p:sp>
      <p:sp>
        <p:nvSpPr>
          <p:cNvPr id="119" name="Rectangle 67"/>
          <p:cNvSpPr/>
          <p:nvPr/>
        </p:nvSpPr>
        <p:spPr>
          <a:xfrm>
            <a:off x="1431491" y="2814369"/>
            <a:ext cx="1350505" cy="555218"/>
          </a:xfrm>
          <a:prstGeom prst="rect">
            <a:avLst/>
          </a:prstGeom>
        </p:spPr>
        <p:txBody>
          <a:bodyPr wrap="none" lIns="78172" tIns="39085" rIns="78172" bIns="39085">
            <a:spAutoFit/>
          </a:bodyPr>
          <a:lstStyle/>
          <a:p>
            <a:pPr defTabSz="725668">
              <a:defRPr/>
            </a:pPr>
            <a:r>
              <a:rPr lang="zh-CN" altLang="en-US" sz="3095" b="1" kern="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消费者</a:t>
            </a:r>
            <a:endParaRPr lang="id-ID" sz="3095" b="1" kern="0" dirty="0">
              <a:solidFill>
                <a:srgbClr val="FFFFFF"/>
              </a:solidFill>
              <a:latin typeface="微软雅黑" pitchFamily="34" charset="-122"/>
            </a:endParaRPr>
          </a:p>
        </p:txBody>
      </p:sp>
      <p:sp>
        <p:nvSpPr>
          <p:cNvPr id="124" name="Rectangle 109"/>
          <p:cNvSpPr/>
          <p:nvPr/>
        </p:nvSpPr>
        <p:spPr>
          <a:xfrm>
            <a:off x="79490" y="2105253"/>
            <a:ext cx="484883" cy="396393"/>
          </a:xfrm>
          <a:prstGeom prst="rect">
            <a:avLst/>
          </a:prstGeom>
        </p:spPr>
        <p:txBody>
          <a:bodyPr wrap="none" lIns="78172" tIns="39085" rIns="78172" bIns="39085">
            <a:spAutoFit/>
          </a:bodyPr>
          <a:lstStyle/>
          <a:p>
            <a:pPr defTabSz="725668">
              <a:defRPr/>
            </a:pPr>
            <a:r>
              <a:rPr lang="id-ID" sz="2063" b="1" kern="0" dirty="0">
                <a:solidFill>
                  <a:srgbClr val="FFFFFF"/>
                </a:solidFill>
                <a:latin typeface="微软雅黑" pitchFamily="34" charset="-122"/>
              </a:rPr>
              <a:t>01</a:t>
            </a:r>
          </a:p>
        </p:txBody>
      </p:sp>
      <p:sp>
        <p:nvSpPr>
          <p:cNvPr id="125" name="Rectangle 110"/>
          <p:cNvSpPr/>
          <p:nvPr/>
        </p:nvSpPr>
        <p:spPr>
          <a:xfrm>
            <a:off x="69345" y="2895160"/>
            <a:ext cx="484883" cy="396393"/>
          </a:xfrm>
          <a:prstGeom prst="rect">
            <a:avLst/>
          </a:prstGeom>
        </p:spPr>
        <p:txBody>
          <a:bodyPr wrap="none" lIns="78172" tIns="39085" rIns="78172" bIns="39085">
            <a:spAutoFit/>
          </a:bodyPr>
          <a:lstStyle/>
          <a:p>
            <a:pPr defTabSz="725668">
              <a:defRPr/>
            </a:pPr>
            <a:r>
              <a:rPr lang="id-ID" sz="2063" b="1" kern="0" dirty="0">
                <a:solidFill>
                  <a:srgbClr val="FFFFFF"/>
                </a:solidFill>
                <a:latin typeface="微软雅黑" pitchFamily="34" charset="-122"/>
              </a:rPr>
              <a:t>02</a:t>
            </a:r>
          </a:p>
        </p:txBody>
      </p:sp>
      <p:sp>
        <p:nvSpPr>
          <p:cNvPr id="128" name="Rectangle 64"/>
          <p:cNvSpPr/>
          <p:nvPr/>
        </p:nvSpPr>
        <p:spPr>
          <a:xfrm>
            <a:off x="4686864" y="1706965"/>
            <a:ext cx="3793051" cy="628315"/>
          </a:xfrm>
          <a:prstGeom prst="rect">
            <a:avLst/>
          </a:prstGeom>
        </p:spPr>
        <p:txBody>
          <a:bodyPr wrap="square" lIns="78172" tIns="39085" rIns="78172" bIns="39085">
            <a:spAutoFit/>
          </a:bodyPr>
          <a:lstStyle/>
          <a:p>
            <a:pPr marL="228600" indent="-228600" algn="just" defTabSz="725668">
              <a:buAutoNum type="arabicPeriod"/>
              <a:defRPr/>
            </a:pPr>
            <a:r>
              <a:rPr lang="zh-CN" altLang="en-US" sz="1190" kern="0" dirty="0" smtClean="0">
                <a:latin typeface="微软雅黑" pitchFamily="34" charset="-122"/>
                <a:ea typeface="微软雅黑" pitchFamily="34" charset="-122"/>
              </a:rPr>
              <a:t>基于</a:t>
            </a:r>
            <a:r>
              <a:rPr lang="en-US" altLang="zh-CN" sz="1190" kern="0" dirty="0" smtClean="0">
                <a:latin typeface="微软雅黑" pitchFamily="34" charset="-122"/>
                <a:ea typeface="微软雅黑" pitchFamily="34" charset="-122"/>
              </a:rPr>
              <a:t>spring</a:t>
            </a:r>
            <a:r>
              <a:rPr lang="zh-CN" altLang="en-US" sz="1190" kern="0" dirty="0" smtClean="0">
                <a:latin typeface="微软雅黑" pitchFamily="34" charset="-122"/>
                <a:ea typeface="微软雅黑" pitchFamily="34" charset="-122"/>
              </a:rPr>
              <a:t>配置和注解提供服务注册</a:t>
            </a:r>
            <a:endParaRPr lang="en-US" altLang="zh-CN" sz="1190" kern="0" dirty="0" smtClean="0">
              <a:latin typeface="微软雅黑" pitchFamily="34" charset="-122"/>
              <a:ea typeface="微软雅黑" pitchFamily="34" charset="-122"/>
            </a:endParaRPr>
          </a:p>
          <a:p>
            <a:pPr marL="228600" indent="-228600" algn="just" defTabSz="725668">
              <a:buAutoNum type="arabicPeriod"/>
              <a:defRPr/>
            </a:pPr>
            <a:r>
              <a:rPr lang="zh-CN" altLang="en-US" sz="1190" kern="0" dirty="0" smtClean="0">
                <a:latin typeface="微软雅黑" pitchFamily="34" charset="-122"/>
                <a:ea typeface="微软雅黑" pitchFamily="34" charset="-122"/>
              </a:rPr>
              <a:t>提供服务流控和鉴权等</a:t>
            </a:r>
            <a:endParaRPr lang="en-US" altLang="zh-CN" sz="1190" kern="0" dirty="0" smtClean="0">
              <a:latin typeface="微软雅黑" pitchFamily="34" charset="-122"/>
              <a:ea typeface="微软雅黑" pitchFamily="34" charset="-122"/>
            </a:endParaRPr>
          </a:p>
          <a:p>
            <a:pPr algn="just" defTabSz="725668">
              <a:defRPr/>
            </a:pPr>
            <a:endParaRPr lang="zh-CN" altLang="en-US" sz="1190" kern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9" name="Rectangle 68"/>
          <p:cNvSpPr/>
          <p:nvPr/>
        </p:nvSpPr>
        <p:spPr>
          <a:xfrm>
            <a:off x="4686864" y="2755689"/>
            <a:ext cx="3793051" cy="445187"/>
          </a:xfrm>
          <a:prstGeom prst="rect">
            <a:avLst/>
          </a:prstGeom>
        </p:spPr>
        <p:txBody>
          <a:bodyPr wrap="square" lIns="78172" tIns="39085" rIns="78172" bIns="39085">
            <a:spAutoFit/>
          </a:bodyPr>
          <a:lstStyle/>
          <a:p>
            <a:pPr marL="228600" indent="-228600" algn="just" defTabSz="725668">
              <a:buAutoNum type="arabicPeriod"/>
              <a:defRPr/>
            </a:pPr>
            <a:r>
              <a:rPr lang="zh-CN" altLang="en-US" sz="1190" kern="0" dirty="0" smtClean="0">
                <a:latin typeface="微软雅黑" pitchFamily="34" charset="-122"/>
                <a:ea typeface="微软雅黑" pitchFamily="34" charset="-122"/>
              </a:rPr>
              <a:t>基于</a:t>
            </a:r>
            <a:r>
              <a:rPr lang="en-US" altLang="zh-CN" sz="1190" kern="0" dirty="0" smtClean="0">
                <a:latin typeface="微软雅黑" pitchFamily="34" charset="-122"/>
                <a:ea typeface="微软雅黑" pitchFamily="34" charset="-122"/>
              </a:rPr>
              <a:t>spring</a:t>
            </a:r>
            <a:r>
              <a:rPr lang="zh-CN" altLang="en-US" sz="1190" kern="0" dirty="0" smtClean="0">
                <a:latin typeface="微软雅黑" pitchFamily="34" charset="-122"/>
                <a:ea typeface="微软雅黑" pitchFamily="34" charset="-122"/>
              </a:rPr>
              <a:t>配置和注解提供服务订阅</a:t>
            </a:r>
            <a:endParaRPr lang="en-US" altLang="zh-CN" sz="1190" kern="0" dirty="0" smtClean="0">
              <a:latin typeface="微软雅黑" pitchFamily="34" charset="-122"/>
              <a:ea typeface="微软雅黑" pitchFamily="34" charset="-122"/>
            </a:endParaRPr>
          </a:p>
          <a:p>
            <a:pPr marL="228600" indent="-228600" algn="just" defTabSz="725668">
              <a:buAutoNum type="arabicPeriod"/>
              <a:defRPr/>
            </a:pPr>
            <a:r>
              <a:rPr lang="zh-CN" altLang="en-US" sz="1190" kern="0" dirty="0" smtClean="0">
                <a:latin typeface="微软雅黑" pitchFamily="34" charset="-122"/>
                <a:ea typeface="微软雅黑" pitchFamily="34" charset="-122"/>
              </a:rPr>
              <a:t>提供服务调用负载均衡，</a:t>
            </a:r>
            <a:r>
              <a:rPr lang="en-US" altLang="zh-CN" sz="1190" kern="0" dirty="0" smtClean="0">
                <a:latin typeface="微软雅黑" pitchFamily="34" charset="-122"/>
                <a:ea typeface="微软雅黑" pitchFamily="34" charset="-122"/>
              </a:rPr>
              <a:t>failover,</a:t>
            </a:r>
            <a:r>
              <a:rPr lang="zh-CN" altLang="en-US" sz="1190" kern="0" dirty="0" smtClean="0">
                <a:latin typeface="微软雅黑" pitchFamily="34" charset="-122"/>
                <a:ea typeface="微软雅黑" pitchFamily="34" charset="-122"/>
              </a:rPr>
              <a:t>链路追踪等</a:t>
            </a:r>
            <a:endParaRPr lang="zh-CN" altLang="en-US" sz="1190" kern="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32" name="Straight Connector 114"/>
          <p:cNvCxnSpPr/>
          <p:nvPr/>
        </p:nvCxnSpPr>
        <p:spPr>
          <a:xfrm>
            <a:off x="4663603" y="1699654"/>
            <a:ext cx="561" cy="660944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miter lim="800000"/>
          </a:ln>
          <a:effectLst/>
        </p:spPr>
      </p:cxnSp>
      <p:cxnSp>
        <p:nvCxnSpPr>
          <p:cNvPr id="133" name="Straight Connector 115"/>
          <p:cNvCxnSpPr/>
          <p:nvPr/>
        </p:nvCxnSpPr>
        <p:spPr>
          <a:xfrm>
            <a:off x="4663603" y="2748379"/>
            <a:ext cx="561" cy="660944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miter lim="800000"/>
          </a:ln>
          <a:effectLst/>
        </p:spPr>
      </p:cxnSp>
    </p:spTree>
    <p:extLst>
      <p:ext uri="{BB962C8B-B14F-4D97-AF65-F5344CB8AC3E}">
        <p14:creationId xmlns:p14="http://schemas.microsoft.com/office/powerpoint/2010/main" val="1221484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3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3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3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3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6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3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3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9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3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3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3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3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8" dur="3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1" dur="3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3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3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08" grpId="0" animBg="1"/>
      <p:bldP spid="109" grpId="0" animBg="1"/>
      <p:bldP spid="112" grpId="0" animBg="1"/>
      <p:bldP spid="113" grpId="0" animBg="1"/>
      <p:bldP spid="116" grpId="0" animBg="1"/>
      <p:bldP spid="117" grpId="0"/>
      <p:bldP spid="118" grpId="0" animBg="1"/>
      <p:bldP spid="119" grpId="0"/>
      <p:bldP spid="124" grpId="0"/>
      <p:bldP spid="125" grpId="0"/>
      <p:bldP spid="128" grpId="0"/>
      <p:bldP spid="12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" y="394"/>
            <a:ext cx="4952999" cy="772271"/>
            <a:chOff x="0" y="-1"/>
            <a:chExt cx="7681384" cy="973115"/>
          </a:xfrm>
        </p:grpSpPr>
        <p:grpSp>
          <p:nvGrpSpPr>
            <p:cNvPr id="5" name="组合 4"/>
            <p:cNvGrpSpPr/>
            <p:nvPr/>
          </p:nvGrpSpPr>
          <p:grpSpPr>
            <a:xfrm>
              <a:off x="0" y="-1"/>
              <a:ext cx="7681384" cy="221354"/>
              <a:chOff x="0" y="-1"/>
              <a:chExt cx="9985800" cy="287760"/>
            </a:xfrm>
          </p:grpSpPr>
          <p:sp>
            <p:nvSpPr>
              <p:cNvPr id="11" name="Shape 5209"/>
              <p:cNvSpPr/>
              <p:nvPr/>
            </p:nvSpPr>
            <p:spPr>
              <a:xfrm>
                <a:off x="0" y="0"/>
                <a:ext cx="2496450" cy="287759"/>
              </a:xfrm>
              <a:prstGeom prst="rect">
                <a:avLst/>
              </a:prstGeom>
              <a:solidFill>
                <a:srgbClr val="0070C0"/>
              </a:solidFill>
              <a:ln w="12700">
                <a:miter lim="400000"/>
              </a:ln>
            </p:spPr>
            <p:txBody>
              <a:bodyPr lIns="30236" tIns="30236" rIns="30236" bIns="30236" anchor="ctr"/>
              <a:lstStyle/>
              <a:p>
                <a:pPr lvl="0" algn="ctr">
                  <a:buClr>
                    <a:srgbClr val="FFFFFF"/>
                  </a:buClr>
                  <a:defRPr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defRPr>
                </a:pPr>
                <a:endParaRPr sz="1448">
                  <a:latin typeface="+mn-ea"/>
                </a:endParaRPr>
              </a:p>
            </p:txBody>
          </p:sp>
          <p:sp>
            <p:nvSpPr>
              <p:cNvPr id="12" name="Shape 5209"/>
              <p:cNvSpPr/>
              <p:nvPr/>
            </p:nvSpPr>
            <p:spPr>
              <a:xfrm>
                <a:off x="2496450" y="0"/>
                <a:ext cx="2496450" cy="287759"/>
              </a:xfrm>
              <a:prstGeom prst="rect">
                <a:avLst/>
              </a:prstGeom>
              <a:solidFill>
                <a:srgbClr val="00B0F0"/>
              </a:solidFill>
              <a:ln w="12700">
                <a:miter lim="400000"/>
              </a:ln>
            </p:spPr>
            <p:txBody>
              <a:bodyPr lIns="30236" tIns="30236" rIns="30236" bIns="30236" anchor="ctr"/>
              <a:lstStyle/>
              <a:p>
                <a:pPr lvl="0" algn="ctr">
                  <a:buClr>
                    <a:srgbClr val="FFFFFF"/>
                  </a:buClr>
                  <a:defRPr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defRPr>
                </a:pPr>
                <a:endParaRPr sz="1448">
                  <a:latin typeface="+mn-ea"/>
                </a:endParaRPr>
              </a:p>
            </p:txBody>
          </p:sp>
          <p:sp>
            <p:nvSpPr>
              <p:cNvPr id="13" name="Shape 5209"/>
              <p:cNvSpPr/>
              <p:nvPr/>
            </p:nvSpPr>
            <p:spPr>
              <a:xfrm>
                <a:off x="4992900" y="0"/>
                <a:ext cx="2496450" cy="287759"/>
              </a:xfrm>
              <a:prstGeom prst="rect">
                <a:avLst/>
              </a:prstGeom>
              <a:solidFill>
                <a:srgbClr val="66CCFF"/>
              </a:solidFill>
              <a:ln w="12700">
                <a:miter lim="400000"/>
              </a:ln>
            </p:spPr>
            <p:txBody>
              <a:bodyPr lIns="30236" tIns="30236" rIns="30236" bIns="30236" anchor="ctr"/>
              <a:lstStyle/>
              <a:p>
                <a:pPr lvl="0" algn="ctr">
                  <a:buClr>
                    <a:srgbClr val="FFFFFF"/>
                  </a:buClr>
                  <a:defRPr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defRPr>
                </a:pPr>
                <a:endParaRPr sz="1448">
                  <a:latin typeface="+mn-ea"/>
                </a:endParaRPr>
              </a:p>
            </p:txBody>
          </p:sp>
          <p:sp>
            <p:nvSpPr>
              <p:cNvPr id="14" name="Shape 5209"/>
              <p:cNvSpPr/>
              <p:nvPr/>
            </p:nvSpPr>
            <p:spPr>
              <a:xfrm>
                <a:off x="7489350" y="-1"/>
                <a:ext cx="2496450" cy="287759"/>
              </a:xfrm>
              <a:prstGeom prst="rect">
                <a:avLst/>
              </a:prstGeom>
              <a:solidFill>
                <a:srgbClr val="CCECFF"/>
              </a:solidFill>
              <a:ln w="12700">
                <a:miter lim="400000"/>
              </a:ln>
            </p:spPr>
            <p:txBody>
              <a:bodyPr lIns="30236" tIns="30236" rIns="30236" bIns="30236" anchor="ctr"/>
              <a:lstStyle/>
              <a:p>
                <a:pPr lvl="0" algn="ctr">
                  <a:buClr>
                    <a:srgbClr val="FFFFFF"/>
                  </a:buClr>
                  <a:defRPr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defRPr>
                </a:pPr>
                <a:endParaRPr sz="1448">
                  <a:latin typeface="+mn-ea"/>
                </a:endParaRPr>
              </a:p>
            </p:txBody>
          </p:sp>
        </p:grpSp>
        <p:grpSp>
          <p:nvGrpSpPr>
            <p:cNvPr id="6" name="Group 2145"/>
            <p:cNvGrpSpPr/>
            <p:nvPr/>
          </p:nvGrpSpPr>
          <p:grpSpPr>
            <a:xfrm flipH="1">
              <a:off x="490829" y="557055"/>
              <a:ext cx="85275" cy="416059"/>
              <a:chOff x="0" y="0"/>
              <a:chExt cx="93144" cy="466123"/>
            </a:xfrm>
          </p:grpSpPr>
          <p:sp>
            <p:nvSpPr>
              <p:cNvPr id="7" name="Shape 2140"/>
              <p:cNvSpPr/>
              <p:nvPr/>
            </p:nvSpPr>
            <p:spPr>
              <a:xfrm>
                <a:off x="0" y="0"/>
                <a:ext cx="93144" cy="9314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50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3507"/>
                      <a:pt x="0" y="13507"/>
                      <a:pt x="0" y="13507"/>
                    </a:cubicBezTo>
                    <a:cubicBezTo>
                      <a:pt x="0" y="17978"/>
                      <a:pt x="3622" y="21600"/>
                      <a:pt x="8112" y="21600"/>
                    </a:cubicBezTo>
                    <a:cubicBezTo>
                      <a:pt x="21600" y="21600"/>
                      <a:pt x="21600" y="21600"/>
                      <a:pt x="21600" y="21600"/>
                    </a:cubicBezTo>
                    <a:cubicBezTo>
                      <a:pt x="21600" y="8112"/>
                      <a:pt x="21600" y="8112"/>
                      <a:pt x="21600" y="8112"/>
                    </a:cubicBezTo>
                    <a:cubicBezTo>
                      <a:pt x="21600" y="3622"/>
                      <a:pt x="17978" y="0"/>
                      <a:pt x="13507" y="0"/>
                    </a:cubicBezTo>
                    <a:close/>
                  </a:path>
                </a:pathLst>
              </a:custGeom>
              <a:solidFill>
                <a:srgbClr val="0070C0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buClrTx/>
                </a:pPr>
                <a:endParaRPr sz="1448">
                  <a:latin typeface="+mn-ea"/>
                </a:endParaRPr>
              </a:p>
            </p:txBody>
          </p:sp>
          <p:sp>
            <p:nvSpPr>
              <p:cNvPr id="8" name="Shape 2141"/>
              <p:cNvSpPr/>
              <p:nvPr/>
            </p:nvSpPr>
            <p:spPr>
              <a:xfrm>
                <a:off x="0" y="124326"/>
                <a:ext cx="93144" cy="9314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50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3507"/>
                      <a:pt x="0" y="13507"/>
                      <a:pt x="0" y="13507"/>
                    </a:cubicBezTo>
                    <a:cubicBezTo>
                      <a:pt x="0" y="17978"/>
                      <a:pt x="3622" y="21600"/>
                      <a:pt x="8112" y="21600"/>
                    </a:cubicBezTo>
                    <a:cubicBezTo>
                      <a:pt x="21600" y="21600"/>
                      <a:pt x="21600" y="21600"/>
                      <a:pt x="21600" y="21600"/>
                    </a:cubicBezTo>
                    <a:cubicBezTo>
                      <a:pt x="21600" y="8112"/>
                      <a:pt x="21600" y="8112"/>
                      <a:pt x="21600" y="8112"/>
                    </a:cubicBezTo>
                    <a:cubicBezTo>
                      <a:pt x="21600" y="3622"/>
                      <a:pt x="17978" y="0"/>
                      <a:pt x="13507" y="0"/>
                    </a:cubicBezTo>
                    <a:close/>
                  </a:path>
                </a:pathLst>
              </a:custGeom>
              <a:solidFill>
                <a:srgbClr val="00B0F0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buClrTx/>
                </a:pPr>
                <a:endParaRPr sz="1448">
                  <a:latin typeface="+mn-ea"/>
                </a:endParaRPr>
              </a:p>
            </p:txBody>
          </p:sp>
          <p:sp>
            <p:nvSpPr>
              <p:cNvPr id="9" name="Shape 2142"/>
              <p:cNvSpPr/>
              <p:nvPr/>
            </p:nvSpPr>
            <p:spPr>
              <a:xfrm>
                <a:off x="0" y="248651"/>
                <a:ext cx="93144" cy="9314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50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3507"/>
                      <a:pt x="0" y="13507"/>
                      <a:pt x="0" y="13507"/>
                    </a:cubicBezTo>
                    <a:cubicBezTo>
                      <a:pt x="0" y="17978"/>
                      <a:pt x="3622" y="21600"/>
                      <a:pt x="8112" y="21600"/>
                    </a:cubicBezTo>
                    <a:cubicBezTo>
                      <a:pt x="21600" y="21600"/>
                      <a:pt x="21600" y="21600"/>
                      <a:pt x="21600" y="21600"/>
                    </a:cubicBezTo>
                    <a:cubicBezTo>
                      <a:pt x="21600" y="8112"/>
                      <a:pt x="21600" y="8112"/>
                      <a:pt x="21600" y="8112"/>
                    </a:cubicBezTo>
                    <a:cubicBezTo>
                      <a:pt x="21600" y="3622"/>
                      <a:pt x="17978" y="0"/>
                      <a:pt x="13507" y="0"/>
                    </a:cubicBezTo>
                    <a:close/>
                  </a:path>
                </a:pathLst>
              </a:custGeom>
              <a:solidFill>
                <a:srgbClr val="66CCFF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buClrTx/>
                </a:pPr>
                <a:endParaRPr sz="1448">
                  <a:latin typeface="+mn-ea"/>
                </a:endParaRPr>
              </a:p>
            </p:txBody>
          </p:sp>
          <p:sp>
            <p:nvSpPr>
              <p:cNvPr id="10" name="Shape 2143"/>
              <p:cNvSpPr/>
              <p:nvPr/>
            </p:nvSpPr>
            <p:spPr>
              <a:xfrm>
                <a:off x="0" y="372978"/>
                <a:ext cx="93144" cy="9314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50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3507"/>
                      <a:pt x="0" y="13507"/>
                      <a:pt x="0" y="13507"/>
                    </a:cubicBezTo>
                    <a:cubicBezTo>
                      <a:pt x="0" y="17978"/>
                      <a:pt x="3622" y="21600"/>
                      <a:pt x="8112" y="21600"/>
                    </a:cubicBezTo>
                    <a:cubicBezTo>
                      <a:pt x="21600" y="21600"/>
                      <a:pt x="21600" y="21600"/>
                      <a:pt x="21600" y="21600"/>
                    </a:cubicBezTo>
                    <a:cubicBezTo>
                      <a:pt x="21600" y="8112"/>
                      <a:pt x="21600" y="8112"/>
                      <a:pt x="21600" y="8112"/>
                    </a:cubicBezTo>
                    <a:cubicBezTo>
                      <a:pt x="21600" y="3622"/>
                      <a:pt x="17978" y="0"/>
                      <a:pt x="13507" y="0"/>
                    </a:cubicBezTo>
                    <a:close/>
                  </a:path>
                </a:pathLst>
              </a:custGeom>
              <a:solidFill>
                <a:srgbClr val="CCECFF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buClrTx/>
                </a:pPr>
                <a:endParaRPr sz="1448">
                  <a:latin typeface="+mn-ea"/>
                </a:endParaRPr>
              </a:p>
            </p:txBody>
          </p:sp>
        </p:grpSp>
      </p:grpSp>
      <p:sp>
        <p:nvSpPr>
          <p:cNvPr id="15" name="Title 1"/>
          <p:cNvSpPr txBox="1">
            <a:spLocks/>
          </p:cNvSpPr>
          <p:nvPr/>
        </p:nvSpPr>
        <p:spPr>
          <a:xfrm>
            <a:off x="457201" y="374195"/>
            <a:ext cx="8229600" cy="369035"/>
          </a:xfrm>
          <a:prstGeom prst="rect">
            <a:avLst/>
          </a:prstGeom>
        </p:spPr>
        <p:txBody>
          <a:bodyPr vert="horz" lIns="91435" tIns="45717" rIns="91435" bIns="45717" rtlCol="0" anchor="ctr">
            <a:noAutofit/>
          </a:bodyPr>
          <a:lstStyle>
            <a:lvl1pPr algn="ctr" defTabSz="1152144" rtl="0" eaLnBrk="1" latinLnBrk="0" hangingPunct="1">
              <a:spcBef>
                <a:spcPct val="0"/>
              </a:spcBef>
              <a:buNone/>
              <a:defRPr sz="5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/>
            <a:r>
              <a:rPr lang="zh-CN" altLang="en-US" sz="2778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微软雅黑" pitchFamily="34" charset="-122"/>
                <a:ea typeface="微软雅黑" pitchFamily="34" charset="-122"/>
              </a:rPr>
              <a:t>分布式服务管理</a:t>
            </a:r>
            <a:endParaRPr lang="en-US" sz="2778" dirty="0">
              <a:solidFill>
                <a:srgbClr val="000000">
                  <a:lumMod val="50000"/>
                  <a:lumOff val="50000"/>
                </a:srgb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Subtitle 4"/>
          <p:cNvSpPr txBox="1">
            <a:spLocks/>
          </p:cNvSpPr>
          <p:nvPr/>
        </p:nvSpPr>
        <p:spPr>
          <a:xfrm>
            <a:off x="457201" y="743230"/>
            <a:ext cx="8229600" cy="304753"/>
          </a:xfrm>
          <a:prstGeom prst="rect">
            <a:avLst/>
          </a:prstGeom>
        </p:spPr>
        <p:txBody>
          <a:bodyPr vert="horz" lIns="91435" tIns="45717" rIns="91435" bIns="45717" rtlCol="0">
            <a:normAutofit/>
          </a:bodyPr>
          <a:lstStyle/>
          <a:p>
            <a:pPr marL="342878" indent="-342878" defTabSz="725668">
              <a:spcBef>
                <a:spcPct val="20000"/>
              </a:spcBef>
              <a:defRPr/>
            </a:pPr>
            <a:r>
              <a:rPr lang="zh-CN" altLang="en-US" sz="1111" b="1" kern="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微软雅黑" pitchFamily="34" charset="-122"/>
              </a:rPr>
              <a:t>系统架构</a:t>
            </a:r>
            <a:endParaRPr lang="en-US" sz="1111" b="1" kern="0" dirty="0">
              <a:solidFill>
                <a:srgbClr val="000000">
                  <a:lumMod val="50000"/>
                  <a:lumOff val="50000"/>
                </a:srgbClr>
              </a:solidFill>
              <a:latin typeface="微软雅黑" pitchFamily="34" charset="-122"/>
            </a:endParaRPr>
          </a:p>
        </p:txBody>
      </p:sp>
      <p:cxnSp>
        <p:nvCxnSpPr>
          <p:cNvPr id="202" name="Straight Connector 93"/>
          <p:cNvCxnSpPr/>
          <p:nvPr/>
        </p:nvCxnSpPr>
        <p:spPr>
          <a:xfrm rot="5400000">
            <a:off x="212179" y="3081420"/>
            <a:ext cx="4012239" cy="8404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0" name="Straight Connector 93"/>
          <p:cNvCxnSpPr/>
          <p:nvPr/>
        </p:nvCxnSpPr>
        <p:spPr>
          <a:xfrm rot="10800000" flipV="1">
            <a:off x="1069658" y="2329152"/>
            <a:ext cx="7039172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1" name="Straight Connector 93"/>
          <p:cNvCxnSpPr/>
          <p:nvPr/>
        </p:nvCxnSpPr>
        <p:spPr>
          <a:xfrm rot="10800000" flipV="1">
            <a:off x="1052406" y="3432005"/>
            <a:ext cx="7073660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5" name="TextBox 214"/>
          <p:cNvSpPr txBox="1"/>
          <p:nvPr/>
        </p:nvSpPr>
        <p:spPr>
          <a:xfrm>
            <a:off x="1052404" y="4080297"/>
            <a:ext cx="105028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accent6">
                    <a:lumMod val="75000"/>
                  </a:schemeClr>
                </a:solidFill>
              </a:rPr>
              <a:t>消息传输层</a:t>
            </a:r>
            <a:endParaRPr lang="zh-CN" alt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16" name="TextBox 215"/>
          <p:cNvSpPr txBox="1"/>
          <p:nvPr/>
        </p:nvSpPr>
        <p:spPr>
          <a:xfrm>
            <a:off x="1065104" y="2756148"/>
            <a:ext cx="105028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accent2">
                    <a:lumMod val="50000"/>
                  </a:schemeClr>
                </a:solidFill>
              </a:rPr>
              <a:t>远程调用层</a:t>
            </a:r>
            <a:endParaRPr lang="zh-CN" alt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17" name="TextBox 216"/>
          <p:cNvSpPr txBox="1"/>
          <p:nvPr/>
        </p:nvSpPr>
        <p:spPr>
          <a:xfrm>
            <a:off x="1065104" y="1594471"/>
            <a:ext cx="105028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accent1"/>
                </a:solidFill>
              </a:rPr>
              <a:t>服务治理层</a:t>
            </a:r>
            <a:endParaRPr lang="zh-CN" altLang="en-US" b="1" dirty="0">
              <a:solidFill>
                <a:schemeClr val="accent1"/>
              </a:solidFill>
            </a:endParaRPr>
          </a:p>
        </p:txBody>
      </p:sp>
      <p:cxnSp>
        <p:nvCxnSpPr>
          <p:cNvPr id="221" name="Straight Connector 93"/>
          <p:cNvCxnSpPr/>
          <p:nvPr/>
        </p:nvCxnSpPr>
        <p:spPr>
          <a:xfrm rot="10800000" flipV="1">
            <a:off x="1040902" y="5100027"/>
            <a:ext cx="7073660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5" name="Straight Connector 93"/>
          <p:cNvCxnSpPr/>
          <p:nvPr/>
        </p:nvCxnSpPr>
        <p:spPr>
          <a:xfrm rot="5400000">
            <a:off x="3211720" y="3070578"/>
            <a:ext cx="3986358" cy="4208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7" name="TextBox 236"/>
          <p:cNvSpPr txBox="1"/>
          <p:nvPr/>
        </p:nvSpPr>
        <p:spPr>
          <a:xfrm>
            <a:off x="3336606" y="743310"/>
            <a:ext cx="70403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客户端</a:t>
            </a:r>
            <a:endParaRPr lang="en-US" altLang="zh-CN" dirty="0" smtClean="0"/>
          </a:p>
        </p:txBody>
      </p:sp>
      <p:sp>
        <p:nvSpPr>
          <p:cNvPr id="238" name="TextBox 237"/>
          <p:cNvSpPr txBox="1"/>
          <p:nvPr/>
        </p:nvSpPr>
        <p:spPr>
          <a:xfrm>
            <a:off x="6285762" y="743310"/>
            <a:ext cx="70403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服务端</a:t>
            </a:r>
            <a:endParaRPr lang="en-US" altLang="zh-CN" dirty="0" smtClean="0"/>
          </a:p>
        </p:txBody>
      </p:sp>
      <p:cxnSp>
        <p:nvCxnSpPr>
          <p:cNvPr id="239" name="Straight Connector 93"/>
          <p:cNvCxnSpPr/>
          <p:nvPr/>
        </p:nvCxnSpPr>
        <p:spPr>
          <a:xfrm rot="5400000">
            <a:off x="6105531" y="3089273"/>
            <a:ext cx="4032247" cy="7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9" name="圆角矩形 268"/>
          <p:cNvSpPr/>
          <p:nvPr/>
        </p:nvSpPr>
        <p:spPr>
          <a:xfrm>
            <a:off x="2393950" y="3498850"/>
            <a:ext cx="2616200" cy="190500"/>
          </a:xfrm>
          <a:prstGeom prst="roundRect">
            <a:avLst/>
          </a:prstGeom>
          <a:gradFill flip="none" rotWithShape="1">
            <a:gsLst>
              <a:gs pos="0">
                <a:srgbClr val="92D050">
                  <a:shade val="30000"/>
                  <a:satMod val="115000"/>
                </a:srgbClr>
              </a:gs>
              <a:gs pos="50000">
                <a:srgbClr val="92D050">
                  <a:shade val="67500"/>
                  <a:satMod val="115000"/>
                </a:srgbClr>
              </a:gs>
              <a:gs pos="100000">
                <a:srgbClr val="92D050">
                  <a:shade val="100000"/>
                  <a:satMod val="115000"/>
                </a:srgb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Request</a:t>
            </a:r>
            <a:endParaRPr lang="zh-CN" altLang="en-US" dirty="0"/>
          </a:p>
        </p:txBody>
      </p:sp>
      <p:sp>
        <p:nvSpPr>
          <p:cNvPr id="270" name="圆角矩形 269"/>
          <p:cNvSpPr/>
          <p:nvPr/>
        </p:nvSpPr>
        <p:spPr>
          <a:xfrm>
            <a:off x="2393950" y="3819525"/>
            <a:ext cx="2616200" cy="190500"/>
          </a:xfrm>
          <a:prstGeom prst="roundRect">
            <a:avLst/>
          </a:prstGeom>
          <a:gradFill flip="none" rotWithShape="1">
            <a:gsLst>
              <a:gs pos="0">
                <a:srgbClr val="92D050">
                  <a:shade val="30000"/>
                  <a:satMod val="115000"/>
                </a:srgbClr>
              </a:gs>
              <a:gs pos="50000">
                <a:srgbClr val="92D050">
                  <a:shade val="67500"/>
                  <a:satMod val="115000"/>
                </a:srgbClr>
              </a:gs>
              <a:gs pos="100000">
                <a:srgbClr val="92D050">
                  <a:shade val="100000"/>
                  <a:satMod val="115000"/>
                </a:srgb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拦截器</a:t>
            </a:r>
            <a:endParaRPr lang="zh-CN" altLang="en-US" dirty="0"/>
          </a:p>
        </p:txBody>
      </p:sp>
      <p:sp>
        <p:nvSpPr>
          <p:cNvPr id="271" name="圆角矩形 270"/>
          <p:cNvSpPr/>
          <p:nvPr/>
        </p:nvSpPr>
        <p:spPr>
          <a:xfrm>
            <a:off x="2393950" y="4140200"/>
            <a:ext cx="2616200" cy="190500"/>
          </a:xfrm>
          <a:prstGeom prst="roundRect">
            <a:avLst/>
          </a:prstGeom>
          <a:gradFill flip="none" rotWithShape="1">
            <a:gsLst>
              <a:gs pos="0">
                <a:srgbClr val="92D050">
                  <a:shade val="30000"/>
                  <a:satMod val="115000"/>
                </a:srgbClr>
              </a:gs>
              <a:gs pos="50000">
                <a:srgbClr val="92D050">
                  <a:shade val="67500"/>
                  <a:satMod val="115000"/>
                </a:srgbClr>
              </a:gs>
              <a:gs pos="100000">
                <a:srgbClr val="92D050">
                  <a:shade val="100000"/>
                  <a:satMod val="115000"/>
                </a:srgb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编解码</a:t>
            </a:r>
            <a:endParaRPr lang="zh-CN" altLang="en-US" dirty="0"/>
          </a:p>
        </p:txBody>
      </p:sp>
      <p:sp>
        <p:nvSpPr>
          <p:cNvPr id="272" name="圆角矩形 271"/>
          <p:cNvSpPr/>
          <p:nvPr/>
        </p:nvSpPr>
        <p:spPr>
          <a:xfrm>
            <a:off x="2393950" y="4460875"/>
            <a:ext cx="2616200" cy="190500"/>
          </a:xfrm>
          <a:prstGeom prst="roundRect">
            <a:avLst/>
          </a:prstGeom>
          <a:gradFill flip="none" rotWithShape="1">
            <a:gsLst>
              <a:gs pos="0">
                <a:srgbClr val="92D050">
                  <a:shade val="30000"/>
                  <a:satMod val="115000"/>
                </a:srgbClr>
              </a:gs>
              <a:gs pos="50000">
                <a:srgbClr val="92D050">
                  <a:shade val="67500"/>
                  <a:satMod val="115000"/>
                </a:srgbClr>
              </a:gs>
              <a:gs pos="100000">
                <a:srgbClr val="92D050">
                  <a:shade val="100000"/>
                  <a:satMod val="115000"/>
                </a:srgb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Response</a:t>
            </a:r>
            <a:r>
              <a:rPr lang="zh-CN" altLang="en-US" dirty="0" smtClean="0"/>
              <a:t>处理器</a:t>
            </a:r>
            <a:endParaRPr lang="zh-CN" altLang="en-US" dirty="0"/>
          </a:p>
        </p:txBody>
      </p:sp>
      <p:sp>
        <p:nvSpPr>
          <p:cNvPr id="273" name="圆角矩形 272"/>
          <p:cNvSpPr/>
          <p:nvPr/>
        </p:nvSpPr>
        <p:spPr>
          <a:xfrm>
            <a:off x="2393950" y="4781550"/>
            <a:ext cx="2616200" cy="190500"/>
          </a:xfrm>
          <a:prstGeom prst="roundRect">
            <a:avLst/>
          </a:prstGeom>
          <a:gradFill flip="none" rotWithShape="1">
            <a:gsLst>
              <a:gs pos="0">
                <a:srgbClr val="92D050">
                  <a:shade val="30000"/>
                  <a:satMod val="115000"/>
                </a:srgbClr>
              </a:gs>
              <a:gs pos="50000">
                <a:srgbClr val="92D050">
                  <a:shade val="67500"/>
                  <a:satMod val="115000"/>
                </a:srgbClr>
              </a:gs>
              <a:gs pos="100000">
                <a:srgbClr val="92D050">
                  <a:shade val="100000"/>
                  <a:satMod val="115000"/>
                </a:srgb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TCP</a:t>
            </a:r>
            <a:r>
              <a:rPr lang="zh-CN" altLang="en-US" dirty="0" smtClean="0"/>
              <a:t>链接</a:t>
            </a:r>
            <a:endParaRPr lang="zh-CN" altLang="en-US" dirty="0"/>
          </a:p>
        </p:txBody>
      </p:sp>
      <p:sp>
        <p:nvSpPr>
          <p:cNvPr id="274" name="圆角矩形 273"/>
          <p:cNvSpPr/>
          <p:nvPr/>
        </p:nvSpPr>
        <p:spPr>
          <a:xfrm>
            <a:off x="5391150" y="3498850"/>
            <a:ext cx="2616200" cy="190500"/>
          </a:xfrm>
          <a:prstGeom prst="roundRect">
            <a:avLst/>
          </a:prstGeom>
          <a:gradFill flip="none" rotWithShape="1">
            <a:gsLst>
              <a:gs pos="0">
                <a:srgbClr val="92D050">
                  <a:shade val="30000"/>
                  <a:satMod val="115000"/>
                </a:srgbClr>
              </a:gs>
              <a:gs pos="50000">
                <a:srgbClr val="92D050">
                  <a:shade val="67500"/>
                  <a:satMod val="115000"/>
                </a:srgbClr>
              </a:gs>
              <a:gs pos="100000">
                <a:srgbClr val="92D050">
                  <a:shade val="100000"/>
                  <a:satMod val="115000"/>
                </a:srgb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Response</a:t>
            </a:r>
            <a:endParaRPr lang="zh-CN" altLang="en-US" dirty="0"/>
          </a:p>
        </p:txBody>
      </p:sp>
      <p:sp>
        <p:nvSpPr>
          <p:cNvPr id="275" name="圆角矩形 274"/>
          <p:cNvSpPr/>
          <p:nvPr/>
        </p:nvSpPr>
        <p:spPr>
          <a:xfrm>
            <a:off x="5391150" y="3819525"/>
            <a:ext cx="2616200" cy="190500"/>
          </a:xfrm>
          <a:prstGeom prst="roundRect">
            <a:avLst/>
          </a:prstGeom>
          <a:gradFill flip="none" rotWithShape="1">
            <a:gsLst>
              <a:gs pos="0">
                <a:srgbClr val="92D050">
                  <a:shade val="30000"/>
                  <a:satMod val="115000"/>
                </a:srgbClr>
              </a:gs>
              <a:gs pos="50000">
                <a:srgbClr val="92D050">
                  <a:shade val="67500"/>
                  <a:satMod val="115000"/>
                </a:srgbClr>
              </a:gs>
              <a:gs pos="100000">
                <a:srgbClr val="92D050">
                  <a:shade val="100000"/>
                  <a:satMod val="115000"/>
                </a:srgb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拦截器</a:t>
            </a:r>
            <a:endParaRPr lang="zh-CN" altLang="en-US" dirty="0"/>
          </a:p>
        </p:txBody>
      </p:sp>
      <p:sp>
        <p:nvSpPr>
          <p:cNvPr id="276" name="圆角矩形 275"/>
          <p:cNvSpPr/>
          <p:nvPr/>
        </p:nvSpPr>
        <p:spPr>
          <a:xfrm>
            <a:off x="5391150" y="4140200"/>
            <a:ext cx="2616200" cy="190500"/>
          </a:xfrm>
          <a:prstGeom prst="roundRect">
            <a:avLst/>
          </a:prstGeom>
          <a:gradFill flip="none" rotWithShape="1">
            <a:gsLst>
              <a:gs pos="0">
                <a:srgbClr val="92D050">
                  <a:shade val="30000"/>
                  <a:satMod val="115000"/>
                </a:srgbClr>
              </a:gs>
              <a:gs pos="50000">
                <a:srgbClr val="92D050">
                  <a:shade val="67500"/>
                  <a:satMod val="115000"/>
                </a:srgbClr>
              </a:gs>
              <a:gs pos="100000">
                <a:srgbClr val="92D050">
                  <a:shade val="100000"/>
                  <a:satMod val="115000"/>
                </a:srgb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编解码</a:t>
            </a:r>
            <a:endParaRPr lang="zh-CN" altLang="en-US" dirty="0"/>
          </a:p>
        </p:txBody>
      </p:sp>
      <p:sp>
        <p:nvSpPr>
          <p:cNvPr id="277" name="圆角矩形 276"/>
          <p:cNvSpPr/>
          <p:nvPr/>
        </p:nvSpPr>
        <p:spPr>
          <a:xfrm>
            <a:off x="5391150" y="4460875"/>
            <a:ext cx="2616200" cy="190500"/>
          </a:xfrm>
          <a:prstGeom prst="roundRect">
            <a:avLst/>
          </a:prstGeom>
          <a:gradFill flip="none" rotWithShape="1">
            <a:gsLst>
              <a:gs pos="0">
                <a:srgbClr val="92D050">
                  <a:shade val="30000"/>
                  <a:satMod val="115000"/>
                </a:srgbClr>
              </a:gs>
              <a:gs pos="50000">
                <a:srgbClr val="92D050">
                  <a:shade val="67500"/>
                  <a:satMod val="115000"/>
                </a:srgbClr>
              </a:gs>
              <a:gs pos="100000">
                <a:srgbClr val="92D050">
                  <a:shade val="100000"/>
                  <a:satMod val="115000"/>
                </a:srgb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Request</a:t>
            </a:r>
            <a:r>
              <a:rPr lang="zh-CN" altLang="en-US" dirty="0" smtClean="0"/>
              <a:t>处理器</a:t>
            </a:r>
            <a:endParaRPr lang="zh-CN" altLang="en-US" dirty="0"/>
          </a:p>
        </p:txBody>
      </p:sp>
      <p:sp>
        <p:nvSpPr>
          <p:cNvPr id="278" name="圆角矩形 277"/>
          <p:cNvSpPr/>
          <p:nvPr/>
        </p:nvSpPr>
        <p:spPr>
          <a:xfrm>
            <a:off x="5391150" y="4781550"/>
            <a:ext cx="2616200" cy="190500"/>
          </a:xfrm>
          <a:prstGeom prst="roundRect">
            <a:avLst/>
          </a:prstGeom>
          <a:gradFill flip="none" rotWithShape="1">
            <a:gsLst>
              <a:gs pos="0">
                <a:srgbClr val="92D050">
                  <a:shade val="30000"/>
                  <a:satMod val="115000"/>
                </a:srgbClr>
              </a:gs>
              <a:gs pos="50000">
                <a:srgbClr val="92D050">
                  <a:shade val="67500"/>
                  <a:satMod val="115000"/>
                </a:srgbClr>
              </a:gs>
              <a:gs pos="100000">
                <a:srgbClr val="92D050">
                  <a:shade val="100000"/>
                  <a:satMod val="115000"/>
                </a:srgb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TCP</a:t>
            </a:r>
            <a:r>
              <a:rPr lang="zh-CN" altLang="en-US" dirty="0" smtClean="0"/>
              <a:t>链接</a:t>
            </a:r>
            <a:endParaRPr lang="zh-CN" altLang="en-US" dirty="0"/>
          </a:p>
        </p:txBody>
      </p:sp>
      <p:cxnSp>
        <p:nvCxnSpPr>
          <p:cNvPr id="280" name="直接箭头连接符 279"/>
          <p:cNvCxnSpPr>
            <a:stCxn id="269" idx="2"/>
            <a:endCxn id="270" idx="0"/>
          </p:cNvCxnSpPr>
          <p:nvPr/>
        </p:nvCxnSpPr>
        <p:spPr>
          <a:xfrm rot="5400000">
            <a:off x="3636963" y="3754437"/>
            <a:ext cx="130175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2" name="直接箭头连接符 281"/>
          <p:cNvCxnSpPr>
            <a:stCxn id="270" idx="2"/>
            <a:endCxn id="271" idx="0"/>
          </p:cNvCxnSpPr>
          <p:nvPr/>
        </p:nvCxnSpPr>
        <p:spPr>
          <a:xfrm rot="5400000">
            <a:off x="3636963" y="4075112"/>
            <a:ext cx="130175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4" name="直接箭头连接符 283"/>
          <p:cNvCxnSpPr>
            <a:stCxn id="271" idx="2"/>
            <a:endCxn id="272" idx="0"/>
          </p:cNvCxnSpPr>
          <p:nvPr/>
        </p:nvCxnSpPr>
        <p:spPr>
          <a:xfrm rot="5400000">
            <a:off x="3636963" y="4395787"/>
            <a:ext cx="130175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6" name="直接箭头连接符 285"/>
          <p:cNvCxnSpPr>
            <a:stCxn id="272" idx="2"/>
            <a:endCxn id="273" idx="0"/>
          </p:cNvCxnSpPr>
          <p:nvPr/>
        </p:nvCxnSpPr>
        <p:spPr>
          <a:xfrm rot="5400000">
            <a:off x="3636963" y="4716462"/>
            <a:ext cx="130175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8" name="直接箭头连接符 287"/>
          <p:cNvCxnSpPr>
            <a:stCxn id="273" idx="3"/>
            <a:endCxn id="278" idx="1"/>
          </p:cNvCxnSpPr>
          <p:nvPr/>
        </p:nvCxnSpPr>
        <p:spPr>
          <a:xfrm>
            <a:off x="5010150" y="48768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0" name="直接箭头连接符 289"/>
          <p:cNvCxnSpPr>
            <a:stCxn id="278" idx="0"/>
            <a:endCxn id="277" idx="2"/>
          </p:cNvCxnSpPr>
          <p:nvPr/>
        </p:nvCxnSpPr>
        <p:spPr>
          <a:xfrm rot="5400000" flipH="1" flipV="1">
            <a:off x="6634163" y="4716463"/>
            <a:ext cx="130175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2" name="直接箭头连接符 291"/>
          <p:cNvCxnSpPr>
            <a:stCxn id="277" idx="0"/>
            <a:endCxn id="276" idx="2"/>
          </p:cNvCxnSpPr>
          <p:nvPr/>
        </p:nvCxnSpPr>
        <p:spPr>
          <a:xfrm rot="5400000" flipH="1" flipV="1">
            <a:off x="6634163" y="4395788"/>
            <a:ext cx="130175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4" name="直接箭头连接符 293"/>
          <p:cNvCxnSpPr>
            <a:stCxn id="276" idx="0"/>
            <a:endCxn id="275" idx="2"/>
          </p:cNvCxnSpPr>
          <p:nvPr/>
        </p:nvCxnSpPr>
        <p:spPr>
          <a:xfrm rot="5400000" flipH="1" flipV="1">
            <a:off x="6634163" y="4075113"/>
            <a:ext cx="130175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6" name="直接箭头连接符 295"/>
          <p:cNvCxnSpPr>
            <a:stCxn id="275" idx="0"/>
            <a:endCxn id="274" idx="2"/>
          </p:cNvCxnSpPr>
          <p:nvPr/>
        </p:nvCxnSpPr>
        <p:spPr>
          <a:xfrm rot="5400000" flipH="1" flipV="1">
            <a:off x="6634163" y="3754438"/>
            <a:ext cx="130175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7" name="圆角矩形 296"/>
          <p:cNvSpPr/>
          <p:nvPr/>
        </p:nvSpPr>
        <p:spPr>
          <a:xfrm>
            <a:off x="2393950" y="2482850"/>
            <a:ext cx="2616200" cy="190500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75000"/>
                  <a:shade val="30000"/>
                  <a:satMod val="115000"/>
                </a:schemeClr>
              </a:gs>
              <a:gs pos="50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2">
                  <a:lumMod val="7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Interface-Proxy</a:t>
            </a:r>
            <a:endParaRPr lang="zh-CN" altLang="en-US" dirty="0"/>
          </a:p>
        </p:txBody>
      </p:sp>
      <p:sp>
        <p:nvSpPr>
          <p:cNvPr id="298" name="圆角矩形 297"/>
          <p:cNvSpPr/>
          <p:nvPr/>
        </p:nvSpPr>
        <p:spPr>
          <a:xfrm>
            <a:off x="2393950" y="2803525"/>
            <a:ext cx="2616200" cy="190500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75000"/>
                  <a:shade val="30000"/>
                  <a:satMod val="115000"/>
                </a:schemeClr>
              </a:gs>
              <a:gs pos="50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2">
                  <a:lumMod val="7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Rpc</a:t>
            </a:r>
            <a:r>
              <a:rPr lang="zh-CN" altLang="en-US" dirty="0" smtClean="0"/>
              <a:t>编解码</a:t>
            </a:r>
            <a:endParaRPr lang="zh-CN" altLang="en-US" dirty="0"/>
          </a:p>
        </p:txBody>
      </p:sp>
      <p:sp>
        <p:nvSpPr>
          <p:cNvPr id="299" name="圆角矩形 298"/>
          <p:cNvSpPr/>
          <p:nvPr/>
        </p:nvSpPr>
        <p:spPr>
          <a:xfrm>
            <a:off x="2393950" y="3124200"/>
            <a:ext cx="2616200" cy="190500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75000"/>
                  <a:shade val="30000"/>
                  <a:satMod val="115000"/>
                </a:schemeClr>
              </a:gs>
              <a:gs pos="50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2">
                  <a:lumMod val="7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RpcResponse</a:t>
            </a:r>
            <a:r>
              <a:rPr lang="zh-CN" altLang="en-US" dirty="0" smtClean="0"/>
              <a:t>处理器</a:t>
            </a:r>
            <a:endParaRPr lang="zh-CN" altLang="en-US" dirty="0"/>
          </a:p>
        </p:txBody>
      </p:sp>
      <p:sp>
        <p:nvSpPr>
          <p:cNvPr id="302" name="圆角矩形 301"/>
          <p:cNvSpPr/>
          <p:nvPr/>
        </p:nvSpPr>
        <p:spPr>
          <a:xfrm>
            <a:off x="5391150" y="2482850"/>
            <a:ext cx="2616200" cy="190500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75000"/>
                  <a:shade val="30000"/>
                  <a:satMod val="115000"/>
                </a:schemeClr>
              </a:gs>
              <a:gs pos="50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2">
                  <a:lumMod val="7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Service-Proxy</a:t>
            </a:r>
            <a:endParaRPr lang="zh-CN" altLang="en-US" dirty="0"/>
          </a:p>
        </p:txBody>
      </p:sp>
      <p:sp>
        <p:nvSpPr>
          <p:cNvPr id="303" name="圆角矩形 302"/>
          <p:cNvSpPr/>
          <p:nvPr/>
        </p:nvSpPr>
        <p:spPr>
          <a:xfrm>
            <a:off x="5391150" y="2803525"/>
            <a:ext cx="2616200" cy="190500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75000"/>
                  <a:shade val="30000"/>
                  <a:satMod val="115000"/>
                </a:schemeClr>
              </a:gs>
              <a:gs pos="50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2">
                  <a:lumMod val="7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Rpc</a:t>
            </a:r>
            <a:r>
              <a:rPr lang="zh-CN" altLang="en-US" dirty="0" smtClean="0"/>
              <a:t>编解码</a:t>
            </a:r>
            <a:endParaRPr lang="zh-CN" altLang="en-US" dirty="0"/>
          </a:p>
        </p:txBody>
      </p:sp>
      <p:sp>
        <p:nvSpPr>
          <p:cNvPr id="304" name="圆角矩形 303"/>
          <p:cNvSpPr/>
          <p:nvPr/>
        </p:nvSpPr>
        <p:spPr>
          <a:xfrm>
            <a:off x="5391150" y="3124200"/>
            <a:ext cx="2616200" cy="190500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75000"/>
                  <a:shade val="30000"/>
                  <a:satMod val="115000"/>
                </a:schemeClr>
              </a:gs>
              <a:gs pos="50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2">
                  <a:lumMod val="7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Rpc</a:t>
            </a:r>
            <a:r>
              <a:rPr lang="en-US" altLang="zh-CN" dirty="0" smtClean="0"/>
              <a:t>-Response</a:t>
            </a:r>
            <a:r>
              <a:rPr lang="zh-CN" altLang="en-US" dirty="0" smtClean="0"/>
              <a:t>处理器</a:t>
            </a:r>
            <a:endParaRPr lang="zh-CN" altLang="en-US" dirty="0"/>
          </a:p>
        </p:txBody>
      </p:sp>
      <p:sp>
        <p:nvSpPr>
          <p:cNvPr id="307" name="圆角矩形 306"/>
          <p:cNvSpPr/>
          <p:nvPr/>
        </p:nvSpPr>
        <p:spPr>
          <a:xfrm>
            <a:off x="2393950" y="1117600"/>
            <a:ext cx="2616200" cy="19050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Interface-Proxy-</a:t>
            </a:r>
            <a:r>
              <a:rPr lang="zh-CN" altLang="en-US" dirty="0" smtClean="0"/>
              <a:t>强化</a:t>
            </a:r>
            <a:endParaRPr lang="zh-CN" altLang="en-US" dirty="0"/>
          </a:p>
        </p:txBody>
      </p:sp>
      <p:sp>
        <p:nvSpPr>
          <p:cNvPr id="308" name="圆角矩形 307"/>
          <p:cNvSpPr/>
          <p:nvPr/>
        </p:nvSpPr>
        <p:spPr>
          <a:xfrm>
            <a:off x="2393950" y="1438275"/>
            <a:ext cx="2616200" cy="19050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负载均衡</a:t>
            </a:r>
            <a:endParaRPr lang="zh-CN" altLang="en-US" dirty="0"/>
          </a:p>
        </p:txBody>
      </p:sp>
      <p:sp>
        <p:nvSpPr>
          <p:cNvPr id="309" name="圆角矩形 308"/>
          <p:cNvSpPr/>
          <p:nvPr/>
        </p:nvSpPr>
        <p:spPr>
          <a:xfrm>
            <a:off x="2393950" y="1758950"/>
            <a:ext cx="2616200" cy="19050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Failover,</a:t>
            </a:r>
            <a:r>
              <a:rPr lang="zh-CN" altLang="en-US" dirty="0" smtClean="0"/>
              <a:t>熔断</a:t>
            </a:r>
            <a:endParaRPr lang="zh-CN" altLang="en-US" dirty="0"/>
          </a:p>
        </p:txBody>
      </p:sp>
      <p:sp>
        <p:nvSpPr>
          <p:cNvPr id="310" name="圆角矩形 309"/>
          <p:cNvSpPr/>
          <p:nvPr/>
        </p:nvSpPr>
        <p:spPr>
          <a:xfrm>
            <a:off x="2393950" y="2079625"/>
            <a:ext cx="2616200" cy="19050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链路追踪</a:t>
            </a:r>
            <a:endParaRPr lang="zh-CN" altLang="en-US" dirty="0"/>
          </a:p>
        </p:txBody>
      </p:sp>
      <p:sp>
        <p:nvSpPr>
          <p:cNvPr id="327" name="圆角矩形 326"/>
          <p:cNvSpPr/>
          <p:nvPr/>
        </p:nvSpPr>
        <p:spPr>
          <a:xfrm>
            <a:off x="5384800" y="1123950"/>
            <a:ext cx="2616200" cy="19050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超时熔断</a:t>
            </a:r>
            <a:endParaRPr lang="zh-CN" altLang="en-US" dirty="0"/>
          </a:p>
        </p:txBody>
      </p:sp>
      <p:sp>
        <p:nvSpPr>
          <p:cNvPr id="328" name="圆角矩形 327"/>
          <p:cNvSpPr/>
          <p:nvPr/>
        </p:nvSpPr>
        <p:spPr>
          <a:xfrm>
            <a:off x="5384800" y="1444625"/>
            <a:ext cx="2616200" cy="19050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链路追踪</a:t>
            </a:r>
            <a:endParaRPr lang="zh-CN" altLang="en-US" dirty="0"/>
          </a:p>
        </p:txBody>
      </p:sp>
      <p:sp>
        <p:nvSpPr>
          <p:cNvPr id="329" name="圆角矩形 328"/>
          <p:cNvSpPr/>
          <p:nvPr/>
        </p:nvSpPr>
        <p:spPr>
          <a:xfrm>
            <a:off x="5384800" y="1765300"/>
            <a:ext cx="2616200" cy="19050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服务鉴权</a:t>
            </a:r>
            <a:endParaRPr lang="zh-CN" altLang="en-US" dirty="0"/>
          </a:p>
        </p:txBody>
      </p:sp>
      <p:sp>
        <p:nvSpPr>
          <p:cNvPr id="330" name="圆角矩形 329"/>
          <p:cNvSpPr/>
          <p:nvPr/>
        </p:nvSpPr>
        <p:spPr>
          <a:xfrm>
            <a:off x="5384800" y="2085975"/>
            <a:ext cx="2616200" cy="19050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流量控制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9143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"/>
                            </p:stCondLst>
                            <p:childTnLst>
                              <p:par>
                                <p:cTn id="14" presetID="2" presetClass="entr" presetSubtype="4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600"/>
                            </p:stCondLst>
                            <p:childTnLst>
                              <p:par>
                                <p:cTn id="19" presetID="2" presetClass="entr" presetSubtype="4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3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3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900"/>
                            </p:stCondLst>
                            <p:childTnLst>
                              <p:par>
                                <p:cTn id="24" presetID="2" presetClass="entr" presetSubtype="4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3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3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00"/>
                            </p:stCondLst>
                            <p:childTnLst>
                              <p:par>
                                <p:cTn id="29" presetID="2" presetClass="entr" presetSubtype="4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3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" presetClass="entr" presetSubtype="4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3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3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800"/>
                            </p:stCondLst>
                            <p:childTnLst>
                              <p:par>
                                <p:cTn id="39" presetID="2" presetClass="entr" presetSubtype="4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3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3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" y="394"/>
            <a:ext cx="4952999" cy="772271"/>
            <a:chOff x="0" y="-1"/>
            <a:chExt cx="7681384" cy="973115"/>
          </a:xfrm>
        </p:grpSpPr>
        <p:grpSp>
          <p:nvGrpSpPr>
            <p:cNvPr id="5" name="组合 4"/>
            <p:cNvGrpSpPr/>
            <p:nvPr/>
          </p:nvGrpSpPr>
          <p:grpSpPr>
            <a:xfrm>
              <a:off x="0" y="-1"/>
              <a:ext cx="7681384" cy="221354"/>
              <a:chOff x="0" y="-1"/>
              <a:chExt cx="9985800" cy="287760"/>
            </a:xfrm>
          </p:grpSpPr>
          <p:sp>
            <p:nvSpPr>
              <p:cNvPr id="11" name="Shape 5209"/>
              <p:cNvSpPr/>
              <p:nvPr/>
            </p:nvSpPr>
            <p:spPr>
              <a:xfrm>
                <a:off x="0" y="0"/>
                <a:ext cx="2496450" cy="287759"/>
              </a:xfrm>
              <a:prstGeom prst="rect">
                <a:avLst/>
              </a:prstGeom>
              <a:solidFill>
                <a:srgbClr val="0070C0"/>
              </a:solidFill>
              <a:ln w="12700">
                <a:miter lim="400000"/>
              </a:ln>
            </p:spPr>
            <p:txBody>
              <a:bodyPr lIns="30236" tIns="30236" rIns="30236" bIns="30236" anchor="ctr"/>
              <a:lstStyle/>
              <a:p>
                <a:pPr lvl="0" algn="ctr">
                  <a:buClr>
                    <a:srgbClr val="FFFFFF"/>
                  </a:buClr>
                  <a:defRPr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defRPr>
                </a:pPr>
                <a:endParaRPr sz="1448">
                  <a:latin typeface="+mn-ea"/>
                </a:endParaRPr>
              </a:p>
            </p:txBody>
          </p:sp>
          <p:sp>
            <p:nvSpPr>
              <p:cNvPr id="12" name="Shape 5209"/>
              <p:cNvSpPr/>
              <p:nvPr/>
            </p:nvSpPr>
            <p:spPr>
              <a:xfrm>
                <a:off x="2496450" y="0"/>
                <a:ext cx="2496450" cy="287759"/>
              </a:xfrm>
              <a:prstGeom prst="rect">
                <a:avLst/>
              </a:prstGeom>
              <a:solidFill>
                <a:srgbClr val="00B0F0"/>
              </a:solidFill>
              <a:ln w="12700">
                <a:miter lim="400000"/>
              </a:ln>
            </p:spPr>
            <p:txBody>
              <a:bodyPr lIns="30236" tIns="30236" rIns="30236" bIns="30236" anchor="ctr"/>
              <a:lstStyle/>
              <a:p>
                <a:pPr lvl="0" algn="ctr">
                  <a:buClr>
                    <a:srgbClr val="FFFFFF"/>
                  </a:buClr>
                  <a:defRPr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defRPr>
                </a:pPr>
                <a:endParaRPr sz="1448">
                  <a:latin typeface="+mn-ea"/>
                </a:endParaRPr>
              </a:p>
            </p:txBody>
          </p:sp>
          <p:sp>
            <p:nvSpPr>
              <p:cNvPr id="13" name="Shape 5209"/>
              <p:cNvSpPr/>
              <p:nvPr/>
            </p:nvSpPr>
            <p:spPr>
              <a:xfrm>
                <a:off x="4992900" y="0"/>
                <a:ext cx="2496450" cy="287759"/>
              </a:xfrm>
              <a:prstGeom prst="rect">
                <a:avLst/>
              </a:prstGeom>
              <a:solidFill>
                <a:srgbClr val="66CCFF"/>
              </a:solidFill>
              <a:ln w="12700">
                <a:miter lim="400000"/>
              </a:ln>
            </p:spPr>
            <p:txBody>
              <a:bodyPr lIns="30236" tIns="30236" rIns="30236" bIns="30236" anchor="ctr"/>
              <a:lstStyle/>
              <a:p>
                <a:pPr lvl="0" algn="ctr">
                  <a:buClr>
                    <a:srgbClr val="FFFFFF"/>
                  </a:buClr>
                  <a:defRPr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defRPr>
                </a:pPr>
                <a:endParaRPr sz="1448">
                  <a:latin typeface="+mn-ea"/>
                </a:endParaRPr>
              </a:p>
            </p:txBody>
          </p:sp>
          <p:sp>
            <p:nvSpPr>
              <p:cNvPr id="14" name="Shape 5209"/>
              <p:cNvSpPr/>
              <p:nvPr/>
            </p:nvSpPr>
            <p:spPr>
              <a:xfrm>
                <a:off x="7489350" y="-1"/>
                <a:ext cx="2496450" cy="287759"/>
              </a:xfrm>
              <a:prstGeom prst="rect">
                <a:avLst/>
              </a:prstGeom>
              <a:solidFill>
                <a:srgbClr val="CCECFF"/>
              </a:solidFill>
              <a:ln w="12700">
                <a:miter lim="400000"/>
              </a:ln>
            </p:spPr>
            <p:txBody>
              <a:bodyPr lIns="30236" tIns="30236" rIns="30236" bIns="30236" anchor="ctr"/>
              <a:lstStyle/>
              <a:p>
                <a:pPr lvl="0" algn="ctr">
                  <a:buClr>
                    <a:srgbClr val="FFFFFF"/>
                  </a:buClr>
                  <a:defRPr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defRPr>
                </a:pPr>
                <a:endParaRPr sz="1448">
                  <a:latin typeface="+mn-ea"/>
                </a:endParaRPr>
              </a:p>
            </p:txBody>
          </p:sp>
        </p:grpSp>
        <p:grpSp>
          <p:nvGrpSpPr>
            <p:cNvPr id="6" name="Group 2145"/>
            <p:cNvGrpSpPr/>
            <p:nvPr/>
          </p:nvGrpSpPr>
          <p:grpSpPr>
            <a:xfrm flipH="1">
              <a:off x="490829" y="557055"/>
              <a:ext cx="85275" cy="416059"/>
              <a:chOff x="0" y="0"/>
              <a:chExt cx="93144" cy="466123"/>
            </a:xfrm>
          </p:grpSpPr>
          <p:sp>
            <p:nvSpPr>
              <p:cNvPr id="7" name="Shape 2140"/>
              <p:cNvSpPr/>
              <p:nvPr/>
            </p:nvSpPr>
            <p:spPr>
              <a:xfrm>
                <a:off x="0" y="0"/>
                <a:ext cx="93144" cy="9314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50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3507"/>
                      <a:pt x="0" y="13507"/>
                      <a:pt x="0" y="13507"/>
                    </a:cubicBezTo>
                    <a:cubicBezTo>
                      <a:pt x="0" y="17978"/>
                      <a:pt x="3622" y="21600"/>
                      <a:pt x="8112" y="21600"/>
                    </a:cubicBezTo>
                    <a:cubicBezTo>
                      <a:pt x="21600" y="21600"/>
                      <a:pt x="21600" y="21600"/>
                      <a:pt x="21600" y="21600"/>
                    </a:cubicBezTo>
                    <a:cubicBezTo>
                      <a:pt x="21600" y="8112"/>
                      <a:pt x="21600" y="8112"/>
                      <a:pt x="21600" y="8112"/>
                    </a:cubicBezTo>
                    <a:cubicBezTo>
                      <a:pt x="21600" y="3622"/>
                      <a:pt x="17978" y="0"/>
                      <a:pt x="13507" y="0"/>
                    </a:cubicBezTo>
                    <a:close/>
                  </a:path>
                </a:pathLst>
              </a:custGeom>
              <a:solidFill>
                <a:srgbClr val="0070C0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buClrTx/>
                </a:pPr>
                <a:endParaRPr sz="1448">
                  <a:latin typeface="+mn-ea"/>
                </a:endParaRPr>
              </a:p>
            </p:txBody>
          </p:sp>
          <p:sp>
            <p:nvSpPr>
              <p:cNvPr id="8" name="Shape 2141"/>
              <p:cNvSpPr/>
              <p:nvPr/>
            </p:nvSpPr>
            <p:spPr>
              <a:xfrm>
                <a:off x="0" y="124326"/>
                <a:ext cx="93144" cy="9314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50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3507"/>
                      <a:pt x="0" y="13507"/>
                      <a:pt x="0" y="13507"/>
                    </a:cubicBezTo>
                    <a:cubicBezTo>
                      <a:pt x="0" y="17978"/>
                      <a:pt x="3622" y="21600"/>
                      <a:pt x="8112" y="21600"/>
                    </a:cubicBezTo>
                    <a:cubicBezTo>
                      <a:pt x="21600" y="21600"/>
                      <a:pt x="21600" y="21600"/>
                      <a:pt x="21600" y="21600"/>
                    </a:cubicBezTo>
                    <a:cubicBezTo>
                      <a:pt x="21600" y="8112"/>
                      <a:pt x="21600" y="8112"/>
                      <a:pt x="21600" y="8112"/>
                    </a:cubicBezTo>
                    <a:cubicBezTo>
                      <a:pt x="21600" y="3622"/>
                      <a:pt x="17978" y="0"/>
                      <a:pt x="13507" y="0"/>
                    </a:cubicBezTo>
                    <a:close/>
                  </a:path>
                </a:pathLst>
              </a:custGeom>
              <a:solidFill>
                <a:srgbClr val="00B0F0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buClrTx/>
                </a:pPr>
                <a:endParaRPr sz="1448">
                  <a:latin typeface="+mn-ea"/>
                </a:endParaRPr>
              </a:p>
            </p:txBody>
          </p:sp>
          <p:sp>
            <p:nvSpPr>
              <p:cNvPr id="9" name="Shape 2142"/>
              <p:cNvSpPr/>
              <p:nvPr/>
            </p:nvSpPr>
            <p:spPr>
              <a:xfrm>
                <a:off x="0" y="248651"/>
                <a:ext cx="93144" cy="9314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50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3507"/>
                      <a:pt x="0" y="13507"/>
                      <a:pt x="0" y="13507"/>
                    </a:cubicBezTo>
                    <a:cubicBezTo>
                      <a:pt x="0" y="17978"/>
                      <a:pt x="3622" y="21600"/>
                      <a:pt x="8112" y="21600"/>
                    </a:cubicBezTo>
                    <a:cubicBezTo>
                      <a:pt x="21600" y="21600"/>
                      <a:pt x="21600" y="21600"/>
                      <a:pt x="21600" y="21600"/>
                    </a:cubicBezTo>
                    <a:cubicBezTo>
                      <a:pt x="21600" y="8112"/>
                      <a:pt x="21600" y="8112"/>
                      <a:pt x="21600" y="8112"/>
                    </a:cubicBezTo>
                    <a:cubicBezTo>
                      <a:pt x="21600" y="3622"/>
                      <a:pt x="17978" y="0"/>
                      <a:pt x="13507" y="0"/>
                    </a:cubicBezTo>
                    <a:close/>
                  </a:path>
                </a:pathLst>
              </a:custGeom>
              <a:solidFill>
                <a:srgbClr val="66CCFF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buClrTx/>
                </a:pPr>
                <a:endParaRPr sz="1448">
                  <a:latin typeface="+mn-ea"/>
                </a:endParaRPr>
              </a:p>
            </p:txBody>
          </p:sp>
          <p:sp>
            <p:nvSpPr>
              <p:cNvPr id="10" name="Shape 2143"/>
              <p:cNvSpPr/>
              <p:nvPr/>
            </p:nvSpPr>
            <p:spPr>
              <a:xfrm>
                <a:off x="0" y="372978"/>
                <a:ext cx="93144" cy="9314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50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3507"/>
                      <a:pt x="0" y="13507"/>
                      <a:pt x="0" y="13507"/>
                    </a:cubicBezTo>
                    <a:cubicBezTo>
                      <a:pt x="0" y="17978"/>
                      <a:pt x="3622" y="21600"/>
                      <a:pt x="8112" y="21600"/>
                    </a:cubicBezTo>
                    <a:cubicBezTo>
                      <a:pt x="21600" y="21600"/>
                      <a:pt x="21600" y="21600"/>
                      <a:pt x="21600" y="21600"/>
                    </a:cubicBezTo>
                    <a:cubicBezTo>
                      <a:pt x="21600" y="8112"/>
                      <a:pt x="21600" y="8112"/>
                      <a:pt x="21600" y="8112"/>
                    </a:cubicBezTo>
                    <a:cubicBezTo>
                      <a:pt x="21600" y="3622"/>
                      <a:pt x="17978" y="0"/>
                      <a:pt x="13507" y="0"/>
                    </a:cubicBezTo>
                    <a:close/>
                  </a:path>
                </a:pathLst>
              </a:custGeom>
              <a:solidFill>
                <a:srgbClr val="CCECFF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buClrTx/>
                </a:pPr>
                <a:endParaRPr sz="1448">
                  <a:latin typeface="+mn-ea"/>
                </a:endParaRPr>
              </a:p>
            </p:txBody>
          </p:sp>
        </p:grpSp>
      </p:grpSp>
      <p:sp>
        <p:nvSpPr>
          <p:cNvPr id="15" name="Title 1"/>
          <p:cNvSpPr txBox="1">
            <a:spLocks/>
          </p:cNvSpPr>
          <p:nvPr/>
        </p:nvSpPr>
        <p:spPr>
          <a:xfrm>
            <a:off x="457201" y="374195"/>
            <a:ext cx="8229600" cy="369035"/>
          </a:xfrm>
          <a:prstGeom prst="rect">
            <a:avLst/>
          </a:prstGeom>
        </p:spPr>
        <p:txBody>
          <a:bodyPr vert="horz" lIns="91435" tIns="45717" rIns="91435" bIns="45717" rtlCol="0" anchor="ctr">
            <a:noAutofit/>
          </a:bodyPr>
          <a:lstStyle>
            <a:lvl1pPr algn="ctr" defTabSz="1152144" rtl="0" eaLnBrk="1" latinLnBrk="0" hangingPunct="1">
              <a:spcBef>
                <a:spcPct val="0"/>
              </a:spcBef>
              <a:buNone/>
              <a:defRPr sz="5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/>
            <a:r>
              <a:rPr lang="zh-CN" altLang="en-US" sz="2778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微软雅黑" pitchFamily="34" charset="-122"/>
                <a:ea typeface="微软雅黑" pitchFamily="34" charset="-122"/>
              </a:rPr>
              <a:t>分布式服务管理</a:t>
            </a:r>
            <a:endParaRPr lang="en-US" sz="2778" dirty="0">
              <a:solidFill>
                <a:srgbClr val="000000">
                  <a:lumMod val="50000"/>
                  <a:lumOff val="50000"/>
                </a:srgb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Subtitle 4"/>
          <p:cNvSpPr txBox="1">
            <a:spLocks/>
          </p:cNvSpPr>
          <p:nvPr/>
        </p:nvSpPr>
        <p:spPr>
          <a:xfrm>
            <a:off x="457201" y="743230"/>
            <a:ext cx="8229600" cy="304753"/>
          </a:xfrm>
          <a:prstGeom prst="rect">
            <a:avLst/>
          </a:prstGeom>
        </p:spPr>
        <p:txBody>
          <a:bodyPr vert="horz" lIns="91435" tIns="45717" rIns="91435" bIns="45717" rtlCol="0">
            <a:normAutofit/>
          </a:bodyPr>
          <a:lstStyle/>
          <a:p>
            <a:pPr marL="342878" indent="-342878" defTabSz="725668">
              <a:spcBef>
                <a:spcPct val="20000"/>
              </a:spcBef>
              <a:defRPr/>
            </a:pPr>
            <a:r>
              <a:rPr lang="zh-CN" altLang="en-US" sz="1111" b="1" kern="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微软雅黑" pitchFamily="34" charset="-122"/>
              </a:rPr>
              <a:t>相对</a:t>
            </a:r>
            <a:r>
              <a:rPr lang="en-US" altLang="zh-CN" sz="1111" b="1" kern="0" dirty="0" err="1" smtClean="0">
                <a:solidFill>
                  <a:srgbClr val="000000">
                    <a:lumMod val="50000"/>
                    <a:lumOff val="50000"/>
                  </a:srgbClr>
                </a:solidFill>
                <a:latin typeface="微软雅黑" pitchFamily="34" charset="-122"/>
              </a:rPr>
              <a:t>dubbo</a:t>
            </a:r>
            <a:r>
              <a:rPr lang="zh-CN" altLang="en-US" sz="1111" b="1" kern="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微软雅黑" pitchFamily="34" charset="-122"/>
              </a:rPr>
              <a:t>作出的改进</a:t>
            </a:r>
            <a:endParaRPr lang="en-US" sz="1111" b="1" kern="0" dirty="0">
              <a:solidFill>
                <a:srgbClr val="000000">
                  <a:lumMod val="50000"/>
                  <a:lumOff val="50000"/>
                </a:srgbClr>
              </a:solidFill>
              <a:latin typeface="微软雅黑" pitchFamily="34" charset="-122"/>
            </a:endParaRPr>
          </a:p>
        </p:txBody>
      </p:sp>
      <p:grpSp>
        <p:nvGrpSpPr>
          <p:cNvPr id="39" name="组合 38"/>
          <p:cNvGrpSpPr/>
          <p:nvPr/>
        </p:nvGrpSpPr>
        <p:grpSpPr>
          <a:xfrm>
            <a:off x="1065716" y="1282054"/>
            <a:ext cx="2759486" cy="346249"/>
            <a:chOff x="179512" y="2794116"/>
            <a:chExt cx="3240360" cy="346249"/>
          </a:xfrm>
        </p:grpSpPr>
        <p:sp>
          <p:nvSpPr>
            <p:cNvPr id="40" name="矩形 39"/>
            <p:cNvSpPr/>
            <p:nvPr/>
          </p:nvSpPr>
          <p:spPr>
            <a:xfrm>
              <a:off x="179512" y="2796016"/>
              <a:ext cx="3240360" cy="32689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41" name="文本框 11"/>
            <p:cNvSpPr txBox="1"/>
            <p:nvPr/>
          </p:nvSpPr>
          <p:spPr>
            <a:xfrm>
              <a:off x="251520" y="2794116"/>
              <a:ext cx="2899190" cy="346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50" b="1" dirty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    </a:t>
              </a:r>
              <a:r>
                <a:rPr lang="zh-CN" altLang="en-US" sz="1650" b="1" dirty="0" smtClean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优化系统分层和接口</a:t>
              </a:r>
              <a:endParaRPr lang="zh-CN" altLang="en-US" sz="165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2" name="矩形 41"/>
          <p:cNvSpPr/>
          <p:nvPr/>
        </p:nvSpPr>
        <p:spPr>
          <a:xfrm>
            <a:off x="1033172" y="1662947"/>
            <a:ext cx="6180428" cy="276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</a:pPr>
            <a:r>
              <a:rPr lang="zh-CN" altLang="en-US" sz="1050" dirty="0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整体重构优化成</a:t>
            </a:r>
            <a:r>
              <a:rPr lang="en-US" altLang="zh-CN" sz="1050" dirty="0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3</a:t>
            </a:r>
            <a:r>
              <a:rPr lang="zh-CN" altLang="en-US" sz="1050" dirty="0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层，上层向下层单向依赖，每层都能独立成功能组件提供功能使用。</a:t>
            </a:r>
            <a:endParaRPr lang="zh-CN" altLang="en-US" sz="1050" dirty="0"/>
          </a:p>
        </p:txBody>
      </p:sp>
      <p:grpSp>
        <p:nvGrpSpPr>
          <p:cNvPr id="43" name="组合 42"/>
          <p:cNvGrpSpPr/>
          <p:nvPr/>
        </p:nvGrpSpPr>
        <p:grpSpPr>
          <a:xfrm>
            <a:off x="1065716" y="2339474"/>
            <a:ext cx="2759486" cy="346249"/>
            <a:chOff x="179512" y="2794116"/>
            <a:chExt cx="3240360" cy="346249"/>
          </a:xfrm>
        </p:grpSpPr>
        <p:sp>
          <p:nvSpPr>
            <p:cNvPr id="44" name="矩形 43"/>
            <p:cNvSpPr/>
            <p:nvPr/>
          </p:nvSpPr>
          <p:spPr>
            <a:xfrm>
              <a:off x="179512" y="2796016"/>
              <a:ext cx="3240360" cy="326896"/>
            </a:xfrm>
            <a:prstGeom prst="rect">
              <a:avLst/>
            </a:prstGeom>
            <a:solidFill>
              <a:srgbClr val="66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45" name="文本框 22"/>
            <p:cNvSpPr txBox="1"/>
            <p:nvPr/>
          </p:nvSpPr>
          <p:spPr>
            <a:xfrm>
              <a:off x="251520" y="2794116"/>
              <a:ext cx="2402250" cy="346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50" b="1" dirty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    </a:t>
              </a:r>
              <a:r>
                <a:rPr lang="zh-CN" altLang="en-US" sz="1650" b="1" dirty="0" smtClean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优化序列化机制</a:t>
              </a:r>
              <a:endParaRPr lang="zh-CN" altLang="en-US" sz="165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6" name="矩形 45"/>
          <p:cNvSpPr/>
          <p:nvPr/>
        </p:nvSpPr>
        <p:spPr>
          <a:xfrm>
            <a:off x="1033172" y="2720294"/>
            <a:ext cx="5113628" cy="644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</a:pPr>
            <a:r>
              <a:rPr lang="zh-CN" altLang="en-US" sz="1050" dirty="0" smtClean="0"/>
              <a:t>优化了基本类型参数序列化方式</a:t>
            </a:r>
            <a:r>
              <a:rPr lang="zh-CN" altLang="en-US" sz="1050" dirty="0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，</a:t>
            </a:r>
            <a:r>
              <a:rPr lang="zh-CN" altLang="en-US" sz="1050" dirty="0" smtClean="0"/>
              <a:t>直接两端生成动态生成</a:t>
            </a:r>
            <a:r>
              <a:rPr lang="en-US" altLang="zh-CN" sz="1050" dirty="0" smtClean="0"/>
              <a:t>get set</a:t>
            </a:r>
            <a:r>
              <a:rPr lang="zh-CN" altLang="en-US" sz="1050" dirty="0" smtClean="0"/>
              <a:t>方法代理类来获取参数值</a:t>
            </a:r>
            <a:r>
              <a:rPr lang="en-US" altLang="zh-CN" sz="1050" dirty="0" smtClean="0"/>
              <a:t>,</a:t>
            </a:r>
            <a:r>
              <a:rPr lang="zh-CN" altLang="en-US" sz="1050" dirty="0" smtClean="0"/>
              <a:t>避免统一采用</a:t>
            </a:r>
            <a:r>
              <a:rPr lang="en-US" altLang="zh-CN" sz="1050" dirty="0" smtClean="0"/>
              <a:t>Object[]</a:t>
            </a:r>
            <a:r>
              <a:rPr lang="zh-CN" altLang="en-US" sz="1050" dirty="0" smtClean="0"/>
              <a:t>传输时导致的装箱和拆箱。</a:t>
            </a:r>
            <a:endParaRPr lang="en-US" altLang="zh-CN" sz="1050" dirty="0" smtClean="0"/>
          </a:p>
          <a:p>
            <a:pPr>
              <a:lnSpc>
                <a:spcPct val="114000"/>
              </a:lnSpc>
            </a:pPr>
            <a:endParaRPr lang="zh-CN" altLang="en-US" sz="1050" dirty="0"/>
          </a:p>
        </p:txBody>
      </p:sp>
      <p:grpSp>
        <p:nvGrpSpPr>
          <p:cNvPr id="47" name="组合 46"/>
          <p:cNvGrpSpPr/>
          <p:nvPr/>
        </p:nvGrpSpPr>
        <p:grpSpPr>
          <a:xfrm>
            <a:off x="1065716" y="3396894"/>
            <a:ext cx="2759486" cy="346249"/>
            <a:chOff x="179512" y="2794116"/>
            <a:chExt cx="3240360" cy="346249"/>
          </a:xfrm>
        </p:grpSpPr>
        <p:sp>
          <p:nvSpPr>
            <p:cNvPr id="48" name="矩形 47"/>
            <p:cNvSpPr/>
            <p:nvPr/>
          </p:nvSpPr>
          <p:spPr>
            <a:xfrm>
              <a:off x="179512" y="2796016"/>
              <a:ext cx="3240360" cy="32689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49" name="文本框 11"/>
            <p:cNvSpPr txBox="1"/>
            <p:nvPr/>
          </p:nvSpPr>
          <p:spPr>
            <a:xfrm>
              <a:off x="251520" y="2794116"/>
              <a:ext cx="2929984" cy="346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50" b="1" dirty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    </a:t>
              </a:r>
              <a:r>
                <a:rPr lang="zh-CN" altLang="en-US" sz="1650" b="1" dirty="0" smtClean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优化</a:t>
              </a:r>
              <a:r>
                <a:rPr lang="en-US" altLang="zh-CN" sz="1650" b="1" dirty="0" smtClean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future</a:t>
              </a:r>
              <a:r>
                <a:rPr lang="zh-CN" altLang="en-US" sz="1650" b="1" dirty="0" smtClean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处理机制</a:t>
              </a:r>
              <a:endParaRPr lang="zh-CN" altLang="en-US" sz="165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0" name="矩形 49"/>
          <p:cNvSpPr/>
          <p:nvPr/>
        </p:nvSpPr>
        <p:spPr>
          <a:xfrm>
            <a:off x="1033172" y="3777787"/>
            <a:ext cx="4980278" cy="10134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</a:pPr>
            <a:r>
              <a:rPr lang="zh-CN" altLang="en-US" sz="1050" dirty="0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优化</a:t>
            </a:r>
            <a:r>
              <a:rPr lang="en-US" altLang="zh-CN" sz="1050" dirty="0" err="1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reqeust.future</a:t>
            </a:r>
            <a:r>
              <a:rPr lang="zh-CN" altLang="en-US" sz="1050" dirty="0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缓存方式，每个链接缓存管理自己的</a:t>
            </a:r>
            <a:r>
              <a:rPr lang="en-US" altLang="zh-CN" sz="1050" dirty="0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future</a:t>
            </a:r>
            <a:r>
              <a:rPr lang="zh-CN" altLang="en-US" sz="1050" dirty="0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，降低</a:t>
            </a:r>
            <a:r>
              <a:rPr lang="en-US" altLang="zh-CN" sz="1050" dirty="0" err="1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dubbo</a:t>
            </a:r>
            <a:r>
              <a:rPr lang="zh-CN" altLang="en-US" sz="1050" dirty="0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全局</a:t>
            </a:r>
            <a:r>
              <a:rPr lang="en-US" altLang="zh-CN" sz="1050" dirty="0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map</a:t>
            </a:r>
            <a:r>
              <a:rPr lang="zh-CN" altLang="en-US" sz="1050" dirty="0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的并发竞争。</a:t>
            </a:r>
            <a:endParaRPr lang="en-US" altLang="zh-CN" sz="1050" dirty="0" smtClean="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>
              <a:lnSpc>
                <a:spcPct val="114000"/>
              </a:lnSpc>
            </a:pPr>
            <a:r>
              <a:rPr lang="zh-CN" altLang="en-US" sz="1050" dirty="0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基于时间轮队列监听超时的</a:t>
            </a:r>
            <a:r>
              <a:rPr lang="en-US" altLang="zh-CN" sz="1050" dirty="0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request</a:t>
            </a:r>
            <a:r>
              <a:rPr lang="zh-CN" altLang="en-US" sz="1050" dirty="0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来进行</a:t>
            </a:r>
            <a:r>
              <a:rPr lang="en-US" altLang="zh-CN" sz="1050" dirty="0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future</a:t>
            </a:r>
            <a:r>
              <a:rPr lang="zh-CN" altLang="en-US" sz="1050" dirty="0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清理，降低</a:t>
            </a:r>
            <a:r>
              <a:rPr lang="en-US" altLang="zh-CN" sz="1050" dirty="0" err="1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dubbo</a:t>
            </a:r>
            <a:r>
              <a:rPr lang="zh-CN" altLang="en-US" sz="1050" dirty="0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全局</a:t>
            </a:r>
            <a:r>
              <a:rPr lang="en-US" altLang="zh-CN" sz="1050" dirty="0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map</a:t>
            </a:r>
            <a:r>
              <a:rPr lang="zh-CN" altLang="en-US" sz="1050" dirty="0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扫描清理过期</a:t>
            </a:r>
            <a:r>
              <a:rPr lang="en-US" altLang="zh-CN" sz="1050" dirty="0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future</a:t>
            </a:r>
          </a:p>
          <a:p>
            <a:pPr>
              <a:lnSpc>
                <a:spcPct val="114000"/>
              </a:lnSpc>
            </a:pPr>
            <a:endParaRPr lang="zh-CN" altLang="en-US" sz="1050" dirty="0"/>
          </a:p>
        </p:txBody>
      </p:sp>
    </p:spTree>
    <p:extLst>
      <p:ext uri="{BB962C8B-B14F-4D97-AF65-F5344CB8AC3E}">
        <p14:creationId xmlns:p14="http://schemas.microsoft.com/office/powerpoint/2010/main" val="2555023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7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7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42" grpId="0"/>
      <p:bldP spid="46" grpId="0"/>
      <p:bldP spid="5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3"/>
          <p:cNvGrpSpPr/>
          <p:nvPr/>
        </p:nvGrpSpPr>
        <p:grpSpPr>
          <a:xfrm>
            <a:off x="1" y="394"/>
            <a:ext cx="4952999" cy="772271"/>
            <a:chOff x="0" y="-1"/>
            <a:chExt cx="7681384" cy="973115"/>
          </a:xfrm>
        </p:grpSpPr>
        <p:grpSp>
          <p:nvGrpSpPr>
            <p:cNvPr id="3" name="组合 4"/>
            <p:cNvGrpSpPr/>
            <p:nvPr/>
          </p:nvGrpSpPr>
          <p:grpSpPr>
            <a:xfrm>
              <a:off x="0" y="-1"/>
              <a:ext cx="7681384" cy="221354"/>
              <a:chOff x="0" y="-1"/>
              <a:chExt cx="9985800" cy="287760"/>
            </a:xfrm>
          </p:grpSpPr>
          <p:sp>
            <p:nvSpPr>
              <p:cNvPr id="11" name="Shape 5209"/>
              <p:cNvSpPr/>
              <p:nvPr/>
            </p:nvSpPr>
            <p:spPr>
              <a:xfrm>
                <a:off x="0" y="0"/>
                <a:ext cx="2496450" cy="287759"/>
              </a:xfrm>
              <a:prstGeom prst="rect">
                <a:avLst/>
              </a:prstGeom>
              <a:solidFill>
                <a:srgbClr val="0070C0"/>
              </a:solidFill>
              <a:ln w="12700">
                <a:miter lim="400000"/>
              </a:ln>
            </p:spPr>
            <p:txBody>
              <a:bodyPr lIns="30236" tIns="30236" rIns="30236" bIns="30236" anchor="ctr"/>
              <a:lstStyle/>
              <a:p>
                <a:pPr lvl="0" algn="ctr">
                  <a:buClr>
                    <a:srgbClr val="FFFFFF"/>
                  </a:buClr>
                  <a:defRPr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defRPr>
                </a:pPr>
                <a:endParaRPr sz="1448">
                  <a:latin typeface="+mn-ea"/>
                </a:endParaRPr>
              </a:p>
            </p:txBody>
          </p:sp>
          <p:sp>
            <p:nvSpPr>
              <p:cNvPr id="12" name="Shape 5209"/>
              <p:cNvSpPr/>
              <p:nvPr/>
            </p:nvSpPr>
            <p:spPr>
              <a:xfrm>
                <a:off x="2496450" y="0"/>
                <a:ext cx="2496450" cy="287759"/>
              </a:xfrm>
              <a:prstGeom prst="rect">
                <a:avLst/>
              </a:prstGeom>
              <a:solidFill>
                <a:srgbClr val="00B0F0"/>
              </a:solidFill>
              <a:ln w="12700">
                <a:miter lim="400000"/>
              </a:ln>
            </p:spPr>
            <p:txBody>
              <a:bodyPr lIns="30236" tIns="30236" rIns="30236" bIns="30236" anchor="ctr"/>
              <a:lstStyle/>
              <a:p>
                <a:pPr lvl="0" algn="ctr">
                  <a:buClr>
                    <a:srgbClr val="FFFFFF"/>
                  </a:buClr>
                  <a:defRPr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defRPr>
                </a:pPr>
                <a:endParaRPr sz="1448">
                  <a:latin typeface="+mn-ea"/>
                </a:endParaRPr>
              </a:p>
            </p:txBody>
          </p:sp>
          <p:sp>
            <p:nvSpPr>
              <p:cNvPr id="13" name="Shape 5209"/>
              <p:cNvSpPr/>
              <p:nvPr/>
            </p:nvSpPr>
            <p:spPr>
              <a:xfrm>
                <a:off x="4992900" y="0"/>
                <a:ext cx="2496450" cy="287759"/>
              </a:xfrm>
              <a:prstGeom prst="rect">
                <a:avLst/>
              </a:prstGeom>
              <a:solidFill>
                <a:srgbClr val="66CCFF"/>
              </a:solidFill>
              <a:ln w="12700">
                <a:miter lim="400000"/>
              </a:ln>
            </p:spPr>
            <p:txBody>
              <a:bodyPr lIns="30236" tIns="30236" rIns="30236" bIns="30236" anchor="ctr"/>
              <a:lstStyle/>
              <a:p>
                <a:pPr lvl="0" algn="ctr">
                  <a:buClr>
                    <a:srgbClr val="FFFFFF"/>
                  </a:buClr>
                  <a:defRPr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defRPr>
                </a:pPr>
                <a:endParaRPr sz="1448">
                  <a:latin typeface="+mn-ea"/>
                </a:endParaRPr>
              </a:p>
            </p:txBody>
          </p:sp>
          <p:sp>
            <p:nvSpPr>
              <p:cNvPr id="14" name="Shape 5209"/>
              <p:cNvSpPr/>
              <p:nvPr/>
            </p:nvSpPr>
            <p:spPr>
              <a:xfrm>
                <a:off x="7489350" y="-1"/>
                <a:ext cx="2496450" cy="287759"/>
              </a:xfrm>
              <a:prstGeom prst="rect">
                <a:avLst/>
              </a:prstGeom>
              <a:solidFill>
                <a:srgbClr val="CCECFF"/>
              </a:solidFill>
              <a:ln w="12700">
                <a:miter lim="400000"/>
              </a:ln>
            </p:spPr>
            <p:txBody>
              <a:bodyPr lIns="30236" tIns="30236" rIns="30236" bIns="30236" anchor="ctr"/>
              <a:lstStyle/>
              <a:p>
                <a:pPr lvl="0" algn="ctr">
                  <a:buClr>
                    <a:srgbClr val="FFFFFF"/>
                  </a:buClr>
                  <a:defRPr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defRPr>
                </a:pPr>
                <a:endParaRPr sz="1448">
                  <a:latin typeface="+mn-ea"/>
                </a:endParaRPr>
              </a:p>
            </p:txBody>
          </p:sp>
        </p:grpSp>
        <p:grpSp>
          <p:nvGrpSpPr>
            <p:cNvPr id="4" name="Group 2145"/>
            <p:cNvGrpSpPr/>
            <p:nvPr/>
          </p:nvGrpSpPr>
          <p:grpSpPr>
            <a:xfrm flipH="1">
              <a:off x="490829" y="557055"/>
              <a:ext cx="85275" cy="416059"/>
              <a:chOff x="0" y="0"/>
              <a:chExt cx="93144" cy="466123"/>
            </a:xfrm>
          </p:grpSpPr>
          <p:sp>
            <p:nvSpPr>
              <p:cNvPr id="7" name="Shape 2140"/>
              <p:cNvSpPr/>
              <p:nvPr/>
            </p:nvSpPr>
            <p:spPr>
              <a:xfrm>
                <a:off x="0" y="0"/>
                <a:ext cx="93144" cy="9314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50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3507"/>
                      <a:pt x="0" y="13507"/>
                      <a:pt x="0" y="13507"/>
                    </a:cubicBezTo>
                    <a:cubicBezTo>
                      <a:pt x="0" y="17978"/>
                      <a:pt x="3622" y="21600"/>
                      <a:pt x="8112" y="21600"/>
                    </a:cubicBezTo>
                    <a:cubicBezTo>
                      <a:pt x="21600" y="21600"/>
                      <a:pt x="21600" y="21600"/>
                      <a:pt x="21600" y="21600"/>
                    </a:cubicBezTo>
                    <a:cubicBezTo>
                      <a:pt x="21600" y="8112"/>
                      <a:pt x="21600" y="8112"/>
                      <a:pt x="21600" y="8112"/>
                    </a:cubicBezTo>
                    <a:cubicBezTo>
                      <a:pt x="21600" y="3622"/>
                      <a:pt x="17978" y="0"/>
                      <a:pt x="13507" y="0"/>
                    </a:cubicBezTo>
                    <a:close/>
                  </a:path>
                </a:pathLst>
              </a:custGeom>
              <a:solidFill>
                <a:srgbClr val="0070C0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buClrTx/>
                </a:pPr>
                <a:endParaRPr sz="1448">
                  <a:latin typeface="+mn-ea"/>
                </a:endParaRPr>
              </a:p>
            </p:txBody>
          </p:sp>
          <p:sp>
            <p:nvSpPr>
              <p:cNvPr id="8" name="Shape 2141"/>
              <p:cNvSpPr/>
              <p:nvPr/>
            </p:nvSpPr>
            <p:spPr>
              <a:xfrm>
                <a:off x="0" y="124326"/>
                <a:ext cx="93144" cy="9314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50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3507"/>
                      <a:pt x="0" y="13507"/>
                      <a:pt x="0" y="13507"/>
                    </a:cubicBezTo>
                    <a:cubicBezTo>
                      <a:pt x="0" y="17978"/>
                      <a:pt x="3622" y="21600"/>
                      <a:pt x="8112" y="21600"/>
                    </a:cubicBezTo>
                    <a:cubicBezTo>
                      <a:pt x="21600" y="21600"/>
                      <a:pt x="21600" y="21600"/>
                      <a:pt x="21600" y="21600"/>
                    </a:cubicBezTo>
                    <a:cubicBezTo>
                      <a:pt x="21600" y="8112"/>
                      <a:pt x="21600" y="8112"/>
                      <a:pt x="21600" y="8112"/>
                    </a:cubicBezTo>
                    <a:cubicBezTo>
                      <a:pt x="21600" y="3622"/>
                      <a:pt x="17978" y="0"/>
                      <a:pt x="13507" y="0"/>
                    </a:cubicBezTo>
                    <a:close/>
                  </a:path>
                </a:pathLst>
              </a:custGeom>
              <a:solidFill>
                <a:srgbClr val="00B0F0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buClrTx/>
                </a:pPr>
                <a:endParaRPr sz="1448">
                  <a:latin typeface="+mn-ea"/>
                </a:endParaRPr>
              </a:p>
            </p:txBody>
          </p:sp>
          <p:sp>
            <p:nvSpPr>
              <p:cNvPr id="9" name="Shape 2142"/>
              <p:cNvSpPr/>
              <p:nvPr/>
            </p:nvSpPr>
            <p:spPr>
              <a:xfrm>
                <a:off x="0" y="248651"/>
                <a:ext cx="93144" cy="9314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50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3507"/>
                      <a:pt x="0" y="13507"/>
                      <a:pt x="0" y="13507"/>
                    </a:cubicBezTo>
                    <a:cubicBezTo>
                      <a:pt x="0" y="17978"/>
                      <a:pt x="3622" y="21600"/>
                      <a:pt x="8112" y="21600"/>
                    </a:cubicBezTo>
                    <a:cubicBezTo>
                      <a:pt x="21600" y="21600"/>
                      <a:pt x="21600" y="21600"/>
                      <a:pt x="21600" y="21600"/>
                    </a:cubicBezTo>
                    <a:cubicBezTo>
                      <a:pt x="21600" y="8112"/>
                      <a:pt x="21600" y="8112"/>
                      <a:pt x="21600" y="8112"/>
                    </a:cubicBezTo>
                    <a:cubicBezTo>
                      <a:pt x="21600" y="3622"/>
                      <a:pt x="17978" y="0"/>
                      <a:pt x="13507" y="0"/>
                    </a:cubicBezTo>
                    <a:close/>
                  </a:path>
                </a:pathLst>
              </a:custGeom>
              <a:solidFill>
                <a:srgbClr val="66CCFF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buClrTx/>
                </a:pPr>
                <a:endParaRPr sz="1448">
                  <a:latin typeface="+mn-ea"/>
                </a:endParaRPr>
              </a:p>
            </p:txBody>
          </p:sp>
          <p:sp>
            <p:nvSpPr>
              <p:cNvPr id="10" name="Shape 2143"/>
              <p:cNvSpPr/>
              <p:nvPr/>
            </p:nvSpPr>
            <p:spPr>
              <a:xfrm>
                <a:off x="0" y="372978"/>
                <a:ext cx="93144" cy="9314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50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3507"/>
                      <a:pt x="0" y="13507"/>
                      <a:pt x="0" y="13507"/>
                    </a:cubicBezTo>
                    <a:cubicBezTo>
                      <a:pt x="0" y="17978"/>
                      <a:pt x="3622" y="21600"/>
                      <a:pt x="8112" y="21600"/>
                    </a:cubicBezTo>
                    <a:cubicBezTo>
                      <a:pt x="21600" y="21600"/>
                      <a:pt x="21600" y="21600"/>
                      <a:pt x="21600" y="21600"/>
                    </a:cubicBezTo>
                    <a:cubicBezTo>
                      <a:pt x="21600" y="8112"/>
                      <a:pt x="21600" y="8112"/>
                      <a:pt x="21600" y="8112"/>
                    </a:cubicBezTo>
                    <a:cubicBezTo>
                      <a:pt x="21600" y="3622"/>
                      <a:pt x="17978" y="0"/>
                      <a:pt x="13507" y="0"/>
                    </a:cubicBezTo>
                    <a:close/>
                  </a:path>
                </a:pathLst>
              </a:custGeom>
              <a:solidFill>
                <a:srgbClr val="CCECFF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buClrTx/>
                </a:pPr>
                <a:endParaRPr sz="1448">
                  <a:latin typeface="+mn-ea"/>
                </a:endParaRPr>
              </a:p>
            </p:txBody>
          </p:sp>
        </p:grpSp>
      </p:grpSp>
      <p:sp>
        <p:nvSpPr>
          <p:cNvPr id="15" name="Title 1"/>
          <p:cNvSpPr txBox="1">
            <a:spLocks/>
          </p:cNvSpPr>
          <p:nvPr/>
        </p:nvSpPr>
        <p:spPr>
          <a:xfrm>
            <a:off x="457201" y="374195"/>
            <a:ext cx="8229600" cy="369035"/>
          </a:xfrm>
          <a:prstGeom prst="rect">
            <a:avLst/>
          </a:prstGeom>
        </p:spPr>
        <p:txBody>
          <a:bodyPr vert="horz" lIns="91435" tIns="45717" rIns="91435" bIns="45717" rtlCol="0" anchor="ctr">
            <a:noAutofit/>
          </a:bodyPr>
          <a:lstStyle>
            <a:lvl1pPr algn="ctr" defTabSz="1152144" rtl="0" eaLnBrk="1" latinLnBrk="0" hangingPunct="1">
              <a:spcBef>
                <a:spcPct val="0"/>
              </a:spcBef>
              <a:buNone/>
              <a:defRPr sz="5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/>
            <a:r>
              <a:rPr lang="zh-CN" altLang="en-US" sz="2778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pitchFamily="34" charset="-122"/>
                <a:ea typeface="微软雅黑" pitchFamily="34" charset="-122"/>
              </a:rPr>
              <a:t>分布式爬虫系统</a:t>
            </a:r>
            <a:endParaRPr lang="en-US" altLang="zh-CN" sz="2778" dirty="0">
              <a:solidFill>
                <a:srgbClr val="000000">
                  <a:lumMod val="50000"/>
                  <a:lumOff val="50000"/>
                </a:srgb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Subtitle 4"/>
          <p:cNvSpPr txBox="1">
            <a:spLocks/>
          </p:cNvSpPr>
          <p:nvPr/>
        </p:nvSpPr>
        <p:spPr>
          <a:xfrm>
            <a:off x="457201" y="743230"/>
            <a:ext cx="8229600" cy="304753"/>
          </a:xfrm>
          <a:prstGeom prst="rect">
            <a:avLst/>
          </a:prstGeom>
        </p:spPr>
        <p:txBody>
          <a:bodyPr vert="horz" lIns="91435" tIns="45717" rIns="91435" bIns="45717" rtlCol="0">
            <a:normAutofit/>
          </a:bodyPr>
          <a:lstStyle/>
          <a:p>
            <a:pPr marL="342878" indent="-342878" defTabSz="725668">
              <a:spcBef>
                <a:spcPct val="20000"/>
              </a:spcBef>
              <a:defRPr/>
            </a:pPr>
            <a:r>
              <a:rPr lang="zh-CN" altLang="en-US" sz="1111" b="1" kern="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微软雅黑" pitchFamily="34" charset="-122"/>
              </a:rPr>
              <a:t>主要用户场景</a:t>
            </a:r>
            <a:endParaRPr lang="en-US" sz="1111" b="1" kern="0" dirty="0">
              <a:solidFill>
                <a:srgbClr val="000000">
                  <a:lumMod val="50000"/>
                  <a:lumOff val="50000"/>
                </a:srgbClr>
              </a:solidFill>
              <a:latin typeface="微软雅黑" pitchFamily="34" charset="-122"/>
            </a:endParaRPr>
          </a:p>
        </p:txBody>
      </p:sp>
      <p:sp>
        <p:nvSpPr>
          <p:cNvPr id="108" name="Freeform 9"/>
          <p:cNvSpPr>
            <a:spLocks/>
          </p:cNvSpPr>
          <p:nvPr/>
        </p:nvSpPr>
        <p:spPr bwMode="auto">
          <a:xfrm>
            <a:off x="655672" y="1348423"/>
            <a:ext cx="659082" cy="789227"/>
          </a:xfrm>
          <a:custGeom>
            <a:avLst/>
            <a:gdLst>
              <a:gd name="T0" fmla="*/ 0 w 433"/>
              <a:gd name="T1" fmla="*/ 595 h 595"/>
              <a:gd name="T2" fmla="*/ 433 w 433"/>
              <a:gd name="T3" fmla="*/ 450 h 595"/>
              <a:gd name="T4" fmla="*/ 433 w 433"/>
              <a:gd name="T5" fmla="*/ 0 h 595"/>
              <a:gd name="T6" fmla="*/ 0 w 433"/>
              <a:gd name="T7" fmla="*/ 321 h 595"/>
              <a:gd name="T8" fmla="*/ 0 w 433"/>
              <a:gd name="T9" fmla="*/ 595 h 5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3" h="595">
                <a:moveTo>
                  <a:pt x="0" y="595"/>
                </a:moveTo>
                <a:lnTo>
                  <a:pt x="433" y="450"/>
                </a:lnTo>
                <a:lnTo>
                  <a:pt x="433" y="0"/>
                </a:lnTo>
                <a:lnTo>
                  <a:pt x="0" y="321"/>
                </a:lnTo>
                <a:lnTo>
                  <a:pt x="0" y="595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 vert="horz" wrap="square" lIns="78172" tIns="39085" rIns="78172" bIns="39085" numCol="1" anchor="t" anchorCtr="0" compatLnSpc="1">
            <a:prstTxWarp prst="textNoShape">
              <a:avLst/>
            </a:prstTxWarp>
          </a:bodyPr>
          <a:lstStyle/>
          <a:p>
            <a:pPr defTabSz="725668">
              <a:defRPr/>
            </a:pPr>
            <a:endParaRPr lang="id-ID" sz="1428" kern="0" dirty="0">
              <a:solidFill>
                <a:sysClr val="windowText" lastClr="000000"/>
              </a:solidFill>
              <a:latin typeface="微软雅黑" pitchFamily="34" charset="-122"/>
            </a:endParaRPr>
          </a:p>
        </p:txBody>
      </p:sp>
      <p:sp>
        <p:nvSpPr>
          <p:cNvPr id="109" name="Freeform 10"/>
          <p:cNvSpPr>
            <a:spLocks/>
          </p:cNvSpPr>
          <p:nvPr/>
        </p:nvSpPr>
        <p:spPr bwMode="auto">
          <a:xfrm>
            <a:off x="655672" y="2967221"/>
            <a:ext cx="659082" cy="704336"/>
          </a:xfrm>
          <a:custGeom>
            <a:avLst/>
            <a:gdLst>
              <a:gd name="T0" fmla="*/ 0 w 433"/>
              <a:gd name="T1" fmla="*/ 418 h 531"/>
              <a:gd name="T2" fmla="*/ 433 w 433"/>
              <a:gd name="T3" fmla="*/ 531 h 531"/>
              <a:gd name="T4" fmla="*/ 433 w 433"/>
              <a:gd name="T5" fmla="*/ 0 h 531"/>
              <a:gd name="T6" fmla="*/ 0 w 433"/>
              <a:gd name="T7" fmla="*/ 145 h 531"/>
              <a:gd name="T8" fmla="*/ 0 w 433"/>
              <a:gd name="T9" fmla="*/ 418 h 5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3" h="531">
                <a:moveTo>
                  <a:pt x="0" y="418"/>
                </a:moveTo>
                <a:lnTo>
                  <a:pt x="433" y="531"/>
                </a:lnTo>
                <a:lnTo>
                  <a:pt x="433" y="0"/>
                </a:lnTo>
                <a:lnTo>
                  <a:pt x="0" y="145"/>
                </a:lnTo>
                <a:lnTo>
                  <a:pt x="0" y="418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vert="horz" wrap="square" lIns="78172" tIns="39085" rIns="78172" bIns="39085" numCol="1" anchor="t" anchorCtr="0" compatLnSpc="1">
            <a:prstTxWarp prst="textNoShape">
              <a:avLst/>
            </a:prstTxWarp>
          </a:bodyPr>
          <a:lstStyle/>
          <a:p>
            <a:pPr defTabSz="725668">
              <a:defRPr/>
            </a:pPr>
            <a:endParaRPr lang="id-ID" sz="1428" kern="0" dirty="0">
              <a:solidFill>
                <a:sysClr val="windowText" lastClr="000000"/>
              </a:solidFill>
              <a:latin typeface="微软雅黑" pitchFamily="34" charset="-122"/>
            </a:endParaRPr>
          </a:p>
        </p:txBody>
      </p:sp>
      <p:sp>
        <p:nvSpPr>
          <p:cNvPr id="112" name="Rectangle 5"/>
          <p:cNvSpPr>
            <a:spLocks noChangeArrowheads="1"/>
          </p:cNvSpPr>
          <p:nvPr/>
        </p:nvSpPr>
        <p:spPr bwMode="auto">
          <a:xfrm>
            <a:off x="-26911" y="1774208"/>
            <a:ext cx="655338" cy="36344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vert="horz" wrap="square" lIns="78172" tIns="39085" rIns="78172" bIns="39085" numCol="1" anchor="t" anchorCtr="0" compatLnSpc="1">
            <a:prstTxWarp prst="textNoShape">
              <a:avLst/>
            </a:prstTxWarp>
          </a:bodyPr>
          <a:lstStyle/>
          <a:p>
            <a:pPr defTabSz="725668">
              <a:defRPr/>
            </a:pPr>
            <a:endParaRPr lang="id-ID" sz="1428" kern="0" dirty="0">
              <a:solidFill>
                <a:sysClr val="windowText" lastClr="000000"/>
              </a:solidFill>
              <a:latin typeface="微软雅黑" pitchFamily="34" charset="-122"/>
            </a:endParaRPr>
          </a:p>
        </p:txBody>
      </p:sp>
      <p:sp>
        <p:nvSpPr>
          <p:cNvPr id="113" name="Rectangle 6"/>
          <p:cNvSpPr>
            <a:spLocks noChangeArrowheads="1"/>
          </p:cNvSpPr>
          <p:nvPr/>
        </p:nvSpPr>
        <p:spPr bwMode="auto">
          <a:xfrm>
            <a:off x="-26911" y="3159556"/>
            <a:ext cx="655338" cy="36211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vert="horz" wrap="square" lIns="78172" tIns="39085" rIns="78172" bIns="39085" numCol="1" anchor="t" anchorCtr="0" compatLnSpc="1">
            <a:prstTxWarp prst="textNoShape">
              <a:avLst/>
            </a:prstTxWarp>
          </a:bodyPr>
          <a:lstStyle/>
          <a:p>
            <a:pPr defTabSz="725668">
              <a:defRPr/>
            </a:pPr>
            <a:endParaRPr lang="id-ID" sz="1428" kern="0" dirty="0">
              <a:solidFill>
                <a:sysClr val="windowText" lastClr="000000"/>
              </a:solidFill>
              <a:latin typeface="微软雅黑" pitchFamily="34" charset="-122"/>
            </a:endParaRPr>
          </a:p>
        </p:txBody>
      </p:sp>
      <p:sp>
        <p:nvSpPr>
          <p:cNvPr id="116" name="Freeform 13"/>
          <p:cNvSpPr>
            <a:spLocks/>
          </p:cNvSpPr>
          <p:nvPr/>
        </p:nvSpPr>
        <p:spPr bwMode="auto">
          <a:xfrm>
            <a:off x="1345929" y="1348423"/>
            <a:ext cx="2547458" cy="596895"/>
          </a:xfrm>
          <a:custGeom>
            <a:avLst/>
            <a:gdLst>
              <a:gd name="T0" fmla="*/ 0 w 2053"/>
              <a:gd name="T1" fmla="*/ 450 h 450"/>
              <a:gd name="T2" fmla="*/ 0 w 2053"/>
              <a:gd name="T3" fmla="*/ 0 h 450"/>
              <a:gd name="T4" fmla="*/ 1893 w 2053"/>
              <a:gd name="T5" fmla="*/ 0 h 450"/>
              <a:gd name="T6" fmla="*/ 2053 w 2053"/>
              <a:gd name="T7" fmla="*/ 225 h 450"/>
              <a:gd name="T8" fmla="*/ 1893 w 2053"/>
              <a:gd name="T9" fmla="*/ 450 h 450"/>
              <a:gd name="T10" fmla="*/ 0 w 2053"/>
              <a:gd name="T11" fmla="*/ 450 h 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53" h="450">
                <a:moveTo>
                  <a:pt x="0" y="450"/>
                </a:moveTo>
                <a:lnTo>
                  <a:pt x="0" y="0"/>
                </a:lnTo>
                <a:lnTo>
                  <a:pt x="1893" y="0"/>
                </a:lnTo>
                <a:lnTo>
                  <a:pt x="2053" y="225"/>
                </a:lnTo>
                <a:lnTo>
                  <a:pt x="1893" y="450"/>
                </a:lnTo>
                <a:lnTo>
                  <a:pt x="0" y="45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 vert="horz" wrap="square" lIns="78172" tIns="39085" rIns="78172" bIns="39085" numCol="1" anchor="t" anchorCtr="0" compatLnSpc="1">
            <a:prstTxWarp prst="textNoShape">
              <a:avLst/>
            </a:prstTxWarp>
          </a:bodyPr>
          <a:lstStyle/>
          <a:p>
            <a:pPr defTabSz="725668">
              <a:defRPr/>
            </a:pPr>
            <a:endParaRPr lang="id-ID" sz="1428" kern="0" dirty="0">
              <a:solidFill>
                <a:sysClr val="windowText" lastClr="000000"/>
              </a:solidFill>
              <a:latin typeface="微软雅黑" pitchFamily="34" charset="-122"/>
            </a:endParaRPr>
          </a:p>
        </p:txBody>
      </p:sp>
      <p:sp>
        <p:nvSpPr>
          <p:cNvPr id="117" name="Rectangle 63"/>
          <p:cNvSpPr/>
          <p:nvPr/>
        </p:nvSpPr>
        <p:spPr>
          <a:xfrm>
            <a:off x="1431491" y="1365524"/>
            <a:ext cx="1754462" cy="555218"/>
          </a:xfrm>
          <a:prstGeom prst="rect">
            <a:avLst/>
          </a:prstGeom>
        </p:spPr>
        <p:txBody>
          <a:bodyPr wrap="none" lIns="78172" tIns="39085" rIns="78172" bIns="39085">
            <a:spAutoFit/>
          </a:bodyPr>
          <a:lstStyle/>
          <a:p>
            <a:pPr defTabSz="725668">
              <a:defRPr/>
            </a:pPr>
            <a:r>
              <a:rPr lang="zh-CN" altLang="en-US" sz="3095" b="1" kern="0" dirty="0" smtClean="0">
                <a:solidFill>
                  <a:srgbClr val="FFFFFF"/>
                </a:solidFill>
                <a:latin typeface="微软雅黑" pitchFamily="34" charset="-122"/>
              </a:rPr>
              <a:t>开发人员</a:t>
            </a:r>
            <a:endParaRPr lang="id-ID" sz="3095" b="1" kern="0" dirty="0">
              <a:solidFill>
                <a:srgbClr val="FFFFFF"/>
              </a:solidFill>
              <a:latin typeface="微软雅黑" pitchFamily="34" charset="-122"/>
            </a:endParaRPr>
          </a:p>
        </p:txBody>
      </p:sp>
      <p:sp>
        <p:nvSpPr>
          <p:cNvPr id="118" name="Freeform 14"/>
          <p:cNvSpPr>
            <a:spLocks/>
          </p:cNvSpPr>
          <p:nvPr/>
        </p:nvSpPr>
        <p:spPr bwMode="auto">
          <a:xfrm>
            <a:off x="1345929" y="2967221"/>
            <a:ext cx="2547458" cy="704336"/>
          </a:xfrm>
          <a:custGeom>
            <a:avLst/>
            <a:gdLst>
              <a:gd name="T0" fmla="*/ 0 w 2053"/>
              <a:gd name="T1" fmla="*/ 0 h 531"/>
              <a:gd name="T2" fmla="*/ 0 w 2053"/>
              <a:gd name="T3" fmla="*/ 531 h 531"/>
              <a:gd name="T4" fmla="*/ 1893 w 2053"/>
              <a:gd name="T5" fmla="*/ 531 h 531"/>
              <a:gd name="T6" fmla="*/ 2053 w 2053"/>
              <a:gd name="T7" fmla="*/ 273 h 531"/>
              <a:gd name="T8" fmla="*/ 1893 w 2053"/>
              <a:gd name="T9" fmla="*/ 0 h 531"/>
              <a:gd name="T10" fmla="*/ 0 w 2053"/>
              <a:gd name="T11" fmla="*/ 0 h 5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53" h="531">
                <a:moveTo>
                  <a:pt x="0" y="0"/>
                </a:moveTo>
                <a:lnTo>
                  <a:pt x="0" y="531"/>
                </a:lnTo>
                <a:lnTo>
                  <a:pt x="1893" y="531"/>
                </a:lnTo>
                <a:lnTo>
                  <a:pt x="2053" y="273"/>
                </a:lnTo>
                <a:lnTo>
                  <a:pt x="1893" y="0"/>
                </a:lnTo>
                <a:lnTo>
                  <a:pt x="0" y="0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vert="horz" wrap="square" lIns="78172" tIns="39085" rIns="78172" bIns="39085" numCol="1" anchor="t" anchorCtr="0" compatLnSpc="1">
            <a:prstTxWarp prst="textNoShape">
              <a:avLst/>
            </a:prstTxWarp>
          </a:bodyPr>
          <a:lstStyle/>
          <a:p>
            <a:pPr defTabSz="725668">
              <a:defRPr/>
            </a:pPr>
            <a:endParaRPr lang="id-ID" sz="1428" kern="0" dirty="0">
              <a:solidFill>
                <a:sysClr val="windowText" lastClr="000000"/>
              </a:solidFill>
              <a:latin typeface="微软雅黑" pitchFamily="34" charset="-122"/>
            </a:endParaRPr>
          </a:p>
        </p:txBody>
      </p:sp>
      <p:sp>
        <p:nvSpPr>
          <p:cNvPr id="119" name="Rectangle 67"/>
          <p:cNvSpPr/>
          <p:nvPr/>
        </p:nvSpPr>
        <p:spPr>
          <a:xfrm>
            <a:off x="1431491" y="3034704"/>
            <a:ext cx="1748050" cy="555218"/>
          </a:xfrm>
          <a:prstGeom prst="rect">
            <a:avLst/>
          </a:prstGeom>
        </p:spPr>
        <p:txBody>
          <a:bodyPr wrap="none" lIns="78172" tIns="39085" rIns="78172" bIns="39085">
            <a:spAutoFit/>
          </a:bodyPr>
          <a:lstStyle/>
          <a:p>
            <a:pPr defTabSz="725668">
              <a:defRPr/>
            </a:pPr>
            <a:r>
              <a:rPr lang="zh-CN" altLang="en-US" sz="3095" b="1" kern="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业务人员</a:t>
            </a:r>
            <a:endParaRPr lang="id-ID" sz="3095" b="1" kern="0" dirty="0">
              <a:solidFill>
                <a:srgbClr val="FFFFFF"/>
              </a:solidFill>
              <a:latin typeface="微软雅黑" pitchFamily="34" charset="-122"/>
            </a:endParaRPr>
          </a:p>
        </p:txBody>
      </p:sp>
      <p:sp>
        <p:nvSpPr>
          <p:cNvPr id="124" name="Rectangle 109"/>
          <p:cNvSpPr/>
          <p:nvPr/>
        </p:nvSpPr>
        <p:spPr>
          <a:xfrm>
            <a:off x="79490" y="1730603"/>
            <a:ext cx="484883" cy="396393"/>
          </a:xfrm>
          <a:prstGeom prst="rect">
            <a:avLst/>
          </a:prstGeom>
        </p:spPr>
        <p:txBody>
          <a:bodyPr wrap="none" lIns="78172" tIns="39085" rIns="78172" bIns="39085">
            <a:spAutoFit/>
          </a:bodyPr>
          <a:lstStyle/>
          <a:p>
            <a:pPr defTabSz="725668">
              <a:defRPr/>
            </a:pPr>
            <a:r>
              <a:rPr lang="id-ID" sz="2063" b="1" kern="0" dirty="0">
                <a:solidFill>
                  <a:srgbClr val="FFFFFF"/>
                </a:solidFill>
                <a:latin typeface="微软雅黑" pitchFamily="34" charset="-122"/>
              </a:rPr>
              <a:t>01</a:t>
            </a:r>
          </a:p>
        </p:txBody>
      </p:sp>
      <p:sp>
        <p:nvSpPr>
          <p:cNvPr id="125" name="Rectangle 110"/>
          <p:cNvSpPr/>
          <p:nvPr/>
        </p:nvSpPr>
        <p:spPr>
          <a:xfrm>
            <a:off x="69345" y="3115495"/>
            <a:ext cx="484883" cy="396393"/>
          </a:xfrm>
          <a:prstGeom prst="rect">
            <a:avLst/>
          </a:prstGeom>
        </p:spPr>
        <p:txBody>
          <a:bodyPr wrap="none" lIns="78172" tIns="39085" rIns="78172" bIns="39085">
            <a:spAutoFit/>
          </a:bodyPr>
          <a:lstStyle/>
          <a:p>
            <a:pPr defTabSz="725668">
              <a:defRPr/>
            </a:pPr>
            <a:r>
              <a:rPr lang="id-ID" sz="2063" b="1" kern="0" dirty="0">
                <a:solidFill>
                  <a:srgbClr val="FFFFFF"/>
                </a:solidFill>
                <a:latin typeface="微软雅黑" pitchFamily="34" charset="-122"/>
              </a:rPr>
              <a:t>02</a:t>
            </a:r>
          </a:p>
        </p:txBody>
      </p:sp>
      <p:sp>
        <p:nvSpPr>
          <p:cNvPr id="128" name="Rectangle 64"/>
          <p:cNvSpPr/>
          <p:nvPr/>
        </p:nvSpPr>
        <p:spPr>
          <a:xfrm>
            <a:off x="4686865" y="1440265"/>
            <a:ext cx="2895036" cy="628315"/>
          </a:xfrm>
          <a:prstGeom prst="rect">
            <a:avLst/>
          </a:prstGeom>
        </p:spPr>
        <p:txBody>
          <a:bodyPr wrap="square" lIns="78172" tIns="39085" rIns="78172" bIns="39085">
            <a:spAutoFit/>
          </a:bodyPr>
          <a:lstStyle/>
          <a:p>
            <a:pPr marL="228600" indent="-228600" algn="just" defTabSz="725668">
              <a:buAutoNum type="arabicPeriod"/>
              <a:defRPr/>
            </a:pPr>
            <a:r>
              <a:rPr lang="zh-CN" altLang="en-US" sz="1190" kern="0" dirty="0" smtClean="0">
                <a:latin typeface="微软雅黑" pitchFamily="34" charset="-122"/>
                <a:ea typeface="微软雅黑" pitchFamily="34" charset="-122"/>
              </a:rPr>
              <a:t>为业务配置指定数据源采集任务</a:t>
            </a:r>
            <a:endParaRPr lang="en-US" altLang="zh-CN" sz="1190" kern="0" dirty="0" smtClean="0">
              <a:latin typeface="微软雅黑" pitchFamily="34" charset="-122"/>
              <a:ea typeface="微软雅黑" pitchFamily="34" charset="-122"/>
            </a:endParaRPr>
          </a:p>
          <a:p>
            <a:pPr marL="228600" indent="-228600" algn="just" defTabSz="725668">
              <a:buAutoNum type="arabicPeriod"/>
              <a:defRPr/>
            </a:pPr>
            <a:r>
              <a:rPr lang="zh-CN" altLang="en-US" sz="1190" kern="0" dirty="0" smtClean="0">
                <a:latin typeface="微软雅黑" pitchFamily="34" charset="-122"/>
                <a:ea typeface="微软雅黑" pitchFamily="34" charset="-122"/>
              </a:rPr>
              <a:t>为业务开发指定数据源采集插件</a:t>
            </a:r>
            <a:endParaRPr lang="en-US" altLang="zh-CN" sz="1190" kern="0" dirty="0" smtClean="0">
              <a:latin typeface="微软雅黑" pitchFamily="34" charset="-122"/>
              <a:ea typeface="微软雅黑" pitchFamily="34" charset="-122"/>
            </a:endParaRPr>
          </a:p>
          <a:p>
            <a:pPr algn="just" defTabSz="725668">
              <a:defRPr/>
            </a:pPr>
            <a:endParaRPr lang="zh-CN" altLang="en-US" sz="1190" kern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9" name="Rectangle 68"/>
          <p:cNvSpPr/>
          <p:nvPr/>
        </p:nvSpPr>
        <p:spPr>
          <a:xfrm>
            <a:off x="4686865" y="3083974"/>
            <a:ext cx="2875986" cy="628315"/>
          </a:xfrm>
          <a:prstGeom prst="rect">
            <a:avLst/>
          </a:prstGeom>
        </p:spPr>
        <p:txBody>
          <a:bodyPr wrap="square" lIns="78172" tIns="39085" rIns="78172" bIns="39085">
            <a:spAutoFit/>
          </a:bodyPr>
          <a:lstStyle/>
          <a:p>
            <a:pPr marL="228600" indent="-228600" algn="just" defTabSz="725668">
              <a:buAutoNum type="arabicPeriod"/>
              <a:defRPr/>
            </a:pPr>
            <a:r>
              <a:rPr lang="zh-CN" altLang="en-US" sz="1190" kern="0" dirty="0" smtClean="0">
                <a:latin typeface="微软雅黑" pitchFamily="34" charset="-122"/>
                <a:ea typeface="微软雅黑" pitchFamily="34" charset="-122"/>
              </a:rPr>
              <a:t>监控数据源采集</a:t>
            </a:r>
            <a:endParaRPr lang="en-US" altLang="zh-CN" sz="1190" kern="0" smtClean="0">
              <a:latin typeface="微软雅黑" pitchFamily="34" charset="-122"/>
              <a:ea typeface="微软雅黑" pitchFamily="34" charset="-122"/>
            </a:endParaRPr>
          </a:p>
          <a:p>
            <a:pPr marL="228600" indent="-228600" algn="just" defTabSz="725668">
              <a:buAutoNum type="arabicPeriod"/>
              <a:defRPr/>
            </a:pPr>
            <a:r>
              <a:rPr lang="zh-CN" altLang="en-US" sz="1190" kern="0" smtClean="0">
                <a:latin typeface="微软雅黑" pitchFamily="34" charset="-122"/>
                <a:ea typeface="微软雅黑" pitchFamily="34" charset="-122"/>
              </a:rPr>
              <a:t>授</a:t>
            </a:r>
            <a:r>
              <a:rPr lang="zh-CN" altLang="en-US" sz="1190" kern="0" dirty="0" smtClean="0">
                <a:latin typeface="微软雅黑" pitchFamily="34" charset="-122"/>
                <a:ea typeface="微软雅黑" pitchFamily="34" charset="-122"/>
              </a:rPr>
              <a:t>信申请审批</a:t>
            </a:r>
            <a:endParaRPr lang="en-US" altLang="zh-CN" sz="1190" kern="0" dirty="0" smtClean="0">
              <a:latin typeface="微软雅黑" pitchFamily="34" charset="-122"/>
              <a:ea typeface="微软雅黑" pitchFamily="34" charset="-122"/>
            </a:endParaRPr>
          </a:p>
          <a:p>
            <a:pPr marL="228600" indent="-228600" algn="just" defTabSz="725668">
              <a:buAutoNum type="arabicPeriod"/>
              <a:defRPr/>
            </a:pPr>
            <a:r>
              <a:rPr lang="zh-CN" altLang="en-US" sz="1190" kern="0" dirty="0" smtClean="0">
                <a:latin typeface="微软雅黑" pitchFamily="34" charset="-122"/>
                <a:ea typeface="微软雅黑" pitchFamily="34" charset="-122"/>
              </a:rPr>
              <a:t>贷款申请审批</a:t>
            </a:r>
            <a:endParaRPr lang="en-US" altLang="zh-CN" sz="1190" kern="0" dirty="0" smtClean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32" name="Straight Connector 114"/>
          <p:cNvCxnSpPr/>
          <p:nvPr/>
        </p:nvCxnSpPr>
        <p:spPr>
          <a:xfrm>
            <a:off x="4663603" y="1325004"/>
            <a:ext cx="561" cy="660944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miter lim="800000"/>
          </a:ln>
          <a:effectLst/>
        </p:spPr>
      </p:cxnSp>
      <p:cxnSp>
        <p:nvCxnSpPr>
          <p:cNvPr id="133" name="Straight Connector 115"/>
          <p:cNvCxnSpPr/>
          <p:nvPr/>
        </p:nvCxnSpPr>
        <p:spPr>
          <a:xfrm>
            <a:off x="4663603" y="2968714"/>
            <a:ext cx="561" cy="660944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miter lim="800000"/>
          </a:ln>
          <a:effectLst/>
        </p:spPr>
      </p:cxnSp>
    </p:spTree>
    <p:extLst>
      <p:ext uri="{BB962C8B-B14F-4D97-AF65-F5344CB8AC3E}">
        <p14:creationId xmlns:p14="http://schemas.microsoft.com/office/powerpoint/2010/main" val="37395045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:blinds dir="vert"/>
      </p:transition>
    </mc:Choice>
    <mc:Fallback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3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3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3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3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6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3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3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9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3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3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3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3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8" dur="3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1" dur="3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3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3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08" grpId="0" animBg="1"/>
      <p:bldP spid="109" grpId="0" animBg="1"/>
      <p:bldP spid="112" grpId="0" animBg="1"/>
      <p:bldP spid="113" grpId="0" animBg="1"/>
      <p:bldP spid="116" grpId="0" animBg="1"/>
      <p:bldP spid="117" grpId="0"/>
      <p:bldP spid="118" grpId="0" animBg="1"/>
      <p:bldP spid="119" grpId="0"/>
      <p:bldP spid="124" grpId="0"/>
      <p:bldP spid="125" grpId="0"/>
      <p:bldP spid="128" grpId="0"/>
      <p:bldP spid="12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" y="394"/>
            <a:ext cx="4952999" cy="772271"/>
            <a:chOff x="0" y="-1"/>
            <a:chExt cx="7681384" cy="973115"/>
          </a:xfrm>
        </p:grpSpPr>
        <p:grpSp>
          <p:nvGrpSpPr>
            <p:cNvPr id="5" name="组合 4"/>
            <p:cNvGrpSpPr/>
            <p:nvPr/>
          </p:nvGrpSpPr>
          <p:grpSpPr>
            <a:xfrm>
              <a:off x="0" y="-1"/>
              <a:ext cx="7681384" cy="221354"/>
              <a:chOff x="0" y="-1"/>
              <a:chExt cx="9985800" cy="287760"/>
            </a:xfrm>
          </p:grpSpPr>
          <p:sp>
            <p:nvSpPr>
              <p:cNvPr id="11" name="Shape 5209"/>
              <p:cNvSpPr/>
              <p:nvPr/>
            </p:nvSpPr>
            <p:spPr>
              <a:xfrm>
                <a:off x="0" y="0"/>
                <a:ext cx="2496450" cy="287759"/>
              </a:xfrm>
              <a:prstGeom prst="rect">
                <a:avLst/>
              </a:prstGeom>
              <a:solidFill>
                <a:srgbClr val="0070C0"/>
              </a:solidFill>
              <a:ln w="12700">
                <a:miter lim="400000"/>
              </a:ln>
            </p:spPr>
            <p:txBody>
              <a:bodyPr lIns="30236" tIns="30236" rIns="30236" bIns="30236" anchor="ctr"/>
              <a:lstStyle/>
              <a:p>
                <a:pPr lvl="0" algn="ctr">
                  <a:buClr>
                    <a:srgbClr val="FFFFFF"/>
                  </a:buClr>
                  <a:defRPr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defRPr>
                </a:pPr>
                <a:endParaRPr sz="1448">
                  <a:latin typeface="+mn-ea"/>
                </a:endParaRPr>
              </a:p>
            </p:txBody>
          </p:sp>
          <p:sp>
            <p:nvSpPr>
              <p:cNvPr id="12" name="Shape 5209"/>
              <p:cNvSpPr/>
              <p:nvPr/>
            </p:nvSpPr>
            <p:spPr>
              <a:xfrm>
                <a:off x="2496450" y="0"/>
                <a:ext cx="2496450" cy="287759"/>
              </a:xfrm>
              <a:prstGeom prst="rect">
                <a:avLst/>
              </a:prstGeom>
              <a:solidFill>
                <a:srgbClr val="00B0F0"/>
              </a:solidFill>
              <a:ln w="12700">
                <a:miter lim="400000"/>
              </a:ln>
            </p:spPr>
            <p:txBody>
              <a:bodyPr lIns="30236" tIns="30236" rIns="30236" bIns="30236" anchor="ctr"/>
              <a:lstStyle/>
              <a:p>
                <a:pPr lvl="0" algn="ctr">
                  <a:buClr>
                    <a:srgbClr val="FFFFFF"/>
                  </a:buClr>
                  <a:defRPr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defRPr>
                </a:pPr>
                <a:endParaRPr sz="1448">
                  <a:latin typeface="+mn-ea"/>
                </a:endParaRPr>
              </a:p>
            </p:txBody>
          </p:sp>
          <p:sp>
            <p:nvSpPr>
              <p:cNvPr id="13" name="Shape 5209"/>
              <p:cNvSpPr/>
              <p:nvPr/>
            </p:nvSpPr>
            <p:spPr>
              <a:xfrm>
                <a:off x="4992900" y="0"/>
                <a:ext cx="2496450" cy="287759"/>
              </a:xfrm>
              <a:prstGeom prst="rect">
                <a:avLst/>
              </a:prstGeom>
              <a:solidFill>
                <a:srgbClr val="66CCFF"/>
              </a:solidFill>
              <a:ln w="12700">
                <a:miter lim="400000"/>
              </a:ln>
            </p:spPr>
            <p:txBody>
              <a:bodyPr lIns="30236" tIns="30236" rIns="30236" bIns="30236" anchor="ctr"/>
              <a:lstStyle/>
              <a:p>
                <a:pPr lvl="0" algn="ctr">
                  <a:buClr>
                    <a:srgbClr val="FFFFFF"/>
                  </a:buClr>
                  <a:defRPr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defRPr>
                </a:pPr>
                <a:endParaRPr sz="1448">
                  <a:latin typeface="+mn-ea"/>
                </a:endParaRPr>
              </a:p>
            </p:txBody>
          </p:sp>
          <p:sp>
            <p:nvSpPr>
              <p:cNvPr id="14" name="Shape 5209"/>
              <p:cNvSpPr/>
              <p:nvPr/>
            </p:nvSpPr>
            <p:spPr>
              <a:xfrm>
                <a:off x="7489350" y="-1"/>
                <a:ext cx="2496450" cy="287759"/>
              </a:xfrm>
              <a:prstGeom prst="rect">
                <a:avLst/>
              </a:prstGeom>
              <a:solidFill>
                <a:srgbClr val="CCECFF"/>
              </a:solidFill>
              <a:ln w="12700">
                <a:miter lim="400000"/>
              </a:ln>
            </p:spPr>
            <p:txBody>
              <a:bodyPr lIns="30236" tIns="30236" rIns="30236" bIns="30236" anchor="ctr"/>
              <a:lstStyle/>
              <a:p>
                <a:pPr lvl="0" algn="ctr">
                  <a:buClr>
                    <a:srgbClr val="FFFFFF"/>
                  </a:buClr>
                  <a:defRPr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defRPr>
                </a:pPr>
                <a:endParaRPr sz="1448">
                  <a:latin typeface="+mn-ea"/>
                </a:endParaRPr>
              </a:p>
            </p:txBody>
          </p:sp>
        </p:grpSp>
        <p:grpSp>
          <p:nvGrpSpPr>
            <p:cNvPr id="6" name="Group 2145"/>
            <p:cNvGrpSpPr/>
            <p:nvPr/>
          </p:nvGrpSpPr>
          <p:grpSpPr>
            <a:xfrm flipH="1">
              <a:off x="490829" y="557055"/>
              <a:ext cx="85275" cy="416059"/>
              <a:chOff x="0" y="0"/>
              <a:chExt cx="93144" cy="466123"/>
            </a:xfrm>
          </p:grpSpPr>
          <p:sp>
            <p:nvSpPr>
              <p:cNvPr id="7" name="Shape 2140"/>
              <p:cNvSpPr/>
              <p:nvPr/>
            </p:nvSpPr>
            <p:spPr>
              <a:xfrm>
                <a:off x="0" y="0"/>
                <a:ext cx="93144" cy="9314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50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3507"/>
                      <a:pt x="0" y="13507"/>
                      <a:pt x="0" y="13507"/>
                    </a:cubicBezTo>
                    <a:cubicBezTo>
                      <a:pt x="0" y="17978"/>
                      <a:pt x="3622" y="21600"/>
                      <a:pt x="8112" y="21600"/>
                    </a:cubicBezTo>
                    <a:cubicBezTo>
                      <a:pt x="21600" y="21600"/>
                      <a:pt x="21600" y="21600"/>
                      <a:pt x="21600" y="21600"/>
                    </a:cubicBezTo>
                    <a:cubicBezTo>
                      <a:pt x="21600" y="8112"/>
                      <a:pt x="21600" y="8112"/>
                      <a:pt x="21600" y="8112"/>
                    </a:cubicBezTo>
                    <a:cubicBezTo>
                      <a:pt x="21600" y="3622"/>
                      <a:pt x="17978" y="0"/>
                      <a:pt x="13507" y="0"/>
                    </a:cubicBezTo>
                    <a:close/>
                  </a:path>
                </a:pathLst>
              </a:custGeom>
              <a:solidFill>
                <a:srgbClr val="0070C0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buClrTx/>
                </a:pPr>
                <a:endParaRPr sz="1448">
                  <a:latin typeface="+mn-ea"/>
                </a:endParaRPr>
              </a:p>
            </p:txBody>
          </p:sp>
          <p:sp>
            <p:nvSpPr>
              <p:cNvPr id="8" name="Shape 2141"/>
              <p:cNvSpPr/>
              <p:nvPr/>
            </p:nvSpPr>
            <p:spPr>
              <a:xfrm>
                <a:off x="0" y="124326"/>
                <a:ext cx="93144" cy="9314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50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3507"/>
                      <a:pt x="0" y="13507"/>
                      <a:pt x="0" y="13507"/>
                    </a:cubicBezTo>
                    <a:cubicBezTo>
                      <a:pt x="0" y="17978"/>
                      <a:pt x="3622" y="21600"/>
                      <a:pt x="8112" y="21600"/>
                    </a:cubicBezTo>
                    <a:cubicBezTo>
                      <a:pt x="21600" y="21600"/>
                      <a:pt x="21600" y="21600"/>
                      <a:pt x="21600" y="21600"/>
                    </a:cubicBezTo>
                    <a:cubicBezTo>
                      <a:pt x="21600" y="8112"/>
                      <a:pt x="21600" y="8112"/>
                      <a:pt x="21600" y="8112"/>
                    </a:cubicBezTo>
                    <a:cubicBezTo>
                      <a:pt x="21600" y="3622"/>
                      <a:pt x="17978" y="0"/>
                      <a:pt x="13507" y="0"/>
                    </a:cubicBezTo>
                    <a:close/>
                  </a:path>
                </a:pathLst>
              </a:custGeom>
              <a:solidFill>
                <a:srgbClr val="00B0F0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buClrTx/>
                </a:pPr>
                <a:endParaRPr sz="1448">
                  <a:latin typeface="+mn-ea"/>
                </a:endParaRPr>
              </a:p>
            </p:txBody>
          </p:sp>
          <p:sp>
            <p:nvSpPr>
              <p:cNvPr id="9" name="Shape 2142"/>
              <p:cNvSpPr/>
              <p:nvPr/>
            </p:nvSpPr>
            <p:spPr>
              <a:xfrm>
                <a:off x="0" y="248651"/>
                <a:ext cx="93144" cy="9314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50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3507"/>
                      <a:pt x="0" y="13507"/>
                      <a:pt x="0" y="13507"/>
                    </a:cubicBezTo>
                    <a:cubicBezTo>
                      <a:pt x="0" y="17978"/>
                      <a:pt x="3622" y="21600"/>
                      <a:pt x="8112" y="21600"/>
                    </a:cubicBezTo>
                    <a:cubicBezTo>
                      <a:pt x="21600" y="21600"/>
                      <a:pt x="21600" y="21600"/>
                      <a:pt x="21600" y="21600"/>
                    </a:cubicBezTo>
                    <a:cubicBezTo>
                      <a:pt x="21600" y="8112"/>
                      <a:pt x="21600" y="8112"/>
                      <a:pt x="21600" y="8112"/>
                    </a:cubicBezTo>
                    <a:cubicBezTo>
                      <a:pt x="21600" y="3622"/>
                      <a:pt x="17978" y="0"/>
                      <a:pt x="13507" y="0"/>
                    </a:cubicBezTo>
                    <a:close/>
                  </a:path>
                </a:pathLst>
              </a:custGeom>
              <a:solidFill>
                <a:srgbClr val="66CCFF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buClrTx/>
                </a:pPr>
                <a:endParaRPr sz="1448">
                  <a:latin typeface="+mn-ea"/>
                </a:endParaRPr>
              </a:p>
            </p:txBody>
          </p:sp>
          <p:sp>
            <p:nvSpPr>
              <p:cNvPr id="10" name="Shape 2143"/>
              <p:cNvSpPr/>
              <p:nvPr/>
            </p:nvSpPr>
            <p:spPr>
              <a:xfrm>
                <a:off x="0" y="372978"/>
                <a:ext cx="93144" cy="9314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50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3507"/>
                      <a:pt x="0" y="13507"/>
                      <a:pt x="0" y="13507"/>
                    </a:cubicBezTo>
                    <a:cubicBezTo>
                      <a:pt x="0" y="17978"/>
                      <a:pt x="3622" y="21600"/>
                      <a:pt x="8112" y="21600"/>
                    </a:cubicBezTo>
                    <a:cubicBezTo>
                      <a:pt x="21600" y="21600"/>
                      <a:pt x="21600" y="21600"/>
                      <a:pt x="21600" y="21600"/>
                    </a:cubicBezTo>
                    <a:cubicBezTo>
                      <a:pt x="21600" y="8112"/>
                      <a:pt x="21600" y="8112"/>
                      <a:pt x="21600" y="8112"/>
                    </a:cubicBezTo>
                    <a:cubicBezTo>
                      <a:pt x="21600" y="3622"/>
                      <a:pt x="17978" y="0"/>
                      <a:pt x="13507" y="0"/>
                    </a:cubicBezTo>
                    <a:close/>
                  </a:path>
                </a:pathLst>
              </a:custGeom>
              <a:solidFill>
                <a:srgbClr val="CCECFF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buClrTx/>
                </a:pPr>
                <a:endParaRPr sz="1448">
                  <a:latin typeface="+mn-ea"/>
                </a:endParaRPr>
              </a:p>
            </p:txBody>
          </p:sp>
        </p:grpSp>
      </p:grpSp>
      <p:sp>
        <p:nvSpPr>
          <p:cNvPr id="15" name="Title 1"/>
          <p:cNvSpPr txBox="1">
            <a:spLocks/>
          </p:cNvSpPr>
          <p:nvPr/>
        </p:nvSpPr>
        <p:spPr>
          <a:xfrm>
            <a:off x="457201" y="374195"/>
            <a:ext cx="8229600" cy="369035"/>
          </a:xfrm>
          <a:prstGeom prst="rect">
            <a:avLst/>
          </a:prstGeom>
        </p:spPr>
        <p:txBody>
          <a:bodyPr vert="horz" lIns="91435" tIns="45717" rIns="91435" bIns="45717" rtlCol="0" anchor="ctr">
            <a:noAutofit/>
          </a:bodyPr>
          <a:lstStyle>
            <a:lvl1pPr algn="ctr" defTabSz="1152144" rtl="0" eaLnBrk="1" latinLnBrk="0" hangingPunct="1">
              <a:spcBef>
                <a:spcPct val="0"/>
              </a:spcBef>
              <a:buNone/>
              <a:defRPr sz="5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/>
            <a:r>
              <a:rPr lang="zh-CN" altLang="en-US" sz="2778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微软雅黑" pitchFamily="34" charset="-122"/>
                <a:ea typeface="微软雅黑" pitchFamily="34" charset="-122"/>
              </a:rPr>
              <a:t>分布式爬虫系统</a:t>
            </a:r>
            <a:endParaRPr lang="en-US" sz="2778" dirty="0">
              <a:solidFill>
                <a:srgbClr val="000000">
                  <a:lumMod val="50000"/>
                  <a:lumOff val="50000"/>
                </a:srgb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Subtitle 4"/>
          <p:cNvSpPr txBox="1">
            <a:spLocks/>
          </p:cNvSpPr>
          <p:nvPr/>
        </p:nvSpPr>
        <p:spPr>
          <a:xfrm>
            <a:off x="457201" y="743230"/>
            <a:ext cx="8229600" cy="304753"/>
          </a:xfrm>
          <a:prstGeom prst="rect">
            <a:avLst/>
          </a:prstGeom>
        </p:spPr>
        <p:txBody>
          <a:bodyPr vert="horz" lIns="91435" tIns="45717" rIns="91435" bIns="45717" rtlCol="0">
            <a:normAutofit/>
          </a:bodyPr>
          <a:lstStyle/>
          <a:p>
            <a:pPr marL="342878" indent="-342878" defTabSz="725668">
              <a:spcBef>
                <a:spcPct val="20000"/>
              </a:spcBef>
              <a:defRPr/>
            </a:pPr>
            <a:r>
              <a:rPr lang="zh-CN" altLang="en-US" sz="1111" b="1" kern="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微软雅黑" pitchFamily="34" charset="-122"/>
              </a:rPr>
              <a:t>系统架构</a:t>
            </a:r>
            <a:endParaRPr lang="en-US" sz="1111" b="1" kern="0" dirty="0">
              <a:solidFill>
                <a:srgbClr val="000000">
                  <a:lumMod val="50000"/>
                  <a:lumOff val="50000"/>
                </a:srgbClr>
              </a:solidFill>
              <a:latin typeface="微软雅黑" pitchFamily="34" charset="-122"/>
            </a:endParaRPr>
          </a:p>
        </p:txBody>
      </p:sp>
      <p:cxnSp>
        <p:nvCxnSpPr>
          <p:cNvPr id="57" name="Straight Connector 93"/>
          <p:cNvCxnSpPr/>
          <p:nvPr/>
        </p:nvCxnSpPr>
        <p:spPr>
          <a:xfrm flipH="1">
            <a:off x="2720943" y="1560882"/>
            <a:ext cx="2000" cy="3311653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93"/>
          <p:cNvCxnSpPr/>
          <p:nvPr/>
        </p:nvCxnSpPr>
        <p:spPr>
          <a:xfrm rot="10800000" flipV="1">
            <a:off x="1584652" y="3990844"/>
            <a:ext cx="4287944" cy="3004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1661394" y="4329795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 smtClean="0">
                <a:solidFill>
                  <a:schemeClr val="accent6"/>
                </a:solidFill>
              </a:rPr>
              <a:t>节点管理层</a:t>
            </a:r>
            <a:endParaRPr lang="zh-CN" altLang="en-US" sz="1200" b="1" dirty="0">
              <a:solidFill>
                <a:schemeClr val="accent6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637315" y="3067348"/>
            <a:ext cx="10705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>
                <a:solidFill>
                  <a:schemeClr val="accent2">
                    <a:lumMod val="75000"/>
                  </a:schemeClr>
                </a:solidFill>
              </a:rPr>
              <a:t>任务调度层</a:t>
            </a:r>
            <a:endParaRPr lang="zh-CN" altLang="en-US" sz="12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63" name="Straight Connector 93"/>
          <p:cNvCxnSpPr/>
          <p:nvPr/>
        </p:nvCxnSpPr>
        <p:spPr>
          <a:xfrm flipH="1">
            <a:off x="1238251" y="4872055"/>
            <a:ext cx="5679312" cy="8764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93"/>
          <p:cNvCxnSpPr/>
          <p:nvPr/>
        </p:nvCxnSpPr>
        <p:spPr>
          <a:xfrm>
            <a:off x="5857305" y="1560882"/>
            <a:ext cx="11086" cy="3311173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0" name="圆角矩形 99"/>
          <p:cNvSpPr/>
          <p:nvPr/>
        </p:nvSpPr>
        <p:spPr>
          <a:xfrm>
            <a:off x="2792846" y="4075891"/>
            <a:ext cx="2965450" cy="184998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/>
              <a:t>节点管理接口</a:t>
            </a:r>
            <a:endParaRPr lang="zh-CN" altLang="en-US" sz="800" dirty="0"/>
          </a:p>
        </p:txBody>
      </p:sp>
      <p:sp>
        <p:nvSpPr>
          <p:cNvPr id="104" name="圆角矩形 103"/>
          <p:cNvSpPr/>
          <p:nvPr/>
        </p:nvSpPr>
        <p:spPr>
          <a:xfrm>
            <a:off x="2792380" y="4385951"/>
            <a:ext cx="917172" cy="197006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Looking</a:t>
            </a:r>
            <a:r>
              <a:rPr lang="zh-CN" altLang="en-US" sz="800" dirty="0" smtClean="0"/>
              <a:t>角色</a:t>
            </a:r>
            <a:endParaRPr lang="en-US" altLang="zh-CN" sz="800" dirty="0" smtClean="0"/>
          </a:p>
        </p:txBody>
      </p:sp>
      <p:sp>
        <p:nvSpPr>
          <p:cNvPr id="149" name="TextBox 148"/>
          <p:cNvSpPr txBox="1"/>
          <p:nvPr/>
        </p:nvSpPr>
        <p:spPr>
          <a:xfrm>
            <a:off x="1625347" y="1879711"/>
            <a:ext cx="10261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>
                <a:solidFill>
                  <a:srgbClr val="FF0000"/>
                </a:solidFill>
              </a:rPr>
              <a:t>爬虫业务层</a:t>
            </a:r>
            <a:endParaRPr lang="zh-CN" altLang="en-US" sz="1200" b="1" dirty="0">
              <a:solidFill>
                <a:srgbClr val="FF0000"/>
              </a:solidFill>
            </a:endParaRPr>
          </a:p>
        </p:txBody>
      </p:sp>
      <p:cxnSp>
        <p:nvCxnSpPr>
          <p:cNvPr id="150" name="Straight Connector 93"/>
          <p:cNvCxnSpPr/>
          <p:nvPr/>
        </p:nvCxnSpPr>
        <p:spPr>
          <a:xfrm rot="10800000">
            <a:off x="1613891" y="2379240"/>
            <a:ext cx="4254500" cy="1588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3" name="圆角矩形 72"/>
          <p:cNvSpPr/>
          <p:nvPr/>
        </p:nvSpPr>
        <p:spPr>
          <a:xfrm>
            <a:off x="5982691" y="1749182"/>
            <a:ext cx="187833" cy="30541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点对点远程调用组件</a:t>
            </a:r>
            <a:endParaRPr lang="zh-CN" altLang="en-US" sz="1000" dirty="0"/>
          </a:p>
        </p:txBody>
      </p:sp>
      <p:sp>
        <p:nvSpPr>
          <p:cNvPr id="74" name="圆角矩形 73"/>
          <p:cNvSpPr/>
          <p:nvPr/>
        </p:nvSpPr>
        <p:spPr>
          <a:xfrm>
            <a:off x="6277966" y="1749182"/>
            <a:ext cx="187833" cy="30541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缓存</a:t>
            </a:r>
          </a:p>
        </p:txBody>
      </p:sp>
      <p:sp>
        <p:nvSpPr>
          <p:cNvPr id="75" name="圆角矩形 74"/>
          <p:cNvSpPr/>
          <p:nvPr/>
        </p:nvSpPr>
        <p:spPr>
          <a:xfrm>
            <a:off x="6566891" y="1749182"/>
            <a:ext cx="187833" cy="30541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数据库</a:t>
            </a:r>
            <a:endParaRPr lang="zh-CN" altLang="en-US" sz="1000" dirty="0"/>
          </a:p>
        </p:txBody>
      </p:sp>
      <p:sp>
        <p:nvSpPr>
          <p:cNvPr id="76" name="圆角矩形 75"/>
          <p:cNvSpPr/>
          <p:nvPr/>
        </p:nvSpPr>
        <p:spPr>
          <a:xfrm>
            <a:off x="3816985" y="4389197"/>
            <a:ext cx="917172" cy="197006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master</a:t>
            </a:r>
            <a:r>
              <a:rPr lang="zh-CN" altLang="en-US" sz="800" dirty="0" smtClean="0"/>
              <a:t>角色</a:t>
            </a:r>
            <a:endParaRPr lang="en-US" altLang="zh-CN" sz="800" dirty="0" smtClean="0"/>
          </a:p>
        </p:txBody>
      </p:sp>
      <p:sp>
        <p:nvSpPr>
          <p:cNvPr id="77" name="圆角矩形 76"/>
          <p:cNvSpPr/>
          <p:nvPr/>
        </p:nvSpPr>
        <p:spPr>
          <a:xfrm>
            <a:off x="4843161" y="4385951"/>
            <a:ext cx="917172" cy="197006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slave</a:t>
            </a:r>
            <a:r>
              <a:rPr lang="zh-CN" altLang="en-US" sz="800" dirty="0" smtClean="0"/>
              <a:t>角色</a:t>
            </a:r>
            <a:endParaRPr lang="en-US" altLang="zh-CN" sz="800" dirty="0" smtClean="0"/>
          </a:p>
        </p:txBody>
      </p:sp>
      <p:sp>
        <p:nvSpPr>
          <p:cNvPr id="80" name="圆角矩形 79"/>
          <p:cNvSpPr/>
          <p:nvPr/>
        </p:nvSpPr>
        <p:spPr>
          <a:xfrm>
            <a:off x="2794354" y="4640346"/>
            <a:ext cx="2963942" cy="19602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/>
              <a:t>事件管理组件</a:t>
            </a:r>
            <a:endParaRPr lang="zh-CN" altLang="en-US" sz="800" dirty="0"/>
          </a:p>
        </p:txBody>
      </p:sp>
      <p:sp>
        <p:nvSpPr>
          <p:cNvPr id="83" name="圆角矩形 82"/>
          <p:cNvSpPr/>
          <p:nvPr/>
        </p:nvSpPr>
        <p:spPr>
          <a:xfrm>
            <a:off x="2792379" y="3310536"/>
            <a:ext cx="1384625" cy="463940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50000"/>
                  <a:shade val="30000"/>
                  <a:satMod val="115000"/>
                </a:schemeClr>
              </a:gs>
              <a:gs pos="50000">
                <a:schemeClr val="accent2">
                  <a:lumMod val="50000"/>
                  <a:shade val="67500"/>
                  <a:satMod val="115000"/>
                </a:schemeClr>
              </a:gs>
              <a:gs pos="100000">
                <a:schemeClr val="accent2">
                  <a:lumMod val="50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Job</a:t>
            </a:r>
            <a:r>
              <a:rPr lang="zh-CN" altLang="en-US" sz="800" dirty="0"/>
              <a:t>调度器</a:t>
            </a:r>
            <a:endParaRPr lang="en-US" altLang="zh-CN" sz="800" dirty="0" smtClean="0"/>
          </a:p>
        </p:txBody>
      </p:sp>
      <p:cxnSp>
        <p:nvCxnSpPr>
          <p:cNvPr id="3" name="直接连接符 2"/>
          <p:cNvCxnSpPr/>
          <p:nvPr/>
        </p:nvCxnSpPr>
        <p:spPr>
          <a:xfrm flipH="1">
            <a:off x="4287097" y="2379240"/>
            <a:ext cx="12526" cy="1596512"/>
          </a:xfrm>
          <a:prstGeom prst="line">
            <a:avLst/>
          </a:prstGeom>
          <a:ln w="952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圆角矩形 89"/>
          <p:cNvSpPr/>
          <p:nvPr/>
        </p:nvSpPr>
        <p:spPr>
          <a:xfrm>
            <a:off x="2790789" y="2733262"/>
            <a:ext cx="1384625" cy="463940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50000"/>
                  <a:shade val="30000"/>
                  <a:satMod val="115000"/>
                </a:schemeClr>
              </a:gs>
              <a:gs pos="50000">
                <a:schemeClr val="accent2">
                  <a:lumMod val="50000"/>
                  <a:shade val="67500"/>
                  <a:satMod val="115000"/>
                </a:schemeClr>
              </a:gs>
              <a:gs pos="100000">
                <a:schemeClr val="accent2">
                  <a:lumMod val="50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Job</a:t>
            </a:r>
            <a:r>
              <a:rPr lang="zh-CN" altLang="en-US" sz="800" dirty="0"/>
              <a:t>触发器</a:t>
            </a:r>
            <a:endParaRPr lang="en-US" altLang="zh-CN" sz="800" dirty="0"/>
          </a:p>
        </p:txBody>
      </p:sp>
      <p:sp>
        <p:nvSpPr>
          <p:cNvPr id="91" name="圆角矩形 90"/>
          <p:cNvSpPr/>
          <p:nvPr/>
        </p:nvSpPr>
        <p:spPr>
          <a:xfrm>
            <a:off x="4366828" y="3305037"/>
            <a:ext cx="1384625" cy="463940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50000"/>
                  <a:shade val="30000"/>
                  <a:satMod val="115000"/>
                </a:schemeClr>
              </a:gs>
              <a:gs pos="50000">
                <a:schemeClr val="accent2">
                  <a:lumMod val="50000"/>
                  <a:shade val="67500"/>
                  <a:satMod val="115000"/>
                </a:schemeClr>
              </a:gs>
              <a:gs pos="100000">
                <a:schemeClr val="accent2">
                  <a:lumMod val="50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Task</a:t>
            </a:r>
            <a:r>
              <a:rPr lang="zh-CN" altLang="en-US" sz="800" dirty="0"/>
              <a:t>执行器</a:t>
            </a:r>
            <a:endParaRPr lang="en-US" altLang="zh-CN" sz="800" dirty="0"/>
          </a:p>
        </p:txBody>
      </p:sp>
      <p:sp>
        <p:nvSpPr>
          <p:cNvPr id="92" name="圆角矩形 91"/>
          <p:cNvSpPr/>
          <p:nvPr/>
        </p:nvSpPr>
        <p:spPr>
          <a:xfrm>
            <a:off x="4365238" y="2727763"/>
            <a:ext cx="1384625" cy="463940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50000"/>
                  <a:shade val="30000"/>
                  <a:satMod val="115000"/>
                </a:schemeClr>
              </a:gs>
              <a:gs pos="50000">
                <a:schemeClr val="accent2">
                  <a:lumMod val="50000"/>
                  <a:shade val="67500"/>
                  <a:satMod val="115000"/>
                </a:schemeClr>
              </a:gs>
              <a:gs pos="100000">
                <a:schemeClr val="accent2">
                  <a:lumMod val="50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Task-worker</a:t>
            </a:r>
            <a:r>
              <a:rPr lang="zh-CN" altLang="en-US" sz="800" dirty="0"/>
              <a:t>接口</a:t>
            </a:r>
            <a:endParaRPr lang="en-US" altLang="zh-CN" sz="800" dirty="0"/>
          </a:p>
        </p:txBody>
      </p:sp>
      <p:sp>
        <p:nvSpPr>
          <p:cNvPr id="93" name="TextBox 61"/>
          <p:cNvSpPr txBox="1"/>
          <p:nvPr/>
        </p:nvSpPr>
        <p:spPr>
          <a:xfrm>
            <a:off x="3063081" y="2416294"/>
            <a:ext cx="9390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master</a:t>
            </a:r>
            <a:r>
              <a:rPr lang="zh-CN" altLang="en-US" sz="1000" dirty="0"/>
              <a:t>激活</a:t>
            </a:r>
          </a:p>
        </p:txBody>
      </p:sp>
      <p:sp>
        <p:nvSpPr>
          <p:cNvPr id="94" name="TextBox 61"/>
          <p:cNvSpPr txBox="1"/>
          <p:nvPr/>
        </p:nvSpPr>
        <p:spPr>
          <a:xfrm>
            <a:off x="4696412" y="2408949"/>
            <a:ext cx="7374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slave</a:t>
            </a:r>
            <a:r>
              <a:rPr lang="zh-CN" altLang="en-US" sz="1000" dirty="0" smtClean="0"/>
              <a:t>激活</a:t>
            </a:r>
            <a:endParaRPr lang="zh-CN" altLang="en-US" sz="1000" dirty="0"/>
          </a:p>
        </p:txBody>
      </p:sp>
      <p:sp>
        <p:nvSpPr>
          <p:cNvPr id="95" name="圆角矩形 94"/>
          <p:cNvSpPr/>
          <p:nvPr/>
        </p:nvSpPr>
        <p:spPr>
          <a:xfrm>
            <a:off x="2790786" y="1749183"/>
            <a:ext cx="2965450" cy="184998"/>
          </a:xfrm>
          <a:prstGeom prst="roundRect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/>
              <a:t>爬虫</a:t>
            </a:r>
            <a:r>
              <a:rPr lang="en-US" altLang="zh-CN" sz="800" dirty="0"/>
              <a:t>worker</a:t>
            </a:r>
            <a:r>
              <a:rPr lang="zh-CN" altLang="en-US" sz="800" dirty="0"/>
              <a:t>实现</a:t>
            </a:r>
          </a:p>
        </p:txBody>
      </p:sp>
      <p:sp>
        <p:nvSpPr>
          <p:cNvPr id="96" name="圆角矩形 95"/>
          <p:cNvSpPr/>
          <p:nvPr/>
        </p:nvSpPr>
        <p:spPr>
          <a:xfrm>
            <a:off x="2794589" y="2072184"/>
            <a:ext cx="917172" cy="197006"/>
          </a:xfrm>
          <a:prstGeom prst="roundRect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/>
              <a:t>资源下载器</a:t>
            </a:r>
            <a:endParaRPr lang="en-US" altLang="zh-CN" sz="800" dirty="0" smtClean="0"/>
          </a:p>
        </p:txBody>
      </p:sp>
      <p:sp>
        <p:nvSpPr>
          <p:cNvPr id="97" name="圆角矩形 96"/>
          <p:cNvSpPr/>
          <p:nvPr/>
        </p:nvSpPr>
        <p:spPr>
          <a:xfrm>
            <a:off x="3819194" y="2075430"/>
            <a:ext cx="917172" cy="197006"/>
          </a:xfrm>
          <a:prstGeom prst="roundRect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/>
              <a:t>网页解析器</a:t>
            </a:r>
            <a:endParaRPr lang="en-US" altLang="zh-CN" sz="800" dirty="0" smtClean="0"/>
          </a:p>
        </p:txBody>
      </p:sp>
      <p:sp>
        <p:nvSpPr>
          <p:cNvPr id="98" name="圆角矩形 97"/>
          <p:cNvSpPr/>
          <p:nvPr/>
        </p:nvSpPr>
        <p:spPr>
          <a:xfrm>
            <a:off x="4845370" y="2072184"/>
            <a:ext cx="917172" cy="197006"/>
          </a:xfrm>
          <a:prstGeom prst="roundRect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/>
              <a:t>结果存储器</a:t>
            </a:r>
            <a:endParaRPr lang="en-US" altLang="zh-CN" sz="800" dirty="0" smtClean="0"/>
          </a:p>
        </p:txBody>
      </p:sp>
      <p:cxnSp>
        <p:nvCxnSpPr>
          <p:cNvPr id="101" name="Straight Connector 93"/>
          <p:cNvCxnSpPr/>
          <p:nvPr/>
        </p:nvCxnSpPr>
        <p:spPr>
          <a:xfrm flipH="1">
            <a:off x="1601373" y="1557152"/>
            <a:ext cx="5222244" cy="373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2936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"/>
                            </p:stCondLst>
                            <p:childTnLst>
                              <p:par>
                                <p:cTn id="14" presetID="2" presetClass="entr" presetSubtype="4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600"/>
                            </p:stCondLst>
                            <p:childTnLst>
                              <p:par>
                                <p:cTn id="19" presetID="2" presetClass="entr" presetSubtype="4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3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3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900"/>
                            </p:stCondLst>
                            <p:childTnLst>
                              <p:par>
                                <p:cTn id="24" presetID="2" presetClass="entr" presetSubtype="4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3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3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00"/>
                            </p:stCondLst>
                            <p:childTnLst>
                              <p:par>
                                <p:cTn id="29" presetID="2" presetClass="entr" presetSubtype="4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3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" presetClass="entr" presetSubtype="4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3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3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800"/>
                            </p:stCondLst>
                            <p:childTnLst>
                              <p:par>
                                <p:cTn id="39" presetID="2" presetClass="entr" presetSubtype="4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3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3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3"/>
          <p:cNvGrpSpPr/>
          <p:nvPr/>
        </p:nvGrpSpPr>
        <p:grpSpPr>
          <a:xfrm>
            <a:off x="1" y="394"/>
            <a:ext cx="4952999" cy="772271"/>
            <a:chOff x="0" y="-1"/>
            <a:chExt cx="7681384" cy="973115"/>
          </a:xfrm>
        </p:grpSpPr>
        <p:grpSp>
          <p:nvGrpSpPr>
            <p:cNvPr id="3" name="组合 4"/>
            <p:cNvGrpSpPr/>
            <p:nvPr/>
          </p:nvGrpSpPr>
          <p:grpSpPr>
            <a:xfrm>
              <a:off x="0" y="-1"/>
              <a:ext cx="7681384" cy="221354"/>
              <a:chOff x="0" y="-1"/>
              <a:chExt cx="9985800" cy="287760"/>
            </a:xfrm>
          </p:grpSpPr>
          <p:sp>
            <p:nvSpPr>
              <p:cNvPr id="11" name="Shape 5209"/>
              <p:cNvSpPr/>
              <p:nvPr/>
            </p:nvSpPr>
            <p:spPr>
              <a:xfrm>
                <a:off x="0" y="0"/>
                <a:ext cx="2496450" cy="287759"/>
              </a:xfrm>
              <a:prstGeom prst="rect">
                <a:avLst/>
              </a:prstGeom>
              <a:solidFill>
                <a:srgbClr val="0070C0"/>
              </a:solidFill>
              <a:ln w="12700">
                <a:miter lim="400000"/>
              </a:ln>
            </p:spPr>
            <p:txBody>
              <a:bodyPr lIns="30236" tIns="30236" rIns="30236" bIns="30236" anchor="ctr"/>
              <a:lstStyle/>
              <a:p>
                <a:pPr lvl="0" algn="ctr">
                  <a:buClr>
                    <a:srgbClr val="FFFFFF"/>
                  </a:buClr>
                  <a:defRPr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defRPr>
                </a:pPr>
                <a:endParaRPr sz="1448">
                  <a:latin typeface="+mn-ea"/>
                </a:endParaRPr>
              </a:p>
            </p:txBody>
          </p:sp>
          <p:sp>
            <p:nvSpPr>
              <p:cNvPr id="12" name="Shape 5209"/>
              <p:cNvSpPr/>
              <p:nvPr/>
            </p:nvSpPr>
            <p:spPr>
              <a:xfrm>
                <a:off x="2496450" y="0"/>
                <a:ext cx="2496450" cy="287759"/>
              </a:xfrm>
              <a:prstGeom prst="rect">
                <a:avLst/>
              </a:prstGeom>
              <a:solidFill>
                <a:srgbClr val="00B0F0"/>
              </a:solidFill>
              <a:ln w="12700">
                <a:miter lim="400000"/>
              </a:ln>
            </p:spPr>
            <p:txBody>
              <a:bodyPr lIns="30236" tIns="30236" rIns="30236" bIns="30236" anchor="ctr"/>
              <a:lstStyle/>
              <a:p>
                <a:pPr lvl="0" algn="ctr">
                  <a:buClr>
                    <a:srgbClr val="FFFFFF"/>
                  </a:buClr>
                  <a:defRPr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defRPr>
                </a:pPr>
                <a:endParaRPr sz="1448">
                  <a:latin typeface="+mn-ea"/>
                </a:endParaRPr>
              </a:p>
            </p:txBody>
          </p:sp>
          <p:sp>
            <p:nvSpPr>
              <p:cNvPr id="13" name="Shape 5209"/>
              <p:cNvSpPr/>
              <p:nvPr/>
            </p:nvSpPr>
            <p:spPr>
              <a:xfrm>
                <a:off x="4992900" y="0"/>
                <a:ext cx="2496450" cy="287759"/>
              </a:xfrm>
              <a:prstGeom prst="rect">
                <a:avLst/>
              </a:prstGeom>
              <a:solidFill>
                <a:srgbClr val="66CCFF"/>
              </a:solidFill>
              <a:ln w="12700">
                <a:miter lim="400000"/>
              </a:ln>
            </p:spPr>
            <p:txBody>
              <a:bodyPr lIns="30236" tIns="30236" rIns="30236" bIns="30236" anchor="ctr"/>
              <a:lstStyle/>
              <a:p>
                <a:pPr lvl="0" algn="ctr">
                  <a:buClr>
                    <a:srgbClr val="FFFFFF"/>
                  </a:buClr>
                  <a:defRPr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defRPr>
                </a:pPr>
                <a:endParaRPr sz="1448">
                  <a:latin typeface="+mn-ea"/>
                </a:endParaRPr>
              </a:p>
            </p:txBody>
          </p:sp>
          <p:sp>
            <p:nvSpPr>
              <p:cNvPr id="14" name="Shape 5209"/>
              <p:cNvSpPr/>
              <p:nvPr/>
            </p:nvSpPr>
            <p:spPr>
              <a:xfrm>
                <a:off x="7489350" y="-1"/>
                <a:ext cx="2496450" cy="287759"/>
              </a:xfrm>
              <a:prstGeom prst="rect">
                <a:avLst/>
              </a:prstGeom>
              <a:solidFill>
                <a:srgbClr val="CCECFF"/>
              </a:solidFill>
              <a:ln w="12700">
                <a:miter lim="400000"/>
              </a:ln>
            </p:spPr>
            <p:txBody>
              <a:bodyPr lIns="30236" tIns="30236" rIns="30236" bIns="30236" anchor="ctr"/>
              <a:lstStyle/>
              <a:p>
                <a:pPr lvl="0" algn="ctr">
                  <a:buClr>
                    <a:srgbClr val="FFFFFF"/>
                  </a:buClr>
                  <a:defRPr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defRPr>
                </a:pPr>
                <a:endParaRPr sz="1448">
                  <a:latin typeface="+mn-ea"/>
                </a:endParaRPr>
              </a:p>
            </p:txBody>
          </p:sp>
        </p:grpSp>
        <p:grpSp>
          <p:nvGrpSpPr>
            <p:cNvPr id="4" name="Group 2145"/>
            <p:cNvGrpSpPr/>
            <p:nvPr/>
          </p:nvGrpSpPr>
          <p:grpSpPr>
            <a:xfrm flipH="1">
              <a:off x="490829" y="557055"/>
              <a:ext cx="85275" cy="416059"/>
              <a:chOff x="0" y="0"/>
              <a:chExt cx="93144" cy="466123"/>
            </a:xfrm>
          </p:grpSpPr>
          <p:sp>
            <p:nvSpPr>
              <p:cNvPr id="7" name="Shape 2140"/>
              <p:cNvSpPr/>
              <p:nvPr/>
            </p:nvSpPr>
            <p:spPr>
              <a:xfrm>
                <a:off x="0" y="0"/>
                <a:ext cx="93144" cy="9314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50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3507"/>
                      <a:pt x="0" y="13507"/>
                      <a:pt x="0" y="13507"/>
                    </a:cubicBezTo>
                    <a:cubicBezTo>
                      <a:pt x="0" y="17978"/>
                      <a:pt x="3622" y="21600"/>
                      <a:pt x="8112" y="21600"/>
                    </a:cubicBezTo>
                    <a:cubicBezTo>
                      <a:pt x="21600" y="21600"/>
                      <a:pt x="21600" y="21600"/>
                      <a:pt x="21600" y="21600"/>
                    </a:cubicBezTo>
                    <a:cubicBezTo>
                      <a:pt x="21600" y="8112"/>
                      <a:pt x="21600" y="8112"/>
                      <a:pt x="21600" y="8112"/>
                    </a:cubicBezTo>
                    <a:cubicBezTo>
                      <a:pt x="21600" y="3622"/>
                      <a:pt x="17978" y="0"/>
                      <a:pt x="13507" y="0"/>
                    </a:cubicBezTo>
                    <a:close/>
                  </a:path>
                </a:pathLst>
              </a:custGeom>
              <a:solidFill>
                <a:srgbClr val="0070C0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buClrTx/>
                </a:pPr>
                <a:endParaRPr sz="1448">
                  <a:latin typeface="+mn-ea"/>
                </a:endParaRPr>
              </a:p>
            </p:txBody>
          </p:sp>
          <p:sp>
            <p:nvSpPr>
              <p:cNvPr id="8" name="Shape 2141"/>
              <p:cNvSpPr/>
              <p:nvPr/>
            </p:nvSpPr>
            <p:spPr>
              <a:xfrm>
                <a:off x="0" y="124326"/>
                <a:ext cx="93144" cy="9314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50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3507"/>
                      <a:pt x="0" y="13507"/>
                      <a:pt x="0" y="13507"/>
                    </a:cubicBezTo>
                    <a:cubicBezTo>
                      <a:pt x="0" y="17978"/>
                      <a:pt x="3622" y="21600"/>
                      <a:pt x="8112" y="21600"/>
                    </a:cubicBezTo>
                    <a:cubicBezTo>
                      <a:pt x="21600" y="21600"/>
                      <a:pt x="21600" y="21600"/>
                      <a:pt x="21600" y="21600"/>
                    </a:cubicBezTo>
                    <a:cubicBezTo>
                      <a:pt x="21600" y="8112"/>
                      <a:pt x="21600" y="8112"/>
                      <a:pt x="21600" y="8112"/>
                    </a:cubicBezTo>
                    <a:cubicBezTo>
                      <a:pt x="21600" y="3622"/>
                      <a:pt x="17978" y="0"/>
                      <a:pt x="13507" y="0"/>
                    </a:cubicBezTo>
                    <a:close/>
                  </a:path>
                </a:pathLst>
              </a:custGeom>
              <a:solidFill>
                <a:srgbClr val="00B0F0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buClrTx/>
                </a:pPr>
                <a:endParaRPr sz="1448">
                  <a:latin typeface="+mn-ea"/>
                </a:endParaRPr>
              </a:p>
            </p:txBody>
          </p:sp>
          <p:sp>
            <p:nvSpPr>
              <p:cNvPr id="9" name="Shape 2142"/>
              <p:cNvSpPr/>
              <p:nvPr/>
            </p:nvSpPr>
            <p:spPr>
              <a:xfrm>
                <a:off x="0" y="248651"/>
                <a:ext cx="93144" cy="9314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50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3507"/>
                      <a:pt x="0" y="13507"/>
                      <a:pt x="0" y="13507"/>
                    </a:cubicBezTo>
                    <a:cubicBezTo>
                      <a:pt x="0" y="17978"/>
                      <a:pt x="3622" y="21600"/>
                      <a:pt x="8112" y="21600"/>
                    </a:cubicBezTo>
                    <a:cubicBezTo>
                      <a:pt x="21600" y="21600"/>
                      <a:pt x="21600" y="21600"/>
                      <a:pt x="21600" y="21600"/>
                    </a:cubicBezTo>
                    <a:cubicBezTo>
                      <a:pt x="21600" y="8112"/>
                      <a:pt x="21600" y="8112"/>
                      <a:pt x="21600" y="8112"/>
                    </a:cubicBezTo>
                    <a:cubicBezTo>
                      <a:pt x="21600" y="3622"/>
                      <a:pt x="17978" y="0"/>
                      <a:pt x="13507" y="0"/>
                    </a:cubicBezTo>
                    <a:close/>
                  </a:path>
                </a:pathLst>
              </a:custGeom>
              <a:solidFill>
                <a:srgbClr val="66CCFF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buClrTx/>
                </a:pPr>
                <a:endParaRPr sz="1448">
                  <a:latin typeface="+mn-ea"/>
                </a:endParaRPr>
              </a:p>
            </p:txBody>
          </p:sp>
          <p:sp>
            <p:nvSpPr>
              <p:cNvPr id="10" name="Shape 2143"/>
              <p:cNvSpPr/>
              <p:nvPr/>
            </p:nvSpPr>
            <p:spPr>
              <a:xfrm>
                <a:off x="0" y="372978"/>
                <a:ext cx="93144" cy="9314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50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3507"/>
                      <a:pt x="0" y="13507"/>
                      <a:pt x="0" y="13507"/>
                    </a:cubicBezTo>
                    <a:cubicBezTo>
                      <a:pt x="0" y="17978"/>
                      <a:pt x="3622" y="21600"/>
                      <a:pt x="8112" y="21600"/>
                    </a:cubicBezTo>
                    <a:cubicBezTo>
                      <a:pt x="21600" y="21600"/>
                      <a:pt x="21600" y="21600"/>
                      <a:pt x="21600" y="21600"/>
                    </a:cubicBezTo>
                    <a:cubicBezTo>
                      <a:pt x="21600" y="8112"/>
                      <a:pt x="21600" y="8112"/>
                      <a:pt x="21600" y="8112"/>
                    </a:cubicBezTo>
                    <a:cubicBezTo>
                      <a:pt x="21600" y="3622"/>
                      <a:pt x="17978" y="0"/>
                      <a:pt x="13507" y="0"/>
                    </a:cubicBezTo>
                    <a:close/>
                  </a:path>
                </a:pathLst>
              </a:custGeom>
              <a:solidFill>
                <a:srgbClr val="CCECFF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buClrTx/>
                </a:pPr>
                <a:endParaRPr sz="1448">
                  <a:latin typeface="+mn-ea"/>
                </a:endParaRPr>
              </a:p>
            </p:txBody>
          </p:sp>
        </p:grpSp>
      </p:grpSp>
      <p:sp>
        <p:nvSpPr>
          <p:cNvPr id="15" name="Title 1"/>
          <p:cNvSpPr txBox="1">
            <a:spLocks/>
          </p:cNvSpPr>
          <p:nvPr/>
        </p:nvSpPr>
        <p:spPr>
          <a:xfrm>
            <a:off x="457201" y="374195"/>
            <a:ext cx="8229600" cy="369035"/>
          </a:xfrm>
          <a:prstGeom prst="rect">
            <a:avLst/>
          </a:prstGeom>
        </p:spPr>
        <p:txBody>
          <a:bodyPr vert="horz" lIns="91435" tIns="45717" rIns="91435" bIns="45717" rtlCol="0" anchor="ctr">
            <a:noAutofit/>
          </a:bodyPr>
          <a:lstStyle>
            <a:lvl1pPr algn="ctr" defTabSz="1152144" rtl="0" eaLnBrk="1" latinLnBrk="0" hangingPunct="1">
              <a:spcBef>
                <a:spcPct val="0"/>
              </a:spcBef>
              <a:buNone/>
              <a:defRPr sz="5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/>
            <a:r>
              <a:rPr lang="zh-CN" altLang="en-US" sz="2778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微软雅黑" pitchFamily="34" charset="-122"/>
                <a:ea typeface="微软雅黑" pitchFamily="34" charset="-122"/>
              </a:rPr>
              <a:t>信贷核心系统</a:t>
            </a:r>
            <a:endParaRPr lang="en-US" sz="2778" dirty="0">
              <a:solidFill>
                <a:srgbClr val="000000">
                  <a:lumMod val="50000"/>
                  <a:lumOff val="50000"/>
                </a:srgb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Subtitle 4"/>
          <p:cNvSpPr txBox="1">
            <a:spLocks/>
          </p:cNvSpPr>
          <p:nvPr/>
        </p:nvSpPr>
        <p:spPr>
          <a:xfrm>
            <a:off x="457201" y="743230"/>
            <a:ext cx="8229600" cy="304753"/>
          </a:xfrm>
          <a:prstGeom prst="rect">
            <a:avLst/>
          </a:prstGeom>
        </p:spPr>
        <p:txBody>
          <a:bodyPr vert="horz" lIns="91435" tIns="45717" rIns="91435" bIns="45717" rtlCol="0">
            <a:normAutofit/>
          </a:bodyPr>
          <a:lstStyle/>
          <a:p>
            <a:pPr marL="342878" indent="-342878" defTabSz="725668">
              <a:spcBef>
                <a:spcPct val="20000"/>
              </a:spcBef>
              <a:defRPr/>
            </a:pPr>
            <a:r>
              <a:rPr lang="zh-CN" altLang="en-US" sz="1111" b="1" kern="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微软雅黑" pitchFamily="34" charset="-122"/>
              </a:rPr>
              <a:t>主要用户场景</a:t>
            </a:r>
            <a:endParaRPr lang="en-US" sz="1111" b="1" kern="0" dirty="0">
              <a:solidFill>
                <a:srgbClr val="000000">
                  <a:lumMod val="50000"/>
                  <a:lumOff val="50000"/>
                </a:srgbClr>
              </a:solidFill>
              <a:latin typeface="微软雅黑" pitchFamily="34" charset="-122"/>
            </a:endParaRPr>
          </a:p>
        </p:txBody>
      </p:sp>
      <p:sp>
        <p:nvSpPr>
          <p:cNvPr id="108" name="Freeform 9"/>
          <p:cNvSpPr>
            <a:spLocks/>
          </p:cNvSpPr>
          <p:nvPr/>
        </p:nvSpPr>
        <p:spPr bwMode="auto">
          <a:xfrm>
            <a:off x="655672" y="1348423"/>
            <a:ext cx="659082" cy="789227"/>
          </a:xfrm>
          <a:custGeom>
            <a:avLst/>
            <a:gdLst>
              <a:gd name="T0" fmla="*/ 0 w 433"/>
              <a:gd name="T1" fmla="*/ 595 h 595"/>
              <a:gd name="T2" fmla="*/ 433 w 433"/>
              <a:gd name="T3" fmla="*/ 450 h 595"/>
              <a:gd name="T4" fmla="*/ 433 w 433"/>
              <a:gd name="T5" fmla="*/ 0 h 595"/>
              <a:gd name="T6" fmla="*/ 0 w 433"/>
              <a:gd name="T7" fmla="*/ 321 h 595"/>
              <a:gd name="T8" fmla="*/ 0 w 433"/>
              <a:gd name="T9" fmla="*/ 595 h 5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3" h="595">
                <a:moveTo>
                  <a:pt x="0" y="595"/>
                </a:moveTo>
                <a:lnTo>
                  <a:pt x="433" y="450"/>
                </a:lnTo>
                <a:lnTo>
                  <a:pt x="433" y="0"/>
                </a:lnTo>
                <a:lnTo>
                  <a:pt x="0" y="321"/>
                </a:lnTo>
                <a:lnTo>
                  <a:pt x="0" y="595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 vert="horz" wrap="square" lIns="78172" tIns="39085" rIns="78172" bIns="39085" numCol="1" anchor="t" anchorCtr="0" compatLnSpc="1">
            <a:prstTxWarp prst="textNoShape">
              <a:avLst/>
            </a:prstTxWarp>
          </a:bodyPr>
          <a:lstStyle/>
          <a:p>
            <a:pPr defTabSz="725668">
              <a:defRPr/>
            </a:pPr>
            <a:endParaRPr lang="id-ID" sz="1428" kern="0" dirty="0">
              <a:solidFill>
                <a:sysClr val="windowText" lastClr="000000"/>
              </a:solidFill>
              <a:latin typeface="微软雅黑" pitchFamily="34" charset="-122"/>
            </a:endParaRPr>
          </a:p>
        </p:txBody>
      </p:sp>
      <p:sp>
        <p:nvSpPr>
          <p:cNvPr id="109" name="Freeform 10"/>
          <p:cNvSpPr>
            <a:spLocks/>
          </p:cNvSpPr>
          <p:nvPr/>
        </p:nvSpPr>
        <p:spPr bwMode="auto">
          <a:xfrm>
            <a:off x="655672" y="2372236"/>
            <a:ext cx="659082" cy="704336"/>
          </a:xfrm>
          <a:custGeom>
            <a:avLst/>
            <a:gdLst>
              <a:gd name="T0" fmla="*/ 0 w 433"/>
              <a:gd name="T1" fmla="*/ 418 h 531"/>
              <a:gd name="T2" fmla="*/ 433 w 433"/>
              <a:gd name="T3" fmla="*/ 531 h 531"/>
              <a:gd name="T4" fmla="*/ 433 w 433"/>
              <a:gd name="T5" fmla="*/ 0 h 531"/>
              <a:gd name="T6" fmla="*/ 0 w 433"/>
              <a:gd name="T7" fmla="*/ 145 h 531"/>
              <a:gd name="T8" fmla="*/ 0 w 433"/>
              <a:gd name="T9" fmla="*/ 418 h 5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3" h="531">
                <a:moveTo>
                  <a:pt x="0" y="418"/>
                </a:moveTo>
                <a:lnTo>
                  <a:pt x="433" y="531"/>
                </a:lnTo>
                <a:lnTo>
                  <a:pt x="433" y="0"/>
                </a:lnTo>
                <a:lnTo>
                  <a:pt x="0" y="145"/>
                </a:lnTo>
                <a:lnTo>
                  <a:pt x="0" y="418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vert="horz" wrap="square" lIns="78172" tIns="39085" rIns="78172" bIns="39085" numCol="1" anchor="t" anchorCtr="0" compatLnSpc="1">
            <a:prstTxWarp prst="textNoShape">
              <a:avLst/>
            </a:prstTxWarp>
          </a:bodyPr>
          <a:lstStyle/>
          <a:p>
            <a:pPr defTabSz="725668">
              <a:defRPr/>
            </a:pPr>
            <a:endParaRPr lang="id-ID" sz="1428" kern="0" dirty="0">
              <a:solidFill>
                <a:sysClr val="windowText" lastClr="000000"/>
              </a:solidFill>
              <a:latin typeface="微软雅黑" pitchFamily="34" charset="-122"/>
            </a:endParaRPr>
          </a:p>
        </p:txBody>
      </p:sp>
      <p:sp>
        <p:nvSpPr>
          <p:cNvPr id="112" name="Rectangle 5"/>
          <p:cNvSpPr>
            <a:spLocks noChangeArrowheads="1"/>
          </p:cNvSpPr>
          <p:nvPr/>
        </p:nvSpPr>
        <p:spPr bwMode="auto">
          <a:xfrm>
            <a:off x="-26911" y="1774208"/>
            <a:ext cx="655338" cy="36344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vert="horz" wrap="square" lIns="78172" tIns="39085" rIns="78172" bIns="39085" numCol="1" anchor="t" anchorCtr="0" compatLnSpc="1">
            <a:prstTxWarp prst="textNoShape">
              <a:avLst/>
            </a:prstTxWarp>
          </a:bodyPr>
          <a:lstStyle/>
          <a:p>
            <a:pPr defTabSz="725668">
              <a:defRPr/>
            </a:pPr>
            <a:endParaRPr lang="id-ID" sz="1428" kern="0" dirty="0">
              <a:solidFill>
                <a:sysClr val="windowText" lastClr="000000"/>
              </a:solidFill>
              <a:latin typeface="微软雅黑" pitchFamily="34" charset="-122"/>
            </a:endParaRPr>
          </a:p>
        </p:txBody>
      </p:sp>
      <p:sp>
        <p:nvSpPr>
          <p:cNvPr id="113" name="Rectangle 6"/>
          <p:cNvSpPr>
            <a:spLocks noChangeArrowheads="1"/>
          </p:cNvSpPr>
          <p:nvPr/>
        </p:nvSpPr>
        <p:spPr bwMode="auto">
          <a:xfrm>
            <a:off x="-26911" y="2564571"/>
            <a:ext cx="655338" cy="36211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vert="horz" wrap="square" lIns="78172" tIns="39085" rIns="78172" bIns="39085" numCol="1" anchor="t" anchorCtr="0" compatLnSpc="1">
            <a:prstTxWarp prst="textNoShape">
              <a:avLst/>
            </a:prstTxWarp>
          </a:bodyPr>
          <a:lstStyle/>
          <a:p>
            <a:pPr defTabSz="725668">
              <a:defRPr/>
            </a:pPr>
            <a:endParaRPr lang="id-ID" sz="1428" kern="0" dirty="0">
              <a:solidFill>
                <a:sysClr val="windowText" lastClr="000000"/>
              </a:solidFill>
              <a:latin typeface="微软雅黑" pitchFamily="34" charset="-122"/>
            </a:endParaRPr>
          </a:p>
        </p:txBody>
      </p:sp>
      <p:sp>
        <p:nvSpPr>
          <p:cNvPr id="116" name="Freeform 13"/>
          <p:cNvSpPr>
            <a:spLocks/>
          </p:cNvSpPr>
          <p:nvPr/>
        </p:nvSpPr>
        <p:spPr bwMode="auto">
          <a:xfrm>
            <a:off x="1345929" y="1348423"/>
            <a:ext cx="2547458" cy="596895"/>
          </a:xfrm>
          <a:custGeom>
            <a:avLst/>
            <a:gdLst>
              <a:gd name="T0" fmla="*/ 0 w 2053"/>
              <a:gd name="T1" fmla="*/ 450 h 450"/>
              <a:gd name="T2" fmla="*/ 0 w 2053"/>
              <a:gd name="T3" fmla="*/ 0 h 450"/>
              <a:gd name="T4" fmla="*/ 1893 w 2053"/>
              <a:gd name="T5" fmla="*/ 0 h 450"/>
              <a:gd name="T6" fmla="*/ 2053 w 2053"/>
              <a:gd name="T7" fmla="*/ 225 h 450"/>
              <a:gd name="T8" fmla="*/ 1893 w 2053"/>
              <a:gd name="T9" fmla="*/ 450 h 450"/>
              <a:gd name="T10" fmla="*/ 0 w 2053"/>
              <a:gd name="T11" fmla="*/ 450 h 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53" h="450">
                <a:moveTo>
                  <a:pt x="0" y="450"/>
                </a:moveTo>
                <a:lnTo>
                  <a:pt x="0" y="0"/>
                </a:lnTo>
                <a:lnTo>
                  <a:pt x="1893" y="0"/>
                </a:lnTo>
                <a:lnTo>
                  <a:pt x="2053" y="225"/>
                </a:lnTo>
                <a:lnTo>
                  <a:pt x="1893" y="450"/>
                </a:lnTo>
                <a:lnTo>
                  <a:pt x="0" y="45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 vert="horz" wrap="square" lIns="78172" tIns="39085" rIns="78172" bIns="39085" numCol="1" anchor="t" anchorCtr="0" compatLnSpc="1">
            <a:prstTxWarp prst="textNoShape">
              <a:avLst/>
            </a:prstTxWarp>
          </a:bodyPr>
          <a:lstStyle/>
          <a:p>
            <a:pPr defTabSz="725668">
              <a:defRPr/>
            </a:pPr>
            <a:endParaRPr lang="id-ID" sz="1428" kern="0" dirty="0">
              <a:solidFill>
                <a:sysClr val="windowText" lastClr="000000"/>
              </a:solidFill>
              <a:latin typeface="微软雅黑" pitchFamily="34" charset="-122"/>
            </a:endParaRPr>
          </a:p>
        </p:txBody>
      </p:sp>
      <p:sp>
        <p:nvSpPr>
          <p:cNvPr id="117" name="Rectangle 63"/>
          <p:cNvSpPr/>
          <p:nvPr/>
        </p:nvSpPr>
        <p:spPr>
          <a:xfrm>
            <a:off x="1431491" y="1365524"/>
            <a:ext cx="952960" cy="555218"/>
          </a:xfrm>
          <a:prstGeom prst="rect">
            <a:avLst/>
          </a:prstGeom>
        </p:spPr>
        <p:txBody>
          <a:bodyPr wrap="none" lIns="78172" tIns="39085" rIns="78172" bIns="39085">
            <a:spAutoFit/>
          </a:bodyPr>
          <a:lstStyle/>
          <a:p>
            <a:pPr defTabSz="725668">
              <a:defRPr/>
            </a:pPr>
            <a:r>
              <a:rPr lang="zh-CN" altLang="en-US" sz="3095" b="1" kern="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客户</a:t>
            </a:r>
            <a:endParaRPr lang="id-ID" sz="3095" b="1" kern="0" dirty="0">
              <a:solidFill>
                <a:srgbClr val="FFFFFF"/>
              </a:solidFill>
              <a:latin typeface="微软雅黑" pitchFamily="34" charset="-122"/>
            </a:endParaRPr>
          </a:p>
        </p:txBody>
      </p:sp>
      <p:sp>
        <p:nvSpPr>
          <p:cNvPr id="118" name="Freeform 14"/>
          <p:cNvSpPr>
            <a:spLocks/>
          </p:cNvSpPr>
          <p:nvPr/>
        </p:nvSpPr>
        <p:spPr bwMode="auto">
          <a:xfrm>
            <a:off x="1345929" y="2372236"/>
            <a:ext cx="2547458" cy="704336"/>
          </a:xfrm>
          <a:custGeom>
            <a:avLst/>
            <a:gdLst>
              <a:gd name="T0" fmla="*/ 0 w 2053"/>
              <a:gd name="T1" fmla="*/ 0 h 531"/>
              <a:gd name="T2" fmla="*/ 0 w 2053"/>
              <a:gd name="T3" fmla="*/ 531 h 531"/>
              <a:gd name="T4" fmla="*/ 1893 w 2053"/>
              <a:gd name="T5" fmla="*/ 531 h 531"/>
              <a:gd name="T6" fmla="*/ 2053 w 2053"/>
              <a:gd name="T7" fmla="*/ 273 h 531"/>
              <a:gd name="T8" fmla="*/ 1893 w 2053"/>
              <a:gd name="T9" fmla="*/ 0 h 531"/>
              <a:gd name="T10" fmla="*/ 0 w 2053"/>
              <a:gd name="T11" fmla="*/ 0 h 5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53" h="531">
                <a:moveTo>
                  <a:pt x="0" y="0"/>
                </a:moveTo>
                <a:lnTo>
                  <a:pt x="0" y="531"/>
                </a:lnTo>
                <a:lnTo>
                  <a:pt x="1893" y="531"/>
                </a:lnTo>
                <a:lnTo>
                  <a:pt x="2053" y="273"/>
                </a:lnTo>
                <a:lnTo>
                  <a:pt x="1893" y="0"/>
                </a:lnTo>
                <a:lnTo>
                  <a:pt x="0" y="0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vert="horz" wrap="square" lIns="78172" tIns="39085" rIns="78172" bIns="39085" numCol="1" anchor="t" anchorCtr="0" compatLnSpc="1">
            <a:prstTxWarp prst="textNoShape">
              <a:avLst/>
            </a:prstTxWarp>
          </a:bodyPr>
          <a:lstStyle/>
          <a:p>
            <a:pPr defTabSz="725668">
              <a:defRPr/>
            </a:pPr>
            <a:endParaRPr lang="id-ID" sz="1428" kern="0" dirty="0">
              <a:solidFill>
                <a:sysClr val="windowText" lastClr="000000"/>
              </a:solidFill>
              <a:latin typeface="微软雅黑" pitchFamily="34" charset="-122"/>
            </a:endParaRPr>
          </a:p>
        </p:txBody>
      </p:sp>
      <p:sp>
        <p:nvSpPr>
          <p:cNvPr id="119" name="Rectangle 67"/>
          <p:cNvSpPr/>
          <p:nvPr/>
        </p:nvSpPr>
        <p:spPr>
          <a:xfrm>
            <a:off x="1431491" y="2439719"/>
            <a:ext cx="1748050" cy="555218"/>
          </a:xfrm>
          <a:prstGeom prst="rect">
            <a:avLst/>
          </a:prstGeom>
        </p:spPr>
        <p:txBody>
          <a:bodyPr wrap="none" lIns="78172" tIns="39085" rIns="78172" bIns="39085">
            <a:spAutoFit/>
          </a:bodyPr>
          <a:lstStyle/>
          <a:p>
            <a:pPr defTabSz="725668">
              <a:defRPr/>
            </a:pPr>
            <a:r>
              <a:rPr lang="zh-CN" altLang="en-US" sz="3095" b="1" kern="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运营人员</a:t>
            </a:r>
            <a:endParaRPr lang="id-ID" sz="3095" b="1" kern="0" dirty="0">
              <a:solidFill>
                <a:srgbClr val="FFFFFF"/>
              </a:solidFill>
              <a:latin typeface="微软雅黑" pitchFamily="34" charset="-122"/>
            </a:endParaRPr>
          </a:p>
        </p:txBody>
      </p:sp>
      <p:sp>
        <p:nvSpPr>
          <p:cNvPr id="124" name="Rectangle 109"/>
          <p:cNvSpPr/>
          <p:nvPr/>
        </p:nvSpPr>
        <p:spPr>
          <a:xfrm>
            <a:off x="79490" y="1730603"/>
            <a:ext cx="484883" cy="396393"/>
          </a:xfrm>
          <a:prstGeom prst="rect">
            <a:avLst/>
          </a:prstGeom>
        </p:spPr>
        <p:txBody>
          <a:bodyPr wrap="none" lIns="78172" tIns="39085" rIns="78172" bIns="39085">
            <a:spAutoFit/>
          </a:bodyPr>
          <a:lstStyle/>
          <a:p>
            <a:pPr defTabSz="725668">
              <a:defRPr/>
            </a:pPr>
            <a:r>
              <a:rPr lang="id-ID" sz="2063" b="1" kern="0" dirty="0">
                <a:solidFill>
                  <a:srgbClr val="FFFFFF"/>
                </a:solidFill>
                <a:latin typeface="微软雅黑" pitchFamily="34" charset="-122"/>
              </a:rPr>
              <a:t>01</a:t>
            </a:r>
          </a:p>
        </p:txBody>
      </p:sp>
      <p:sp>
        <p:nvSpPr>
          <p:cNvPr id="125" name="Rectangle 110"/>
          <p:cNvSpPr/>
          <p:nvPr/>
        </p:nvSpPr>
        <p:spPr>
          <a:xfrm>
            <a:off x="69345" y="2520510"/>
            <a:ext cx="484883" cy="396393"/>
          </a:xfrm>
          <a:prstGeom prst="rect">
            <a:avLst/>
          </a:prstGeom>
        </p:spPr>
        <p:txBody>
          <a:bodyPr wrap="none" lIns="78172" tIns="39085" rIns="78172" bIns="39085">
            <a:spAutoFit/>
          </a:bodyPr>
          <a:lstStyle/>
          <a:p>
            <a:pPr defTabSz="725668">
              <a:defRPr/>
            </a:pPr>
            <a:r>
              <a:rPr lang="id-ID" sz="2063" b="1" kern="0" dirty="0">
                <a:solidFill>
                  <a:srgbClr val="FFFFFF"/>
                </a:solidFill>
                <a:latin typeface="微软雅黑" pitchFamily="34" charset="-122"/>
              </a:rPr>
              <a:t>02</a:t>
            </a:r>
          </a:p>
        </p:txBody>
      </p:sp>
      <p:sp>
        <p:nvSpPr>
          <p:cNvPr id="128" name="Rectangle 64"/>
          <p:cNvSpPr/>
          <p:nvPr/>
        </p:nvSpPr>
        <p:spPr>
          <a:xfrm>
            <a:off x="4686865" y="1440265"/>
            <a:ext cx="2895036" cy="628315"/>
          </a:xfrm>
          <a:prstGeom prst="rect">
            <a:avLst/>
          </a:prstGeom>
        </p:spPr>
        <p:txBody>
          <a:bodyPr wrap="square" lIns="78172" tIns="39085" rIns="78172" bIns="39085">
            <a:spAutoFit/>
          </a:bodyPr>
          <a:lstStyle/>
          <a:p>
            <a:pPr marL="228600" indent="-228600" algn="just" defTabSz="725668">
              <a:buAutoNum type="arabicPeriod"/>
              <a:defRPr/>
            </a:pPr>
            <a:r>
              <a:rPr lang="zh-CN" altLang="en-US" sz="1190" kern="0" dirty="0" smtClean="0">
                <a:latin typeface="微软雅黑" pitchFamily="34" charset="-122"/>
                <a:ea typeface="微软雅黑" pitchFamily="34" charset="-122"/>
              </a:rPr>
              <a:t>授信申请</a:t>
            </a:r>
            <a:endParaRPr lang="en-US" altLang="zh-CN" sz="1190" kern="0" dirty="0" smtClean="0">
              <a:latin typeface="微软雅黑" pitchFamily="34" charset="-122"/>
              <a:ea typeface="微软雅黑" pitchFamily="34" charset="-122"/>
            </a:endParaRPr>
          </a:p>
          <a:p>
            <a:pPr marL="228600" indent="-228600" algn="just" defTabSz="725668">
              <a:buAutoNum type="arabicPeriod"/>
              <a:defRPr/>
            </a:pPr>
            <a:r>
              <a:rPr lang="zh-CN" altLang="en-US" sz="1190" kern="0" dirty="0" smtClean="0">
                <a:latin typeface="微软雅黑" pitchFamily="34" charset="-122"/>
                <a:ea typeface="微软雅黑" pitchFamily="34" charset="-122"/>
              </a:rPr>
              <a:t>贷款申请</a:t>
            </a:r>
            <a:endParaRPr lang="en-US" altLang="zh-CN" sz="1190" kern="0" dirty="0" smtClean="0">
              <a:latin typeface="微软雅黑" pitchFamily="34" charset="-122"/>
              <a:ea typeface="微软雅黑" pitchFamily="34" charset="-122"/>
            </a:endParaRPr>
          </a:p>
          <a:p>
            <a:pPr algn="just" defTabSz="725668">
              <a:defRPr/>
            </a:pPr>
            <a:endParaRPr lang="zh-CN" altLang="en-US" sz="1190" kern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9" name="Rectangle 68"/>
          <p:cNvSpPr/>
          <p:nvPr/>
        </p:nvSpPr>
        <p:spPr>
          <a:xfrm>
            <a:off x="4686865" y="2488989"/>
            <a:ext cx="2875986" cy="628315"/>
          </a:xfrm>
          <a:prstGeom prst="rect">
            <a:avLst/>
          </a:prstGeom>
        </p:spPr>
        <p:txBody>
          <a:bodyPr wrap="square" lIns="78172" tIns="39085" rIns="78172" bIns="39085">
            <a:spAutoFit/>
          </a:bodyPr>
          <a:lstStyle/>
          <a:p>
            <a:pPr marL="228600" indent="-228600" algn="just" defTabSz="725668">
              <a:buAutoNum type="arabicPeriod"/>
              <a:defRPr/>
            </a:pPr>
            <a:r>
              <a:rPr lang="zh-CN" altLang="en-US" sz="1190" kern="0" dirty="0" smtClean="0">
                <a:latin typeface="微软雅黑" pitchFamily="34" charset="-122"/>
                <a:ea typeface="微软雅黑" pitchFamily="34" charset="-122"/>
              </a:rPr>
              <a:t>信贷产品配置</a:t>
            </a:r>
            <a:endParaRPr lang="en-US" altLang="zh-CN" sz="1190" kern="0" dirty="0" smtClean="0">
              <a:latin typeface="微软雅黑" pitchFamily="34" charset="-122"/>
              <a:ea typeface="微软雅黑" pitchFamily="34" charset="-122"/>
            </a:endParaRPr>
          </a:p>
          <a:p>
            <a:pPr marL="228600" indent="-228600" algn="just" defTabSz="725668">
              <a:buAutoNum type="arabicPeriod"/>
              <a:defRPr/>
            </a:pPr>
            <a:r>
              <a:rPr lang="zh-CN" altLang="en-US" sz="1190" kern="0" dirty="0" smtClean="0">
                <a:latin typeface="微软雅黑" pitchFamily="34" charset="-122"/>
                <a:ea typeface="微软雅黑" pitchFamily="34" charset="-122"/>
              </a:rPr>
              <a:t>授信申请审批</a:t>
            </a:r>
            <a:endParaRPr lang="en-US" altLang="zh-CN" sz="1190" kern="0" dirty="0" smtClean="0">
              <a:latin typeface="微软雅黑" pitchFamily="34" charset="-122"/>
              <a:ea typeface="微软雅黑" pitchFamily="34" charset="-122"/>
            </a:endParaRPr>
          </a:p>
          <a:p>
            <a:pPr marL="228600" indent="-228600" algn="just" defTabSz="725668">
              <a:buAutoNum type="arabicPeriod"/>
              <a:defRPr/>
            </a:pPr>
            <a:r>
              <a:rPr lang="zh-CN" altLang="en-US" sz="1190" kern="0" dirty="0" smtClean="0">
                <a:latin typeface="微软雅黑" pitchFamily="34" charset="-122"/>
                <a:ea typeface="微软雅黑" pitchFamily="34" charset="-122"/>
              </a:rPr>
              <a:t>贷款申请审批</a:t>
            </a:r>
            <a:endParaRPr lang="en-US" altLang="zh-CN" sz="1190" kern="0" dirty="0" smtClean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32" name="Straight Connector 114"/>
          <p:cNvCxnSpPr/>
          <p:nvPr/>
        </p:nvCxnSpPr>
        <p:spPr>
          <a:xfrm>
            <a:off x="4663603" y="1325004"/>
            <a:ext cx="561" cy="660944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miter lim="800000"/>
          </a:ln>
          <a:effectLst/>
        </p:spPr>
      </p:cxnSp>
      <p:cxnSp>
        <p:nvCxnSpPr>
          <p:cNvPr id="133" name="Straight Connector 115"/>
          <p:cNvCxnSpPr/>
          <p:nvPr/>
        </p:nvCxnSpPr>
        <p:spPr>
          <a:xfrm>
            <a:off x="4663603" y="2373729"/>
            <a:ext cx="561" cy="660944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miter lim="800000"/>
          </a:ln>
          <a:effectLst/>
        </p:spPr>
      </p:cxnSp>
      <p:sp>
        <p:nvSpPr>
          <p:cNvPr id="29" name="Freeform 12"/>
          <p:cNvSpPr>
            <a:spLocks/>
          </p:cNvSpPr>
          <p:nvPr/>
        </p:nvSpPr>
        <p:spPr bwMode="auto">
          <a:xfrm>
            <a:off x="655672" y="3126100"/>
            <a:ext cx="659082" cy="1001456"/>
          </a:xfrm>
          <a:custGeom>
            <a:avLst/>
            <a:gdLst>
              <a:gd name="T0" fmla="*/ 0 w 433"/>
              <a:gd name="T1" fmla="*/ 273 h 755"/>
              <a:gd name="T2" fmla="*/ 433 w 433"/>
              <a:gd name="T3" fmla="*/ 755 h 755"/>
              <a:gd name="T4" fmla="*/ 433 w 433"/>
              <a:gd name="T5" fmla="*/ 321 h 755"/>
              <a:gd name="T6" fmla="*/ 0 w 433"/>
              <a:gd name="T7" fmla="*/ 0 h 755"/>
              <a:gd name="T8" fmla="*/ 0 w 433"/>
              <a:gd name="T9" fmla="*/ 273 h 7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3" h="755">
                <a:moveTo>
                  <a:pt x="0" y="273"/>
                </a:moveTo>
                <a:lnTo>
                  <a:pt x="433" y="755"/>
                </a:lnTo>
                <a:lnTo>
                  <a:pt x="433" y="321"/>
                </a:lnTo>
                <a:lnTo>
                  <a:pt x="0" y="0"/>
                </a:lnTo>
                <a:lnTo>
                  <a:pt x="0" y="273"/>
                </a:lnTo>
                <a:close/>
              </a:path>
            </a:pathLst>
          </a:custGeom>
          <a:solidFill>
            <a:srgbClr val="CCECFF"/>
          </a:solidFill>
          <a:ln>
            <a:noFill/>
          </a:ln>
        </p:spPr>
        <p:txBody>
          <a:bodyPr vert="horz" wrap="square" lIns="78172" tIns="39085" rIns="78172" bIns="39085" numCol="1" anchor="t" anchorCtr="0" compatLnSpc="1">
            <a:prstTxWarp prst="textNoShape">
              <a:avLst/>
            </a:prstTxWarp>
          </a:bodyPr>
          <a:lstStyle/>
          <a:p>
            <a:pPr defTabSz="725668"/>
            <a:endParaRPr lang="id-ID" sz="1428" kern="0" dirty="0">
              <a:solidFill>
                <a:sysClr val="windowText" lastClr="000000"/>
              </a:solidFill>
              <a:latin typeface="微软雅黑" pitchFamily="34" charset="-122"/>
            </a:endParaRPr>
          </a:p>
        </p:txBody>
      </p:sp>
      <p:sp>
        <p:nvSpPr>
          <p:cNvPr id="30" name="Rectangle 8"/>
          <p:cNvSpPr>
            <a:spLocks noChangeArrowheads="1"/>
          </p:cNvSpPr>
          <p:nvPr/>
        </p:nvSpPr>
        <p:spPr bwMode="auto">
          <a:xfrm>
            <a:off x="-26911" y="3126099"/>
            <a:ext cx="655338" cy="362117"/>
          </a:xfrm>
          <a:prstGeom prst="rect">
            <a:avLst/>
          </a:prstGeom>
          <a:solidFill>
            <a:srgbClr val="CCECFF"/>
          </a:solidFill>
          <a:ln>
            <a:noFill/>
          </a:ln>
        </p:spPr>
        <p:txBody>
          <a:bodyPr vert="horz" wrap="square" lIns="78172" tIns="39085" rIns="78172" bIns="39085" numCol="1" anchor="t" anchorCtr="0" compatLnSpc="1">
            <a:prstTxWarp prst="textNoShape">
              <a:avLst/>
            </a:prstTxWarp>
          </a:bodyPr>
          <a:lstStyle/>
          <a:p>
            <a:pPr defTabSz="725668"/>
            <a:endParaRPr lang="id-ID" sz="1428" kern="0" dirty="0">
              <a:solidFill>
                <a:sysClr val="windowText" lastClr="000000"/>
              </a:solidFill>
              <a:latin typeface="微软雅黑" pitchFamily="34" charset="-122"/>
            </a:endParaRPr>
          </a:p>
        </p:txBody>
      </p:sp>
      <p:sp>
        <p:nvSpPr>
          <p:cNvPr id="31" name="Freeform 18"/>
          <p:cNvSpPr>
            <a:spLocks/>
          </p:cNvSpPr>
          <p:nvPr/>
        </p:nvSpPr>
        <p:spPr bwMode="auto">
          <a:xfrm>
            <a:off x="1345929" y="3551885"/>
            <a:ext cx="2547458" cy="575672"/>
          </a:xfrm>
          <a:custGeom>
            <a:avLst/>
            <a:gdLst>
              <a:gd name="T0" fmla="*/ 0 w 2053"/>
              <a:gd name="T1" fmla="*/ 0 h 434"/>
              <a:gd name="T2" fmla="*/ 0 w 2053"/>
              <a:gd name="T3" fmla="*/ 434 h 434"/>
              <a:gd name="T4" fmla="*/ 1893 w 2053"/>
              <a:gd name="T5" fmla="*/ 434 h 434"/>
              <a:gd name="T6" fmla="*/ 2053 w 2053"/>
              <a:gd name="T7" fmla="*/ 225 h 434"/>
              <a:gd name="T8" fmla="*/ 1893 w 2053"/>
              <a:gd name="T9" fmla="*/ 0 h 434"/>
              <a:gd name="T10" fmla="*/ 0 w 2053"/>
              <a:gd name="T11" fmla="*/ 0 h 4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53" h="434">
                <a:moveTo>
                  <a:pt x="0" y="0"/>
                </a:moveTo>
                <a:lnTo>
                  <a:pt x="0" y="434"/>
                </a:lnTo>
                <a:lnTo>
                  <a:pt x="1893" y="434"/>
                </a:lnTo>
                <a:lnTo>
                  <a:pt x="2053" y="225"/>
                </a:lnTo>
                <a:lnTo>
                  <a:pt x="1893" y="0"/>
                </a:lnTo>
                <a:lnTo>
                  <a:pt x="0" y="0"/>
                </a:lnTo>
                <a:close/>
              </a:path>
            </a:pathLst>
          </a:custGeom>
          <a:solidFill>
            <a:srgbClr val="CCECFF"/>
          </a:solidFill>
          <a:ln>
            <a:noFill/>
          </a:ln>
        </p:spPr>
        <p:txBody>
          <a:bodyPr vert="horz" wrap="square" lIns="78172" tIns="39085" rIns="78172" bIns="39085" numCol="1" anchor="t" anchorCtr="0" compatLnSpc="1">
            <a:prstTxWarp prst="textNoShape">
              <a:avLst/>
            </a:prstTxWarp>
          </a:bodyPr>
          <a:lstStyle/>
          <a:p>
            <a:pPr defTabSz="725668"/>
            <a:endParaRPr lang="id-ID" sz="1428" kern="0" dirty="0">
              <a:solidFill>
                <a:sysClr val="windowText" lastClr="000000"/>
              </a:solidFill>
              <a:latin typeface="微软雅黑" pitchFamily="34" charset="-122"/>
            </a:endParaRPr>
          </a:p>
        </p:txBody>
      </p:sp>
      <p:sp>
        <p:nvSpPr>
          <p:cNvPr id="32" name="Rectangle 75"/>
          <p:cNvSpPr/>
          <p:nvPr/>
        </p:nvSpPr>
        <p:spPr>
          <a:xfrm>
            <a:off x="1431491" y="3567678"/>
            <a:ext cx="1748050" cy="555218"/>
          </a:xfrm>
          <a:prstGeom prst="rect">
            <a:avLst/>
          </a:prstGeom>
        </p:spPr>
        <p:txBody>
          <a:bodyPr wrap="none" lIns="78172" tIns="39085" rIns="78172" bIns="39085">
            <a:spAutoFit/>
          </a:bodyPr>
          <a:lstStyle/>
          <a:p>
            <a:pPr defTabSz="725668">
              <a:defRPr/>
            </a:pPr>
            <a:r>
              <a:rPr lang="zh-CN" altLang="en-US" sz="3095" b="1" kern="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合作伙伴</a:t>
            </a:r>
            <a:endParaRPr lang="id-ID" sz="3095" b="1" kern="0" dirty="0">
              <a:solidFill>
                <a:srgbClr val="FFFFFF"/>
              </a:solidFill>
              <a:latin typeface="微软雅黑" pitchFamily="34" charset="-122"/>
            </a:endParaRPr>
          </a:p>
        </p:txBody>
      </p:sp>
      <p:sp>
        <p:nvSpPr>
          <p:cNvPr id="33" name="Rectangle 112"/>
          <p:cNvSpPr/>
          <p:nvPr/>
        </p:nvSpPr>
        <p:spPr>
          <a:xfrm>
            <a:off x="70021" y="3090238"/>
            <a:ext cx="484883" cy="396393"/>
          </a:xfrm>
          <a:prstGeom prst="rect">
            <a:avLst/>
          </a:prstGeom>
        </p:spPr>
        <p:txBody>
          <a:bodyPr wrap="none" lIns="78172" tIns="39085" rIns="78172" bIns="39085">
            <a:spAutoFit/>
          </a:bodyPr>
          <a:lstStyle/>
          <a:p>
            <a:pPr defTabSz="725668">
              <a:defRPr/>
            </a:pPr>
            <a:r>
              <a:rPr lang="id-ID" sz="2063" b="1" kern="0" dirty="0">
                <a:solidFill>
                  <a:srgbClr val="FFFFFF"/>
                </a:solidFill>
                <a:latin typeface="微软雅黑" pitchFamily="34" charset="-122"/>
              </a:rPr>
              <a:t>04</a:t>
            </a:r>
          </a:p>
        </p:txBody>
      </p:sp>
      <p:sp>
        <p:nvSpPr>
          <p:cNvPr id="35" name="Rectangle 68"/>
          <p:cNvSpPr/>
          <p:nvPr/>
        </p:nvSpPr>
        <p:spPr>
          <a:xfrm>
            <a:off x="4667815" y="3606589"/>
            <a:ext cx="2729936" cy="445187"/>
          </a:xfrm>
          <a:prstGeom prst="rect">
            <a:avLst/>
          </a:prstGeom>
        </p:spPr>
        <p:txBody>
          <a:bodyPr wrap="square" lIns="78172" tIns="39085" rIns="78172" bIns="39085">
            <a:spAutoFit/>
          </a:bodyPr>
          <a:lstStyle/>
          <a:p>
            <a:pPr marL="228600" indent="-228600" algn="just" defTabSz="725668">
              <a:buAutoNum type="arabicPeriod"/>
              <a:defRPr/>
            </a:pPr>
            <a:r>
              <a:rPr lang="zh-CN" altLang="en-US" sz="1190" kern="0" dirty="0" smtClean="0">
                <a:latin typeface="微软雅黑" pitchFamily="34" charset="-122"/>
                <a:ea typeface="微软雅黑" pitchFamily="34" charset="-122"/>
              </a:rPr>
              <a:t>协助客户授信申请</a:t>
            </a:r>
            <a:endParaRPr lang="en-US" altLang="zh-CN" sz="1190" kern="0" dirty="0" smtClean="0">
              <a:latin typeface="微软雅黑" pitchFamily="34" charset="-122"/>
              <a:ea typeface="微软雅黑" pitchFamily="34" charset="-122"/>
            </a:endParaRPr>
          </a:p>
          <a:p>
            <a:pPr marL="228600" indent="-228600" algn="just" defTabSz="725668">
              <a:buAutoNum type="arabicPeriod"/>
              <a:defRPr/>
            </a:pPr>
            <a:r>
              <a:rPr lang="zh-CN" altLang="en-US" sz="1190" kern="0" dirty="0" smtClean="0">
                <a:latin typeface="微软雅黑" pitchFamily="34" charset="-122"/>
                <a:ea typeface="微软雅黑" pitchFamily="34" charset="-122"/>
              </a:rPr>
              <a:t>协助客户贷款申请</a:t>
            </a:r>
            <a:endParaRPr lang="en-US" altLang="zh-CN" sz="1190" kern="0" dirty="0" smtClean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6" name="Straight Connector 115"/>
          <p:cNvCxnSpPr/>
          <p:nvPr/>
        </p:nvCxnSpPr>
        <p:spPr>
          <a:xfrm>
            <a:off x="4644553" y="3491329"/>
            <a:ext cx="561" cy="660944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miter lim="800000"/>
          </a:ln>
          <a:effectLst/>
        </p:spPr>
      </p:cxnSp>
    </p:spTree>
    <p:extLst>
      <p:ext uri="{BB962C8B-B14F-4D97-AF65-F5344CB8AC3E}">
        <p14:creationId xmlns:p14="http://schemas.microsoft.com/office/powerpoint/2010/main" val="1221484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3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3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3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3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6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3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3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9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3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3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3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3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8" dur="3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1" dur="3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3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3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3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3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3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3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3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5" dur="3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3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08" grpId="0" animBg="1"/>
      <p:bldP spid="109" grpId="0" animBg="1"/>
      <p:bldP spid="112" grpId="0" animBg="1"/>
      <p:bldP spid="113" grpId="0" animBg="1"/>
      <p:bldP spid="116" grpId="0" animBg="1"/>
      <p:bldP spid="117" grpId="0"/>
      <p:bldP spid="118" grpId="0" animBg="1"/>
      <p:bldP spid="119" grpId="0"/>
      <p:bldP spid="124" grpId="0"/>
      <p:bldP spid="125" grpId="0"/>
      <p:bldP spid="128" grpId="0"/>
      <p:bldP spid="129" grpId="0"/>
      <p:bldP spid="29" grpId="0" animBg="1"/>
      <p:bldP spid="30" grpId="0" animBg="1"/>
      <p:bldP spid="31" grpId="0" animBg="1"/>
      <p:bldP spid="32" grpId="0"/>
      <p:bldP spid="33" grpId="0"/>
      <p:bldP spid="3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" y="394"/>
            <a:ext cx="4952999" cy="772271"/>
            <a:chOff x="0" y="-1"/>
            <a:chExt cx="7681384" cy="973115"/>
          </a:xfrm>
        </p:grpSpPr>
        <p:grpSp>
          <p:nvGrpSpPr>
            <p:cNvPr id="5" name="组合 4"/>
            <p:cNvGrpSpPr/>
            <p:nvPr/>
          </p:nvGrpSpPr>
          <p:grpSpPr>
            <a:xfrm>
              <a:off x="0" y="-1"/>
              <a:ext cx="7681384" cy="221354"/>
              <a:chOff x="0" y="-1"/>
              <a:chExt cx="9985800" cy="287760"/>
            </a:xfrm>
          </p:grpSpPr>
          <p:sp>
            <p:nvSpPr>
              <p:cNvPr id="11" name="Shape 5209"/>
              <p:cNvSpPr/>
              <p:nvPr/>
            </p:nvSpPr>
            <p:spPr>
              <a:xfrm>
                <a:off x="0" y="0"/>
                <a:ext cx="2496450" cy="287759"/>
              </a:xfrm>
              <a:prstGeom prst="rect">
                <a:avLst/>
              </a:prstGeom>
              <a:solidFill>
                <a:srgbClr val="0070C0"/>
              </a:solidFill>
              <a:ln w="12700">
                <a:miter lim="400000"/>
              </a:ln>
            </p:spPr>
            <p:txBody>
              <a:bodyPr lIns="30236" tIns="30236" rIns="30236" bIns="30236" anchor="ctr"/>
              <a:lstStyle/>
              <a:p>
                <a:pPr lvl="0" algn="ctr">
                  <a:buClr>
                    <a:srgbClr val="FFFFFF"/>
                  </a:buClr>
                  <a:defRPr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defRPr>
                </a:pPr>
                <a:endParaRPr sz="1448">
                  <a:latin typeface="+mn-ea"/>
                </a:endParaRPr>
              </a:p>
            </p:txBody>
          </p:sp>
          <p:sp>
            <p:nvSpPr>
              <p:cNvPr id="12" name="Shape 5209"/>
              <p:cNvSpPr/>
              <p:nvPr/>
            </p:nvSpPr>
            <p:spPr>
              <a:xfrm>
                <a:off x="2496450" y="0"/>
                <a:ext cx="2496450" cy="287759"/>
              </a:xfrm>
              <a:prstGeom prst="rect">
                <a:avLst/>
              </a:prstGeom>
              <a:solidFill>
                <a:srgbClr val="00B0F0"/>
              </a:solidFill>
              <a:ln w="12700">
                <a:miter lim="400000"/>
              </a:ln>
            </p:spPr>
            <p:txBody>
              <a:bodyPr lIns="30236" tIns="30236" rIns="30236" bIns="30236" anchor="ctr"/>
              <a:lstStyle/>
              <a:p>
                <a:pPr lvl="0" algn="ctr">
                  <a:buClr>
                    <a:srgbClr val="FFFFFF"/>
                  </a:buClr>
                  <a:defRPr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defRPr>
                </a:pPr>
                <a:endParaRPr sz="1448">
                  <a:latin typeface="+mn-ea"/>
                </a:endParaRPr>
              </a:p>
            </p:txBody>
          </p:sp>
          <p:sp>
            <p:nvSpPr>
              <p:cNvPr id="13" name="Shape 5209"/>
              <p:cNvSpPr/>
              <p:nvPr/>
            </p:nvSpPr>
            <p:spPr>
              <a:xfrm>
                <a:off x="4992900" y="0"/>
                <a:ext cx="2496450" cy="287759"/>
              </a:xfrm>
              <a:prstGeom prst="rect">
                <a:avLst/>
              </a:prstGeom>
              <a:solidFill>
                <a:srgbClr val="66CCFF"/>
              </a:solidFill>
              <a:ln w="12700">
                <a:miter lim="400000"/>
              </a:ln>
            </p:spPr>
            <p:txBody>
              <a:bodyPr lIns="30236" tIns="30236" rIns="30236" bIns="30236" anchor="ctr"/>
              <a:lstStyle/>
              <a:p>
                <a:pPr lvl="0" algn="ctr">
                  <a:buClr>
                    <a:srgbClr val="FFFFFF"/>
                  </a:buClr>
                  <a:defRPr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defRPr>
                </a:pPr>
                <a:endParaRPr sz="1448">
                  <a:latin typeface="+mn-ea"/>
                </a:endParaRPr>
              </a:p>
            </p:txBody>
          </p:sp>
          <p:sp>
            <p:nvSpPr>
              <p:cNvPr id="14" name="Shape 5209"/>
              <p:cNvSpPr/>
              <p:nvPr/>
            </p:nvSpPr>
            <p:spPr>
              <a:xfrm>
                <a:off x="7489350" y="-1"/>
                <a:ext cx="2496450" cy="287759"/>
              </a:xfrm>
              <a:prstGeom prst="rect">
                <a:avLst/>
              </a:prstGeom>
              <a:solidFill>
                <a:srgbClr val="CCECFF"/>
              </a:solidFill>
              <a:ln w="12700">
                <a:miter lim="400000"/>
              </a:ln>
            </p:spPr>
            <p:txBody>
              <a:bodyPr lIns="30236" tIns="30236" rIns="30236" bIns="30236" anchor="ctr"/>
              <a:lstStyle/>
              <a:p>
                <a:pPr lvl="0" algn="ctr">
                  <a:buClr>
                    <a:srgbClr val="FFFFFF"/>
                  </a:buClr>
                  <a:defRPr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defRPr>
                </a:pPr>
                <a:endParaRPr sz="1448">
                  <a:latin typeface="+mn-ea"/>
                </a:endParaRPr>
              </a:p>
            </p:txBody>
          </p:sp>
        </p:grpSp>
        <p:grpSp>
          <p:nvGrpSpPr>
            <p:cNvPr id="6" name="Group 2145"/>
            <p:cNvGrpSpPr/>
            <p:nvPr/>
          </p:nvGrpSpPr>
          <p:grpSpPr>
            <a:xfrm flipH="1">
              <a:off x="490829" y="557055"/>
              <a:ext cx="85275" cy="416059"/>
              <a:chOff x="0" y="0"/>
              <a:chExt cx="93144" cy="466123"/>
            </a:xfrm>
          </p:grpSpPr>
          <p:sp>
            <p:nvSpPr>
              <p:cNvPr id="7" name="Shape 2140"/>
              <p:cNvSpPr/>
              <p:nvPr/>
            </p:nvSpPr>
            <p:spPr>
              <a:xfrm>
                <a:off x="0" y="0"/>
                <a:ext cx="93144" cy="9314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50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3507"/>
                      <a:pt x="0" y="13507"/>
                      <a:pt x="0" y="13507"/>
                    </a:cubicBezTo>
                    <a:cubicBezTo>
                      <a:pt x="0" y="17978"/>
                      <a:pt x="3622" y="21600"/>
                      <a:pt x="8112" y="21600"/>
                    </a:cubicBezTo>
                    <a:cubicBezTo>
                      <a:pt x="21600" y="21600"/>
                      <a:pt x="21600" y="21600"/>
                      <a:pt x="21600" y="21600"/>
                    </a:cubicBezTo>
                    <a:cubicBezTo>
                      <a:pt x="21600" y="8112"/>
                      <a:pt x="21600" y="8112"/>
                      <a:pt x="21600" y="8112"/>
                    </a:cubicBezTo>
                    <a:cubicBezTo>
                      <a:pt x="21600" y="3622"/>
                      <a:pt x="17978" y="0"/>
                      <a:pt x="13507" y="0"/>
                    </a:cubicBezTo>
                    <a:close/>
                  </a:path>
                </a:pathLst>
              </a:custGeom>
              <a:solidFill>
                <a:srgbClr val="0070C0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buClrTx/>
                </a:pPr>
                <a:endParaRPr sz="1448">
                  <a:latin typeface="+mn-ea"/>
                </a:endParaRPr>
              </a:p>
            </p:txBody>
          </p:sp>
          <p:sp>
            <p:nvSpPr>
              <p:cNvPr id="8" name="Shape 2141"/>
              <p:cNvSpPr/>
              <p:nvPr/>
            </p:nvSpPr>
            <p:spPr>
              <a:xfrm>
                <a:off x="0" y="124326"/>
                <a:ext cx="93144" cy="9314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50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3507"/>
                      <a:pt x="0" y="13507"/>
                      <a:pt x="0" y="13507"/>
                    </a:cubicBezTo>
                    <a:cubicBezTo>
                      <a:pt x="0" y="17978"/>
                      <a:pt x="3622" y="21600"/>
                      <a:pt x="8112" y="21600"/>
                    </a:cubicBezTo>
                    <a:cubicBezTo>
                      <a:pt x="21600" y="21600"/>
                      <a:pt x="21600" y="21600"/>
                      <a:pt x="21600" y="21600"/>
                    </a:cubicBezTo>
                    <a:cubicBezTo>
                      <a:pt x="21600" y="8112"/>
                      <a:pt x="21600" y="8112"/>
                      <a:pt x="21600" y="8112"/>
                    </a:cubicBezTo>
                    <a:cubicBezTo>
                      <a:pt x="21600" y="3622"/>
                      <a:pt x="17978" y="0"/>
                      <a:pt x="13507" y="0"/>
                    </a:cubicBezTo>
                    <a:close/>
                  </a:path>
                </a:pathLst>
              </a:custGeom>
              <a:solidFill>
                <a:srgbClr val="00B0F0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buClrTx/>
                </a:pPr>
                <a:endParaRPr sz="1448">
                  <a:latin typeface="+mn-ea"/>
                </a:endParaRPr>
              </a:p>
            </p:txBody>
          </p:sp>
          <p:sp>
            <p:nvSpPr>
              <p:cNvPr id="9" name="Shape 2142"/>
              <p:cNvSpPr/>
              <p:nvPr/>
            </p:nvSpPr>
            <p:spPr>
              <a:xfrm>
                <a:off x="0" y="248651"/>
                <a:ext cx="93144" cy="9314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50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3507"/>
                      <a:pt x="0" y="13507"/>
                      <a:pt x="0" y="13507"/>
                    </a:cubicBezTo>
                    <a:cubicBezTo>
                      <a:pt x="0" y="17978"/>
                      <a:pt x="3622" y="21600"/>
                      <a:pt x="8112" y="21600"/>
                    </a:cubicBezTo>
                    <a:cubicBezTo>
                      <a:pt x="21600" y="21600"/>
                      <a:pt x="21600" y="21600"/>
                      <a:pt x="21600" y="21600"/>
                    </a:cubicBezTo>
                    <a:cubicBezTo>
                      <a:pt x="21600" y="8112"/>
                      <a:pt x="21600" y="8112"/>
                      <a:pt x="21600" y="8112"/>
                    </a:cubicBezTo>
                    <a:cubicBezTo>
                      <a:pt x="21600" y="3622"/>
                      <a:pt x="17978" y="0"/>
                      <a:pt x="13507" y="0"/>
                    </a:cubicBezTo>
                    <a:close/>
                  </a:path>
                </a:pathLst>
              </a:custGeom>
              <a:solidFill>
                <a:srgbClr val="66CCFF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buClrTx/>
                </a:pPr>
                <a:endParaRPr sz="1448">
                  <a:latin typeface="+mn-ea"/>
                </a:endParaRPr>
              </a:p>
            </p:txBody>
          </p:sp>
          <p:sp>
            <p:nvSpPr>
              <p:cNvPr id="10" name="Shape 2143"/>
              <p:cNvSpPr/>
              <p:nvPr/>
            </p:nvSpPr>
            <p:spPr>
              <a:xfrm>
                <a:off x="0" y="372978"/>
                <a:ext cx="93144" cy="9314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50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3507"/>
                      <a:pt x="0" y="13507"/>
                      <a:pt x="0" y="13507"/>
                    </a:cubicBezTo>
                    <a:cubicBezTo>
                      <a:pt x="0" y="17978"/>
                      <a:pt x="3622" y="21600"/>
                      <a:pt x="8112" y="21600"/>
                    </a:cubicBezTo>
                    <a:cubicBezTo>
                      <a:pt x="21600" y="21600"/>
                      <a:pt x="21600" y="21600"/>
                      <a:pt x="21600" y="21600"/>
                    </a:cubicBezTo>
                    <a:cubicBezTo>
                      <a:pt x="21600" y="8112"/>
                      <a:pt x="21600" y="8112"/>
                      <a:pt x="21600" y="8112"/>
                    </a:cubicBezTo>
                    <a:cubicBezTo>
                      <a:pt x="21600" y="3622"/>
                      <a:pt x="17978" y="0"/>
                      <a:pt x="13507" y="0"/>
                    </a:cubicBezTo>
                    <a:close/>
                  </a:path>
                </a:pathLst>
              </a:custGeom>
              <a:solidFill>
                <a:srgbClr val="CCECFF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buClrTx/>
                </a:pPr>
                <a:endParaRPr sz="1448">
                  <a:latin typeface="+mn-ea"/>
                </a:endParaRPr>
              </a:p>
            </p:txBody>
          </p:sp>
        </p:grpSp>
      </p:grpSp>
      <p:sp>
        <p:nvSpPr>
          <p:cNvPr id="15" name="Title 1"/>
          <p:cNvSpPr txBox="1">
            <a:spLocks/>
          </p:cNvSpPr>
          <p:nvPr/>
        </p:nvSpPr>
        <p:spPr>
          <a:xfrm>
            <a:off x="457201" y="374195"/>
            <a:ext cx="8229600" cy="369035"/>
          </a:xfrm>
          <a:prstGeom prst="rect">
            <a:avLst/>
          </a:prstGeom>
        </p:spPr>
        <p:txBody>
          <a:bodyPr vert="horz" lIns="91435" tIns="45717" rIns="91435" bIns="45717" rtlCol="0" anchor="ctr">
            <a:noAutofit/>
          </a:bodyPr>
          <a:lstStyle>
            <a:lvl1pPr algn="ctr" defTabSz="1152144" rtl="0" eaLnBrk="1" latinLnBrk="0" hangingPunct="1">
              <a:spcBef>
                <a:spcPct val="0"/>
              </a:spcBef>
              <a:buNone/>
              <a:defRPr sz="5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/>
            <a:r>
              <a:rPr lang="zh-CN" altLang="en-US" sz="2778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微软雅黑" pitchFamily="34" charset="-122"/>
                <a:ea typeface="微软雅黑" pitchFamily="34" charset="-122"/>
              </a:rPr>
              <a:t>信贷核心系统</a:t>
            </a:r>
            <a:endParaRPr lang="en-US" sz="2778" dirty="0">
              <a:solidFill>
                <a:srgbClr val="000000">
                  <a:lumMod val="50000"/>
                  <a:lumOff val="50000"/>
                </a:srgb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Subtitle 4"/>
          <p:cNvSpPr txBox="1">
            <a:spLocks/>
          </p:cNvSpPr>
          <p:nvPr/>
        </p:nvSpPr>
        <p:spPr>
          <a:xfrm>
            <a:off x="457201" y="743230"/>
            <a:ext cx="8229600" cy="304753"/>
          </a:xfrm>
          <a:prstGeom prst="rect">
            <a:avLst/>
          </a:prstGeom>
        </p:spPr>
        <p:txBody>
          <a:bodyPr vert="horz" lIns="91435" tIns="45717" rIns="91435" bIns="45717" rtlCol="0">
            <a:normAutofit/>
          </a:bodyPr>
          <a:lstStyle/>
          <a:p>
            <a:pPr marL="342878" indent="-342878" defTabSz="725668">
              <a:spcBef>
                <a:spcPct val="20000"/>
              </a:spcBef>
              <a:defRPr/>
            </a:pPr>
            <a:r>
              <a:rPr lang="zh-CN" altLang="en-US" sz="1111" b="1" kern="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微软雅黑" pitchFamily="34" charset="-122"/>
              </a:rPr>
              <a:t>系统架构</a:t>
            </a:r>
            <a:endParaRPr lang="en-US" sz="1111" b="1" kern="0" dirty="0">
              <a:solidFill>
                <a:srgbClr val="000000">
                  <a:lumMod val="50000"/>
                  <a:lumOff val="50000"/>
                </a:srgbClr>
              </a:solidFill>
              <a:latin typeface="微软雅黑" pitchFamily="34" charset="-122"/>
            </a:endParaRPr>
          </a:p>
        </p:txBody>
      </p:sp>
      <p:cxnSp>
        <p:nvCxnSpPr>
          <p:cNvPr id="57" name="Straight Connector 93"/>
          <p:cNvCxnSpPr/>
          <p:nvPr/>
        </p:nvCxnSpPr>
        <p:spPr>
          <a:xfrm rot="5400000">
            <a:off x="-511721" y="3081420"/>
            <a:ext cx="4012239" cy="8404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93"/>
          <p:cNvCxnSpPr/>
          <p:nvPr/>
        </p:nvCxnSpPr>
        <p:spPr>
          <a:xfrm rot="10800000">
            <a:off x="381000" y="3155950"/>
            <a:ext cx="4254500" cy="1588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93"/>
          <p:cNvCxnSpPr/>
          <p:nvPr/>
        </p:nvCxnSpPr>
        <p:spPr>
          <a:xfrm rot="10800000" flipV="1">
            <a:off x="353906" y="4210050"/>
            <a:ext cx="4287944" cy="3004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689491" y="4550197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 smtClean="0">
                <a:solidFill>
                  <a:srgbClr val="FF0000"/>
                </a:solidFill>
              </a:rPr>
              <a:t>基础服务</a:t>
            </a:r>
            <a:endParaRPr lang="zh-CN" altLang="en-US" sz="1200" b="1" dirty="0">
              <a:solidFill>
                <a:srgbClr val="FF000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15077" y="3861048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 smtClean="0">
                <a:solidFill>
                  <a:schemeClr val="accent6">
                    <a:lumMod val="75000"/>
                  </a:schemeClr>
                </a:solidFill>
              </a:rPr>
              <a:t>场景插件组件</a:t>
            </a:r>
            <a:endParaRPr lang="zh-CN" altLang="en-US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351129" y="2502521"/>
            <a:ext cx="11389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>
                <a:solidFill>
                  <a:schemeClr val="accent6">
                    <a:lumMod val="75000"/>
                  </a:schemeClr>
                </a:solidFill>
              </a:rPr>
              <a:t>主要场景服务</a:t>
            </a:r>
            <a:endParaRPr lang="zh-CN" altLang="en-US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63" name="Straight Connector 93"/>
          <p:cNvCxnSpPr/>
          <p:nvPr/>
        </p:nvCxnSpPr>
        <p:spPr>
          <a:xfrm rot="10800000" flipV="1">
            <a:off x="126502" y="5100025"/>
            <a:ext cx="8661898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93"/>
          <p:cNvCxnSpPr/>
          <p:nvPr/>
        </p:nvCxnSpPr>
        <p:spPr>
          <a:xfrm rot="5400000">
            <a:off x="2646570" y="3095978"/>
            <a:ext cx="3986358" cy="4208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9" name="圆角矩形 98"/>
          <p:cNvSpPr/>
          <p:nvPr/>
        </p:nvSpPr>
        <p:spPr>
          <a:xfrm>
            <a:off x="1536700" y="4286250"/>
            <a:ext cx="273050" cy="762000"/>
          </a:xfrm>
          <a:prstGeom prst="roundRect">
            <a:avLst/>
          </a:prstGeom>
          <a:gradFill flip="none" rotWithShape="1">
            <a:gsLst>
              <a:gs pos="0">
                <a:srgbClr val="F00000">
                  <a:shade val="30000"/>
                  <a:satMod val="115000"/>
                </a:srgbClr>
              </a:gs>
              <a:gs pos="50000">
                <a:srgbClr val="F00000">
                  <a:shade val="67500"/>
                  <a:satMod val="115000"/>
                </a:srgbClr>
              </a:gs>
              <a:gs pos="100000">
                <a:srgbClr val="F00000">
                  <a:shade val="100000"/>
                  <a:satMod val="115000"/>
                </a:srgb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/>
              <a:t>风控平台</a:t>
            </a:r>
            <a:endParaRPr lang="zh-CN" altLang="en-US" sz="800" dirty="0"/>
          </a:p>
        </p:txBody>
      </p:sp>
      <p:sp>
        <p:nvSpPr>
          <p:cNvPr id="100" name="圆角矩形 99"/>
          <p:cNvSpPr/>
          <p:nvPr/>
        </p:nvSpPr>
        <p:spPr>
          <a:xfrm>
            <a:off x="1847850" y="4857750"/>
            <a:ext cx="2673350" cy="165100"/>
          </a:xfrm>
          <a:prstGeom prst="roundRect">
            <a:avLst/>
          </a:prstGeom>
          <a:gradFill flip="none" rotWithShape="1">
            <a:gsLst>
              <a:gs pos="0">
                <a:srgbClr val="F00000">
                  <a:shade val="30000"/>
                  <a:satMod val="115000"/>
                </a:srgbClr>
              </a:gs>
              <a:gs pos="50000">
                <a:srgbClr val="F00000">
                  <a:shade val="67500"/>
                  <a:satMod val="115000"/>
                </a:srgbClr>
              </a:gs>
              <a:gs pos="100000">
                <a:srgbClr val="F00000">
                  <a:shade val="100000"/>
                  <a:satMod val="115000"/>
                </a:srgb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/>
              <a:t>风控数据接入</a:t>
            </a:r>
            <a:endParaRPr lang="zh-CN" altLang="en-US" sz="800" dirty="0"/>
          </a:p>
        </p:txBody>
      </p:sp>
      <p:sp>
        <p:nvSpPr>
          <p:cNvPr id="104" name="圆角矩形 103"/>
          <p:cNvSpPr/>
          <p:nvPr/>
        </p:nvSpPr>
        <p:spPr>
          <a:xfrm>
            <a:off x="1866900" y="4305300"/>
            <a:ext cx="241300" cy="520700"/>
          </a:xfrm>
          <a:prstGeom prst="roundRect">
            <a:avLst/>
          </a:prstGeom>
          <a:gradFill flip="none" rotWithShape="1">
            <a:gsLst>
              <a:gs pos="0">
                <a:srgbClr val="FF6699">
                  <a:shade val="30000"/>
                  <a:satMod val="115000"/>
                </a:srgbClr>
              </a:gs>
              <a:gs pos="50000">
                <a:srgbClr val="FF6699">
                  <a:shade val="67500"/>
                  <a:satMod val="115000"/>
                </a:srgbClr>
              </a:gs>
              <a:gs pos="100000">
                <a:srgbClr val="FF6699">
                  <a:shade val="100000"/>
                  <a:satMod val="115000"/>
                </a:srgb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/>
              <a:t>账户</a:t>
            </a:r>
            <a:endParaRPr lang="en-US" altLang="zh-CN" sz="800" dirty="0" smtClean="0"/>
          </a:p>
          <a:p>
            <a:pPr algn="ctr"/>
            <a:r>
              <a:rPr lang="zh-CN" altLang="en-US" sz="800" dirty="0" smtClean="0"/>
              <a:t>额度</a:t>
            </a:r>
            <a:endParaRPr lang="zh-CN" altLang="en-US" sz="800" dirty="0"/>
          </a:p>
        </p:txBody>
      </p:sp>
      <p:sp>
        <p:nvSpPr>
          <p:cNvPr id="107" name="圆角矩形 106"/>
          <p:cNvSpPr/>
          <p:nvPr/>
        </p:nvSpPr>
        <p:spPr>
          <a:xfrm>
            <a:off x="2206625" y="4305300"/>
            <a:ext cx="241300" cy="520700"/>
          </a:xfrm>
          <a:prstGeom prst="roundRect">
            <a:avLst/>
          </a:prstGeom>
          <a:gradFill flip="none" rotWithShape="1">
            <a:gsLst>
              <a:gs pos="0">
                <a:srgbClr val="FF6699">
                  <a:shade val="30000"/>
                  <a:satMod val="115000"/>
                </a:srgbClr>
              </a:gs>
              <a:gs pos="50000">
                <a:srgbClr val="FF6699">
                  <a:shade val="67500"/>
                  <a:satMod val="115000"/>
                </a:srgbClr>
              </a:gs>
              <a:gs pos="100000">
                <a:srgbClr val="FF6699">
                  <a:shade val="100000"/>
                  <a:satMod val="115000"/>
                </a:srgb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/>
              <a:t>黑白名单</a:t>
            </a:r>
            <a:endParaRPr lang="zh-CN" altLang="en-US" sz="800" dirty="0"/>
          </a:p>
        </p:txBody>
      </p:sp>
      <p:sp>
        <p:nvSpPr>
          <p:cNvPr id="108" name="圆角矩形 107"/>
          <p:cNvSpPr/>
          <p:nvPr/>
        </p:nvSpPr>
        <p:spPr>
          <a:xfrm>
            <a:off x="2546350" y="4305300"/>
            <a:ext cx="241300" cy="520700"/>
          </a:xfrm>
          <a:prstGeom prst="roundRect">
            <a:avLst/>
          </a:prstGeom>
          <a:gradFill flip="none" rotWithShape="1">
            <a:gsLst>
              <a:gs pos="0">
                <a:srgbClr val="FF6699">
                  <a:shade val="30000"/>
                  <a:satMod val="115000"/>
                </a:srgbClr>
              </a:gs>
              <a:gs pos="50000">
                <a:srgbClr val="FF6699">
                  <a:shade val="67500"/>
                  <a:satMod val="115000"/>
                </a:srgbClr>
              </a:gs>
              <a:gs pos="100000">
                <a:srgbClr val="FF6699">
                  <a:shade val="100000"/>
                  <a:satMod val="115000"/>
                </a:srgb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/>
              <a:t>客户</a:t>
            </a:r>
            <a:endParaRPr lang="zh-CN" altLang="en-US" sz="800" dirty="0"/>
          </a:p>
        </p:txBody>
      </p:sp>
      <p:sp>
        <p:nvSpPr>
          <p:cNvPr id="109" name="圆角矩形 108"/>
          <p:cNvSpPr/>
          <p:nvPr/>
        </p:nvSpPr>
        <p:spPr>
          <a:xfrm>
            <a:off x="2886075" y="4305300"/>
            <a:ext cx="241300" cy="520700"/>
          </a:xfrm>
          <a:prstGeom prst="roundRect">
            <a:avLst/>
          </a:prstGeom>
          <a:gradFill flip="none" rotWithShape="1">
            <a:gsLst>
              <a:gs pos="0">
                <a:srgbClr val="FF6699">
                  <a:shade val="30000"/>
                  <a:satMod val="115000"/>
                </a:srgbClr>
              </a:gs>
              <a:gs pos="50000">
                <a:srgbClr val="FF6699">
                  <a:shade val="67500"/>
                  <a:satMod val="115000"/>
                </a:srgbClr>
              </a:gs>
              <a:gs pos="100000">
                <a:srgbClr val="FF6699">
                  <a:shade val="100000"/>
                  <a:satMod val="115000"/>
                </a:srgb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/>
              <a:t>合作伙伴</a:t>
            </a:r>
            <a:endParaRPr lang="zh-CN" altLang="en-US" sz="800" dirty="0"/>
          </a:p>
        </p:txBody>
      </p:sp>
      <p:sp>
        <p:nvSpPr>
          <p:cNvPr id="110" name="圆角矩形 109"/>
          <p:cNvSpPr/>
          <p:nvPr/>
        </p:nvSpPr>
        <p:spPr>
          <a:xfrm>
            <a:off x="3225800" y="4305300"/>
            <a:ext cx="241300" cy="520700"/>
          </a:xfrm>
          <a:prstGeom prst="roundRect">
            <a:avLst/>
          </a:prstGeom>
          <a:gradFill flip="none" rotWithShape="1">
            <a:gsLst>
              <a:gs pos="0">
                <a:srgbClr val="FF6699">
                  <a:shade val="30000"/>
                  <a:satMod val="115000"/>
                </a:srgbClr>
              </a:gs>
              <a:gs pos="50000">
                <a:srgbClr val="FF6699">
                  <a:shade val="67500"/>
                  <a:satMod val="115000"/>
                </a:srgbClr>
              </a:gs>
              <a:gs pos="100000">
                <a:srgbClr val="FF6699">
                  <a:shade val="100000"/>
                  <a:satMod val="115000"/>
                </a:srgb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/>
              <a:t>产品</a:t>
            </a:r>
            <a:endParaRPr lang="zh-CN" altLang="en-US" sz="800" dirty="0"/>
          </a:p>
        </p:txBody>
      </p:sp>
      <p:sp>
        <p:nvSpPr>
          <p:cNvPr id="111" name="圆角矩形 110"/>
          <p:cNvSpPr/>
          <p:nvPr/>
        </p:nvSpPr>
        <p:spPr>
          <a:xfrm>
            <a:off x="3565525" y="4305300"/>
            <a:ext cx="241300" cy="520700"/>
          </a:xfrm>
          <a:prstGeom prst="roundRect">
            <a:avLst/>
          </a:prstGeom>
          <a:gradFill flip="none" rotWithShape="1">
            <a:gsLst>
              <a:gs pos="0">
                <a:srgbClr val="FF6699">
                  <a:shade val="30000"/>
                  <a:satMod val="115000"/>
                </a:srgbClr>
              </a:gs>
              <a:gs pos="50000">
                <a:srgbClr val="FF6699">
                  <a:shade val="67500"/>
                  <a:satMod val="115000"/>
                </a:srgbClr>
              </a:gs>
              <a:gs pos="100000">
                <a:srgbClr val="FF6699">
                  <a:shade val="100000"/>
                  <a:satMod val="115000"/>
                </a:srgb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/>
              <a:t>资金</a:t>
            </a:r>
            <a:endParaRPr lang="zh-CN" altLang="en-US" sz="800" dirty="0"/>
          </a:p>
        </p:txBody>
      </p:sp>
      <p:sp>
        <p:nvSpPr>
          <p:cNvPr id="112" name="圆角矩形 111"/>
          <p:cNvSpPr/>
          <p:nvPr/>
        </p:nvSpPr>
        <p:spPr>
          <a:xfrm>
            <a:off x="3905250" y="4305300"/>
            <a:ext cx="241300" cy="520700"/>
          </a:xfrm>
          <a:prstGeom prst="roundRect">
            <a:avLst/>
          </a:prstGeom>
          <a:gradFill flip="none" rotWithShape="1">
            <a:gsLst>
              <a:gs pos="0">
                <a:srgbClr val="FF6699">
                  <a:shade val="30000"/>
                  <a:satMod val="115000"/>
                </a:srgbClr>
              </a:gs>
              <a:gs pos="50000">
                <a:srgbClr val="FF6699">
                  <a:shade val="67500"/>
                  <a:satMod val="115000"/>
                </a:srgbClr>
              </a:gs>
              <a:gs pos="100000">
                <a:srgbClr val="FF6699">
                  <a:shade val="100000"/>
                  <a:satMod val="115000"/>
                </a:srgb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/>
              <a:t>催收</a:t>
            </a:r>
            <a:endParaRPr lang="zh-CN" altLang="en-US" sz="800" dirty="0"/>
          </a:p>
        </p:txBody>
      </p:sp>
      <p:sp>
        <p:nvSpPr>
          <p:cNvPr id="114" name="圆角矩形 113"/>
          <p:cNvSpPr/>
          <p:nvPr/>
        </p:nvSpPr>
        <p:spPr>
          <a:xfrm>
            <a:off x="4248150" y="4311650"/>
            <a:ext cx="241300" cy="520700"/>
          </a:xfrm>
          <a:prstGeom prst="roundRect">
            <a:avLst/>
          </a:prstGeom>
          <a:gradFill flip="none" rotWithShape="1">
            <a:gsLst>
              <a:gs pos="0">
                <a:srgbClr val="FF6699">
                  <a:shade val="30000"/>
                  <a:satMod val="115000"/>
                </a:srgbClr>
              </a:gs>
              <a:gs pos="50000">
                <a:srgbClr val="FF6699">
                  <a:shade val="67500"/>
                  <a:satMod val="115000"/>
                </a:srgbClr>
              </a:gs>
              <a:gs pos="100000">
                <a:srgbClr val="FF6699">
                  <a:shade val="100000"/>
                  <a:satMod val="115000"/>
                </a:srgb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/>
              <a:t>订单</a:t>
            </a:r>
            <a:endParaRPr lang="en-US" altLang="zh-CN" sz="800" dirty="0" smtClean="0"/>
          </a:p>
        </p:txBody>
      </p:sp>
      <p:sp>
        <p:nvSpPr>
          <p:cNvPr id="115" name="圆角矩形 114"/>
          <p:cNvSpPr/>
          <p:nvPr/>
        </p:nvSpPr>
        <p:spPr>
          <a:xfrm>
            <a:off x="1562100" y="3917950"/>
            <a:ext cx="1409700" cy="215900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75000"/>
                  <a:shade val="30000"/>
                  <a:satMod val="115000"/>
                </a:schemeClr>
              </a:gs>
              <a:gs pos="50000">
                <a:schemeClr val="accent6">
                  <a:lumMod val="75000"/>
                  <a:shade val="67500"/>
                  <a:satMod val="115000"/>
                </a:schemeClr>
              </a:gs>
              <a:gs pos="100000">
                <a:schemeClr val="accent6">
                  <a:lumMod val="7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/>
              <a:t>授信业务开发组件</a:t>
            </a:r>
            <a:endParaRPr lang="zh-CN" altLang="en-US" sz="800" dirty="0"/>
          </a:p>
        </p:txBody>
      </p:sp>
      <p:sp>
        <p:nvSpPr>
          <p:cNvPr id="116" name="圆角矩形 115"/>
          <p:cNvSpPr/>
          <p:nvPr/>
        </p:nvSpPr>
        <p:spPr>
          <a:xfrm>
            <a:off x="3117850" y="3917950"/>
            <a:ext cx="1409700" cy="215900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75000"/>
                  <a:shade val="30000"/>
                  <a:satMod val="115000"/>
                </a:schemeClr>
              </a:gs>
              <a:gs pos="50000">
                <a:schemeClr val="accent6">
                  <a:lumMod val="75000"/>
                  <a:shade val="67500"/>
                  <a:satMod val="115000"/>
                </a:schemeClr>
              </a:gs>
              <a:gs pos="100000">
                <a:schemeClr val="accent6">
                  <a:lumMod val="7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/>
              <a:t>贷款业务开发组件</a:t>
            </a:r>
            <a:endParaRPr lang="zh-CN" altLang="en-US" sz="800" dirty="0"/>
          </a:p>
        </p:txBody>
      </p:sp>
      <p:cxnSp>
        <p:nvCxnSpPr>
          <p:cNvPr id="118" name="Straight Connector 93"/>
          <p:cNvCxnSpPr/>
          <p:nvPr/>
        </p:nvCxnSpPr>
        <p:spPr>
          <a:xfrm rot="10800000" flipV="1">
            <a:off x="342900" y="3790950"/>
            <a:ext cx="4298950" cy="1270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387703" y="3359398"/>
            <a:ext cx="11539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>
                <a:solidFill>
                  <a:schemeClr val="accent5"/>
                </a:solidFill>
              </a:rPr>
              <a:t>业务产品服务</a:t>
            </a:r>
            <a:endParaRPr lang="zh-CN" altLang="en-US" sz="1200" b="1" dirty="0">
              <a:solidFill>
                <a:schemeClr val="accent5"/>
              </a:solidFill>
            </a:endParaRPr>
          </a:p>
        </p:txBody>
      </p:sp>
      <p:sp>
        <p:nvSpPr>
          <p:cNvPr id="121" name="圆角矩形 120"/>
          <p:cNvSpPr/>
          <p:nvPr/>
        </p:nvSpPr>
        <p:spPr>
          <a:xfrm>
            <a:off x="1555750" y="3238500"/>
            <a:ext cx="241300" cy="52070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/>
              <a:t>信用贷</a:t>
            </a:r>
            <a:endParaRPr lang="zh-CN" altLang="en-US" sz="800" dirty="0"/>
          </a:p>
        </p:txBody>
      </p:sp>
      <p:sp>
        <p:nvSpPr>
          <p:cNvPr id="122" name="圆角矩形 121"/>
          <p:cNvSpPr/>
          <p:nvPr/>
        </p:nvSpPr>
        <p:spPr>
          <a:xfrm>
            <a:off x="2003425" y="3238500"/>
            <a:ext cx="241300" cy="52070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/>
              <a:t>抵押贷</a:t>
            </a:r>
            <a:endParaRPr lang="zh-CN" altLang="en-US" sz="800" dirty="0"/>
          </a:p>
        </p:txBody>
      </p:sp>
      <p:sp>
        <p:nvSpPr>
          <p:cNvPr id="123" name="圆角矩形 122"/>
          <p:cNvSpPr/>
          <p:nvPr/>
        </p:nvSpPr>
        <p:spPr>
          <a:xfrm>
            <a:off x="2451100" y="3238500"/>
            <a:ext cx="241300" cy="52070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/>
              <a:t>租凭贷</a:t>
            </a:r>
            <a:endParaRPr lang="zh-CN" altLang="en-US" sz="800" dirty="0"/>
          </a:p>
        </p:txBody>
      </p:sp>
      <p:sp>
        <p:nvSpPr>
          <p:cNvPr id="124" name="圆角矩形 123"/>
          <p:cNvSpPr/>
          <p:nvPr/>
        </p:nvSpPr>
        <p:spPr>
          <a:xfrm>
            <a:off x="2898775" y="3238500"/>
            <a:ext cx="241300" cy="52070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/>
              <a:t>供应链</a:t>
            </a:r>
            <a:endParaRPr lang="zh-CN" altLang="en-US" sz="800" dirty="0"/>
          </a:p>
        </p:txBody>
      </p:sp>
      <p:sp>
        <p:nvSpPr>
          <p:cNvPr id="125" name="圆角矩形 124"/>
          <p:cNvSpPr/>
          <p:nvPr/>
        </p:nvSpPr>
        <p:spPr>
          <a:xfrm>
            <a:off x="3346450" y="3238500"/>
            <a:ext cx="241300" cy="52070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/>
              <a:t>案场贷</a:t>
            </a:r>
            <a:endParaRPr lang="zh-CN" altLang="en-US" sz="800" dirty="0"/>
          </a:p>
        </p:txBody>
      </p:sp>
      <p:sp>
        <p:nvSpPr>
          <p:cNvPr id="126" name="圆角矩形 125"/>
          <p:cNvSpPr/>
          <p:nvPr/>
        </p:nvSpPr>
        <p:spPr>
          <a:xfrm>
            <a:off x="3794125" y="3238500"/>
            <a:ext cx="241300" cy="52070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/>
              <a:t>对公贷</a:t>
            </a:r>
            <a:endParaRPr lang="zh-CN" altLang="en-US" sz="800" dirty="0"/>
          </a:p>
        </p:txBody>
      </p:sp>
      <p:sp>
        <p:nvSpPr>
          <p:cNvPr id="127" name="圆角矩形 126"/>
          <p:cNvSpPr/>
          <p:nvPr/>
        </p:nvSpPr>
        <p:spPr>
          <a:xfrm>
            <a:off x="4241800" y="3238500"/>
            <a:ext cx="241300" cy="52070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/>
              <a:t>票据贷</a:t>
            </a:r>
            <a:endParaRPr lang="zh-CN" altLang="en-US" sz="800" dirty="0"/>
          </a:p>
        </p:txBody>
      </p:sp>
      <p:sp>
        <p:nvSpPr>
          <p:cNvPr id="129" name="圆角矩形 128"/>
          <p:cNvSpPr/>
          <p:nvPr/>
        </p:nvSpPr>
        <p:spPr>
          <a:xfrm>
            <a:off x="1555750" y="2190750"/>
            <a:ext cx="933450" cy="914400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75000"/>
                  <a:shade val="30000"/>
                  <a:satMod val="115000"/>
                </a:schemeClr>
              </a:gs>
              <a:gs pos="50000">
                <a:schemeClr val="accent6">
                  <a:lumMod val="75000"/>
                  <a:shade val="67500"/>
                  <a:satMod val="115000"/>
                </a:schemeClr>
              </a:gs>
              <a:gs pos="100000">
                <a:schemeClr val="accent6">
                  <a:lumMod val="7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800" dirty="0" smtClean="0"/>
              <a:t>配置</a:t>
            </a:r>
            <a:endParaRPr lang="zh-CN" altLang="en-US" sz="800" dirty="0"/>
          </a:p>
        </p:txBody>
      </p:sp>
      <p:sp>
        <p:nvSpPr>
          <p:cNvPr id="137" name="圆角矩形 136"/>
          <p:cNvSpPr/>
          <p:nvPr/>
        </p:nvSpPr>
        <p:spPr>
          <a:xfrm>
            <a:off x="2593975" y="2190750"/>
            <a:ext cx="933450" cy="914400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75000"/>
                  <a:shade val="30000"/>
                  <a:satMod val="115000"/>
                </a:schemeClr>
              </a:gs>
              <a:gs pos="50000">
                <a:schemeClr val="accent6">
                  <a:lumMod val="75000"/>
                  <a:shade val="67500"/>
                  <a:satMod val="115000"/>
                </a:schemeClr>
              </a:gs>
              <a:gs pos="100000">
                <a:schemeClr val="accent6">
                  <a:lumMod val="7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800" dirty="0" smtClean="0"/>
              <a:t>授信</a:t>
            </a:r>
            <a:endParaRPr lang="zh-CN" altLang="en-US" sz="800" dirty="0"/>
          </a:p>
        </p:txBody>
      </p:sp>
      <p:sp>
        <p:nvSpPr>
          <p:cNvPr id="138" name="圆角矩形 137"/>
          <p:cNvSpPr/>
          <p:nvPr/>
        </p:nvSpPr>
        <p:spPr>
          <a:xfrm>
            <a:off x="3632200" y="2190750"/>
            <a:ext cx="933450" cy="914400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75000"/>
                  <a:shade val="30000"/>
                  <a:satMod val="115000"/>
                </a:schemeClr>
              </a:gs>
              <a:gs pos="50000">
                <a:schemeClr val="accent6">
                  <a:lumMod val="75000"/>
                  <a:shade val="67500"/>
                  <a:satMod val="115000"/>
                </a:schemeClr>
              </a:gs>
              <a:gs pos="100000">
                <a:schemeClr val="accent6">
                  <a:lumMod val="7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800" dirty="0" smtClean="0"/>
              <a:t>贷款</a:t>
            </a:r>
            <a:endParaRPr lang="zh-CN" altLang="en-US" sz="800" dirty="0"/>
          </a:p>
        </p:txBody>
      </p:sp>
      <p:sp>
        <p:nvSpPr>
          <p:cNvPr id="139" name="圆角矩形 138"/>
          <p:cNvSpPr/>
          <p:nvPr/>
        </p:nvSpPr>
        <p:spPr>
          <a:xfrm>
            <a:off x="1644650" y="2482850"/>
            <a:ext cx="730250" cy="127000"/>
          </a:xfrm>
          <a:prstGeom prst="roundRect">
            <a:avLst/>
          </a:prstGeom>
          <a:gradFill flip="none" rotWithShape="1">
            <a:gsLst>
              <a:gs pos="0">
                <a:srgbClr val="66CCFF">
                  <a:shade val="30000"/>
                  <a:satMod val="115000"/>
                </a:srgbClr>
              </a:gs>
              <a:gs pos="50000">
                <a:srgbClr val="66CCFF">
                  <a:shade val="67500"/>
                  <a:satMod val="115000"/>
                </a:srgbClr>
              </a:gs>
              <a:gs pos="100000">
                <a:srgbClr val="66CCFF">
                  <a:shade val="100000"/>
                  <a:satMod val="115000"/>
                </a:srgbClr>
              </a:gs>
            </a:gsLst>
            <a:path path="circle">
              <a:fillToRect r="100000" b="100000"/>
            </a:path>
            <a:tileRect l="-100000" t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/>
              <a:t>产品配置</a:t>
            </a:r>
            <a:endParaRPr lang="zh-CN" altLang="en-US" sz="800" dirty="0"/>
          </a:p>
        </p:txBody>
      </p:sp>
      <p:sp>
        <p:nvSpPr>
          <p:cNvPr id="140" name="圆角矩形 139"/>
          <p:cNvSpPr/>
          <p:nvPr/>
        </p:nvSpPr>
        <p:spPr>
          <a:xfrm>
            <a:off x="1644650" y="2679700"/>
            <a:ext cx="730250" cy="127000"/>
          </a:xfrm>
          <a:prstGeom prst="roundRect">
            <a:avLst/>
          </a:prstGeom>
          <a:gradFill flip="none" rotWithShape="1">
            <a:gsLst>
              <a:gs pos="0">
                <a:srgbClr val="66CCFF">
                  <a:shade val="30000"/>
                  <a:satMod val="115000"/>
                </a:srgbClr>
              </a:gs>
              <a:gs pos="50000">
                <a:srgbClr val="66CCFF">
                  <a:shade val="67500"/>
                  <a:satMod val="115000"/>
                </a:srgbClr>
              </a:gs>
              <a:gs pos="100000">
                <a:srgbClr val="66CCFF">
                  <a:shade val="100000"/>
                  <a:satMod val="115000"/>
                </a:srgbClr>
              </a:gs>
            </a:gsLst>
            <a:path path="circle">
              <a:fillToRect r="100000" b="100000"/>
            </a:path>
            <a:tileRect l="-100000" t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/>
              <a:t>产品准入</a:t>
            </a:r>
            <a:endParaRPr lang="zh-CN" altLang="en-US" sz="800" dirty="0"/>
          </a:p>
        </p:txBody>
      </p:sp>
      <p:sp>
        <p:nvSpPr>
          <p:cNvPr id="141" name="圆角矩形 140"/>
          <p:cNvSpPr/>
          <p:nvPr/>
        </p:nvSpPr>
        <p:spPr>
          <a:xfrm>
            <a:off x="1644650" y="2876550"/>
            <a:ext cx="730250" cy="127000"/>
          </a:xfrm>
          <a:prstGeom prst="roundRect">
            <a:avLst/>
          </a:prstGeom>
          <a:gradFill flip="none" rotWithShape="1">
            <a:gsLst>
              <a:gs pos="0">
                <a:srgbClr val="66CCFF">
                  <a:shade val="30000"/>
                  <a:satMod val="115000"/>
                </a:srgbClr>
              </a:gs>
              <a:gs pos="50000">
                <a:srgbClr val="66CCFF">
                  <a:shade val="67500"/>
                  <a:satMod val="115000"/>
                </a:srgbClr>
              </a:gs>
              <a:gs pos="100000">
                <a:srgbClr val="66CCFF">
                  <a:shade val="100000"/>
                  <a:satMod val="115000"/>
                </a:srgbClr>
              </a:gs>
            </a:gsLst>
            <a:path path="circle">
              <a:fillToRect r="100000" b="100000"/>
            </a:path>
            <a:tileRect l="-100000" t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/>
              <a:t>产品调整</a:t>
            </a:r>
            <a:endParaRPr lang="zh-CN" altLang="en-US" sz="800" dirty="0"/>
          </a:p>
        </p:txBody>
      </p:sp>
      <p:sp>
        <p:nvSpPr>
          <p:cNvPr id="142" name="圆角矩形 141"/>
          <p:cNvSpPr/>
          <p:nvPr/>
        </p:nvSpPr>
        <p:spPr>
          <a:xfrm>
            <a:off x="2692400" y="2495550"/>
            <a:ext cx="730250" cy="127000"/>
          </a:xfrm>
          <a:prstGeom prst="roundRect">
            <a:avLst/>
          </a:prstGeom>
          <a:gradFill flip="none" rotWithShape="1">
            <a:gsLst>
              <a:gs pos="0">
                <a:srgbClr val="66CCFF">
                  <a:shade val="30000"/>
                  <a:satMod val="115000"/>
                </a:srgbClr>
              </a:gs>
              <a:gs pos="50000">
                <a:srgbClr val="66CCFF">
                  <a:shade val="67500"/>
                  <a:satMod val="115000"/>
                </a:srgbClr>
              </a:gs>
              <a:gs pos="100000">
                <a:srgbClr val="66CCFF">
                  <a:shade val="100000"/>
                  <a:satMod val="115000"/>
                </a:srgbClr>
              </a:gs>
            </a:gsLst>
            <a:path path="circle">
              <a:fillToRect r="100000" b="100000"/>
            </a:path>
            <a:tileRect l="-100000" t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/>
              <a:t>授信申请</a:t>
            </a:r>
            <a:endParaRPr lang="zh-CN" altLang="en-US" sz="800" dirty="0"/>
          </a:p>
        </p:txBody>
      </p:sp>
      <p:sp>
        <p:nvSpPr>
          <p:cNvPr id="143" name="圆角矩形 142"/>
          <p:cNvSpPr/>
          <p:nvPr/>
        </p:nvSpPr>
        <p:spPr>
          <a:xfrm>
            <a:off x="2692400" y="2692400"/>
            <a:ext cx="730250" cy="127000"/>
          </a:xfrm>
          <a:prstGeom prst="roundRect">
            <a:avLst/>
          </a:prstGeom>
          <a:gradFill flip="none" rotWithShape="1">
            <a:gsLst>
              <a:gs pos="0">
                <a:srgbClr val="66CCFF">
                  <a:shade val="30000"/>
                  <a:satMod val="115000"/>
                </a:srgbClr>
              </a:gs>
              <a:gs pos="50000">
                <a:srgbClr val="66CCFF">
                  <a:shade val="67500"/>
                  <a:satMod val="115000"/>
                </a:srgbClr>
              </a:gs>
              <a:gs pos="100000">
                <a:srgbClr val="66CCFF">
                  <a:shade val="100000"/>
                  <a:satMod val="115000"/>
                </a:srgbClr>
              </a:gs>
            </a:gsLst>
            <a:path path="circle">
              <a:fillToRect r="100000" b="100000"/>
            </a:path>
            <a:tileRect l="-100000" t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/>
              <a:t>申请查询</a:t>
            </a:r>
            <a:endParaRPr lang="zh-CN" altLang="en-US" sz="800" dirty="0"/>
          </a:p>
        </p:txBody>
      </p:sp>
      <p:sp>
        <p:nvSpPr>
          <p:cNvPr id="144" name="圆角矩形 143"/>
          <p:cNvSpPr/>
          <p:nvPr/>
        </p:nvSpPr>
        <p:spPr>
          <a:xfrm>
            <a:off x="2692400" y="2889250"/>
            <a:ext cx="730250" cy="127000"/>
          </a:xfrm>
          <a:prstGeom prst="roundRect">
            <a:avLst/>
          </a:prstGeom>
          <a:gradFill flip="none" rotWithShape="1">
            <a:gsLst>
              <a:gs pos="0">
                <a:srgbClr val="66CCFF">
                  <a:shade val="30000"/>
                  <a:satMod val="115000"/>
                </a:srgbClr>
              </a:gs>
              <a:gs pos="50000">
                <a:srgbClr val="66CCFF">
                  <a:shade val="67500"/>
                  <a:satMod val="115000"/>
                </a:srgbClr>
              </a:gs>
              <a:gs pos="100000">
                <a:srgbClr val="66CCFF">
                  <a:shade val="100000"/>
                  <a:satMod val="115000"/>
                </a:srgbClr>
              </a:gs>
            </a:gsLst>
            <a:path path="circle">
              <a:fillToRect r="100000" b="100000"/>
            </a:path>
            <a:tileRect l="-100000" t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/>
              <a:t>审批处理</a:t>
            </a:r>
            <a:endParaRPr lang="zh-CN" altLang="en-US" sz="800" dirty="0"/>
          </a:p>
        </p:txBody>
      </p:sp>
      <p:sp>
        <p:nvSpPr>
          <p:cNvPr id="145" name="圆角矩形 144"/>
          <p:cNvSpPr/>
          <p:nvPr/>
        </p:nvSpPr>
        <p:spPr>
          <a:xfrm>
            <a:off x="3740150" y="2489200"/>
            <a:ext cx="730250" cy="127000"/>
          </a:xfrm>
          <a:prstGeom prst="roundRect">
            <a:avLst/>
          </a:prstGeom>
          <a:gradFill flip="none" rotWithShape="1">
            <a:gsLst>
              <a:gs pos="0">
                <a:srgbClr val="66CCFF">
                  <a:shade val="30000"/>
                  <a:satMod val="115000"/>
                </a:srgbClr>
              </a:gs>
              <a:gs pos="50000">
                <a:srgbClr val="66CCFF">
                  <a:shade val="67500"/>
                  <a:satMod val="115000"/>
                </a:srgbClr>
              </a:gs>
              <a:gs pos="100000">
                <a:srgbClr val="66CCFF">
                  <a:shade val="100000"/>
                  <a:satMod val="115000"/>
                </a:srgbClr>
              </a:gs>
            </a:gsLst>
            <a:path path="circle">
              <a:fillToRect r="100000" b="100000"/>
            </a:path>
            <a:tileRect l="-100000" t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/>
              <a:t>贷款申请</a:t>
            </a:r>
            <a:endParaRPr lang="zh-CN" altLang="en-US" sz="800" dirty="0"/>
          </a:p>
        </p:txBody>
      </p:sp>
      <p:sp>
        <p:nvSpPr>
          <p:cNvPr id="146" name="圆角矩形 145"/>
          <p:cNvSpPr/>
          <p:nvPr/>
        </p:nvSpPr>
        <p:spPr>
          <a:xfrm>
            <a:off x="3740150" y="2686050"/>
            <a:ext cx="730250" cy="127000"/>
          </a:xfrm>
          <a:prstGeom prst="roundRect">
            <a:avLst/>
          </a:prstGeom>
          <a:gradFill flip="none" rotWithShape="1">
            <a:gsLst>
              <a:gs pos="0">
                <a:srgbClr val="66CCFF">
                  <a:shade val="30000"/>
                  <a:satMod val="115000"/>
                </a:srgbClr>
              </a:gs>
              <a:gs pos="50000">
                <a:srgbClr val="66CCFF">
                  <a:shade val="67500"/>
                  <a:satMod val="115000"/>
                </a:srgbClr>
              </a:gs>
              <a:gs pos="100000">
                <a:srgbClr val="66CCFF">
                  <a:shade val="100000"/>
                  <a:satMod val="115000"/>
                </a:srgbClr>
              </a:gs>
            </a:gsLst>
            <a:path path="circle">
              <a:fillToRect r="100000" b="100000"/>
            </a:path>
            <a:tileRect l="-100000" t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/>
              <a:t>申请查询</a:t>
            </a:r>
            <a:endParaRPr lang="zh-CN" altLang="en-US" sz="800" dirty="0"/>
          </a:p>
        </p:txBody>
      </p:sp>
      <p:sp>
        <p:nvSpPr>
          <p:cNvPr id="147" name="圆角矩形 146"/>
          <p:cNvSpPr/>
          <p:nvPr/>
        </p:nvSpPr>
        <p:spPr>
          <a:xfrm>
            <a:off x="3740150" y="2882900"/>
            <a:ext cx="730250" cy="127000"/>
          </a:xfrm>
          <a:prstGeom prst="roundRect">
            <a:avLst/>
          </a:prstGeom>
          <a:gradFill flip="none" rotWithShape="1">
            <a:gsLst>
              <a:gs pos="0">
                <a:srgbClr val="66CCFF">
                  <a:shade val="30000"/>
                  <a:satMod val="115000"/>
                </a:srgbClr>
              </a:gs>
              <a:gs pos="50000">
                <a:srgbClr val="66CCFF">
                  <a:shade val="67500"/>
                  <a:satMod val="115000"/>
                </a:srgbClr>
              </a:gs>
              <a:gs pos="100000">
                <a:srgbClr val="66CCFF">
                  <a:shade val="100000"/>
                  <a:satMod val="115000"/>
                </a:srgbClr>
              </a:gs>
            </a:gsLst>
            <a:path path="circle">
              <a:fillToRect r="100000" b="100000"/>
            </a:path>
            <a:tileRect l="-100000" t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/>
              <a:t>审批处理</a:t>
            </a:r>
            <a:endParaRPr lang="zh-CN" altLang="en-US" sz="800" dirty="0"/>
          </a:p>
        </p:txBody>
      </p:sp>
      <p:sp>
        <p:nvSpPr>
          <p:cNvPr id="149" name="TextBox 148"/>
          <p:cNvSpPr txBox="1"/>
          <p:nvPr/>
        </p:nvSpPr>
        <p:spPr>
          <a:xfrm>
            <a:off x="621790" y="1511921"/>
            <a:ext cx="8631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>
                <a:solidFill>
                  <a:schemeClr val="accent2"/>
                </a:solidFill>
              </a:rPr>
              <a:t>应用终端</a:t>
            </a:r>
            <a:endParaRPr lang="zh-CN" altLang="en-US" sz="1200" b="1" dirty="0">
              <a:solidFill>
                <a:schemeClr val="accent2"/>
              </a:solidFill>
            </a:endParaRPr>
          </a:p>
        </p:txBody>
      </p:sp>
      <p:cxnSp>
        <p:nvCxnSpPr>
          <p:cNvPr id="150" name="Straight Connector 93"/>
          <p:cNvCxnSpPr/>
          <p:nvPr/>
        </p:nvCxnSpPr>
        <p:spPr>
          <a:xfrm rot="10800000">
            <a:off x="381000" y="2139950"/>
            <a:ext cx="4254500" cy="1588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3" name="椭圆 152"/>
          <p:cNvSpPr/>
          <p:nvPr/>
        </p:nvSpPr>
        <p:spPr>
          <a:xfrm>
            <a:off x="1581150" y="1168400"/>
            <a:ext cx="914400" cy="914400"/>
          </a:xfrm>
          <a:prstGeom prst="ellipse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运营应用</a:t>
            </a:r>
            <a:endParaRPr lang="zh-CN" altLang="en-US" dirty="0"/>
          </a:p>
        </p:txBody>
      </p:sp>
      <p:sp>
        <p:nvSpPr>
          <p:cNvPr id="154" name="椭圆 153"/>
          <p:cNvSpPr/>
          <p:nvPr/>
        </p:nvSpPr>
        <p:spPr>
          <a:xfrm>
            <a:off x="2619375" y="1168400"/>
            <a:ext cx="914400" cy="914400"/>
          </a:xfrm>
          <a:prstGeom prst="ellipse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渠道应用</a:t>
            </a:r>
            <a:endParaRPr lang="zh-CN" altLang="en-US" dirty="0"/>
          </a:p>
        </p:txBody>
      </p:sp>
      <p:sp>
        <p:nvSpPr>
          <p:cNvPr id="155" name="椭圆 154"/>
          <p:cNvSpPr/>
          <p:nvPr/>
        </p:nvSpPr>
        <p:spPr>
          <a:xfrm>
            <a:off x="3657600" y="1168400"/>
            <a:ext cx="914400" cy="914400"/>
          </a:xfrm>
          <a:prstGeom prst="ellipse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客户应用</a:t>
            </a:r>
            <a:endParaRPr lang="zh-CN" altLang="en-US" dirty="0"/>
          </a:p>
        </p:txBody>
      </p:sp>
      <p:sp>
        <p:nvSpPr>
          <p:cNvPr id="156" name="圆角矩形 155"/>
          <p:cNvSpPr/>
          <p:nvPr/>
        </p:nvSpPr>
        <p:spPr>
          <a:xfrm>
            <a:off x="4724400" y="1308100"/>
            <a:ext cx="209550" cy="37528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图像识别</a:t>
            </a:r>
            <a:endParaRPr lang="zh-CN" altLang="en-US" sz="1000" dirty="0"/>
          </a:p>
        </p:txBody>
      </p:sp>
      <p:sp>
        <p:nvSpPr>
          <p:cNvPr id="166" name="圆角矩形 165"/>
          <p:cNvSpPr/>
          <p:nvPr/>
        </p:nvSpPr>
        <p:spPr>
          <a:xfrm>
            <a:off x="5058128" y="1308100"/>
            <a:ext cx="209550" cy="37528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支付网关</a:t>
            </a:r>
            <a:endParaRPr lang="zh-CN" altLang="en-US" sz="1000" dirty="0"/>
          </a:p>
        </p:txBody>
      </p:sp>
      <p:sp>
        <p:nvSpPr>
          <p:cNvPr id="167" name="圆角矩形 166"/>
          <p:cNvSpPr/>
          <p:nvPr/>
        </p:nvSpPr>
        <p:spPr>
          <a:xfrm>
            <a:off x="5391856" y="1308100"/>
            <a:ext cx="209550" cy="37528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外部征信</a:t>
            </a:r>
            <a:endParaRPr lang="zh-CN" altLang="en-US" sz="1000" dirty="0"/>
          </a:p>
        </p:txBody>
      </p:sp>
      <p:sp>
        <p:nvSpPr>
          <p:cNvPr id="168" name="圆角矩形 167"/>
          <p:cNvSpPr/>
          <p:nvPr/>
        </p:nvSpPr>
        <p:spPr>
          <a:xfrm>
            <a:off x="5725584" y="1308100"/>
            <a:ext cx="209550" cy="37528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财务系统</a:t>
            </a:r>
            <a:endParaRPr lang="zh-CN" altLang="en-US" sz="1000" dirty="0"/>
          </a:p>
        </p:txBody>
      </p:sp>
      <p:sp>
        <p:nvSpPr>
          <p:cNvPr id="169" name="圆角矩形 168"/>
          <p:cNvSpPr/>
          <p:nvPr/>
        </p:nvSpPr>
        <p:spPr>
          <a:xfrm>
            <a:off x="6059312" y="1308100"/>
            <a:ext cx="209550" cy="37528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通知平台</a:t>
            </a:r>
            <a:endParaRPr lang="zh-CN" altLang="en-US" sz="1000" dirty="0"/>
          </a:p>
        </p:txBody>
      </p:sp>
      <p:sp>
        <p:nvSpPr>
          <p:cNvPr id="170" name="圆角矩形 169"/>
          <p:cNvSpPr/>
          <p:nvPr/>
        </p:nvSpPr>
        <p:spPr>
          <a:xfrm>
            <a:off x="6393040" y="1308100"/>
            <a:ext cx="209550" cy="37528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日志管理</a:t>
            </a:r>
            <a:endParaRPr lang="zh-CN" altLang="en-US" sz="1000" dirty="0"/>
          </a:p>
        </p:txBody>
      </p:sp>
      <p:sp>
        <p:nvSpPr>
          <p:cNvPr id="171" name="圆角矩形 170"/>
          <p:cNvSpPr/>
          <p:nvPr/>
        </p:nvSpPr>
        <p:spPr>
          <a:xfrm>
            <a:off x="6726768" y="1308100"/>
            <a:ext cx="209550" cy="37528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配置中心</a:t>
            </a:r>
            <a:endParaRPr lang="zh-CN" altLang="en-US" sz="1000" dirty="0"/>
          </a:p>
        </p:txBody>
      </p:sp>
      <p:sp>
        <p:nvSpPr>
          <p:cNvPr id="172" name="圆角矩形 171"/>
          <p:cNvSpPr/>
          <p:nvPr/>
        </p:nvSpPr>
        <p:spPr>
          <a:xfrm>
            <a:off x="7060496" y="1308100"/>
            <a:ext cx="209550" cy="37528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用户中心</a:t>
            </a:r>
            <a:endParaRPr lang="zh-CN" altLang="en-US" sz="1000" dirty="0"/>
          </a:p>
        </p:txBody>
      </p:sp>
      <p:sp>
        <p:nvSpPr>
          <p:cNvPr id="173" name="圆角矩形 172"/>
          <p:cNvSpPr/>
          <p:nvPr/>
        </p:nvSpPr>
        <p:spPr>
          <a:xfrm>
            <a:off x="7394224" y="1308100"/>
            <a:ext cx="209550" cy="37528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消息队列</a:t>
            </a:r>
            <a:endParaRPr lang="zh-CN" altLang="en-US" sz="1000" dirty="0"/>
          </a:p>
        </p:txBody>
      </p:sp>
      <p:sp>
        <p:nvSpPr>
          <p:cNvPr id="174" name="圆角矩形 173"/>
          <p:cNvSpPr/>
          <p:nvPr/>
        </p:nvSpPr>
        <p:spPr>
          <a:xfrm>
            <a:off x="7727950" y="1308100"/>
            <a:ext cx="209550" cy="37528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缓存</a:t>
            </a:r>
            <a:endParaRPr lang="en-US" altLang="zh-CN" sz="1000" dirty="0" smtClean="0"/>
          </a:p>
        </p:txBody>
      </p:sp>
      <p:sp>
        <p:nvSpPr>
          <p:cNvPr id="175" name="圆角矩形 174"/>
          <p:cNvSpPr/>
          <p:nvPr/>
        </p:nvSpPr>
        <p:spPr>
          <a:xfrm>
            <a:off x="8070850" y="1308100"/>
            <a:ext cx="209550" cy="18161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数据库</a:t>
            </a:r>
            <a:endParaRPr lang="en-US" altLang="zh-CN" sz="1000" dirty="0" smtClean="0"/>
          </a:p>
        </p:txBody>
      </p:sp>
      <p:sp>
        <p:nvSpPr>
          <p:cNvPr id="176" name="圆角矩形 175"/>
          <p:cNvSpPr/>
          <p:nvPr/>
        </p:nvSpPr>
        <p:spPr>
          <a:xfrm>
            <a:off x="8070850" y="3219450"/>
            <a:ext cx="209550" cy="18351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文件系统</a:t>
            </a:r>
            <a:endParaRPr lang="en-US" altLang="zh-CN" sz="1000" dirty="0" smtClean="0"/>
          </a:p>
        </p:txBody>
      </p:sp>
    </p:spTree>
    <p:extLst>
      <p:ext uri="{BB962C8B-B14F-4D97-AF65-F5344CB8AC3E}">
        <p14:creationId xmlns:p14="http://schemas.microsoft.com/office/powerpoint/2010/main" val="583259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"/>
                            </p:stCondLst>
                            <p:childTnLst>
                              <p:par>
                                <p:cTn id="14" presetID="2" presetClass="entr" presetSubtype="4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600"/>
                            </p:stCondLst>
                            <p:childTnLst>
                              <p:par>
                                <p:cTn id="19" presetID="2" presetClass="entr" presetSubtype="4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3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3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900"/>
                            </p:stCondLst>
                            <p:childTnLst>
                              <p:par>
                                <p:cTn id="24" presetID="2" presetClass="entr" presetSubtype="4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3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3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00"/>
                            </p:stCondLst>
                            <p:childTnLst>
                              <p:par>
                                <p:cTn id="29" presetID="2" presetClass="entr" presetSubtype="4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3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" presetClass="entr" presetSubtype="4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3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3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800"/>
                            </p:stCondLst>
                            <p:childTnLst>
                              <p:par>
                                <p:cTn id="39" presetID="2" presetClass="entr" presetSubtype="4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3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3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100"/>
                            </p:stCondLst>
                            <p:childTnLst>
                              <p:par>
                                <p:cTn id="44" presetID="2" presetClass="entr" presetSubtype="4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3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3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</p:bldLst>
  </p:timing>
</p:sld>
</file>

<file path=ppt/theme/theme1.xml><?xml version="1.0" encoding="utf-8"?>
<a:theme xmlns:a="http://schemas.openxmlformats.org/drawingml/2006/main" name="第一PPT，www.1ppt.com">
  <a:themeElements>
    <a:clrScheme name="Office 主题">
      <a:dk1>
        <a:sysClr val="windowText" lastClr="000000"/>
      </a:dk1>
      <a:lt1>
        <a:sysClr val="window" lastClr="C7EDCC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566</TotalTime>
  <Words>820</Words>
  <Application>Microsoft Office PowerPoint</Application>
  <PresentationFormat>全屏显示(16:9)</PresentationFormat>
  <Paragraphs>210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8" baseType="lpstr">
      <vt:lpstr>宋体</vt:lpstr>
      <vt:lpstr>微软雅黑</vt:lpstr>
      <vt:lpstr>Arial</vt:lpstr>
      <vt:lpstr>Calibri</vt:lpstr>
      <vt:lpstr>Calibri Light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个人简历</dc:title>
  <dc:creator>第一PPT</dc:creator>
  <cp:keywords>www.1ppt.com</cp:keywords>
  <cp:lastModifiedBy>刘松(MG01867)</cp:lastModifiedBy>
  <cp:revision>152</cp:revision>
  <dcterms:created xsi:type="dcterms:W3CDTF">2016-11-21T08:29:23Z</dcterms:created>
  <dcterms:modified xsi:type="dcterms:W3CDTF">2018-11-27T10:26:50Z</dcterms:modified>
</cp:coreProperties>
</file>