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68" r:id="rId3"/>
    <p:sldId id="265" r:id="rId4"/>
    <p:sldId id="270" r:id="rId5"/>
    <p:sldId id="273" r:id="rId6"/>
    <p:sldId id="258" r:id="rId7"/>
    <p:sldId id="271" r:id="rId8"/>
    <p:sldId id="272" r:id="rId9"/>
    <p:sldId id="261" r:id="rId10"/>
    <p:sldId id="263" r:id="rId11"/>
    <p:sldId id="266" r:id="rId12"/>
    <p:sldId id="269" r:id="rId13"/>
    <p:sldId id="262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D2DB"/>
    <a:srgbClr val="F5F5F5"/>
    <a:srgbClr val="F8F8F8"/>
    <a:srgbClr val="B8CDE2"/>
    <a:srgbClr val="D525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6"/>
    <p:restoredTop sz="94630"/>
  </p:normalViewPr>
  <p:slideViewPr>
    <p:cSldViewPr snapToGrid="0" snapToObjects="1">
      <p:cViewPr varScale="1">
        <p:scale>
          <a:sx n="137" d="100"/>
          <a:sy n="137" d="100"/>
        </p:scale>
        <p:origin x="3400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FEA08-B5C3-4C90-9449-83F53BB4BE2F}" type="datetimeFigureOut">
              <a:rPr lang="en-US" smtClean="0"/>
              <a:t>3/6/18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84CD5-ABEE-4AD9-ADDD-700BC544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2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84CD5-ABEE-4AD9-ADDD-700BC544D7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94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84CD5-ABEE-4AD9-ADDD-700BC544D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11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84CD5-ABEE-4AD9-ADDD-700BC544D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93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84CD5-ABEE-4AD9-ADDD-700BC544D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85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84CD5-ABEE-4AD9-ADDD-700BC544D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89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84CD5-ABEE-4AD9-ADDD-700BC544D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46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84CD5-ABEE-4AD9-ADDD-700BC544D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99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84CD5-ABEE-4AD9-ADDD-700BC544D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3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D968-AED3-C24C-A1D2-96870F9D7E4A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BC4C-FF95-5943-979E-8DD01822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D968-AED3-C24C-A1D2-96870F9D7E4A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BC4C-FF95-5943-979E-8DD01822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6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D968-AED3-C24C-A1D2-96870F9D7E4A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BC4C-FF95-5943-979E-8DD01822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4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685800"/>
            <a:ext cx="8389736" cy="651884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515484"/>
            <a:ext cx="8389735" cy="46614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D968-AED3-C24C-A1D2-96870F9D7E4A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BC4C-FF95-5943-979E-8DD0182224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6B3C45-69E8-EC43-A4A3-2755C77F1ED6}"/>
              </a:ext>
            </a:extLst>
          </p:cNvPr>
          <p:cNvSpPr/>
          <p:nvPr userDrawn="1"/>
        </p:nvSpPr>
        <p:spPr>
          <a:xfrm>
            <a:off x="0" y="0"/>
            <a:ext cx="9144000" cy="508000"/>
          </a:xfrm>
          <a:prstGeom prst="rect">
            <a:avLst/>
          </a:prstGeom>
          <a:solidFill>
            <a:srgbClr val="D52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7261C5-0A7E-7D41-B78C-5C1E61EB85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7" y="64655"/>
            <a:ext cx="834389" cy="37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5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D968-AED3-C24C-A1D2-96870F9D7E4A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BC4C-FF95-5943-979E-8DD01822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7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685800"/>
            <a:ext cx="7886700" cy="8078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D968-AED3-C24C-A1D2-96870F9D7E4A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BC4C-FF95-5943-979E-8DD01822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1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D968-AED3-C24C-A1D2-96870F9D7E4A}" type="datetimeFigureOut">
              <a:rPr lang="en-US" smtClean="0"/>
              <a:t>3/6/18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BC4C-FF95-5943-979E-8DD01822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5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D968-AED3-C24C-A1D2-96870F9D7E4A}" type="datetimeFigureOut">
              <a:rPr lang="en-US" smtClean="0"/>
              <a:t>3/6/18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BC4C-FF95-5943-979E-8DD01822240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2B9978-218F-E640-8C4D-1C328BBB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685800"/>
            <a:ext cx="8389736" cy="651884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1B15DF-D8E3-594A-8D86-C94E3297A93F}"/>
              </a:ext>
            </a:extLst>
          </p:cNvPr>
          <p:cNvSpPr/>
          <p:nvPr userDrawn="1"/>
        </p:nvSpPr>
        <p:spPr>
          <a:xfrm>
            <a:off x="0" y="0"/>
            <a:ext cx="9144000" cy="508000"/>
          </a:xfrm>
          <a:prstGeom prst="rect">
            <a:avLst/>
          </a:prstGeom>
          <a:solidFill>
            <a:srgbClr val="D52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0E7DAB-F8BC-8542-A6BF-9DC5BC10DA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7" y="64655"/>
            <a:ext cx="834389" cy="37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4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D968-AED3-C24C-A1D2-96870F9D7E4A}" type="datetimeFigureOut">
              <a:rPr lang="en-US" smtClean="0"/>
              <a:t>3/6/18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BC4C-FF95-5943-979E-8DD01822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0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D968-AED3-C24C-A1D2-96870F9D7E4A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BC4C-FF95-5943-979E-8DD01822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9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D968-AED3-C24C-A1D2-96870F9D7E4A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BC4C-FF95-5943-979E-8DD01822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4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65127"/>
            <a:ext cx="7886700" cy="807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7D968-AED3-C24C-A1D2-96870F9D7E4A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6BC4C-FF95-5943-979E-8DD01822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6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90C864F-1A6C-9C4A-B502-FC342F5AC28E}"/>
              </a:ext>
            </a:extLst>
          </p:cNvPr>
          <p:cNvGrpSpPr/>
          <p:nvPr/>
        </p:nvGrpSpPr>
        <p:grpSpPr>
          <a:xfrm>
            <a:off x="-1" y="0"/>
            <a:ext cx="9142678" cy="6858000"/>
            <a:chOff x="-1" y="0"/>
            <a:chExt cx="9142678" cy="6858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794A77D-A485-404B-82A0-8E3EA356F1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5312"/>
            <a:stretch/>
          </p:blipFill>
          <p:spPr>
            <a:xfrm>
              <a:off x="-1" y="0"/>
              <a:ext cx="9142678" cy="2078892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/>
          </p:nvGrpSpPr>
          <p:grpSpPr>
            <a:xfrm>
              <a:off x="-1" y="1718299"/>
              <a:ext cx="9142678" cy="5139701"/>
              <a:chOff x="-1" y="1148065"/>
              <a:chExt cx="12190237" cy="6852935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" y="3919921"/>
                <a:ext cx="12190237" cy="4081079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5312"/>
              <a:stretch/>
            </p:blipFill>
            <p:spPr>
              <a:xfrm>
                <a:off x="-1" y="1148065"/>
                <a:ext cx="12190237" cy="2771856"/>
              </a:xfrm>
              <a:prstGeom prst="rect">
                <a:avLst/>
              </a:prstGeom>
            </p:spPr>
          </p:pic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82" y="1409591"/>
            <a:ext cx="8689109" cy="2387600"/>
          </a:xfrm>
        </p:spPr>
        <p:txBody>
          <a:bodyPr/>
          <a:lstStyle/>
          <a:p>
            <a:r>
              <a:rPr lang="en-US" b="1" dirty="0"/>
              <a:t>Y</a:t>
            </a:r>
            <a:r>
              <a:rPr lang="en-US" altLang="zh-CN" b="1" dirty="0"/>
              <a:t>elp Review Data Prediction</a:t>
            </a:r>
            <a:br>
              <a:rPr lang="en-US" altLang="zh-CN" b="1" dirty="0"/>
            </a:br>
            <a:r>
              <a:rPr lang="en-US" altLang="zh-CN" b="1" dirty="0"/>
              <a:t>Part I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337" y="4141727"/>
            <a:ext cx="6858000" cy="461962"/>
          </a:xfrm>
        </p:spPr>
        <p:txBody>
          <a:bodyPr/>
          <a:lstStyle/>
          <a:p>
            <a:r>
              <a:rPr lang="en-US" dirty="0" err="1"/>
              <a:t>Jiyun</a:t>
            </a:r>
            <a:r>
              <a:rPr lang="en-US" dirty="0"/>
              <a:t> Chen         </a:t>
            </a:r>
            <a:r>
              <a:rPr lang="en-US" dirty="0" err="1"/>
              <a:t>Shiwei</a:t>
            </a:r>
            <a:r>
              <a:rPr lang="en-US" dirty="0"/>
              <a:t> Cao         Jing </a:t>
            </a:r>
            <a:r>
              <a:rPr lang="en-US" dirty="0" err="1"/>
              <a:t>Guo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50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91823C-41EE-7F40-B316-F1BBDD4C7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5884" r="15468"/>
          <a:stretch/>
        </p:blipFill>
        <p:spPr>
          <a:xfrm>
            <a:off x="523983" y="2151583"/>
            <a:ext cx="3792344" cy="378010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DB4D14-3662-3347-BB3C-CA85649EAE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512" t="68" r="15886"/>
          <a:stretch/>
        </p:blipFill>
        <p:spPr>
          <a:xfrm>
            <a:off x="4736257" y="2150336"/>
            <a:ext cx="3779093" cy="3766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835763-6A9F-774F-A3A8-6DDED8D11C51}"/>
              </a:ext>
            </a:extLst>
          </p:cNvPr>
          <p:cNvSpPr txBox="1"/>
          <p:nvPr/>
        </p:nvSpPr>
        <p:spPr>
          <a:xfrm>
            <a:off x="1372000" y="1985375"/>
            <a:ext cx="218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Vegan &amp; Vegetarian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06E9-CBC2-FF40-A200-1C160F054C26}"/>
              </a:ext>
            </a:extLst>
          </p:cNvPr>
          <p:cNvSpPr txBox="1"/>
          <p:nvPr/>
        </p:nvSpPr>
        <p:spPr>
          <a:xfrm>
            <a:off x="5530474" y="1985744"/>
            <a:ext cx="218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French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824814-ADEA-7840-89B1-7583513D8603}"/>
              </a:ext>
            </a:extLst>
          </p:cNvPr>
          <p:cNvSpPr/>
          <p:nvPr/>
        </p:nvSpPr>
        <p:spPr>
          <a:xfrm>
            <a:off x="2885091" y="4130400"/>
            <a:ext cx="587782" cy="3592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F9ED5F-8EC8-924E-9271-E0A994C41DCD}"/>
              </a:ext>
            </a:extLst>
          </p:cNvPr>
          <p:cNvSpPr/>
          <p:nvPr/>
        </p:nvSpPr>
        <p:spPr>
          <a:xfrm>
            <a:off x="5664857" y="3050531"/>
            <a:ext cx="264888" cy="13934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CBEB87-B586-AE4D-82BE-E5A029698B27}"/>
              </a:ext>
            </a:extLst>
          </p:cNvPr>
          <p:cNvSpPr/>
          <p:nvPr/>
        </p:nvSpPr>
        <p:spPr>
          <a:xfrm>
            <a:off x="6146801" y="4613124"/>
            <a:ext cx="521854" cy="2114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6C2C86-FC68-0A4E-AED7-51593D8EAF7F}"/>
              </a:ext>
            </a:extLst>
          </p:cNvPr>
          <p:cNvSpPr/>
          <p:nvPr/>
        </p:nvSpPr>
        <p:spPr>
          <a:xfrm>
            <a:off x="6490456" y="3444243"/>
            <a:ext cx="1129544" cy="251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2D9BCB-BECD-3042-861A-452C598E1D14}"/>
              </a:ext>
            </a:extLst>
          </p:cNvPr>
          <p:cNvSpPr/>
          <p:nvPr/>
        </p:nvSpPr>
        <p:spPr>
          <a:xfrm>
            <a:off x="1547491" y="3243297"/>
            <a:ext cx="234090" cy="12007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EEF946-5655-3F45-913E-A5509E37147D}"/>
              </a:ext>
            </a:extLst>
          </p:cNvPr>
          <p:cNvSpPr/>
          <p:nvPr/>
        </p:nvSpPr>
        <p:spPr>
          <a:xfrm>
            <a:off x="2410691" y="3133655"/>
            <a:ext cx="223981" cy="599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C07CBA-D194-634A-B214-1D9547921B29}"/>
              </a:ext>
            </a:extLst>
          </p:cNvPr>
          <p:cNvSpPr/>
          <p:nvPr/>
        </p:nvSpPr>
        <p:spPr>
          <a:xfrm>
            <a:off x="5470696" y="3532438"/>
            <a:ext cx="166452" cy="8654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2C44426B-232E-3341-98F9-D1A4FCA83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Categories – Word Frequency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5A78F3-52BC-F649-BAF8-FCCEA0FD380C}"/>
              </a:ext>
            </a:extLst>
          </p:cNvPr>
          <p:cNvSpPr txBox="1"/>
          <p:nvPr/>
        </p:nvSpPr>
        <p:spPr>
          <a:xfrm>
            <a:off x="320039" y="1461323"/>
            <a:ext cx="3235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Positive Categories Examples</a:t>
            </a:r>
          </a:p>
        </p:txBody>
      </p:sp>
    </p:spTree>
    <p:extLst>
      <p:ext uri="{BB962C8B-B14F-4D97-AF65-F5344CB8AC3E}">
        <p14:creationId xmlns:p14="http://schemas.microsoft.com/office/powerpoint/2010/main" val="2350689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780BF4-3CD9-2A42-BA8E-3934CB90A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0833" t="11846" r="20105" b="12241"/>
          <a:stretch/>
        </p:blipFill>
        <p:spPr>
          <a:xfrm>
            <a:off x="521208" y="2150336"/>
            <a:ext cx="4144091" cy="37764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689638-7A0D-684B-B7F5-863E2FB394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085" t="21223" r="29985" b="19475"/>
          <a:stretch/>
        </p:blipFill>
        <p:spPr>
          <a:xfrm>
            <a:off x="4894030" y="2150336"/>
            <a:ext cx="3936833" cy="37764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8154FC-82AE-8847-B061-FCF78B4DDC07}"/>
              </a:ext>
            </a:extLst>
          </p:cNvPr>
          <p:cNvSpPr txBox="1"/>
          <p:nvPr/>
        </p:nvSpPr>
        <p:spPr>
          <a:xfrm>
            <a:off x="1982194" y="1985744"/>
            <a:ext cx="1178073" cy="33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Fast Food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1821C-6164-0C44-9DCB-1AAFEE5DE4FB}"/>
              </a:ext>
            </a:extLst>
          </p:cNvPr>
          <p:cNvSpPr txBox="1"/>
          <p:nvPr/>
        </p:nvSpPr>
        <p:spPr>
          <a:xfrm>
            <a:off x="6080459" y="1954161"/>
            <a:ext cx="1563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Chicken Wings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2024CC-652F-364A-92D1-89A3C362318D}"/>
              </a:ext>
            </a:extLst>
          </p:cNvPr>
          <p:cNvSpPr/>
          <p:nvPr/>
        </p:nvSpPr>
        <p:spPr>
          <a:xfrm>
            <a:off x="7495306" y="4259296"/>
            <a:ext cx="245252" cy="9521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2E2250-3045-6145-9BB3-7094A16D432C}"/>
              </a:ext>
            </a:extLst>
          </p:cNvPr>
          <p:cNvSpPr/>
          <p:nvPr/>
        </p:nvSpPr>
        <p:spPr>
          <a:xfrm>
            <a:off x="6470072" y="4626424"/>
            <a:ext cx="651450" cy="2033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9529B5-102E-F849-8FED-77C466F79910}"/>
              </a:ext>
            </a:extLst>
          </p:cNvPr>
          <p:cNvSpPr/>
          <p:nvPr/>
        </p:nvSpPr>
        <p:spPr>
          <a:xfrm>
            <a:off x="5751946" y="2457605"/>
            <a:ext cx="619431" cy="1847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684E80-98F6-F743-B469-F0D889C0D0F9}"/>
              </a:ext>
            </a:extLst>
          </p:cNvPr>
          <p:cNvSpPr/>
          <p:nvPr/>
        </p:nvSpPr>
        <p:spPr>
          <a:xfrm>
            <a:off x="7274532" y="4353985"/>
            <a:ext cx="216158" cy="10223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9AAC7AC-43E0-4045-BC93-D48373BCEED3}"/>
              </a:ext>
            </a:extLst>
          </p:cNvPr>
          <p:cNvGrpSpPr/>
          <p:nvPr/>
        </p:nvGrpSpPr>
        <p:grpSpPr>
          <a:xfrm>
            <a:off x="2254994" y="2361996"/>
            <a:ext cx="969817" cy="3203477"/>
            <a:chOff x="1914452" y="2285430"/>
            <a:chExt cx="759476" cy="288194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7177FE7-2745-1A47-8B0F-F2E3B4324358}"/>
                </a:ext>
              </a:extLst>
            </p:cNvPr>
            <p:cNvSpPr/>
            <p:nvPr/>
          </p:nvSpPr>
          <p:spPr>
            <a:xfrm>
              <a:off x="2104365" y="3948177"/>
              <a:ext cx="297872" cy="12192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C1716B-3959-2C46-B147-5D722D54F7F1}"/>
                </a:ext>
              </a:extLst>
            </p:cNvPr>
            <p:cNvSpPr/>
            <p:nvPr/>
          </p:nvSpPr>
          <p:spPr>
            <a:xfrm>
              <a:off x="1914452" y="2285430"/>
              <a:ext cx="495299" cy="1234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221F68-752C-2C4B-973E-FFA53A844B32}"/>
                </a:ext>
              </a:extLst>
            </p:cNvPr>
            <p:cNvSpPr/>
            <p:nvPr/>
          </p:nvSpPr>
          <p:spPr>
            <a:xfrm>
              <a:off x="2031410" y="2967283"/>
              <a:ext cx="642518" cy="17040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1A66E09C-D255-9840-A2D2-A55688AFC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Categories – Word Frequency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564876-4F06-CA4C-9E9F-10BB952E3E1B}"/>
              </a:ext>
            </a:extLst>
          </p:cNvPr>
          <p:cNvSpPr txBox="1"/>
          <p:nvPr/>
        </p:nvSpPr>
        <p:spPr>
          <a:xfrm>
            <a:off x="320038" y="1461323"/>
            <a:ext cx="3387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Negative Categories Examples</a:t>
            </a:r>
          </a:p>
        </p:txBody>
      </p:sp>
    </p:spTree>
    <p:extLst>
      <p:ext uri="{BB962C8B-B14F-4D97-AF65-F5344CB8AC3E}">
        <p14:creationId xmlns:p14="http://schemas.microsoft.com/office/powerpoint/2010/main" val="321649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EF8E-2914-41BB-A334-8666057A3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0D074-4B0B-45BD-83E6-DCE3FFC85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515484"/>
            <a:ext cx="8553372" cy="4661479"/>
          </a:xfrm>
        </p:spPr>
        <p:txBody>
          <a:bodyPr>
            <a:normAutofit/>
          </a:bodyPr>
          <a:lstStyle/>
          <a:p>
            <a:r>
              <a:rPr lang="en-US" b="1" dirty="0"/>
              <a:t>Linear model</a:t>
            </a:r>
          </a:p>
          <a:p>
            <a:pPr lvl="1"/>
            <a:r>
              <a:rPr lang="en-US" dirty="0"/>
              <a:t>LASSO: select important words</a:t>
            </a:r>
          </a:p>
          <a:p>
            <a:pPr lvl="1"/>
            <a:r>
              <a:rPr lang="en-US" dirty="0"/>
              <a:t>Add interaction terms of adverbs(prep) and adjectives: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e.g</a:t>
            </a:r>
            <a:r>
              <a:rPr lang="en-US" dirty="0"/>
              <a:t>:        not : good </a:t>
            </a:r>
          </a:p>
          <a:p>
            <a:pPr marL="457200" lvl="1" indent="0">
              <a:buNone/>
            </a:pPr>
            <a:r>
              <a:rPr lang="en-US" dirty="0"/>
              <a:t>		 very : good</a:t>
            </a:r>
          </a:p>
          <a:p>
            <a:pPr marL="457200" lvl="1" indent="0">
              <a:buNone/>
            </a:pPr>
            <a:r>
              <a:rPr lang="en-US" dirty="0"/>
              <a:t>		 however : fast</a:t>
            </a:r>
          </a:p>
          <a:p>
            <a:r>
              <a:rPr lang="en-US" b="1" dirty="0"/>
              <a:t>Neural network</a:t>
            </a:r>
          </a:p>
          <a:p>
            <a:pPr lvl="1"/>
            <a:r>
              <a:rPr lang="en-US" dirty="0"/>
              <a:t>A good method to do natural language processing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45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5CEFF6-CF7B-3A4A-BB4E-810154B8B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3508" t="3638" r="23937" b="4712"/>
          <a:stretch/>
        </p:blipFill>
        <p:spPr>
          <a:xfrm>
            <a:off x="218209" y="1973234"/>
            <a:ext cx="1901537" cy="18578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776E1E-342B-5F49-8FE1-54003F5331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687" t="7556" r="25942" b="10103"/>
          <a:stretch/>
        </p:blipFill>
        <p:spPr>
          <a:xfrm>
            <a:off x="2306784" y="1973234"/>
            <a:ext cx="1907771" cy="1857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AEDF60-64E8-DB4F-B138-2ED3A42F74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36" r="21324" b="3027"/>
          <a:stretch/>
        </p:blipFill>
        <p:spPr>
          <a:xfrm>
            <a:off x="4408846" y="1925352"/>
            <a:ext cx="1938940" cy="1827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D91225-4B63-CC4E-999F-52CBCF4C87A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830" t="2562" r="23516" b="3401"/>
          <a:stretch/>
        </p:blipFill>
        <p:spPr>
          <a:xfrm>
            <a:off x="6542077" y="1900560"/>
            <a:ext cx="1921658" cy="185240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A7551A0-EDBC-6A4F-9A74-A38B8F47EEC9}"/>
              </a:ext>
            </a:extLst>
          </p:cNvPr>
          <p:cNvGrpSpPr/>
          <p:nvPr/>
        </p:nvGrpSpPr>
        <p:grpSpPr>
          <a:xfrm>
            <a:off x="-3" y="1718299"/>
            <a:ext cx="9142679" cy="5139701"/>
            <a:chOff x="-1" y="5065"/>
            <a:chExt cx="12190238" cy="685293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C1BEEB4-0E74-F446-A5BA-32F8E11F1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76921"/>
              <a:ext cx="12190237" cy="408107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5B67161-6601-6F42-87DC-C0A6861D8D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5312"/>
            <a:stretch/>
          </p:blipFill>
          <p:spPr>
            <a:xfrm>
              <a:off x="-1" y="5065"/>
              <a:ext cx="12190237" cy="277185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17E1544-16FB-5D44-B9A1-15814D6D6194}"/>
              </a:ext>
            </a:extLst>
          </p:cNvPr>
          <p:cNvSpPr txBox="1"/>
          <p:nvPr/>
        </p:nvSpPr>
        <p:spPr>
          <a:xfrm>
            <a:off x="1937242" y="2939941"/>
            <a:ext cx="5268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Thank You!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C8B152-6A82-4142-A1D6-1228C9AB693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12"/>
          <a:stretch/>
        </p:blipFill>
        <p:spPr>
          <a:xfrm>
            <a:off x="1322" y="0"/>
            <a:ext cx="9142678" cy="207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35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E553-72AC-3348-A872-A414D8F9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Words Deleted for Word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91291-24F6-A946-B70D-8B961442B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"take", "took", "came", "come", "one", "two", "say", "said", "told", "go", "going", "would", "get", "got", "give", "gave", "</a:t>
            </a:r>
            <a:r>
              <a:rPr lang="en-US" sz="2000" dirty="0" err="1"/>
              <a:t>i'm</a:t>
            </a:r>
            <a:r>
              <a:rPr lang="en-US" sz="2000" dirty="0"/>
              <a:t>", "</a:t>
            </a:r>
            <a:r>
              <a:rPr lang="en-US" sz="2000" dirty="0" err="1"/>
              <a:t>i'll</a:t>
            </a:r>
            <a:r>
              <a:rPr lang="en-US" sz="2000" dirty="0"/>
              <a:t>", "</a:t>
            </a:r>
            <a:r>
              <a:rPr lang="en-US" sz="2000" dirty="0" err="1"/>
              <a:t>i'd</a:t>
            </a:r>
            <a:r>
              <a:rPr lang="en-US" sz="2000" dirty="0"/>
              <a:t>", "could", "n", "put", "see", "put", "coming", "thru", "made", "make", "though", "in", "that's", "i'</a:t>
            </a:r>
            <a:r>
              <a:rPr lang="en-US" sz="2000" dirty="0" err="1"/>
              <a:t>ve</a:t>
            </a:r>
            <a:r>
              <a:rPr lang="en-US" sz="2000" dirty="0"/>
              <a:t>","out", "five", "bit", "eat", "maybe", "inside", "us", "around", "ever", "restaurant", "restaurants", "thing", "things", "think", "went", "know", "und", "ordered", "good", "food", "place", "menu", "order", "lot", "le", "de", "la", "great", "service", "sure", "also", "back", "first", "really", "like", "time", "little", "et", "try", "ask", "asked", "want", "wanted", "tried”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094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6B77-E6E3-438A-BC17-2F0926AFD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8006C-4961-46A6-BCA5-FEACC02EF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8" y="1515484"/>
            <a:ext cx="7981987" cy="4661479"/>
          </a:xfrm>
        </p:spPr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Text</a:t>
            </a:r>
          </a:p>
          <a:p>
            <a:pPr lvl="1"/>
            <a:r>
              <a:rPr lang="en-US" dirty="0"/>
              <a:t>Language</a:t>
            </a:r>
          </a:p>
          <a:p>
            <a:pPr lvl="1"/>
            <a:r>
              <a:rPr lang="en-US" dirty="0"/>
              <a:t>Cleaning Procedure</a:t>
            </a:r>
          </a:p>
          <a:p>
            <a:pPr lvl="1"/>
            <a:r>
              <a:rPr lang="en-US" dirty="0"/>
              <a:t>Length of Characters</a:t>
            </a:r>
          </a:p>
          <a:p>
            <a:pPr lvl="1"/>
            <a:r>
              <a:rPr lang="en-US" dirty="0"/>
              <a:t>Special Punctuation</a:t>
            </a:r>
          </a:p>
          <a:p>
            <a:r>
              <a:rPr lang="en-US" dirty="0"/>
              <a:t>Categories</a:t>
            </a:r>
          </a:p>
          <a:p>
            <a:r>
              <a:rPr lang="en-US" dirty="0"/>
              <a:t>Future work plan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62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F2847-C40E-B84D-BC33-4ED1A07DD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39" y="1525423"/>
            <a:ext cx="8555603" cy="466147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/>
              <a:t>Overall: </a:t>
            </a:r>
            <a:r>
              <a:rPr lang="en-US" sz="2400" dirty="0"/>
              <a:t>1546379 obs. of  8 variables </a:t>
            </a:r>
          </a:p>
          <a:p>
            <a:pPr lvl="1"/>
            <a:r>
              <a:rPr lang="en-US" dirty="0"/>
              <a:t>stars; name; text; date; city; longitude; latitude; categories </a:t>
            </a:r>
          </a:p>
          <a:p>
            <a:pPr>
              <a:buFont typeface="Wingdings" pitchFamily="2" charset="2"/>
              <a:buChar char="Ø"/>
            </a:pPr>
            <a:endParaRPr lang="en-US" sz="2400" b="1" dirty="0"/>
          </a:p>
          <a:p>
            <a:pPr>
              <a:buFont typeface="Wingdings" pitchFamily="2" charset="2"/>
              <a:buChar char="Ø"/>
            </a:pPr>
            <a:r>
              <a:rPr lang="en-US" sz="2400" b="1" dirty="0"/>
              <a:t>Names &amp; location &amp; date</a:t>
            </a:r>
            <a:r>
              <a:rPr lang="en-US" sz="2400" dirty="0"/>
              <a:t>: not considered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altLang="zh-CN" sz="2400" b="1" dirty="0"/>
              <a:t>Categories: </a:t>
            </a:r>
            <a:r>
              <a:rPr lang="en-US" altLang="zh-CN" sz="2400" dirty="0"/>
              <a:t>606 in train data and 611 in total</a:t>
            </a: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b="1" dirty="0"/>
              <a:t>Text: </a:t>
            </a:r>
            <a:r>
              <a:rPr lang="en-US" sz="2400" dirty="0"/>
              <a:t>464938 words in total after first step data cleaning</a:t>
            </a:r>
          </a:p>
          <a:p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b="1" dirty="0"/>
              <a:t>Focus on text and categories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4776F5-275E-4344-999D-6B0AB12CA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Overview</a:t>
            </a:r>
          </a:p>
        </p:txBody>
      </p:sp>
    </p:spTree>
    <p:extLst>
      <p:ext uri="{BB962C8B-B14F-4D97-AF65-F5344CB8AC3E}">
        <p14:creationId xmlns:p14="http://schemas.microsoft.com/office/powerpoint/2010/main" val="325995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FA3F-9667-4423-8552-11E49C51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</a:t>
            </a:r>
            <a:r>
              <a:rPr lang="en-US" altLang="zh-CN" dirty="0"/>
              <a:t>ext - Language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E34161-3F8E-47F0-B945-D39F26F43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Foreign Language: 32</a:t>
            </a:r>
          </a:p>
          <a:p>
            <a:r>
              <a:rPr lang="en-US" dirty="0"/>
              <a:t>English: 98.56%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FA009B01-EABA-414B-9A86-80B91F45D0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5462202"/>
              </p:ext>
            </p:extLst>
          </p:nvPr>
        </p:nvGraphicFramePr>
        <p:xfrm>
          <a:off x="414359" y="2107962"/>
          <a:ext cx="820109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585">
                  <a:extLst>
                    <a:ext uri="{9D8B030D-6E8A-4147-A177-3AD203B41FA5}">
                      <a16:colId xmlns:a16="http://schemas.microsoft.com/office/drawing/2014/main" val="1036617231"/>
                    </a:ext>
                  </a:extLst>
                </a:gridCol>
                <a:gridCol w="1171585">
                  <a:extLst>
                    <a:ext uri="{9D8B030D-6E8A-4147-A177-3AD203B41FA5}">
                      <a16:colId xmlns:a16="http://schemas.microsoft.com/office/drawing/2014/main" val="1174097637"/>
                    </a:ext>
                  </a:extLst>
                </a:gridCol>
                <a:gridCol w="1171585">
                  <a:extLst>
                    <a:ext uri="{9D8B030D-6E8A-4147-A177-3AD203B41FA5}">
                      <a16:colId xmlns:a16="http://schemas.microsoft.com/office/drawing/2014/main" val="2499868763"/>
                    </a:ext>
                  </a:extLst>
                </a:gridCol>
                <a:gridCol w="1171585">
                  <a:extLst>
                    <a:ext uri="{9D8B030D-6E8A-4147-A177-3AD203B41FA5}">
                      <a16:colId xmlns:a16="http://schemas.microsoft.com/office/drawing/2014/main" val="613714389"/>
                    </a:ext>
                  </a:extLst>
                </a:gridCol>
                <a:gridCol w="1171585">
                  <a:extLst>
                    <a:ext uri="{9D8B030D-6E8A-4147-A177-3AD203B41FA5}">
                      <a16:colId xmlns:a16="http://schemas.microsoft.com/office/drawing/2014/main" val="3935153345"/>
                    </a:ext>
                  </a:extLst>
                </a:gridCol>
                <a:gridCol w="1171585">
                  <a:extLst>
                    <a:ext uri="{9D8B030D-6E8A-4147-A177-3AD203B41FA5}">
                      <a16:colId xmlns:a16="http://schemas.microsoft.com/office/drawing/2014/main" val="1499152189"/>
                    </a:ext>
                  </a:extLst>
                </a:gridCol>
                <a:gridCol w="1171585">
                  <a:extLst>
                    <a:ext uri="{9D8B030D-6E8A-4147-A177-3AD203B41FA5}">
                      <a16:colId xmlns:a16="http://schemas.microsoft.com/office/drawing/2014/main" val="4054523359"/>
                    </a:ext>
                  </a:extLst>
                </a:gridCol>
              </a:tblGrid>
              <a:tr h="24566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French</a:t>
                      </a:r>
                      <a:endParaRPr lang="en-US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Spanish</a:t>
                      </a:r>
                      <a:endParaRPr lang="en-US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Italian</a:t>
                      </a:r>
                      <a:endParaRPr lang="en-US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Japanese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000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1524126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13547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027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48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825782" y="2531589"/>
            <a:ext cx="1560913" cy="369332"/>
          </a:xfrm>
          <a:prstGeom prst="rect">
            <a:avLst/>
          </a:prstGeom>
          <a:solidFill>
            <a:srgbClr val="B8CDE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Raw Text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39458" y="2285368"/>
            <a:ext cx="3011267" cy="861774"/>
          </a:xfrm>
          <a:prstGeom prst="rect">
            <a:avLst/>
          </a:prstGeom>
          <a:solidFill>
            <a:srgbClr val="B8CDE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Text Clean</a:t>
            </a:r>
          </a:p>
          <a:p>
            <a:pPr algn="ctr"/>
            <a:r>
              <a:rPr lang="en-US" sz="1600" dirty="0"/>
              <a:t>remove all punctuation, digits, extra space, and foreign language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39458" y="4354652"/>
            <a:ext cx="3011267" cy="861774"/>
          </a:xfrm>
          <a:prstGeom prst="rect">
            <a:avLst/>
          </a:prstGeom>
          <a:solidFill>
            <a:srgbClr val="B8CDE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Remove Rare Words</a:t>
            </a:r>
          </a:p>
          <a:p>
            <a:pPr algn="ctr"/>
            <a:r>
              <a:rPr lang="en-US" sz="1600" dirty="0"/>
              <a:t>remove rare words from the vocabulary (frequency &lt; 250)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41081" y="4354652"/>
            <a:ext cx="2330317" cy="861774"/>
          </a:xfrm>
          <a:prstGeom prst="rect">
            <a:avLst/>
          </a:prstGeom>
          <a:solidFill>
            <a:srgbClr val="B8CDE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Final </a:t>
            </a:r>
            <a:endParaRPr lang="en-US" sz="1600" b="1" dirty="0"/>
          </a:p>
          <a:p>
            <a:pPr algn="ctr"/>
            <a:r>
              <a:rPr lang="en-US" sz="1600" dirty="0"/>
              <a:t>about 16000 words are remaining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A98CE8-6740-0C47-A6ED-B46DE1CA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 - Cleaning Procedure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8C2D4197-F049-5C46-83A8-F3AFF96293A6}"/>
              </a:ext>
            </a:extLst>
          </p:cNvPr>
          <p:cNvSpPr/>
          <p:nvPr/>
        </p:nvSpPr>
        <p:spPr>
          <a:xfrm rot="16200000">
            <a:off x="3841432" y="2536926"/>
            <a:ext cx="362507" cy="365484"/>
          </a:xfrm>
          <a:prstGeom prst="downArrow">
            <a:avLst/>
          </a:prstGeom>
          <a:solidFill>
            <a:srgbClr val="A6D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7985C1C6-4FC0-7E40-8B18-FFCF4FD5C016}"/>
              </a:ext>
            </a:extLst>
          </p:cNvPr>
          <p:cNvSpPr/>
          <p:nvPr/>
        </p:nvSpPr>
        <p:spPr>
          <a:xfrm rot="5400000">
            <a:off x="4024174" y="4602797"/>
            <a:ext cx="362507" cy="365484"/>
          </a:xfrm>
          <a:prstGeom prst="downArrow">
            <a:avLst/>
          </a:prstGeom>
          <a:solidFill>
            <a:srgbClr val="A6D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230E3A67-FA4D-1742-973D-8963BE91BFA6}"/>
              </a:ext>
            </a:extLst>
          </p:cNvPr>
          <p:cNvSpPr/>
          <p:nvPr/>
        </p:nvSpPr>
        <p:spPr>
          <a:xfrm>
            <a:off x="5963144" y="3517632"/>
            <a:ext cx="363894" cy="466530"/>
          </a:xfrm>
          <a:prstGeom prst="downArrow">
            <a:avLst/>
          </a:prstGeom>
          <a:solidFill>
            <a:srgbClr val="A6D2DB"/>
          </a:solidFill>
          <a:ln>
            <a:solidFill>
              <a:srgbClr val="A6D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3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/>
              <a:t>S</a:t>
            </a:r>
            <a:r>
              <a:rPr lang="en-US" altLang="zh-CN" sz="1800" b="1" dirty="0"/>
              <a:t>tar Distribution &amp; T</a:t>
            </a:r>
            <a:r>
              <a:rPr lang="en-US" sz="1800" b="1" dirty="0"/>
              <a:t>ext Length </a:t>
            </a:r>
            <a:r>
              <a:rPr lang="en-US" altLang="zh-CN" sz="1800" b="1" dirty="0"/>
              <a:t>B</a:t>
            </a:r>
            <a:r>
              <a:rPr lang="en-US" sz="1800" b="1" dirty="0"/>
              <a:t>ased on </a:t>
            </a:r>
            <a:r>
              <a:rPr lang="en-US" altLang="zh-CN" sz="1800" b="1" dirty="0"/>
              <a:t>R</a:t>
            </a:r>
            <a:r>
              <a:rPr lang="en-US" sz="1800" b="1" dirty="0"/>
              <a:t>ating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EE3044-7945-3A49-83FA-4F9833FA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 – Length of Characters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133509-5E37-C745-87F6-C8FC552F94CF}"/>
              </a:ext>
            </a:extLst>
          </p:cNvPr>
          <p:cNvGrpSpPr/>
          <p:nvPr/>
        </p:nvGrpSpPr>
        <p:grpSpPr>
          <a:xfrm>
            <a:off x="320040" y="2270168"/>
            <a:ext cx="8236386" cy="3721151"/>
            <a:chOff x="606475" y="3064495"/>
            <a:chExt cx="8236386" cy="372115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0AA9EA1-FA67-5D48-A916-8653F48FD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9986" y="3076084"/>
              <a:ext cx="2499572" cy="18288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67422DE-3EC9-3742-9C25-C2FF52F14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43290" y="3076084"/>
              <a:ext cx="2499571" cy="18288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6FAA4BD-6D60-4748-A812-DA9E7280C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229" y="4956846"/>
              <a:ext cx="2499571" cy="18288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166746-274E-574C-B05E-C321E9D88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69988" y="4956846"/>
              <a:ext cx="2499570" cy="18288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2188F01-1F23-C840-AC1E-EA6B46B0E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43290" y="4956846"/>
              <a:ext cx="2499571" cy="18288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60865C6-F65C-6B4B-9740-C0900F86C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6475" y="3076084"/>
              <a:ext cx="2750127" cy="18288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68D8216-4AEE-A045-A47B-CD778D3CF841}"/>
                </a:ext>
              </a:extLst>
            </p:cNvPr>
            <p:cNvSpPr/>
            <p:nvPr/>
          </p:nvSpPr>
          <p:spPr>
            <a:xfrm>
              <a:off x="4551834" y="3064495"/>
              <a:ext cx="794327" cy="1685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1-star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C252EBB-AC84-9F4B-82D8-11972E0F1554}"/>
                </a:ext>
              </a:extLst>
            </p:cNvPr>
            <p:cNvSpPr/>
            <p:nvPr/>
          </p:nvSpPr>
          <p:spPr>
            <a:xfrm>
              <a:off x="7335720" y="3066848"/>
              <a:ext cx="794327" cy="1685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2-star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79476D-489C-AC4D-A3BB-0A725509554C}"/>
                </a:ext>
              </a:extLst>
            </p:cNvPr>
            <p:cNvSpPr/>
            <p:nvPr/>
          </p:nvSpPr>
          <p:spPr>
            <a:xfrm>
              <a:off x="1665470" y="4944887"/>
              <a:ext cx="794327" cy="1685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3-star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BE2C044-36DF-6642-87DD-E71769007F9C}"/>
                </a:ext>
              </a:extLst>
            </p:cNvPr>
            <p:cNvSpPr/>
            <p:nvPr/>
          </p:nvSpPr>
          <p:spPr>
            <a:xfrm>
              <a:off x="4551834" y="4940403"/>
              <a:ext cx="794327" cy="1685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4-star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9AE7C9D-05D6-714A-B414-8BFAF5E71A8E}"/>
                </a:ext>
              </a:extLst>
            </p:cNvPr>
            <p:cNvSpPr/>
            <p:nvPr/>
          </p:nvSpPr>
          <p:spPr>
            <a:xfrm>
              <a:off x="7335719" y="4944887"/>
              <a:ext cx="794327" cy="1685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5-star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98649FDA-B204-AE48-8E4D-C3C72F7C27F8}"/>
              </a:ext>
            </a:extLst>
          </p:cNvPr>
          <p:cNvSpPr/>
          <p:nvPr/>
        </p:nvSpPr>
        <p:spPr>
          <a:xfrm>
            <a:off x="1087610" y="2229795"/>
            <a:ext cx="1610426" cy="199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Star Distribution</a:t>
            </a:r>
          </a:p>
        </p:txBody>
      </p:sp>
    </p:spTree>
    <p:extLst>
      <p:ext uri="{BB962C8B-B14F-4D97-AF65-F5344CB8AC3E}">
        <p14:creationId xmlns:p14="http://schemas.microsoft.com/office/powerpoint/2010/main" val="1154958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13AB-3C16-45EE-9BFE-6F170349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 – Special Punctuation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3D916E-5E57-46CF-BE4A-BC7D2053C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606144"/>
              </p:ext>
            </p:extLst>
          </p:nvPr>
        </p:nvGraphicFramePr>
        <p:xfrm>
          <a:off x="395261" y="1514128"/>
          <a:ext cx="81890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39">
                  <a:extLst>
                    <a:ext uri="{9D8B030D-6E8A-4147-A177-3AD203B41FA5}">
                      <a16:colId xmlns:a16="http://schemas.microsoft.com/office/drawing/2014/main" val="3036636613"/>
                    </a:ext>
                  </a:extLst>
                </a:gridCol>
                <a:gridCol w="1231077">
                  <a:extLst>
                    <a:ext uri="{9D8B030D-6E8A-4147-A177-3AD203B41FA5}">
                      <a16:colId xmlns:a16="http://schemas.microsoft.com/office/drawing/2014/main" val="2161115464"/>
                    </a:ext>
                  </a:extLst>
                </a:gridCol>
                <a:gridCol w="1056674">
                  <a:extLst>
                    <a:ext uri="{9D8B030D-6E8A-4147-A177-3AD203B41FA5}">
                      <a16:colId xmlns:a16="http://schemas.microsoft.com/office/drawing/2014/main" val="1235554455"/>
                    </a:ext>
                  </a:extLst>
                </a:gridCol>
                <a:gridCol w="1138748">
                  <a:extLst>
                    <a:ext uri="{9D8B030D-6E8A-4147-A177-3AD203B41FA5}">
                      <a16:colId xmlns:a16="http://schemas.microsoft.com/office/drawing/2014/main" val="170715700"/>
                    </a:ext>
                  </a:extLst>
                </a:gridCol>
                <a:gridCol w="1333668">
                  <a:extLst>
                    <a:ext uri="{9D8B030D-6E8A-4147-A177-3AD203B41FA5}">
                      <a16:colId xmlns:a16="http://schemas.microsoft.com/office/drawing/2014/main" val="3458864378"/>
                    </a:ext>
                  </a:extLst>
                </a:gridCol>
                <a:gridCol w="1371483">
                  <a:extLst>
                    <a:ext uri="{9D8B030D-6E8A-4147-A177-3AD203B41FA5}">
                      <a16:colId xmlns:a16="http://schemas.microsoft.com/office/drawing/2014/main" val="4149358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Special Punctuation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 panose="05000000000000000000" pitchFamily="2" charset="2"/>
                        </a:rPr>
                        <a:t>:) &amp; :-)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:( &amp; :-(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57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692215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253755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23956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23593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F7B2F76-BEBA-4984-A0DF-3D0DA4E01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65" y="2713057"/>
            <a:ext cx="4118396" cy="30284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BE5D0D-4B0C-424D-BC13-C47491C7F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634" y="2713057"/>
            <a:ext cx="4116001" cy="302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1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03CA-A1F8-2742-9B19-44C43EBB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 – Special Punctuation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744317-6245-104C-B11B-0D5105CDE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156" y="2331812"/>
            <a:ext cx="5384856" cy="3959705"/>
          </a:xfrm>
          <a:prstGeom prst="rect">
            <a:avLst/>
          </a:prstGeom>
        </p:spPr>
      </p:pic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5ED0E66-23C4-0744-8B9D-1E01441031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9551766"/>
              </p:ext>
            </p:extLst>
          </p:nvPr>
        </p:nvGraphicFramePr>
        <p:xfrm>
          <a:off x="395261" y="1514128"/>
          <a:ext cx="81890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39">
                  <a:extLst>
                    <a:ext uri="{9D8B030D-6E8A-4147-A177-3AD203B41FA5}">
                      <a16:colId xmlns:a16="http://schemas.microsoft.com/office/drawing/2014/main" val="3036636613"/>
                    </a:ext>
                  </a:extLst>
                </a:gridCol>
                <a:gridCol w="1231077">
                  <a:extLst>
                    <a:ext uri="{9D8B030D-6E8A-4147-A177-3AD203B41FA5}">
                      <a16:colId xmlns:a16="http://schemas.microsoft.com/office/drawing/2014/main" val="2161115464"/>
                    </a:ext>
                  </a:extLst>
                </a:gridCol>
                <a:gridCol w="1056674">
                  <a:extLst>
                    <a:ext uri="{9D8B030D-6E8A-4147-A177-3AD203B41FA5}">
                      <a16:colId xmlns:a16="http://schemas.microsoft.com/office/drawing/2014/main" val="1235554455"/>
                    </a:ext>
                  </a:extLst>
                </a:gridCol>
                <a:gridCol w="1138748">
                  <a:extLst>
                    <a:ext uri="{9D8B030D-6E8A-4147-A177-3AD203B41FA5}">
                      <a16:colId xmlns:a16="http://schemas.microsoft.com/office/drawing/2014/main" val="170715700"/>
                    </a:ext>
                  </a:extLst>
                </a:gridCol>
                <a:gridCol w="1333668">
                  <a:extLst>
                    <a:ext uri="{9D8B030D-6E8A-4147-A177-3AD203B41FA5}">
                      <a16:colId xmlns:a16="http://schemas.microsoft.com/office/drawing/2014/main" val="3458864378"/>
                    </a:ext>
                  </a:extLst>
                </a:gridCol>
                <a:gridCol w="1371483">
                  <a:extLst>
                    <a:ext uri="{9D8B030D-6E8A-4147-A177-3AD203B41FA5}">
                      <a16:colId xmlns:a16="http://schemas.microsoft.com/office/drawing/2014/main" val="4149358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Special Punctuation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 panose="05000000000000000000" pitchFamily="2" charset="2"/>
                        </a:rPr>
                        <a:t>:) &amp; :-)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:( &amp; :-(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57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692215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253755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23956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23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86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3CE54CE7-FED0-4D05-82C7-8CBBFDBDC4D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737" y="1933231"/>
            <a:ext cx="2167128" cy="1474470"/>
          </a:xfr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A2D4C29-52B1-4C85-A60D-62E196A4467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563496" y="4253378"/>
            <a:ext cx="2167128" cy="147447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B01E9E5-6396-454A-8084-7FA2A9EDCC02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302882" y="1933232"/>
            <a:ext cx="2167128" cy="147447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8B69CC9-446D-4F89-96E2-454A43C839EE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92144" y="4240909"/>
            <a:ext cx="2167128" cy="147447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E45675D-29E3-47F1-82EC-D35470BDA0EA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6799172" y="1933231"/>
            <a:ext cx="2167128" cy="147447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DCD3587-E9DD-45A8-AD74-07B0A7BCD1CF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2327820" y="4240909"/>
            <a:ext cx="2167128" cy="147447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52A84EC-AC06-4F9A-9CA6-9A1112DF03A9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4551027" y="1933231"/>
            <a:ext cx="2167128" cy="147447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27C1AE6-802C-418E-9178-219245A60107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6799172" y="4253378"/>
            <a:ext cx="2167128" cy="14744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AD75BD-97ED-DA45-9541-296DABB4ECA5}"/>
              </a:ext>
            </a:extLst>
          </p:cNvPr>
          <p:cNvSpPr txBox="1"/>
          <p:nvPr/>
        </p:nvSpPr>
        <p:spPr>
          <a:xfrm>
            <a:off x="324196" y="1563869"/>
            <a:ext cx="221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Positive Categories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CB8B49-9571-7C40-A66A-5037CA2A6304}"/>
              </a:ext>
            </a:extLst>
          </p:cNvPr>
          <p:cNvSpPr txBox="1"/>
          <p:nvPr/>
        </p:nvSpPr>
        <p:spPr>
          <a:xfrm>
            <a:off x="324196" y="3884015"/>
            <a:ext cx="221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Negative Categories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94163-575A-1C45-B463-EE32D0B80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Categories</a:t>
            </a:r>
          </a:p>
        </p:txBody>
      </p:sp>
    </p:spTree>
    <p:extLst>
      <p:ext uri="{BB962C8B-B14F-4D97-AF65-F5344CB8AC3E}">
        <p14:creationId xmlns:p14="http://schemas.microsoft.com/office/powerpoint/2010/main" val="232970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2220</TotalTime>
  <Words>501</Words>
  <Application>Microsoft Macintosh PowerPoint</Application>
  <PresentationFormat>On-screen Show (4:3)</PresentationFormat>
  <Paragraphs>118</Paragraphs>
  <Slides>14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Calibri Light</vt:lpstr>
      <vt:lpstr>Wingdings</vt:lpstr>
      <vt:lpstr>Office Theme</vt:lpstr>
      <vt:lpstr>Yelp Review Data Prediction Part I</vt:lpstr>
      <vt:lpstr>Content</vt:lpstr>
      <vt:lpstr>Data Overview</vt:lpstr>
      <vt:lpstr>Text - Language</vt:lpstr>
      <vt:lpstr>Text - Cleaning Procedure</vt:lpstr>
      <vt:lpstr>Text – Length of Characters</vt:lpstr>
      <vt:lpstr>Text – Special Punctuation</vt:lpstr>
      <vt:lpstr>Text – Special Punctuation</vt:lpstr>
      <vt:lpstr>Categories</vt:lpstr>
      <vt:lpstr>Categories – Word Frequency</vt:lpstr>
      <vt:lpstr>Categories – Word Frequency</vt:lpstr>
      <vt:lpstr>Future work</vt:lpstr>
      <vt:lpstr>PowerPoint Presentation</vt:lpstr>
      <vt:lpstr>Words Deleted for Word Cloud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86</cp:revision>
  <dcterms:created xsi:type="dcterms:W3CDTF">2018-03-04T03:59:55Z</dcterms:created>
  <dcterms:modified xsi:type="dcterms:W3CDTF">2018-03-07T02:55:53Z</dcterms:modified>
</cp:coreProperties>
</file>