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7559675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9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0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3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9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1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4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49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0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3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4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6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5" name="PlaceHolder 2"/>
          <p:cNvSpPr>
            <a:spLocks noGrp="true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5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5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6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9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0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4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7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99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0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1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2" name="PlaceHolder 5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4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5" name="PlaceHolder 3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06" name="Picture 105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  <p:pic>
        <p:nvPicPr>
          <p:cNvPr id="107" name="Picture 106"/>
          <p:cNvPicPr/>
          <p:nvPr/>
        </p:nvPicPr>
        <p:blipFill>
          <a:blip r:embed="rId2"/>
          <a:stretch>
            <a:fillRect/>
          </a:stretch>
        </p:blipFill>
        <p:spPr>
          <a:xfrm>
            <a:off x="2292480" y="1768680"/>
            <a:ext cx="549504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8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true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" name="PlaceHolder 3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" name="PlaceHolder 4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true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true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true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37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true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73" name="PlaceHolder 2"/>
          <p:cNvSpPr>
            <a:spLocks noGrp="true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p>
            <a:pPr marL="431800" indent="-32385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864235" lvl="1" indent="-32385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296035" lvl="2" indent="-28829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Third Outline Level</a:t>
            </a:r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1727835" lvl="3" indent="-215900"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Fourth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60270" lvl="4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Fifth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592070" lvl="5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Sixth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23870" lvl="6" indent="-215900"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</a:rPr>
              <a:t>Seventh Outline Level</a:t>
            </a:r>
            <a:endParaRPr lang="en-US" sz="20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软件开发进展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r>
              <a:rPr lang="en-US" sz="12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</a:t>
            </a:r>
            <a:r>
              <a:rPr lang="en-US" sz="18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</a:t>
            </a: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项目组一直在进行高效易用有限元软件包的设计开发工作, 目前已经完成初步的框架设计, 开发工作也在持续进行中. 项目以 Python  为主要开发语言，C++为辅助开发语言 。采用 Python 的主要原因如下：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解释性语言，无需编译，易学易用。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支持面向对象软件开发模式，用面向对象的方式组织有限元软件包，易重用、维护和扩展。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有庞大的用户社群，包括 NASA, ANL, Google 等国际知名的科研机构和公司都选择 Python 做为高性能计算的开发语言。Python 的初学者和开发者很容易从社群中获得帮助和开发文档。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有丰富的科学计算基础软件包， 如：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NumPy:  http://numpy.scipy.org - Numerical Python，主要提供多维数组及相关运算功能。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SciPy:  http://www.scipy.org - Scientific Python，提供高效的优化、FFT,、稀疏矩阵等科学计算模块。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4831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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Matplotlib: http://www.matplotlib.org - Graphics library，提供成熟 2D 和 3D 画图软件功能。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对高性能计算有很好的支持，如MPI、OpenMP和CUDA等， 可直接在大型并行计算机上布署使用。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很容易用其它编译语言扩展Python，如 C/C++和Fortran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6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开源免费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215900" indent="-21272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2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24240" y="36576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面向数组编程（Array-oriented programming）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pPr marL="44831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基于NumPy 提供的多维数组和运算功能，对同类数据在矩阵向量运算的层面进行操作。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避免大量循环。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431800" indent="-320675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充分利用计算机的多线程运算，提高程序执行效率。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marL="215900" indent="-212725" algn="ctr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面向对象编程（Object-oriented programming)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r>
              <a:rPr lang="en-US" sz="24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Cambria"/>
                <a:ea typeface="DejaVu Sans" panose="020B0603030804020204"/>
              </a:rPr>
              <a:t>    面向有限元数学对象的方式组织程序模块, 如网格, 有限元空间, 弱形式, 边界条件等。下面是一个求解一致加密网格上Poisson问题的程序示例：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mesh = squaremesh(0, 1, 0, 1, refine=3) # 获得区域 [0,1]^2 的初始三角形网格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maxit = 6 # 网格加密 6 次,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error = np.zeros((maxit,), dtype=np.float) # 存储每层网格上的误差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Ndof = np.zeros((maxit,), dtype=np.int) # 存储每层网格上的自由度个数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for i in range(maxit):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 V = FunctionSpace(mesh, 'Lagrange', 3) # 获得网格上的 3 次 Lagrange 有限元空间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Ndof[i] = V.number_of_global_dofs() # 记录空间的自由度个数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a  = LaplaceSymetricForm(V, 6) # 获得 Lapalce 算子的弱形式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L = SourceForm(V, f, 6) # 获得方程右端源项弱形式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BC = DirichletBC(V, gd, isBoundaryDof) # 生成 Dirichlet 边界处理对象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uh = solve(a, L, BC, 'amg') # 用 amg 方法求解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eu = V.interpolation(u) # 把真解插值到有限元空间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error[i] = np.sqrt(np.sum((eu - uh)**2)/Ndof[i]) # 计算 l_2 误差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if i &lt; maxit-1: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        mesh.uniform_refine() # 加密网格为进行下一步计算准备网格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r>
              <a:rPr lang="en-US" sz="1100" b="0" strike="noStrike" spc="-1">
                <a:solidFill>
                  <a:srgbClr val="00000A"/>
                </a:solidFill>
                <a:uFill>
                  <a:solidFill>
                    <a:srgbClr val="FFFFFF"/>
                  </a:solidFill>
                </a:uFill>
                <a:latin typeface="Adobe Fangsong Std R" panose="02020400000000000000" charset="-122"/>
                <a:ea typeface="Adobe Fangsong Std R" panose="02020400000000000000" charset="-122"/>
              </a:rPr>
              <a:t>print(error)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软件包已经实现的功能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简单二维区域上的结构和非结构网格生成与一致加密。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三角形网格上任意次 Lagrangian 有限元空间。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Laplace 算子的和方程右端源项的弱形式。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四阶问题的恢复型弱形式。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Dirichlet 边界条件的处理。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与代数多重网格解法器 pyamg 的接口。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504000" y="301320"/>
            <a:ext cx="9068400" cy="12589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 anchor="ctr"/>
          <a:p>
            <a:pPr algn="ctr">
              <a:lnSpc>
                <a:spcPct val="100000"/>
              </a:lnSpc>
            </a:pPr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下一步工作设想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504000" y="1769040"/>
            <a:ext cx="9068400" cy="438120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0" tIns="0" rIns="0" bIns="0"/>
          <a:p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目前, 我们的软件包的设计和实现还很初步, 还有很多优化和改进的空间, 下一步我们会为增加更多的功能, 如: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二维网格的二分法自适应加密算法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支持更多的网格类型, 如四边形, 多边形, 四面体和多面体网格的网格类型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网格优化功能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marL="304800" indent="-302260">
              <a:lnSpc>
                <a:spcPct val="100000"/>
              </a:lnSpc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实现更多的有限元空间, 如混合有限元空间, 虚单元法有限元空间等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并在此基础上, 针对相场模型, 设计相应的可重用的程序模块, 更好支持本项目的研究工作的进行</a:t>
            </a: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。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1920240" y="3108960"/>
            <a:ext cx="1643760" cy="34416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19" name="CustomShape 2"/>
          <p:cNvSpPr/>
          <p:nvPr/>
        </p:nvSpPr>
        <p:spPr>
          <a:xfrm>
            <a:off x="3766680" y="3303360"/>
            <a:ext cx="717480" cy="35748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0" name="CustomShape 3"/>
          <p:cNvSpPr/>
          <p:nvPr/>
        </p:nvSpPr>
        <p:spPr>
          <a:xfrm>
            <a:off x="1097280" y="4666320"/>
            <a:ext cx="5302440" cy="1004760"/>
          </a:xfrm>
          <a:prstGeom prst="rect">
            <a:avLst/>
          </a:prstGeom>
          <a:solidFill>
            <a:srgbClr val="99FFCC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1" name="CustomShape 4"/>
          <p:cNvSpPr/>
          <p:nvPr/>
        </p:nvSpPr>
        <p:spPr>
          <a:xfrm>
            <a:off x="1172160" y="4846320"/>
            <a:ext cx="912600" cy="27324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Numpy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2" name="CustomShape 5"/>
          <p:cNvSpPr/>
          <p:nvPr/>
        </p:nvSpPr>
        <p:spPr>
          <a:xfrm>
            <a:off x="2142000" y="4846320"/>
            <a:ext cx="912600" cy="2754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SciPy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3" name="CustomShape 6"/>
          <p:cNvSpPr/>
          <p:nvPr/>
        </p:nvSpPr>
        <p:spPr>
          <a:xfrm>
            <a:off x="3147840" y="4846320"/>
            <a:ext cx="1095480" cy="28548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Matplotlib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4" name="CustomShape 7"/>
          <p:cNvSpPr/>
          <p:nvPr/>
        </p:nvSpPr>
        <p:spPr>
          <a:xfrm>
            <a:off x="4368600" y="4835520"/>
            <a:ext cx="729720" cy="28116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mpi4py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5" name="CustomShape 8"/>
          <p:cNvSpPr/>
          <p:nvPr/>
        </p:nvSpPr>
        <p:spPr>
          <a:xfrm>
            <a:off x="5214960" y="4835520"/>
            <a:ext cx="10954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PyCUDA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6" name="CustomShape 9"/>
          <p:cNvSpPr/>
          <p:nvPr/>
        </p:nvSpPr>
        <p:spPr>
          <a:xfrm>
            <a:off x="3307680" y="5303520"/>
            <a:ext cx="638280" cy="286200"/>
          </a:xfrm>
          <a:prstGeom prst="rect">
            <a:avLst/>
          </a:prstGeom>
          <a:solidFill>
            <a:srgbClr val="DD4814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27" name="CustomShape 10"/>
          <p:cNvSpPr/>
          <p:nvPr/>
        </p:nvSpPr>
        <p:spPr>
          <a:xfrm>
            <a:off x="1098000" y="3292560"/>
            <a:ext cx="5301720" cy="821160"/>
          </a:xfrm>
          <a:prstGeom prst="rect">
            <a:avLst/>
          </a:prstGeom>
          <a:solidFill>
            <a:srgbClr val="FF99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28" name="CustomShape 11"/>
          <p:cNvSpPr/>
          <p:nvPr/>
        </p:nvSpPr>
        <p:spPr>
          <a:xfrm>
            <a:off x="4584130" y="3390545"/>
            <a:ext cx="912960" cy="27540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zh-CN" alt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宋体" panose="02010600030101010101" charset="-122"/>
              </a:rPr>
              <a:t>算子组装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panose="02010600030101010101" charset="-122"/>
            </a:endParaRPr>
          </a:p>
        </p:txBody>
      </p:sp>
      <p:sp>
        <p:nvSpPr>
          <p:cNvPr id="129" name="CustomShape 12"/>
          <p:cNvSpPr/>
          <p:nvPr/>
        </p:nvSpPr>
        <p:spPr>
          <a:xfrm>
            <a:off x="1186180" y="3789680"/>
            <a:ext cx="1247775" cy="27305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代数解法器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0" name="CustomShape 13"/>
          <p:cNvSpPr/>
          <p:nvPr/>
        </p:nvSpPr>
        <p:spPr>
          <a:xfrm>
            <a:off x="2581170" y="3789455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时间积分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3" name="CustomShape 16"/>
          <p:cNvSpPr/>
          <p:nvPr/>
        </p:nvSpPr>
        <p:spPr>
          <a:xfrm>
            <a:off x="1097280" y="1784520"/>
            <a:ext cx="5302440" cy="932400"/>
          </a:xfrm>
          <a:prstGeom prst="rect">
            <a:avLst/>
          </a:prstGeom>
          <a:solidFill>
            <a:srgbClr val="9933F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34" name="CustomShape 17"/>
          <p:cNvSpPr/>
          <p:nvPr/>
        </p:nvSpPr>
        <p:spPr>
          <a:xfrm>
            <a:off x="1186200" y="1895040"/>
            <a:ext cx="1064520" cy="364320"/>
          </a:xfrm>
          <a:prstGeom prst="rect">
            <a:avLst/>
          </a:prstGeom>
          <a:solidFill>
            <a:srgbClr val="FF66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相场模型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5" name="CustomShape 18"/>
          <p:cNvSpPr/>
          <p:nvPr/>
        </p:nvSpPr>
        <p:spPr>
          <a:xfrm>
            <a:off x="2341080" y="1895040"/>
            <a:ext cx="1153080" cy="364320"/>
          </a:xfrm>
          <a:prstGeom prst="rect">
            <a:avLst/>
          </a:prstGeom>
          <a:solidFill>
            <a:srgbClr val="66FFF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电磁场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6" name="CustomShape 19"/>
          <p:cNvSpPr/>
          <p:nvPr/>
        </p:nvSpPr>
        <p:spPr>
          <a:xfrm>
            <a:off x="3566160" y="1895040"/>
            <a:ext cx="1096560" cy="364320"/>
          </a:xfrm>
          <a:prstGeom prst="rect">
            <a:avLst/>
          </a:prstGeom>
          <a:solidFill>
            <a:srgbClr val="FF33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移动界面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7" name="CustomShape 20"/>
          <p:cNvSpPr/>
          <p:nvPr/>
        </p:nvSpPr>
        <p:spPr>
          <a:xfrm>
            <a:off x="4754880" y="1884240"/>
            <a:ext cx="1370880" cy="364320"/>
          </a:xfrm>
          <a:prstGeom prst="rect">
            <a:avLst/>
          </a:prstGeom>
          <a:solidFill>
            <a:srgbClr val="FFCC00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高分子材料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8" name="CustomShape 21"/>
          <p:cNvSpPr/>
          <p:nvPr/>
        </p:nvSpPr>
        <p:spPr>
          <a:xfrm>
            <a:off x="3307700" y="3392690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函数空间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39" name="CustomShape 22"/>
          <p:cNvSpPr/>
          <p:nvPr/>
        </p:nvSpPr>
        <p:spPr>
          <a:xfrm>
            <a:off x="1185890" y="3385705"/>
            <a:ext cx="912960" cy="27288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网格</a:t>
            </a:r>
            <a:endParaRPr lang="zh-CN" alt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  <a:ea typeface="宋体" panose="02010600030101010101" charset="-122"/>
            </a:endParaRPr>
          </a:p>
        </p:txBody>
      </p:sp>
      <p:pic>
        <p:nvPicPr>
          <p:cNvPr id="140" name="Picture 139"/>
          <p:cNvPicPr/>
          <p:nvPr/>
        </p:nvPicPr>
        <p:blipFill>
          <a:blip r:embed="rId1"/>
          <a:stretch>
            <a:fillRect/>
          </a:stretch>
        </p:blipFill>
        <p:spPr>
          <a:xfrm>
            <a:off x="6411600" y="494064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1" name="CustomShape 23"/>
          <p:cNvSpPr/>
          <p:nvPr/>
        </p:nvSpPr>
        <p:spPr>
          <a:xfrm>
            <a:off x="7406640" y="4739040"/>
            <a:ext cx="1806120" cy="93204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基础Python模块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2" name="CustomShape 24"/>
          <p:cNvSpPr/>
          <p:nvPr/>
        </p:nvSpPr>
        <p:spPr>
          <a:xfrm>
            <a:off x="7387200" y="321984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有限元通用算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法模块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3" name="Picture 142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2021040"/>
            <a:ext cx="993960" cy="513000"/>
          </a:xfrm>
          <a:prstGeom prst="rect">
            <a:avLst/>
          </a:prstGeom>
          <a:ln>
            <a:noFill/>
          </a:ln>
        </p:spPr>
      </p:pic>
      <p:pic>
        <p:nvPicPr>
          <p:cNvPr id="144" name="Picture 143"/>
          <p:cNvPicPr/>
          <p:nvPr/>
        </p:nvPicPr>
        <p:blipFill>
          <a:blip r:embed="rId1"/>
          <a:stretch>
            <a:fillRect/>
          </a:stretch>
        </p:blipFill>
        <p:spPr>
          <a:xfrm>
            <a:off x="6400800" y="3458160"/>
            <a:ext cx="993960" cy="513000"/>
          </a:xfrm>
          <a:prstGeom prst="rect">
            <a:avLst/>
          </a:prstGeom>
          <a:ln>
            <a:noFill/>
          </a:ln>
        </p:spPr>
      </p:pic>
      <p:sp>
        <p:nvSpPr>
          <p:cNvPr id="145" name="CustomShape 25"/>
          <p:cNvSpPr/>
          <p:nvPr/>
        </p:nvSpPr>
        <p:spPr>
          <a:xfrm>
            <a:off x="7390080" y="1784160"/>
            <a:ext cx="1827720" cy="1004760"/>
          </a:xfrm>
          <a:prstGeom prst="ellipse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实际应用模块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6" name="CustomShape 26"/>
          <p:cNvSpPr/>
          <p:nvPr/>
        </p:nvSpPr>
        <p:spPr>
          <a:xfrm>
            <a:off x="3850640" y="3789680"/>
            <a:ext cx="1247775" cy="27305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可视化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47" name="CustomShape 27"/>
          <p:cNvSpPr/>
          <p:nvPr/>
        </p:nvSpPr>
        <p:spPr>
          <a:xfrm>
            <a:off x="2287905" y="3390265"/>
            <a:ext cx="806450" cy="27305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自适应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pic>
        <p:nvPicPr>
          <p:cNvPr id="148" name="Picture 147"/>
          <p:cNvPicPr/>
          <p:nvPr/>
        </p:nvPicPr>
        <p:blipFill>
          <a:blip r:embed="rId2"/>
          <a:stretch>
            <a:fillRect/>
          </a:stretch>
        </p:blipFill>
        <p:spPr>
          <a:xfrm>
            <a:off x="4860000" y="268272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49" name="Picture 148"/>
          <p:cNvPicPr/>
          <p:nvPr/>
        </p:nvPicPr>
        <p:blipFill>
          <a:blip r:embed="rId3"/>
          <a:stretch>
            <a:fillRect/>
          </a:stretch>
        </p:blipFill>
        <p:spPr>
          <a:xfrm>
            <a:off x="2482560" y="26924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0" name="Picture 149"/>
          <p:cNvPicPr/>
          <p:nvPr/>
        </p:nvPicPr>
        <p:blipFill>
          <a:blip r:embed="rId3"/>
          <a:stretch>
            <a:fillRect/>
          </a:stretch>
        </p:blipFill>
        <p:spPr>
          <a:xfrm>
            <a:off x="2482560" y="4073040"/>
            <a:ext cx="808200" cy="693720"/>
          </a:xfrm>
          <a:prstGeom prst="rect">
            <a:avLst/>
          </a:prstGeom>
          <a:ln>
            <a:noFill/>
          </a:ln>
        </p:spPr>
      </p:pic>
      <p:pic>
        <p:nvPicPr>
          <p:cNvPr id="151" name="Picture 150"/>
          <p:cNvPicPr/>
          <p:nvPr/>
        </p:nvPicPr>
        <p:blipFill>
          <a:blip r:embed="rId2"/>
          <a:stretch>
            <a:fillRect/>
          </a:stretch>
        </p:blipFill>
        <p:spPr>
          <a:xfrm>
            <a:off x="4846320" y="4062960"/>
            <a:ext cx="808200" cy="693720"/>
          </a:xfrm>
          <a:prstGeom prst="rect">
            <a:avLst/>
          </a:prstGeom>
          <a:ln>
            <a:noFill/>
          </a:ln>
        </p:spPr>
      </p:pic>
      <p:sp>
        <p:nvSpPr>
          <p:cNvPr id="152" name="CustomShape 28"/>
          <p:cNvSpPr/>
          <p:nvPr/>
        </p:nvSpPr>
        <p:spPr>
          <a:xfrm>
            <a:off x="3250080" y="2377440"/>
            <a:ext cx="730440" cy="273240"/>
          </a:xfrm>
          <a:prstGeom prst="rect">
            <a:avLst/>
          </a:prstGeom>
          <a:solidFill>
            <a:srgbClr val="FFFF99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  <p:sp>
        <p:nvSpPr>
          <p:cNvPr id="153" name="CustomShape 29"/>
          <p:cNvSpPr/>
          <p:nvPr/>
        </p:nvSpPr>
        <p:spPr>
          <a:xfrm>
            <a:off x="5672025" y="3585930"/>
            <a:ext cx="639000" cy="273240"/>
          </a:xfrm>
          <a:prstGeom prst="rect">
            <a:avLst/>
          </a:prstGeom>
          <a:solidFill>
            <a:srgbClr val="729FCF"/>
          </a:solidFill>
          <a:ln>
            <a:solidFill>
              <a:srgbClr val="3465A4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ctr"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 panose="020B0604020202020204"/>
                <a:ea typeface="DejaVu Sans" panose="020B0603030804020204"/>
              </a:rPr>
              <a:t>…...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Rounded Rectangle 3"/>
          <p:cNvSpPr/>
          <p:nvPr/>
        </p:nvSpPr>
        <p:spPr>
          <a:xfrm>
            <a:off x="445770" y="6012180"/>
            <a:ext cx="7200900" cy="60388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46405" y="4568825"/>
            <a:ext cx="7200265" cy="119316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7040" y="3342005"/>
            <a:ext cx="5269230" cy="9759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Text Box 6"/>
          <p:cNvSpPr txBox="true"/>
          <p:nvPr/>
        </p:nvSpPr>
        <p:spPr>
          <a:xfrm>
            <a:off x="481330" y="4975860"/>
            <a:ext cx="12522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操作系统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55470" y="5283200"/>
            <a:ext cx="935990" cy="3822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编译器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56105" y="4719320"/>
            <a:ext cx="935355" cy="3721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数学库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4825" y="4726305"/>
            <a:ext cx="128016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通信库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Hyper MPI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477385" y="4726305"/>
            <a:ext cx="1280160" cy="9461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集群管理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CCPortal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84545" y="4725670"/>
            <a:ext cx="1564640" cy="939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调度器</a:t>
            </a:r>
            <a:endParaRPr lang="zh-CN" altLang="en-US">
              <a:ea typeface="宋体" panose="02010600030101010101" charset="-122"/>
            </a:endParaRPr>
          </a:p>
          <a:p>
            <a:pPr algn="ctr"/>
            <a:r>
              <a:rPr lang="en-US" altLang="zh-CN">
                <a:ea typeface="宋体" panose="02010600030101010101" charset="-122"/>
              </a:rPr>
              <a:t>CCScheduler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13" name="Text Box 12"/>
          <p:cNvSpPr txBox="true"/>
          <p:nvPr/>
        </p:nvSpPr>
        <p:spPr>
          <a:xfrm>
            <a:off x="481965" y="3529330"/>
            <a:ext cx="10293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并行编程框架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650365" y="3888740"/>
            <a:ext cx="3251200" cy="3600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并行网格数据结构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650365" y="3447415"/>
            <a:ext cx="1638935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自适应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6" name="Text Box 15"/>
          <p:cNvSpPr txBox="true"/>
          <p:nvPr/>
        </p:nvSpPr>
        <p:spPr>
          <a:xfrm>
            <a:off x="481965" y="6104890"/>
            <a:ext cx="1113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硬件平台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856105" y="618045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计算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603625" y="618045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存储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27675" y="6203315"/>
            <a:ext cx="1080135" cy="2616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网络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64230" y="3447415"/>
            <a:ext cx="1536700" cy="3702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动态负载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446405" y="2224405"/>
            <a:ext cx="4715510" cy="8667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3" name="Rounded Rectangle 22"/>
          <p:cNvSpPr/>
          <p:nvPr/>
        </p:nvSpPr>
        <p:spPr>
          <a:xfrm>
            <a:off x="1544955" y="2334260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有限元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3168650" y="2334260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有限差分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1544955" y="2710815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有限体积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3168650" y="2710815"/>
            <a:ext cx="1556385" cy="3067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ea typeface="宋体" panose="02010600030101010101" charset="-122"/>
              </a:rPr>
              <a:t>时间积分</a:t>
            </a:r>
            <a:endParaRPr lang="en-US" altLang="zh-CN">
              <a:ea typeface="宋体" panose="02010600030101010101" charset="-122"/>
            </a:endParaRPr>
          </a:p>
        </p:txBody>
      </p:sp>
      <p:sp>
        <p:nvSpPr>
          <p:cNvPr id="27" name="Text Box 26"/>
          <p:cNvSpPr txBox="true"/>
          <p:nvPr/>
        </p:nvSpPr>
        <p:spPr>
          <a:xfrm>
            <a:off x="494665" y="2473325"/>
            <a:ext cx="115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数值离散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445770" y="1477010"/>
            <a:ext cx="7200265" cy="553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9" name="Text Box 28"/>
          <p:cNvSpPr txBox="true"/>
          <p:nvPr/>
        </p:nvSpPr>
        <p:spPr>
          <a:xfrm>
            <a:off x="3126740" y="1569720"/>
            <a:ext cx="20345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工业仿真应用层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837555" y="2224405"/>
            <a:ext cx="1809115" cy="20935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1" name="Text Box 30"/>
          <p:cNvSpPr txBox="true"/>
          <p:nvPr/>
        </p:nvSpPr>
        <p:spPr>
          <a:xfrm>
            <a:off x="6137910" y="2985770"/>
            <a:ext cx="12274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ea typeface="宋体" panose="02010600030101010101" charset="-122"/>
              </a:rPr>
              <a:t>离散系统快速求解</a:t>
            </a:r>
            <a:endParaRPr lang="zh-CN" altLang="en-US">
              <a:ea typeface="宋体" panose="02010600030101010101" charset="-122"/>
            </a:endParaRPr>
          </a:p>
        </p:txBody>
      </p:sp>
      <p:sp>
        <p:nvSpPr>
          <p:cNvPr id="33" name="Text Box 32"/>
          <p:cNvSpPr txBox="true"/>
          <p:nvPr/>
        </p:nvSpPr>
        <p:spPr>
          <a:xfrm>
            <a:off x="4725035" y="2429510"/>
            <a:ext cx="43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...</a:t>
            </a:r>
            <a:endParaRPr lang="en-US" altLang="en-US"/>
          </a:p>
        </p:txBody>
      </p:sp>
      <p:sp>
        <p:nvSpPr>
          <p:cNvPr id="37" name="Down Arrow 36"/>
          <p:cNvSpPr/>
          <p:nvPr/>
        </p:nvSpPr>
        <p:spPr>
          <a:xfrm>
            <a:off x="5400040" y="1938655"/>
            <a:ext cx="144145" cy="15087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>
            <a:off x="5005070" y="2555240"/>
            <a:ext cx="878840" cy="144145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9" name="Down Arrow 38"/>
          <p:cNvSpPr/>
          <p:nvPr/>
        </p:nvSpPr>
        <p:spPr>
          <a:xfrm>
            <a:off x="3051175" y="1938655"/>
            <a:ext cx="131445" cy="34861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Down Arrow 39"/>
          <p:cNvSpPr/>
          <p:nvPr/>
        </p:nvSpPr>
        <p:spPr>
          <a:xfrm>
            <a:off x="3045460" y="3085465"/>
            <a:ext cx="143510" cy="25654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Down Arrow 40"/>
          <p:cNvSpPr/>
          <p:nvPr/>
        </p:nvSpPr>
        <p:spPr>
          <a:xfrm>
            <a:off x="3009900" y="4248785"/>
            <a:ext cx="144145" cy="429260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2" name="Down Arrow 41"/>
          <p:cNvSpPr/>
          <p:nvPr/>
        </p:nvSpPr>
        <p:spPr>
          <a:xfrm>
            <a:off x="6607810" y="428307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3" name="Down Arrow 42"/>
          <p:cNvSpPr/>
          <p:nvPr/>
        </p:nvSpPr>
        <p:spPr>
          <a:xfrm>
            <a:off x="3874770" y="574484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5" name="Down Arrow 44"/>
          <p:cNvSpPr/>
          <p:nvPr/>
        </p:nvSpPr>
        <p:spPr>
          <a:xfrm>
            <a:off x="6594475" y="1974215"/>
            <a:ext cx="144145" cy="360045"/>
          </a:xfrm>
          <a:prstGeom prst="down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lang="en-US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2101</Words>
  <Application>WPS Presentation</Application>
  <PresentationFormat/>
  <Paragraphs>159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Arial</vt:lpstr>
      <vt:lpstr>Symbol</vt:lpstr>
      <vt:lpstr>DejaVu Sans</vt:lpstr>
      <vt:lpstr>Cambria</vt:lpstr>
      <vt:lpstr>Comfortaa Light</vt:lpstr>
      <vt:lpstr>Adobe Fangsong Std R</vt:lpstr>
      <vt:lpstr>宋体</vt:lpstr>
      <vt:lpstr>微软雅黑</vt:lpstr>
      <vt:lpstr>Arial Unicode MS</vt:lpstr>
      <vt:lpstr>Calibri</vt:lpstr>
      <vt:lpstr>Office Theme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why</cp:lastModifiedBy>
  <cp:revision>15</cp:revision>
  <dcterms:created xsi:type="dcterms:W3CDTF">2021-06-25T06:56:14Z</dcterms:created>
  <dcterms:modified xsi:type="dcterms:W3CDTF">2021-06-25T06:56:14Z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1033-11.1.0.9719</vt:lpwstr>
  </property>
</Properties>
</file>