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软件开发进展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r>
              <a:rPr lang="en-US" sz="12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</a:t>
            </a: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项目组一直在进行高效易用有限元软件包的设计开发工作, 目前已经完成初步的框架设计, 开发工作也在持续进行中. 项目以 Python  为主要开发语言，C++为辅助开发语言 。采用 Python 的主要原因如下：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解释性语言，无需编译，易学易用。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支持面向对象软件开发模式，用面向对象的方式组织有限元软件包，易重用、维护和扩展。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有庞大的用户社群，包括 NASA, ANL, Google 等国际知名的科研机构和公司都选择 Python 做为高性能计算的开发语言。Python 的初学者和开发者很容易从社群中获得帮助和开发文档。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有丰富的科学计算基础软件包， 如：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NumPy:  http://numpy.scipy.org - Numerical Python，主要提供多维数组及相关运算功能。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SciPy:  http://www.scipy.org - Scientific Python，提供高效的优化、FFT,、稀疏矩阵等科学计算模块。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Matplotlib: http://www.matplotlib.org - Graphics library，提供成熟 2D 和 3D 画图软件功能。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对高性能计算有很好的支持，如MPI、OpenMP和CUDA等， 可直接在大型并行计算机上布署使用。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很容易用其它编译语言扩展Python，如 C/C++和Fortran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开源免费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240" y="36576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面向数组编程（Array-oriented programming）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4831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基于NumPy 提供的多维数组和运算功能，对同类数据在矩阵向量运算的层面进行操作。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避免大量循环。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充分利用计算机的多线程运算，提高程序执行效率。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marL="215900" indent="-21272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面向对象编程（Object-oriented programming)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r>
              <a:rPr lang="en-US" sz="24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  面向有限元数学对象的方式组织程序模块, 如网格, 有限元空间, 弱形式, 边界条件等。下面是一个求解一致加密网格上Poisson问题的程序示例：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mesh = squaremesh(0, 1, 0, 1, refine=3) # 获得区域 [0,1]^2 的初始三角形网格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maxit = 6 # 网格加密 6 次,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error = np.zeros((maxit,), dtype=np.float) # 存储每层网格上的误差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Ndof = np.zeros((maxit,), dtype=np.int) # 存储每层网格上的自由度个数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for i in range(maxit):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 V = FunctionSpace(mesh, 'Lagrange', 3) # 获得网格上的 3 次 Lagrange 有限元空间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Ndof[i] = V.number_of_global_dofs() # 记录空间的自由度个数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a  = LaplaceSymetricForm(V, 6) # 获得 Lapalce 算子的弱形式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L = SourceForm(V, f, 6) # 获得方程右端源项弱形式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BC = DirichletBC(V, gd, isBoundaryDof) # 生成 Dirichlet 边界处理对象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uh = solve(a, L, BC, 'amg') # 用 amg 方法求解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eu = V.interpolation(u) # 把真解插值到有限元空间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error[i] = np.sqrt(np.sum((eu - uh)**2)/Ndof[i]) # 计算 l_2 误差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if i &lt; maxit-1: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    mesh.uniform_refine() # 加密网格为进行下一步计算准备网格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print(error)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软件包已经实现的功能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简单二维区域上的结构和非结构网格生成与一致加密。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三角形网格上任意次 Lagrangian 有限元空间。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Laplace 算子的和方程右端源项的弱形式。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四阶问题的恢复型弱形式。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Dirichlet 边界条件的处理。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与代数多重网格解法器 pyamg 的接口。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下一步工作设想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目前, 我们的软件包的设计和实现还很初步, 还有很多优化和改进的空间, 下一步我们会为增加更多的功能, 如: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二维网格的二分法自适应加密算法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支持更多的网格类型, 如四边形, 多边形, 四面体和多面体网格的网格类型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网格优化功能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实现更多的有限元空间, 如混合有限元空间, 虚单元法有限元空间等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并在此基础上, 针对相场模型, 设计相应的可重用的程序模块, 更好支持本项目的研究工作的进行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920240" y="3108960"/>
            <a:ext cx="16437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3766680" y="33033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097280" y="4666320"/>
            <a:ext cx="5302440" cy="1004760"/>
          </a:xfrm>
          <a:prstGeom prst="rect">
            <a:avLst/>
          </a:prstGeom>
          <a:solidFill>
            <a:srgbClr val="99FFCC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172160" y="4846320"/>
            <a:ext cx="912600" cy="27324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Numpy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142000" y="4846320"/>
            <a:ext cx="912600" cy="2754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SciPy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147840" y="4846320"/>
            <a:ext cx="1095480" cy="28548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368600" y="4835520"/>
            <a:ext cx="729720" cy="28116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mpi4py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214960" y="4835520"/>
            <a:ext cx="10954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PyCUDA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3307680" y="5303520"/>
            <a:ext cx="6382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098000" y="3292560"/>
            <a:ext cx="5301720" cy="82116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3295080" y="3439440"/>
            <a:ext cx="91296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弱形式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4425120" y="3441960"/>
            <a:ext cx="11523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代数解法器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29364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时间积分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117108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超收敛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225108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最优化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1097280" y="1784520"/>
            <a:ext cx="5302440" cy="932400"/>
          </a:xfrm>
          <a:prstGeom prst="rect">
            <a:avLst/>
          </a:prstGeom>
          <a:solidFill>
            <a:srgbClr val="9933F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1186200" y="1895040"/>
            <a:ext cx="1064520" cy="3643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相场模型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341080" y="1895040"/>
            <a:ext cx="1153080" cy="3643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电磁场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3566160" y="1895040"/>
            <a:ext cx="1096560" cy="364320"/>
          </a:xfrm>
          <a:prstGeom prst="rect">
            <a:avLst/>
          </a:prstGeom>
          <a:solidFill>
            <a:srgbClr val="FF33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移动界面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4754880" y="1884240"/>
            <a:ext cx="1370880" cy="364320"/>
          </a:xfrm>
          <a:prstGeom prst="rect">
            <a:avLst/>
          </a:pr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高分子材料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21"/>
          <p:cNvSpPr/>
          <p:nvPr/>
        </p:nvSpPr>
        <p:spPr>
          <a:xfrm>
            <a:off x="2253600" y="345492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函数空间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1156680" y="345492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网格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1"/>
          <a:stretch>
            <a:fillRect/>
          </a:stretch>
        </p:blipFill>
        <p:spPr>
          <a:xfrm>
            <a:off x="6411600" y="494064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1" name="CustomShape 23"/>
          <p:cNvSpPr/>
          <p:nvPr/>
        </p:nvSpPr>
        <p:spPr>
          <a:xfrm>
            <a:off x="7406640" y="4739040"/>
            <a:ext cx="1806120" cy="93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基础Python模块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7387200" y="321984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有限元通用算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法模块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2021040"/>
            <a:ext cx="993960" cy="51300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345816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5" name="CustomShape 25"/>
          <p:cNvSpPr/>
          <p:nvPr/>
        </p:nvSpPr>
        <p:spPr>
          <a:xfrm>
            <a:off x="7390080" y="178416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实际应用模块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4408560" y="3768480"/>
            <a:ext cx="116892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可视化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5670000" y="3438720"/>
            <a:ext cx="63900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自适应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00" y="268272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>
            <a:fillRect/>
          </a:stretch>
        </p:blipFill>
        <p:spPr>
          <a:xfrm>
            <a:off x="2482560" y="26924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>
            <a:fillRect/>
          </a:stretch>
        </p:blipFill>
        <p:spPr>
          <a:xfrm>
            <a:off x="2482560" y="40730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4062960"/>
            <a:ext cx="808200" cy="693720"/>
          </a:xfrm>
          <a:prstGeom prst="rect">
            <a:avLst/>
          </a:prstGeom>
          <a:ln>
            <a:noFill/>
          </a:ln>
        </p:spPr>
      </p:pic>
      <p:sp>
        <p:nvSpPr>
          <p:cNvPr id="152" name="CustomShape 28"/>
          <p:cNvSpPr/>
          <p:nvPr/>
        </p:nvSpPr>
        <p:spPr>
          <a:xfrm>
            <a:off x="3250080" y="2377440"/>
            <a:ext cx="730440" cy="27324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29"/>
          <p:cNvSpPr/>
          <p:nvPr/>
        </p:nvSpPr>
        <p:spPr>
          <a:xfrm>
            <a:off x="5654880" y="3749760"/>
            <a:ext cx="63900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45770" y="6012180"/>
            <a:ext cx="7200900" cy="603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6405" y="4568825"/>
            <a:ext cx="7200265" cy="1193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7040" y="3342005"/>
            <a:ext cx="5269230" cy="975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81330" y="49758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>
                <a:ea typeface="宋体" panose="02010600030101010101" charset="-122"/>
              </a:rPr>
              <a:t>操作系统</a:t>
            </a:r>
            <a:endParaRPr lang="zh-CN" altLang="">
              <a:ea typeface="宋体" panose="020106000301010101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470" y="5283200"/>
            <a:ext cx="9359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编译器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105" y="4719320"/>
            <a:ext cx="93535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数学库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4825" y="4726305"/>
            <a:ext cx="128016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通信库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Hyper MPI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7385" y="4726305"/>
            <a:ext cx="1280160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集群管理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CCPortal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4545" y="4725670"/>
            <a:ext cx="156464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调度器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CCScheduler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81965" y="3529330"/>
            <a:ext cx="1029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并行编程框架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0365" y="3888740"/>
            <a:ext cx="325120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并行网格数据结构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0365" y="3447415"/>
            <a:ext cx="16389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自适应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81965" y="610489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硬件平台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56105" y="618045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计算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3625" y="618045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存储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7675" y="620331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网络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4230" y="3447415"/>
            <a:ext cx="1536700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动态负载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6405" y="2224405"/>
            <a:ext cx="471551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44955" y="2334260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有限元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68650" y="2334260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有限差分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44955" y="2710815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有限体积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68650" y="2710815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时间积分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494665" y="24733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数值离散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5770" y="1477010"/>
            <a:ext cx="7200265" cy="55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3126740" y="1569720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工业仿真应用层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37555" y="2224405"/>
            <a:ext cx="1809115" cy="2093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6137910" y="2985770"/>
            <a:ext cx="1227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离散系统快速求解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4725035" y="2429510"/>
            <a:ext cx="43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...</a:t>
            </a:r>
            <a:endParaRPr lang="" altLang="en-US"/>
          </a:p>
        </p:txBody>
      </p:sp>
      <p:sp>
        <p:nvSpPr>
          <p:cNvPr id="37" name="Down Arrow 36"/>
          <p:cNvSpPr/>
          <p:nvPr/>
        </p:nvSpPr>
        <p:spPr>
          <a:xfrm>
            <a:off x="5400040" y="1938655"/>
            <a:ext cx="144145" cy="1508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05070" y="2555240"/>
            <a:ext cx="878840" cy="1441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051175" y="1938655"/>
            <a:ext cx="131445" cy="34861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045460" y="3085465"/>
            <a:ext cx="143510" cy="2565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009900" y="4248785"/>
            <a:ext cx="144145" cy="4292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607810" y="428307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3874770" y="574484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594475" y="197421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Presentation</Application>
  <PresentationFormat/>
  <Paragraphs>163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Symbol</vt:lpstr>
      <vt:lpstr>DejaVu Sans</vt:lpstr>
      <vt:lpstr>Cambria</vt:lpstr>
      <vt:lpstr>Comfortaa Light</vt:lpstr>
      <vt:lpstr>Adobe Fangsong Std R</vt:lpstr>
      <vt:lpstr>宋体</vt:lpstr>
      <vt:lpstr>微软雅黑</vt:lpstr>
      <vt:lpstr>Arial Unicode MS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why</cp:lastModifiedBy>
  <cp:revision>14</cp:revision>
  <dcterms:created xsi:type="dcterms:W3CDTF">2021-04-26T11:31:06Z</dcterms:created>
  <dcterms:modified xsi:type="dcterms:W3CDTF">2021-04-26T11:31:06Z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