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9"/>
  </p:notesMasterIdLst>
  <p:sldIdLst>
    <p:sldId id="256" r:id="rId2"/>
    <p:sldId id="283" r:id="rId3"/>
    <p:sldId id="286" r:id="rId4"/>
    <p:sldId id="287" r:id="rId5"/>
    <p:sldId id="285" r:id="rId6"/>
    <p:sldId id="288" r:id="rId7"/>
    <p:sldId id="271" r:id="rId8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midt, Charles M." initials="SCM" lastIdx="6" clrIdx="0">
    <p:extLst>
      <p:ext uri="{19B8F6BF-5375-455C-9EA6-DF929625EA0E}">
        <p15:presenceInfo xmlns:p15="http://schemas.microsoft.com/office/powerpoint/2012/main" userId="S-1-5-21-1940666338-227100268-1349548132-51103" providerId="AD"/>
      </p:ext>
    </p:extLst>
  </p:cmAuthor>
  <p:cmAuthor id="2" name="Sain, Joe" initials="SJ" lastIdx="5" clrIdx="1">
    <p:extLst>
      <p:ext uri="{19B8F6BF-5375-455C-9EA6-DF929625EA0E}">
        <p15:presenceInfo xmlns:p15="http://schemas.microsoft.com/office/powerpoint/2012/main" userId="S-1-5-21-1940666338-227100268-1349548132-7187" providerId="AD"/>
      </p:ext>
    </p:extLst>
  </p:cmAuthor>
  <p:cmAuthor id="3" name="Fitzgerald-McKay, Jessica M" initials="FJM" lastIdx="1" clrIdx="2">
    <p:extLst>
      <p:ext uri="{19B8F6BF-5375-455C-9EA6-DF929625EA0E}">
        <p15:presenceInfo xmlns:p15="http://schemas.microsoft.com/office/powerpoint/2012/main" userId="Fitzgerald-McKay, Jessica M" providerId="None"/>
      </p:ext>
    </p:extLst>
  </p:cmAuthor>
  <p:cmAuthor id="4" name="Schmidt, Charles M." initials="SCM [2]" lastIdx="20" clrIdx="3">
    <p:extLst>
      <p:ext uri="{19B8F6BF-5375-455C-9EA6-DF929625EA0E}">
        <p15:presenceInfo xmlns:p15="http://schemas.microsoft.com/office/powerpoint/2012/main" userId="S::CMSCHMIDT@MITRE.ORG::2608ed6f-9c90-4ffa-afcb-4fbfe7633a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6" autoAdjust="0"/>
    <p:restoredTop sz="82721" autoAdjust="0"/>
  </p:normalViewPr>
  <p:slideViewPr>
    <p:cSldViewPr snapToGrid="0">
      <p:cViewPr varScale="1">
        <p:scale>
          <a:sx n="105" d="100"/>
          <a:sy n="105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6357-AD86-4669-87B5-F3FD3077A0CE}" type="datetimeFigureOut">
              <a:rPr lang="en-US" smtClean="0"/>
              <a:t>3/6/20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E7852-8966-4CE1-8B27-3CA722BDED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5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E7852-8966-4CE1-8B27-3CA722BDED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4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E7852-8966-4CE1-8B27-3CA722BDEDF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5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E7852-8966-4CE1-8B27-3CA722BDEDF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6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SCAP v2 is not a USG point solution. </a:t>
            </a:r>
          </a:p>
          <a:p>
            <a:r>
              <a:rPr lang="en-US" dirty="0"/>
              <a:t>USG wants to be one customer among many, one requirements producer among many.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E7852-8966-4CE1-8B27-3CA722BDEDF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6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AF3-1823-4949-84BB-5BC493358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011A2-C911-46DC-8303-76E64BE60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01182-F426-43D9-B83E-DE92C249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885B-95AA-5044-B8A3-EB444274958E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EE1C1-4305-4335-BEED-9D11E51E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F183-BB8A-4F87-B4CB-BE8AE911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9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6CF0-3FFD-44B8-A452-D50E6B38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91BF0-1A1D-4F68-8299-7BE42D8F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BD90A-2269-48A4-80EA-AD494C9F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2362-268E-C046-8CA6-AAB5EF4A1BD1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1F98-52EB-4DF2-BDB1-9DA18E17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82B4A-5D6A-4107-9F3E-4E761D55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C09BE-7417-4861-A618-7BDD29843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731CD-7BB9-4D95-B248-FF1919F6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2D24-0C93-4716-96D9-3397211C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6B2B-A48D-1B4A-B587-15C925408A32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520F0-2241-4FB0-B60F-1D3333F4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B097-8C1A-4A44-BFDC-986C7789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31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D86B-9217-2148-A27C-0D40A88CD666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7A84A0-5E7C-4E4F-B575-41A4068280E6}"/>
              </a:ext>
            </a:extLst>
          </p:cNvPr>
          <p:cNvSpPr txBox="1">
            <a:spLocks/>
          </p:cNvSpPr>
          <p:nvPr userDrawn="1"/>
        </p:nvSpPr>
        <p:spPr>
          <a:xfrm>
            <a:off x="1443491" y="804520"/>
            <a:ext cx="7027847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7FA9D-8E99-41C6-BDA1-6B93C16CEBAD}"/>
              </a:ext>
            </a:extLst>
          </p:cNvPr>
          <p:cNvCxnSpPr>
            <a:cxnSpLocks/>
          </p:cNvCxnSpPr>
          <p:nvPr userDrawn="1"/>
        </p:nvCxnSpPr>
        <p:spPr>
          <a:xfrm>
            <a:off x="1443491" y="1302551"/>
            <a:ext cx="70488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76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B65B-4DAF-BC42-A06A-EA276E0F80CE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C78C4E-3721-41A0-AF1D-37A9747B3EB9}"/>
              </a:ext>
            </a:extLst>
          </p:cNvPr>
          <p:cNvSpPr txBox="1">
            <a:spLocks/>
          </p:cNvSpPr>
          <p:nvPr userDrawn="1"/>
        </p:nvSpPr>
        <p:spPr>
          <a:xfrm>
            <a:off x="1443491" y="804520"/>
            <a:ext cx="7027847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D6C3A0-D0CB-4EF3-85EB-28776EE37F60}"/>
              </a:ext>
            </a:extLst>
          </p:cNvPr>
          <p:cNvCxnSpPr>
            <a:cxnSpLocks/>
          </p:cNvCxnSpPr>
          <p:nvPr userDrawn="1"/>
        </p:nvCxnSpPr>
        <p:spPr>
          <a:xfrm>
            <a:off x="1443491" y="1302551"/>
            <a:ext cx="70488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7095-0AD1-1445-9E9A-E2EE078CE3E7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BA95CA-993F-4C56-B99C-9C19E5801BA3}"/>
              </a:ext>
            </a:extLst>
          </p:cNvPr>
          <p:cNvSpPr txBox="1">
            <a:spLocks/>
          </p:cNvSpPr>
          <p:nvPr userDrawn="1"/>
        </p:nvSpPr>
        <p:spPr>
          <a:xfrm>
            <a:off x="1443491" y="804520"/>
            <a:ext cx="7027847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27183E-3D8F-4539-9FBF-447B6D423C3D}"/>
              </a:ext>
            </a:extLst>
          </p:cNvPr>
          <p:cNvCxnSpPr>
            <a:cxnSpLocks/>
          </p:cNvCxnSpPr>
          <p:nvPr userDrawn="1"/>
        </p:nvCxnSpPr>
        <p:spPr>
          <a:xfrm>
            <a:off x="1443491" y="1302551"/>
            <a:ext cx="70488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9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C429-3AD4-4BB0-BB4E-F55B548B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CD4A-D4F5-7541-A13D-4E65F0279095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697D-2726-427F-B11E-1481F9E4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A53D-E363-4965-BB4F-D44186A4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4D9316-735F-4A33-B901-4CC041EED5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47" y="543315"/>
            <a:ext cx="7027847" cy="49803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/>
            </a:lvl1pPr>
          </a:lstStyle>
          <a:p>
            <a:r>
              <a:rPr lang="en-US" b="1" dirty="0">
                <a:latin typeface="Arial Narrow" panose="020B0606020202030204" pitchFamily="34" charset="0"/>
              </a:rPr>
              <a:t>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895266-8CD8-4E90-BA91-D05EDD60FB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3645" y="1555498"/>
            <a:ext cx="6571343" cy="44113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he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B14695-EBC7-44B7-8F0D-24A62A82BB65}"/>
              </a:ext>
            </a:extLst>
          </p:cNvPr>
          <p:cNvCxnSpPr/>
          <p:nvPr userDrawn="1"/>
        </p:nvCxnSpPr>
        <p:spPr>
          <a:xfrm>
            <a:off x="973645" y="1166002"/>
            <a:ext cx="7483365" cy="0"/>
          </a:xfrm>
          <a:prstGeom prst="line">
            <a:avLst/>
          </a:prstGeom>
          <a:ln w="254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AC21-413F-45CF-8795-4DF4B1B5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29B2-2D8A-4116-B0ED-93ADE369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25A7-AB2C-4D7E-A2A6-97E3A8D9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9B91-97A7-2E47-99D4-D0F4C3178177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61B2-D37E-499D-BC54-9BD68B75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1561-9888-47FE-AEA0-53CE0EB0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2057-D734-45FA-AF69-A70997AD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04DB-662B-4CE9-8A5F-C0F3916C9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F1650-47ED-485B-8BC9-26351CF8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6CB31-86CF-4C13-B269-BA76540F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E71B-730B-3144-B0C1-5C0A55608370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67072-4DE1-4842-B195-F5C0EE9C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EECF-1F89-44F7-ABD9-14F6AFBE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4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9287-1D6A-437C-B794-FB419BC4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EBD23-7D34-4524-B34B-A36B50AA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E9B2A-1895-406A-8C86-6A06CC7DE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142C7-61F9-4C05-BCD8-9A6302212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44DC1-6AFA-4966-B526-C569E3547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A6298-F538-48BC-935B-E836AC3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B3D4-81E7-3E49-B8AB-985559352F9E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FBC9B-EEE6-4563-872F-C40F9223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01C13-856A-4E45-819B-4E6808D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4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BA10-C2C1-4CE7-B870-B8B95F4C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E3C71-D063-497B-94DF-ADFA8592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165F-4B64-7E42-9D0C-5A6587F1152D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DB073-A668-4A5A-A67F-D1C6C2FA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5901-975E-48DC-8029-220BEA82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9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193AA-D77E-4BC9-BAD1-407A7982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072C-50EC-A049-9CCA-9FB82EA65258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74B53-1365-46ED-B135-58A83C27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AFAA3-4C07-4F5C-9B42-847DB28E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0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8C4E-446A-4615-ADCA-A12473F0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3EF7-D6C2-4226-BE5B-1A087F9E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5E50-CFDB-428F-BCD8-B5091BBF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AD305-6A9D-441A-AFF9-41E7BA17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EE64-8678-6F46-ADCF-091D6131B81C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8DC8E-4FB2-4F8F-A628-CB022689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F41F3-24FE-4AEA-8F14-2EB25692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53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12A1-5CA5-4E6D-8EA6-70CB5B8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4EA5E-3D6C-4E37-A9C1-9A5FD61CA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41461-FA5A-47BA-A6E2-92AC3A938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90B9A-6E12-4C22-A16F-3B6AC657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32B1-9AA0-9A40-A0D3-7F5166A14986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9574E-A389-46BA-95B9-267B4523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87964-7110-4DBD-849F-CBEEDA50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ADB76-2921-4C67-B219-8EEBAAFA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F7C08-F267-478D-8735-632C8023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6912-545A-4F09-A607-28EFF8C1E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9AF1-0F3F-244B-873D-A1DBA4AE8740}" type="datetime1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1306-C3CA-424A-9DCC-BDE7024D8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Approved for Public Release; Distribution Unlimited. </a:t>
            </a:r>
          </a:p>
          <a:p>
            <a:r>
              <a:rPr lang="en-US"/>
              <a:t>
Case Number 18-4154</a:t>
            </a:r>
          </a:p>
          <a:p>
            <a:r>
              <a:rPr lang="en-US"/>
              <a:t>
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D4DD-6C13-48BC-B8F5-FA03AC5FC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EC5A6-02CB-4F71-A700-CAB4A6C349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8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880" r:id="rId12"/>
    <p:sldLayoutId id="2147483881" r:id="rId13"/>
    <p:sldLayoutId id="2147483886" r:id="rId1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pixabay.com/en/computer-database-network-server-156948/" TargetMode="External"/><Relationship Id="rId7" Type="http://schemas.openxmlformats.org/officeDocument/2006/relationships/hyperlink" Target="https://superuser.com/questions/995818/cascading-routers" TargetMode="External"/><Relationship Id="rId12" Type="http://schemas.openxmlformats.org/officeDocument/2006/relationships/hyperlink" Target="https://www.pexels.com/photo/app-apps-cellphone-cellular-46145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image" Target="../media/image5.png"/><Relationship Id="rId5" Type="http://schemas.openxmlformats.org/officeDocument/2006/relationships/hyperlink" Target="https://en.wikipedia.org/wiki/File:Computer_n_screen.svg" TargetMode="External"/><Relationship Id="rId10" Type="http://schemas.openxmlformats.org/officeDocument/2006/relationships/hyperlink" Target="https://en.wikipedia.org/wiki/File:Lecture_Recording.pn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rojects/security-content-automation-protocol-v2/scapv2-commun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F5AB-4A79-414B-BA2F-B514C5B2B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 Narrow" panose="020B0606020202030204" pitchFamily="34" charset="0"/>
              </a:rPr>
              <a:t>What is SCAP?</a:t>
            </a:r>
            <a:br>
              <a:rPr lang="en-US" sz="2800" b="1" dirty="0">
                <a:latin typeface="Arial Narrow" panose="020B0606020202030204" pitchFamily="34" charset="0"/>
              </a:rPr>
            </a:br>
            <a:endParaRPr 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CB59E4-D235-4A8D-AFA9-27BFC3B0C97A}"/>
              </a:ext>
            </a:extLst>
          </p:cNvPr>
          <p:cNvSpPr txBox="1">
            <a:spLocks/>
          </p:cNvSpPr>
          <p:nvPr/>
        </p:nvSpPr>
        <p:spPr>
          <a:xfrm>
            <a:off x="2695167" y="6167140"/>
            <a:ext cx="5618515" cy="1079249"/>
          </a:xfrm>
          <a:prstGeom prst="rect">
            <a:avLst/>
          </a:prstGeom>
        </p:spPr>
        <p:txBody>
          <a:bodyPr vert="horz" lIns="91440" tIns="45720" rIns="9144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latin typeface="Arial Narrow" panose="020B0606020202030204" pitchFamily="34" charset="0"/>
              </a:rPr>
              <a:t>17 January 2020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00F823-6A60-4408-92FF-66BECCCEA34B}"/>
              </a:ext>
            </a:extLst>
          </p:cNvPr>
          <p:cNvCxnSpPr/>
          <p:nvPr/>
        </p:nvCxnSpPr>
        <p:spPr>
          <a:xfrm>
            <a:off x="830317" y="6012396"/>
            <a:ext cx="7483365" cy="0"/>
          </a:xfrm>
          <a:prstGeom prst="line">
            <a:avLst/>
          </a:prstGeom>
          <a:ln w="254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7354-BC6A-044B-8908-536782ED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
Case Number 18-4154</a:t>
            </a:r>
          </a:p>
          <a:p>
            <a:r>
              <a:rPr lang="en-US" dirty="0"/>
              <a:t>
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F45A-6A39-C24B-B035-6F6C7DA1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7CB8-DEAC-4748-BFA4-DF307B2659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3645" y="1641864"/>
            <a:ext cx="7429499" cy="423862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SCAP is a suite of specifications that standardize the assessment of endpoints across several use cases including: 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Software asset management</a:t>
            </a:r>
          </a:p>
          <a:p>
            <a:pPr lvl="1"/>
            <a:r>
              <a:rPr lang="en-US" dirty="0"/>
              <a:t>Hardware asset management</a:t>
            </a:r>
          </a:p>
          <a:p>
            <a:pPr lvl="1"/>
            <a:r>
              <a:rPr lang="en-US" dirty="0"/>
              <a:t>Vulnerability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SCAP is supported by commercial security tools that use SCAP to assess their security posture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It allows interoperability between different security tools from different vendors providing a more consistent view of the security posture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two main parts of SCAP:</a:t>
            </a:r>
          </a:p>
          <a:p>
            <a:pPr lvl="1"/>
            <a:r>
              <a:rPr lang="en-US" dirty="0"/>
              <a:t>SCAP Content</a:t>
            </a:r>
          </a:p>
          <a:p>
            <a:pPr lvl="1"/>
            <a:r>
              <a:rPr lang="en-US" dirty="0"/>
              <a:t>SCAP Scanners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39A041-C711-48BA-8293-B1D53A05185A}"/>
              </a:ext>
            </a:extLst>
          </p:cNvPr>
          <p:cNvSpPr txBox="1">
            <a:spLocks/>
          </p:cNvSpPr>
          <p:nvPr/>
        </p:nvSpPr>
        <p:spPr>
          <a:xfrm>
            <a:off x="836947" y="543315"/>
            <a:ext cx="7027847" cy="498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 Narrow" panose="020B0606020202030204" pitchFamily="34" charset="0"/>
              </a:rPr>
              <a:t>Security Content Automation Protocol (SCAP)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E729C-FBF5-4BE8-A1CD-D43099638C99}"/>
              </a:ext>
            </a:extLst>
          </p:cNvPr>
          <p:cNvCxnSpPr/>
          <p:nvPr/>
        </p:nvCxnSpPr>
        <p:spPr>
          <a:xfrm>
            <a:off x="973645" y="1166002"/>
            <a:ext cx="7483365" cy="0"/>
          </a:xfrm>
          <a:prstGeom prst="line">
            <a:avLst/>
          </a:prstGeom>
          <a:ln w="254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63BEF-463C-440B-939A-BCFADEF0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18B310-2550-E546-9761-710B5407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  <a:p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7194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AE1F9A-470E-420A-8CBC-BA657334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536D6-8DCC-44F0-AB9E-A0D20EA0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Arial Narrow" panose="020B0606020202030204" pitchFamily="34" charset="0"/>
              </a:rPr>
              <a:t>SCAP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086DB-4126-476C-B5DE-027F02AE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provides SCAP scanning tools with instructions that drive the collection and evaluation of endpoint data</a:t>
            </a:r>
          </a:p>
          <a:p>
            <a:pPr lvl="1"/>
            <a:r>
              <a:rPr lang="en-US" dirty="0"/>
              <a:t>A wide range of assessment capabilities are supported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Content can be tailored and filtered based on user’s need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format allows content to be modified, combined, and reused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Content can be easily packaged and shared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CBE5-A921-0944-AE44-32AD7F63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  <a:p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64072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CCB77-F860-49C0-8FB0-0B34786E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7088E6-A0C5-4D7F-AF55-ADF3E692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Arial Narrow" panose="020B0606020202030204" pitchFamily="34" charset="0"/>
              </a:rPr>
              <a:t>SCAP Scanners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5070C-D035-4E6D-8363-A1F22DBC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SCAP Scanner: A tool that collects and/or evaluates endpoint data using SCAP content</a:t>
            </a:r>
          </a:p>
          <a:p>
            <a:endParaRPr lang="en-US" dirty="0"/>
          </a:p>
          <a:p>
            <a:r>
              <a:rPr lang="en-US" dirty="0"/>
              <a:t>Capable of performing compliance verification and vulnerability scanning using SCAP content</a:t>
            </a:r>
          </a:p>
          <a:p>
            <a:endParaRPr lang="en-US" dirty="0"/>
          </a:p>
          <a:p>
            <a:r>
              <a:rPr lang="en-US" dirty="0"/>
              <a:t>Many commercial and open-source SCAP scanners are available, from enterprise-level scanning to personal computer use</a:t>
            </a:r>
          </a:p>
          <a:p>
            <a:endParaRPr lang="en-US" dirty="0"/>
          </a:p>
          <a:p>
            <a:r>
              <a:rPr lang="en-US" dirty="0"/>
              <a:t>SCAP-validated scanners all use common content and store results in a common format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E5DC-AE2C-2941-83CC-0A8CFE83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  <a:p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16445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7CB8-DEAC-4748-BFA4-DF307B2659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3645" y="1641864"/>
            <a:ext cx="7429499" cy="423862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SCAP v2 will standardize protocols and architecture </a:t>
            </a:r>
          </a:p>
          <a:p>
            <a:pPr lvl="1"/>
            <a:r>
              <a:rPr lang="en-US" dirty="0"/>
              <a:t>SCAP v1 had standard languages, but not standard interfaces - tools used the same content, but did not interoperate directly</a:t>
            </a:r>
          </a:p>
          <a:p>
            <a:pPr lvl="1"/>
            <a:r>
              <a:rPr lang="en-US" dirty="0"/>
              <a:t>A common interface will allow security tools to be interoperable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SCAP v2 will facilitate event-driven data collection and security baseline updates as they are published</a:t>
            </a:r>
          </a:p>
          <a:p>
            <a:pPr lvl="1"/>
            <a:r>
              <a:rPr lang="en-US" dirty="0"/>
              <a:t>SCAP v1 supported point-in-time audits</a:t>
            </a:r>
          </a:p>
          <a:p>
            <a:pPr lvl="1"/>
            <a:r>
              <a:rPr lang="en-US" dirty="0"/>
              <a:t>SCAP v2 supports audits, but will add support for real-time compliance checking to create a continuous understanding of enterprise state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39A041-C711-48BA-8293-B1D53A05185A}"/>
              </a:ext>
            </a:extLst>
          </p:cNvPr>
          <p:cNvSpPr txBox="1">
            <a:spLocks/>
          </p:cNvSpPr>
          <p:nvPr/>
        </p:nvSpPr>
        <p:spPr>
          <a:xfrm>
            <a:off x="836947" y="543315"/>
            <a:ext cx="7027847" cy="498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 Narrow" panose="020B0606020202030204" pitchFamily="34" charset="0"/>
              </a:rPr>
              <a:t>SCAP Version 2 – Major Enhancements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E729C-FBF5-4BE8-A1CD-D43099638C99}"/>
              </a:ext>
            </a:extLst>
          </p:cNvPr>
          <p:cNvCxnSpPr/>
          <p:nvPr/>
        </p:nvCxnSpPr>
        <p:spPr>
          <a:xfrm>
            <a:off x="973645" y="1166002"/>
            <a:ext cx="7483365" cy="0"/>
          </a:xfrm>
          <a:prstGeom prst="line">
            <a:avLst/>
          </a:prstGeom>
          <a:ln w="254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63BEF-463C-440B-939A-BCFADEF0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56A9EC-D4C6-634E-9B43-2D732B1A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  <a:p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41679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FFE82-F051-447A-8621-316D7531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C5A6-02CB-4F71-A700-CAB4A6C3497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7EB67A-25AA-4CF6-A248-2638FECE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SCAP v2 Architecture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B83BC-B061-4790-B29E-F99CBD7DF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68840" y="3257140"/>
            <a:ext cx="1160647" cy="1428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B3ED6-CCFD-4096-BC96-405106898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08418" y="5026690"/>
            <a:ext cx="486188" cy="502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4A618A-ABFF-44A6-AB60-414D39C4A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08418" y="5853973"/>
            <a:ext cx="486188" cy="502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3219A-890C-42A9-9635-A1A07995E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08418" y="4220308"/>
            <a:ext cx="486188" cy="502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119ADF-1F45-49DD-BB08-360A04F5B0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595970" y="3334520"/>
            <a:ext cx="711083" cy="470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1F5565-7140-4D77-9A6F-A8AFFA188095}"/>
              </a:ext>
            </a:extLst>
          </p:cNvPr>
          <p:cNvSpPr txBox="1"/>
          <p:nvPr/>
        </p:nvSpPr>
        <p:spPr>
          <a:xfrm>
            <a:off x="6457950" y="6606060"/>
            <a:ext cx="4438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Pictures are licensed under </a:t>
            </a:r>
            <a:r>
              <a:rPr lang="en-US" sz="900" dirty="0">
                <a:hlinkClick r:id="rId8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CC092C-C0B1-4D8F-A67C-FF71D8EE7E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539969" y="3257140"/>
            <a:ext cx="1904652" cy="14284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D83D67-88CC-482D-ABA0-1B2920F7E9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550410" y="2378559"/>
            <a:ext cx="836947" cy="627710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6DA48F7-1295-43B0-BFB7-9DBB4BE0CFA3}"/>
              </a:ext>
            </a:extLst>
          </p:cNvPr>
          <p:cNvSpPr/>
          <p:nvPr/>
        </p:nvSpPr>
        <p:spPr>
          <a:xfrm>
            <a:off x="2444621" y="3805257"/>
            <a:ext cx="1585512" cy="4150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59C57-5204-48FD-A2C5-176DA356249D}"/>
              </a:ext>
            </a:extLst>
          </p:cNvPr>
          <p:cNvSpPr txBox="1"/>
          <p:nvPr/>
        </p:nvSpPr>
        <p:spPr>
          <a:xfrm>
            <a:off x="1179725" y="1567649"/>
            <a:ext cx="2912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Enterprise managers invoke a single management interface using standards-based instructions.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953A47E9-BDA6-4C47-A5AA-354A1F4F4112}"/>
              </a:ext>
            </a:extLst>
          </p:cNvPr>
          <p:cNvSpPr/>
          <p:nvPr/>
        </p:nvSpPr>
        <p:spPr>
          <a:xfrm rot="20871301">
            <a:off x="5570414" y="3641910"/>
            <a:ext cx="1970393" cy="4150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BA59C5D9-DE7F-4075-906C-450561519E46}"/>
              </a:ext>
            </a:extLst>
          </p:cNvPr>
          <p:cNvSpPr/>
          <p:nvPr/>
        </p:nvSpPr>
        <p:spPr>
          <a:xfrm rot="698857">
            <a:off x="5603383" y="4099007"/>
            <a:ext cx="1942476" cy="4150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603FD2AF-AFC0-44C2-8267-A38F33AE4037}"/>
              </a:ext>
            </a:extLst>
          </p:cNvPr>
          <p:cNvSpPr/>
          <p:nvPr/>
        </p:nvSpPr>
        <p:spPr>
          <a:xfrm rot="1694686">
            <a:off x="5496377" y="4553424"/>
            <a:ext cx="2250264" cy="4150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04659C7C-786C-4AD2-8487-A067BACC3FBA}"/>
              </a:ext>
            </a:extLst>
          </p:cNvPr>
          <p:cNvSpPr/>
          <p:nvPr/>
        </p:nvSpPr>
        <p:spPr>
          <a:xfrm rot="2256497">
            <a:off x="5310318" y="4946954"/>
            <a:ext cx="2738424" cy="4150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7113123F-A5EB-4D08-9922-1809C68E41C6}"/>
              </a:ext>
            </a:extLst>
          </p:cNvPr>
          <p:cNvSpPr/>
          <p:nvPr/>
        </p:nvSpPr>
        <p:spPr>
          <a:xfrm rot="19964627">
            <a:off x="5437155" y="3178913"/>
            <a:ext cx="2274929" cy="4150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0CAAA5-40F1-4D0D-96E5-80518C736395}"/>
              </a:ext>
            </a:extLst>
          </p:cNvPr>
          <p:cNvSpPr txBox="1"/>
          <p:nvPr/>
        </p:nvSpPr>
        <p:spPr>
          <a:xfrm>
            <a:off x="4611843" y="1273717"/>
            <a:ext cx="3247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Behind the scenes the SCAP management interface automatically coordinates data-gathering requests to the appropriate/devices and tools to resolve the query.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605E1-AED1-0B41-8195-D1A46B5B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  <a:p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81810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AD6D49-0AC0-4B8E-B5CB-73C73A999D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3442" y="1532753"/>
            <a:ext cx="7100434" cy="445684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Work is being done within an SCAP-focused community, leveraging international standards</a:t>
            </a:r>
          </a:p>
          <a:p>
            <a:pPr lvl="1"/>
            <a:r>
              <a:rPr lang="en-US" dirty="0"/>
              <a:t>Work in standards bodies will be in addition to (not instead of) dedicated SCAP community discussions</a:t>
            </a:r>
          </a:p>
          <a:p>
            <a:pPr lvl="1"/>
            <a:endParaRPr lang="en-US" dirty="0"/>
          </a:p>
          <a:p>
            <a:r>
              <a:rPr lang="en-US" dirty="0"/>
              <a:t>The USG is supporting and participating in the SCAP v2 effort and is looking for broad involvement in SCAP content creation </a:t>
            </a:r>
          </a:p>
          <a:p>
            <a:pPr lvl="1"/>
            <a:r>
              <a:rPr lang="en-US" dirty="0"/>
              <a:t>This ensures that SCAP v2 will meet the needs of other sectors such as healthcare, finance, etc.</a:t>
            </a:r>
          </a:p>
          <a:p>
            <a:pPr lvl="1"/>
            <a:r>
              <a:rPr lang="en-US" dirty="0"/>
              <a:t>Broad sector support will require broad participation</a:t>
            </a:r>
          </a:p>
          <a:p>
            <a:pPr lvl="1"/>
            <a:endParaRPr lang="en-US" dirty="0"/>
          </a:p>
          <a:p>
            <a:r>
              <a:rPr lang="en-US" dirty="0"/>
              <a:t>Visit the NIST SCAP 2.0 page for more information or to join the community</a:t>
            </a:r>
          </a:p>
          <a:p>
            <a:pPr lvl="1"/>
            <a:r>
              <a:rPr lang="en-US" dirty="0">
                <a:hlinkClick r:id="rId3"/>
              </a:rPr>
              <a:t>https://csrc.nist.gov/projects/security-content-automation-protocol-v2/scapv2-community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E655B3-B5D7-42E1-A630-4D47ACED5B6D}"/>
              </a:ext>
            </a:extLst>
          </p:cNvPr>
          <p:cNvSpPr txBox="1">
            <a:spLocks/>
          </p:cNvSpPr>
          <p:nvPr/>
        </p:nvSpPr>
        <p:spPr>
          <a:xfrm>
            <a:off x="836947" y="543315"/>
            <a:ext cx="7027847" cy="498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 Narrow" panose="020B0606020202030204" pitchFamily="34" charset="0"/>
              </a:rPr>
              <a:t>SCAP v2 Community Engagement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112353-5E5B-4B51-806E-90233A53AEB7}"/>
              </a:ext>
            </a:extLst>
          </p:cNvPr>
          <p:cNvCxnSpPr/>
          <p:nvPr/>
        </p:nvCxnSpPr>
        <p:spPr>
          <a:xfrm>
            <a:off x="973645" y="1166002"/>
            <a:ext cx="7483365" cy="0"/>
          </a:xfrm>
          <a:prstGeom prst="line">
            <a:avLst/>
          </a:prstGeom>
          <a:ln w="254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211556-43F2-4225-9D13-1397F76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B2BB6E-5D2C-7E4E-A46D-E0DB5F27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Approved for Public Release; Distribution Unlimited. </a:t>
            </a:r>
          </a:p>
          <a:p>
            <a:r>
              <a:rPr lang="en-US" dirty="0"/>
              <a:t>Case Number 18-4154</a:t>
            </a:r>
          </a:p>
          <a:p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403997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21129</TotalTime>
  <Words>561</Words>
  <Application>Microsoft Macintosh PowerPoint</Application>
  <PresentationFormat>On-screen Show (4:3)</PresentationFormat>
  <Paragraphs>90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Office Theme</vt:lpstr>
      <vt:lpstr>What is SCAP? </vt:lpstr>
      <vt:lpstr>PowerPoint Presentation</vt:lpstr>
      <vt:lpstr>SCAP Content</vt:lpstr>
      <vt:lpstr>SCAP Scanners</vt:lpstr>
      <vt:lpstr>PowerPoint Presentation</vt:lpstr>
      <vt:lpstr>SCAP v2 Architecture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SCAP v2 Talking Points</dc:title>
  <dc:creator>Sain, Joe</dc:creator>
  <cp:lastModifiedBy>Haynes Jr., Dan</cp:lastModifiedBy>
  <cp:revision>196</cp:revision>
  <cp:lastPrinted>2018-10-01T14:49:15Z</cp:lastPrinted>
  <dcterms:created xsi:type="dcterms:W3CDTF">2018-08-23T20:02:00Z</dcterms:created>
  <dcterms:modified xsi:type="dcterms:W3CDTF">2020-03-06T15:37:29Z</dcterms:modified>
</cp:coreProperties>
</file>