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0" r:id="rId7"/>
    <p:sldId id="28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Fitzgerald-McKay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E505B-E994-9125-4613-834546AB604E}" v="1" dt="2020-01-17T17:39:18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9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B6E505B-E994-9125-4613-834546AB604E}"/>
    <pc:docChg chg="">
      <pc:chgData name="" userId="" providerId="" clId="Web-{7B6E505B-E994-9125-4613-834546AB604E}" dt="2020-01-17T17:39:18.884" v="0"/>
      <pc:docMkLst>
        <pc:docMk/>
      </pc:docMkLst>
      <pc:sldChg chg="delCm">
        <pc:chgData name="" userId="" providerId="" clId="Web-{7B6E505B-E994-9125-4613-834546AB604E}" dt="2020-01-17T17:39:18.884" v="0"/>
        <pc:sldMkLst>
          <pc:docMk/>
          <pc:sldMk cId="1272731723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3E409-B134-CE4B-B529-A8B47A15C1EE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4986F-30B8-8C46-9318-3F6A3C56B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8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2383-6E66-8F4B-B9F2-EE0036D18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6DE83-8666-994E-A458-5894CA03A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1AC6-B91C-5A4E-9B7F-26B0DBA0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2A01-0E8B-9D42-92F5-4B1751845C85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D649-E8C2-364D-9839-447DE46C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747C-01BE-7A48-B565-10A7A7D6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565A-C252-F349-BBFE-0D954EB4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53F0-431A-D74C-998E-FBC9934E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9D59-B135-4245-8BC3-CBAD96B2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53D-093A-0542-9C4C-6570B5001760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95C5-BE3C-184C-9AD0-29D8008E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3302-9E36-F34B-830F-30F676AE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9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B6FE5-070A-A542-A423-FD6741500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1D340-B11D-E942-90DB-7FC0E7E6F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2E15-0ECF-0D43-A93E-A43B035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2B67-0054-8046-8381-91FD9FE49E1A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C732-4754-F34F-9557-BA109B25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5795-5C4A-B64D-87A8-D24155EF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3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C093-53D2-BD4C-B7CC-F5EE9136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653D-EE27-D741-9E0F-62CD4727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31E7-FF1D-8E4D-B4DE-8D343C4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D131-F294-6441-BCD2-F783E9260941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BD7D-DAC0-2D41-9EDF-CB6A8785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DA8C-0140-D742-9C57-05133F3F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1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7B98-A985-7347-86AD-39AAE106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1592-8837-6040-BDD3-B1325861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23C0-2089-5340-AA59-9E36C5C2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BA2-C62C-B14C-8F92-FE68FAFF6A31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E611-95A1-CB48-9419-3D032577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F11B-0963-A541-BB81-C3D8FB9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19BE-64DF-BF4E-B237-A6A9A596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E8A3-3F68-674B-B58E-F2EF3D055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13E89-FF83-2C4F-B88F-6D4D4992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F131-9AF2-8641-B23B-92FBB1C9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8981-5649-C74A-8CA6-E9DDF1880D70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FC2E-EB68-864A-B4E2-B207837C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FEBFF-43F6-8D4E-A774-E25498DD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FBA-3D03-614D-9080-E5A3AB66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9891-99A9-C840-B885-F9B8012C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4239E-4406-C94A-B73B-A859954A8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4C7E0-1602-DD45-9136-BF2D18857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CD001-88EE-D447-ADD3-92DF990D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867B3-A18B-B241-B0B8-F8462183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6A7-3181-3142-A3C4-ADA9793EF5A4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9A7F-9EE2-0046-A797-51A72C39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3B0EA-4544-8F46-9F35-E319E3A9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3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67EF-8A32-704A-AA47-F72C7885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23276-A6E9-624B-8F60-05F1E1CE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9F-A512-4B46-B427-B9833FEBA124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13D1E-3D47-154D-8167-0CC8F50C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2F1C-5C98-F84A-A011-32B024B4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8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35050-B1B8-D445-AF6A-3EF2D98F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E568-74E0-694D-BBCB-6F44A1CBB7AE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463-E433-994C-A592-EB867517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31F7-8F67-2F4A-8676-EFCFC735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5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A875-3D57-034B-B13D-C4EB4C82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FEB5-7F01-064F-B8D8-C2F5960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1644-58F3-6944-A6F9-AEF20F7BB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6D19-8D0F-9A4D-8A2E-B78762CB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81FA-2DB4-C74D-8221-5D6D2E0AEC94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0313E-B9E5-2340-B263-A98D09BF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96150-4C0A-3B47-B3B8-C3B381DD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7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A424-C281-5E47-B778-88371A89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91BAD-D77E-E947-88C8-4138A3508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7DC64-C47A-4B4F-87AE-B59D2ABE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11990-5DDD-1D4D-A562-5D7D0271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FA5-7F1C-5149-875B-ED470B4001E0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FD9FF-C410-B941-8B0D-A58BD0B0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1E7C7-BFF0-A444-88F0-F974657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1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08AE3-05A2-2F48-A47A-03F99B53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EB15-AB8B-4E42-B84F-950CA04A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E223-8C98-4146-9902-42BC6C478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419A-1E64-EF43-AD3D-954B76BD1FEF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4BE3-7D86-4A44-ADEE-F434797D7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688A-ACD1-174A-8E42-56931C0B2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File:Computer_n_screen.svg" TargetMode="External"/><Relationship Id="rId7" Type="http://schemas.openxmlformats.org/officeDocument/2006/relationships/hyperlink" Target="https://pixabay.com/en/alphabet-x-abc-letter-15078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hyperlink" Target="http://whatislove-2010.blogspot.com/2012/02/dont-ignore-warning-signs-of-child.html" TargetMode="External"/><Relationship Id="rId5" Type="http://schemas.openxmlformats.org/officeDocument/2006/relationships/hyperlink" Target="https://pixabay.com/en/computer-database-network-server-156948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commons.wikimedia.org/wiki/File:Bueno-verde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005-BC05-7F43-80BD-14D071BB0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Configuration Management Using the Security Content Automation Protocol (SCAP)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04155-A621-184D-A4D0-8A9038095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235E3-DCF2-A54C-BBC0-9ACA4436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E1A0B-AD62-BA45-8973-EEFB518A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B8A5-CA3D-324D-8877-65F762CE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2DD8-9943-F547-A0DE-5D9B52D9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15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SCAP is a suite of specifications that standardize the assessment of endpoints [1]</a:t>
            </a:r>
          </a:p>
          <a:p>
            <a:pPr lvl="1"/>
            <a:r>
              <a:rPr lang="en-US" dirty="0"/>
              <a:t>First published in 2009</a:t>
            </a:r>
          </a:p>
          <a:p>
            <a:pPr lvl="1"/>
            <a:r>
              <a:rPr lang="en-US" dirty="0"/>
              <a:t>Expressed in the Extensible Markup Language (XML)</a:t>
            </a:r>
          </a:p>
          <a:p>
            <a:pPr lvl="1"/>
            <a:endParaRPr lang="en-US" dirty="0"/>
          </a:p>
          <a:p>
            <a:r>
              <a:rPr lang="en-US" dirty="0"/>
              <a:t>SCAP covers several use cases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Software Asset Management</a:t>
            </a:r>
          </a:p>
          <a:p>
            <a:pPr lvl="1"/>
            <a:r>
              <a:rPr lang="en-US" dirty="0"/>
              <a:t>Hardware Asset Management</a:t>
            </a:r>
          </a:p>
          <a:p>
            <a:pPr lvl="1"/>
            <a:r>
              <a:rPr lang="en-US" dirty="0"/>
              <a:t>Vulnerability Management</a:t>
            </a:r>
          </a:p>
          <a:p>
            <a:pPr lvl="1"/>
            <a:endParaRPr lang="en-US" dirty="0"/>
          </a:p>
          <a:p>
            <a:r>
              <a:rPr lang="en-US" dirty="0"/>
              <a:t>Several vendor products support SCAP v1 [2]</a:t>
            </a:r>
          </a:p>
          <a:p>
            <a:endParaRPr lang="en-US" dirty="0"/>
          </a:p>
          <a:p>
            <a:r>
              <a:rPr lang="en-US" dirty="0"/>
              <a:t>The SCAP Community is currently working on SCAP v2 [3][4]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D7D75-D1F4-604F-B084-A033D296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02E8F-5D8A-0D48-8BF9-7F36C2BE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F766E-8867-A646-8F94-336C8BC5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63" y="1167935"/>
            <a:ext cx="3493074" cy="45221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68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EC9B-B53E-C042-B1A7-A68D38A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4C67-2D58-FB44-8D76-56799074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SCAP defines configuration data as the state of a given configuration control</a:t>
            </a:r>
          </a:p>
          <a:p>
            <a:endParaRPr lang="en-US" dirty="0"/>
          </a:p>
          <a:p>
            <a:r>
              <a:rPr lang="en-US" dirty="0"/>
              <a:t>SCAP defines configuration management as the process of:</a:t>
            </a:r>
          </a:p>
          <a:p>
            <a:pPr lvl="1"/>
            <a:r>
              <a:rPr lang="en-US" dirty="0"/>
              <a:t>Configuring software installed on endpoints </a:t>
            </a:r>
          </a:p>
          <a:p>
            <a:pPr lvl="1"/>
            <a:r>
              <a:rPr lang="en-US" dirty="0"/>
              <a:t>Assessing the configuration data of software over time</a:t>
            </a:r>
          </a:p>
          <a:p>
            <a:pPr lvl="1"/>
            <a:r>
              <a:rPr lang="en-US" dirty="0"/>
              <a:t>Remediating software that is improperly configured</a:t>
            </a:r>
          </a:p>
          <a:p>
            <a:endParaRPr lang="en-US" dirty="0"/>
          </a:p>
          <a:p>
            <a:r>
              <a:rPr lang="en-US" dirty="0"/>
              <a:t>To support this, we need to know the following:</a:t>
            </a:r>
          </a:p>
          <a:p>
            <a:pPr lvl="1"/>
            <a:r>
              <a:rPr lang="en-US" dirty="0"/>
              <a:t>Which endpoints are on the network</a:t>
            </a:r>
          </a:p>
          <a:p>
            <a:pPr lvl="1"/>
            <a:r>
              <a:rPr lang="en-US" dirty="0"/>
              <a:t>The list of software installed on an endpoint</a:t>
            </a:r>
          </a:p>
          <a:p>
            <a:pPr lvl="1"/>
            <a:r>
              <a:rPr lang="en-US" dirty="0"/>
              <a:t>Applicable security configuration guides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4FA46-5E0A-DF4D-916A-6BEB9328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0C77A-C485-C642-85BA-DD8FD4B8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DE194CA1-B85B-F74C-8A45-99B74F2A790F}"/>
              </a:ext>
            </a:extLst>
          </p:cNvPr>
          <p:cNvSpPr txBox="1"/>
          <p:nvPr/>
        </p:nvSpPr>
        <p:spPr>
          <a:xfrm>
            <a:off x="6997262" y="2346761"/>
            <a:ext cx="3096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1:</a:t>
            </a:r>
            <a:r>
              <a:rPr lang="en-US" sz="1400" dirty="0"/>
              <a:t> Policy is sent to the </a:t>
            </a:r>
          </a:p>
          <a:p>
            <a:r>
              <a:rPr lang="en-US" sz="1400" dirty="0"/>
              <a:t>Collection Manager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624058-B71D-064A-A638-A44B8A67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C6618-693F-DB49-8605-E4232618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92723-BDC1-6445-9A94-006AC56B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135F43-8449-A64E-94EC-6D3BCEE2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19456" y="4034722"/>
            <a:ext cx="486188" cy="502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7324BE-8500-B746-8FC8-818EB6CB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19456" y="4862005"/>
            <a:ext cx="486188" cy="502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A34672-6FCB-C94E-95C4-3D305D270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19456" y="3228340"/>
            <a:ext cx="486188" cy="50237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CC3E83-648D-6F43-8757-5C7A81A46E3A}"/>
              </a:ext>
            </a:extLst>
          </p:cNvPr>
          <p:cNvCxnSpPr>
            <a:cxnSpLocks/>
            <a:stCxn id="3" idx="1"/>
            <a:endCxn id="17" idx="3"/>
          </p:cNvCxnSpPr>
          <p:nvPr/>
        </p:nvCxnSpPr>
        <p:spPr>
          <a:xfrm flipH="1">
            <a:off x="3405644" y="4650140"/>
            <a:ext cx="2468801" cy="46305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CFDCC-06E5-8A4E-9E16-BBB716E61EBF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 flipV="1">
            <a:off x="3405644" y="4285911"/>
            <a:ext cx="2468801" cy="36422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EAF57E-7702-874C-AA90-FB2444EC038F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>
            <a:off x="3405644" y="3479529"/>
            <a:ext cx="2468801" cy="117061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FB2CFA-0A28-B04E-AF2C-6DF00682F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74445" y="3935896"/>
            <a:ext cx="1160647" cy="14284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4E0325-6ABA-814D-A136-F6D87ACA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45099" y="3935895"/>
            <a:ext cx="1160647" cy="14284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70C3FB1-B1C3-2F4F-8343-32AC6BDD1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23690" y="5019302"/>
            <a:ext cx="201018" cy="22530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35A027A-DB86-1E4F-A109-6EEAB00AC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614427" y="4554522"/>
            <a:ext cx="308307" cy="31621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CDD83E-0FDC-D242-A5EA-1A6FBD440F34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 flipV="1">
            <a:off x="7035092" y="4650139"/>
            <a:ext cx="1910007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DD8D28-F1F0-3340-845B-3E12F79EB7A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9525423" y="3291916"/>
            <a:ext cx="439386" cy="64397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006C2D-0CD9-984D-938B-5E7467FC1D06}"/>
              </a:ext>
            </a:extLst>
          </p:cNvPr>
          <p:cNvSpPr txBox="1"/>
          <p:nvPr/>
        </p:nvSpPr>
        <p:spPr>
          <a:xfrm>
            <a:off x="2616131" y="5406185"/>
            <a:ext cx="931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Endpoints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B2235A-8FB7-AA4D-BCAD-A4678F2A3C9F}"/>
              </a:ext>
            </a:extLst>
          </p:cNvPr>
          <p:cNvSpPr txBox="1"/>
          <p:nvPr/>
        </p:nvSpPr>
        <p:spPr>
          <a:xfrm>
            <a:off x="5270935" y="5406184"/>
            <a:ext cx="163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Collection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94BC7-8C7D-094A-968E-DE801EDE8A98}"/>
              </a:ext>
            </a:extLst>
          </p:cNvPr>
          <p:cNvSpPr txBox="1"/>
          <p:nvPr/>
        </p:nvSpPr>
        <p:spPr>
          <a:xfrm>
            <a:off x="8376086" y="5406184"/>
            <a:ext cx="167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Evaluation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98394-4BE3-6845-AF5C-97B6FA36BED1}"/>
              </a:ext>
            </a:extLst>
          </p:cNvPr>
          <p:cNvSpPr txBox="1"/>
          <p:nvPr/>
        </p:nvSpPr>
        <p:spPr>
          <a:xfrm>
            <a:off x="6360633" y="4803356"/>
            <a:ext cx="80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CMDB</a:t>
            </a:r>
          </a:p>
        </p:txBody>
      </p:sp>
      <p:sp>
        <p:nvSpPr>
          <p:cNvPr id="7" name="Punched Tape 6">
            <a:extLst>
              <a:ext uri="{FF2B5EF4-FFF2-40B4-BE49-F238E27FC236}">
                <a16:creationId xmlns:a16="http://schemas.microsoft.com/office/drawing/2014/main" id="{03FA8AAF-152F-CD4E-9476-75766F206C52}"/>
              </a:ext>
            </a:extLst>
          </p:cNvPr>
          <p:cNvSpPr/>
          <p:nvPr/>
        </p:nvSpPr>
        <p:spPr>
          <a:xfrm>
            <a:off x="9507609" y="2567711"/>
            <a:ext cx="914400" cy="804672"/>
          </a:xfrm>
          <a:prstGeom prst="flowChartPunchedTap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Policy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E5792-B07F-1646-A70E-DBA675EC12EF}"/>
              </a:ext>
            </a:extLst>
          </p:cNvPr>
          <p:cNvSpPr/>
          <p:nvPr/>
        </p:nvSpPr>
        <p:spPr>
          <a:xfrm>
            <a:off x="2272625" y="2465384"/>
            <a:ext cx="1742445" cy="34999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6B665C4-974B-6941-BC39-A1748456162C}"/>
              </a:ext>
            </a:extLst>
          </p:cNvPr>
          <p:cNvSpPr/>
          <p:nvPr/>
        </p:nvSpPr>
        <p:spPr>
          <a:xfrm flipV="1">
            <a:off x="3357017" y="5285205"/>
            <a:ext cx="5974234" cy="914400"/>
          </a:xfrm>
          <a:prstGeom prst="arc">
            <a:avLst>
              <a:gd name="adj1" fmla="val 10941819"/>
              <a:gd name="adj2" fmla="val 21489087"/>
            </a:avLst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CE3A6-AC32-4B42-B40D-E3490680E35C}"/>
              </a:ext>
            </a:extLst>
          </p:cNvPr>
          <p:cNvSpPr txBox="1"/>
          <p:nvPr/>
        </p:nvSpPr>
        <p:spPr>
          <a:xfrm>
            <a:off x="3850474" y="5758698"/>
            <a:ext cx="5974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5:</a:t>
            </a:r>
            <a:r>
              <a:rPr lang="en-US" sz="1400" dirty="0"/>
              <a:t> Change alerts are sent to Evaluation Manager for evaluation</a:t>
            </a:r>
          </a:p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F8D1AE0-8345-244F-A192-82CEE87E1CCF}"/>
              </a:ext>
            </a:extLst>
          </p:cNvPr>
          <p:cNvSpPr/>
          <p:nvPr/>
        </p:nvSpPr>
        <p:spPr>
          <a:xfrm>
            <a:off x="3246808" y="3459559"/>
            <a:ext cx="119027" cy="123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CDD714F-518F-A344-91A2-1B7DC6941199}"/>
              </a:ext>
            </a:extLst>
          </p:cNvPr>
          <p:cNvSpPr/>
          <p:nvPr/>
        </p:nvSpPr>
        <p:spPr>
          <a:xfrm>
            <a:off x="3237990" y="5092212"/>
            <a:ext cx="119027" cy="1237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72A0FDF-48F1-1B4C-A341-18CA871213DF}"/>
              </a:ext>
            </a:extLst>
          </p:cNvPr>
          <p:cNvSpPr/>
          <p:nvPr/>
        </p:nvSpPr>
        <p:spPr>
          <a:xfrm>
            <a:off x="3255301" y="4264929"/>
            <a:ext cx="119027" cy="1237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B9BF0B1B-EA7C-5247-8460-03075AC1790E}"/>
              </a:ext>
            </a:extLst>
          </p:cNvPr>
          <p:cNvSpPr/>
          <p:nvPr/>
        </p:nvSpPr>
        <p:spPr>
          <a:xfrm>
            <a:off x="838200" y="5122102"/>
            <a:ext cx="1383859" cy="973991"/>
          </a:xfrm>
          <a:prstGeom prst="borderCallout1">
            <a:avLst>
              <a:gd name="adj1" fmla="val 54964"/>
              <a:gd name="adj2" fmla="val 99580"/>
              <a:gd name="adj3" fmla="val 42935"/>
              <a:gd name="adj4" fmla="val 1226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Endpoints are monitored for changes to security controls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D773F-DC11-7648-9E2C-2C3D6D3B16E4}"/>
              </a:ext>
            </a:extLst>
          </p:cNvPr>
          <p:cNvSpPr txBox="1"/>
          <p:nvPr/>
        </p:nvSpPr>
        <p:spPr>
          <a:xfrm>
            <a:off x="838200" y="4814325"/>
            <a:ext cx="68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4</a:t>
            </a:r>
            <a:r>
              <a:rPr lang="en-US" sz="1400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78A00E-A830-D74E-894A-2F48AD97ED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919504" y="2510469"/>
            <a:ext cx="467620" cy="389684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D6773E-F6C9-1740-B5B1-84953D492903}"/>
              </a:ext>
            </a:extLst>
          </p:cNvPr>
          <p:cNvCxnSpPr>
            <a:cxnSpLocks/>
          </p:cNvCxnSpPr>
          <p:nvPr/>
        </p:nvCxnSpPr>
        <p:spPr>
          <a:xfrm flipV="1">
            <a:off x="7078999" y="3077495"/>
            <a:ext cx="203648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4EF21C-58DC-834D-82D3-109DC03B2786}"/>
              </a:ext>
            </a:extLst>
          </p:cNvPr>
          <p:cNvSpPr txBox="1"/>
          <p:nvPr/>
        </p:nvSpPr>
        <p:spPr>
          <a:xfrm>
            <a:off x="4278729" y="2270420"/>
            <a:ext cx="215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2:</a:t>
            </a:r>
            <a:r>
              <a:rPr lang="en-US" sz="1400" dirty="0"/>
              <a:t> Collection Manager </a:t>
            </a:r>
          </a:p>
          <a:p>
            <a:r>
              <a:rPr lang="en-US" sz="1400" dirty="0"/>
              <a:t>orchestrates baseline </a:t>
            </a:r>
          </a:p>
          <a:p>
            <a:r>
              <a:rPr lang="en-US" sz="1400" dirty="0"/>
              <a:t>collections of endpoints</a:t>
            </a:r>
          </a:p>
          <a:p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78AF02-0228-3740-B439-EAF52DFEEBE2}"/>
              </a:ext>
            </a:extLst>
          </p:cNvPr>
          <p:cNvCxnSpPr>
            <a:cxnSpLocks/>
          </p:cNvCxnSpPr>
          <p:nvPr/>
        </p:nvCxnSpPr>
        <p:spPr>
          <a:xfrm flipV="1">
            <a:off x="4252694" y="3081515"/>
            <a:ext cx="203648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FCF431-5750-D544-BDF7-6F58A1945453}"/>
              </a:ext>
            </a:extLst>
          </p:cNvPr>
          <p:cNvCxnSpPr>
            <a:cxnSpLocks/>
          </p:cNvCxnSpPr>
          <p:nvPr/>
        </p:nvCxnSpPr>
        <p:spPr>
          <a:xfrm flipH="1" flipV="1">
            <a:off x="4252694" y="3782895"/>
            <a:ext cx="4959710" cy="5009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6723A91-7B5B-6042-A792-9FDA37D4EF8F}"/>
              </a:ext>
            </a:extLst>
          </p:cNvPr>
          <p:cNvSpPr txBox="1"/>
          <p:nvPr/>
        </p:nvSpPr>
        <p:spPr>
          <a:xfrm>
            <a:off x="4205466" y="3208603"/>
            <a:ext cx="42067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</a:t>
            </a:r>
            <a:r>
              <a:rPr lang="en-US" sz="1400" dirty="0"/>
              <a:t> Audit results are collected, stored in the CMDB, and sent to the Evaluation Manager for evaluation</a:t>
            </a:r>
          </a:p>
          <a:p>
            <a:endParaRPr lang="en-US" dirty="0"/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2DFF0328-FE30-4B98-8BBC-9441D89705C3}"/>
              </a:ext>
            </a:extLst>
          </p:cNvPr>
          <p:cNvSpPr/>
          <p:nvPr/>
        </p:nvSpPr>
        <p:spPr>
          <a:xfrm>
            <a:off x="10283782" y="4839606"/>
            <a:ext cx="1674948" cy="643979"/>
          </a:xfrm>
          <a:prstGeom prst="curvedUpArrow">
            <a:avLst>
              <a:gd name="adj1" fmla="val 32854"/>
              <a:gd name="adj2" fmla="val 61308"/>
              <a:gd name="adj3" fmla="val 44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Up 37">
            <a:extLst>
              <a:ext uri="{FF2B5EF4-FFF2-40B4-BE49-F238E27FC236}">
                <a16:creationId xmlns:a16="http://schemas.microsoft.com/office/drawing/2014/main" id="{CCBA9029-CE90-413F-952E-487A4244B588}"/>
              </a:ext>
            </a:extLst>
          </p:cNvPr>
          <p:cNvSpPr/>
          <p:nvPr/>
        </p:nvSpPr>
        <p:spPr>
          <a:xfrm flipH="1" flipV="1">
            <a:off x="10190112" y="3910542"/>
            <a:ext cx="1674948" cy="643979"/>
          </a:xfrm>
          <a:prstGeom prst="curvedUpArrow">
            <a:avLst>
              <a:gd name="adj1" fmla="val 32854"/>
              <a:gd name="adj2" fmla="val 61308"/>
              <a:gd name="adj3" fmla="val 44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7EE71-B7A4-497E-8E5C-A31490845664}"/>
              </a:ext>
            </a:extLst>
          </p:cNvPr>
          <p:cNvSpPr txBox="1"/>
          <p:nvPr/>
        </p:nvSpPr>
        <p:spPr>
          <a:xfrm>
            <a:off x="10508686" y="4087517"/>
            <a:ext cx="1160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Policy is reevaluated as audits and changes arrive</a:t>
            </a:r>
          </a:p>
        </p:txBody>
      </p:sp>
    </p:spTree>
    <p:extLst>
      <p:ext uri="{BB962C8B-B14F-4D97-AF65-F5344CB8AC3E}">
        <p14:creationId xmlns:p14="http://schemas.microsoft.com/office/powerpoint/2010/main" val="127273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190C-0372-414A-9625-BC667B6A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308C-4970-5F4A-A4E4-8C2B61C9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Transparency of Operations:</a:t>
            </a:r>
            <a:r>
              <a:rPr lang="en-US" dirty="0"/>
              <a:t> See what information is collected from endpoints and how it is assessed</a:t>
            </a:r>
          </a:p>
          <a:p>
            <a:endParaRPr lang="en-US" dirty="0"/>
          </a:p>
          <a:p>
            <a:r>
              <a:rPr lang="en-US" b="1" dirty="0"/>
              <a:t>Standardized Data:</a:t>
            </a:r>
            <a:r>
              <a:rPr lang="en-US" dirty="0"/>
              <a:t> Configuration data is represented using standardized formats that can be used in a range of analytic-based activities</a:t>
            </a:r>
          </a:p>
          <a:p>
            <a:endParaRPr lang="en-US" dirty="0"/>
          </a:p>
          <a:p>
            <a:r>
              <a:rPr lang="en-US" b="1" dirty="0"/>
              <a:t>Event-Driven Updates:</a:t>
            </a:r>
            <a:r>
              <a:rPr lang="en-US" dirty="0"/>
              <a:t> Configuration data is monitored and ongoing policy compliance updates are provided</a:t>
            </a:r>
          </a:p>
          <a:p>
            <a:endParaRPr lang="en-US" dirty="0"/>
          </a:p>
          <a:p>
            <a:r>
              <a:rPr lang="en-US" b="1" dirty="0"/>
              <a:t>Interoperability Among Products:</a:t>
            </a:r>
            <a:r>
              <a:rPr lang="en-US" dirty="0"/>
              <a:t> Standardized formats, interfaces, and protocols enable interoperability and best-of-breed product selection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0B796-0E4A-AF4E-80E1-7FFC850B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D9ED0-64CB-4444-9A9A-606D1426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380-9A1B-834B-A6C0-0D8E43C0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4D29-4105-BF4C-B9AC-F492D35B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https://csrc.nist.gov/Projects/Security-Content-Automation-Protocol/SCAP-Releases/SCAP-1-3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https://csrc.nist.gov/Projects/scap-validation-program/Validated-Products-and-Modules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https://nvlpubs.nist.gov/nistpubs/CSWP/NIST.CSWP.09102018.pdf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csrc.nist.gov</a:t>
            </a:r>
            <a:r>
              <a:rPr lang="en-US" dirty="0"/>
              <a:t>/Projects/Security-Content-Automation-Protocol-v2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901C9-766B-6845-93D3-C0E5B2F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1A27F-1882-AA44-9031-2DD8A60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15B7691496E41B93617594721D812" ma:contentTypeVersion="3" ma:contentTypeDescription="Create a new document." ma:contentTypeScope="" ma:versionID="c5d6a049976c89d7552c9646bfcc5ba4">
  <xsd:schema xmlns:xsd="http://www.w3.org/2001/XMLSchema" xmlns:xs="http://www.w3.org/2001/XMLSchema" xmlns:p="http://schemas.microsoft.com/office/2006/metadata/properties" xmlns:ns2="6bad650a-6bcf-42ff-bfa9-7ce4d3f9fdcf" xmlns:ns3="0251ca68-5f30-42d5-a5ea-5a2b973a8487" targetNamespace="http://schemas.microsoft.com/office/2006/metadata/properties" ma:root="true" ma:fieldsID="b384d61aa7ac5fd18fd395ea5dfeced1" ns2:_="" ns3:_="">
    <xsd:import namespace="6bad650a-6bcf-42ff-bfa9-7ce4d3f9fdcf"/>
    <xsd:import namespace="0251ca68-5f30-42d5-a5ea-5a2b973a84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d650a-6bcf-42ff-bfa9-7ce4d3f9fd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ca68-5f30-42d5-a5ea-5a2b973a8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17FBB-6BA6-441C-A9E5-DD7F2009BC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d650a-6bcf-42ff-bfa9-7ce4d3f9fdcf"/>
    <ds:schemaRef ds:uri="0251ca68-5f30-42d5-a5ea-5a2b973a8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11DAC3-E258-4682-AE9B-DA81B853C8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085FA2-5A63-4C60-BD57-266946ACCB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430</Words>
  <Application>Microsoft Macintosh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Configuration Management Using the Security Content Automation Protocol (SCAP)</vt:lpstr>
      <vt:lpstr>Background</vt:lpstr>
      <vt:lpstr>What is Configuration Management?</vt:lpstr>
      <vt:lpstr>Workflow</vt:lpstr>
      <vt:lpstr>Benefits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Management Using SCAP</dc:title>
  <dc:creator>Haynes Jr., Dan</dc:creator>
  <cp:lastModifiedBy>Haynes Jr., Dan</cp:lastModifiedBy>
  <cp:revision>114</cp:revision>
  <dcterms:created xsi:type="dcterms:W3CDTF">2019-12-12T11:18:42Z</dcterms:created>
  <dcterms:modified xsi:type="dcterms:W3CDTF">2020-02-13T16:16:41Z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0x01010076615B7691496E41B93617594721D812</vt:lpwstr>
  </property>
</Properties>
</file>