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60" r:id="rId7"/>
    <p:sldId id="280" r:id="rId8"/>
    <p:sldId id="281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ssica Fitzgerald-McKay" initials="" lastIdx="2" clrIdx="0"/>
  <p:cmAuthor id="1" name="Haynes Jr., Dan" initials="HJD" lastIdx="1" clrIdx="1">
    <p:extLst>
      <p:ext uri="{19B8F6BF-5375-455C-9EA6-DF929625EA0E}">
        <p15:presenceInfo xmlns:p15="http://schemas.microsoft.com/office/powerpoint/2012/main" userId="S::dhaynes@mitre.org::825f2dff-cb11-4083-bbb9-23d71d7b0bc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43"/>
    <p:restoredTop sz="94694"/>
  </p:normalViewPr>
  <p:slideViewPr>
    <p:cSldViewPr snapToGrid="0" snapToObjects="1">
      <p:cViewPr varScale="1">
        <p:scale>
          <a:sx n="112" d="100"/>
          <a:sy n="112" d="100"/>
        </p:scale>
        <p:origin x="208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3E409-B134-CE4B-B529-A8B47A15C1EE}" type="datetimeFigureOut">
              <a:rPr lang="en-US" smtClean="0"/>
              <a:t>2/13/20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4986F-30B8-8C46-9318-3F6A3C56B7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87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2383-6E66-8F4B-B9F2-EE0036D18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6DE83-8666-994E-A458-5894CA03A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E1AC6-B91C-5A4E-9B7F-26B0DBA02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2A01-0E8B-9D42-92F5-4B1751845C85}" type="datetime1">
              <a:rPr lang="en-US" smtClean="0"/>
              <a:t>2/13/20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2D649-E8C2-364D-9839-447DE46C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7747C-01BE-7A48-B565-10A7A7D6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5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565A-C252-F349-BBFE-0D954EB4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253F0-431A-D74C-998E-FBC9934E5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9D59-B135-4245-8BC3-CBAD96B2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53D-093A-0542-9C4C-6570B5001760}" type="datetime1">
              <a:rPr lang="en-US" smtClean="0"/>
              <a:t>2/13/20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895C5-BE3C-184C-9AD0-29D8008E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73302-9E36-F34B-830F-30F676AE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9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B6FE5-070A-A542-A423-FD6741500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1D340-B11D-E942-90DB-7FC0E7E6F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72E15-0ECF-0D43-A93E-A43B0355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2B67-0054-8046-8381-91FD9FE49E1A}" type="datetime1">
              <a:rPr lang="en-US" smtClean="0"/>
              <a:t>2/13/20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3C732-4754-F34F-9557-BA109B25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A5795-5C4A-B64D-87A8-D24155EF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3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C093-53D2-BD4C-B7CC-F5EE9136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4653D-EE27-D741-9E0F-62CD47270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B31E7-FF1D-8E4D-B4DE-8D343C45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D131-F294-6441-BCD2-F783E9260941}" type="datetime1">
              <a:rPr lang="en-US" smtClean="0"/>
              <a:t>2/13/20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FBD7D-DAC0-2D41-9EDF-CB6A8785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DA8C-0140-D742-9C57-05133F3F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1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7B98-A985-7347-86AD-39AAE106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B1592-8837-6040-BDD3-B13258611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923C0-2089-5340-AA59-9E36C5C2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EBA2-C62C-B14C-8F92-FE68FAFF6A31}" type="datetime1">
              <a:rPr lang="en-US" smtClean="0"/>
              <a:t>2/13/20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BE611-95A1-CB48-9419-3D032577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1F11B-0963-A541-BB81-C3D8FB92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19BE-64DF-BF4E-B237-A6A9A596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8E8A3-3F68-674B-B58E-F2EF3D055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13E89-FF83-2C4F-B88F-6D4D49929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8F131-9AF2-8641-B23B-92FBB1C9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8981-5649-C74A-8CA6-E9DDF1880D70}" type="datetime1">
              <a:rPr lang="en-US" smtClean="0"/>
              <a:t>2/13/20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EFC2E-EB68-864A-B4E2-B207837CD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FEBFF-43F6-8D4E-A774-E25498DD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6FBA-3D03-614D-9080-E5A3AB66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E9891-99A9-C840-B885-F9B8012C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4239E-4406-C94A-B73B-A859954A8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4C7E0-1602-DD45-9136-BF2D18857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CD001-88EE-D447-ADD3-92DF990DB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867B3-A18B-B241-B0B8-F8462183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26A7-3181-3142-A3C4-ADA9793EF5A4}" type="datetime1">
              <a:rPr lang="en-US" smtClean="0"/>
              <a:t>2/13/20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F9A7F-9EE2-0046-A797-51A72C39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3B0EA-4544-8F46-9F35-E319E3A9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3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67EF-8A32-704A-AA47-F72C7885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23276-A6E9-624B-8F60-05F1E1CE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F29F-A512-4B46-B427-B9833FEBA124}" type="datetime1">
              <a:rPr lang="en-US" smtClean="0"/>
              <a:t>2/13/20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13D1E-3D47-154D-8167-0CC8F50C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F2F1C-5C98-F84A-A011-32B024B4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8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35050-B1B8-D445-AF6A-3EF2D98F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E568-74E0-694D-BBCB-6F44A1CBB7AE}" type="datetime1">
              <a:rPr lang="en-US" smtClean="0"/>
              <a:t>2/13/20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02463-E433-994C-A592-EB867517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131F7-8F67-2F4A-8676-EFCFC735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15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A875-3D57-034B-B13D-C4EB4C82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1FEB5-7F01-064F-B8D8-C2F5960F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41644-58F3-6944-A6F9-AEF20F7BB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36D19-8D0F-9A4D-8A2E-B78762CB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81FA-2DB4-C74D-8221-5D6D2E0AEC94}" type="datetime1">
              <a:rPr lang="en-US" smtClean="0"/>
              <a:t>2/13/20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0313E-B9E5-2340-B263-A98D09BF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96150-4C0A-3B47-B3B8-C3B381DD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97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A424-C281-5E47-B778-88371A89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91BAD-D77E-E947-88C8-4138A3508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7DC64-C47A-4B4F-87AE-B59D2ABEB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11990-5DDD-1D4D-A562-5D7D0271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EFA5-7F1C-5149-875B-ED470B4001E0}" type="datetime1">
              <a:rPr lang="en-US" smtClean="0"/>
              <a:t>2/13/20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FD9FF-C410-B941-8B0D-A58BD0B0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1E7C7-BFF0-A444-88F0-F9746571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1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08AE3-05A2-2F48-A47A-03F99B53E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4EB15-AB8B-4E42-B84F-950CA04A4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7E223-8C98-4146-9902-42BC6C478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4419A-1E64-EF43-AD3D-954B76BD1FEF}" type="datetime1">
              <a:rPr lang="en-US" smtClean="0"/>
              <a:t>2/13/20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54BE3-7D86-4A44-ADEE-F434797D7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2688A-ACD1-174A-8E42-56931C0B2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25499-2D8E-334C-8F00-DDBEED41A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74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en.wikipedia.org/wiki/File:Computer_n_screen.svg" TargetMode="External"/><Relationship Id="rId7" Type="http://schemas.openxmlformats.org/officeDocument/2006/relationships/hyperlink" Target="https://pixabay.com/en/alphabet-x-abc-letter-150787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hyperlink" Target="https://pixabay.com/en/computer-database-network-server-156948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commons.wikimedia.org/wiki/File:Bueno-verde.pn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en.wikipedia.org/wiki/File:Computer_n_screen.svg" TargetMode="External"/><Relationship Id="rId7" Type="http://schemas.openxmlformats.org/officeDocument/2006/relationships/hyperlink" Target="https://pixabay.com/en/alphabet-x-abc-letter-150787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hyperlink" Target="https://pixabay.com/en/cloud-thought-weather-153992/" TargetMode="External"/><Relationship Id="rId5" Type="http://schemas.openxmlformats.org/officeDocument/2006/relationships/hyperlink" Target="https://pixabay.com/en/computer-database-network-server-156948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://commons.wikimedia.org/wiki/File:Bueno-verde.p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7005-BC05-7F43-80BD-14D071BB0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Software Asset Management Using the Security Content Automation Protocol (SCAP)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04155-A621-184D-A4D0-8A9038095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235E3-DCF2-A54C-BBC0-9ACA4436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Approved for Public Release; Distribution Unlimited. </a:t>
            </a:r>
          </a:p>
          <a:p>
            <a:r>
              <a:rPr lang="en-US" dirty="0"/>
              <a:t>Case Number 18-4154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E1A0B-AD62-BA45-8973-EEFB518A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9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B8A5-CA3D-324D-8877-65F762CE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32DD8-9943-F547-A0DE-5D9B52D99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3152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SCAP is a suite of specifications that standardize the assessment of endpoints [1]</a:t>
            </a:r>
          </a:p>
          <a:p>
            <a:pPr lvl="1"/>
            <a:r>
              <a:rPr lang="en-US" dirty="0"/>
              <a:t>First published in 2009</a:t>
            </a:r>
          </a:p>
          <a:p>
            <a:pPr lvl="1"/>
            <a:r>
              <a:rPr lang="en-US" dirty="0"/>
              <a:t>Expressed in the Extensible Markup Language (XML)</a:t>
            </a:r>
          </a:p>
          <a:p>
            <a:pPr lvl="1"/>
            <a:endParaRPr lang="en-US" dirty="0"/>
          </a:p>
          <a:p>
            <a:r>
              <a:rPr lang="en-US" dirty="0"/>
              <a:t>SCAP covers several use cases</a:t>
            </a:r>
          </a:p>
          <a:p>
            <a:pPr lvl="1"/>
            <a:r>
              <a:rPr lang="en-US" dirty="0"/>
              <a:t>Configuration Management</a:t>
            </a:r>
          </a:p>
          <a:p>
            <a:pPr lvl="1"/>
            <a:r>
              <a:rPr lang="en-US" dirty="0"/>
              <a:t>Software Asset Management</a:t>
            </a:r>
          </a:p>
          <a:p>
            <a:pPr lvl="1"/>
            <a:r>
              <a:rPr lang="en-US" dirty="0"/>
              <a:t>Hardware Asset Management</a:t>
            </a:r>
          </a:p>
          <a:p>
            <a:pPr lvl="1"/>
            <a:r>
              <a:rPr lang="en-US" dirty="0"/>
              <a:t>Vulnerability Management</a:t>
            </a:r>
          </a:p>
          <a:p>
            <a:pPr lvl="1"/>
            <a:endParaRPr lang="en-US" dirty="0"/>
          </a:p>
          <a:p>
            <a:r>
              <a:rPr lang="en-US" dirty="0"/>
              <a:t>Several vendor products support SCAP v1 [2]</a:t>
            </a:r>
          </a:p>
          <a:p>
            <a:endParaRPr lang="en-US" dirty="0"/>
          </a:p>
          <a:p>
            <a:r>
              <a:rPr lang="en-US" dirty="0"/>
              <a:t>The SCAP Community is currently working on SCAP v2 [3][4]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D7D75-D1F4-604F-B084-A033D296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Approved for Public Release; Distribution Unlimited. </a:t>
            </a:r>
          </a:p>
          <a:p>
            <a:r>
              <a:rPr lang="en-US" dirty="0"/>
              <a:t>Case Number 18-4154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02E8F-5D8A-0D48-8BF9-7F36C2BE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DF766E-8867-A646-8F94-336C8BC5D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663" y="1167935"/>
            <a:ext cx="3493074" cy="45221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468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EC9B-B53E-C042-B1A7-A68D38AC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Asset Management?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B4C67-2D58-FB44-8D76-567990741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SCAP defines software asset management as the process of:</a:t>
            </a:r>
          </a:p>
          <a:p>
            <a:pPr lvl="1"/>
            <a:r>
              <a:rPr lang="en-US" dirty="0"/>
              <a:t>Detecting the software installed on endpoints </a:t>
            </a:r>
          </a:p>
          <a:p>
            <a:pPr lvl="1"/>
            <a:r>
              <a:rPr lang="en-US" dirty="0"/>
              <a:t>Determining if required or prohibited software is present</a:t>
            </a:r>
          </a:p>
          <a:p>
            <a:pPr lvl="1"/>
            <a:r>
              <a:rPr lang="en-US" dirty="0"/>
              <a:t>Determining if present software is up-to-date (patch management)</a:t>
            </a:r>
          </a:p>
          <a:p>
            <a:endParaRPr lang="en-US" dirty="0"/>
          </a:p>
          <a:p>
            <a:r>
              <a:rPr lang="en-US" dirty="0"/>
              <a:t>To support this, we need to know the following:</a:t>
            </a:r>
          </a:p>
          <a:p>
            <a:pPr lvl="1"/>
            <a:r>
              <a:rPr lang="en-US" dirty="0"/>
              <a:t>Which endpoints are on the network</a:t>
            </a:r>
          </a:p>
          <a:p>
            <a:pPr lvl="1"/>
            <a:r>
              <a:rPr lang="en-US" dirty="0"/>
              <a:t>The list of authorized and unauthorized software</a:t>
            </a:r>
          </a:p>
          <a:p>
            <a:pPr lvl="1"/>
            <a:r>
              <a:rPr lang="en-US" dirty="0"/>
              <a:t>Patches with SCAP-compliant identifiers as to the software to which they apply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4FA46-5E0A-DF4D-916A-6BEB9328D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Approved for Public Release; Distribution Unlimited. </a:t>
            </a:r>
          </a:p>
          <a:p>
            <a:r>
              <a:rPr lang="en-US" dirty="0"/>
              <a:t>Case Number 18-4154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0C77A-C485-C642-85BA-DD8FD4B8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7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624058-B71D-064A-A638-A44B8A67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(Authorized Software)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C6618-693F-DB49-8605-E4232618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Approved for Public Release; Distribution Unlimited. </a:t>
            </a:r>
          </a:p>
          <a:p>
            <a:r>
              <a:rPr lang="en-US" dirty="0"/>
              <a:t>Case Number 18-4154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92723-BDC1-6445-9A94-006AC56B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135F43-8449-A64E-94EC-6D3BCEE2E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80034" y="4205757"/>
            <a:ext cx="760168" cy="7854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7324BE-8500-B746-8FC8-818EB6CBA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80034" y="5033040"/>
            <a:ext cx="760168" cy="7854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1A34672-6FCB-C94E-95C4-3D305D270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80034" y="3399375"/>
            <a:ext cx="760168" cy="78548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CC3E83-648D-6F43-8757-5C7A81A46E3A}"/>
              </a:ext>
            </a:extLst>
          </p:cNvPr>
          <p:cNvCxnSpPr>
            <a:cxnSpLocks/>
            <a:stCxn id="3" idx="1"/>
            <a:endCxn id="17" idx="3"/>
          </p:cNvCxnSpPr>
          <p:nvPr/>
        </p:nvCxnSpPr>
        <p:spPr>
          <a:xfrm flipH="1">
            <a:off x="2940202" y="4701783"/>
            <a:ext cx="1687086" cy="7239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2CFDCC-06E5-8A4E-9E16-BBB716E61EBF}"/>
              </a:ext>
            </a:extLst>
          </p:cNvPr>
          <p:cNvCxnSpPr>
            <a:cxnSpLocks/>
            <a:stCxn id="3" idx="1"/>
            <a:endCxn id="10" idx="3"/>
          </p:cNvCxnSpPr>
          <p:nvPr/>
        </p:nvCxnSpPr>
        <p:spPr>
          <a:xfrm flipH="1" flipV="1">
            <a:off x="2940202" y="4598498"/>
            <a:ext cx="1687086" cy="10328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EAF57E-7702-874C-AA90-FB2444EC038F}"/>
              </a:ext>
            </a:extLst>
          </p:cNvPr>
          <p:cNvCxnSpPr>
            <a:cxnSpLocks/>
            <a:stCxn id="19" idx="3"/>
            <a:endCxn id="3" idx="1"/>
          </p:cNvCxnSpPr>
          <p:nvPr/>
        </p:nvCxnSpPr>
        <p:spPr>
          <a:xfrm>
            <a:off x="2940202" y="3792116"/>
            <a:ext cx="1687086" cy="90966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3FB2CFA-0A28-B04E-AF2C-6DF00682F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627288" y="3585044"/>
            <a:ext cx="1814701" cy="223347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54E0325-6ABA-814D-A136-F6D87ACAF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97942" y="3585043"/>
            <a:ext cx="1814701" cy="223347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70C3FB1-B1C3-2F4F-8343-32AC6BDD14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795200" y="5185501"/>
            <a:ext cx="314297" cy="35227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35A027A-DB86-1E4F-A109-6EEAB00ACA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725478" y="4669495"/>
            <a:ext cx="482046" cy="494406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3CDD83E-0FDC-D242-A5EA-1A6FBD440F34}"/>
              </a:ext>
            </a:extLst>
          </p:cNvPr>
          <p:cNvCxnSpPr>
            <a:cxnSpLocks/>
            <a:stCxn id="3" idx="3"/>
            <a:endCxn id="33" idx="1"/>
          </p:cNvCxnSpPr>
          <p:nvPr/>
        </p:nvCxnSpPr>
        <p:spPr>
          <a:xfrm flipV="1">
            <a:off x="6441989" y="4701782"/>
            <a:ext cx="1255953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EDD8D28-F1F0-3340-845B-3E12F79EB7A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8605293" y="2720051"/>
            <a:ext cx="5307" cy="86499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006C2D-0CD9-984D-938B-5E7467FC1D06}"/>
              </a:ext>
            </a:extLst>
          </p:cNvPr>
          <p:cNvSpPr txBox="1"/>
          <p:nvPr/>
        </p:nvSpPr>
        <p:spPr>
          <a:xfrm>
            <a:off x="2023028" y="5860323"/>
            <a:ext cx="931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Endpoints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B2235A-8FB7-AA4D-BCAD-A4678F2A3C9F}"/>
              </a:ext>
            </a:extLst>
          </p:cNvPr>
          <p:cNvSpPr txBox="1"/>
          <p:nvPr/>
        </p:nvSpPr>
        <p:spPr>
          <a:xfrm>
            <a:off x="4677832" y="5860322"/>
            <a:ext cx="1636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Collection Manager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B94BC7-8C7D-094A-968E-DE801EDE8A98}"/>
              </a:ext>
            </a:extLst>
          </p:cNvPr>
          <p:cNvSpPr txBox="1"/>
          <p:nvPr/>
        </p:nvSpPr>
        <p:spPr>
          <a:xfrm>
            <a:off x="7782983" y="5860322"/>
            <a:ext cx="1672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Evaluation Manager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B98394-4BE3-6845-AF5C-97B6FA36BED1}"/>
              </a:ext>
            </a:extLst>
          </p:cNvPr>
          <p:cNvSpPr txBox="1"/>
          <p:nvPr/>
        </p:nvSpPr>
        <p:spPr>
          <a:xfrm>
            <a:off x="5479973" y="5037410"/>
            <a:ext cx="806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CMDB</a:t>
            </a:r>
          </a:p>
        </p:txBody>
      </p:sp>
      <p:sp>
        <p:nvSpPr>
          <p:cNvPr id="36" name="Line Callout 1 35">
            <a:extLst>
              <a:ext uri="{FF2B5EF4-FFF2-40B4-BE49-F238E27FC236}">
                <a16:creationId xmlns:a16="http://schemas.microsoft.com/office/drawing/2014/main" id="{FB2BB1EF-C111-D84D-A3F4-43040AEDFEDE}"/>
              </a:ext>
            </a:extLst>
          </p:cNvPr>
          <p:cNvSpPr/>
          <p:nvPr/>
        </p:nvSpPr>
        <p:spPr>
          <a:xfrm>
            <a:off x="365333" y="2549649"/>
            <a:ext cx="1667519" cy="1341718"/>
          </a:xfrm>
          <a:prstGeom prst="borderCallout1">
            <a:avLst>
              <a:gd name="adj1" fmla="val 148759"/>
              <a:gd name="adj2" fmla="val 102081"/>
              <a:gd name="adj3" fmla="val 100398"/>
              <a:gd name="adj4" fmla="val 4815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Endpoints collect and publish software data to the CMDB on install, update, and removal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60BE88-C6B5-D54A-A1BB-024036A38593}"/>
              </a:ext>
            </a:extLst>
          </p:cNvPr>
          <p:cNvSpPr txBox="1"/>
          <p:nvPr/>
        </p:nvSpPr>
        <p:spPr>
          <a:xfrm>
            <a:off x="365333" y="2245408"/>
            <a:ext cx="641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Step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C81EBD-68A5-0848-BE7C-3E4A6838117E}"/>
              </a:ext>
            </a:extLst>
          </p:cNvPr>
          <p:cNvSpPr txBox="1"/>
          <p:nvPr/>
        </p:nvSpPr>
        <p:spPr>
          <a:xfrm>
            <a:off x="10226825" y="3760286"/>
            <a:ext cx="647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Step 4</a:t>
            </a:r>
          </a:p>
        </p:txBody>
      </p:sp>
      <p:sp>
        <p:nvSpPr>
          <p:cNvPr id="32" name="Line Callout 1 31">
            <a:extLst>
              <a:ext uri="{FF2B5EF4-FFF2-40B4-BE49-F238E27FC236}">
                <a16:creationId xmlns:a16="http://schemas.microsoft.com/office/drawing/2014/main" id="{122E45B9-F4C4-ED42-B348-E654BAA32B53}"/>
              </a:ext>
            </a:extLst>
          </p:cNvPr>
          <p:cNvSpPr/>
          <p:nvPr/>
        </p:nvSpPr>
        <p:spPr>
          <a:xfrm>
            <a:off x="10226825" y="4065024"/>
            <a:ext cx="1667519" cy="1341718"/>
          </a:xfrm>
          <a:prstGeom prst="borderCallout1">
            <a:avLst>
              <a:gd name="adj1" fmla="val 71525"/>
              <a:gd name="adj2" fmla="val -39187"/>
              <a:gd name="adj3" fmla="val 53319"/>
              <a:gd name="adj4" fmla="val 4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Software data is evaluated against policy to determine if it is authorized and up-to-date</a:t>
            </a:r>
          </a:p>
        </p:txBody>
      </p:sp>
      <p:sp>
        <p:nvSpPr>
          <p:cNvPr id="35" name="Line Callout 1 34">
            <a:extLst>
              <a:ext uri="{FF2B5EF4-FFF2-40B4-BE49-F238E27FC236}">
                <a16:creationId xmlns:a16="http://schemas.microsoft.com/office/drawing/2014/main" id="{AEF48778-B8E5-7A41-8B93-7DC411C2716C}"/>
              </a:ext>
            </a:extLst>
          </p:cNvPr>
          <p:cNvSpPr/>
          <p:nvPr/>
        </p:nvSpPr>
        <p:spPr>
          <a:xfrm>
            <a:off x="6115464" y="2243325"/>
            <a:ext cx="1667519" cy="1341718"/>
          </a:xfrm>
          <a:prstGeom prst="borderCallout1">
            <a:avLst>
              <a:gd name="adj1" fmla="val 99615"/>
              <a:gd name="adj2" fmla="val 51289"/>
              <a:gd name="adj3" fmla="val 170221"/>
              <a:gd name="adj4" fmla="val 508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Collection Manager sends software data updates to the Evaluation Manager for assessment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E1286A-0C67-6F42-9E93-8DFE08900700}"/>
              </a:ext>
            </a:extLst>
          </p:cNvPr>
          <p:cNvSpPr txBox="1"/>
          <p:nvPr/>
        </p:nvSpPr>
        <p:spPr>
          <a:xfrm>
            <a:off x="6115464" y="1935548"/>
            <a:ext cx="641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Step 3</a:t>
            </a:r>
          </a:p>
        </p:txBody>
      </p:sp>
      <p:sp>
        <p:nvSpPr>
          <p:cNvPr id="7" name="Punched Tape 6">
            <a:extLst>
              <a:ext uri="{FF2B5EF4-FFF2-40B4-BE49-F238E27FC236}">
                <a16:creationId xmlns:a16="http://schemas.microsoft.com/office/drawing/2014/main" id="{03FA8AAF-152F-CD4E-9476-75766F206C52}"/>
              </a:ext>
            </a:extLst>
          </p:cNvPr>
          <p:cNvSpPr/>
          <p:nvPr/>
        </p:nvSpPr>
        <p:spPr>
          <a:xfrm>
            <a:off x="8086340" y="1996960"/>
            <a:ext cx="914400" cy="804672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Software</a:t>
            </a:r>
          </a:p>
          <a:p>
            <a:pPr algn="ctr"/>
            <a:r>
              <a:rPr lang="en-US" sz="1400" dirty="0"/>
              <a:t>Policy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4FBE81-69F3-054C-95E3-3337A1F0D057}"/>
              </a:ext>
            </a:extLst>
          </p:cNvPr>
          <p:cNvSpPr txBox="1"/>
          <p:nvPr/>
        </p:nvSpPr>
        <p:spPr>
          <a:xfrm>
            <a:off x="9393065" y="1909801"/>
            <a:ext cx="647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Step 1</a:t>
            </a:r>
          </a:p>
        </p:txBody>
      </p:sp>
      <p:sp>
        <p:nvSpPr>
          <p:cNvPr id="29" name="Line Callout 1 28">
            <a:extLst>
              <a:ext uri="{FF2B5EF4-FFF2-40B4-BE49-F238E27FC236}">
                <a16:creationId xmlns:a16="http://schemas.microsoft.com/office/drawing/2014/main" id="{69076CF2-C150-AE44-BB48-82904EDFCB4B}"/>
              </a:ext>
            </a:extLst>
          </p:cNvPr>
          <p:cNvSpPr/>
          <p:nvPr/>
        </p:nvSpPr>
        <p:spPr>
          <a:xfrm>
            <a:off x="9393065" y="2214539"/>
            <a:ext cx="1667519" cy="1341718"/>
          </a:xfrm>
          <a:prstGeom prst="borderCallout1">
            <a:avLst>
              <a:gd name="adj1" fmla="val 71525"/>
              <a:gd name="adj2" fmla="val -39187"/>
              <a:gd name="adj3" fmla="val 53319"/>
              <a:gd name="adj4" fmla="val 4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Organization defines policy for authorized software</a:t>
            </a:r>
          </a:p>
        </p:txBody>
      </p:sp>
    </p:spTree>
    <p:extLst>
      <p:ext uri="{BB962C8B-B14F-4D97-AF65-F5344CB8AC3E}">
        <p14:creationId xmlns:p14="http://schemas.microsoft.com/office/powerpoint/2010/main" val="127273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624058-B71D-064A-A638-A44B8A67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</a:t>
            </a:r>
            <a:r>
              <a:rPr lang="en-US"/>
              <a:t>(Patch Checking)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C6618-693F-DB49-8605-E4232618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Approved for Public Release; Distribution Unlimited. </a:t>
            </a:r>
          </a:p>
          <a:p>
            <a:r>
              <a:rPr lang="en-US" dirty="0"/>
              <a:t>Case Number 18-4154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92723-BDC1-6445-9A94-006AC56B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135F43-8449-A64E-94EC-6D3BCEE2E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80034" y="4205757"/>
            <a:ext cx="760168" cy="7854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7324BE-8500-B746-8FC8-818EB6CBA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80034" y="5033040"/>
            <a:ext cx="760168" cy="7854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1A34672-6FCB-C94E-95C4-3D305D270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80034" y="3399375"/>
            <a:ext cx="760168" cy="78548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CC3E83-648D-6F43-8757-5C7A81A46E3A}"/>
              </a:ext>
            </a:extLst>
          </p:cNvPr>
          <p:cNvCxnSpPr>
            <a:cxnSpLocks/>
            <a:stCxn id="3" idx="1"/>
            <a:endCxn id="17" idx="3"/>
          </p:cNvCxnSpPr>
          <p:nvPr/>
        </p:nvCxnSpPr>
        <p:spPr>
          <a:xfrm flipH="1">
            <a:off x="2940202" y="4701783"/>
            <a:ext cx="1687086" cy="7239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2CFDCC-06E5-8A4E-9E16-BBB716E61EBF}"/>
              </a:ext>
            </a:extLst>
          </p:cNvPr>
          <p:cNvCxnSpPr>
            <a:cxnSpLocks/>
            <a:stCxn id="3" idx="1"/>
            <a:endCxn id="10" idx="3"/>
          </p:cNvCxnSpPr>
          <p:nvPr/>
        </p:nvCxnSpPr>
        <p:spPr>
          <a:xfrm flipH="1" flipV="1">
            <a:off x="2940202" y="4598498"/>
            <a:ext cx="1687086" cy="10328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EAF57E-7702-874C-AA90-FB2444EC038F}"/>
              </a:ext>
            </a:extLst>
          </p:cNvPr>
          <p:cNvCxnSpPr>
            <a:cxnSpLocks/>
            <a:stCxn id="19" idx="3"/>
            <a:endCxn id="3" idx="1"/>
          </p:cNvCxnSpPr>
          <p:nvPr/>
        </p:nvCxnSpPr>
        <p:spPr>
          <a:xfrm>
            <a:off x="2940202" y="3792116"/>
            <a:ext cx="1687086" cy="90966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3FB2CFA-0A28-B04E-AF2C-6DF00682F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627288" y="3585044"/>
            <a:ext cx="1814701" cy="223347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54E0325-6ABA-814D-A136-F6D87ACAF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97942" y="3585043"/>
            <a:ext cx="1814701" cy="223347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70C3FB1-B1C3-2F4F-8343-32AC6BDD14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795200" y="5185501"/>
            <a:ext cx="314297" cy="35227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35A027A-DB86-1E4F-A109-6EEAB00ACA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725478" y="4669495"/>
            <a:ext cx="482046" cy="494406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3CDD83E-0FDC-D242-A5EA-1A6FBD440F34}"/>
              </a:ext>
            </a:extLst>
          </p:cNvPr>
          <p:cNvCxnSpPr>
            <a:cxnSpLocks/>
            <a:stCxn id="3" idx="3"/>
            <a:endCxn id="33" idx="1"/>
          </p:cNvCxnSpPr>
          <p:nvPr/>
        </p:nvCxnSpPr>
        <p:spPr>
          <a:xfrm flipV="1">
            <a:off x="6441989" y="4701782"/>
            <a:ext cx="1255953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006C2D-0CD9-984D-938B-5E7467FC1D06}"/>
              </a:ext>
            </a:extLst>
          </p:cNvPr>
          <p:cNvSpPr txBox="1"/>
          <p:nvPr/>
        </p:nvSpPr>
        <p:spPr>
          <a:xfrm>
            <a:off x="2023028" y="5860323"/>
            <a:ext cx="931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Endpoints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B2235A-8FB7-AA4D-BCAD-A4678F2A3C9F}"/>
              </a:ext>
            </a:extLst>
          </p:cNvPr>
          <p:cNvSpPr txBox="1"/>
          <p:nvPr/>
        </p:nvSpPr>
        <p:spPr>
          <a:xfrm>
            <a:off x="4677832" y="5860322"/>
            <a:ext cx="1636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Collection Manager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B94BC7-8C7D-094A-968E-DE801EDE8A98}"/>
              </a:ext>
            </a:extLst>
          </p:cNvPr>
          <p:cNvSpPr txBox="1"/>
          <p:nvPr/>
        </p:nvSpPr>
        <p:spPr>
          <a:xfrm>
            <a:off x="7782983" y="5860322"/>
            <a:ext cx="1672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Evaluation Manager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B98394-4BE3-6845-AF5C-97B6FA36BED1}"/>
              </a:ext>
            </a:extLst>
          </p:cNvPr>
          <p:cNvSpPr txBox="1"/>
          <p:nvPr/>
        </p:nvSpPr>
        <p:spPr>
          <a:xfrm>
            <a:off x="5479973" y="5037410"/>
            <a:ext cx="806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CMDB</a:t>
            </a:r>
          </a:p>
        </p:txBody>
      </p:sp>
      <p:sp>
        <p:nvSpPr>
          <p:cNvPr id="36" name="Line Callout 1 35">
            <a:extLst>
              <a:ext uri="{FF2B5EF4-FFF2-40B4-BE49-F238E27FC236}">
                <a16:creationId xmlns:a16="http://schemas.microsoft.com/office/drawing/2014/main" id="{FB2BB1EF-C111-D84D-A3F4-43040AEDFEDE}"/>
              </a:ext>
            </a:extLst>
          </p:cNvPr>
          <p:cNvSpPr/>
          <p:nvPr/>
        </p:nvSpPr>
        <p:spPr>
          <a:xfrm>
            <a:off x="3203031" y="2003537"/>
            <a:ext cx="1667519" cy="1341718"/>
          </a:xfrm>
          <a:prstGeom prst="borderCallout1">
            <a:avLst>
              <a:gd name="adj1" fmla="val 136368"/>
              <a:gd name="adj2" fmla="val 130122"/>
              <a:gd name="adj3" fmla="val 100398"/>
              <a:gd name="adj4" fmla="val 4815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Collection Manager searches the CMDB for impacted software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60BE88-C6B5-D54A-A1BB-024036A38593}"/>
              </a:ext>
            </a:extLst>
          </p:cNvPr>
          <p:cNvSpPr txBox="1"/>
          <p:nvPr/>
        </p:nvSpPr>
        <p:spPr>
          <a:xfrm>
            <a:off x="3203031" y="1694307"/>
            <a:ext cx="641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Step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C81EBD-68A5-0848-BE7C-3E4A6838117E}"/>
              </a:ext>
            </a:extLst>
          </p:cNvPr>
          <p:cNvSpPr txBox="1"/>
          <p:nvPr/>
        </p:nvSpPr>
        <p:spPr>
          <a:xfrm>
            <a:off x="10226825" y="3760286"/>
            <a:ext cx="647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Step 4</a:t>
            </a:r>
          </a:p>
        </p:txBody>
      </p:sp>
      <p:sp>
        <p:nvSpPr>
          <p:cNvPr id="32" name="Line Callout 1 31">
            <a:extLst>
              <a:ext uri="{FF2B5EF4-FFF2-40B4-BE49-F238E27FC236}">
                <a16:creationId xmlns:a16="http://schemas.microsoft.com/office/drawing/2014/main" id="{122E45B9-F4C4-ED42-B348-E654BAA32B53}"/>
              </a:ext>
            </a:extLst>
          </p:cNvPr>
          <p:cNvSpPr/>
          <p:nvPr/>
        </p:nvSpPr>
        <p:spPr>
          <a:xfrm>
            <a:off x="10226825" y="4065024"/>
            <a:ext cx="1667519" cy="1341718"/>
          </a:xfrm>
          <a:prstGeom prst="borderCallout1">
            <a:avLst>
              <a:gd name="adj1" fmla="val 71525"/>
              <a:gd name="adj2" fmla="val -39187"/>
              <a:gd name="adj3" fmla="val 53319"/>
              <a:gd name="adj4" fmla="val 4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Organization now has a list of impacted endpoints that can be leveraged for </a:t>
            </a:r>
            <a:r>
              <a:rPr lang="en-US" sz="1400">
                <a:solidFill>
                  <a:schemeClr val="tx1"/>
                </a:solidFill>
              </a:rPr>
              <a:t>follow-up actions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Line Callout 1 34">
            <a:extLst>
              <a:ext uri="{FF2B5EF4-FFF2-40B4-BE49-F238E27FC236}">
                <a16:creationId xmlns:a16="http://schemas.microsoft.com/office/drawing/2014/main" id="{AEF48778-B8E5-7A41-8B93-7DC411C2716C}"/>
              </a:ext>
            </a:extLst>
          </p:cNvPr>
          <p:cNvSpPr/>
          <p:nvPr/>
        </p:nvSpPr>
        <p:spPr>
          <a:xfrm>
            <a:off x="6004517" y="2243325"/>
            <a:ext cx="1667519" cy="1341718"/>
          </a:xfrm>
          <a:prstGeom prst="borderCallout1">
            <a:avLst>
              <a:gd name="adj1" fmla="val 99615"/>
              <a:gd name="adj2" fmla="val 51289"/>
              <a:gd name="adj3" fmla="val 170221"/>
              <a:gd name="adj4" fmla="val 508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Collection Manager sends software and endpoint data to the Evaluation Manager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E1286A-0C67-6F42-9E93-8DFE08900700}"/>
              </a:ext>
            </a:extLst>
          </p:cNvPr>
          <p:cNvSpPr txBox="1"/>
          <p:nvPr/>
        </p:nvSpPr>
        <p:spPr>
          <a:xfrm>
            <a:off x="6004517" y="1935548"/>
            <a:ext cx="641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Step 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46B31D8-B4DD-3A4A-B1A2-F2C002BBC5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779686" y="1757068"/>
            <a:ext cx="1647914" cy="110204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1EAC4F5-A59A-4948-B8C4-02A7923E1E71}"/>
              </a:ext>
            </a:extLst>
          </p:cNvPr>
          <p:cNvSpPr txBox="1"/>
          <p:nvPr/>
        </p:nvSpPr>
        <p:spPr>
          <a:xfrm>
            <a:off x="8195897" y="2133090"/>
            <a:ext cx="119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Vendors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930E44E-5346-CF44-9CCE-C87FAB79C5AE}"/>
              </a:ext>
            </a:extLst>
          </p:cNvPr>
          <p:cNvCxnSpPr>
            <a:cxnSpLocks/>
          </p:cNvCxnSpPr>
          <p:nvPr/>
        </p:nvCxnSpPr>
        <p:spPr>
          <a:xfrm flipH="1">
            <a:off x="8605293" y="2720051"/>
            <a:ext cx="5307" cy="86499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ine Callout 1 36">
            <a:extLst>
              <a:ext uri="{FF2B5EF4-FFF2-40B4-BE49-F238E27FC236}">
                <a16:creationId xmlns:a16="http://schemas.microsoft.com/office/drawing/2014/main" id="{3817D0E1-39C0-E84A-AC61-1CE132A35037}"/>
              </a:ext>
            </a:extLst>
          </p:cNvPr>
          <p:cNvSpPr/>
          <p:nvPr/>
        </p:nvSpPr>
        <p:spPr>
          <a:xfrm>
            <a:off x="9639667" y="2206997"/>
            <a:ext cx="1667519" cy="1341718"/>
          </a:xfrm>
          <a:prstGeom prst="borderCallout1">
            <a:avLst>
              <a:gd name="adj1" fmla="val 69562"/>
              <a:gd name="adj2" fmla="val -58127"/>
              <a:gd name="adj3" fmla="val 50494"/>
              <a:gd name="adj4" fmla="val -10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Organization receives patch alerts from vendors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379623-DD3E-AC47-B41C-DD5E9B798DE7}"/>
              </a:ext>
            </a:extLst>
          </p:cNvPr>
          <p:cNvSpPr txBox="1"/>
          <p:nvPr/>
        </p:nvSpPr>
        <p:spPr>
          <a:xfrm>
            <a:off x="9643506" y="1900740"/>
            <a:ext cx="647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Step 1</a:t>
            </a:r>
          </a:p>
        </p:txBody>
      </p:sp>
      <p:sp>
        <p:nvSpPr>
          <p:cNvPr id="38" name="Line Callout 1 37">
            <a:extLst>
              <a:ext uri="{FF2B5EF4-FFF2-40B4-BE49-F238E27FC236}">
                <a16:creationId xmlns:a16="http://schemas.microsoft.com/office/drawing/2014/main" id="{85E01D66-CC5C-034C-A163-FE436D71800B}"/>
              </a:ext>
            </a:extLst>
          </p:cNvPr>
          <p:cNvSpPr/>
          <p:nvPr/>
        </p:nvSpPr>
        <p:spPr>
          <a:xfrm>
            <a:off x="365333" y="2549649"/>
            <a:ext cx="1667519" cy="1341718"/>
          </a:xfrm>
          <a:prstGeom prst="borderCallout1">
            <a:avLst>
              <a:gd name="adj1" fmla="val 148759"/>
              <a:gd name="adj2" fmla="val 102081"/>
              <a:gd name="adj3" fmla="val 100398"/>
              <a:gd name="adj4" fmla="val 4815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Endpoints collect and publish software data to the CMDB on install, update, and removal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71E75D-3948-034B-B447-3E884BAF594B}"/>
              </a:ext>
            </a:extLst>
          </p:cNvPr>
          <p:cNvSpPr txBox="1"/>
          <p:nvPr/>
        </p:nvSpPr>
        <p:spPr>
          <a:xfrm>
            <a:off x="365333" y="2245408"/>
            <a:ext cx="808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Ongoing</a:t>
            </a:r>
          </a:p>
        </p:txBody>
      </p:sp>
    </p:spTree>
    <p:extLst>
      <p:ext uri="{BB962C8B-B14F-4D97-AF65-F5344CB8AC3E}">
        <p14:creationId xmlns:p14="http://schemas.microsoft.com/office/powerpoint/2010/main" val="323513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D190C-0372-414A-9625-BC667B6A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A308C-4970-5F4A-A4E4-8C2B61C97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Transparency of Operations:</a:t>
            </a:r>
            <a:r>
              <a:rPr lang="en-US" dirty="0"/>
              <a:t> See what information is collected from endpoints and how it is assessed</a:t>
            </a:r>
          </a:p>
          <a:p>
            <a:endParaRPr lang="en-US" dirty="0"/>
          </a:p>
          <a:p>
            <a:r>
              <a:rPr lang="en-US" b="1" dirty="0"/>
              <a:t>Standardized Data:</a:t>
            </a:r>
            <a:r>
              <a:rPr lang="en-US" dirty="0"/>
              <a:t> Software inventory data is represented using standardized formats</a:t>
            </a:r>
          </a:p>
          <a:p>
            <a:endParaRPr lang="en-US" dirty="0"/>
          </a:p>
          <a:p>
            <a:r>
              <a:rPr lang="en-US" b="1" dirty="0"/>
              <a:t>Event-Driven Updates:</a:t>
            </a:r>
            <a:r>
              <a:rPr lang="en-US" dirty="0"/>
              <a:t> Software inventory data is updated whenever software is installed, updated, or removed</a:t>
            </a:r>
          </a:p>
          <a:p>
            <a:endParaRPr lang="en-US" dirty="0"/>
          </a:p>
          <a:p>
            <a:r>
              <a:rPr lang="en-US" b="1" dirty="0"/>
              <a:t>Interoperability Among Products:</a:t>
            </a:r>
            <a:r>
              <a:rPr lang="en-US" dirty="0"/>
              <a:t> Standardized formats, interfaces, and protocols enable interoperability and best-of-breed product selection</a:t>
            </a:r>
          </a:p>
          <a:p>
            <a:endParaRPr lang="en-US" dirty="0"/>
          </a:p>
          <a:p>
            <a:r>
              <a:rPr lang="en-US" b="1" dirty="0"/>
              <a:t>Reusable Data:</a:t>
            </a:r>
            <a:r>
              <a:rPr lang="en-US" dirty="0"/>
              <a:t> Real-time software inventory data in the CMDB supports a wide range of use cases beyond software asset management such as configuration and vulnerability management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0B796-0E4A-AF4E-80E1-7FFC850B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Approved for Public Release; Distribution Unlimited. </a:t>
            </a:r>
          </a:p>
          <a:p>
            <a:r>
              <a:rPr lang="en-US" dirty="0"/>
              <a:t>Case Number 18-4154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D9ED0-64CB-4444-9A9A-606D1426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0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6380-9A1B-834B-A6C0-0D8E43C0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C4D29-4105-BF4C-B9AC-F492D35B2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https://csrc.nist.gov/Projects/Security-Content-Automation-Protocol/SCAP-Releases/SCAP-1-3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https://csrc.nist.gov/Projects/scap-validation-program/Validated-Products-and-Modules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https://nvlpubs.nist.gov/nistpubs/CSWP/NIST.CSWP.09102018.pdf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csrc.nist.gov</a:t>
            </a:r>
            <a:r>
              <a:rPr lang="en-US" dirty="0"/>
              <a:t>/Projects/Security-Content-Automation-Protocol-v2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901C9-766B-6845-93D3-C0E5B2F4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Approved for Public Release; Distribution Unlimited. </a:t>
            </a:r>
          </a:p>
          <a:p>
            <a:r>
              <a:rPr lang="en-US" dirty="0"/>
              <a:t>Case Number 18-4154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1A27F-1882-AA44-9031-2DD8A609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3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615B7691496E41B93617594721D812" ma:contentTypeVersion="3" ma:contentTypeDescription="Create a new document." ma:contentTypeScope="" ma:versionID="c5d6a049976c89d7552c9646bfcc5ba4">
  <xsd:schema xmlns:xsd="http://www.w3.org/2001/XMLSchema" xmlns:xs="http://www.w3.org/2001/XMLSchema" xmlns:p="http://schemas.microsoft.com/office/2006/metadata/properties" xmlns:ns2="6bad650a-6bcf-42ff-bfa9-7ce4d3f9fdcf" xmlns:ns3="0251ca68-5f30-42d5-a5ea-5a2b973a8487" targetNamespace="http://schemas.microsoft.com/office/2006/metadata/properties" ma:root="true" ma:fieldsID="b384d61aa7ac5fd18fd395ea5dfeced1" ns2:_="" ns3:_="">
    <xsd:import namespace="6bad650a-6bcf-42ff-bfa9-7ce4d3f9fdcf"/>
    <xsd:import namespace="0251ca68-5f30-42d5-a5ea-5a2b973a848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d650a-6bcf-42ff-bfa9-7ce4d3f9fdc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51ca68-5f30-42d5-a5ea-5a2b973a84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B5D6DF-4A9C-4625-9CF0-8819E3DE7F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ad650a-6bcf-42ff-bfa9-7ce4d3f9fdcf"/>
    <ds:schemaRef ds:uri="0251ca68-5f30-42d5-a5ea-5a2b973a84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6EEDC8-C5AD-4DCE-B871-76262216E79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2CF8EA7-A51B-41FB-B1F0-FB49685CE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3782</TotalTime>
  <Words>534</Words>
  <Application>Microsoft Macintosh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Software Asset Management Using the Security Content Automation Protocol (SCAP)</vt:lpstr>
      <vt:lpstr>Background</vt:lpstr>
      <vt:lpstr>What is Software Asset Management?</vt:lpstr>
      <vt:lpstr>Workflow (Authorized Software)</vt:lpstr>
      <vt:lpstr>Workflow (Patch Checking)</vt:lpstr>
      <vt:lpstr>Benefits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Vulnerability Management Using SCAP</dc:title>
  <dc:creator>Haynes Jr., Dan</dc:creator>
  <cp:lastModifiedBy>Haynes Jr., Dan</cp:lastModifiedBy>
  <cp:revision>96</cp:revision>
  <dcterms:created xsi:type="dcterms:W3CDTF">2019-12-12T11:18:42Z</dcterms:created>
  <dcterms:modified xsi:type="dcterms:W3CDTF">2020-02-13T16:16:26Z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0x01010076615B7691496E41B93617594721D812</vt:lpwstr>
  </property>
</Properties>
</file>