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4" r:id="rId5"/>
    <p:sldId id="313" r:id="rId6"/>
    <p:sldId id="314" r:id="rId7"/>
    <p:sldId id="317" r:id="rId8"/>
    <p:sldId id="316" r:id="rId9"/>
    <p:sldId id="318" r:id="rId10"/>
    <p:sldId id="319" r:id="rId11"/>
    <p:sldId id="320" r:id="rId12"/>
    <p:sldId id="321" r:id="rId13"/>
    <p:sldId id="322" r:id="rId14"/>
    <p:sldId id="323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DCFE70-832D-4037-919A-CDF79A2D90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1568CF-5DAE-42CA-B90D-60622CA41B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D57CEF-BC8F-4894-855B-E24631BE4F0B}" type="datetime1">
              <a:rPr lang="ko-KR" altLang="en-US" smtClean="0">
                <a:latin typeface="+mj-ea"/>
                <a:ea typeface="+mj-ea"/>
              </a:rPr>
              <a:t>2022-12-30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7554CE-2393-4700-B8D7-2B3F8F9C1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821F7-34F1-4CBB-A985-1541800B24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3F5973-BE6F-46C7-A547-CC6A5087F907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978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16C81EF8-2418-42A7-AC5B-EA6573D368E0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6456DE3-4E01-4AFD-AD42-42312842ED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B325967D-C005-425E-903C-75B6CDB72D32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3C021DE-DE64-44BD-B33E-B72DE8D1F483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4A92D41D-9ECC-4FF2-BAAF-BD126D095C81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80FE378-262A-459D-847B-C2176AEBD202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978CF-2045-4D0C-A996-A92485C5FD8D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66F6C1E-2A1B-4600-B1BF-F1E371CC95A5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EFA5-4B68-403A-9A7C-8EA697400FD7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65F355D1-B6B1-40FD-8060-2A3E36E1729C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30EB9B50-35F8-4DE2-9738-41A698207143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6B0501C-C7DD-4C64-8C15-34ACBF673C79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꽃 그림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직사각형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 rtlCol="0">
            <a:normAutofit/>
          </a:bodyPr>
          <a:lstStyle/>
          <a:p>
            <a:r>
              <a:rPr lang="en-US" altLang="ko-KR" sz="6800" dirty="0" err="1"/>
              <a:t>Soom</a:t>
            </a:r>
            <a:r>
              <a:rPr lang="en-US" altLang="ko-KR" sz="6800" dirty="0"/>
              <a:t> </a:t>
            </a:r>
            <a:r>
              <a:rPr lang="en-US" altLang="ko-KR" sz="6800" dirty="0" err="1"/>
              <a:t>gyo</a:t>
            </a:r>
            <a:endParaRPr lang="ko-KR" altLang="en-US" sz="6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en-US" altLang="ko-KR" sz="2400" dirty="0"/>
              <a:t>6</a:t>
            </a:r>
            <a:r>
              <a:rPr lang="ko-KR" altLang="en-US" sz="2400" dirty="0"/>
              <a:t>조 애플리케이션 설계</a:t>
            </a:r>
            <a:endParaRPr lang="en-US" altLang="ko-KR" sz="2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직선 연결선(S)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(S)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(S)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 설계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6B7AF80-C0E0-6A29-BC4B-282E2890B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164" y="109855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Class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EE966F-B34C-540E-1D04-1A8EA411AEB6}"/>
              </a:ext>
            </a:extLst>
          </p:cNvPr>
          <p:cNvSpPr txBox="1">
            <a:spLocks/>
          </p:cNvSpPr>
          <p:nvPr/>
        </p:nvSpPr>
        <p:spPr>
          <a:xfrm>
            <a:off x="6091060" y="107629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Garamond" pitchFamily="18" charset="0"/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Method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2FB6C1-DA92-1671-AD8A-9C638B31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66431"/>
              </p:ext>
            </p:extLst>
          </p:nvPr>
        </p:nvGraphicFramePr>
        <p:xfrm>
          <a:off x="469280" y="1602770"/>
          <a:ext cx="5458911" cy="474577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4803">
                  <a:extLst>
                    <a:ext uri="{9D8B030D-6E8A-4147-A177-3AD203B41FA5}">
                      <a16:colId xmlns:a16="http://schemas.microsoft.com/office/drawing/2014/main" val="724198526"/>
                    </a:ext>
                  </a:extLst>
                </a:gridCol>
                <a:gridCol w="617964">
                  <a:extLst>
                    <a:ext uri="{9D8B030D-6E8A-4147-A177-3AD203B41FA5}">
                      <a16:colId xmlns:a16="http://schemas.microsoft.com/office/drawing/2014/main" val="2971556790"/>
                    </a:ext>
                  </a:extLst>
                </a:gridCol>
                <a:gridCol w="818858">
                  <a:extLst>
                    <a:ext uri="{9D8B030D-6E8A-4147-A177-3AD203B41FA5}">
                      <a16:colId xmlns:a16="http://schemas.microsoft.com/office/drawing/2014/main" val="2116463281"/>
                    </a:ext>
                  </a:extLst>
                </a:gridCol>
                <a:gridCol w="114097">
                  <a:extLst>
                    <a:ext uri="{9D8B030D-6E8A-4147-A177-3AD203B41FA5}">
                      <a16:colId xmlns:a16="http://schemas.microsoft.com/office/drawing/2014/main" val="413484900"/>
                    </a:ext>
                  </a:extLst>
                </a:gridCol>
                <a:gridCol w="801840">
                  <a:extLst>
                    <a:ext uri="{9D8B030D-6E8A-4147-A177-3AD203B41FA5}">
                      <a16:colId xmlns:a16="http://schemas.microsoft.com/office/drawing/2014/main" val="3121259514"/>
                    </a:ext>
                  </a:extLst>
                </a:gridCol>
                <a:gridCol w="198044">
                  <a:extLst>
                    <a:ext uri="{9D8B030D-6E8A-4147-A177-3AD203B41FA5}">
                      <a16:colId xmlns:a16="http://schemas.microsoft.com/office/drawing/2014/main" val="2000221459"/>
                    </a:ext>
                  </a:extLst>
                </a:gridCol>
                <a:gridCol w="1853305">
                  <a:extLst>
                    <a:ext uri="{9D8B030D-6E8A-4147-A177-3AD203B41FA5}">
                      <a16:colId xmlns:a16="http://schemas.microsoft.com/office/drawing/2014/main" val="1436667086"/>
                    </a:ext>
                  </a:extLst>
                </a:gridCol>
              </a:tblGrid>
              <a:tr h="2484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항목명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UserService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PACKAGE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effectLst/>
                        </a:rPr>
                        <a:t>com.cos.soomgyo.service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689002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EXTENDS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3825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IMPLEMENTS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1239"/>
                  </a:ext>
                </a:extLst>
              </a:tr>
              <a:tr h="200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IMPORT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javax.transaction.Transactional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org.springframework.beans.factory.annotation.Autowired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org.springframework.security.crypto.bcrypt.BCryptPasswordEncoder;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org.springframework.stereotype.Service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com.cos.soomgyo.model.RoleType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com.cos.soomgyo.model.Users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com.cos.soomgyo.repository.UserRepositroy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10016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</a:t>
                      </a:r>
                      <a:r>
                        <a:rPr lang="ko-KR" sz="900" dirty="0">
                          <a:effectLst/>
                        </a:rPr>
                        <a:t>설명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회원의 정보를 저장하기 위한 객체를 정의한 클래스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2372"/>
                  </a:ext>
                </a:extLst>
              </a:tr>
              <a:tr h="146036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속 성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4478"/>
                  </a:ext>
                </a:extLst>
              </a:tr>
              <a:tr h="1746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Name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Visibility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Type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alt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9033"/>
                  </a:ext>
                </a:extLst>
              </a:tr>
              <a:tr h="173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ID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085"/>
                  </a:ext>
                </a:extLst>
              </a:tr>
              <a:tr h="199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닉네임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6699"/>
                  </a:ext>
                </a:extLst>
              </a:tr>
              <a:tr h="20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이름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8578"/>
                  </a:ext>
                </a:extLst>
              </a:tr>
              <a:tr h="21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비밀번호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0137"/>
                  </a:ext>
                </a:extLst>
              </a:tr>
              <a:tr h="21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이메일주소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2363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76589"/>
                  </a:ext>
                </a:extLst>
              </a:tr>
              <a:tr h="24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detailAddress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상세주소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48484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가입경로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58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634D7F-E4CA-2382-7316-321949E2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82636"/>
              </p:ext>
            </p:extLst>
          </p:nvPr>
        </p:nvGraphicFramePr>
        <p:xfrm>
          <a:off x="6051479" y="1614438"/>
          <a:ext cx="5661059" cy="3563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61617">
                  <a:extLst>
                    <a:ext uri="{9D8B030D-6E8A-4147-A177-3AD203B41FA5}">
                      <a16:colId xmlns:a16="http://schemas.microsoft.com/office/drawing/2014/main" val="2339022283"/>
                    </a:ext>
                  </a:extLst>
                </a:gridCol>
                <a:gridCol w="3599442">
                  <a:extLst>
                    <a:ext uri="{9D8B030D-6E8A-4147-A177-3AD203B41FA5}">
                      <a16:colId xmlns:a16="http://schemas.microsoft.com/office/drawing/2014/main" val="57849416"/>
                    </a:ext>
                  </a:extLst>
                </a:gridCol>
              </a:tblGrid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UserService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395187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Visibility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95626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Parameter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Stirng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RoleType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Timestamp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51305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N/A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39730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2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 설계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6B7AF80-C0E0-6A29-BC4B-282E2890B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164" y="109855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Class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EE966F-B34C-540E-1D04-1A8EA411AEB6}"/>
              </a:ext>
            </a:extLst>
          </p:cNvPr>
          <p:cNvSpPr txBox="1">
            <a:spLocks/>
          </p:cNvSpPr>
          <p:nvPr/>
        </p:nvSpPr>
        <p:spPr>
          <a:xfrm>
            <a:off x="6091060" y="107629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Garamond" pitchFamily="18" charset="0"/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Method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2FB6C1-DA92-1671-AD8A-9C638B31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38300"/>
              </p:ext>
            </p:extLst>
          </p:nvPr>
        </p:nvGraphicFramePr>
        <p:xfrm>
          <a:off x="469280" y="1602770"/>
          <a:ext cx="5458911" cy="474577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4803">
                  <a:extLst>
                    <a:ext uri="{9D8B030D-6E8A-4147-A177-3AD203B41FA5}">
                      <a16:colId xmlns:a16="http://schemas.microsoft.com/office/drawing/2014/main" val="724198526"/>
                    </a:ext>
                  </a:extLst>
                </a:gridCol>
                <a:gridCol w="617964">
                  <a:extLst>
                    <a:ext uri="{9D8B030D-6E8A-4147-A177-3AD203B41FA5}">
                      <a16:colId xmlns:a16="http://schemas.microsoft.com/office/drawing/2014/main" val="2971556790"/>
                    </a:ext>
                  </a:extLst>
                </a:gridCol>
                <a:gridCol w="818858">
                  <a:extLst>
                    <a:ext uri="{9D8B030D-6E8A-4147-A177-3AD203B41FA5}">
                      <a16:colId xmlns:a16="http://schemas.microsoft.com/office/drawing/2014/main" val="2116463281"/>
                    </a:ext>
                  </a:extLst>
                </a:gridCol>
                <a:gridCol w="114097">
                  <a:extLst>
                    <a:ext uri="{9D8B030D-6E8A-4147-A177-3AD203B41FA5}">
                      <a16:colId xmlns:a16="http://schemas.microsoft.com/office/drawing/2014/main" val="413484900"/>
                    </a:ext>
                  </a:extLst>
                </a:gridCol>
                <a:gridCol w="801840">
                  <a:extLst>
                    <a:ext uri="{9D8B030D-6E8A-4147-A177-3AD203B41FA5}">
                      <a16:colId xmlns:a16="http://schemas.microsoft.com/office/drawing/2014/main" val="3121259514"/>
                    </a:ext>
                  </a:extLst>
                </a:gridCol>
                <a:gridCol w="198044">
                  <a:extLst>
                    <a:ext uri="{9D8B030D-6E8A-4147-A177-3AD203B41FA5}">
                      <a16:colId xmlns:a16="http://schemas.microsoft.com/office/drawing/2014/main" val="2000221459"/>
                    </a:ext>
                  </a:extLst>
                </a:gridCol>
                <a:gridCol w="1853305">
                  <a:extLst>
                    <a:ext uri="{9D8B030D-6E8A-4147-A177-3AD203B41FA5}">
                      <a16:colId xmlns:a16="http://schemas.microsoft.com/office/drawing/2014/main" val="1436667086"/>
                    </a:ext>
                  </a:extLst>
                </a:gridCol>
              </a:tblGrid>
              <a:tr h="2484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항목명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RegisterMail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PACKAGE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effectLst/>
                        </a:rPr>
                        <a:t>com.cos.soomgyo.service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689002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EXTENDS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3825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IMPLEMENTS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1239"/>
                  </a:ext>
                </a:extLst>
              </a:tr>
              <a:tr h="200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IMPORT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java.io.UnsupportedEncodingException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java.util.Random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javax.mail.MessagingException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javax.mail.internet.InternetAddress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javax.mail.internet.MimeMessage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javax.mail.internet.MimeMessage.RecipientType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org.springframework.beans.factory.annotation.Autowired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org.springframework.mail.MailException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org.springframework.mail.javamail.JavaMailSender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org.springframework.stereotype.Service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com.cos.soomgyo.inter.MailServiceInter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10016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</a:t>
                      </a:r>
                      <a:r>
                        <a:rPr lang="ko-KR" sz="900" dirty="0">
                          <a:effectLst/>
                        </a:rPr>
                        <a:t>설명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회원의 정보를 저장하기 위한 객체를 정의한 클래스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2372"/>
                  </a:ext>
                </a:extLst>
              </a:tr>
              <a:tr h="146036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속 성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4478"/>
                  </a:ext>
                </a:extLst>
              </a:tr>
              <a:tr h="1746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Name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Visibility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Type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alt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9033"/>
                  </a:ext>
                </a:extLst>
              </a:tr>
              <a:tr h="173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ID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085"/>
                  </a:ext>
                </a:extLst>
              </a:tr>
              <a:tr h="199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닉네임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6699"/>
                  </a:ext>
                </a:extLst>
              </a:tr>
              <a:tr h="20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이름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8578"/>
                  </a:ext>
                </a:extLst>
              </a:tr>
              <a:tr h="21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비밀번호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0137"/>
                  </a:ext>
                </a:extLst>
              </a:tr>
              <a:tr h="21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이메일주소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2363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76589"/>
                  </a:ext>
                </a:extLst>
              </a:tr>
              <a:tr h="24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detailAddress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상세주소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48484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가입경로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58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634D7F-E4CA-2382-7316-321949E2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03830"/>
              </p:ext>
            </p:extLst>
          </p:nvPr>
        </p:nvGraphicFramePr>
        <p:xfrm>
          <a:off x="6051479" y="1614438"/>
          <a:ext cx="5661059" cy="3563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61617">
                  <a:extLst>
                    <a:ext uri="{9D8B030D-6E8A-4147-A177-3AD203B41FA5}">
                      <a16:colId xmlns:a16="http://schemas.microsoft.com/office/drawing/2014/main" val="2339022283"/>
                    </a:ext>
                  </a:extLst>
                </a:gridCol>
                <a:gridCol w="3599442">
                  <a:extLst>
                    <a:ext uri="{9D8B030D-6E8A-4147-A177-3AD203B41FA5}">
                      <a16:colId xmlns:a16="http://schemas.microsoft.com/office/drawing/2014/main" val="57849416"/>
                    </a:ext>
                  </a:extLst>
                </a:gridCol>
              </a:tblGrid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RegisterMail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395187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Visibility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95626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Parameter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Stirng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RoleType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Timestamp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51305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N/A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39730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0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 설계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6B7AF80-C0E0-6A29-BC4B-282E2890B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164" y="109855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Class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EE966F-B34C-540E-1D04-1A8EA411AEB6}"/>
              </a:ext>
            </a:extLst>
          </p:cNvPr>
          <p:cNvSpPr txBox="1">
            <a:spLocks/>
          </p:cNvSpPr>
          <p:nvPr/>
        </p:nvSpPr>
        <p:spPr>
          <a:xfrm>
            <a:off x="6091060" y="107629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Garamond" pitchFamily="18" charset="0"/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Method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2FB6C1-DA92-1671-AD8A-9C638B31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04208"/>
              </p:ext>
            </p:extLst>
          </p:nvPr>
        </p:nvGraphicFramePr>
        <p:xfrm>
          <a:off x="469280" y="1602769"/>
          <a:ext cx="5458911" cy="477251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4803">
                  <a:extLst>
                    <a:ext uri="{9D8B030D-6E8A-4147-A177-3AD203B41FA5}">
                      <a16:colId xmlns:a16="http://schemas.microsoft.com/office/drawing/2014/main" val="724198526"/>
                    </a:ext>
                  </a:extLst>
                </a:gridCol>
                <a:gridCol w="617964">
                  <a:extLst>
                    <a:ext uri="{9D8B030D-6E8A-4147-A177-3AD203B41FA5}">
                      <a16:colId xmlns:a16="http://schemas.microsoft.com/office/drawing/2014/main" val="2971556790"/>
                    </a:ext>
                  </a:extLst>
                </a:gridCol>
                <a:gridCol w="818858">
                  <a:extLst>
                    <a:ext uri="{9D8B030D-6E8A-4147-A177-3AD203B41FA5}">
                      <a16:colId xmlns:a16="http://schemas.microsoft.com/office/drawing/2014/main" val="2116463281"/>
                    </a:ext>
                  </a:extLst>
                </a:gridCol>
                <a:gridCol w="114097">
                  <a:extLst>
                    <a:ext uri="{9D8B030D-6E8A-4147-A177-3AD203B41FA5}">
                      <a16:colId xmlns:a16="http://schemas.microsoft.com/office/drawing/2014/main" val="413484900"/>
                    </a:ext>
                  </a:extLst>
                </a:gridCol>
                <a:gridCol w="801840">
                  <a:extLst>
                    <a:ext uri="{9D8B030D-6E8A-4147-A177-3AD203B41FA5}">
                      <a16:colId xmlns:a16="http://schemas.microsoft.com/office/drawing/2014/main" val="3121259514"/>
                    </a:ext>
                  </a:extLst>
                </a:gridCol>
                <a:gridCol w="198044">
                  <a:extLst>
                    <a:ext uri="{9D8B030D-6E8A-4147-A177-3AD203B41FA5}">
                      <a16:colId xmlns:a16="http://schemas.microsoft.com/office/drawing/2014/main" val="2000221459"/>
                    </a:ext>
                  </a:extLst>
                </a:gridCol>
                <a:gridCol w="1853305">
                  <a:extLst>
                    <a:ext uri="{9D8B030D-6E8A-4147-A177-3AD203B41FA5}">
                      <a16:colId xmlns:a16="http://schemas.microsoft.com/office/drawing/2014/main" val="1436667086"/>
                    </a:ext>
                  </a:extLst>
                </a:gridCol>
              </a:tblGrid>
              <a:tr h="379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항목명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Mypage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PACKAGE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effectLst/>
                        </a:rPr>
                        <a:t>com.cos.soomgyo.controller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689002"/>
                  </a:ext>
                </a:extLst>
              </a:tr>
              <a:tr h="140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EXTENDS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3825"/>
                  </a:ext>
                </a:extLst>
              </a:tr>
              <a:tr h="1490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IMPLEMENTS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1239"/>
                  </a:ext>
                </a:extLst>
              </a:tr>
              <a:tr h="790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IMPORT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org.springframework.stereotype.Controller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org.springframework.web.bind.annotation.GetMapping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10016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</a:t>
                      </a:r>
                      <a:r>
                        <a:rPr lang="ko-KR" sz="900" dirty="0">
                          <a:effectLst/>
                        </a:rPr>
                        <a:t>설명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회원의 정보를 저장하기 위한 객체를 정의한 클래스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2372"/>
                  </a:ext>
                </a:extLst>
              </a:tr>
              <a:tr h="192740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속 성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4478"/>
                  </a:ext>
                </a:extLst>
              </a:tr>
              <a:tr h="266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Name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Visibility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Type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alt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9033"/>
                  </a:ext>
                </a:extLst>
              </a:tr>
              <a:tr h="264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ID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085"/>
                  </a:ext>
                </a:extLst>
              </a:tr>
              <a:tr h="30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닉네임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669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이름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8578"/>
                  </a:ext>
                </a:extLst>
              </a:tr>
              <a:tr h="328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비밀번호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0137"/>
                  </a:ext>
                </a:extLst>
              </a:tr>
              <a:tr h="3284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이메일주소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2363"/>
                  </a:ext>
                </a:extLst>
              </a:tr>
              <a:tr h="3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76589"/>
                  </a:ext>
                </a:extLst>
              </a:tr>
              <a:tr h="368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detailAddress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상세주소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48484"/>
                  </a:ext>
                </a:extLst>
              </a:tr>
              <a:tr h="398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가입경로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58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634D7F-E4CA-2382-7316-321949E2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82315"/>
              </p:ext>
            </p:extLst>
          </p:nvPr>
        </p:nvGraphicFramePr>
        <p:xfrm>
          <a:off x="6051479" y="1614438"/>
          <a:ext cx="5661059" cy="3563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61617">
                  <a:extLst>
                    <a:ext uri="{9D8B030D-6E8A-4147-A177-3AD203B41FA5}">
                      <a16:colId xmlns:a16="http://schemas.microsoft.com/office/drawing/2014/main" val="2339022283"/>
                    </a:ext>
                  </a:extLst>
                </a:gridCol>
                <a:gridCol w="3599442">
                  <a:extLst>
                    <a:ext uri="{9D8B030D-6E8A-4147-A177-3AD203B41FA5}">
                      <a16:colId xmlns:a16="http://schemas.microsoft.com/office/drawing/2014/main" val="57849416"/>
                    </a:ext>
                  </a:extLst>
                </a:gridCol>
              </a:tblGrid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Mypage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395187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Visibility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95626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Parameter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Stirng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RoleType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Timestamp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51305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N/A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39730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91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 설계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6B7AF80-C0E0-6A29-BC4B-282E2890B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164" y="109855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Class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EE966F-B34C-540E-1D04-1A8EA411AEB6}"/>
              </a:ext>
            </a:extLst>
          </p:cNvPr>
          <p:cNvSpPr txBox="1">
            <a:spLocks/>
          </p:cNvSpPr>
          <p:nvPr/>
        </p:nvSpPr>
        <p:spPr>
          <a:xfrm>
            <a:off x="6091060" y="107629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Garamond" pitchFamily="18" charset="0"/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Method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2FB6C1-DA92-1671-AD8A-9C638B31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0544"/>
              </p:ext>
            </p:extLst>
          </p:nvPr>
        </p:nvGraphicFramePr>
        <p:xfrm>
          <a:off x="469280" y="1602771"/>
          <a:ext cx="5458911" cy="479428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4803">
                  <a:extLst>
                    <a:ext uri="{9D8B030D-6E8A-4147-A177-3AD203B41FA5}">
                      <a16:colId xmlns:a16="http://schemas.microsoft.com/office/drawing/2014/main" val="724198526"/>
                    </a:ext>
                  </a:extLst>
                </a:gridCol>
                <a:gridCol w="617964">
                  <a:extLst>
                    <a:ext uri="{9D8B030D-6E8A-4147-A177-3AD203B41FA5}">
                      <a16:colId xmlns:a16="http://schemas.microsoft.com/office/drawing/2014/main" val="2971556790"/>
                    </a:ext>
                  </a:extLst>
                </a:gridCol>
                <a:gridCol w="818858">
                  <a:extLst>
                    <a:ext uri="{9D8B030D-6E8A-4147-A177-3AD203B41FA5}">
                      <a16:colId xmlns:a16="http://schemas.microsoft.com/office/drawing/2014/main" val="2116463281"/>
                    </a:ext>
                  </a:extLst>
                </a:gridCol>
                <a:gridCol w="114097">
                  <a:extLst>
                    <a:ext uri="{9D8B030D-6E8A-4147-A177-3AD203B41FA5}">
                      <a16:colId xmlns:a16="http://schemas.microsoft.com/office/drawing/2014/main" val="413484900"/>
                    </a:ext>
                  </a:extLst>
                </a:gridCol>
                <a:gridCol w="801840">
                  <a:extLst>
                    <a:ext uri="{9D8B030D-6E8A-4147-A177-3AD203B41FA5}">
                      <a16:colId xmlns:a16="http://schemas.microsoft.com/office/drawing/2014/main" val="3121259514"/>
                    </a:ext>
                  </a:extLst>
                </a:gridCol>
                <a:gridCol w="198044">
                  <a:extLst>
                    <a:ext uri="{9D8B030D-6E8A-4147-A177-3AD203B41FA5}">
                      <a16:colId xmlns:a16="http://schemas.microsoft.com/office/drawing/2014/main" val="2000221459"/>
                    </a:ext>
                  </a:extLst>
                </a:gridCol>
                <a:gridCol w="1853305">
                  <a:extLst>
                    <a:ext uri="{9D8B030D-6E8A-4147-A177-3AD203B41FA5}">
                      <a16:colId xmlns:a16="http://schemas.microsoft.com/office/drawing/2014/main" val="1436667086"/>
                    </a:ext>
                  </a:extLst>
                </a:gridCol>
              </a:tblGrid>
              <a:tr h="287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항목명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UserController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PACKAGE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effectLst/>
                        </a:rPr>
                        <a:t>com.cos.soomgyo.controller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689002"/>
                  </a:ext>
                </a:extLst>
              </a:tr>
              <a:tr h="143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EXTENDS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3825"/>
                  </a:ext>
                </a:extLst>
              </a:tr>
              <a:tr h="143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IMPLEMENTS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1239"/>
                  </a:ext>
                </a:extLst>
              </a:tr>
              <a:tr h="1680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IMPORT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org.springframework.beans.factory.annotation.Autowired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org.springframework.stereotype.Controller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org.springframework.ui.Model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org.springframework.web.bind.annotation.GetMapping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org.springframework.web.bind.annotation.PostMapping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org.springframework.web.bind.annotation.RequestBody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org.springframework.web.bind.annotation.RequestMapping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org.springframework.web.bind.annotation.RequestMethod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org.springframework.web.bind.annotation.RequestParam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org.springframework.web.bind.annotation.ResponseBody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com.cos.soomgyo.model.Users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com.cos.soomgyo.repository.UserRepositroy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com.cos.soomgyo.service.RegisterMail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com.cos.soomgyo.service.UserService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10016"/>
                  </a:ext>
                </a:extLst>
              </a:tr>
              <a:tr h="151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</a:t>
                      </a:r>
                      <a:r>
                        <a:rPr lang="ko-KR" sz="900" dirty="0">
                          <a:effectLst/>
                        </a:rPr>
                        <a:t>설명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회원의 정보를 저장하기 위한 객체를 정의한 클래스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2372"/>
                  </a:ext>
                </a:extLst>
              </a:tr>
              <a:tr h="146124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속 성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4478"/>
                  </a:ext>
                </a:extLst>
              </a:tr>
              <a:tr h="202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Name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Visibility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Type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alt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9033"/>
                  </a:ext>
                </a:extLst>
              </a:tr>
              <a:tr h="200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ID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085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닉네임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6699"/>
                  </a:ext>
                </a:extLst>
              </a:tr>
              <a:tr h="242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이름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8578"/>
                  </a:ext>
                </a:extLst>
              </a:tr>
              <a:tr h="249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비밀번호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0137"/>
                  </a:ext>
                </a:extLst>
              </a:tr>
              <a:tr h="249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이메일주소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2363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76589"/>
                  </a:ext>
                </a:extLst>
              </a:tr>
              <a:tr h="279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detailAddress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상세주소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48484"/>
                  </a:ext>
                </a:extLst>
              </a:tr>
              <a:tr h="30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가입경로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58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634D7F-E4CA-2382-7316-321949E2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22072"/>
              </p:ext>
            </p:extLst>
          </p:nvPr>
        </p:nvGraphicFramePr>
        <p:xfrm>
          <a:off x="6051479" y="1614438"/>
          <a:ext cx="5661059" cy="3563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61617">
                  <a:extLst>
                    <a:ext uri="{9D8B030D-6E8A-4147-A177-3AD203B41FA5}">
                      <a16:colId xmlns:a16="http://schemas.microsoft.com/office/drawing/2014/main" val="2339022283"/>
                    </a:ext>
                  </a:extLst>
                </a:gridCol>
                <a:gridCol w="3599442">
                  <a:extLst>
                    <a:ext uri="{9D8B030D-6E8A-4147-A177-3AD203B41FA5}">
                      <a16:colId xmlns:a16="http://schemas.microsoft.com/office/drawing/2014/main" val="57849416"/>
                    </a:ext>
                  </a:extLst>
                </a:gridCol>
              </a:tblGrid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UserController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395187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Visibility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95626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Parameter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Stirng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RoleType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Timestamp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51305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N/A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39730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0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 설계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6B7AF80-C0E0-6A29-BC4B-282E2890B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164" y="109855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Class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EE966F-B34C-540E-1D04-1A8EA411AEB6}"/>
              </a:ext>
            </a:extLst>
          </p:cNvPr>
          <p:cNvSpPr txBox="1">
            <a:spLocks/>
          </p:cNvSpPr>
          <p:nvPr/>
        </p:nvSpPr>
        <p:spPr>
          <a:xfrm>
            <a:off x="6091060" y="107629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Garamond" pitchFamily="18" charset="0"/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Method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2FB6C1-DA92-1671-AD8A-9C638B31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03692"/>
              </p:ext>
            </p:extLst>
          </p:nvPr>
        </p:nvGraphicFramePr>
        <p:xfrm>
          <a:off x="469280" y="1602771"/>
          <a:ext cx="5458911" cy="480767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4803">
                  <a:extLst>
                    <a:ext uri="{9D8B030D-6E8A-4147-A177-3AD203B41FA5}">
                      <a16:colId xmlns:a16="http://schemas.microsoft.com/office/drawing/2014/main" val="724198526"/>
                    </a:ext>
                  </a:extLst>
                </a:gridCol>
                <a:gridCol w="617964">
                  <a:extLst>
                    <a:ext uri="{9D8B030D-6E8A-4147-A177-3AD203B41FA5}">
                      <a16:colId xmlns:a16="http://schemas.microsoft.com/office/drawing/2014/main" val="2971556790"/>
                    </a:ext>
                  </a:extLst>
                </a:gridCol>
                <a:gridCol w="818858">
                  <a:extLst>
                    <a:ext uri="{9D8B030D-6E8A-4147-A177-3AD203B41FA5}">
                      <a16:colId xmlns:a16="http://schemas.microsoft.com/office/drawing/2014/main" val="2116463281"/>
                    </a:ext>
                  </a:extLst>
                </a:gridCol>
                <a:gridCol w="114097">
                  <a:extLst>
                    <a:ext uri="{9D8B030D-6E8A-4147-A177-3AD203B41FA5}">
                      <a16:colId xmlns:a16="http://schemas.microsoft.com/office/drawing/2014/main" val="413484900"/>
                    </a:ext>
                  </a:extLst>
                </a:gridCol>
                <a:gridCol w="801840">
                  <a:extLst>
                    <a:ext uri="{9D8B030D-6E8A-4147-A177-3AD203B41FA5}">
                      <a16:colId xmlns:a16="http://schemas.microsoft.com/office/drawing/2014/main" val="3121259514"/>
                    </a:ext>
                  </a:extLst>
                </a:gridCol>
                <a:gridCol w="198044">
                  <a:extLst>
                    <a:ext uri="{9D8B030D-6E8A-4147-A177-3AD203B41FA5}">
                      <a16:colId xmlns:a16="http://schemas.microsoft.com/office/drawing/2014/main" val="2000221459"/>
                    </a:ext>
                  </a:extLst>
                </a:gridCol>
                <a:gridCol w="1853305">
                  <a:extLst>
                    <a:ext uri="{9D8B030D-6E8A-4147-A177-3AD203B41FA5}">
                      <a16:colId xmlns:a16="http://schemas.microsoft.com/office/drawing/2014/main" val="1436667086"/>
                    </a:ext>
                  </a:extLst>
                </a:gridCol>
              </a:tblGrid>
              <a:tr h="326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항목명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UserApiController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PACKAGE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effectLst/>
                        </a:rPr>
                        <a:t>com.cos.soomgyo.controller.api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689002"/>
                  </a:ext>
                </a:extLst>
              </a:tr>
              <a:tr h="144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EXTENDS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3825"/>
                  </a:ext>
                </a:extLst>
              </a:tr>
              <a:tr h="144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IMPLEMENTS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1239"/>
                  </a:ext>
                </a:extLst>
              </a:tr>
              <a:tr h="1333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IMPORT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org.springframework.beans.factory.annotation.Autowired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fr-FR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org.springframework.http.HttpStatus;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org.springframework.web.bind.annotation.PathVariable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org.springframework.web.bind.annotation.PostMapping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org.springframework.web.bind.annotation.PutMapping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org.springframework.web.bind.annotation.RequestBody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org.springframework.web.bind.annotation.RestController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com.cos.soomgyo.dto.ResponseDto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com.cos.soomgyo.model.Users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com.cos.soomgyo.service.UserService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10016"/>
                  </a:ext>
                </a:extLst>
              </a:tr>
              <a:tr h="171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</a:t>
                      </a:r>
                      <a:r>
                        <a:rPr lang="ko-KR" sz="900" dirty="0">
                          <a:effectLst/>
                        </a:rPr>
                        <a:t>설명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회원의 정보를 저장하기 위한 객체를 정의한 클래스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2372"/>
                  </a:ext>
                </a:extLst>
              </a:tr>
              <a:tr h="165941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속 성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4478"/>
                  </a:ext>
                </a:extLst>
              </a:tr>
              <a:tr h="229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Name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Visibility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Type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alt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9033"/>
                  </a:ext>
                </a:extLst>
              </a:tr>
              <a:tr h="227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ID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085"/>
                  </a:ext>
                </a:extLst>
              </a:tr>
              <a:tr h="262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닉네임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6699"/>
                  </a:ext>
                </a:extLst>
              </a:tr>
              <a:tr h="275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이름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8578"/>
                  </a:ext>
                </a:extLst>
              </a:tr>
              <a:tr h="282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비밀번호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0137"/>
                  </a:ext>
                </a:extLst>
              </a:tr>
              <a:tr h="282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이메일주소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2363"/>
                  </a:ext>
                </a:extLst>
              </a:tr>
              <a:tr h="289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76589"/>
                  </a:ext>
                </a:extLst>
              </a:tr>
              <a:tr h="317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detailAddress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상세주소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48484"/>
                  </a:ext>
                </a:extLst>
              </a:tr>
              <a:tr h="343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가입경로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58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634D7F-E4CA-2382-7316-321949E2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52249"/>
              </p:ext>
            </p:extLst>
          </p:nvPr>
        </p:nvGraphicFramePr>
        <p:xfrm>
          <a:off x="6051479" y="1614438"/>
          <a:ext cx="5661059" cy="3563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61617">
                  <a:extLst>
                    <a:ext uri="{9D8B030D-6E8A-4147-A177-3AD203B41FA5}">
                      <a16:colId xmlns:a16="http://schemas.microsoft.com/office/drawing/2014/main" val="2339022283"/>
                    </a:ext>
                  </a:extLst>
                </a:gridCol>
                <a:gridCol w="3599442">
                  <a:extLst>
                    <a:ext uri="{9D8B030D-6E8A-4147-A177-3AD203B41FA5}">
                      <a16:colId xmlns:a16="http://schemas.microsoft.com/office/drawing/2014/main" val="57849416"/>
                    </a:ext>
                  </a:extLst>
                </a:gridCol>
              </a:tblGrid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UserApiController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395187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Visibility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95626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Parameter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Stirng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RoleType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Timestamp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51305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N/A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39730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6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 설계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6B7AF80-C0E0-6A29-BC4B-282E2890B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164" y="109855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Class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EE966F-B34C-540E-1D04-1A8EA411AEB6}"/>
              </a:ext>
            </a:extLst>
          </p:cNvPr>
          <p:cNvSpPr txBox="1">
            <a:spLocks/>
          </p:cNvSpPr>
          <p:nvPr/>
        </p:nvSpPr>
        <p:spPr>
          <a:xfrm>
            <a:off x="6091060" y="107629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Garamond" pitchFamily="18" charset="0"/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Method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2FB6C1-DA92-1671-AD8A-9C638B31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53282"/>
              </p:ext>
            </p:extLst>
          </p:nvPr>
        </p:nvGraphicFramePr>
        <p:xfrm>
          <a:off x="469280" y="1602771"/>
          <a:ext cx="5458911" cy="480039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4803">
                  <a:extLst>
                    <a:ext uri="{9D8B030D-6E8A-4147-A177-3AD203B41FA5}">
                      <a16:colId xmlns:a16="http://schemas.microsoft.com/office/drawing/2014/main" val="724198526"/>
                    </a:ext>
                  </a:extLst>
                </a:gridCol>
                <a:gridCol w="617964">
                  <a:extLst>
                    <a:ext uri="{9D8B030D-6E8A-4147-A177-3AD203B41FA5}">
                      <a16:colId xmlns:a16="http://schemas.microsoft.com/office/drawing/2014/main" val="2971556790"/>
                    </a:ext>
                  </a:extLst>
                </a:gridCol>
                <a:gridCol w="818858">
                  <a:extLst>
                    <a:ext uri="{9D8B030D-6E8A-4147-A177-3AD203B41FA5}">
                      <a16:colId xmlns:a16="http://schemas.microsoft.com/office/drawing/2014/main" val="2116463281"/>
                    </a:ext>
                  </a:extLst>
                </a:gridCol>
                <a:gridCol w="114097">
                  <a:extLst>
                    <a:ext uri="{9D8B030D-6E8A-4147-A177-3AD203B41FA5}">
                      <a16:colId xmlns:a16="http://schemas.microsoft.com/office/drawing/2014/main" val="413484900"/>
                    </a:ext>
                  </a:extLst>
                </a:gridCol>
                <a:gridCol w="801840">
                  <a:extLst>
                    <a:ext uri="{9D8B030D-6E8A-4147-A177-3AD203B41FA5}">
                      <a16:colId xmlns:a16="http://schemas.microsoft.com/office/drawing/2014/main" val="3121259514"/>
                    </a:ext>
                  </a:extLst>
                </a:gridCol>
                <a:gridCol w="198044">
                  <a:extLst>
                    <a:ext uri="{9D8B030D-6E8A-4147-A177-3AD203B41FA5}">
                      <a16:colId xmlns:a16="http://schemas.microsoft.com/office/drawing/2014/main" val="2000221459"/>
                    </a:ext>
                  </a:extLst>
                </a:gridCol>
                <a:gridCol w="1853305">
                  <a:extLst>
                    <a:ext uri="{9D8B030D-6E8A-4147-A177-3AD203B41FA5}">
                      <a16:colId xmlns:a16="http://schemas.microsoft.com/office/drawing/2014/main" val="1436667086"/>
                    </a:ext>
                  </a:extLst>
                </a:gridCol>
              </a:tblGrid>
              <a:tr h="288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항목명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YoutubeApiController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PACKAGE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effectLst/>
                        </a:rPr>
                        <a:t>com.cos.soomgyo.controller.api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689002"/>
                  </a:ext>
                </a:extLst>
              </a:tr>
              <a:tr h="1431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EXTENDS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3825"/>
                  </a:ext>
                </a:extLst>
              </a:tr>
              <a:tr h="1431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IMPLEMENTS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1239"/>
                  </a:ext>
                </a:extLst>
              </a:tr>
              <a:tr h="1675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IMPORT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org.springframework.beans.factory.annotation.Autowired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fr-FR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org.springframework.http.HttpStatus;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org.springframework.security.core.annotation.AuthenticationPrincipal;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org.springframework.web.bind.annotation.PathVariable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org.springframework.web.bind.annotation.PostMapping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org.springframework.web.bind.annotation.PutMapping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org.springframework.web.bind.annotation.RequestBody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org.springframework.web.bind.annotation.RestController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com.cos.soomgyo.config.auth.PrincipalDetail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com.cos.soomgyo.dto.ResponseDto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com.cos.soomgyo.model.Myvideo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com.cos.soomgyo.model.Users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com.cos.soomgyo.model.Youtube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com.cos.soomgyo.service.YoutubeService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10016"/>
                  </a:ext>
                </a:extLst>
              </a:tr>
              <a:tr h="1513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</a:t>
                      </a:r>
                      <a:r>
                        <a:rPr lang="ko-KR" sz="900" dirty="0">
                          <a:effectLst/>
                        </a:rPr>
                        <a:t>설명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회원의 정보를 저장하기 위한 객체를 정의한 클래스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2372"/>
                  </a:ext>
                </a:extLst>
              </a:tr>
              <a:tr h="146443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속 성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4478"/>
                  </a:ext>
                </a:extLst>
              </a:tr>
              <a:tr h="202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Name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Visibility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Type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alt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9033"/>
                  </a:ext>
                </a:extLst>
              </a:tr>
              <a:tr h="200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ID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085"/>
                  </a:ext>
                </a:extLst>
              </a:tr>
              <a:tr h="231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닉네임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6699"/>
                  </a:ext>
                </a:extLst>
              </a:tr>
              <a:tr h="243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이름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8578"/>
                  </a:ext>
                </a:extLst>
              </a:tr>
              <a:tr h="249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비밀번호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0137"/>
                  </a:ext>
                </a:extLst>
              </a:tr>
              <a:tr h="249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이메일주소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2363"/>
                  </a:ext>
                </a:extLst>
              </a:tr>
              <a:tr h="255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76589"/>
                  </a:ext>
                </a:extLst>
              </a:tr>
              <a:tr h="28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detailAddress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상세주소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48484"/>
                  </a:ext>
                </a:extLst>
              </a:tr>
              <a:tr h="302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가입경로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58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634D7F-E4CA-2382-7316-321949E2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62933"/>
              </p:ext>
            </p:extLst>
          </p:nvPr>
        </p:nvGraphicFramePr>
        <p:xfrm>
          <a:off x="6051479" y="1614438"/>
          <a:ext cx="5661059" cy="3563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61617">
                  <a:extLst>
                    <a:ext uri="{9D8B030D-6E8A-4147-A177-3AD203B41FA5}">
                      <a16:colId xmlns:a16="http://schemas.microsoft.com/office/drawing/2014/main" val="2339022283"/>
                    </a:ext>
                  </a:extLst>
                </a:gridCol>
                <a:gridCol w="3599442">
                  <a:extLst>
                    <a:ext uri="{9D8B030D-6E8A-4147-A177-3AD203B41FA5}">
                      <a16:colId xmlns:a16="http://schemas.microsoft.com/office/drawing/2014/main" val="57849416"/>
                    </a:ext>
                  </a:extLst>
                </a:gridCol>
              </a:tblGrid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YoutubeApiController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395187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Visibility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95626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Parameter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Stirng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RoleType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Timestamp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51305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N/A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39730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3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 설계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6B7AF80-C0E0-6A29-BC4B-282E2890B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164" y="109855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Class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EE966F-B34C-540E-1D04-1A8EA411AEB6}"/>
              </a:ext>
            </a:extLst>
          </p:cNvPr>
          <p:cNvSpPr txBox="1">
            <a:spLocks/>
          </p:cNvSpPr>
          <p:nvPr/>
        </p:nvSpPr>
        <p:spPr>
          <a:xfrm>
            <a:off x="6091060" y="107629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Garamond" pitchFamily="18" charset="0"/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Method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2FB6C1-DA92-1671-AD8A-9C638B31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31647"/>
              </p:ext>
            </p:extLst>
          </p:nvPr>
        </p:nvGraphicFramePr>
        <p:xfrm>
          <a:off x="469280" y="1602770"/>
          <a:ext cx="5458911" cy="481544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4803">
                  <a:extLst>
                    <a:ext uri="{9D8B030D-6E8A-4147-A177-3AD203B41FA5}">
                      <a16:colId xmlns:a16="http://schemas.microsoft.com/office/drawing/2014/main" val="724198526"/>
                    </a:ext>
                  </a:extLst>
                </a:gridCol>
                <a:gridCol w="617964">
                  <a:extLst>
                    <a:ext uri="{9D8B030D-6E8A-4147-A177-3AD203B41FA5}">
                      <a16:colId xmlns:a16="http://schemas.microsoft.com/office/drawing/2014/main" val="2971556790"/>
                    </a:ext>
                  </a:extLst>
                </a:gridCol>
                <a:gridCol w="818858">
                  <a:extLst>
                    <a:ext uri="{9D8B030D-6E8A-4147-A177-3AD203B41FA5}">
                      <a16:colId xmlns:a16="http://schemas.microsoft.com/office/drawing/2014/main" val="2116463281"/>
                    </a:ext>
                  </a:extLst>
                </a:gridCol>
                <a:gridCol w="114097">
                  <a:extLst>
                    <a:ext uri="{9D8B030D-6E8A-4147-A177-3AD203B41FA5}">
                      <a16:colId xmlns:a16="http://schemas.microsoft.com/office/drawing/2014/main" val="413484900"/>
                    </a:ext>
                  </a:extLst>
                </a:gridCol>
                <a:gridCol w="801840">
                  <a:extLst>
                    <a:ext uri="{9D8B030D-6E8A-4147-A177-3AD203B41FA5}">
                      <a16:colId xmlns:a16="http://schemas.microsoft.com/office/drawing/2014/main" val="3121259514"/>
                    </a:ext>
                  </a:extLst>
                </a:gridCol>
                <a:gridCol w="198044">
                  <a:extLst>
                    <a:ext uri="{9D8B030D-6E8A-4147-A177-3AD203B41FA5}">
                      <a16:colId xmlns:a16="http://schemas.microsoft.com/office/drawing/2014/main" val="2000221459"/>
                    </a:ext>
                  </a:extLst>
                </a:gridCol>
                <a:gridCol w="1853305">
                  <a:extLst>
                    <a:ext uri="{9D8B030D-6E8A-4147-A177-3AD203B41FA5}">
                      <a16:colId xmlns:a16="http://schemas.microsoft.com/office/drawing/2014/main" val="1436667086"/>
                    </a:ext>
                  </a:extLst>
                </a:gridCol>
              </a:tblGrid>
              <a:tr h="252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항목명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Users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PACKAGE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effectLst/>
                        </a:rPr>
                        <a:t>com.cos.soomgyo.model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689002"/>
                  </a:ext>
                </a:extLst>
              </a:tr>
              <a:tr h="148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EXTENDS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3825"/>
                  </a:ext>
                </a:extLst>
              </a:tr>
              <a:tr h="148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IMPLEMENTS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1239"/>
                  </a:ext>
                </a:extLst>
              </a:tr>
              <a:tr h="20319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IMPORT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javax.persistence.Column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javax.persistence.Entity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javax.persistence.EnumType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javax.persistence.Enumerated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javax.persistence.GeneratedValue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javax.persistence.GenerationType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javax.persistence.Id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javax.persistence.Lob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javax.persistence.SequenceGenerator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javax.persistence.Table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org.hibernate.annotations.ColumnDefault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lombok.AllArgsConstructor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lombok.Builder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lombok.Data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lombok.NoArgsConstructor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10016"/>
                  </a:ext>
                </a:extLst>
              </a:tr>
              <a:tr h="148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</a:t>
                      </a:r>
                      <a:r>
                        <a:rPr lang="ko-KR" sz="900" dirty="0">
                          <a:effectLst/>
                        </a:rPr>
                        <a:t>설명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회원의 정보를 저장하기 위한 객체를 정의한 클래스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2372"/>
                  </a:ext>
                </a:extLst>
              </a:tr>
              <a:tr h="148180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속 성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4478"/>
                  </a:ext>
                </a:extLst>
              </a:tr>
              <a:tr h="1772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Name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Visibility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Type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alt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9033"/>
                  </a:ext>
                </a:extLst>
              </a:tr>
              <a:tr h="175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ID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085"/>
                  </a:ext>
                </a:extLst>
              </a:tr>
              <a:tr h="2023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닉네임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6699"/>
                  </a:ext>
                </a:extLst>
              </a:tr>
              <a:tr h="213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이름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8578"/>
                  </a:ext>
                </a:extLst>
              </a:tr>
              <a:tr h="218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비밀번호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0137"/>
                  </a:ext>
                </a:extLst>
              </a:tr>
              <a:tr h="218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이메일주소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2363"/>
                  </a:ext>
                </a:extLst>
              </a:tr>
              <a:tr h="2236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76589"/>
                  </a:ext>
                </a:extLst>
              </a:tr>
              <a:tr h="244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detailAddress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상세주소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4848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가입경로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58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634D7F-E4CA-2382-7316-321949E2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35293"/>
              </p:ext>
            </p:extLst>
          </p:nvPr>
        </p:nvGraphicFramePr>
        <p:xfrm>
          <a:off x="6051479" y="1614438"/>
          <a:ext cx="5661059" cy="3563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61617">
                  <a:extLst>
                    <a:ext uri="{9D8B030D-6E8A-4147-A177-3AD203B41FA5}">
                      <a16:colId xmlns:a16="http://schemas.microsoft.com/office/drawing/2014/main" val="2339022283"/>
                    </a:ext>
                  </a:extLst>
                </a:gridCol>
                <a:gridCol w="3599442">
                  <a:extLst>
                    <a:ext uri="{9D8B030D-6E8A-4147-A177-3AD203B41FA5}">
                      <a16:colId xmlns:a16="http://schemas.microsoft.com/office/drawing/2014/main" val="57849416"/>
                    </a:ext>
                  </a:extLst>
                </a:gridCol>
              </a:tblGrid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Users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395187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Visibility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95626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Parameter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Stirng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RoleType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Timestamp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51305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N/A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39730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33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 설계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6B7AF80-C0E0-6A29-BC4B-282E2890B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164" y="109855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Class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EE966F-B34C-540E-1D04-1A8EA411AEB6}"/>
              </a:ext>
            </a:extLst>
          </p:cNvPr>
          <p:cNvSpPr txBox="1">
            <a:spLocks/>
          </p:cNvSpPr>
          <p:nvPr/>
        </p:nvSpPr>
        <p:spPr>
          <a:xfrm>
            <a:off x="6091060" y="107629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Garamond" pitchFamily="18" charset="0"/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Method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2FB6C1-DA92-1671-AD8A-9C638B31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08936"/>
              </p:ext>
            </p:extLst>
          </p:nvPr>
        </p:nvGraphicFramePr>
        <p:xfrm>
          <a:off x="469280" y="1602770"/>
          <a:ext cx="5458911" cy="474577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4803">
                  <a:extLst>
                    <a:ext uri="{9D8B030D-6E8A-4147-A177-3AD203B41FA5}">
                      <a16:colId xmlns:a16="http://schemas.microsoft.com/office/drawing/2014/main" val="724198526"/>
                    </a:ext>
                  </a:extLst>
                </a:gridCol>
                <a:gridCol w="617964">
                  <a:extLst>
                    <a:ext uri="{9D8B030D-6E8A-4147-A177-3AD203B41FA5}">
                      <a16:colId xmlns:a16="http://schemas.microsoft.com/office/drawing/2014/main" val="2971556790"/>
                    </a:ext>
                  </a:extLst>
                </a:gridCol>
                <a:gridCol w="818858">
                  <a:extLst>
                    <a:ext uri="{9D8B030D-6E8A-4147-A177-3AD203B41FA5}">
                      <a16:colId xmlns:a16="http://schemas.microsoft.com/office/drawing/2014/main" val="2116463281"/>
                    </a:ext>
                  </a:extLst>
                </a:gridCol>
                <a:gridCol w="114097">
                  <a:extLst>
                    <a:ext uri="{9D8B030D-6E8A-4147-A177-3AD203B41FA5}">
                      <a16:colId xmlns:a16="http://schemas.microsoft.com/office/drawing/2014/main" val="413484900"/>
                    </a:ext>
                  </a:extLst>
                </a:gridCol>
                <a:gridCol w="801840">
                  <a:extLst>
                    <a:ext uri="{9D8B030D-6E8A-4147-A177-3AD203B41FA5}">
                      <a16:colId xmlns:a16="http://schemas.microsoft.com/office/drawing/2014/main" val="3121259514"/>
                    </a:ext>
                  </a:extLst>
                </a:gridCol>
                <a:gridCol w="198044">
                  <a:extLst>
                    <a:ext uri="{9D8B030D-6E8A-4147-A177-3AD203B41FA5}">
                      <a16:colId xmlns:a16="http://schemas.microsoft.com/office/drawing/2014/main" val="2000221459"/>
                    </a:ext>
                  </a:extLst>
                </a:gridCol>
                <a:gridCol w="1853305">
                  <a:extLst>
                    <a:ext uri="{9D8B030D-6E8A-4147-A177-3AD203B41FA5}">
                      <a16:colId xmlns:a16="http://schemas.microsoft.com/office/drawing/2014/main" val="1436667086"/>
                    </a:ext>
                  </a:extLst>
                </a:gridCol>
              </a:tblGrid>
              <a:tr h="2484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항목명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Youtube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PACKAGE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effectLst/>
                        </a:rPr>
                        <a:t>com.cos.soomgyo.model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689002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EXTENDS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3825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IMPLEMENTS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1239"/>
                  </a:ext>
                </a:extLst>
              </a:tr>
              <a:tr h="200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IMPORT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java.util.List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javax.persistence.Column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javax.persistence.Entity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javax.persistence.FetchType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javax.persistence.GeneratedValue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javax.persistence.GenerationType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javax.persistence.Id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javax.persistence.OneToMany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javax.persistence.SequenceGenerator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javax.persistence.Table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lombok.AllArgsConstructor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lombok.Builder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lombok.Data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lombok.NoArgsConstructor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10016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</a:t>
                      </a:r>
                      <a:r>
                        <a:rPr lang="ko-KR" sz="900" dirty="0">
                          <a:effectLst/>
                        </a:rPr>
                        <a:t>설명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회원의 정보를 저장하기 위한 객체를 정의한 클래스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2372"/>
                  </a:ext>
                </a:extLst>
              </a:tr>
              <a:tr h="146036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속 성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4478"/>
                  </a:ext>
                </a:extLst>
              </a:tr>
              <a:tr h="1746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Name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Visibility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Type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alt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9033"/>
                  </a:ext>
                </a:extLst>
              </a:tr>
              <a:tr h="173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ID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085"/>
                  </a:ext>
                </a:extLst>
              </a:tr>
              <a:tr h="199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닉네임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6699"/>
                  </a:ext>
                </a:extLst>
              </a:tr>
              <a:tr h="20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이름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8578"/>
                  </a:ext>
                </a:extLst>
              </a:tr>
              <a:tr h="21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비밀번호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0137"/>
                  </a:ext>
                </a:extLst>
              </a:tr>
              <a:tr h="21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이메일주소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2363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76589"/>
                  </a:ext>
                </a:extLst>
              </a:tr>
              <a:tr h="24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detailAddress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상세주소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48484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가입경로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58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634D7F-E4CA-2382-7316-321949E2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75439"/>
              </p:ext>
            </p:extLst>
          </p:nvPr>
        </p:nvGraphicFramePr>
        <p:xfrm>
          <a:off x="6051479" y="1614438"/>
          <a:ext cx="5661059" cy="3563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61617">
                  <a:extLst>
                    <a:ext uri="{9D8B030D-6E8A-4147-A177-3AD203B41FA5}">
                      <a16:colId xmlns:a16="http://schemas.microsoft.com/office/drawing/2014/main" val="2339022283"/>
                    </a:ext>
                  </a:extLst>
                </a:gridCol>
                <a:gridCol w="3599442">
                  <a:extLst>
                    <a:ext uri="{9D8B030D-6E8A-4147-A177-3AD203B41FA5}">
                      <a16:colId xmlns:a16="http://schemas.microsoft.com/office/drawing/2014/main" val="57849416"/>
                    </a:ext>
                  </a:extLst>
                </a:gridCol>
              </a:tblGrid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Youtube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395187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Visibility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95626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Parameter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Stirng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RoleType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Timestamp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51305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N/A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39730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25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 설계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6B7AF80-C0E0-6A29-BC4B-282E2890B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164" y="109855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Class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EE966F-B34C-540E-1D04-1A8EA411AEB6}"/>
              </a:ext>
            </a:extLst>
          </p:cNvPr>
          <p:cNvSpPr txBox="1">
            <a:spLocks/>
          </p:cNvSpPr>
          <p:nvPr/>
        </p:nvSpPr>
        <p:spPr>
          <a:xfrm>
            <a:off x="6091060" y="107629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Garamond" pitchFamily="18" charset="0"/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Method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2FB6C1-DA92-1671-AD8A-9C638B31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46786"/>
              </p:ext>
            </p:extLst>
          </p:nvPr>
        </p:nvGraphicFramePr>
        <p:xfrm>
          <a:off x="469280" y="1602770"/>
          <a:ext cx="5458911" cy="474577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4803">
                  <a:extLst>
                    <a:ext uri="{9D8B030D-6E8A-4147-A177-3AD203B41FA5}">
                      <a16:colId xmlns:a16="http://schemas.microsoft.com/office/drawing/2014/main" val="724198526"/>
                    </a:ext>
                  </a:extLst>
                </a:gridCol>
                <a:gridCol w="617964">
                  <a:extLst>
                    <a:ext uri="{9D8B030D-6E8A-4147-A177-3AD203B41FA5}">
                      <a16:colId xmlns:a16="http://schemas.microsoft.com/office/drawing/2014/main" val="2971556790"/>
                    </a:ext>
                  </a:extLst>
                </a:gridCol>
                <a:gridCol w="818858">
                  <a:extLst>
                    <a:ext uri="{9D8B030D-6E8A-4147-A177-3AD203B41FA5}">
                      <a16:colId xmlns:a16="http://schemas.microsoft.com/office/drawing/2014/main" val="2116463281"/>
                    </a:ext>
                  </a:extLst>
                </a:gridCol>
                <a:gridCol w="114097">
                  <a:extLst>
                    <a:ext uri="{9D8B030D-6E8A-4147-A177-3AD203B41FA5}">
                      <a16:colId xmlns:a16="http://schemas.microsoft.com/office/drawing/2014/main" val="413484900"/>
                    </a:ext>
                  </a:extLst>
                </a:gridCol>
                <a:gridCol w="801840">
                  <a:extLst>
                    <a:ext uri="{9D8B030D-6E8A-4147-A177-3AD203B41FA5}">
                      <a16:colId xmlns:a16="http://schemas.microsoft.com/office/drawing/2014/main" val="3121259514"/>
                    </a:ext>
                  </a:extLst>
                </a:gridCol>
                <a:gridCol w="198044">
                  <a:extLst>
                    <a:ext uri="{9D8B030D-6E8A-4147-A177-3AD203B41FA5}">
                      <a16:colId xmlns:a16="http://schemas.microsoft.com/office/drawing/2014/main" val="2000221459"/>
                    </a:ext>
                  </a:extLst>
                </a:gridCol>
                <a:gridCol w="1853305">
                  <a:extLst>
                    <a:ext uri="{9D8B030D-6E8A-4147-A177-3AD203B41FA5}">
                      <a16:colId xmlns:a16="http://schemas.microsoft.com/office/drawing/2014/main" val="1436667086"/>
                    </a:ext>
                  </a:extLst>
                </a:gridCol>
              </a:tblGrid>
              <a:tr h="2484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항목명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UserRepositroy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PACKAGE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effectLst/>
                        </a:rPr>
                        <a:t>com.cos.soomgyo.repository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689002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EXTENDS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3825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IMPLEMENTS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1239"/>
                  </a:ext>
                </a:extLst>
              </a:tr>
              <a:tr h="200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IMPORT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java.util.Optional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org.springframework.data.jpa.repository.JpaRepository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org.springframework.data.jpa.repository.Modifying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org.springframework.data.jpa.repository.Query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org.springframework.data.repository.query.Param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com.cos.soomgyo.model.Users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10016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</a:t>
                      </a:r>
                      <a:r>
                        <a:rPr lang="ko-KR" sz="900" dirty="0">
                          <a:effectLst/>
                        </a:rPr>
                        <a:t>설명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회원의 정보를 저장하기 위한 객체를 정의한 클래스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2372"/>
                  </a:ext>
                </a:extLst>
              </a:tr>
              <a:tr h="146036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속 성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4478"/>
                  </a:ext>
                </a:extLst>
              </a:tr>
              <a:tr h="1746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Name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Visibility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Type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alt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9033"/>
                  </a:ext>
                </a:extLst>
              </a:tr>
              <a:tr h="173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ID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085"/>
                  </a:ext>
                </a:extLst>
              </a:tr>
              <a:tr h="199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닉네임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6699"/>
                  </a:ext>
                </a:extLst>
              </a:tr>
              <a:tr h="20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이름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8578"/>
                  </a:ext>
                </a:extLst>
              </a:tr>
              <a:tr h="21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비밀번호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0137"/>
                  </a:ext>
                </a:extLst>
              </a:tr>
              <a:tr h="21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이메일주소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2363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76589"/>
                  </a:ext>
                </a:extLst>
              </a:tr>
              <a:tr h="24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detailAddress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상세주소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48484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가입경로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58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634D7F-E4CA-2382-7316-321949E2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02371"/>
              </p:ext>
            </p:extLst>
          </p:nvPr>
        </p:nvGraphicFramePr>
        <p:xfrm>
          <a:off x="6051479" y="1614438"/>
          <a:ext cx="5661059" cy="3563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61617">
                  <a:extLst>
                    <a:ext uri="{9D8B030D-6E8A-4147-A177-3AD203B41FA5}">
                      <a16:colId xmlns:a16="http://schemas.microsoft.com/office/drawing/2014/main" val="2339022283"/>
                    </a:ext>
                  </a:extLst>
                </a:gridCol>
                <a:gridCol w="3599442">
                  <a:extLst>
                    <a:ext uri="{9D8B030D-6E8A-4147-A177-3AD203B41FA5}">
                      <a16:colId xmlns:a16="http://schemas.microsoft.com/office/drawing/2014/main" val="57849416"/>
                    </a:ext>
                  </a:extLst>
                </a:gridCol>
              </a:tblGrid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UserRepositroy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395187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Visibility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95626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Parameter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Stirng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RoleType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Timestamp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51305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N/A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39730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78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 설계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6B7AF80-C0E0-6A29-BC4B-282E2890B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164" y="109855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Class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EE966F-B34C-540E-1D04-1A8EA411AEB6}"/>
              </a:ext>
            </a:extLst>
          </p:cNvPr>
          <p:cNvSpPr txBox="1">
            <a:spLocks/>
          </p:cNvSpPr>
          <p:nvPr/>
        </p:nvSpPr>
        <p:spPr>
          <a:xfrm>
            <a:off x="6091060" y="1076290"/>
            <a:ext cx="5681411" cy="526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Garamond" pitchFamily="18" charset="0"/>
              <a:buNone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Method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2FB6C1-DA92-1671-AD8A-9C638B31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55014"/>
              </p:ext>
            </p:extLst>
          </p:nvPr>
        </p:nvGraphicFramePr>
        <p:xfrm>
          <a:off x="469280" y="1602770"/>
          <a:ext cx="5458911" cy="474577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4803">
                  <a:extLst>
                    <a:ext uri="{9D8B030D-6E8A-4147-A177-3AD203B41FA5}">
                      <a16:colId xmlns:a16="http://schemas.microsoft.com/office/drawing/2014/main" val="724198526"/>
                    </a:ext>
                  </a:extLst>
                </a:gridCol>
                <a:gridCol w="617964">
                  <a:extLst>
                    <a:ext uri="{9D8B030D-6E8A-4147-A177-3AD203B41FA5}">
                      <a16:colId xmlns:a16="http://schemas.microsoft.com/office/drawing/2014/main" val="2971556790"/>
                    </a:ext>
                  </a:extLst>
                </a:gridCol>
                <a:gridCol w="818858">
                  <a:extLst>
                    <a:ext uri="{9D8B030D-6E8A-4147-A177-3AD203B41FA5}">
                      <a16:colId xmlns:a16="http://schemas.microsoft.com/office/drawing/2014/main" val="2116463281"/>
                    </a:ext>
                  </a:extLst>
                </a:gridCol>
                <a:gridCol w="114097">
                  <a:extLst>
                    <a:ext uri="{9D8B030D-6E8A-4147-A177-3AD203B41FA5}">
                      <a16:colId xmlns:a16="http://schemas.microsoft.com/office/drawing/2014/main" val="413484900"/>
                    </a:ext>
                  </a:extLst>
                </a:gridCol>
                <a:gridCol w="801840">
                  <a:extLst>
                    <a:ext uri="{9D8B030D-6E8A-4147-A177-3AD203B41FA5}">
                      <a16:colId xmlns:a16="http://schemas.microsoft.com/office/drawing/2014/main" val="3121259514"/>
                    </a:ext>
                  </a:extLst>
                </a:gridCol>
                <a:gridCol w="198044">
                  <a:extLst>
                    <a:ext uri="{9D8B030D-6E8A-4147-A177-3AD203B41FA5}">
                      <a16:colId xmlns:a16="http://schemas.microsoft.com/office/drawing/2014/main" val="2000221459"/>
                    </a:ext>
                  </a:extLst>
                </a:gridCol>
                <a:gridCol w="1853305">
                  <a:extLst>
                    <a:ext uri="{9D8B030D-6E8A-4147-A177-3AD203B41FA5}">
                      <a16:colId xmlns:a16="http://schemas.microsoft.com/office/drawing/2014/main" val="1436667086"/>
                    </a:ext>
                  </a:extLst>
                </a:gridCol>
              </a:tblGrid>
              <a:tr h="2484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항목명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CommunityRepository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PACKAGE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effectLst/>
                        </a:rPr>
                        <a:t>com.cos.soomgyo.repository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689002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EXTENDS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3825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IMPLEMENTS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1239"/>
                  </a:ext>
                </a:extLst>
              </a:tr>
              <a:tr h="200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IMPORT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java.util.List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org.springframework.data.domain.Page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org.springframework.data.domain.Pageable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org.springframework.data.jpa.repository.JpaRepository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org.springframework.data.jpa.repository.Query</a:t>
                      </a:r>
                      <a:r>
                        <a:rPr lang="en-US" altLang="ko-KR" sz="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com.cos.soomgyo.model.Community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10016"/>
                  </a:ext>
                </a:extLst>
              </a:tr>
              <a:tr h="146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</a:t>
                      </a:r>
                      <a:r>
                        <a:rPr lang="ko-KR" sz="900" dirty="0">
                          <a:effectLst/>
                        </a:rPr>
                        <a:t>설명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회원의 정보를 저장하기 위한 객체를 정의한 클래스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62372"/>
                  </a:ext>
                </a:extLst>
              </a:tr>
              <a:tr h="146036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속 성</a:t>
                      </a:r>
                      <a:endParaRPr lang="ko-KR" sz="900" b="1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4478"/>
                  </a:ext>
                </a:extLst>
              </a:tr>
              <a:tr h="1746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Name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Visibility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effectLst/>
                        </a:rPr>
                        <a:t>Type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alt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9033"/>
                  </a:ext>
                </a:extLst>
              </a:tr>
              <a:tr h="173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ID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085"/>
                  </a:ext>
                </a:extLst>
              </a:tr>
              <a:tr h="199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닉네임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6699"/>
                  </a:ext>
                </a:extLst>
              </a:tr>
              <a:tr h="20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이름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68578"/>
                  </a:ext>
                </a:extLst>
              </a:tr>
              <a:tr h="21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비밀번호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20137"/>
                  </a:ext>
                </a:extLst>
              </a:tr>
              <a:tr h="21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9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이메일주소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2363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Private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76589"/>
                  </a:ext>
                </a:extLst>
              </a:tr>
              <a:tr h="24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detailAddress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 상세주소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48484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Private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String</a:t>
                      </a:r>
                      <a:endParaRPr lang="ko-KR" alt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N/A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가입경로</a:t>
                      </a:r>
                      <a:endParaRPr lang="ko-KR" sz="900" b="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40819" marR="40819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558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634D7F-E4CA-2382-7316-321949E2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72043"/>
              </p:ext>
            </p:extLst>
          </p:nvPr>
        </p:nvGraphicFramePr>
        <p:xfrm>
          <a:off x="6051479" y="1614438"/>
          <a:ext cx="5661059" cy="3563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61617">
                  <a:extLst>
                    <a:ext uri="{9D8B030D-6E8A-4147-A177-3AD203B41FA5}">
                      <a16:colId xmlns:a16="http://schemas.microsoft.com/office/drawing/2014/main" val="2339022283"/>
                    </a:ext>
                  </a:extLst>
                </a:gridCol>
                <a:gridCol w="3599442">
                  <a:extLst>
                    <a:ext uri="{9D8B030D-6E8A-4147-A177-3AD203B41FA5}">
                      <a16:colId xmlns:a16="http://schemas.microsoft.com/office/drawing/2014/main" val="57849416"/>
                    </a:ext>
                  </a:extLst>
                </a:gridCol>
              </a:tblGrid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err="1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CommunityRepository</a:t>
                      </a:r>
                      <a:endParaRPr lang="ko-KR" sz="10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395187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Visibility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Public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95626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Parameter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Stirng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RoleType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Timestamp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51305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N/A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39730"/>
                  </a:ext>
                </a:extLst>
              </a:tr>
              <a:tr h="712747"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9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452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339_TF11531919_Win32.potx" id="{E39335B9-72C7-4C71-B1D6-CFCF5DDE1C1B}" vid="{02F2A3E8-D8E4-4195-8B55-A902BB3E37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2230</Words>
  <Application>Microsoft Office PowerPoint</Application>
  <PresentationFormat>와이드스크린</PresentationFormat>
  <Paragraphs>805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Avenir Next LT Pro</vt:lpstr>
      <vt:lpstr>Calibri</vt:lpstr>
      <vt:lpstr>Consolas</vt:lpstr>
      <vt:lpstr>Garamond</vt:lpstr>
      <vt:lpstr>SavonVTI</vt:lpstr>
      <vt:lpstr>Soom gyo</vt:lpstr>
      <vt:lpstr>* 프로그램 설계</vt:lpstr>
      <vt:lpstr>* 프로그램 설계</vt:lpstr>
      <vt:lpstr>* 프로그램 설계</vt:lpstr>
      <vt:lpstr>* 프로그램 설계</vt:lpstr>
      <vt:lpstr>* 프로그램 설계</vt:lpstr>
      <vt:lpstr>* 프로그램 설계</vt:lpstr>
      <vt:lpstr>* 프로그램 설계</vt:lpstr>
      <vt:lpstr>* 프로그램 설계</vt:lpstr>
      <vt:lpstr>* 프로그램 설계</vt:lpstr>
      <vt:lpstr>* 프로그램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정원우</dc:creator>
  <cp:lastModifiedBy>정원우</cp:lastModifiedBy>
  <cp:revision>18</cp:revision>
  <dcterms:created xsi:type="dcterms:W3CDTF">2022-12-29T05:23:11Z</dcterms:created>
  <dcterms:modified xsi:type="dcterms:W3CDTF">2022-12-30T08:55:52Z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