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4" r:id="rId5"/>
    <p:sldId id="317" r:id="rId6"/>
    <p:sldId id="324" r:id="rId7"/>
    <p:sldId id="319" r:id="rId8"/>
    <p:sldId id="325" r:id="rId9"/>
    <p:sldId id="321" r:id="rId10"/>
    <p:sldId id="322" r:id="rId11"/>
    <p:sldId id="323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91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4DCFE70-832D-4037-919A-CDF79A2D90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1568CF-5DAE-42CA-B90D-60622CA41B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D57CEF-BC8F-4894-855B-E24631BE4F0B}" type="datetime1">
              <a:rPr lang="ko-KR" altLang="en-US" smtClean="0">
                <a:latin typeface="+mj-ea"/>
                <a:ea typeface="+mj-ea"/>
              </a:rPr>
              <a:t>2023-01-02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7554CE-2393-4700-B8D7-2B3F8F9C1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821F7-34F1-4CBB-A985-1541800B24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3F5973-BE6F-46C7-A547-CC6A5087F907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978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16C81EF8-2418-42A7-AC5B-EA6573D368E0}" type="datetime1">
              <a:rPr lang="ko-KR" altLang="en-US" smtClean="0"/>
              <a:pPr/>
              <a:t>2023-01-02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6456DE3-4E01-4AFD-AD42-42312842ED8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B325967D-C005-425E-903C-75B6CDB72D32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3C021DE-DE64-44BD-B33E-B72DE8D1F483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4A92D41D-9ECC-4FF2-BAAF-BD126D095C81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80FE378-262A-459D-847B-C2176AEBD202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2978CF-2045-4D0C-A996-A92485C5FD8D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66F6C1E-2A1B-4600-B1BF-F1E371CC95A5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EFA5-4B68-403A-9A7C-8EA697400FD7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65F355D1-B6B1-40FD-8060-2A3E36E1729C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30EB9B50-35F8-4DE2-9738-41A698207143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F6B0501C-C7DD-4C64-8C15-34ACBF673C79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꽃 그림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직사각형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 rtlCol="0">
            <a:normAutofit/>
          </a:bodyPr>
          <a:lstStyle/>
          <a:p>
            <a:r>
              <a:rPr lang="en-US" altLang="ko-KR" sz="6800" dirty="0" err="1"/>
              <a:t>Soom</a:t>
            </a:r>
            <a:r>
              <a:rPr lang="en-US" altLang="ko-KR" sz="6800" dirty="0"/>
              <a:t> </a:t>
            </a:r>
            <a:r>
              <a:rPr lang="en-US" altLang="ko-KR" sz="6800" dirty="0" err="1"/>
              <a:t>gyo</a:t>
            </a:r>
            <a:endParaRPr lang="ko-KR" altLang="en-US" sz="6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en-US" altLang="ko-KR" sz="2400" dirty="0"/>
              <a:t>6</a:t>
            </a:r>
            <a:r>
              <a:rPr lang="ko-KR" altLang="en-US" sz="2400" dirty="0"/>
              <a:t>조 애플리케이션 </a:t>
            </a:r>
            <a:r>
              <a:rPr lang="ko-KR" altLang="en-US" sz="2400" dirty="0" smtClean="0"/>
              <a:t>테스트</a:t>
            </a:r>
            <a:endParaRPr lang="en-US" altLang="ko-KR" sz="2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직선 연결선(S)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(S)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(S)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3657600" y="-22564"/>
            <a:ext cx="8534400" cy="7016518"/>
          </a:xfrm>
          <a:prstGeom prst="rect">
            <a:avLst/>
          </a:prstGeom>
          <a:solidFill>
            <a:srgbClr val="E7E6E6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내용 개체 틀 2"/>
          <p:cNvSpPr>
            <a:spLocks noGrp="1"/>
          </p:cNvSpPr>
          <p:nvPr>
            <p:ph idx="1"/>
          </p:nvPr>
        </p:nvSpPr>
        <p:spPr>
          <a:xfrm>
            <a:off x="7244082" y="569420"/>
            <a:ext cx="7130143" cy="594509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테스트 수행 시험 결과</a:t>
            </a:r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테스트 </a:t>
            </a: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결함 내용</a:t>
            </a:r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테스트 결함 조치 여부</a:t>
            </a:r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73191" y="533630"/>
            <a:ext cx="489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1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6171"/>
            <a:ext cx="6225702" cy="6858000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73650" y="1172388"/>
            <a:ext cx="489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2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73191" y="1880274"/>
            <a:ext cx="489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2432" y="2588160"/>
            <a:ext cx="3419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ko-KR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744394" y="2504151"/>
            <a:ext cx="267286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744393" y="4078893"/>
            <a:ext cx="267286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8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수행 시험 결과 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81606"/>
              </p:ext>
            </p:extLst>
          </p:nvPr>
        </p:nvGraphicFramePr>
        <p:xfrm>
          <a:off x="1379977" y="765151"/>
          <a:ext cx="10407471" cy="519648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92108">
                  <a:extLst>
                    <a:ext uri="{9D8B030D-6E8A-4147-A177-3AD203B41FA5}">
                      <a16:colId xmlns:a16="http://schemas.microsoft.com/office/drawing/2014/main" val="1788879831"/>
                    </a:ext>
                  </a:extLst>
                </a:gridCol>
                <a:gridCol w="2278515">
                  <a:extLst>
                    <a:ext uri="{9D8B030D-6E8A-4147-A177-3AD203B41FA5}">
                      <a16:colId xmlns:a16="http://schemas.microsoft.com/office/drawing/2014/main" val="818290597"/>
                    </a:ext>
                  </a:extLst>
                </a:gridCol>
                <a:gridCol w="2238768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2811553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386527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</a:tblGrid>
              <a:tr h="5177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/>
                        <a:t>테스트 </a:t>
                      </a:r>
                      <a:r>
                        <a:rPr lang="en-US" altLang="ko-KR" sz="1600" kern="1200" dirty="0" smtClean="0"/>
                        <a:t>ID</a:t>
                      </a:r>
                      <a:endParaRPr lang="ko-KR" altLang="en-US" sz="1600" b="0" kern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</a:t>
                      </a:r>
                      <a:r>
                        <a:rPr lang="ko-KR" altLang="en-US" sz="1600" dirty="0" err="1" smtClean="0"/>
                        <a:t>시나리오명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케이스</a:t>
                      </a:r>
                      <a:r>
                        <a:rPr lang="en-US" altLang="ko-KR" sz="1600" dirty="0" smtClean="0"/>
                        <a:t>ID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</a:t>
                      </a:r>
                      <a:r>
                        <a:rPr lang="ko-KR" altLang="en-US" sz="1600" dirty="0" err="1" smtClean="0"/>
                        <a:t>케이스명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3937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LOGTS-00-01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LOGTS-00-01-01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아이디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비밀번호 입력 후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login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버튼을 클릭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FAIL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3937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LOGTS-00-01-02</a:t>
                      </a:r>
                      <a:endParaRPr lang="en-US" altLang="ko-KR" sz="1600" b="0" baseline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회원가입 클릭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204000"/>
                  </a:ext>
                </a:extLst>
              </a:tr>
              <a:tr h="3937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LOGTS-00-01-03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계정찾기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클릭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NOT EXECUTED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4975969"/>
                  </a:ext>
                </a:extLst>
              </a:tr>
              <a:tr h="393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LOGTS-00-02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회원 가입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LOGTS-00-02-01</a:t>
                      </a:r>
                      <a:endParaRPr lang="ko-KR" altLang="en-US" sz="1600" b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기본정보 및 약관동의 입력 후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join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클릭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FAIL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443586"/>
                  </a:ext>
                </a:extLst>
              </a:tr>
              <a:tr h="3937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LOGTS-00-03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계정 찾기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effectLst/>
                          <a:latin typeface="+mn-ea"/>
                          <a:ea typeface="+mn-ea"/>
                        </a:rPr>
                        <a:t>LOGTS-00-03-01</a:t>
                      </a:r>
                      <a:endParaRPr lang="ko-KR" altLang="en-US" sz="1600" b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아이디 찾기 버튼 클릭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95948"/>
                  </a:ext>
                </a:extLst>
              </a:tr>
              <a:tr h="3937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effectLst/>
                          <a:latin typeface="+mn-ea"/>
                          <a:ea typeface="+mn-ea"/>
                        </a:rPr>
                        <a:t>LOGTS-00-03-02</a:t>
                      </a:r>
                      <a:endParaRPr lang="ko-KR" altLang="en-US" sz="1600" b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비밀번호 찾기 버튼 클릭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47841"/>
                  </a:ext>
                </a:extLst>
              </a:tr>
              <a:tr h="3937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LOGTS-00-03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effectLst/>
                          <a:latin typeface="+mn-ea"/>
                          <a:ea typeface="+mn-ea"/>
                        </a:rPr>
                        <a:t>LOGTS-00-03-03</a:t>
                      </a:r>
                      <a:endParaRPr lang="ko-KR" altLang="en-US" sz="1600" b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휴대전화 입력 후 확인 클릭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89619"/>
                  </a:ext>
                </a:extLst>
              </a:tr>
              <a:tr h="3937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effectLst/>
                          <a:latin typeface="+mn-ea"/>
                          <a:ea typeface="+mn-ea"/>
                        </a:rPr>
                        <a:t>LOGTS-00-03-04</a:t>
                      </a:r>
                      <a:endParaRPr lang="ko-KR" altLang="en-US" sz="1600" b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취소 버튼 클릭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018384"/>
                  </a:ext>
                </a:extLst>
              </a:tr>
              <a:tr h="3937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LOGTS-00-03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아이디 찾기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effectLst/>
                          <a:latin typeface="+mn-ea"/>
                          <a:ea typeface="+mn-ea"/>
                        </a:rPr>
                        <a:t>LOGTS-00-03-05</a:t>
                      </a:r>
                      <a:endParaRPr lang="ko-KR" altLang="en-US" sz="1600" b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다시 찾기를 클릭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3050433"/>
                  </a:ext>
                </a:extLst>
              </a:tr>
              <a:tr h="3937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effectLst/>
                          <a:latin typeface="+mn-ea"/>
                          <a:ea typeface="+mn-ea"/>
                        </a:rPr>
                        <a:t>LOGTS-00-03-06</a:t>
                      </a:r>
                      <a:endParaRPr lang="ko-KR" altLang="en-US" sz="1600" b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회원 가입을 클릭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110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0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수행 시험 결과 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22312"/>
              </p:ext>
            </p:extLst>
          </p:nvPr>
        </p:nvGraphicFramePr>
        <p:xfrm>
          <a:off x="1379977" y="1029696"/>
          <a:ext cx="10372752" cy="443195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86464">
                  <a:extLst>
                    <a:ext uri="{9D8B030D-6E8A-4147-A177-3AD203B41FA5}">
                      <a16:colId xmlns:a16="http://schemas.microsoft.com/office/drawing/2014/main" val="1788879831"/>
                    </a:ext>
                  </a:extLst>
                </a:gridCol>
                <a:gridCol w="2270914">
                  <a:extLst>
                    <a:ext uri="{9D8B030D-6E8A-4147-A177-3AD203B41FA5}">
                      <a16:colId xmlns:a16="http://schemas.microsoft.com/office/drawing/2014/main" val="818290597"/>
                    </a:ext>
                  </a:extLst>
                </a:gridCol>
                <a:gridCol w="2231299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2871746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312329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</a:tblGrid>
              <a:tr h="5177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/>
                        <a:t>테스트 </a:t>
                      </a:r>
                      <a:r>
                        <a:rPr lang="en-US" altLang="ko-KR" sz="1600" kern="1200" dirty="0" smtClean="0"/>
                        <a:t>ID</a:t>
                      </a:r>
                      <a:endParaRPr lang="ko-KR" altLang="en-US" sz="1600" b="0" kern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</a:t>
                      </a:r>
                      <a:r>
                        <a:rPr lang="ko-KR" altLang="en-US" sz="1600" dirty="0" err="1" smtClean="0"/>
                        <a:t>시나리오명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케이스</a:t>
                      </a:r>
                      <a:r>
                        <a:rPr lang="en-US" altLang="ko-KR" sz="1600" dirty="0" smtClean="0"/>
                        <a:t>ID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</a:t>
                      </a:r>
                      <a:r>
                        <a:rPr lang="ko-KR" altLang="en-US" sz="1600" dirty="0" err="1" smtClean="0"/>
                        <a:t>케이스명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3937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latin typeface="+mj-ea"/>
                          <a:ea typeface="+mj-ea"/>
                        </a:rPr>
                        <a:t>LOGTS-00-04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비밀번호찾기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latin typeface="+mj-ea"/>
                          <a:ea typeface="+mj-ea"/>
                        </a:rPr>
                        <a:t>LOGTS-00-04-01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이름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아이디 입력 후 확인 클릭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691481"/>
                  </a:ext>
                </a:extLst>
              </a:tr>
              <a:tr h="3937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latin typeface="+mj-ea"/>
                          <a:ea typeface="+mj-ea"/>
                        </a:rPr>
                        <a:t>LOGTS-00-04-02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취소를 클릭</a:t>
                      </a:r>
                      <a:endParaRPr lang="en-US" altLang="ko-KR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542689"/>
                  </a:ext>
                </a:extLst>
              </a:tr>
              <a:tr h="3937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LOGTS-00-04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비밀번호 재설정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LOGTS-00-04-03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비밀번호 입력 후 확인 클릭</a:t>
                      </a:r>
                      <a:endParaRPr lang="en-US" altLang="ko-KR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3937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LOGTS-00-04-04</a:t>
                      </a:r>
                      <a:endParaRPr lang="en-US" altLang="ko-KR" sz="1600" b="0" baseline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취소를 클릭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204000"/>
                  </a:ext>
                </a:extLst>
              </a:tr>
              <a:tr h="393713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LOGTS-00-05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회원정보수정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LOGTS-00-05-01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입력 값 입력 후 회원정보 수정 클릭</a:t>
                      </a:r>
                      <a:endParaRPr lang="en-US" altLang="ko-KR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443586"/>
                  </a:ext>
                </a:extLst>
              </a:tr>
              <a:tr h="39371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LOGTS-00-05-02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취소 버튼 클릭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2508315"/>
                  </a:ext>
                </a:extLst>
              </a:tr>
              <a:tr h="39371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LOGTS-00-05-03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회원탈퇴를 클릭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328005"/>
                  </a:ext>
                </a:extLst>
              </a:tr>
              <a:tr h="3937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smtClean="0">
                          <a:latin typeface="+mj-ea"/>
                          <a:ea typeface="+mj-ea"/>
                        </a:rPr>
                        <a:t>LOGTS-00-06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회원탈퇴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latin typeface="+mj-ea"/>
                          <a:ea typeface="+mj-ea"/>
                        </a:rPr>
                        <a:t>LOGTS-00-06-01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회원탈퇴 클릭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FAIL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95948"/>
                  </a:ext>
                </a:extLst>
              </a:tr>
              <a:tr h="3937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latin typeface="+mj-ea"/>
                          <a:ea typeface="+mj-ea"/>
                        </a:rPr>
                        <a:t>LOGTS-00-06-02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취소 클릭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4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9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2</a:t>
            </a: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결함 내용 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6427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8404"/>
              </p:ext>
            </p:extLst>
          </p:nvPr>
        </p:nvGraphicFramePr>
        <p:xfrm>
          <a:off x="1379977" y="964546"/>
          <a:ext cx="10534072" cy="44582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4365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800290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  <a:gridCol w="1212897">
                  <a:extLst>
                    <a:ext uri="{9D8B030D-6E8A-4147-A177-3AD203B41FA5}">
                      <a16:colId xmlns:a16="http://schemas.microsoft.com/office/drawing/2014/main" val="1393066737"/>
                    </a:ext>
                  </a:extLst>
                </a:gridCol>
                <a:gridCol w="819103">
                  <a:extLst>
                    <a:ext uri="{9D8B030D-6E8A-4147-A177-3AD203B41FA5}">
                      <a16:colId xmlns:a16="http://schemas.microsoft.com/office/drawing/2014/main" val="77515177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62299780"/>
                    </a:ext>
                  </a:extLst>
                </a:gridCol>
                <a:gridCol w="3967017">
                  <a:extLst>
                    <a:ext uri="{9D8B030D-6E8A-4147-A177-3AD203B41FA5}">
                      <a16:colId xmlns:a16="http://schemas.microsoft.com/office/drawing/2014/main" val="1128302439"/>
                    </a:ext>
                  </a:extLst>
                </a:gridCol>
              </a:tblGrid>
              <a:tr h="552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테스트 케이스</a:t>
                      </a:r>
                      <a:r>
                        <a:rPr lang="en-US" altLang="ko-KR" sz="1600" b="1" dirty="0" smtClean="0">
                          <a:latin typeface="+mn-lt"/>
                        </a:rPr>
                        <a:t>ID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테스트 </a:t>
                      </a:r>
                      <a:endParaRPr lang="en-US" altLang="ko-KR" sz="1600" b="1" dirty="0" smtClean="0"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담당자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계획일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실시일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결함유형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결함상태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결함내용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LOGTS-00-01-01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개발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Fixed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에 정보가 있지만 로그인 되지 않음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LOGTS-00-01-02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Close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204000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LOGTS-00-01-03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Fixed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계정</a:t>
                      </a:r>
                      <a:r>
                        <a:rPr lang="ko-KR" altLang="en-US" sz="1600" b="0" baseline="0" dirty="0" smtClean="0">
                          <a:latin typeface="+mj-ea"/>
                          <a:ea typeface="+mj-ea"/>
                        </a:rPr>
                        <a:t> 찾기 화면이 열리지 않음</a:t>
                      </a:r>
                      <a:r>
                        <a:rPr lang="en-US" altLang="ko-KR" sz="1600" b="0" baseline="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75969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LOGTS-00-02-01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Fixed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회원가입 시 회원정보가 생성되지 않음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13218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LOGTS-00-03-01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Close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078588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LOGTS-00-03-02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Close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726846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LOGTS-00-03-03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Close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6094115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LOGTS-00-03-04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Close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7456891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LOGTS-00-03-05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Close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828260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LOGTS-00-03-06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Close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108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4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2</a:t>
            </a: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결함 내용 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52253" y="389299"/>
            <a:ext cx="1327728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6427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74439"/>
              </p:ext>
            </p:extLst>
          </p:nvPr>
        </p:nvGraphicFramePr>
        <p:xfrm>
          <a:off x="1382880" y="1007576"/>
          <a:ext cx="10534072" cy="407031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4365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800290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  <a:gridCol w="1293091">
                  <a:extLst>
                    <a:ext uri="{9D8B030D-6E8A-4147-A177-3AD203B41FA5}">
                      <a16:colId xmlns:a16="http://schemas.microsoft.com/office/drawing/2014/main" val="13930667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7515177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62299780"/>
                    </a:ext>
                  </a:extLst>
                </a:gridCol>
                <a:gridCol w="3967017">
                  <a:extLst>
                    <a:ext uri="{9D8B030D-6E8A-4147-A177-3AD203B41FA5}">
                      <a16:colId xmlns:a16="http://schemas.microsoft.com/office/drawing/2014/main" val="1128302439"/>
                    </a:ext>
                  </a:extLst>
                </a:gridCol>
              </a:tblGrid>
              <a:tr h="552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테스트 케이스</a:t>
                      </a:r>
                      <a:r>
                        <a:rPr lang="en-US" altLang="ko-KR" sz="1600" b="1" dirty="0" smtClean="0">
                          <a:latin typeface="+mn-lt"/>
                        </a:rPr>
                        <a:t>ID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테스트 </a:t>
                      </a:r>
                      <a:endParaRPr lang="en-US" altLang="ko-KR" sz="1600" b="1" dirty="0" smtClean="0"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담당자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계획일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실시일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결함유형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결함상태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결함내용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LOGTS-00-04-01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홍기완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Close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LOGTS-00-04-02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홍기완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Close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204000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LOGTS-00-04-03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홍기완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Close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4975969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LOGTS-00-04-04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홍기완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Close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913218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LOGTS-00-05-01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홍기완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Close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078588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LOGTS-00-05-02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홍기완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Close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726846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LOGTS-00-05-03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홍기완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Close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6094115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LOGTS-00-06-01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홍기완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개발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Fixed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회원탈퇴가 되지 않고 </a:t>
                      </a:r>
                      <a:r>
                        <a:rPr lang="ko-KR" altLang="en-US" sz="1600" b="0" dirty="0" err="1" smtClean="0">
                          <a:latin typeface="+mj-ea"/>
                          <a:ea typeface="+mj-ea"/>
                        </a:rPr>
                        <a:t>로그인이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 됨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56891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LOGTS-00-06-02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홍기완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2023.01.04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Close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82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결함 조치 여부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6427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45168"/>
              </p:ext>
            </p:extLst>
          </p:nvPr>
        </p:nvGraphicFramePr>
        <p:xfrm>
          <a:off x="1477818" y="900000"/>
          <a:ext cx="10234572" cy="534888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08114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1049293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057688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  <a:gridCol w="3816339">
                  <a:extLst>
                    <a:ext uri="{9D8B030D-6E8A-4147-A177-3AD203B41FA5}">
                      <a16:colId xmlns:a16="http://schemas.microsoft.com/office/drawing/2014/main" val="1393066737"/>
                    </a:ext>
                  </a:extLst>
                </a:gridCol>
                <a:gridCol w="1151569">
                  <a:extLst>
                    <a:ext uri="{9D8B030D-6E8A-4147-A177-3AD203B41FA5}">
                      <a16:colId xmlns:a16="http://schemas.microsoft.com/office/drawing/2014/main" val="775151777"/>
                    </a:ext>
                  </a:extLst>
                </a:gridCol>
                <a:gridCol w="1151569">
                  <a:extLst>
                    <a:ext uri="{9D8B030D-6E8A-4147-A177-3AD203B41FA5}">
                      <a16:colId xmlns:a16="http://schemas.microsoft.com/office/drawing/2014/main" val="1562299780"/>
                    </a:ext>
                  </a:extLst>
                </a:gridCol>
              </a:tblGrid>
              <a:tr h="552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테스트 케이스</a:t>
                      </a:r>
                      <a:r>
                        <a:rPr lang="en-US" altLang="ko-KR" sz="1600" b="1" dirty="0" smtClean="0">
                          <a:latin typeface="+mn-lt"/>
                        </a:rPr>
                        <a:t>ID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개발자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합격여부</a:t>
                      </a:r>
                      <a:endParaRPr lang="en-US" altLang="ko-KR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개선방안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조치여부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LOGTS-00-01-01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FAIL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- DAO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에서 사용되지 않는 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컬럼이 존재하여</a:t>
                      </a:r>
                      <a:r>
                        <a:rPr lang="ko-KR" altLang="en-US" sz="1600" b="0" baseline="0" dirty="0" smtClean="0">
                          <a:latin typeface="+mj-ea"/>
                          <a:ea typeface="+mj-ea"/>
                        </a:rPr>
                        <a:t> 실행되지 않아 해당 컬럼 제거 후 로그인 정상 작동 확인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LOGTS-00-01-02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204000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LOGTS-00-01-03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FAIL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소스에서 해당 페이지를 연결하는 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URL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이 없어 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URL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을 추가하여 정상적으로 페이지 이동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75969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LOGTS-00-02-01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FAIL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중복된 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ID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를 입력하고 있어서 회원가입이 되지 않음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( 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중복 체크</a:t>
                      </a:r>
                      <a:r>
                        <a:rPr lang="ko-KR" altLang="en-US" sz="1600" b="0" baseline="0" dirty="0" smtClean="0">
                          <a:latin typeface="+mj-ea"/>
                          <a:ea typeface="+mj-ea"/>
                        </a:rPr>
                        <a:t> 추가 및 중복 체크를 하지 않는 경우 </a:t>
                      </a:r>
                      <a:r>
                        <a:rPr lang="en-US" altLang="ko-KR" sz="1600" b="0" baseline="0" dirty="0" smtClean="0">
                          <a:latin typeface="+mj-ea"/>
                          <a:ea typeface="+mj-ea"/>
                        </a:rPr>
                        <a:t>ALERT </a:t>
                      </a:r>
                      <a:r>
                        <a:rPr lang="ko-KR" altLang="en-US" sz="1600" b="0" baseline="0" dirty="0" smtClean="0">
                          <a:latin typeface="+mj-ea"/>
                          <a:ea typeface="+mj-ea"/>
                        </a:rPr>
                        <a:t>설정</a:t>
                      </a:r>
                      <a:r>
                        <a:rPr lang="en-US" altLang="ko-KR" sz="1600" b="0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13218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LOGTS-00-03-01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078588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LOGTS-00-03-02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726846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LOGTS-00-03-03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6094115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LOGTS-00-03-04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456891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LOGTS-00-03-05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임해원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82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1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결함 조치 여부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6427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00879"/>
              </p:ext>
            </p:extLst>
          </p:nvPr>
        </p:nvGraphicFramePr>
        <p:xfrm>
          <a:off x="1477818" y="900000"/>
          <a:ext cx="10135061" cy="454575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88589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  <a:gridCol w="3779233">
                  <a:extLst>
                    <a:ext uri="{9D8B030D-6E8A-4147-A177-3AD203B41FA5}">
                      <a16:colId xmlns:a16="http://schemas.microsoft.com/office/drawing/2014/main" val="1393066737"/>
                    </a:ext>
                  </a:extLst>
                </a:gridCol>
                <a:gridCol w="1140372">
                  <a:extLst>
                    <a:ext uri="{9D8B030D-6E8A-4147-A177-3AD203B41FA5}">
                      <a16:colId xmlns:a16="http://schemas.microsoft.com/office/drawing/2014/main" val="775151777"/>
                    </a:ext>
                  </a:extLst>
                </a:gridCol>
                <a:gridCol w="1140372">
                  <a:extLst>
                    <a:ext uri="{9D8B030D-6E8A-4147-A177-3AD203B41FA5}">
                      <a16:colId xmlns:a16="http://schemas.microsoft.com/office/drawing/2014/main" val="1562299780"/>
                    </a:ext>
                  </a:extLst>
                </a:gridCol>
              </a:tblGrid>
              <a:tr h="619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테스트 케이스</a:t>
                      </a:r>
                      <a:r>
                        <a:rPr lang="en-US" altLang="ko-KR" sz="1600" b="1" dirty="0" smtClean="0">
                          <a:latin typeface="+mn-lt"/>
                        </a:rPr>
                        <a:t>ID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개발자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합격여부</a:t>
                      </a:r>
                      <a:endParaRPr lang="en-US" altLang="ko-KR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개선방안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조치여부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LOGTS-00-04-01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홍기완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FAIL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LOGTS-00-04-02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홍기완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204000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LOGTS-00-04-03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홍기완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FAIL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975969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LOGTS-00-04-04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홍기완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FAIL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913218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LOGTS-00-05-01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홍기완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078588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LOGTS-00-05-02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홍기완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726846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LOGTS-00-05-03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홍기완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6094115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LOGTS-00-06-01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홍기완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회원이 장바구니를 담거나 주문 목록이 있는 경우 회원 탈퇴가 되지 않음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회원 상태 컬럼 추가하여 관리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56891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LOGTS-00-06-02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홍기완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PASS</a:t>
                      </a: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82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8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339_TF11531919_Win32.potx" id="{E39335B9-72C7-4C71-B1D6-CFCF5DDE1C1B}" vid="{02F2A3E8-D8E4-4195-8B55-A902BB3E37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614</Words>
  <Application>Microsoft Office PowerPoint</Application>
  <PresentationFormat>와이드스크린</PresentationFormat>
  <Paragraphs>336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Adobe 고딕 Std B</vt:lpstr>
      <vt:lpstr>Aharoni</vt:lpstr>
      <vt:lpstr>Avenir Next LT Pro</vt:lpstr>
      <vt:lpstr>맑은 고딕</vt:lpstr>
      <vt:lpstr>Arial Rounded MT Bold</vt:lpstr>
      <vt:lpstr>Calibri</vt:lpstr>
      <vt:lpstr>Garamond</vt:lpstr>
      <vt:lpstr>SavonVTI</vt:lpstr>
      <vt:lpstr>Soom gyo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정원우</dc:creator>
  <cp:lastModifiedBy>GREEN</cp:lastModifiedBy>
  <cp:revision>18</cp:revision>
  <dcterms:created xsi:type="dcterms:W3CDTF">2022-12-29T05:23:11Z</dcterms:created>
  <dcterms:modified xsi:type="dcterms:W3CDTF">2023-01-02T08:28:15Z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